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modernComment_244_4EB51554.xml" ContentType="application/vnd.ms-powerpoint.comment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omments/modernComment_249_4622B968.xml" ContentType="application/vnd.ms-powerpoint.comment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60"/>
  </p:notesMasterIdLst>
  <p:sldIdLst>
    <p:sldId id="257" r:id="rId2"/>
    <p:sldId id="579" r:id="rId3"/>
    <p:sldId id="580" r:id="rId4"/>
    <p:sldId id="582" r:id="rId5"/>
    <p:sldId id="583" r:id="rId6"/>
    <p:sldId id="505" r:id="rId7"/>
    <p:sldId id="524" r:id="rId8"/>
    <p:sldId id="553" r:id="rId9"/>
    <p:sldId id="621" r:id="rId10"/>
    <p:sldId id="615" r:id="rId11"/>
    <p:sldId id="616" r:id="rId12"/>
    <p:sldId id="617" r:id="rId13"/>
    <p:sldId id="618" r:id="rId14"/>
    <p:sldId id="619" r:id="rId15"/>
    <p:sldId id="620" r:id="rId16"/>
    <p:sldId id="526" r:id="rId17"/>
    <p:sldId id="527" r:id="rId18"/>
    <p:sldId id="528" r:id="rId19"/>
    <p:sldId id="530" r:id="rId20"/>
    <p:sldId id="531" r:id="rId21"/>
    <p:sldId id="532" r:id="rId22"/>
    <p:sldId id="533" r:id="rId23"/>
    <p:sldId id="512" r:id="rId24"/>
    <p:sldId id="536" r:id="rId25"/>
    <p:sldId id="537" r:id="rId26"/>
    <p:sldId id="539" r:id="rId27"/>
    <p:sldId id="542" r:id="rId28"/>
    <p:sldId id="544" r:id="rId29"/>
    <p:sldId id="545" r:id="rId30"/>
    <p:sldId id="546" r:id="rId31"/>
    <p:sldId id="549" r:id="rId32"/>
    <p:sldId id="574" r:id="rId33"/>
    <p:sldId id="550" r:id="rId34"/>
    <p:sldId id="552" r:id="rId35"/>
    <p:sldId id="559" r:id="rId36"/>
    <p:sldId id="560" r:id="rId37"/>
    <p:sldId id="563" r:id="rId38"/>
    <p:sldId id="562" r:id="rId39"/>
    <p:sldId id="565" r:id="rId40"/>
    <p:sldId id="571" r:id="rId41"/>
    <p:sldId id="566" r:id="rId42"/>
    <p:sldId id="576" r:id="rId43"/>
    <p:sldId id="577" r:id="rId44"/>
    <p:sldId id="568" r:id="rId45"/>
    <p:sldId id="573" r:id="rId46"/>
    <p:sldId id="570" r:id="rId47"/>
    <p:sldId id="519" r:id="rId48"/>
    <p:sldId id="581" r:id="rId49"/>
    <p:sldId id="575" r:id="rId50"/>
    <p:sldId id="310" r:id="rId51"/>
    <p:sldId id="595" r:id="rId52"/>
    <p:sldId id="585" r:id="rId53"/>
    <p:sldId id="586" r:id="rId54"/>
    <p:sldId id="596" r:id="rId55"/>
    <p:sldId id="597" r:id="rId56"/>
    <p:sldId id="598" r:id="rId57"/>
    <p:sldId id="599" r:id="rId58"/>
    <p:sldId id="600" r:id="rId59"/>
    <p:sldId id="601" r:id="rId60"/>
    <p:sldId id="602" r:id="rId61"/>
    <p:sldId id="603" r:id="rId62"/>
    <p:sldId id="604" r:id="rId63"/>
    <p:sldId id="605" r:id="rId64"/>
    <p:sldId id="606" r:id="rId65"/>
    <p:sldId id="607" r:id="rId66"/>
    <p:sldId id="608" r:id="rId67"/>
    <p:sldId id="609" r:id="rId68"/>
    <p:sldId id="610" r:id="rId69"/>
    <p:sldId id="611" r:id="rId70"/>
    <p:sldId id="612" r:id="rId71"/>
    <p:sldId id="613" r:id="rId72"/>
    <p:sldId id="311" r:id="rId73"/>
    <p:sldId id="313" r:id="rId74"/>
    <p:sldId id="314" r:id="rId75"/>
    <p:sldId id="430" r:id="rId76"/>
    <p:sldId id="318" r:id="rId77"/>
    <p:sldId id="348" r:id="rId78"/>
    <p:sldId id="319" r:id="rId79"/>
    <p:sldId id="413" r:id="rId80"/>
    <p:sldId id="410" r:id="rId81"/>
    <p:sldId id="420" r:id="rId82"/>
    <p:sldId id="423" r:id="rId83"/>
    <p:sldId id="422" r:id="rId84"/>
    <p:sldId id="428" r:id="rId85"/>
    <p:sldId id="438" r:id="rId86"/>
    <p:sldId id="432" r:id="rId87"/>
    <p:sldId id="434" r:id="rId88"/>
    <p:sldId id="429" r:id="rId89"/>
    <p:sldId id="367" r:id="rId90"/>
    <p:sldId id="437" r:id="rId91"/>
    <p:sldId id="320" r:id="rId92"/>
    <p:sldId id="351" r:id="rId93"/>
    <p:sldId id="323" r:id="rId94"/>
    <p:sldId id="321" r:id="rId95"/>
    <p:sldId id="414" r:id="rId96"/>
    <p:sldId id="435" r:id="rId97"/>
    <p:sldId id="412" r:id="rId98"/>
    <p:sldId id="354" r:id="rId99"/>
    <p:sldId id="355" r:id="rId100"/>
    <p:sldId id="356" r:id="rId101"/>
    <p:sldId id="407" r:id="rId102"/>
    <p:sldId id="366" r:id="rId103"/>
    <p:sldId id="378" r:id="rId104"/>
    <p:sldId id="371" r:id="rId105"/>
    <p:sldId id="372" r:id="rId106"/>
    <p:sldId id="373" r:id="rId107"/>
    <p:sldId id="374" r:id="rId108"/>
    <p:sldId id="375" r:id="rId109"/>
    <p:sldId id="376" r:id="rId110"/>
    <p:sldId id="383" r:id="rId111"/>
    <p:sldId id="380" r:id="rId112"/>
    <p:sldId id="416" r:id="rId113"/>
    <p:sldId id="405" r:id="rId114"/>
    <p:sldId id="421" r:id="rId115"/>
    <p:sldId id="404" r:id="rId116"/>
    <p:sldId id="391" r:id="rId117"/>
    <p:sldId id="425" r:id="rId118"/>
    <p:sldId id="424" r:id="rId119"/>
    <p:sldId id="389" r:id="rId120"/>
    <p:sldId id="409" r:id="rId121"/>
    <p:sldId id="392" r:id="rId122"/>
    <p:sldId id="403" r:id="rId123"/>
    <p:sldId id="399" r:id="rId124"/>
    <p:sldId id="406" r:id="rId125"/>
    <p:sldId id="396" r:id="rId126"/>
    <p:sldId id="397" r:id="rId127"/>
    <p:sldId id="265" r:id="rId128"/>
    <p:sldId id="272" r:id="rId129"/>
    <p:sldId id="291" r:id="rId130"/>
    <p:sldId id="266" r:id="rId131"/>
    <p:sldId id="264" r:id="rId132"/>
    <p:sldId id="398" r:id="rId133"/>
    <p:sldId id="358" r:id="rId134"/>
    <p:sldId id="361" r:id="rId135"/>
    <p:sldId id="362" r:id="rId136"/>
    <p:sldId id="363" r:id="rId137"/>
    <p:sldId id="578" r:id="rId138"/>
    <p:sldId id="502" r:id="rId139"/>
    <p:sldId id="480" r:id="rId140"/>
    <p:sldId id="479" r:id="rId141"/>
    <p:sldId id="535" r:id="rId142"/>
    <p:sldId id="508" r:id="rId143"/>
    <p:sldId id="529" r:id="rId144"/>
    <p:sldId id="451" r:id="rId145"/>
    <p:sldId id="466" r:id="rId146"/>
    <p:sldId id="467" r:id="rId147"/>
    <p:sldId id="402" r:id="rId148"/>
    <p:sldId id="584" r:id="rId149"/>
    <p:sldId id="551" r:id="rId150"/>
    <p:sldId id="525" r:id="rId151"/>
    <p:sldId id="481" r:id="rId152"/>
    <p:sldId id="468" r:id="rId153"/>
    <p:sldId id="315" r:id="rId154"/>
    <p:sldId id="417" r:id="rId155"/>
    <p:sldId id="475" r:id="rId156"/>
    <p:sldId id="452" r:id="rId157"/>
    <p:sldId id="476" r:id="rId158"/>
    <p:sldId id="477" r:id="rId15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Main Body" id="{C3A270D4-4008-C347-A422-4D6FBDDAD7CB}">
          <p14:sldIdLst>
            <p14:sldId id="257"/>
            <p14:sldId id="579"/>
            <p14:sldId id="580"/>
            <p14:sldId id="582"/>
            <p14:sldId id="583"/>
            <p14:sldId id="505"/>
            <p14:sldId id="524"/>
            <p14:sldId id="553"/>
            <p14:sldId id="621"/>
            <p14:sldId id="615"/>
            <p14:sldId id="616"/>
            <p14:sldId id="617"/>
            <p14:sldId id="618"/>
            <p14:sldId id="619"/>
            <p14:sldId id="620"/>
            <p14:sldId id="526"/>
            <p14:sldId id="527"/>
            <p14:sldId id="528"/>
            <p14:sldId id="530"/>
            <p14:sldId id="531"/>
            <p14:sldId id="532"/>
            <p14:sldId id="533"/>
            <p14:sldId id="512"/>
            <p14:sldId id="536"/>
            <p14:sldId id="537"/>
            <p14:sldId id="539"/>
            <p14:sldId id="542"/>
            <p14:sldId id="544"/>
            <p14:sldId id="545"/>
            <p14:sldId id="546"/>
            <p14:sldId id="549"/>
            <p14:sldId id="574"/>
            <p14:sldId id="550"/>
            <p14:sldId id="552"/>
            <p14:sldId id="559"/>
            <p14:sldId id="560"/>
            <p14:sldId id="563"/>
            <p14:sldId id="562"/>
            <p14:sldId id="565"/>
            <p14:sldId id="571"/>
            <p14:sldId id="566"/>
            <p14:sldId id="576"/>
            <p14:sldId id="577"/>
            <p14:sldId id="568"/>
            <p14:sldId id="573"/>
            <p14:sldId id="570"/>
            <p14:sldId id="519"/>
            <p14:sldId id="581"/>
            <p14:sldId id="575"/>
          </p14:sldIdLst>
        </p14:section>
        <p14:section name="Backup" id="{41E9C744-39DC-174A-A111-A0D3CF48D4CB}">
          <p14:sldIdLst>
            <p14:sldId id="310"/>
            <p14:sldId id="595"/>
            <p14:sldId id="585"/>
            <p14:sldId id="586"/>
            <p14:sldId id="596"/>
            <p14:sldId id="597"/>
            <p14:sldId id="598"/>
            <p14:sldId id="599"/>
            <p14:sldId id="600"/>
            <p14:sldId id="601"/>
            <p14:sldId id="602"/>
            <p14:sldId id="603"/>
            <p14:sldId id="604"/>
            <p14:sldId id="605"/>
            <p14:sldId id="606"/>
            <p14:sldId id="607"/>
            <p14:sldId id="608"/>
            <p14:sldId id="609"/>
            <p14:sldId id="610"/>
            <p14:sldId id="611"/>
            <p14:sldId id="612"/>
            <p14:sldId id="613"/>
            <p14:sldId id="311"/>
            <p14:sldId id="313"/>
            <p14:sldId id="314"/>
            <p14:sldId id="430"/>
            <p14:sldId id="318"/>
            <p14:sldId id="348"/>
            <p14:sldId id="319"/>
            <p14:sldId id="413"/>
            <p14:sldId id="410"/>
            <p14:sldId id="420"/>
            <p14:sldId id="423"/>
            <p14:sldId id="422"/>
            <p14:sldId id="428"/>
            <p14:sldId id="438"/>
            <p14:sldId id="432"/>
            <p14:sldId id="434"/>
            <p14:sldId id="429"/>
            <p14:sldId id="367"/>
          </p14:sldIdLst>
        </p14:section>
        <p14:section name="Background (More)" id="{AD9CD825-6E78-5C48-AFC9-0CF699929BE0}">
          <p14:sldIdLst>
            <p14:sldId id="437"/>
            <p14:sldId id="320"/>
            <p14:sldId id="351"/>
            <p14:sldId id="323"/>
            <p14:sldId id="321"/>
          </p14:sldIdLst>
        </p14:section>
        <p14:section name="Technical Overview (More)" id="{EF9E7B4E-92B6-D643-958D-163878401EE9}">
          <p14:sldIdLst>
            <p14:sldId id="414"/>
            <p14:sldId id="435"/>
            <p14:sldId id="412"/>
            <p14:sldId id="354"/>
            <p14:sldId id="355"/>
            <p14:sldId id="356"/>
            <p14:sldId id="407"/>
            <p14:sldId id="366"/>
            <p14:sldId id="378"/>
            <p14:sldId id="371"/>
            <p14:sldId id="372"/>
            <p14:sldId id="373"/>
            <p14:sldId id="374"/>
            <p14:sldId id="375"/>
            <p14:sldId id="376"/>
            <p14:sldId id="383"/>
            <p14:sldId id="380"/>
            <p14:sldId id="416"/>
            <p14:sldId id="405"/>
            <p14:sldId id="421"/>
            <p14:sldId id="404"/>
            <p14:sldId id="391"/>
            <p14:sldId id="425"/>
            <p14:sldId id="424"/>
            <p14:sldId id="389"/>
            <p14:sldId id="409"/>
            <p14:sldId id="392"/>
            <p14:sldId id="403"/>
            <p14:sldId id="399"/>
            <p14:sldId id="406"/>
            <p14:sldId id="396"/>
            <p14:sldId id="397"/>
          </p14:sldIdLst>
        </p14:section>
        <p14:section name="New zkSNARKs" id="{B8CE2FB8-38C7-5E45-93F6-77E47A178047}">
          <p14:sldIdLst>
            <p14:sldId id="265"/>
            <p14:sldId id="272"/>
            <p14:sldId id="291"/>
            <p14:sldId id="266"/>
            <p14:sldId id="264"/>
          </p14:sldIdLst>
        </p14:section>
        <p14:section name="Spare" id="{C4C9E7E4-AB00-0641-8B5B-6094B44564C8}">
          <p14:sldIdLst>
            <p14:sldId id="398"/>
            <p14:sldId id="358"/>
            <p14:sldId id="361"/>
            <p14:sldId id="362"/>
            <p14:sldId id="363"/>
            <p14:sldId id="578"/>
            <p14:sldId id="502"/>
            <p14:sldId id="480"/>
            <p14:sldId id="479"/>
            <p14:sldId id="535"/>
            <p14:sldId id="508"/>
            <p14:sldId id="529"/>
            <p14:sldId id="451"/>
            <p14:sldId id="466"/>
            <p14:sldId id="467"/>
            <p14:sldId id="402"/>
            <p14:sldId id="584"/>
            <p14:sldId id="551"/>
            <p14:sldId id="525"/>
            <p14:sldId id="481"/>
            <p14:sldId id="468"/>
            <p14:sldId id="315"/>
            <p14:sldId id="417"/>
            <p14:sldId id="475"/>
            <p14:sldId id="452"/>
            <p14:sldId id="476"/>
            <p14:sldId id="477"/>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90C5176-BAC1-7CC9-72F3-C5A665B5EF0A}" name="Grubbs, Paul" initials="GP" userId="S::paulgrub@umich.edu::28f81b43-9f9e-48ea-960d-a61618d4e621"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05AB5"/>
    <a:srgbClr val="994F00"/>
    <a:srgbClr val="D02921"/>
    <a:srgbClr val="5D3A9B"/>
    <a:srgbClr val="71AD47"/>
    <a:srgbClr val="DC3220"/>
    <a:srgbClr val="BF2C23"/>
    <a:srgbClr val="F00A00"/>
    <a:srgbClr val="A085CF"/>
    <a:srgbClr val="5B9B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8EE65DF-56DA-2853-A4AE-39C3819830B9}" v="52" dt="2025-03-21T15:07:08.928"/>
    <p1510:client id="{369356BD-9716-8C1B-2059-1F73BBD09E6E}" v="21" dt="2025-03-22T02:41:54.730"/>
    <p1510:client id="{3E24EC93-356D-77D7-E35C-6F30968925E4}" v="33" dt="2025-03-22T00:29:00.291"/>
    <p1510:client id="{44C081D4-9C8D-4221-09D7-09898C2978B8}" v="4" dt="2025-03-21T15:08:51.730"/>
    <p1510:client id="{579B10AA-9E14-D6F0-86BE-810E03009A56}" v="2" dt="2025-03-21T17:15:48.909"/>
    <p1510:client id="{7B9C16DF-57DF-44D7-9D6D-6D0AC811F696}" v="129" dt="2025-03-21T14:27:41.363"/>
    <p1510:client id="{C2FC559D-8C7C-FA66-2F9F-C00E38947D5C}" v="185" dt="2025-03-22T02:45:23.373"/>
    <p1510:client id="{D584C846-4571-47E3-12DB-9BB8D6C3F48B}" v="616" dt="2025-03-21T14:18:38.725"/>
    <p1510:client id="{D68FB4B5-C34A-EB5B-7B8D-477918A61B6A}" v="32" dt="2025-03-21T19:21:52.498"/>
    <p1510:client id="{DC807238-7191-FCA2-C915-605CB9629FC0}" v="2646" dt="2025-03-20T20:17:42.69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notesMaster" Target="notesMasters/notesMaster1.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presProps" Target="presProps.xml"/><Relationship Id="rId166"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viewProps" Target="viewProp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theme" Target="theme/theme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microsoft.com/office/2015/10/relationships/revisionInfo" Target="revisionInfo.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s>
</file>

<file path=ppt/comments/modernComment_244_4EB51554.xml><?xml version="1.0" encoding="utf-8"?>
<p188:cmLst xmlns:a="http://schemas.openxmlformats.org/drawingml/2006/main" xmlns:r="http://schemas.openxmlformats.org/officeDocument/2006/relationships" xmlns:p188="http://schemas.microsoft.com/office/powerpoint/2018/8/main">
  <p188:cm id="{43210639-D927-4AFA-A9FB-4E3A913B3C5F}" authorId="{D90C5176-BAC1-7CC9-72F3-C5A665B5EF0A}" created="2025-03-20T19:25:57.426">
    <ac:txMkLst xmlns:ac="http://schemas.microsoft.com/office/drawing/2013/main/command">
      <pc:docMk xmlns:pc="http://schemas.microsoft.com/office/powerpoint/2013/main/command"/>
      <pc:sldMk xmlns:pc="http://schemas.microsoft.com/office/powerpoint/2013/main/command" cId="1320490324" sldId="580"/>
      <ac:spMk id="27" creationId="{F60AAB29-0C33-4395-3D3F-3A98EA780986}"/>
      <ac:txMk cp="0" len="34">
        <ac:context len="63" hash="138536650"/>
      </ac:txMk>
    </ac:txMkLst>
    <p188:pos x="2186940" y="624840"/>
    <p188:txBody>
      <a:bodyPr/>
      <a:lstStyle/>
      <a:p>
        <a:r>
          <a:rPr lang="en-US"/>
          <a:t>Are we eventually going to fill in the "other work"?</a:t>
        </a:r>
      </a:p>
    </p188:txBody>
  </p188:cm>
</p188:cmLst>
</file>

<file path=ppt/comments/modernComment_249_4622B968.xml><?xml version="1.0" encoding="utf-8"?>
<p188:cmLst xmlns:a="http://schemas.openxmlformats.org/drawingml/2006/main" xmlns:r="http://schemas.openxmlformats.org/officeDocument/2006/relationships" xmlns:p188="http://schemas.microsoft.com/office/powerpoint/2018/8/main">
  <p188:cm id="{FE494E0E-2BB4-413C-80D9-30F897084C9A}" authorId="{D90C5176-BAC1-7CC9-72F3-C5A665B5EF0A}" created="2025-03-20T19:27:40.820">
    <ac:txMkLst xmlns:ac="http://schemas.microsoft.com/office/drawing/2013/main/command">
      <pc:docMk xmlns:pc="http://schemas.microsoft.com/office/powerpoint/2013/main/command"/>
      <pc:sldMk xmlns:pc="http://schemas.microsoft.com/office/powerpoint/2013/main/command" cId="1176680808" sldId="585"/>
      <ac:spMk id="4" creationId="{2F6D344F-611D-859A-669C-A3124161A6B9}"/>
      <ac:txMk cp="279" len="7">
        <ac:context len="411" hash="1251488053"/>
      </ac:txMk>
    </ac:txMkLst>
    <p188:pos x="2617694" y="1891552"/>
    <p188:txBody>
      <a:bodyPr/>
      <a:lstStyle/>
      <a:p>
        <a:r>
          <a:rPr lang="en-US"/>
          <a:t>Make sure to check this 300x number</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188F5EC-9CA9-F348-B507-8D63E43B5073}" type="datetimeFigureOut">
              <a:rPr lang="en-US" smtClean="0"/>
              <a:t>3/21/2025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3E1F703-CD56-E249-955B-E7193EDAD862}" type="slidenum">
              <a:rPr lang="en-US" smtClean="0"/>
              <a:t>‹#›</a:t>
            </a:fld>
            <a:endParaRPr lang="en-US"/>
          </a:p>
        </p:txBody>
      </p:sp>
    </p:spTree>
    <p:extLst>
      <p:ext uri="{BB962C8B-B14F-4D97-AF65-F5344CB8AC3E}">
        <p14:creationId xmlns:p14="http://schemas.microsoft.com/office/powerpoint/2010/main" val="11621288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3E1F703-CD56-E249-955B-E7193EDAD862}" type="slidenum">
              <a:rPr lang="en-US" smtClean="0"/>
              <a:t>1</a:t>
            </a:fld>
            <a:endParaRPr lang="en-US"/>
          </a:p>
        </p:txBody>
      </p:sp>
    </p:spTree>
    <p:extLst>
      <p:ext uri="{BB962C8B-B14F-4D97-AF65-F5344CB8AC3E}">
        <p14:creationId xmlns:p14="http://schemas.microsoft.com/office/powerpoint/2010/main" val="40487195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5577FC-7BE1-105F-FC79-D95B53BBE35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9234851-47D4-B9F0-5F10-91AB2D46845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2651E96-48AD-DE41-6C24-19339472DD46}"/>
              </a:ext>
            </a:extLst>
          </p:cNvPr>
          <p:cNvSpPr>
            <a:spLocks noGrp="1"/>
          </p:cNvSpPr>
          <p:nvPr>
            <p:ph type="body" idx="1"/>
          </p:nvPr>
        </p:nvSpPr>
        <p:spPr/>
        <p:txBody>
          <a:bodyPr/>
          <a:lstStyle/>
          <a:p>
            <a:r>
              <a:rPr lang="en-US" b="0" i="0">
                <a:solidFill>
                  <a:srgbClr val="0D0D0D"/>
                </a:solidFill>
                <a:effectLst/>
                <a:highlight>
                  <a:srgbClr val="FFFFFF"/>
                </a:highlight>
                <a:latin typeface="Söhne"/>
              </a:rPr>
              <a:t>To see why, let us look at how range checks work in the ZKP circuit</a:t>
            </a:r>
            <a:br>
              <a:rPr lang="en-US" b="0" i="0">
                <a:solidFill>
                  <a:srgbClr val="0D0D0D"/>
                </a:solidFill>
                <a:effectLst/>
                <a:highlight>
                  <a:srgbClr val="FFFFFF"/>
                </a:highlight>
                <a:latin typeface="Söhne"/>
              </a:rPr>
            </a:br>
            <a:r>
              <a:rPr lang="en-US" b="0" i="0">
                <a:solidFill>
                  <a:srgbClr val="0D0D0D"/>
                </a:solidFill>
                <a:effectLst/>
                <a:highlight>
                  <a:srgbClr val="FFFFFF"/>
                </a:highlight>
                <a:latin typeface="Söhne"/>
              </a:rPr>
              <a:t>We decompose each value into its binary representation.</a:t>
            </a:r>
          </a:p>
          <a:p>
            <a:r>
              <a:rPr lang="en-US" b="0" i="0">
                <a:solidFill>
                  <a:srgbClr val="0D0D0D"/>
                </a:solidFill>
                <a:effectLst/>
                <a:highlight>
                  <a:srgbClr val="FFFFFF"/>
                </a:highlight>
                <a:latin typeface="Söhne"/>
              </a:rPr>
              <a:t>In the ZKP circuit, we check that each bit is either 0 or 1. This costs one constraint per bit. </a:t>
            </a:r>
            <a:endParaRPr lang="en-US"/>
          </a:p>
        </p:txBody>
      </p:sp>
      <p:sp>
        <p:nvSpPr>
          <p:cNvPr id="4" name="Slide Number Placeholder 3">
            <a:extLst>
              <a:ext uri="{FF2B5EF4-FFF2-40B4-BE49-F238E27FC236}">
                <a16:creationId xmlns:a16="http://schemas.microsoft.com/office/drawing/2014/main" id="{4FDDA6C8-2FDA-DDE3-1D48-64C863695DC1}"/>
              </a:ext>
            </a:extLst>
          </p:cNvPr>
          <p:cNvSpPr>
            <a:spLocks noGrp="1"/>
          </p:cNvSpPr>
          <p:nvPr>
            <p:ph type="sldNum" sz="quarter" idx="5"/>
          </p:nvPr>
        </p:nvSpPr>
        <p:spPr/>
        <p:txBody>
          <a:bodyPr/>
          <a:lstStyle/>
          <a:p>
            <a:fld id="{D3E1F703-CD56-E249-955B-E7193EDAD862}" type="slidenum">
              <a:rPr lang="en-US" smtClean="0"/>
              <a:t>13</a:t>
            </a:fld>
            <a:endParaRPr lang="en-US"/>
          </a:p>
        </p:txBody>
      </p:sp>
    </p:spTree>
    <p:extLst>
      <p:ext uri="{BB962C8B-B14F-4D97-AF65-F5344CB8AC3E}">
        <p14:creationId xmlns:p14="http://schemas.microsoft.com/office/powerpoint/2010/main" val="320566929"/>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a:solidFill>
                  <a:srgbClr val="FF0000"/>
                </a:solidFill>
              </a:rPr>
              <a:t>Assume P is not at infinity</a:t>
            </a:r>
            <a:br>
              <a:rPr lang="en-US" sz="1200">
                <a:solidFill>
                  <a:srgbClr val="FF0000"/>
                </a:solidFill>
              </a:rPr>
            </a:br>
            <a:r>
              <a:rPr lang="en-US" sz="1200">
                <a:solidFill>
                  <a:srgbClr val="FF0000"/>
                </a:solidFill>
              </a:rPr>
              <a:t>Not infinity point: k</a:t>
            </a:r>
            <a:r>
              <a:rPr lang="en-US" sz="1200"/>
              <a:t> </a:t>
            </a:r>
            <a:r>
              <a:rPr lang="en-US" sz="1200">
                <a:solidFill>
                  <a:srgbClr val="00B050"/>
                </a:solidFill>
              </a:rPr>
              <a:t>G</a:t>
            </a:r>
            <a:r>
              <a:rPr lang="en-US" sz="1200"/>
              <a:t> + </a:t>
            </a:r>
            <a:r>
              <a:rPr lang="en-US" sz="1200">
                <a:solidFill>
                  <a:srgbClr val="FF0000"/>
                </a:solidFill>
              </a:rPr>
              <a:t>z R </a:t>
            </a:r>
          </a:p>
          <a:p>
            <a:br>
              <a:rPr lang="en-US" sz="1200">
                <a:solidFill>
                  <a:srgbClr val="FF0000"/>
                </a:solidFill>
              </a:rPr>
            </a:br>
            <a:r>
              <a:rPr lang="en-US" sz="1200">
                <a:solidFill>
                  <a:srgbClr val="FF0000"/>
                </a:solidFill>
              </a:rPr>
              <a:t>In double-and-add method, P’ + P” is always different points</a:t>
            </a:r>
          </a:p>
          <a:p>
            <a:r>
              <a:rPr lang="en-US" sz="1200">
                <a:solidFill>
                  <a:srgbClr val="FF0000"/>
                </a:solidFill>
              </a:rPr>
              <a:t>Incomplete point addition can also be used in cached windowed method</a:t>
            </a:r>
            <a:endParaRPr lang="en-US"/>
          </a:p>
        </p:txBody>
      </p:sp>
      <p:sp>
        <p:nvSpPr>
          <p:cNvPr id="4" name="Slide Number Placeholder 3"/>
          <p:cNvSpPr>
            <a:spLocks noGrp="1"/>
          </p:cNvSpPr>
          <p:nvPr>
            <p:ph type="sldNum" sz="quarter" idx="5"/>
          </p:nvPr>
        </p:nvSpPr>
        <p:spPr/>
        <p:txBody>
          <a:bodyPr/>
          <a:lstStyle/>
          <a:p>
            <a:fld id="{D3E1F703-CD56-E249-955B-E7193EDAD862}" type="slidenum">
              <a:rPr lang="en-US" smtClean="0"/>
              <a:t>136</a:t>
            </a:fld>
            <a:endParaRPr lang="en-US"/>
          </a:p>
        </p:txBody>
      </p:sp>
    </p:spTree>
    <p:extLst>
      <p:ext uri="{BB962C8B-B14F-4D97-AF65-F5344CB8AC3E}">
        <p14:creationId xmlns:p14="http://schemas.microsoft.com/office/powerpoint/2010/main" val="1947657620"/>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To make these privacy-preserving variants actually usable for real-world systems, we need to solve the huge efficiency gap.</a:t>
            </a:r>
          </a:p>
        </p:txBody>
      </p:sp>
      <p:sp>
        <p:nvSpPr>
          <p:cNvPr id="4" name="Slide Number Placeholder 3"/>
          <p:cNvSpPr>
            <a:spLocks noGrp="1"/>
          </p:cNvSpPr>
          <p:nvPr>
            <p:ph type="sldNum" sz="quarter" idx="5"/>
          </p:nvPr>
        </p:nvSpPr>
        <p:spPr/>
        <p:txBody>
          <a:bodyPr/>
          <a:lstStyle/>
          <a:p>
            <a:fld id="{D3E1F703-CD56-E249-955B-E7193EDAD862}" type="slidenum">
              <a:rPr lang="en-US" smtClean="0"/>
              <a:t>138</a:t>
            </a:fld>
            <a:endParaRPr lang="en-US"/>
          </a:p>
        </p:txBody>
      </p:sp>
    </p:spTree>
    <p:extLst>
      <p:ext uri="{BB962C8B-B14F-4D97-AF65-F5344CB8AC3E}">
        <p14:creationId xmlns:p14="http://schemas.microsoft.com/office/powerpoint/2010/main" val="2691059157"/>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3C2485-C5AD-07A5-B262-634DB4098A8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678FF27-8948-21F1-0B18-12EC0E9BA4C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F3A1BEC-2969-A012-82B2-3A236935A146}"/>
              </a:ext>
            </a:extLst>
          </p:cNvPr>
          <p:cNvSpPr>
            <a:spLocks noGrp="1"/>
          </p:cNvSpPr>
          <p:nvPr>
            <p:ph type="body" idx="1"/>
          </p:nvPr>
        </p:nvSpPr>
        <p:spPr/>
        <p:txBody>
          <a:bodyPr/>
          <a:lstStyle/>
          <a:p>
            <a:r>
              <a:rPr lang="en-US"/>
              <a:t>Base field of curve P256</a:t>
            </a:r>
            <a:br>
              <a:rPr lang="en-US"/>
            </a:br>
            <a:r>
              <a:rPr lang="en-US"/>
              <a:t>Encode the elements in </a:t>
            </a:r>
            <a:r>
              <a:rPr lang="en-US" err="1"/>
              <a:t>Fp</a:t>
            </a:r>
            <a:r>
              <a:rPr lang="en-US"/>
              <a:t> to Fm</a:t>
            </a:r>
          </a:p>
        </p:txBody>
      </p:sp>
      <p:sp>
        <p:nvSpPr>
          <p:cNvPr id="4" name="Slide Number Placeholder 3">
            <a:extLst>
              <a:ext uri="{FF2B5EF4-FFF2-40B4-BE49-F238E27FC236}">
                <a16:creationId xmlns:a16="http://schemas.microsoft.com/office/drawing/2014/main" id="{C28C7608-23DB-0D5A-2357-9735E3412F34}"/>
              </a:ext>
            </a:extLst>
          </p:cNvPr>
          <p:cNvSpPr>
            <a:spLocks noGrp="1"/>
          </p:cNvSpPr>
          <p:nvPr>
            <p:ph type="sldNum" sz="quarter" idx="5"/>
          </p:nvPr>
        </p:nvSpPr>
        <p:spPr/>
        <p:txBody>
          <a:bodyPr/>
          <a:lstStyle/>
          <a:p>
            <a:fld id="{D3E1F703-CD56-E249-955B-E7193EDAD862}" type="slidenum">
              <a:rPr lang="en-US" smtClean="0"/>
              <a:t>140</a:t>
            </a:fld>
            <a:endParaRPr lang="en-US"/>
          </a:p>
        </p:txBody>
      </p:sp>
    </p:spTree>
    <p:extLst>
      <p:ext uri="{BB962C8B-B14F-4D97-AF65-F5344CB8AC3E}">
        <p14:creationId xmlns:p14="http://schemas.microsoft.com/office/powerpoint/2010/main" val="677665507"/>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809AA9-B2CC-EF8A-E375-3080FE3FD89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7BC8AFC-5C32-9A63-DA40-09916D43606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887EBF8-977F-26C8-8114-3C45F9CA915C}"/>
              </a:ext>
            </a:extLst>
          </p:cNvPr>
          <p:cNvSpPr>
            <a:spLocks noGrp="1"/>
          </p:cNvSpPr>
          <p:nvPr>
            <p:ph type="body" idx="1"/>
          </p:nvPr>
        </p:nvSpPr>
        <p:spPr/>
        <p:txBody>
          <a:bodyPr/>
          <a:lstStyle/>
          <a:p>
            <a:r>
              <a:rPr lang="en-US" b="0" i="0">
                <a:solidFill>
                  <a:srgbClr val="0D0D0D"/>
                </a:solidFill>
                <a:effectLst/>
                <a:highlight>
                  <a:srgbClr val="FFFFFF"/>
                </a:highlight>
                <a:latin typeface="Söhne"/>
              </a:rPr>
              <a:t>To see why, let us look at how range checks work in the ZKP circuit</a:t>
            </a:r>
            <a:br>
              <a:rPr lang="en-US" b="0" i="0">
                <a:solidFill>
                  <a:srgbClr val="0D0D0D"/>
                </a:solidFill>
                <a:effectLst/>
                <a:highlight>
                  <a:srgbClr val="FFFFFF"/>
                </a:highlight>
                <a:latin typeface="Söhne"/>
              </a:rPr>
            </a:br>
            <a:r>
              <a:rPr lang="en-US" b="0" i="0">
                <a:solidFill>
                  <a:srgbClr val="0D0D0D"/>
                </a:solidFill>
                <a:effectLst/>
                <a:highlight>
                  <a:srgbClr val="FFFFFF"/>
                </a:highlight>
                <a:latin typeface="Söhne"/>
              </a:rPr>
              <a:t>We decompose each value into its binary representation.</a:t>
            </a:r>
          </a:p>
          <a:p>
            <a:r>
              <a:rPr lang="en-US" b="0" i="0">
                <a:solidFill>
                  <a:srgbClr val="0D0D0D"/>
                </a:solidFill>
                <a:effectLst/>
                <a:highlight>
                  <a:srgbClr val="FFFFFF"/>
                </a:highlight>
                <a:latin typeface="Söhne"/>
              </a:rPr>
              <a:t>In the ZKP circuit, we check that each bit is either 0 or 1. This costs one constraint per bit. </a:t>
            </a:r>
            <a:endParaRPr lang="en-US"/>
          </a:p>
        </p:txBody>
      </p:sp>
      <p:sp>
        <p:nvSpPr>
          <p:cNvPr id="4" name="Slide Number Placeholder 3">
            <a:extLst>
              <a:ext uri="{FF2B5EF4-FFF2-40B4-BE49-F238E27FC236}">
                <a16:creationId xmlns:a16="http://schemas.microsoft.com/office/drawing/2014/main" id="{3CA0749A-845E-6F50-166F-2D15CEE5A1A1}"/>
              </a:ext>
            </a:extLst>
          </p:cNvPr>
          <p:cNvSpPr>
            <a:spLocks noGrp="1"/>
          </p:cNvSpPr>
          <p:nvPr>
            <p:ph type="sldNum" sz="quarter" idx="5"/>
          </p:nvPr>
        </p:nvSpPr>
        <p:spPr/>
        <p:txBody>
          <a:bodyPr/>
          <a:lstStyle/>
          <a:p>
            <a:fld id="{D3E1F703-CD56-E249-955B-E7193EDAD862}" type="slidenum">
              <a:rPr lang="en-US" smtClean="0"/>
              <a:t>141</a:t>
            </a:fld>
            <a:endParaRPr lang="en-US"/>
          </a:p>
        </p:txBody>
      </p:sp>
    </p:spTree>
    <p:extLst>
      <p:ext uri="{BB962C8B-B14F-4D97-AF65-F5344CB8AC3E}">
        <p14:creationId xmlns:p14="http://schemas.microsoft.com/office/powerpoint/2010/main" val="1410936196"/>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C39289-5EF3-CA69-D375-23550BA4F48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5E11853-FE7F-EEBD-E9C3-C954C2BB332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9D3381C-D5D3-1EF6-2CB9-E4EC8185584E}"/>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effectLst/>
                <a:latin typeface="CMSS8"/>
              </a:rPr>
              <a:t>Here’s our hybrid approach to build our </a:t>
            </a:r>
            <a:r>
              <a:rPr lang="en-US" sz="1800" err="1">
                <a:effectLst/>
                <a:latin typeface="CMSS8"/>
              </a:rPr>
              <a:t>PoP</a:t>
            </a:r>
            <a:r>
              <a:rPr lang="en-US" sz="1800">
                <a:effectLst/>
                <a:latin typeface="CMSS8"/>
              </a:rPr>
              <a:t> primitive.</a:t>
            </a:r>
            <a:br>
              <a:rPr lang="en-US" sz="1800">
                <a:effectLst/>
                <a:latin typeface="CMSS8"/>
              </a:rPr>
            </a:br>
            <a:r>
              <a:rPr lang="en-US" sz="1800">
                <a:effectLst/>
                <a:latin typeface="CMSS8"/>
              </a:rPr>
              <a:t>In addition to ZKP, we design a protocol that works outside the ZKP circuit to compute point operations</a:t>
            </a:r>
            <a:endParaRPr lang="el-GR"/>
          </a:p>
          <a:p>
            <a:pPr marL="0" marR="0" lvl="0" indent="0" algn="l" defTabSz="914400" rtl="0" eaLnBrk="1" fontAlgn="auto" latinLnBrk="0" hangingPunct="1">
              <a:lnSpc>
                <a:spcPct val="100000"/>
              </a:lnSpc>
              <a:spcBef>
                <a:spcPts val="0"/>
              </a:spcBef>
              <a:spcAft>
                <a:spcPts val="0"/>
              </a:spcAft>
              <a:buClrTx/>
              <a:buSzTx/>
              <a:buFontTx/>
              <a:buNone/>
              <a:tabLst/>
              <a:defRPr/>
            </a:pPr>
            <a:br>
              <a:rPr lang="en-US"/>
            </a:br>
            <a:r>
              <a:rPr lang="en-US" sz="1800">
                <a:effectLst/>
                <a:latin typeface="NimbusRomNo9L"/>
              </a:rPr>
              <a:t>This idea is from </a:t>
            </a:r>
            <a:r>
              <a:rPr lang="en-US" sz="1800" err="1">
                <a:effectLst/>
                <a:latin typeface="NimbusRomNo9L"/>
              </a:rPr>
              <a:t>Sigmabus</a:t>
            </a:r>
            <a:r>
              <a:rPr lang="en-US" sz="1800">
                <a:effectLst/>
                <a:latin typeface="NimbusRomNo9L"/>
              </a:rPr>
              <a:t> [</a:t>
            </a:r>
            <a:r>
              <a:rPr lang="en-US" sz="1800">
                <a:solidFill>
                  <a:srgbClr val="0000FF"/>
                </a:solidFill>
                <a:effectLst/>
                <a:latin typeface="NimbusRomNo9L"/>
              </a:rPr>
              <a:t>67</a:t>
            </a:r>
            <a:r>
              <a:rPr lang="en-US" sz="1800">
                <a:effectLst/>
                <a:latin typeface="NimbusRomNo9L"/>
              </a:rPr>
              <a:t>], but with very different techniques. It requires a new sigma protocol for proving knowledge of a group element representation where one of the bases is hidden (but committed). </a:t>
            </a:r>
            <a:endParaRPr lang="en-US"/>
          </a:p>
          <a:p>
            <a:r>
              <a:rPr lang="en-US"/>
              <a:t>[</a:t>
            </a:r>
            <a:r>
              <a:rPr lang="en-US" err="1"/>
              <a:t>ePrint</a:t>
            </a:r>
            <a:r>
              <a:rPr lang="en-US"/>
              <a:t> 2023/1406]</a:t>
            </a:r>
          </a:p>
        </p:txBody>
      </p:sp>
      <p:sp>
        <p:nvSpPr>
          <p:cNvPr id="4" name="Slide Number Placeholder 3">
            <a:extLst>
              <a:ext uri="{FF2B5EF4-FFF2-40B4-BE49-F238E27FC236}">
                <a16:creationId xmlns:a16="http://schemas.microsoft.com/office/drawing/2014/main" id="{035361C6-74E7-834F-F471-BC085DD8918E}"/>
              </a:ext>
            </a:extLst>
          </p:cNvPr>
          <p:cNvSpPr>
            <a:spLocks noGrp="1"/>
          </p:cNvSpPr>
          <p:nvPr>
            <p:ph type="sldNum" sz="quarter" idx="5"/>
          </p:nvPr>
        </p:nvSpPr>
        <p:spPr/>
        <p:txBody>
          <a:bodyPr/>
          <a:lstStyle/>
          <a:p>
            <a:fld id="{D3E1F703-CD56-E249-955B-E7193EDAD862}" type="slidenum">
              <a:rPr lang="en-US" smtClean="0"/>
              <a:t>142</a:t>
            </a:fld>
            <a:endParaRPr lang="en-US"/>
          </a:p>
        </p:txBody>
      </p:sp>
    </p:spTree>
    <p:extLst>
      <p:ext uri="{BB962C8B-B14F-4D97-AF65-F5344CB8AC3E}">
        <p14:creationId xmlns:p14="http://schemas.microsoft.com/office/powerpoint/2010/main" val="2121788533"/>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2A5218-DDA3-F998-8EFE-95DCB10A6B3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88524FD-3C57-1229-7702-057A441DEA9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04AE202-F393-56A5-F4A3-2944655DA640}"/>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effectLst/>
                <a:latin typeface="CMSS8"/>
              </a:rPr>
              <a:t>Here’s our hybrid approach to build our </a:t>
            </a:r>
            <a:r>
              <a:rPr lang="en-US" sz="1800" err="1">
                <a:effectLst/>
                <a:latin typeface="CMSS8"/>
              </a:rPr>
              <a:t>PoP</a:t>
            </a:r>
            <a:r>
              <a:rPr lang="en-US" sz="1800">
                <a:effectLst/>
                <a:latin typeface="CMSS8"/>
              </a:rPr>
              <a:t> primitive.</a:t>
            </a:r>
            <a:br>
              <a:rPr lang="en-US" sz="1800">
                <a:effectLst/>
                <a:latin typeface="CMSS8"/>
              </a:rPr>
            </a:br>
            <a:r>
              <a:rPr lang="en-US" sz="1800">
                <a:effectLst/>
                <a:latin typeface="CMSS8"/>
              </a:rPr>
              <a:t>In addition to ZKP, we design a protocol that works outside the ZKP circuit to compute point operations</a:t>
            </a:r>
            <a:endParaRPr lang="el-GR"/>
          </a:p>
          <a:p>
            <a:pPr marL="0" marR="0" lvl="0" indent="0" algn="l" defTabSz="914400" rtl="0" eaLnBrk="1" fontAlgn="auto" latinLnBrk="0" hangingPunct="1">
              <a:lnSpc>
                <a:spcPct val="100000"/>
              </a:lnSpc>
              <a:spcBef>
                <a:spcPts val="0"/>
              </a:spcBef>
              <a:spcAft>
                <a:spcPts val="0"/>
              </a:spcAft>
              <a:buClrTx/>
              <a:buSzTx/>
              <a:buFontTx/>
              <a:buNone/>
              <a:tabLst/>
              <a:defRPr/>
            </a:pPr>
            <a:br>
              <a:rPr lang="en-US"/>
            </a:br>
            <a:r>
              <a:rPr lang="en-US" sz="1800">
                <a:effectLst/>
                <a:latin typeface="NimbusRomNo9L"/>
              </a:rPr>
              <a:t>This idea is from </a:t>
            </a:r>
            <a:r>
              <a:rPr lang="en-US" sz="1800" err="1">
                <a:effectLst/>
                <a:latin typeface="NimbusRomNo9L"/>
              </a:rPr>
              <a:t>Sigmabus</a:t>
            </a:r>
            <a:r>
              <a:rPr lang="en-US" sz="1800">
                <a:effectLst/>
                <a:latin typeface="NimbusRomNo9L"/>
              </a:rPr>
              <a:t> [</a:t>
            </a:r>
            <a:r>
              <a:rPr lang="en-US" sz="1800">
                <a:solidFill>
                  <a:srgbClr val="0000FF"/>
                </a:solidFill>
                <a:effectLst/>
                <a:latin typeface="NimbusRomNo9L"/>
              </a:rPr>
              <a:t>67</a:t>
            </a:r>
            <a:r>
              <a:rPr lang="en-US" sz="1800">
                <a:effectLst/>
                <a:latin typeface="NimbusRomNo9L"/>
              </a:rPr>
              <a:t>], but with very different techniques. It requires a new sigma protocol for proving knowledge of a group element representation where one of the bases is hidden (but committed). </a:t>
            </a:r>
            <a:endParaRPr lang="en-US"/>
          </a:p>
          <a:p>
            <a:r>
              <a:rPr lang="en-US"/>
              <a:t>[</a:t>
            </a:r>
            <a:r>
              <a:rPr lang="en-US" err="1"/>
              <a:t>ePrint</a:t>
            </a:r>
            <a:r>
              <a:rPr lang="en-US"/>
              <a:t> 2023/1406]</a:t>
            </a:r>
          </a:p>
        </p:txBody>
      </p:sp>
      <p:sp>
        <p:nvSpPr>
          <p:cNvPr id="4" name="Slide Number Placeholder 3">
            <a:extLst>
              <a:ext uri="{FF2B5EF4-FFF2-40B4-BE49-F238E27FC236}">
                <a16:creationId xmlns:a16="http://schemas.microsoft.com/office/drawing/2014/main" id="{88DAB3A3-966A-ACF8-6A67-80B8C8F8077C}"/>
              </a:ext>
            </a:extLst>
          </p:cNvPr>
          <p:cNvSpPr>
            <a:spLocks noGrp="1"/>
          </p:cNvSpPr>
          <p:nvPr>
            <p:ph type="sldNum" sz="quarter" idx="5"/>
          </p:nvPr>
        </p:nvSpPr>
        <p:spPr/>
        <p:txBody>
          <a:bodyPr/>
          <a:lstStyle/>
          <a:p>
            <a:fld id="{D3E1F703-CD56-E249-955B-E7193EDAD862}" type="slidenum">
              <a:rPr lang="en-US" smtClean="0"/>
              <a:t>143</a:t>
            </a:fld>
            <a:endParaRPr lang="en-US"/>
          </a:p>
        </p:txBody>
      </p:sp>
    </p:spTree>
    <p:extLst>
      <p:ext uri="{BB962C8B-B14F-4D97-AF65-F5344CB8AC3E}">
        <p14:creationId xmlns:p14="http://schemas.microsoft.com/office/powerpoint/2010/main" val="2158483892"/>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4D6B03-5608-6F72-469B-22938827A19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BB2691F-79D2-813A-A071-1BA0F2C4E6A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F3D2D34-48B0-D149-AE27-FB8B0687B80A}"/>
              </a:ext>
            </a:extLst>
          </p:cNvPr>
          <p:cNvSpPr>
            <a:spLocks noGrp="1"/>
          </p:cNvSpPr>
          <p:nvPr>
            <p:ph type="body" idx="1"/>
          </p:nvPr>
        </p:nvSpPr>
        <p:spPr/>
        <p:txBody>
          <a:bodyPr/>
          <a:lstStyle/>
          <a:p>
            <a:r>
              <a:rPr lang="en-US" sz="1400"/>
              <a:t>1.3 millions constraints</a:t>
            </a:r>
            <a:br>
              <a:rPr lang="en-US" sz="1400"/>
            </a:br>
            <a:r>
              <a:rPr lang="en-US" sz="1400"/>
              <a:t>In a very fast computer, the prover needs to spend 4 microsecond per constraints.</a:t>
            </a:r>
            <a:br>
              <a:rPr lang="en-US" sz="1400"/>
            </a:br>
            <a:r>
              <a:rPr lang="en-US" sz="2000"/>
              <a:t>k is derived from m and R.</a:t>
            </a:r>
            <a:br>
              <a:rPr lang="en-US" sz="1400"/>
            </a:br>
            <a:r>
              <a:rPr lang="en-US" sz="1400"/>
              <a:t>Costly in </a:t>
            </a:r>
            <a:r>
              <a:rPr lang="en-US" sz="1400" err="1"/>
              <a:t>zkSNARK</a:t>
            </a:r>
            <a:r>
              <a:rPr lang="en-US" sz="1400"/>
              <a:t> circuits</a:t>
            </a:r>
          </a:p>
          <a:p>
            <a:r>
              <a:rPr lang="en-US" sz="1400"/>
              <a:t>Inexpensive outside</a:t>
            </a:r>
          </a:p>
          <a:p>
            <a:endParaRPr lang="en-US" sz="1400"/>
          </a:p>
          <a:p>
            <a:endParaRPr lang="en-US" sz="1400"/>
          </a:p>
          <a:p>
            <a:r>
              <a:rPr lang="en-US" sz="1400"/>
              <a:t>huge underestimate because, in many </a:t>
            </a:r>
            <a:r>
              <a:rPr lang="en-US" sz="1400" err="1"/>
              <a:t>zkSNARKs</a:t>
            </a:r>
            <a:r>
              <a:rPr lang="en-US" sz="1400"/>
              <a:t>, such as Groth16, the prover time grows </a:t>
            </a:r>
            <a:r>
              <a:rPr lang="en-US" sz="1400" err="1"/>
              <a:t>superlinearly</a:t>
            </a:r>
            <a:r>
              <a:rPr lang="en-US" sz="1400"/>
              <a:t> in the number of constraints</a:t>
            </a:r>
            <a:br>
              <a:rPr lang="en-US" sz="1400"/>
            </a:br>
            <a:r>
              <a:rPr lang="en-US" sz="1400"/>
              <a:t>Bottleneck(s):</a:t>
            </a:r>
          </a:p>
          <a:p>
            <a:pPr marL="342900" indent="-342900">
              <a:buFont typeface="Arial" panose="020B0604020202020204" pitchFamily="34" charset="0"/>
              <a:buChar char="•"/>
            </a:pPr>
            <a:r>
              <a:rPr lang="en-US" sz="1200"/>
              <a:t>One fixed point multiplication</a:t>
            </a:r>
          </a:p>
          <a:p>
            <a:pPr marL="342900" indent="-342900">
              <a:buFont typeface="Arial" panose="020B0604020202020204" pitchFamily="34" charset="0"/>
              <a:buChar char="•"/>
            </a:pPr>
            <a:r>
              <a:rPr lang="en-US" sz="1200"/>
              <a:t>One dynamic point multiplication</a:t>
            </a:r>
          </a:p>
          <a:p>
            <a:br>
              <a:rPr lang="en-US" b="0" i="0">
                <a:solidFill>
                  <a:srgbClr val="0D0D0D"/>
                </a:solidFill>
                <a:effectLst/>
                <a:highlight>
                  <a:srgbClr val="FFFFFF"/>
                </a:highlight>
                <a:latin typeface="Söhne"/>
              </a:rPr>
            </a:br>
            <a:r>
              <a:rPr lang="en-US" b="0" i="0">
                <a:solidFill>
                  <a:srgbClr val="0D0D0D"/>
                </a:solidFill>
                <a:effectLst/>
                <a:highlight>
                  <a:srgbClr val="FFFFFF"/>
                </a:highlight>
                <a:latin typeface="Söhne"/>
              </a:rPr>
              <a:t>fixed point scalar dynamic point multiplications</a:t>
            </a:r>
            <a:br>
              <a:rPr lang="en-US" b="0" i="0">
                <a:solidFill>
                  <a:srgbClr val="0D0D0D"/>
                </a:solidFill>
                <a:effectLst/>
                <a:highlight>
                  <a:srgbClr val="FFFFFF"/>
                </a:highlight>
                <a:latin typeface="Söhne"/>
              </a:rPr>
            </a:br>
            <a:r>
              <a:rPr lang="en-US" b="0" i="0">
                <a:solidFill>
                  <a:srgbClr val="0D0D0D"/>
                </a:solidFill>
                <a:effectLst/>
                <a:highlight>
                  <a:srgbClr val="FFFFFF"/>
                </a:highlight>
                <a:latin typeface="Söhne"/>
              </a:rPr>
              <a:t>change word font</a:t>
            </a:r>
            <a:br>
              <a:rPr lang="en-US" b="0" i="0">
                <a:solidFill>
                  <a:srgbClr val="0D0D0D"/>
                </a:solidFill>
                <a:effectLst/>
                <a:highlight>
                  <a:srgbClr val="FFFFFF"/>
                </a:highlight>
                <a:latin typeface="Söhne"/>
              </a:rPr>
            </a:br>
            <a:r>
              <a:rPr lang="en-US" b="0" i="0">
                <a:solidFill>
                  <a:srgbClr val="0D0D0D"/>
                </a:solidFill>
                <a:effectLst/>
                <a:highlight>
                  <a:srgbClr val="FFFFFF"/>
                </a:highlight>
                <a:latin typeface="Söhne"/>
              </a:rPr>
              <a:t>We chose to focus on the P256 Curve as it is the most commonly used in ECDSA for legacy systems.</a:t>
            </a:r>
            <a:br>
              <a:rPr lang="en-US"/>
            </a:br>
            <a:r>
              <a:rPr lang="en-US"/>
              <a:t>The point operations are defined by adding points in certain ways. In ZKP circuit, point additions are expressed in constraints. The ways you add the points affect the number of constraints.</a:t>
            </a:r>
            <a:br>
              <a:rPr lang="en-US"/>
            </a:br>
            <a:br>
              <a:rPr lang="en-US"/>
            </a:br>
            <a:r>
              <a:rPr lang="en-US" err="1"/>
              <a:t>Captial</a:t>
            </a:r>
            <a:r>
              <a:rPr lang="en-US"/>
              <a:t> letter implies they are the group elements</a:t>
            </a:r>
          </a:p>
          <a:p>
            <a:r>
              <a:rPr lang="en-US"/>
              <a:t>Little letters are the scalars</a:t>
            </a:r>
            <a:br>
              <a:rPr lang="en-US"/>
            </a:br>
            <a:br>
              <a:rPr lang="en-US"/>
            </a:br>
            <a:r>
              <a:rPr lang="en-US"/>
              <a:t>H means hashing</a:t>
            </a:r>
            <a:br>
              <a:rPr lang="en-US"/>
            </a:br>
            <a:r>
              <a:rPr lang="en-US"/>
              <a:t>In this talk, focus on non-hashing parts</a:t>
            </a:r>
            <a:br>
              <a:rPr lang="en-US"/>
            </a:br>
            <a:r>
              <a:rPr lang="en-US" sz="1200"/>
              <a:t>Bottlenecks: Two point multiplications</a:t>
            </a:r>
          </a:p>
          <a:p>
            <a:endParaRPr lang="en-US"/>
          </a:p>
        </p:txBody>
      </p:sp>
      <p:sp>
        <p:nvSpPr>
          <p:cNvPr id="4" name="Slide Number Placeholder 3">
            <a:extLst>
              <a:ext uri="{FF2B5EF4-FFF2-40B4-BE49-F238E27FC236}">
                <a16:creationId xmlns:a16="http://schemas.microsoft.com/office/drawing/2014/main" id="{F11D98AC-02DC-C5A7-7EE6-358C77F16629}"/>
              </a:ext>
            </a:extLst>
          </p:cNvPr>
          <p:cNvSpPr>
            <a:spLocks noGrp="1"/>
          </p:cNvSpPr>
          <p:nvPr>
            <p:ph type="sldNum" sz="quarter" idx="5"/>
          </p:nvPr>
        </p:nvSpPr>
        <p:spPr/>
        <p:txBody>
          <a:bodyPr/>
          <a:lstStyle/>
          <a:p>
            <a:fld id="{D3E1F703-CD56-E249-955B-E7193EDAD862}" type="slidenum">
              <a:rPr lang="en-US" smtClean="0"/>
              <a:t>144</a:t>
            </a:fld>
            <a:endParaRPr lang="en-US"/>
          </a:p>
        </p:txBody>
      </p:sp>
    </p:spTree>
    <p:extLst>
      <p:ext uri="{BB962C8B-B14F-4D97-AF65-F5344CB8AC3E}">
        <p14:creationId xmlns:p14="http://schemas.microsoft.com/office/powerpoint/2010/main" val="34055134"/>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BED919-8645-5B32-7500-6E2DB6C9AF2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080AC7A-F8EF-A6E4-962C-39E1298DA8F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F86E186-EA8B-CE45-13DD-B8BED4710DA3}"/>
              </a:ext>
            </a:extLst>
          </p:cNvPr>
          <p:cNvSpPr>
            <a:spLocks noGrp="1"/>
          </p:cNvSpPr>
          <p:nvPr>
            <p:ph type="body" idx="1"/>
          </p:nvPr>
        </p:nvSpPr>
        <p:spPr/>
        <p:txBody>
          <a:bodyPr/>
          <a:lstStyle/>
          <a:p>
            <a:r>
              <a:rPr lang="en-US"/>
              <a:t>Commitment schemes that can be opened at a low cost in </a:t>
            </a:r>
            <a:r>
              <a:rPr lang="en-US" err="1"/>
              <a:t>zkSNARK</a:t>
            </a:r>
            <a:endParaRPr lang="en-US"/>
          </a:p>
          <a:p>
            <a:r>
              <a:rPr lang="en-US"/>
              <a:t>Expensive to open them in the sigma protocol </a:t>
            </a:r>
            <a:r>
              <a:rPr lang="el-GR" sz="1200"/>
              <a:t>Π</a:t>
            </a:r>
            <a:br>
              <a:rPr lang="en-US"/>
            </a:br>
            <a:r>
              <a:rPr lang="en-US"/>
              <a:t>The prover can lock in the values of k, z and R secretly, making sure they stay hidden. Also, the commitment scheme ensures that once the locks are set, the committed values can’t be changed.</a:t>
            </a:r>
            <a:br>
              <a:rPr lang="en-US"/>
            </a:br>
            <a:br>
              <a:rPr lang="en-US"/>
            </a:br>
            <a:r>
              <a:rPr lang="en-US"/>
              <a:t>Explain the colors of the locks</a:t>
            </a:r>
          </a:p>
        </p:txBody>
      </p:sp>
      <p:sp>
        <p:nvSpPr>
          <p:cNvPr id="4" name="Slide Number Placeholder 3">
            <a:extLst>
              <a:ext uri="{FF2B5EF4-FFF2-40B4-BE49-F238E27FC236}">
                <a16:creationId xmlns:a16="http://schemas.microsoft.com/office/drawing/2014/main" id="{3380E774-8D44-5118-8CAB-AC168C556A56}"/>
              </a:ext>
            </a:extLst>
          </p:cNvPr>
          <p:cNvSpPr>
            <a:spLocks noGrp="1"/>
          </p:cNvSpPr>
          <p:nvPr>
            <p:ph type="sldNum" sz="quarter" idx="5"/>
          </p:nvPr>
        </p:nvSpPr>
        <p:spPr/>
        <p:txBody>
          <a:bodyPr/>
          <a:lstStyle/>
          <a:p>
            <a:fld id="{D3E1F703-CD56-E249-955B-E7193EDAD862}" type="slidenum">
              <a:rPr lang="en-US" smtClean="0"/>
              <a:t>145</a:t>
            </a:fld>
            <a:endParaRPr lang="en-US"/>
          </a:p>
        </p:txBody>
      </p:sp>
    </p:spTree>
    <p:extLst>
      <p:ext uri="{BB962C8B-B14F-4D97-AF65-F5344CB8AC3E}">
        <p14:creationId xmlns:p14="http://schemas.microsoft.com/office/powerpoint/2010/main" val="3130590774"/>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2C5F70-C913-0C6B-CA07-66DFA8A6C7B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D0FE621-D3DD-F62E-0FA2-AB646984586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B0E959A-D9CD-430D-C36A-31C7A50A238D}"/>
              </a:ext>
            </a:extLst>
          </p:cNvPr>
          <p:cNvSpPr>
            <a:spLocks noGrp="1"/>
          </p:cNvSpPr>
          <p:nvPr>
            <p:ph type="body" idx="1"/>
          </p:nvPr>
        </p:nvSpPr>
        <p:spPr/>
        <p:txBody>
          <a:bodyPr/>
          <a:lstStyle/>
          <a:p>
            <a:r>
              <a:rPr lang="en-US"/>
              <a:t>Commitment schemes that can be opened at a low cost in </a:t>
            </a:r>
            <a:r>
              <a:rPr lang="en-US" err="1"/>
              <a:t>zkSNARK</a:t>
            </a:r>
            <a:endParaRPr lang="en-US"/>
          </a:p>
          <a:p>
            <a:r>
              <a:rPr lang="en-US"/>
              <a:t>Expensive to open them in the sigma protocol </a:t>
            </a:r>
            <a:r>
              <a:rPr lang="el-GR" sz="1200"/>
              <a:t>Π</a:t>
            </a:r>
            <a:br>
              <a:rPr lang="en-US"/>
            </a:br>
            <a:r>
              <a:rPr lang="en-US"/>
              <a:t>The prover can lock in the values of k, z and R secretly, making sure they stay hidden. Also, the commitment scheme ensures that once the locks are set, the committed values can’t be changed.</a:t>
            </a:r>
            <a:br>
              <a:rPr lang="en-US"/>
            </a:br>
            <a:br>
              <a:rPr lang="en-US"/>
            </a:br>
            <a:r>
              <a:rPr lang="en-US"/>
              <a:t>Explain the colors of the locks</a:t>
            </a:r>
          </a:p>
        </p:txBody>
      </p:sp>
      <p:sp>
        <p:nvSpPr>
          <p:cNvPr id="4" name="Slide Number Placeholder 3">
            <a:extLst>
              <a:ext uri="{FF2B5EF4-FFF2-40B4-BE49-F238E27FC236}">
                <a16:creationId xmlns:a16="http://schemas.microsoft.com/office/drawing/2014/main" id="{1DBE091F-A88B-981F-9DE9-A73DAE579B23}"/>
              </a:ext>
            </a:extLst>
          </p:cNvPr>
          <p:cNvSpPr>
            <a:spLocks noGrp="1"/>
          </p:cNvSpPr>
          <p:nvPr>
            <p:ph type="sldNum" sz="quarter" idx="5"/>
          </p:nvPr>
        </p:nvSpPr>
        <p:spPr/>
        <p:txBody>
          <a:bodyPr/>
          <a:lstStyle/>
          <a:p>
            <a:fld id="{D3E1F703-CD56-E249-955B-E7193EDAD862}" type="slidenum">
              <a:rPr lang="en-US" smtClean="0"/>
              <a:t>146</a:t>
            </a:fld>
            <a:endParaRPr lang="en-US"/>
          </a:p>
        </p:txBody>
      </p:sp>
    </p:spTree>
    <p:extLst>
      <p:ext uri="{BB962C8B-B14F-4D97-AF65-F5344CB8AC3E}">
        <p14:creationId xmlns:p14="http://schemas.microsoft.com/office/powerpoint/2010/main" val="2217385513"/>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effectLst/>
                <a:latin typeface="CMSS8"/>
              </a:rPr>
              <a:t>Here’s our hybrid approach to build our </a:t>
            </a:r>
            <a:r>
              <a:rPr lang="en-US" sz="1800" err="1">
                <a:effectLst/>
                <a:latin typeface="CMSS8"/>
              </a:rPr>
              <a:t>PoP</a:t>
            </a:r>
            <a:r>
              <a:rPr lang="en-US" sz="1800">
                <a:effectLst/>
                <a:latin typeface="CMSS8"/>
              </a:rPr>
              <a:t> primitive.</a:t>
            </a:r>
            <a:br>
              <a:rPr lang="en-US" sz="1800">
                <a:effectLst/>
                <a:latin typeface="CMSS8"/>
              </a:rPr>
            </a:br>
            <a:r>
              <a:rPr lang="en-US" sz="1800">
                <a:effectLst/>
                <a:latin typeface="CMSS8"/>
              </a:rPr>
              <a:t>In addition to ZKP, we design a protocol that works outside the ZKP circuit to compute point operations</a:t>
            </a:r>
            <a:endParaRPr lang="el-GR"/>
          </a:p>
          <a:p>
            <a:pPr marL="0" marR="0" lvl="0" indent="0" algn="l" defTabSz="914400" rtl="0" eaLnBrk="1" fontAlgn="auto" latinLnBrk="0" hangingPunct="1">
              <a:lnSpc>
                <a:spcPct val="100000"/>
              </a:lnSpc>
              <a:spcBef>
                <a:spcPts val="0"/>
              </a:spcBef>
              <a:spcAft>
                <a:spcPts val="0"/>
              </a:spcAft>
              <a:buClrTx/>
              <a:buSzTx/>
              <a:buFontTx/>
              <a:buNone/>
              <a:tabLst/>
              <a:defRPr/>
            </a:pPr>
            <a:br>
              <a:rPr lang="en-US"/>
            </a:br>
            <a:r>
              <a:rPr lang="en-US" sz="1800">
                <a:effectLst/>
                <a:latin typeface="NimbusRomNo9L"/>
              </a:rPr>
              <a:t>This idea is from </a:t>
            </a:r>
            <a:r>
              <a:rPr lang="en-US" sz="1800" err="1">
                <a:effectLst/>
                <a:latin typeface="NimbusRomNo9L"/>
              </a:rPr>
              <a:t>Sigmabus</a:t>
            </a:r>
            <a:r>
              <a:rPr lang="en-US" sz="1800">
                <a:effectLst/>
                <a:latin typeface="NimbusRomNo9L"/>
              </a:rPr>
              <a:t> [</a:t>
            </a:r>
            <a:r>
              <a:rPr lang="en-US" sz="1800">
                <a:solidFill>
                  <a:srgbClr val="0000FF"/>
                </a:solidFill>
                <a:effectLst/>
                <a:latin typeface="NimbusRomNo9L"/>
              </a:rPr>
              <a:t>67</a:t>
            </a:r>
            <a:r>
              <a:rPr lang="en-US" sz="1800">
                <a:effectLst/>
                <a:latin typeface="NimbusRomNo9L"/>
              </a:rPr>
              <a:t>], but with very different techniques. It requires a new sigma protocol for proving knowledge of a group element representation where one of the bases is hidden (but committed). </a:t>
            </a:r>
            <a:endParaRPr lang="en-US"/>
          </a:p>
          <a:p>
            <a:r>
              <a:rPr lang="en-US"/>
              <a:t>[</a:t>
            </a:r>
            <a:r>
              <a:rPr lang="en-US" err="1"/>
              <a:t>ePrint</a:t>
            </a:r>
            <a:r>
              <a:rPr lang="en-US"/>
              <a:t> 2023/1406]</a:t>
            </a:r>
          </a:p>
        </p:txBody>
      </p:sp>
      <p:sp>
        <p:nvSpPr>
          <p:cNvPr id="4" name="Slide Number Placeholder 3"/>
          <p:cNvSpPr>
            <a:spLocks noGrp="1"/>
          </p:cNvSpPr>
          <p:nvPr>
            <p:ph type="sldNum" sz="quarter" idx="5"/>
          </p:nvPr>
        </p:nvSpPr>
        <p:spPr/>
        <p:txBody>
          <a:bodyPr/>
          <a:lstStyle/>
          <a:p>
            <a:fld id="{D3E1F703-CD56-E249-955B-E7193EDAD862}" type="slidenum">
              <a:rPr lang="en-US" smtClean="0"/>
              <a:t>147</a:t>
            </a:fld>
            <a:endParaRPr lang="en-US"/>
          </a:p>
        </p:txBody>
      </p:sp>
    </p:spTree>
    <p:extLst>
      <p:ext uri="{BB962C8B-B14F-4D97-AF65-F5344CB8AC3E}">
        <p14:creationId xmlns:p14="http://schemas.microsoft.com/office/powerpoint/2010/main" val="19257007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39E308-0D0B-58F6-172D-672125806FA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B33F608-90BA-1EBE-79EA-46BEDF4F63F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FC7B7E5-0FEB-2EAF-20BD-91F555FD4697}"/>
              </a:ext>
            </a:extLst>
          </p:cNvPr>
          <p:cNvSpPr>
            <a:spLocks noGrp="1"/>
          </p:cNvSpPr>
          <p:nvPr>
            <p:ph type="body" idx="1"/>
          </p:nvPr>
        </p:nvSpPr>
        <p:spPr/>
        <p:txBody>
          <a:bodyPr/>
          <a:lstStyle/>
          <a:p>
            <a:r>
              <a:rPr lang="en-US"/>
              <a:t>We notice that we can apply recent advancements in look-up argument to range checks</a:t>
            </a:r>
            <a:br>
              <a:rPr lang="en-US"/>
            </a:br>
            <a:r>
              <a:rPr lang="en-US"/>
              <a:t>Setup table</a:t>
            </a:r>
          </a:p>
          <a:p>
            <a:r>
              <a:rPr lang="en-US"/>
              <a:t>Lookup into limbs</a:t>
            </a:r>
            <a:br>
              <a:rPr lang="en-US"/>
            </a:br>
            <a:br>
              <a:rPr lang="en-US"/>
            </a:br>
            <a:r>
              <a:rPr lang="en-US" b="0" i="0">
                <a:solidFill>
                  <a:srgbClr val="0D0D0D"/>
                </a:solidFill>
                <a:effectLst/>
                <a:highlight>
                  <a:srgbClr val="FFFFFF"/>
                </a:highlight>
                <a:latin typeface="Söhne"/>
              </a:rPr>
              <a:t>We incur a constraint cost when setting up this table.</a:t>
            </a:r>
            <a:endParaRPr lang="en-US"/>
          </a:p>
        </p:txBody>
      </p:sp>
      <p:sp>
        <p:nvSpPr>
          <p:cNvPr id="4" name="Slide Number Placeholder 3">
            <a:extLst>
              <a:ext uri="{FF2B5EF4-FFF2-40B4-BE49-F238E27FC236}">
                <a16:creationId xmlns:a16="http://schemas.microsoft.com/office/drawing/2014/main" id="{E9EAC181-5E66-E9FF-445C-139B437D004D}"/>
              </a:ext>
            </a:extLst>
          </p:cNvPr>
          <p:cNvSpPr>
            <a:spLocks noGrp="1"/>
          </p:cNvSpPr>
          <p:nvPr>
            <p:ph type="sldNum" sz="quarter" idx="5"/>
          </p:nvPr>
        </p:nvSpPr>
        <p:spPr/>
        <p:txBody>
          <a:bodyPr/>
          <a:lstStyle/>
          <a:p>
            <a:fld id="{D3E1F703-CD56-E249-955B-E7193EDAD862}" type="slidenum">
              <a:rPr lang="en-US" smtClean="0"/>
              <a:t>14</a:t>
            </a:fld>
            <a:endParaRPr lang="en-US"/>
          </a:p>
        </p:txBody>
      </p:sp>
    </p:spTree>
    <p:extLst>
      <p:ext uri="{BB962C8B-B14F-4D97-AF65-F5344CB8AC3E}">
        <p14:creationId xmlns:p14="http://schemas.microsoft.com/office/powerpoint/2010/main" val="1489343568"/>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a:t>Signature verification key</a:t>
            </a:r>
            <a:br>
              <a:rPr lang="en-US" sz="1400"/>
            </a:br>
            <a:r>
              <a:rPr lang="en-US" sz="1400"/>
              <a:t>such as certificate authority</a:t>
            </a:r>
            <a:br>
              <a:rPr lang="en-US" sz="1400"/>
            </a:br>
            <a:r>
              <a:rPr lang="en-US" sz="1400"/>
              <a:t>Signatures are commonly used in legacy systems, such as </a:t>
            </a:r>
          </a:p>
          <a:p>
            <a:pPr marL="285750" indent="-285750">
              <a:buFont typeface="Arial" panose="020B0604020202020204" pitchFamily="34" charset="0"/>
              <a:buChar char="•"/>
            </a:pPr>
            <a:r>
              <a:rPr lang="en-US"/>
              <a:t>TLS protocol</a:t>
            </a:r>
          </a:p>
          <a:p>
            <a:pPr marL="285750" indent="-285750">
              <a:buFont typeface="Arial" panose="020B0604020202020204" pitchFamily="34" charset="0"/>
              <a:buChar char="•"/>
            </a:pPr>
            <a:r>
              <a:rPr lang="en-US"/>
              <a:t>Public Key Infrastructures</a:t>
            </a:r>
          </a:p>
          <a:p>
            <a:pPr marL="285750" indent="-285750">
              <a:buFont typeface="Arial" panose="020B0604020202020204" pitchFamily="34" charset="0"/>
              <a:buChar char="•"/>
            </a:pPr>
            <a:r>
              <a:rPr lang="en-US"/>
              <a:t>DNS Security Extensions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Completeness: The prover with a valid message-signature pair must convince the verifier.</a:t>
            </a:r>
            <a:br>
              <a:rPr lang="en-US"/>
            </a:br>
            <a:r>
              <a:rPr lang="en-US"/>
              <a:t>In many settings, the signature cannot be public but I need to use my signature to prove something to you. This reveals some </a:t>
            </a:r>
            <a:br>
              <a:rPr lang="en-US"/>
            </a:br>
            <a:r>
              <a:rPr lang="en-US"/>
              <a:t>The prover has a signature issued by an external signing party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Attest that the message comes from destinated signing party</a:t>
            </a:r>
            <a:br>
              <a:rPr lang="en-US"/>
            </a:br>
            <a:r>
              <a:rPr lang="en-US"/>
              <a:t>Web PKI</a:t>
            </a:r>
          </a:p>
          <a:p>
            <a:endParaRPr lang="en-US"/>
          </a:p>
        </p:txBody>
      </p:sp>
      <p:sp>
        <p:nvSpPr>
          <p:cNvPr id="4" name="Slide Number Placeholder 3"/>
          <p:cNvSpPr>
            <a:spLocks noGrp="1"/>
          </p:cNvSpPr>
          <p:nvPr>
            <p:ph type="sldNum" sz="quarter" idx="5"/>
          </p:nvPr>
        </p:nvSpPr>
        <p:spPr/>
        <p:txBody>
          <a:bodyPr/>
          <a:lstStyle/>
          <a:p>
            <a:fld id="{D3E1F703-CD56-E249-955B-E7193EDAD862}" type="slidenum">
              <a:rPr lang="en-US" smtClean="0"/>
              <a:t>153</a:t>
            </a:fld>
            <a:endParaRPr lang="en-US"/>
          </a:p>
        </p:txBody>
      </p:sp>
    </p:spTree>
    <p:extLst>
      <p:ext uri="{BB962C8B-B14F-4D97-AF65-F5344CB8AC3E}">
        <p14:creationId xmlns:p14="http://schemas.microsoft.com/office/powerpoint/2010/main" val="4039052564"/>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6EDC11-0590-DB7D-5208-C1760DD4BA6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CF31236-6A42-F55F-5D32-54D2E7E0DA9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99FCA7A-CA23-66B8-2958-DF8607654834}"/>
              </a:ext>
            </a:extLst>
          </p:cNvPr>
          <p:cNvSpPr>
            <a:spLocks noGrp="1"/>
          </p:cNvSpPr>
          <p:nvPr>
            <p:ph type="body" idx="1"/>
          </p:nvPr>
        </p:nvSpPr>
        <p:spPr/>
        <p:txBody>
          <a:bodyPr/>
          <a:lstStyle/>
          <a:p>
            <a:r>
              <a:rPr lang="en-US" sz="1400"/>
              <a:t>Signature verification key</a:t>
            </a:r>
            <a:br>
              <a:rPr lang="en-US" sz="1400"/>
            </a:br>
            <a:r>
              <a:rPr lang="en-US" sz="1400"/>
              <a:t>Signatures are commonly used in legacy systems, such as </a:t>
            </a:r>
          </a:p>
          <a:p>
            <a:pPr marL="285750" indent="-285750">
              <a:buFont typeface="Arial" panose="020B0604020202020204" pitchFamily="34" charset="0"/>
              <a:buChar char="•"/>
            </a:pPr>
            <a:r>
              <a:rPr lang="en-US"/>
              <a:t>TLS protocol</a:t>
            </a:r>
          </a:p>
          <a:p>
            <a:pPr marL="285750" indent="-285750">
              <a:buFont typeface="Arial" panose="020B0604020202020204" pitchFamily="34" charset="0"/>
              <a:buChar char="•"/>
            </a:pPr>
            <a:r>
              <a:rPr lang="en-US"/>
              <a:t>Public Key Infrastructures</a:t>
            </a:r>
          </a:p>
          <a:p>
            <a:pPr marL="285750" indent="-285750">
              <a:buFont typeface="Arial" panose="020B0604020202020204" pitchFamily="34" charset="0"/>
              <a:buChar char="•"/>
            </a:pPr>
            <a:r>
              <a:rPr lang="en-US"/>
              <a:t>DNS Security Extensions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Completeness: The prover with a valid message-signature pair must convince the verifier.</a:t>
            </a:r>
            <a:br>
              <a:rPr lang="en-US"/>
            </a:br>
            <a:r>
              <a:rPr lang="en-US"/>
              <a:t>In many settings, the signature cannot be public but I need to use my signature to prove something to you. This reveals some </a:t>
            </a:r>
            <a:br>
              <a:rPr lang="en-US"/>
            </a:br>
            <a:r>
              <a:rPr lang="en-US"/>
              <a:t>The prover has a signature issued by an external signing party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Attest that the message comes from destinated signing party</a:t>
            </a:r>
            <a:br>
              <a:rPr lang="en-US"/>
            </a:br>
            <a:r>
              <a:rPr lang="en-US"/>
              <a:t>Web PKI</a:t>
            </a:r>
          </a:p>
          <a:p>
            <a:endParaRPr lang="en-US"/>
          </a:p>
        </p:txBody>
      </p:sp>
      <p:sp>
        <p:nvSpPr>
          <p:cNvPr id="4" name="Slide Number Placeholder 3">
            <a:extLst>
              <a:ext uri="{FF2B5EF4-FFF2-40B4-BE49-F238E27FC236}">
                <a16:creationId xmlns:a16="http://schemas.microsoft.com/office/drawing/2014/main" id="{368A2495-5DE4-B9A1-83D7-AE8B149EDD02}"/>
              </a:ext>
            </a:extLst>
          </p:cNvPr>
          <p:cNvSpPr>
            <a:spLocks noGrp="1"/>
          </p:cNvSpPr>
          <p:nvPr>
            <p:ph type="sldNum" sz="quarter" idx="5"/>
          </p:nvPr>
        </p:nvSpPr>
        <p:spPr/>
        <p:txBody>
          <a:bodyPr/>
          <a:lstStyle/>
          <a:p>
            <a:fld id="{D3E1F703-CD56-E249-955B-E7193EDAD862}" type="slidenum">
              <a:rPr lang="en-US" smtClean="0"/>
              <a:t>154</a:t>
            </a:fld>
            <a:endParaRPr lang="en-US"/>
          </a:p>
        </p:txBody>
      </p:sp>
    </p:spTree>
    <p:extLst>
      <p:ext uri="{BB962C8B-B14F-4D97-AF65-F5344CB8AC3E}">
        <p14:creationId xmlns:p14="http://schemas.microsoft.com/office/powerpoint/2010/main" val="3540798624"/>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021375-E81C-71FE-AA16-1476E0B947F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933F9FE-9DDF-F8E4-50FA-ADE833A3801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81D6121-4FD4-E8BE-1148-EB76AAA9E620}"/>
              </a:ext>
            </a:extLst>
          </p:cNvPr>
          <p:cNvSpPr>
            <a:spLocks noGrp="1"/>
          </p:cNvSpPr>
          <p:nvPr>
            <p:ph type="body" idx="1"/>
          </p:nvPr>
        </p:nvSpPr>
        <p:spPr/>
        <p:txBody>
          <a:bodyPr/>
          <a:lstStyle/>
          <a:p>
            <a:r>
              <a:rPr lang="en-US"/>
              <a:t>10:00</a:t>
            </a:r>
          </a:p>
        </p:txBody>
      </p:sp>
      <p:sp>
        <p:nvSpPr>
          <p:cNvPr id="4" name="Slide Number Placeholder 3">
            <a:extLst>
              <a:ext uri="{FF2B5EF4-FFF2-40B4-BE49-F238E27FC236}">
                <a16:creationId xmlns:a16="http://schemas.microsoft.com/office/drawing/2014/main" id="{BBE51BCA-A0F1-89B4-E810-AA33AB068092}"/>
              </a:ext>
            </a:extLst>
          </p:cNvPr>
          <p:cNvSpPr>
            <a:spLocks noGrp="1"/>
          </p:cNvSpPr>
          <p:nvPr>
            <p:ph type="sldNum" sz="quarter" idx="5"/>
          </p:nvPr>
        </p:nvSpPr>
        <p:spPr/>
        <p:txBody>
          <a:bodyPr/>
          <a:lstStyle/>
          <a:p>
            <a:fld id="{D3E1F703-CD56-E249-955B-E7193EDAD862}" type="slidenum">
              <a:rPr lang="en-US" smtClean="0"/>
              <a:t>156</a:t>
            </a:fld>
            <a:endParaRPr lang="en-US"/>
          </a:p>
        </p:txBody>
      </p:sp>
    </p:spTree>
    <p:extLst>
      <p:ext uri="{BB962C8B-B14F-4D97-AF65-F5344CB8AC3E}">
        <p14:creationId xmlns:p14="http://schemas.microsoft.com/office/powerpoint/2010/main" val="3093478903"/>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a:t>Arithmetic Ops (mod p’ ≠ p)</a:t>
            </a:r>
            <a:endParaRPr lang="en-US"/>
          </a:p>
        </p:txBody>
      </p:sp>
      <p:sp>
        <p:nvSpPr>
          <p:cNvPr id="4" name="Slide Number Placeholder 3"/>
          <p:cNvSpPr>
            <a:spLocks noGrp="1"/>
          </p:cNvSpPr>
          <p:nvPr>
            <p:ph type="sldNum" sz="quarter" idx="5"/>
          </p:nvPr>
        </p:nvSpPr>
        <p:spPr/>
        <p:txBody>
          <a:bodyPr/>
          <a:lstStyle/>
          <a:p>
            <a:fld id="{D3E1F703-CD56-E249-955B-E7193EDAD862}" type="slidenum">
              <a:rPr lang="en-US" smtClean="0"/>
              <a:t>157</a:t>
            </a:fld>
            <a:endParaRPr lang="en-US"/>
          </a:p>
        </p:txBody>
      </p:sp>
    </p:spTree>
    <p:extLst>
      <p:ext uri="{BB962C8B-B14F-4D97-AF65-F5344CB8AC3E}">
        <p14:creationId xmlns:p14="http://schemas.microsoft.com/office/powerpoint/2010/main" val="591173583"/>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43110F-77E1-768B-F4F1-E4816FD5758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4B0C6C5-5F9F-CF98-B2DA-680D995E823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C70CB9C-EE30-3461-6303-ED4419C48A3F}"/>
              </a:ext>
            </a:extLst>
          </p:cNvPr>
          <p:cNvSpPr>
            <a:spLocks noGrp="1"/>
          </p:cNvSpPr>
          <p:nvPr>
            <p:ph type="body" idx="1"/>
          </p:nvPr>
        </p:nvSpPr>
        <p:spPr/>
        <p:txBody>
          <a:bodyPr/>
          <a:lstStyle/>
          <a:p>
            <a:r>
              <a:rPr lang="en-US" sz="1200"/>
              <a:t>Arithmetic Ops (mod p’ ≠ p)</a:t>
            </a:r>
            <a:endParaRPr lang="en-US"/>
          </a:p>
        </p:txBody>
      </p:sp>
      <p:sp>
        <p:nvSpPr>
          <p:cNvPr id="4" name="Slide Number Placeholder 3">
            <a:extLst>
              <a:ext uri="{FF2B5EF4-FFF2-40B4-BE49-F238E27FC236}">
                <a16:creationId xmlns:a16="http://schemas.microsoft.com/office/drawing/2014/main" id="{FF88FF30-1BA3-0292-E95B-1FADE2C790B2}"/>
              </a:ext>
            </a:extLst>
          </p:cNvPr>
          <p:cNvSpPr>
            <a:spLocks noGrp="1"/>
          </p:cNvSpPr>
          <p:nvPr>
            <p:ph type="sldNum" sz="quarter" idx="5"/>
          </p:nvPr>
        </p:nvSpPr>
        <p:spPr/>
        <p:txBody>
          <a:bodyPr/>
          <a:lstStyle/>
          <a:p>
            <a:fld id="{D3E1F703-CD56-E249-955B-E7193EDAD862}" type="slidenum">
              <a:rPr lang="en-US" smtClean="0"/>
              <a:t>158</a:t>
            </a:fld>
            <a:endParaRPr lang="en-US"/>
          </a:p>
        </p:txBody>
      </p:sp>
    </p:spTree>
    <p:extLst>
      <p:ext uri="{BB962C8B-B14F-4D97-AF65-F5344CB8AC3E}">
        <p14:creationId xmlns:p14="http://schemas.microsoft.com/office/powerpoint/2010/main" val="24618683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E3FDE7-61C1-F5C8-56DC-BE8D9B7CAB5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CD163E6-843D-241D-A68C-5EA59E12C00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FF45319-BF17-D5B6-271B-F0631380DD30}"/>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effectLst/>
                <a:latin typeface="CMSS8"/>
              </a:rPr>
              <a:t>Here’s our hybrid approach to build our </a:t>
            </a:r>
            <a:r>
              <a:rPr lang="en-US" sz="1800" err="1">
                <a:effectLst/>
                <a:latin typeface="CMSS8"/>
              </a:rPr>
              <a:t>PoP</a:t>
            </a:r>
            <a:r>
              <a:rPr lang="en-US" sz="1800">
                <a:effectLst/>
                <a:latin typeface="CMSS8"/>
              </a:rPr>
              <a:t> primitive.</a:t>
            </a:r>
            <a:br>
              <a:rPr lang="en-US" sz="1800">
                <a:effectLst/>
                <a:latin typeface="CMSS8"/>
              </a:rPr>
            </a:br>
            <a:r>
              <a:rPr lang="en-US" sz="1800">
                <a:effectLst/>
                <a:latin typeface="CMSS8"/>
              </a:rPr>
              <a:t>In addition to ZKP, we design a protocol that works outside the ZKP circuit to compute point operations</a:t>
            </a:r>
            <a:endParaRPr lang="el-GR"/>
          </a:p>
          <a:p>
            <a:pPr marL="0" marR="0" lvl="0" indent="0" algn="l" defTabSz="914400" rtl="0" eaLnBrk="1" fontAlgn="auto" latinLnBrk="0" hangingPunct="1">
              <a:lnSpc>
                <a:spcPct val="100000"/>
              </a:lnSpc>
              <a:spcBef>
                <a:spcPts val="0"/>
              </a:spcBef>
              <a:spcAft>
                <a:spcPts val="0"/>
              </a:spcAft>
              <a:buClrTx/>
              <a:buSzTx/>
              <a:buFontTx/>
              <a:buNone/>
              <a:tabLst/>
              <a:defRPr/>
            </a:pPr>
            <a:br>
              <a:rPr lang="en-US"/>
            </a:br>
            <a:r>
              <a:rPr lang="en-US" sz="1800">
                <a:effectLst/>
                <a:latin typeface="NimbusRomNo9L"/>
              </a:rPr>
              <a:t>This idea is from </a:t>
            </a:r>
            <a:r>
              <a:rPr lang="en-US" sz="1800" err="1">
                <a:effectLst/>
                <a:latin typeface="NimbusRomNo9L"/>
              </a:rPr>
              <a:t>Sigmabus</a:t>
            </a:r>
            <a:r>
              <a:rPr lang="en-US" sz="1800">
                <a:effectLst/>
                <a:latin typeface="NimbusRomNo9L"/>
              </a:rPr>
              <a:t> [</a:t>
            </a:r>
            <a:r>
              <a:rPr lang="en-US" sz="1800">
                <a:solidFill>
                  <a:srgbClr val="0000FF"/>
                </a:solidFill>
                <a:effectLst/>
                <a:latin typeface="NimbusRomNo9L"/>
              </a:rPr>
              <a:t>67</a:t>
            </a:r>
            <a:r>
              <a:rPr lang="en-US" sz="1800">
                <a:effectLst/>
                <a:latin typeface="NimbusRomNo9L"/>
              </a:rPr>
              <a:t>], but with very different techniques. It requires a new sigma protocol for proving knowledge of a group element representation where one of the bases is hidden (but committed). </a:t>
            </a:r>
            <a:endParaRPr lang="en-US"/>
          </a:p>
          <a:p>
            <a:r>
              <a:rPr lang="en-US"/>
              <a:t>[</a:t>
            </a:r>
            <a:r>
              <a:rPr lang="en-US" err="1"/>
              <a:t>ePrint</a:t>
            </a:r>
            <a:r>
              <a:rPr lang="en-US"/>
              <a:t> 2023/1406]</a:t>
            </a:r>
          </a:p>
        </p:txBody>
      </p:sp>
      <p:sp>
        <p:nvSpPr>
          <p:cNvPr id="4" name="Slide Number Placeholder 3">
            <a:extLst>
              <a:ext uri="{FF2B5EF4-FFF2-40B4-BE49-F238E27FC236}">
                <a16:creationId xmlns:a16="http://schemas.microsoft.com/office/drawing/2014/main" id="{9178EB32-01B4-5A77-3B44-33E4FA352756}"/>
              </a:ext>
            </a:extLst>
          </p:cNvPr>
          <p:cNvSpPr>
            <a:spLocks noGrp="1"/>
          </p:cNvSpPr>
          <p:nvPr>
            <p:ph type="sldNum" sz="quarter" idx="5"/>
          </p:nvPr>
        </p:nvSpPr>
        <p:spPr/>
        <p:txBody>
          <a:bodyPr/>
          <a:lstStyle/>
          <a:p>
            <a:fld id="{D3E1F703-CD56-E249-955B-E7193EDAD862}" type="slidenum">
              <a:rPr lang="en-US" smtClean="0"/>
              <a:t>16</a:t>
            </a:fld>
            <a:endParaRPr lang="en-US"/>
          </a:p>
        </p:txBody>
      </p:sp>
    </p:spTree>
    <p:extLst>
      <p:ext uri="{BB962C8B-B14F-4D97-AF65-F5344CB8AC3E}">
        <p14:creationId xmlns:p14="http://schemas.microsoft.com/office/powerpoint/2010/main" val="16229195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AA6D5A-0481-55A5-A1BB-43B1FA52A3A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D7F1C0B-8BF2-C95B-247B-084381D7076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BCB39DE-C2BC-79E0-ADB1-AD95115C3447}"/>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effectLst/>
                <a:latin typeface="CMSS8"/>
              </a:rPr>
              <a:t>Here’s our hybrid approach to build our </a:t>
            </a:r>
            <a:r>
              <a:rPr lang="en-US" sz="1800" err="1">
                <a:effectLst/>
                <a:latin typeface="CMSS8"/>
              </a:rPr>
              <a:t>PoP</a:t>
            </a:r>
            <a:r>
              <a:rPr lang="en-US" sz="1800">
                <a:effectLst/>
                <a:latin typeface="CMSS8"/>
              </a:rPr>
              <a:t> primitive.</a:t>
            </a:r>
            <a:br>
              <a:rPr lang="en-US" sz="1800">
                <a:effectLst/>
                <a:latin typeface="CMSS8"/>
              </a:rPr>
            </a:br>
            <a:r>
              <a:rPr lang="en-US" sz="1800">
                <a:effectLst/>
                <a:latin typeface="CMSS8"/>
              </a:rPr>
              <a:t>In addition to ZKP, we design a protocol that works outside the ZKP circuit to compute point operations</a:t>
            </a:r>
            <a:endParaRPr lang="el-GR"/>
          </a:p>
          <a:p>
            <a:pPr marL="0" marR="0" lvl="0" indent="0" algn="l" defTabSz="914400" rtl="0" eaLnBrk="1" fontAlgn="auto" latinLnBrk="0" hangingPunct="1">
              <a:lnSpc>
                <a:spcPct val="100000"/>
              </a:lnSpc>
              <a:spcBef>
                <a:spcPts val="0"/>
              </a:spcBef>
              <a:spcAft>
                <a:spcPts val="0"/>
              </a:spcAft>
              <a:buClrTx/>
              <a:buSzTx/>
              <a:buFontTx/>
              <a:buNone/>
              <a:tabLst/>
              <a:defRPr/>
            </a:pPr>
            <a:br>
              <a:rPr lang="en-US"/>
            </a:br>
            <a:r>
              <a:rPr lang="en-US" sz="1800">
                <a:effectLst/>
                <a:latin typeface="NimbusRomNo9L"/>
              </a:rPr>
              <a:t>This idea is from </a:t>
            </a:r>
            <a:r>
              <a:rPr lang="en-US" sz="1800" err="1">
                <a:effectLst/>
                <a:latin typeface="NimbusRomNo9L"/>
              </a:rPr>
              <a:t>Sigmabus</a:t>
            </a:r>
            <a:r>
              <a:rPr lang="en-US" sz="1800">
                <a:effectLst/>
                <a:latin typeface="NimbusRomNo9L"/>
              </a:rPr>
              <a:t> [</a:t>
            </a:r>
            <a:r>
              <a:rPr lang="en-US" sz="1800">
                <a:solidFill>
                  <a:srgbClr val="0000FF"/>
                </a:solidFill>
                <a:effectLst/>
                <a:latin typeface="NimbusRomNo9L"/>
              </a:rPr>
              <a:t>67</a:t>
            </a:r>
            <a:r>
              <a:rPr lang="en-US" sz="1800">
                <a:effectLst/>
                <a:latin typeface="NimbusRomNo9L"/>
              </a:rPr>
              <a:t>], but with very different techniques. It requires a new sigma protocol for proving knowledge of a group element representation where one of the bases is hidden (but committed). </a:t>
            </a:r>
            <a:endParaRPr lang="en-US"/>
          </a:p>
          <a:p>
            <a:r>
              <a:rPr lang="en-US"/>
              <a:t>[</a:t>
            </a:r>
            <a:r>
              <a:rPr lang="en-US" err="1"/>
              <a:t>ePrint</a:t>
            </a:r>
            <a:r>
              <a:rPr lang="en-US"/>
              <a:t> 2023/1406]</a:t>
            </a:r>
          </a:p>
        </p:txBody>
      </p:sp>
      <p:sp>
        <p:nvSpPr>
          <p:cNvPr id="4" name="Slide Number Placeholder 3">
            <a:extLst>
              <a:ext uri="{FF2B5EF4-FFF2-40B4-BE49-F238E27FC236}">
                <a16:creationId xmlns:a16="http://schemas.microsoft.com/office/drawing/2014/main" id="{49D061E9-B84C-6C9A-A556-6B4B61FE0EF2}"/>
              </a:ext>
            </a:extLst>
          </p:cNvPr>
          <p:cNvSpPr>
            <a:spLocks noGrp="1"/>
          </p:cNvSpPr>
          <p:nvPr>
            <p:ph type="sldNum" sz="quarter" idx="5"/>
          </p:nvPr>
        </p:nvSpPr>
        <p:spPr/>
        <p:txBody>
          <a:bodyPr/>
          <a:lstStyle/>
          <a:p>
            <a:fld id="{D3E1F703-CD56-E249-955B-E7193EDAD862}" type="slidenum">
              <a:rPr lang="en-US" smtClean="0"/>
              <a:t>17</a:t>
            </a:fld>
            <a:endParaRPr lang="en-US"/>
          </a:p>
        </p:txBody>
      </p:sp>
    </p:spTree>
    <p:extLst>
      <p:ext uri="{BB962C8B-B14F-4D97-AF65-F5344CB8AC3E}">
        <p14:creationId xmlns:p14="http://schemas.microsoft.com/office/powerpoint/2010/main" val="28780489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C4106F-EA6A-80FD-86D9-993FE342D18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F0E67D5-EE74-E819-2506-9D98FD00A96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20AFB29-D0B2-91CB-1F79-525C06F7EEB3}"/>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effectLst/>
                <a:latin typeface="CMSS8"/>
              </a:rPr>
              <a:t>Here’s our hybrid approach to build our </a:t>
            </a:r>
            <a:r>
              <a:rPr lang="en-US" sz="1800" err="1">
                <a:effectLst/>
                <a:latin typeface="CMSS8"/>
              </a:rPr>
              <a:t>PoP</a:t>
            </a:r>
            <a:r>
              <a:rPr lang="en-US" sz="1800">
                <a:effectLst/>
                <a:latin typeface="CMSS8"/>
              </a:rPr>
              <a:t> primitive.</a:t>
            </a:r>
            <a:br>
              <a:rPr lang="en-US" sz="1800">
                <a:effectLst/>
                <a:latin typeface="CMSS8"/>
              </a:rPr>
            </a:br>
            <a:r>
              <a:rPr lang="en-US" sz="1800">
                <a:effectLst/>
                <a:latin typeface="CMSS8"/>
              </a:rPr>
              <a:t>In addition to ZKP, we design a protocol that works outside the ZKP circuit to compute point operations</a:t>
            </a:r>
            <a:endParaRPr lang="el-GR"/>
          </a:p>
          <a:p>
            <a:pPr marL="0" marR="0" lvl="0" indent="0" algn="l" defTabSz="914400" rtl="0" eaLnBrk="1" fontAlgn="auto" latinLnBrk="0" hangingPunct="1">
              <a:lnSpc>
                <a:spcPct val="100000"/>
              </a:lnSpc>
              <a:spcBef>
                <a:spcPts val="0"/>
              </a:spcBef>
              <a:spcAft>
                <a:spcPts val="0"/>
              </a:spcAft>
              <a:buClrTx/>
              <a:buSzTx/>
              <a:buFontTx/>
              <a:buNone/>
              <a:tabLst/>
              <a:defRPr/>
            </a:pPr>
            <a:br>
              <a:rPr lang="en-US"/>
            </a:br>
            <a:r>
              <a:rPr lang="en-US" sz="1800">
                <a:effectLst/>
                <a:latin typeface="NimbusRomNo9L"/>
              </a:rPr>
              <a:t>This idea is from </a:t>
            </a:r>
            <a:r>
              <a:rPr lang="en-US" sz="1800" err="1">
                <a:effectLst/>
                <a:latin typeface="NimbusRomNo9L"/>
              </a:rPr>
              <a:t>Sigmabus</a:t>
            </a:r>
            <a:r>
              <a:rPr lang="en-US" sz="1800">
                <a:effectLst/>
                <a:latin typeface="NimbusRomNo9L"/>
              </a:rPr>
              <a:t> [</a:t>
            </a:r>
            <a:r>
              <a:rPr lang="en-US" sz="1800">
                <a:solidFill>
                  <a:srgbClr val="0000FF"/>
                </a:solidFill>
                <a:effectLst/>
                <a:latin typeface="NimbusRomNo9L"/>
              </a:rPr>
              <a:t>67</a:t>
            </a:r>
            <a:r>
              <a:rPr lang="en-US" sz="1800">
                <a:effectLst/>
                <a:latin typeface="NimbusRomNo9L"/>
              </a:rPr>
              <a:t>], but with very different techniques. It requires a new sigma protocol for proving knowledge of a group element representation where one of the bases is hidden (but committed). </a:t>
            </a:r>
            <a:endParaRPr lang="en-US"/>
          </a:p>
          <a:p>
            <a:r>
              <a:rPr lang="en-US"/>
              <a:t>[</a:t>
            </a:r>
            <a:r>
              <a:rPr lang="en-US" err="1"/>
              <a:t>ePrint</a:t>
            </a:r>
            <a:r>
              <a:rPr lang="en-US"/>
              <a:t> 2023/1406]</a:t>
            </a:r>
          </a:p>
        </p:txBody>
      </p:sp>
      <p:sp>
        <p:nvSpPr>
          <p:cNvPr id="4" name="Slide Number Placeholder 3">
            <a:extLst>
              <a:ext uri="{FF2B5EF4-FFF2-40B4-BE49-F238E27FC236}">
                <a16:creationId xmlns:a16="http://schemas.microsoft.com/office/drawing/2014/main" id="{A9B2F1F4-530A-8E3C-9596-B497BCF40C6B}"/>
              </a:ext>
            </a:extLst>
          </p:cNvPr>
          <p:cNvSpPr>
            <a:spLocks noGrp="1"/>
          </p:cNvSpPr>
          <p:nvPr>
            <p:ph type="sldNum" sz="quarter" idx="5"/>
          </p:nvPr>
        </p:nvSpPr>
        <p:spPr/>
        <p:txBody>
          <a:bodyPr/>
          <a:lstStyle/>
          <a:p>
            <a:fld id="{D3E1F703-CD56-E249-955B-E7193EDAD862}" type="slidenum">
              <a:rPr lang="en-US" smtClean="0"/>
              <a:t>18</a:t>
            </a:fld>
            <a:endParaRPr lang="en-US"/>
          </a:p>
        </p:txBody>
      </p:sp>
    </p:spTree>
    <p:extLst>
      <p:ext uri="{BB962C8B-B14F-4D97-AF65-F5344CB8AC3E}">
        <p14:creationId xmlns:p14="http://schemas.microsoft.com/office/powerpoint/2010/main" val="28707676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55BC03-1627-8F86-54D5-E7FF1946234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3DC869A-502E-72A9-AA5F-AB7F0139629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4B9E39D-4EC7-B9F0-8124-E87F006A88AF}"/>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effectLst/>
                <a:latin typeface="CMSS8"/>
              </a:rPr>
              <a:t>Here’s our hybrid approach to build our </a:t>
            </a:r>
            <a:r>
              <a:rPr lang="en-US" sz="1800" err="1">
                <a:effectLst/>
                <a:latin typeface="CMSS8"/>
              </a:rPr>
              <a:t>PoP</a:t>
            </a:r>
            <a:r>
              <a:rPr lang="en-US" sz="1800">
                <a:effectLst/>
                <a:latin typeface="CMSS8"/>
              </a:rPr>
              <a:t> primitive.</a:t>
            </a:r>
            <a:br>
              <a:rPr lang="en-US" sz="1800">
                <a:effectLst/>
                <a:latin typeface="CMSS8"/>
              </a:rPr>
            </a:br>
            <a:r>
              <a:rPr lang="en-US" sz="1800">
                <a:effectLst/>
                <a:latin typeface="CMSS8"/>
              </a:rPr>
              <a:t>In addition to ZKP, we design a protocol that works outside the ZKP circuit to compute point operations</a:t>
            </a:r>
            <a:endParaRPr lang="el-GR"/>
          </a:p>
          <a:p>
            <a:pPr marL="0" marR="0" lvl="0" indent="0" algn="l" defTabSz="914400" rtl="0" eaLnBrk="1" fontAlgn="auto" latinLnBrk="0" hangingPunct="1">
              <a:lnSpc>
                <a:spcPct val="100000"/>
              </a:lnSpc>
              <a:spcBef>
                <a:spcPts val="0"/>
              </a:spcBef>
              <a:spcAft>
                <a:spcPts val="0"/>
              </a:spcAft>
              <a:buClrTx/>
              <a:buSzTx/>
              <a:buFontTx/>
              <a:buNone/>
              <a:tabLst/>
              <a:defRPr/>
            </a:pPr>
            <a:br>
              <a:rPr lang="en-US"/>
            </a:br>
            <a:r>
              <a:rPr lang="en-US" sz="1800">
                <a:effectLst/>
                <a:latin typeface="NimbusRomNo9L"/>
              </a:rPr>
              <a:t>This idea is from </a:t>
            </a:r>
            <a:r>
              <a:rPr lang="en-US" sz="1800" err="1">
                <a:effectLst/>
                <a:latin typeface="NimbusRomNo9L"/>
              </a:rPr>
              <a:t>Sigmabus</a:t>
            </a:r>
            <a:r>
              <a:rPr lang="en-US" sz="1800">
                <a:effectLst/>
                <a:latin typeface="NimbusRomNo9L"/>
              </a:rPr>
              <a:t> [</a:t>
            </a:r>
            <a:r>
              <a:rPr lang="en-US" sz="1800">
                <a:solidFill>
                  <a:srgbClr val="0000FF"/>
                </a:solidFill>
                <a:effectLst/>
                <a:latin typeface="NimbusRomNo9L"/>
              </a:rPr>
              <a:t>67</a:t>
            </a:r>
            <a:r>
              <a:rPr lang="en-US" sz="1800">
                <a:effectLst/>
                <a:latin typeface="NimbusRomNo9L"/>
              </a:rPr>
              <a:t>], but with very different techniques. It requires a new sigma protocol for proving knowledge of a group element representation where one of the bases is hidden (but committed). </a:t>
            </a:r>
            <a:endParaRPr lang="en-US"/>
          </a:p>
          <a:p>
            <a:r>
              <a:rPr lang="en-US"/>
              <a:t>[</a:t>
            </a:r>
            <a:r>
              <a:rPr lang="en-US" err="1"/>
              <a:t>ePrint</a:t>
            </a:r>
            <a:r>
              <a:rPr lang="en-US"/>
              <a:t> 2023/1406]</a:t>
            </a:r>
          </a:p>
        </p:txBody>
      </p:sp>
      <p:sp>
        <p:nvSpPr>
          <p:cNvPr id="4" name="Slide Number Placeholder 3">
            <a:extLst>
              <a:ext uri="{FF2B5EF4-FFF2-40B4-BE49-F238E27FC236}">
                <a16:creationId xmlns:a16="http://schemas.microsoft.com/office/drawing/2014/main" id="{4B19D806-30FF-C5D5-9974-93442D31C2C1}"/>
              </a:ext>
            </a:extLst>
          </p:cNvPr>
          <p:cNvSpPr>
            <a:spLocks noGrp="1"/>
          </p:cNvSpPr>
          <p:nvPr>
            <p:ph type="sldNum" sz="quarter" idx="5"/>
          </p:nvPr>
        </p:nvSpPr>
        <p:spPr/>
        <p:txBody>
          <a:bodyPr/>
          <a:lstStyle/>
          <a:p>
            <a:fld id="{D3E1F703-CD56-E249-955B-E7193EDAD862}" type="slidenum">
              <a:rPr lang="en-US" smtClean="0"/>
              <a:t>19</a:t>
            </a:fld>
            <a:endParaRPr lang="en-US"/>
          </a:p>
        </p:txBody>
      </p:sp>
    </p:spTree>
    <p:extLst>
      <p:ext uri="{BB962C8B-B14F-4D97-AF65-F5344CB8AC3E}">
        <p14:creationId xmlns:p14="http://schemas.microsoft.com/office/powerpoint/2010/main" val="33583993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D9E75C-CFC2-E41C-0A12-15BAFBB00E4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9899B83-2C0C-2D27-2B8B-88E2DDD500C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978B210-B9A3-84B7-88B0-0EAE0B6CD73E}"/>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effectLst/>
                <a:latin typeface="CMSS8"/>
              </a:rPr>
              <a:t>Here’s our hybrid approach to build our </a:t>
            </a:r>
            <a:r>
              <a:rPr lang="en-US" sz="1800" err="1">
                <a:effectLst/>
                <a:latin typeface="CMSS8"/>
              </a:rPr>
              <a:t>PoP</a:t>
            </a:r>
            <a:r>
              <a:rPr lang="en-US" sz="1800">
                <a:effectLst/>
                <a:latin typeface="CMSS8"/>
              </a:rPr>
              <a:t> primitive.</a:t>
            </a:r>
            <a:br>
              <a:rPr lang="en-US" sz="1800">
                <a:effectLst/>
                <a:latin typeface="CMSS8"/>
              </a:rPr>
            </a:br>
            <a:r>
              <a:rPr lang="en-US" sz="1800">
                <a:effectLst/>
                <a:latin typeface="CMSS8"/>
              </a:rPr>
              <a:t>In addition to ZKP, we design a protocol that works outside the ZKP circuit to compute point operations</a:t>
            </a:r>
            <a:endParaRPr lang="el-GR"/>
          </a:p>
          <a:p>
            <a:pPr marL="0" marR="0" lvl="0" indent="0" algn="l" defTabSz="914400" rtl="0" eaLnBrk="1" fontAlgn="auto" latinLnBrk="0" hangingPunct="1">
              <a:lnSpc>
                <a:spcPct val="100000"/>
              </a:lnSpc>
              <a:spcBef>
                <a:spcPts val="0"/>
              </a:spcBef>
              <a:spcAft>
                <a:spcPts val="0"/>
              </a:spcAft>
              <a:buClrTx/>
              <a:buSzTx/>
              <a:buFontTx/>
              <a:buNone/>
              <a:tabLst/>
              <a:defRPr/>
            </a:pPr>
            <a:br>
              <a:rPr lang="en-US"/>
            </a:br>
            <a:r>
              <a:rPr lang="en-US" sz="1800">
                <a:effectLst/>
                <a:latin typeface="NimbusRomNo9L"/>
              </a:rPr>
              <a:t>This idea is from </a:t>
            </a:r>
            <a:r>
              <a:rPr lang="en-US" sz="1800" err="1">
                <a:effectLst/>
                <a:latin typeface="NimbusRomNo9L"/>
              </a:rPr>
              <a:t>Sigmabus</a:t>
            </a:r>
            <a:r>
              <a:rPr lang="en-US" sz="1800">
                <a:effectLst/>
                <a:latin typeface="NimbusRomNo9L"/>
              </a:rPr>
              <a:t> [</a:t>
            </a:r>
            <a:r>
              <a:rPr lang="en-US" sz="1800">
                <a:solidFill>
                  <a:srgbClr val="0000FF"/>
                </a:solidFill>
                <a:effectLst/>
                <a:latin typeface="NimbusRomNo9L"/>
              </a:rPr>
              <a:t>67</a:t>
            </a:r>
            <a:r>
              <a:rPr lang="en-US" sz="1800">
                <a:effectLst/>
                <a:latin typeface="NimbusRomNo9L"/>
              </a:rPr>
              <a:t>], but with very different techniques. It requires a new sigma protocol for proving knowledge of a group element representation where one of the bases is hidden (but committed). </a:t>
            </a:r>
            <a:endParaRPr lang="en-US"/>
          </a:p>
          <a:p>
            <a:r>
              <a:rPr lang="en-US"/>
              <a:t>[</a:t>
            </a:r>
            <a:r>
              <a:rPr lang="en-US" err="1"/>
              <a:t>ePrint</a:t>
            </a:r>
            <a:r>
              <a:rPr lang="en-US"/>
              <a:t> 2023/1406]</a:t>
            </a:r>
            <a:br>
              <a:rPr lang="en-US"/>
            </a:br>
            <a:br>
              <a:rPr lang="en-US"/>
            </a:br>
            <a:endParaRPr lang="en-US"/>
          </a:p>
          <a:p>
            <a:pPr marL="914400" rtl="0" fontAlgn="base">
              <a:buFont typeface="+mj-lt"/>
              <a:buNone/>
            </a:pPr>
            <a:r>
              <a:rPr lang="en-US" sz="1800" b="0" i="0" u="none" strike="noStrike">
                <a:solidFill>
                  <a:srgbClr val="000000"/>
                </a:solidFill>
                <a:effectLst/>
                <a:latin typeface="Arial" panose="020B0604020202020204" pitchFamily="34" charset="0"/>
              </a:rPr>
              <a:t>The cost of doing this expensive operation in </a:t>
            </a:r>
            <a:r>
              <a:rPr lang="en-US" sz="1800" b="0" i="0" u="none" strike="noStrike" err="1">
                <a:solidFill>
                  <a:srgbClr val="000000"/>
                </a:solidFill>
                <a:effectLst/>
                <a:latin typeface="Arial" panose="020B0604020202020204" pitchFamily="34" charset="0"/>
              </a:rPr>
              <a:t>zkSNARKs</a:t>
            </a:r>
            <a:r>
              <a:rPr lang="en-US" sz="1800" b="0" i="0" u="none" strike="noStrike">
                <a:solidFill>
                  <a:srgbClr val="000000"/>
                </a:solidFill>
                <a:effectLst/>
                <a:latin typeface="Arial" panose="020B0604020202020204" pitchFamily="34" charset="0"/>
              </a:rPr>
              <a:t> is now replaced by computing the sigma protocol</a:t>
            </a:r>
          </a:p>
          <a:p>
            <a:pPr marL="914400" rtl="0" fontAlgn="base">
              <a:buFont typeface="+mj-lt"/>
              <a:buNone/>
            </a:pPr>
            <a:r>
              <a:rPr lang="en-US" sz="1800" b="0" i="0" u="none" strike="noStrike">
                <a:solidFill>
                  <a:srgbClr val="000000"/>
                </a:solidFill>
                <a:effectLst/>
                <a:latin typeface="Arial" panose="020B0604020202020204" pitchFamily="34" charset="0"/>
              </a:rPr>
              <a:t>If we have an efficient sigma protocol for this expensive operation, we can mitigate the bottleneck for this expensive operation in </a:t>
            </a:r>
            <a:r>
              <a:rPr lang="en-US" sz="1800" b="0" i="0" u="none" strike="noStrike" err="1">
                <a:solidFill>
                  <a:srgbClr val="000000"/>
                </a:solidFill>
                <a:effectLst/>
                <a:latin typeface="Arial" panose="020B0604020202020204" pitchFamily="34" charset="0"/>
              </a:rPr>
              <a:t>zkSNARKs</a:t>
            </a:r>
            <a:r>
              <a:rPr lang="en-US" sz="1800" b="0" i="0" u="none" strike="noStrike">
                <a:solidFill>
                  <a:srgbClr val="000000"/>
                </a:solidFill>
                <a:effectLst/>
                <a:latin typeface="Arial" panose="020B0604020202020204" pitchFamily="34" charset="0"/>
              </a:rPr>
              <a:t> </a:t>
            </a:r>
          </a:p>
          <a:p>
            <a:endParaRPr lang="en-US"/>
          </a:p>
        </p:txBody>
      </p:sp>
      <p:sp>
        <p:nvSpPr>
          <p:cNvPr id="4" name="Slide Number Placeholder 3">
            <a:extLst>
              <a:ext uri="{FF2B5EF4-FFF2-40B4-BE49-F238E27FC236}">
                <a16:creationId xmlns:a16="http://schemas.microsoft.com/office/drawing/2014/main" id="{49DC2778-6557-3709-691A-FEE6D80D3182}"/>
              </a:ext>
            </a:extLst>
          </p:cNvPr>
          <p:cNvSpPr>
            <a:spLocks noGrp="1"/>
          </p:cNvSpPr>
          <p:nvPr>
            <p:ph type="sldNum" sz="quarter" idx="5"/>
          </p:nvPr>
        </p:nvSpPr>
        <p:spPr/>
        <p:txBody>
          <a:bodyPr/>
          <a:lstStyle/>
          <a:p>
            <a:fld id="{D3E1F703-CD56-E249-955B-E7193EDAD862}" type="slidenum">
              <a:rPr lang="en-US" smtClean="0"/>
              <a:t>20</a:t>
            </a:fld>
            <a:endParaRPr lang="en-US"/>
          </a:p>
        </p:txBody>
      </p:sp>
    </p:spTree>
    <p:extLst>
      <p:ext uri="{BB962C8B-B14F-4D97-AF65-F5344CB8AC3E}">
        <p14:creationId xmlns:p14="http://schemas.microsoft.com/office/powerpoint/2010/main" val="32587062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2EA8F8-9111-B3C4-374D-028E2E439BC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FF4A95E-636A-7EE2-D87E-DB9BAB25014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30C45C6-2D21-299F-6DDA-0DF514815B63}"/>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effectLst/>
                <a:latin typeface="CMSS8"/>
              </a:rPr>
              <a:t>Here’s our hybrid approach to build our </a:t>
            </a:r>
            <a:r>
              <a:rPr lang="en-US" sz="1800" err="1">
                <a:effectLst/>
                <a:latin typeface="CMSS8"/>
              </a:rPr>
              <a:t>PoP</a:t>
            </a:r>
            <a:r>
              <a:rPr lang="en-US" sz="1800">
                <a:effectLst/>
                <a:latin typeface="CMSS8"/>
              </a:rPr>
              <a:t> primitive.</a:t>
            </a:r>
            <a:br>
              <a:rPr lang="en-US" sz="1800">
                <a:effectLst/>
                <a:latin typeface="CMSS8"/>
              </a:rPr>
            </a:br>
            <a:r>
              <a:rPr lang="en-US" sz="1800">
                <a:effectLst/>
                <a:latin typeface="CMSS8"/>
              </a:rPr>
              <a:t>In addition to ZKP, we design a protocol that works outside the ZKP circuit to compute point operations</a:t>
            </a:r>
            <a:endParaRPr lang="el-GR"/>
          </a:p>
          <a:p>
            <a:pPr marL="0" marR="0" lvl="0" indent="0" algn="l" defTabSz="914400" rtl="0" eaLnBrk="1" fontAlgn="auto" latinLnBrk="0" hangingPunct="1">
              <a:lnSpc>
                <a:spcPct val="100000"/>
              </a:lnSpc>
              <a:spcBef>
                <a:spcPts val="0"/>
              </a:spcBef>
              <a:spcAft>
                <a:spcPts val="0"/>
              </a:spcAft>
              <a:buClrTx/>
              <a:buSzTx/>
              <a:buFontTx/>
              <a:buNone/>
              <a:tabLst/>
              <a:defRPr/>
            </a:pPr>
            <a:br>
              <a:rPr lang="en-US"/>
            </a:br>
            <a:r>
              <a:rPr lang="en-US" sz="1800">
                <a:effectLst/>
                <a:latin typeface="NimbusRomNo9L"/>
              </a:rPr>
              <a:t>This idea is from </a:t>
            </a:r>
            <a:r>
              <a:rPr lang="en-US" sz="1800" err="1">
                <a:effectLst/>
                <a:latin typeface="NimbusRomNo9L"/>
              </a:rPr>
              <a:t>Sigmabus</a:t>
            </a:r>
            <a:r>
              <a:rPr lang="en-US" sz="1800">
                <a:effectLst/>
                <a:latin typeface="NimbusRomNo9L"/>
              </a:rPr>
              <a:t> [</a:t>
            </a:r>
            <a:r>
              <a:rPr lang="en-US" sz="1800">
                <a:solidFill>
                  <a:srgbClr val="0000FF"/>
                </a:solidFill>
                <a:effectLst/>
                <a:latin typeface="NimbusRomNo9L"/>
              </a:rPr>
              <a:t>67</a:t>
            </a:r>
            <a:r>
              <a:rPr lang="en-US" sz="1800">
                <a:effectLst/>
                <a:latin typeface="NimbusRomNo9L"/>
              </a:rPr>
              <a:t>], but with very different techniques. It requires a new sigma protocol for proving knowledge of a group element representation where one of the bases is hidden (but committed). </a:t>
            </a:r>
            <a:endParaRPr lang="en-US"/>
          </a:p>
          <a:p>
            <a:r>
              <a:rPr lang="en-US"/>
              <a:t>[</a:t>
            </a:r>
            <a:r>
              <a:rPr lang="en-US" err="1"/>
              <a:t>ePrint</a:t>
            </a:r>
            <a:r>
              <a:rPr lang="en-US"/>
              <a:t> 2023/1406]</a:t>
            </a:r>
          </a:p>
        </p:txBody>
      </p:sp>
      <p:sp>
        <p:nvSpPr>
          <p:cNvPr id="4" name="Slide Number Placeholder 3">
            <a:extLst>
              <a:ext uri="{FF2B5EF4-FFF2-40B4-BE49-F238E27FC236}">
                <a16:creationId xmlns:a16="http://schemas.microsoft.com/office/drawing/2014/main" id="{12946F93-5980-3578-581E-2C400E60F999}"/>
              </a:ext>
            </a:extLst>
          </p:cNvPr>
          <p:cNvSpPr>
            <a:spLocks noGrp="1"/>
          </p:cNvSpPr>
          <p:nvPr>
            <p:ph type="sldNum" sz="quarter" idx="5"/>
          </p:nvPr>
        </p:nvSpPr>
        <p:spPr/>
        <p:txBody>
          <a:bodyPr/>
          <a:lstStyle/>
          <a:p>
            <a:fld id="{D3E1F703-CD56-E249-955B-E7193EDAD862}" type="slidenum">
              <a:rPr lang="en-US" smtClean="0"/>
              <a:t>21</a:t>
            </a:fld>
            <a:endParaRPr lang="en-US"/>
          </a:p>
        </p:txBody>
      </p:sp>
    </p:spTree>
    <p:extLst>
      <p:ext uri="{BB962C8B-B14F-4D97-AF65-F5344CB8AC3E}">
        <p14:creationId xmlns:p14="http://schemas.microsoft.com/office/powerpoint/2010/main" val="28171635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8344BD-3FF0-18FD-08D7-7166329BAC3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F9BEBA9-2652-079A-289F-DD1BAD02232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E905E7D-9C88-C1ED-E74B-D3F05535486F}"/>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effectLst/>
                <a:latin typeface="CMSS8"/>
              </a:rPr>
              <a:t>Here’s our hybrid approach to build our </a:t>
            </a:r>
            <a:r>
              <a:rPr lang="en-US" sz="1800" err="1">
                <a:effectLst/>
                <a:latin typeface="CMSS8"/>
              </a:rPr>
              <a:t>PoP</a:t>
            </a:r>
            <a:r>
              <a:rPr lang="en-US" sz="1800">
                <a:effectLst/>
                <a:latin typeface="CMSS8"/>
              </a:rPr>
              <a:t> primitive.</a:t>
            </a:r>
            <a:br>
              <a:rPr lang="en-US" sz="1800">
                <a:effectLst/>
                <a:latin typeface="CMSS8"/>
              </a:rPr>
            </a:br>
            <a:r>
              <a:rPr lang="en-US" sz="1800">
                <a:effectLst/>
                <a:latin typeface="CMSS8"/>
              </a:rPr>
              <a:t>In addition to ZKP, we design a protocol that works outside the ZKP circuit to compute point operations</a:t>
            </a:r>
            <a:endParaRPr lang="el-GR"/>
          </a:p>
          <a:p>
            <a:pPr marL="0" marR="0" lvl="0" indent="0" algn="l" defTabSz="914400" rtl="0" eaLnBrk="1" fontAlgn="auto" latinLnBrk="0" hangingPunct="1">
              <a:lnSpc>
                <a:spcPct val="100000"/>
              </a:lnSpc>
              <a:spcBef>
                <a:spcPts val="0"/>
              </a:spcBef>
              <a:spcAft>
                <a:spcPts val="0"/>
              </a:spcAft>
              <a:buClrTx/>
              <a:buSzTx/>
              <a:buFontTx/>
              <a:buNone/>
              <a:tabLst/>
              <a:defRPr/>
            </a:pPr>
            <a:br>
              <a:rPr lang="en-US"/>
            </a:br>
            <a:r>
              <a:rPr lang="en-US" sz="1800">
                <a:effectLst/>
                <a:latin typeface="NimbusRomNo9L"/>
              </a:rPr>
              <a:t>This idea is from </a:t>
            </a:r>
            <a:r>
              <a:rPr lang="en-US" sz="1800" err="1">
                <a:effectLst/>
                <a:latin typeface="NimbusRomNo9L"/>
              </a:rPr>
              <a:t>Sigmabus</a:t>
            </a:r>
            <a:r>
              <a:rPr lang="en-US" sz="1800">
                <a:effectLst/>
                <a:latin typeface="NimbusRomNo9L"/>
              </a:rPr>
              <a:t> [</a:t>
            </a:r>
            <a:r>
              <a:rPr lang="en-US" sz="1800">
                <a:solidFill>
                  <a:srgbClr val="0000FF"/>
                </a:solidFill>
                <a:effectLst/>
                <a:latin typeface="NimbusRomNo9L"/>
              </a:rPr>
              <a:t>67</a:t>
            </a:r>
            <a:r>
              <a:rPr lang="en-US" sz="1800">
                <a:effectLst/>
                <a:latin typeface="NimbusRomNo9L"/>
              </a:rPr>
              <a:t>], but with very different techniques. It requires a new sigma protocol for proving knowledge of a group element representation where one of the bases is hidden (but committed). </a:t>
            </a:r>
            <a:endParaRPr lang="en-US"/>
          </a:p>
          <a:p>
            <a:r>
              <a:rPr lang="en-US"/>
              <a:t>[</a:t>
            </a:r>
            <a:r>
              <a:rPr lang="en-US" err="1"/>
              <a:t>ePrint</a:t>
            </a:r>
            <a:r>
              <a:rPr lang="en-US"/>
              <a:t> 2023/1406]</a:t>
            </a:r>
          </a:p>
        </p:txBody>
      </p:sp>
      <p:sp>
        <p:nvSpPr>
          <p:cNvPr id="4" name="Slide Number Placeholder 3">
            <a:extLst>
              <a:ext uri="{FF2B5EF4-FFF2-40B4-BE49-F238E27FC236}">
                <a16:creationId xmlns:a16="http://schemas.microsoft.com/office/drawing/2014/main" id="{07128B04-4C38-96C3-071F-A2D01925A513}"/>
              </a:ext>
            </a:extLst>
          </p:cNvPr>
          <p:cNvSpPr>
            <a:spLocks noGrp="1"/>
          </p:cNvSpPr>
          <p:nvPr>
            <p:ph type="sldNum" sz="quarter" idx="5"/>
          </p:nvPr>
        </p:nvSpPr>
        <p:spPr/>
        <p:txBody>
          <a:bodyPr/>
          <a:lstStyle/>
          <a:p>
            <a:fld id="{D3E1F703-CD56-E249-955B-E7193EDAD862}" type="slidenum">
              <a:rPr lang="en-US" smtClean="0"/>
              <a:t>22</a:t>
            </a:fld>
            <a:endParaRPr lang="en-US"/>
          </a:p>
        </p:txBody>
      </p:sp>
    </p:spTree>
    <p:extLst>
      <p:ext uri="{BB962C8B-B14F-4D97-AF65-F5344CB8AC3E}">
        <p14:creationId xmlns:p14="http://schemas.microsoft.com/office/powerpoint/2010/main" val="26313277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government issues Bob’s credential using its secret key and sends it to Bob</a:t>
            </a:r>
            <a:br>
              <a:rPr lang="en-US"/>
            </a:br>
            <a:r>
              <a:rPr lang="en-US"/>
              <a:t>Current passports does have digital RSA signature </a:t>
            </a:r>
            <a:r>
              <a:rPr lang="en-US" err="1"/>
              <a:t>embeded</a:t>
            </a:r>
            <a:r>
              <a:rPr lang="en-US"/>
              <a:t> in it</a:t>
            </a:r>
          </a:p>
        </p:txBody>
      </p:sp>
      <p:sp>
        <p:nvSpPr>
          <p:cNvPr id="4" name="Slide Number Placeholder 3"/>
          <p:cNvSpPr>
            <a:spLocks noGrp="1"/>
          </p:cNvSpPr>
          <p:nvPr>
            <p:ph type="sldNum" sz="quarter" idx="5"/>
          </p:nvPr>
        </p:nvSpPr>
        <p:spPr/>
        <p:txBody>
          <a:bodyPr/>
          <a:lstStyle/>
          <a:p>
            <a:fld id="{D3E1F703-CD56-E249-955B-E7193EDAD862}" type="slidenum">
              <a:rPr lang="en-US" smtClean="0"/>
              <a:t>50</a:t>
            </a:fld>
            <a:endParaRPr lang="en-US"/>
          </a:p>
        </p:txBody>
      </p:sp>
    </p:spTree>
    <p:extLst>
      <p:ext uri="{BB962C8B-B14F-4D97-AF65-F5344CB8AC3E}">
        <p14:creationId xmlns:p14="http://schemas.microsoft.com/office/powerpoint/2010/main" val="16503935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B9315B-D259-EF5F-8E73-5A913D344BB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6E0F9CB-9017-2DD2-0356-9A0E0B8CE45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E18C0A4-911E-9CDF-D892-9A7EF324466F}"/>
              </a:ext>
            </a:extLst>
          </p:cNvPr>
          <p:cNvSpPr>
            <a:spLocks noGrp="1"/>
          </p:cNvSpPr>
          <p:nvPr>
            <p:ph type="body" idx="1"/>
          </p:nvPr>
        </p:nvSpPr>
        <p:spPr/>
        <p:txBody>
          <a:bodyPr/>
          <a:lstStyle/>
          <a:p>
            <a:r>
              <a:rPr lang="en-US"/>
              <a:t>To make these privacy-preserving variants actually usable for real-world systems, we need to solve the huge efficiency gap.</a:t>
            </a:r>
          </a:p>
        </p:txBody>
      </p:sp>
      <p:sp>
        <p:nvSpPr>
          <p:cNvPr id="4" name="Slide Number Placeholder 3">
            <a:extLst>
              <a:ext uri="{FF2B5EF4-FFF2-40B4-BE49-F238E27FC236}">
                <a16:creationId xmlns:a16="http://schemas.microsoft.com/office/drawing/2014/main" id="{A7F23ACC-FA93-8069-2AD5-9DBD3B12AE71}"/>
              </a:ext>
            </a:extLst>
          </p:cNvPr>
          <p:cNvSpPr>
            <a:spLocks noGrp="1"/>
          </p:cNvSpPr>
          <p:nvPr>
            <p:ph type="sldNum" sz="quarter" idx="5"/>
          </p:nvPr>
        </p:nvSpPr>
        <p:spPr/>
        <p:txBody>
          <a:bodyPr/>
          <a:lstStyle/>
          <a:p>
            <a:fld id="{D3E1F703-CD56-E249-955B-E7193EDAD862}" type="slidenum">
              <a:rPr lang="en-US" smtClean="0"/>
              <a:t>3</a:t>
            </a:fld>
            <a:endParaRPr lang="en-US"/>
          </a:p>
        </p:txBody>
      </p:sp>
    </p:spTree>
    <p:extLst>
      <p:ext uri="{BB962C8B-B14F-4D97-AF65-F5344CB8AC3E}">
        <p14:creationId xmlns:p14="http://schemas.microsoft.com/office/powerpoint/2010/main" val="11126619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62767F-35C1-FF75-1705-90324191CC5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52A0C21-8E55-CF60-567F-86823100776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1754866-8588-35B8-E909-9774A559FBDC}"/>
              </a:ext>
            </a:extLst>
          </p:cNvPr>
          <p:cNvSpPr>
            <a:spLocks noGrp="1"/>
          </p:cNvSpPr>
          <p:nvPr>
            <p:ph type="body" idx="1"/>
          </p:nvPr>
        </p:nvSpPr>
        <p:spPr/>
        <p:txBody>
          <a:bodyPr/>
          <a:lstStyle/>
          <a:p>
            <a:r>
              <a:rPr lang="en-US" b="0" i="0">
                <a:solidFill>
                  <a:srgbClr val="0D0D0D"/>
                </a:solidFill>
                <a:effectLst/>
                <a:highlight>
                  <a:srgbClr val="FFFFFF"/>
                </a:highlight>
                <a:latin typeface="Söhne"/>
              </a:rPr>
              <a:t>We chose to focus on the P256 Curve as it is the most commonly used in ECDSA for legacy systems.</a:t>
            </a:r>
            <a:br>
              <a:rPr lang="en-US"/>
            </a:br>
            <a:r>
              <a:rPr lang="en-US"/>
              <a:t>The point operations are defined by adding points in certain ways. In ZKP circuit, point additions are expressed in constraints. The ways you add the points affect the number of constraints.</a:t>
            </a:r>
            <a:br>
              <a:rPr lang="en-US"/>
            </a:br>
            <a:br>
              <a:rPr lang="en-US"/>
            </a:br>
            <a:r>
              <a:rPr lang="en-US" err="1"/>
              <a:t>Captial</a:t>
            </a:r>
            <a:r>
              <a:rPr lang="en-US"/>
              <a:t> letter implies they are the group elements</a:t>
            </a:r>
          </a:p>
          <a:p>
            <a:r>
              <a:rPr lang="en-US"/>
              <a:t>Little letters are the scalars</a:t>
            </a:r>
            <a:br>
              <a:rPr lang="en-US"/>
            </a:br>
            <a:br>
              <a:rPr lang="en-US"/>
            </a:br>
            <a:r>
              <a:rPr lang="en-US"/>
              <a:t>H means hashing</a:t>
            </a:r>
            <a:br>
              <a:rPr lang="en-US"/>
            </a:br>
            <a:r>
              <a:rPr lang="en-US"/>
              <a:t>In this talk, focus on non-hashing parts</a:t>
            </a:r>
            <a:br>
              <a:rPr lang="en-US"/>
            </a:br>
            <a:r>
              <a:rPr lang="en-US" sz="1200"/>
              <a:t>Bottlenecks: Two point multiplications</a:t>
            </a:r>
          </a:p>
          <a:p>
            <a:br>
              <a:rPr lang="en-US"/>
            </a:br>
            <a:r>
              <a:rPr lang="en-US"/>
              <a:t>preliminary -&gt; technical overview: 5min</a:t>
            </a:r>
          </a:p>
        </p:txBody>
      </p:sp>
      <p:sp>
        <p:nvSpPr>
          <p:cNvPr id="4" name="Slide Number Placeholder 3">
            <a:extLst>
              <a:ext uri="{FF2B5EF4-FFF2-40B4-BE49-F238E27FC236}">
                <a16:creationId xmlns:a16="http://schemas.microsoft.com/office/drawing/2014/main" id="{E8739B86-1A3B-AF5B-2CC6-83BF886E446D}"/>
              </a:ext>
            </a:extLst>
          </p:cNvPr>
          <p:cNvSpPr>
            <a:spLocks noGrp="1"/>
          </p:cNvSpPr>
          <p:nvPr>
            <p:ph type="sldNum" sz="quarter" idx="5"/>
          </p:nvPr>
        </p:nvSpPr>
        <p:spPr/>
        <p:txBody>
          <a:bodyPr/>
          <a:lstStyle/>
          <a:p>
            <a:fld id="{D3E1F703-CD56-E249-955B-E7193EDAD862}" type="slidenum">
              <a:rPr lang="en-US" smtClean="0"/>
              <a:t>51</a:t>
            </a:fld>
            <a:endParaRPr lang="en-US"/>
          </a:p>
        </p:txBody>
      </p:sp>
    </p:spTree>
    <p:extLst>
      <p:ext uri="{BB962C8B-B14F-4D97-AF65-F5344CB8AC3E}">
        <p14:creationId xmlns:p14="http://schemas.microsoft.com/office/powerpoint/2010/main" val="24878312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a:buChar char="•"/>
            </a:pPr>
            <a:r>
              <a:rPr lang="en-US"/>
              <a:t>Signature verification has hashing and algebra, need efficient encodings of both in R1CS. Focus on R1CS for algebra, specifically modular arithmetic.</a:t>
            </a:r>
          </a:p>
          <a:p>
            <a:pPr marL="285750" indent="-285750">
              <a:buFont typeface="Arial"/>
              <a:buChar char="•"/>
            </a:pPr>
            <a:r>
              <a:rPr lang="en-US"/>
              <a:t>Encoding modular arithmetic in R1CS is hard because the underlying field of the R1CS is not the one(s) we need to do arithmetic in. (possible to have more than one modulus!) Either need to change the R1CS field to the “right” one or emulate modular arithmetic in the “wrong” one. </a:t>
            </a:r>
            <a:endParaRPr lang="en-US">
              <a:ea typeface="Calibri"/>
              <a:cs typeface="Calibri"/>
            </a:endParaRPr>
          </a:p>
          <a:p>
            <a:pPr marL="285750" indent="-285750">
              <a:buFont typeface="Arial"/>
              <a:buChar char="•"/>
            </a:pPr>
            <a:r>
              <a:rPr lang="en-US"/>
              <a:t>We use both. Use existing elliptic curve, T-256 to build </a:t>
            </a:r>
            <a:r>
              <a:rPr lang="en-US" err="1"/>
              <a:t>zkSNARK</a:t>
            </a:r>
            <a:r>
              <a:rPr lang="en-US"/>
              <a:t> whose native field is the base field of P-256. Also design a new elliptic curve, T-25519, that can natively prove base-field arithmetic of Curve25519. Huge reduction (~300x) in constraint costs, but incompatible with some </a:t>
            </a:r>
            <a:r>
              <a:rPr lang="en-US" err="1"/>
              <a:t>zkSNARKs</a:t>
            </a:r>
            <a:r>
              <a:rPr lang="en-US"/>
              <a:t> and can’t handle certain kinds of modular arithmetic. Thus need to make progress on “wrong-field” emulation.</a:t>
            </a:r>
            <a:endParaRPr lang="en-US">
              <a:ea typeface="Calibri"/>
              <a:cs typeface="Calibri"/>
            </a:endParaRPr>
          </a:p>
          <a:p>
            <a:endParaRPr lang="en-US">
              <a:ea typeface="Calibri"/>
              <a:cs typeface="Calibri"/>
            </a:endParaRPr>
          </a:p>
        </p:txBody>
      </p:sp>
      <p:sp>
        <p:nvSpPr>
          <p:cNvPr id="4" name="Slide Number Placeholder 3"/>
          <p:cNvSpPr>
            <a:spLocks noGrp="1"/>
          </p:cNvSpPr>
          <p:nvPr>
            <p:ph type="sldNum" sz="quarter" idx="5"/>
          </p:nvPr>
        </p:nvSpPr>
        <p:spPr/>
        <p:txBody>
          <a:bodyPr/>
          <a:lstStyle/>
          <a:p>
            <a:fld id="{D3E1F703-CD56-E249-955B-E7193EDAD862}" type="slidenum">
              <a:rPr lang="en-US" smtClean="0"/>
              <a:t>52</a:t>
            </a:fld>
            <a:endParaRPr lang="en-US"/>
          </a:p>
        </p:txBody>
      </p:sp>
    </p:spTree>
    <p:extLst>
      <p:ext uri="{BB962C8B-B14F-4D97-AF65-F5344CB8AC3E}">
        <p14:creationId xmlns:p14="http://schemas.microsoft.com/office/powerpoint/2010/main" val="33712652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a:buChar char="•"/>
            </a:pPr>
            <a:r>
              <a:rPr lang="en-US"/>
              <a:t>Basic idea of emulating modular arithmetic is as follows: we represent numbers limb-wise (split into chunks) and use mod-m operations to do arithmetic over the integers, then do modular reduction over the integers. Some details to work out, especially in correctly handling carries, but the approach of xJsnark can be used and works well.</a:t>
            </a:r>
          </a:p>
          <a:p>
            <a:pPr marL="285750" indent="-285750">
              <a:buFont typeface="Arial"/>
              <a:buChar char="•"/>
            </a:pPr>
            <a:r>
              <a:rPr lang="en-US"/>
              <a:t>Hugely important subtlety is that inputs and intermediate values need to be constrained to be in a range much smaller than m - otherwise we’re not correctly doing mod-p arithmetic. Prover can cheat without these “range checks”. Must include additional constraints for this. Turns out these constraints dwarf all other costs: in the prior state of the art R1CS for modular exponentiation, the range checking was 90% of the cost</a:t>
            </a:r>
          </a:p>
          <a:p>
            <a:endParaRPr lang="en-US">
              <a:ea typeface="Calibri"/>
              <a:cs typeface="Calibri"/>
            </a:endParaRPr>
          </a:p>
        </p:txBody>
      </p:sp>
      <p:sp>
        <p:nvSpPr>
          <p:cNvPr id="4" name="Slide Number Placeholder 3"/>
          <p:cNvSpPr>
            <a:spLocks noGrp="1"/>
          </p:cNvSpPr>
          <p:nvPr>
            <p:ph type="sldNum" sz="quarter" idx="5"/>
          </p:nvPr>
        </p:nvSpPr>
        <p:spPr/>
        <p:txBody>
          <a:bodyPr/>
          <a:lstStyle/>
          <a:p>
            <a:fld id="{D3E1F703-CD56-E249-955B-E7193EDAD862}" type="slidenum">
              <a:rPr lang="en-US" smtClean="0"/>
              <a:t>53</a:t>
            </a:fld>
            <a:endParaRPr lang="en-US"/>
          </a:p>
        </p:txBody>
      </p:sp>
    </p:spTree>
    <p:extLst>
      <p:ext uri="{BB962C8B-B14F-4D97-AF65-F5344CB8AC3E}">
        <p14:creationId xmlns:p14="http://schemas.microsoft.com/office/powerpoint/2010/main" val="272133056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C9CE8A-66A3-17E6-9BB5-0187E1D3293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85D2C41-51B4-2F9C-873A-BF48395664B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572D4E4-45D9-5C7B-1149-0442EC419D22}"/>
              </a:ext>
            </a:extLst>
          </p:cNvPr>
          <p:cNvSpPr>
            <a:spLocks noGrp="1"/>
          </p:cNvSpPr>
          <p:nvPr>
            <p:ph type="body" idx="1"/>
          </p:nvPr>
        </p:nvSpPr>
        <p:spPr/>
        <p:txBody>
          <a:bodyPr/>
          <a:lstStyle/>
          <a:p>
            <a:r>
              <a:rPr lang="en-US" b="0" i="0">
                <a:solidFill>
                  <a:srgbClr val="0D0D0D"/>
                </a:solidFill>
                <a:effectLst/>
                <a:highlight>
                  <a:srgbClr val="FFFFFF"/>
                </a:highlight>
                <a:latin typeface="Söhne"/>
              </a:rPr>
              <a:t>We chose to focus on the P256 Curve as it is the most commonly used in ECDSA for legacy systems.</a:t>
            </a:r>
            <a:br>
              <a:rPr lang="en-US"/>
            </a:br>
            <a:r>
              <a:rPr lang="en-US"/>
              <a:t>The point operations are defined by adding points in certain ways. In ZKP circuit, point additions are expressed in constraints. The ways you add the points affect the number of constraints.</a:t>
            </a:r>
            <a:br>
              <a:rPr lang="en-US"/>
            </a:br>
            <a:br>
              <a:rPr lang="en-US"/>
            </a:br>
            <a:r>
              <a:rPr lang="en-US" err="1"/>
              <a:t>Captial</a:t>
            </a:r>
            <a:r>
              <a:rPr lang="en-US"/>
              <a:t> letter implies they are the group elements</a:t>
            </a:r>
          </a:p>
          <a:p>
            <a:r>
              <a:rPr lang="en-US"/>
              <a:t>Little letters are the scalars</a:t>
            </a:r>
            <a:br>
              <a:rPr lang="en-US"/>
            </a:br>
            <a:br>
              <a:rPr lang="en-US"/>
            </a:br>
            <a:r>
              <a:rPr lang="en-US"/>
              <a:t>H means hashing</a:t>
            </a:r>
            <a:br>
              <a:rPr lang="en-US"/>
            </a:br>
            <a:r>
              <a:rPr lang="en-US"/>
              <a:t>In this talk, focus on non-hashing parts</a:t>
            </a:r>
            <a:br>
              <a:rPr lang="en-US"/>
            </a:br>
            <a:r>
              <a:rPr lang="en-US" sz="1200"/>
              <a:t>Bottlenecks: Two point multiplications</a:t>
            </a:r>
          </a:p>
          <a:p>
            <a:br>
              <a:rPr lang="en-US"/>
            </a:br>
            <a:r>
              <a:rPr lang="en-US"/>
              <a:t>preliminary -&gt; technical overview: 5min</a:t>
            </a:r>
          </a:p>
        </p:txBody>
      </p:sp>
      <p:sp>
        <p:nvSpPr>
          <p:cNvPr id="4" name="Slide Number Placeholder 3">
            <a:extLst>
              <a:ext uri="{FF2B5EF4-FFF2-40B4-BE49-F238E27FC236}">
                <a16:creationId xmlns:a16="http://schemas.microsoft.com/office/drawing/2014/main" id="{28562255-933A-AFF3-6E0A-A4594D144ECF}"/>
              </a:ext>
            </a:extLst>
          </p:cNvPr>
          <p:cNvSpPr>
            <a:spLocks noGrp="1"/>
          </p:cNvSpPr>
          <p:nvPr>
            <p:ph type="sldNum" sz="quarter" idx="5"/>
          </p:nvPr>
        </p:nvSpPr>
        <p:spPr/>
        <p:txBody>
          <a:bodyPr/>
          <a:lstStyle/>
          <a:p>
            <a:fld id="{D3E1F703-CD56-E249-955B-E7193EDAD862}" type="slidenum">
              <a:rPr lang="en-US" smtClean="0"/>
              <a:t>54</a:t>
            </a:fld>
            <a:endParaRPr lang="en-US"/>
          </a:p>
        </p:txBody>
      </p:sp>
    </p:spTree>
    <p:extLst>
      <p:ext uri="{BB962C8B-B14F-4D97-AF65-F5344CB8AC3E}">
        <p14:creationId xmlns:p14="http://schemas.microsoft.com/office/powerpoint/2010/main" val="22933334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7F7B29-1888-2807-38A2-EA21FD1D5AD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65BBA57-2777-EE53-E2E1-9A45F6110F0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BEF1863-3A17-A28F-30B5-089DCBAB728E}"/>
              </a:ext>
            </a:extLst>
          </p:cNvPr>
          <p:cNvSpPr>
            <a:spLocks noGrp="1"/>
          </p:cNvSpPr>
          <p:nvPr>
            <p:ph type="body" idx="1"/>
          </p:nvPr>
        </p:nvSpPr>
        <p:spPr/>
        <p:txBody>
          <a:bodyPr/>
          <a:lstStyle/>
          <a:p>
            <a:r>
              <a:rPr lang="en-US" b="0" i="0">
                <a:solidFill>
                  <a:srgbClr val="0D0D0D"/>
                </a:solidFill>
                <a:effectLst/>
                <a:highlight>
                  <a:srgbClr val="FFFFFF"/>
                </a:highlight>
                <a:latin typeface="Söhne"/>
              </a:rPr>
              <a:t>We chose to focus on the P256 Curve as it is the most commonly used in ECDSA for legacy systems.</a:t>
            </a:r>
            <a:br>
              <a:rPr lang="en-US"/>
            </a:br>
            <a:r>
              <a:rPr lang="en-US"/>
              <a:t>The point operations are defined by adding points in certain ways. In ZKP circuit, point additions are expressed in constraints. The ways you add the points affect the number of constraints.</a:t>
            </a:r>
            <a:br>
              <a:rPr lang="en-US"/>
            </a:br>
            <a:br>
              <a:rPr lang="en-US"/>
            </a:br>
            <a:r>
              <a:rPr lang="en-US" err="1"/>
              <a:t>Captial</a:t>
            </a:r>
            <a:r>
              <a:rPr lang="en-US"/>
              <a:t> letter implies they are the group elements</a:t>
            </a:r>
          </a:p>
          <a:p>
            <a:r>
              <a:rPr lang="en-US"/>
              <a:t>Little letters are the scalars</a:t>
            </a:r>
            <a:br>
              <a:rPr lang="en-US"/>
            </a:br>
            <a:br>
              <a:rPr lang="en-US"/>
            </a:br>
            <a:r>
              <a:rPr lang="en-US"/>
              <a:t>H means hashing</a:t>
            </a:r>
            <a:br>
              <a:rPr lang="en-US"/>
            </a:br>
            <a:r>
              <a:rPr lang="en-US"/>
              <a:t>In this talk, focus on non-hashing parts</a:t>
            </a:r>
            <a:br>
              <a:rPr lang="en-US"/>
            </a:br>
            <a:r>
              <a:rPr lang="en-US" sz="1200"/>
              <a:t>Bottlenecks: Two point multiplications</a:t>
            </a:r>
          </a:p>
          <a:p>
            <a:br>
              <a:rPr lang="en-US"/>
            </a:br>
            <a:r>
              <a:rPr lang="en-US"/>
              <a:t>preliminary -&gt; technical overview: 5min</a:t>
            </a:r>
          </a:p>
        </p:txBody>
      </p:sp>
      <p:sp>
        <p:nvSpPr>
          <p:cNvPr id="4" name="Slide Number Placeholder 3">
            <a:extLst>
              <a:ext uri="{FF2B5EF4-FFF2-40B4-BE49-F238E27FC236}">
                <a16:creationId xmlns:a16="http://schemas.microsoft.com/office/drawing/2014/main" id="{83FF2CDE-84F8-4A4D-ED4F-021E32F402DD}"/>
              </a:ext>
            </a:extLst>
          </p:cNvPr>
          <p:cNvSpPr>
            <a:spLocks noGrp="1"/>
          </p:cNvSpPr>
          <p:nvPr>
            <p:ph type="sldNum" sz="quarter" idx="5"/>
          </p:nvPr>
        </p:nvSpPr>
        <p:spPr/>
        <p:txBody>
          <a:bodyPr/>
          <a:lstStyle/>
          <a:p>
            <a:fld id="{D3E1F703-CD56-E249-955B-E7193EDAD862}" type="slidenum">
              <a:rPr lang="en-US" smtClean="0"/>
              <a:t>55</a:t>
            </a:fld>
            <a:endParaRPr lang="en-US"/>
          </a:p>
        </p:txBody>
      </p:sp>
    </p:spTree>
    <p:extLst>
      <p:ext uri="{BB962C8B-B14F-4D97-AF65-F5344CB8AC3E}">
        <p14:creationId xmlns:p14="http://schemas.microsoft.com/office/powerpoint/2010/main" val="51503272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54201D-7B7E-B490-C860-7BF8D5F5CB2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8102B82-EB19-7157-71D6-8002FCA7C96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4FEE236-6973-E920-FBD0-F6F00C2384C4}"/>
              </a:ext>
            </a:extLst>
          </p:cNvPr>
          <p:cNvSpPr>
            <a:spLocks noGrp="1"/>
          </p:cNvSpPr>
          <p:nvPr>
            <p:ph type="body" idx="1"/>
          </p:nvPr>
        </p:nvSpPr>
        <p:spPr/>
        <p:txBody>
          <a:bodyPr/>
          <a:lstStyle/>
          <a:p>
            <a:r>
              <a:rPr lang="en-US" b="0" i="0">
                <a:solidFill>
                  <a:srgbClr val="0D0D0D"/>
                </a:solidFill>
                <a:effectLst/>
                <a:highlight>
                  <a:srgbClr val="FFFFFF"/>
                </a:highlight>
                <a:latin typeface="Söhne"/>
              </a:rPr>
              <a:t>We chose to focus on the P256 Curve as it is the most commonly used in ECDSA for legacy systems.</a:t>
            </a:r>
            <a:br>
              <a:rPr lang="en-US"/>
            </a:br>
            <a:r>
              <a:rPr lang="en-US"/>
              <a:t>The point operations are defined by adding points in certain ways. In ZKP circuit, point additions are expressed in constraints. The ways you add the points affect the number of constraints.</a:t>
            </a:r>
            <a:br>
              <a:rPr lang="en-US"/>
            </a:br>
            <a:br>
              <a:rPr lang="en-US"/>
            </a:br>
            <a:r>
              <a:rPr lang="en-US" err="1"/>
              <a:t>Captial</a:t>
            </a:r>
            <a:r>
              <a:rPr lang="en-US"/>
              <a:t> letter implies they are the group elements</a:t>
            </a:r>
          </a:p>
          <a:p>
            <a:r>
              <a:rPr lang="en-US"/>
              <a:t>Little letters are the scalars</a:t>
            </a:r>
            <a:br>
              <a:rPr lang="en-US"/>
            </a:br>
            <a:br>
              <a:rPr lang="en-US"/>
            </a:br>
            <a:r>
              <a:rPr lang="en-US"/>
              <a:t>H means hashing</a:t>
            </a:r>
            <a:br>
              <a:rPr lang="en-US"/>
            </a:br>
            <a:r>
              <a:rPr lang="en-US"/>
              <a:t>In this talk, focus on non-hashing parts</a:t>
            </a:r>
            <a:br>
              <a:rPr lang="en-US"/>
            </a:br>
            <a:r>
              <a:rPr lang="en-US" sz="1200"/>
              <a:t>Bottlenecks: Two point multiplications</a:t>
            </a:r>
          </a:p>
          <a:p>
            <a:br>
              <a:rPr lang="en-US"/>
            </a:br>
            <a:r>
              <a:rPr lang="en-US"/>
              <a:t>preliminary -&gt; technical overview: 5min</a:t>
            </a:r>
          </a:p>
        </p:txBody>
      </p:sp>
      <p:sp>
        <p:nvSpPr>
          <p:cNvPr id="4" name="Slide Number Placeholder 3">
            <a:extLst>
              <a:ext uri="{FF2B5EF4-FFF2-40B4-BE49-F238E27FC236}">
                <a16:creationId xmlns:a16="http://schemas.microsoft.com/office/drawing/2014/main" id="{1E08BCAE-153C-9FD8-BE15-AF2ADA6C20BD}"/>
              </a:ext>
            </a:extLst>
          </p:cNvPr>
          <p:cNvSpPr>
            <a:spLocks noGrp="1"/>
          </p:cNvSpPr>
          <p:nvPr>
            <p:ph type="sldNum" sz="quarter" idx="5"/>
          </p:nvPr>
        </p:nvSpPr>
        <p:spPr/>
        <p:txBody>
          <a:bodyPr/>
          <a:lstStyle/>
          <a:p>
            <a:fld id="{D3E1F703-CD56-E249-955B-E7193EDAD862}" type="slidenum">
              <a:rPr lang="en-US" smtClean="0"/>
              <a:t>56</a:t>
            </a:fld>
            <a:endParaRPr lang="en-US"/>
          </a:p>
        </p:txBody>
      </p:sp>
    </p:spTree>
    <p:extLst>
      <p:ext uri="{BB962C8B-B14F-4D97-AF65-F5344CB8AC3E}">
        <p14:creationId xmlns:p14="http://schemas.microsoft.com/office/powerpoint/2010/main" val="415533416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6F1FF0-4CD2-F43D-69A6-27394117BC6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114CE4A-D3E6-454B-D3B7-CB1EF30583E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B4A2B3E-2AC6-D740-F23C-950BF59B25AA}"/>
              </a:ext>
            </a:extLst>
          </p:cNvPr>
          <p:cNvSpPr>
            <a:spLocks noGrp="1"/>
          </p:cNvSpPr>
          <p:nvPr>
            <p:ph type="body" idx="1"/>
          </p:nvPr>
        </p:nvSpPr>
        <p:spPr/>
        <p:txBody>
          <a:bodyPr/>
          <a:lstStyle/>
          <a:p>
            <a:r>
              <a:rPr lang="en-US" b="0" i="0">
                <a:solidFill>
                  <a:srgbClr val="0D0D0D"/>
                </a:solidFill>
                <a:effectLst/>
                <a:highlight>
                  <a:srgbClr val="FFFFFF"/>
                </a:highlight>
                <a:latin typeface="Söhne"/>
              </a:rPr>
              <a:t>We chose to focus on the P256 Curve as it is the most commonly used in ECDSA for legacy systems.</a:t>
            </a:r>
            <a:br>
              <a:rPr lang="en-US"/>
            </a:br>
            <a:r>
              <a:rPr lang="en-US"/>
              <a:t>The point operations are defined by adding points in certain ways. In ZKP circuit, point additions are expressed in constraints. The ways you add the points affect the number of constraints.</a:t>
            </a:r>
            <a:br>
              <a:rPr lang="en-US"/>
            </a:br>
            <a:br>
              <a:rPr lang="en-US"/>
            </a:br>
            <a:r>
              <a:rPr lang="en-US" err="1"/>
              <a:t>Captial</a:t>
            </a:r>
            <a:r>
              <a:rPr lang="en-US"/>
              <a:t> letter implies they are the group elements</a:t>
            </a:r>
          </a:p>
          <a:p>
            <a:r>
              <a:rPr lang="en-US"/>
              <a:t>Little letters are the scalars</a:t>
            </a:r>
            <a:br>
              <a:rPr lang="en-US"/>
            </a:br>
            <a:br>
              <a:rPr lang="en-US"/>
            </a:br>
            <a:r>
              <a:rPr lang="en-US"/>
              <a:t>H means hashing</a:t>
            </a:r>
            <a:br>
              <a:rPr lang="en-US"/>
            </a:br>
            <a:r>
              <a:rPr lang="en-US"/>
              <a:t>In this talk, focus on non-hashing parts</a:t>
            </a:r>
            <a:br>
              <a:rPr lang="en-US"/>
            </a:br>
            <a:r>
              <a:rPr lang="en-US" sz="1200"/>
              <a:t>Bottlenecks: Two point multiplications</a:t>
            </a:r>
          </a:p>
          <a:p>
            <a:br>
              <a:rPr lang="en-US"/>
            </a:br>
            <a:r>
              <a:rPr lang="en-US"/>
              <a:t>preliminary -&gt; technical overview: 5min</a:t>
            </a:r>
          </a:p>
        </p:txBody>
      </p:sp>
      <p:sp>
        <p:nvSpPr>
          <p:cNvPr id="4" name="Slide Number Placeholder 3">
            <a:extLst>
              <a:ext uri="{FF2B5EF4-FFF2-40B4-BE49-F238E27FC236}">
                <a16:creationId xmlns:a16="http://schemas.microsoft.com/office/drawing/2014/main" id="{B79F1AB2-B153-6A38-1747-E8E2ED287B4F}"/>
              </a:ext>
            </a:extLst>
          </p:cNvPr>
          <p:cNvSpPr>
            <a:spLocks noGrp="1"/>
          </p:cNvSpPr>
          <p:nvPr>
            <p:ph type="sldNum" sz="quarter" idx="5"/>
          </p:nvPr>
        </p:nvSpPr>
        <p:spPr/>
        <p:txBody>
          <a:bodyPr/>
          <a:lstStyle/>
          <a:p>
            <a:fld id="{D3E1F703-CD56-E249-955B-E7193EDAD862}" type="slidenum">
              <a:rPr lang="en-US" smtClean="0"/>
              <a:t>57</a:t>
            </a:fld>
            <a:endParaRPr lang="en-US"/>
          </a:p>
        </p:txBody>
      </p:sp>
    </p:spTree>
    <p:extLst>
      <p:ext uri="{BB962C8B-B14F-4D97-AF65-F5344CB8AC3E}">
        <p14:creationId xmlns:p14="http://schemas.microsoft.com/office/powerpoint/2010/main" val="214262134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AFBAE7-D40B-3D09-F82A-2AF9E2FEBDC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8F662D4-A4B5-7ED6-264D-0C65F7CA8BA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48FC1DD-17AD-E9EB-ABEC-9B11B722AAF2}"/>
              </a:ext>
            </a:extLst>
          </p:cNvPr>
          <p:cNvSpPr>
            <a:spLocks noGrp="1"/>
          </p:cNvSpPr>
          <p:nvPr>
            <p:ph type="body" idx="1"/>
          </p:nvPr>
        </p:nvSpPr>
        <p:spPr/>
        <p:txBody>
          <a:bodyPr/>
          <a:lstStyle/>
          <a:p>
            <a:r>
              <a:rPr lang="en-US" b="0" i="0">
                <a:solidFill>
                  <a:srgbClr val="0D0D0D"/>
                </a:solidFill>
                <a:effectLst/>
                <a:highlight>
                  <a:srgbClr val="FFFFFF"/>
                </a:highlight>
                <a:latin typeface="Söhne"/>
              </a:rPr>
              <a:t>We chose to focus on the P256 Curve as it is the most commonly used in ECDSA for legacy systems.</a:t>
            </a:r>
            <a:br>
              <a:rPr lang="en-US"/>
            </a:br>
            <a:r>
              <a:rPr lang="en-US"/>
              <a:t>The point operations are defined by adding points in certain ways. In ZKP circuit, point additions are expressed in constraints. The ways you add the points affect the number of constraints.</a:t>
            </a:r>
            <a:br>
              <a:rPr lang="en-US"/>
            </a:br>
            <a:br>
              <a:rPr lang="en-US"/>
            </a:br>
            <a:r>
              <a:rPr lang="en-US" err="1"/>
              <a:t>Captial</a:t>
            </a:r>
            <a:r>
              <a:rPr lang="en-US"/>
              <a:t> letter implies they are the group elements</a:t>
            </a:r>
          </a:p>
          <a:p>
            <a:r>
              <a:rPr lang="en-US"/>
              <a:t>Little letters are the scalars</a:t>
            </a:r>
            <a:br>
              <a:rPr lang="en-US"/>
            </a:br>
            <a:br>
              <a:rPr lang="en-US"/>
            </a:br>
            <a:r>
              <a:rPr lang="en-US"/>
              <a:t>H means hashing</a:t>
            </a:r>
            <a:br>
              <a:rPr lang="en-US"/>
            </a:br>
            <a:r>
              <a:rPr lang="en-US"/>
              <a:t>In this talk, focus on non-hashing parts</a:t>
            </a:r>
            <a:br>
              <a:rPr lang="en-US"/>
            </a:br>
            <a:r>
              <a:rPr lang="en-US" sz="1200"/>
              <a:t>Bottlenecks: Two point multiplications</a:t>
            </a:r>
          </a:p>
          <a:p>
            <a:br>
              <a:rPr lang="en-US"/>
            </a:br>
            <a:r>
              <a:rPr lang="en-US"/>
              <a:t>preliminary -&gt; technical overview: 5min</a:t>
            </a:r>
          </a:p>
        </p:txBody>
      </p:sp>
      <p:sp>
        <p:nvSpPr>
          <p:cNvPr id="4" name="Slide Number Placeholder 3">
            <a:extLst>
              <a:ext uri="{FF2B5EF4-FFF2-40B4-BE49-F238E27FC236}">
                <a16:creationId xmlns:a16="http://schemas.microsoft.com/office/drawing/2014/main" id="{4D541F2B-06D5-0259-9590-50B9FE0A1695}"/>
              </a:ext>
            </a:extLst>
          </p:cNvPr>
          <p:cNvSpPr>
            <a:spLocks noGrp="1"/>
          </p:cNvSpPr>
          <p:nvPr>
            <p:ph type="sldNum" sz="quarter" idx="5"/>
          </p:nvPr>
        </p:nvSpPr>
        <p:spPr/>
        <p:txBody>
          <a:bodyPr/>
          <a:lstStyle/>
          <a:p>
            <a:fld id="{D3E1F703-CD56-E249-955B-E7193EDAD862}" type="slidenum">
              <a:rPr lang="en-US" smtClean="0"/>
              <a:t>58</a:t>
            </a:fld>
            <a:endParaRPr lang="en-US"/>
          </a:p>
        </p:txBody>
      </p:sp>
    </p:spTree>
    <p:extLst>
      <p:ext uri="{BB962C8B-B14F-4D97-AF65-F5344CB8AC3E}">
        <p14:creationId xmlns:p14="http://schemas.microsoft.com/office/powerpoint/2010/main" val="174187477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C7F023-DDD2-BB11-D0C2-26AF8FBE220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528480A-93E8-C824-A375-4CB9172CA7E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596206C-499C-A6F1-7B1D-911E85A7F503}"/>
              </a:ext>
            </a:extLst>
          </p:cNvPr>
          <p:cNvSpPr>
            <a:spLocks noGrp="1"/>
          </p:cNvSpPr>
          <p:nvPr>
            <p:ph type="body" idx="1"/>
          </p:nvPr>
        </p:nvSpPr>
        <p:spPr/>
        <p:txBody>
          <a:bodyPr/>
          <a:lstStyle/>
          <a:p>
            <a:r>
              <a:rPr lang="en-US" b="0" i="0">
                <a:solidFill>
                  <a:srgbClr val="0D0D0D"/>
                </a:solidFill>
                <a:effectLst/>
                <a:highlight>
                  <a:srgbClr val="FFFFFF"/>
                </a:highlight>
                <a:latin typeface="Söhne"/>
              </a:rPr>
              <a:t>We chose to focus on the P256 Curve as it is the most commonly used in ECDSA for legacy systems.</a:t>
            </a:r>
            <a:br>
              <a:rPr lang="en-US"/>
            </a:br>
            <a:r>
              <a:rPr lang="en-US"/>
              <a:t>The point operations are defined by adding points in certain ways. In ZKP circuit, point additions are expressed in constraints. The ways you add the points affect the number of constraints.</a:t>
            </a:r>
            <a:br>
              <a:rPr lang="en-US"/>
            </a:br>
            <a:br>
              <a:rPr lang="en-US"/>
            </a:br>
            <a:r>
              <a:rPr lang="en-US" err="1"/>
              <a:t>Captial</a:t>
            </a:r>
            <a:r>
              <a:rPr lang="en-US"/>
              <a:t> letter implies they are the group elements</a:t>
            </a:r>
          </a:p>
          <a:p>
            <a:r>
              <a:rPr lang="en-US"/>
              <a:t>Little letters are the scalars</a:t>
            </a:r>
            <a:br>
              <a:rPr lang="en-US"/>
            </a:br>
            <a:br>
              <a:rPr lang="en-US"/>
            </a:br>
            <a:r>
              <a:rPr lang="en-US"/>
              <a:t>H means hashing</a:t>
            </a:r>
            <a:br>
              <a:rPr lang="en-US"/>
            </a:br>
            <a:r>
              <a:rPr lang="en-US"/>
              <a:t>In this talk, focus on non-hashing parts</a:t>
            </a:r>
            <a:br>
              <a:rPr lang="en-US"/>
            </a:br>
            <a:r>
              <a:rPr lang="en-US" sz="1200"/>
              <a:t>Bottlenecks: Two point multiplications</a:t>
            </a:r>
          </a:p>
          <a:p>
            <a:br>
              <a:rPr lang="en-US"/>
            </a:br>
            <a:r>
              <a:rPr lang="en-US"/>
              <a:t>preliminary -&gt; technical overview: 5min</a:t>
            </a:r>
          </a:p>
        </p:txBody>
      </p:sp>
      <p:sp>
        <p:nvSpPr>
          <p:cNvPr id="4" name="Slide Number Placeholder 3">
            <a:extLst>
              <a:ext uri="{FF2B5EF4-FFF2-40B4-BE49-F238E27FC236}">
                <a16:creationId xmlns:a16="http://schemas.microsoft.com/office/drawing/2014/main" id="{AE9F0CD5-4DD0-9EDE-6C11-2AE6CD676EB5}"/>
              </a:ext>
            </a:extLst>
          </p:cNvPr>
          <p:cNvSpPr>
            <a:spLocks noGrp="1"/>
          </p:cNvSpPr>
          <p:nvPr>
            <p:ph type="sldNum" sz="quarter" idx="5"/>
          </p:nvPr>
        </p:nvSpPr>
        <p:spPr/>
        <p:txBody>
          <a:bodyPr/>
          <a:lstStyle/>
          <a:p>
            <a:fld id="{D3E1F703-CD56-E249-955B-E7193EDAD862}" type="slidenum">
              <a:rPr lang="en-US" smtClean="0"/>
              <a:t>59</a:t>
            </a:fld>
            <a:endParaRPr lang="en-US"/>
          </a:p>
        </p:txBody>
      </p:sp>
    </p:spTree>
    <p:extLst>
      <p:ext uri="{BB962C8B-B14F-4D97-AF65-F5344CB8AC3E}">
        <p14:creationId xmlns:p14="http://schemas.microsoft.com/office/powerpoint/2010/main" val="8220149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4F7764-A389-5464-7A1E-A5DD53A122E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E2983D-DF00-0F14-86E0-5CB3159A94B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E5C778D-F08E-2E73-8D2D-198B481F9157}"/>
              </a:ext>
            </a:extLst>
          </p:cNvPr>
          <p:cNvSpPr>
            <a:spLocks noGrp="1"/>
          </p:cNvSpPr>
          <p:nvPr>
            <p:ph type="body" idx="1"/>
          </p:nvPr>
        </p:nvSpPr>
        <p:spPr/>
        <p:txBody>
          <a:bodyPr/>
          <a:lstStyle/>
          <a:p>
            <a:r>
              <a:rPr lang="en-US" b="0" i="0">
                <a:solidFill>
                  <a:srgbClr val="0D0D0D"/>
                </a:solidFill>
                <a:effectLst/>
                <a:highlight>
                  <a:srgbClr val="FFFFFF"/>
                </a:highlight>
                <a:latin typeface="Söhne"/>
              </a:rPr>
              <a:t>We chose to focus on the P256 Curve as it is the most commonly used in ECDSA for legacy systems.</a:t>
            </a:r>
            <a:br>
              <a:rPr lang="en-US"/>
            </a:br>
            <a:r>
              <a:rPr lang="en-US"/>
              <a:t>The point operations are defined by adding points in certain ways. In ZKP circuit, point additions are expressed in constraints. The ways you add the points affect the number of constraints.</a:t>
            </a:r>
            <a:br>
              <a:rPr lang="en-US"/>
            </a:br>
            <a:br>
              <a:rPr lang="en-US"/>
            </a:br>
            <a:r>
              <a:rPr lang="en-US" err="1"/>
              <a:t>Captial</a:t>
            </a:r>
            <a:r>
              <a:rPr lang="en-US"/>
              <a:t> letter implies they are the group elements</a:t>
            </a:r>
          </a:p>
          <a:p>
            <a:r>
              <a:rPr lang="en-US"/>
              <a:t>Little letters are the scalars</a:t>
            </a:r>
            <a:br>
              <a:rPr lang="en-US"/>
            </a:br>
            <a:br>
              <a:rPr lang="en-US"/>
            </a:br>
            <a:r>
              <a:rPr lang="en-US"/>
              <a:t>H means hashing</a:t>
            </a:r>
            <a:br>
              <a:rPr lang="en-US"/>
            </a:br>
            <a:r>
              <a:rPr lang="en-US"/>
              <a:t>In this talk, focus on non-hashing parts</a:t>
            </a:r>
            <a:br>
              <a:rPr lang="en-US"/>
            </a:br>
            <a:r>
              <a:rPr lang="en-US" sz="1200"/>
              <a:t>Bottlenecks: Two point multiplications</a:t>
            </a:r>
          </a:p>
          <a:p>
            <a:br>
              <a:rPr lang="en-US"/>
            </a:br>
            <a:r>
              <a:rPr lang="en-US"/>
              <a:t>preliminary -&gt; technical overview: 5min</a:t>
            </a:r>
          </a:p>
        </p:txBody>
      </p:sp>
      <p:sp>
        <p:nvSpPr>
          <p:cNvPr id="4" name="Slide Number Placeholder 3">
            <a:extLst>
              <a:ext uri="{FF2B5EF4-FFF2-40B4-BE49-F238E27FC236}">
                <a16:creationId xmlns:a16="http://schemas.microsoft.com/office/drawing/2014/main" id="{539CE0FB-08B6-B1EA-9A56-189AEEA1475D}"/>
              </a:ext>
            </a:extLst>
          </p:cNvPr>
          <p:cNvSpPr>
            <a:spLocks noGrp="1"/>
          </p:cNvSpPr>
          <p:nvPr>
            <p:ph type="sldNum" sz="quarter" idx="5"/>
          </p:nvPr>
        </p:nvSpPr>
        <p:spPr/>
        <p:txBody>
          <a:bodyPr/>
          <a:lstStyle/>
          <a:p>
            <a:fld id="{D3E1F703-CD56-E249-955B-E7193EDAD862}" type="slidenum">
              <a:rPr lang="en-US" smtClean="0"/>
              <a:t>60</a:t>
            </a:fld>
            <a:endParaRPr lang="en-US"/>
          </a:p>
        </p:txBody>
      </p:sp>
    </p:spTree>
    <p:extLst>
      <p:ext uri="{BB962C8B-B14F-4D97-AF65-F5344CB8AC3E}">
        <p14:creationId xmlns:p14="http://schemas.microsoft.com/office/powerpoint/2010/main" val="23710848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51E029-F626-8EE9-DA5F-5075D107ED4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062AE40-ACDD-D5C8-8264-4CACF70F58D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C21A5D9-B5F0-3F8F-CDF7-4D60DC5F98CA}"/>
              </a:ext>
            </a:extLst>
          </p:cNvPr>
          <p:cNvSpPr>
            <a:spLocks noGrp="1"/>
          </p:cNvSpPr>
          <p:nvPr>
            <p:ph type="body" idx="1"/>
          </p:nvPr>
        </p:nvSpPr>
        <p:spPr/>
        <p:txBody>
          <a:bodyPr/>
          <a:lstStyle/>
          <a:p>
            <a:r>
              <a:rPr lang="en-US">
                <a:cs typeface="+mn-lt"/>
              </a:rPr>
              <a:t>Proof-of-possession: signature-message that can be verified using signer's public key, without reveal the signature or the message</a:t>
            </a:r>
            <a:br>
              <a:rPr lang="en-US">
                <a:cs typeface="+mn-lt"/>
              </a:rPr>
            </a:br>
            <a:r>
              <a:rPr lang="en-US"/>
              <a:t>To make these advanced variants actually usable for real-world systems, we need to solve the huge efficiency gap.</a:t>
            </a:r>
          </a:p>
        </p:txBody>
      </p:sp>
      <p:sp>
        <p:nvSpPr>
          <p:cNvPr id="4" name="Slide Number Placeholder 3">
            <a:extLst>
              <a:ext uri="{FF2B5EF4-FFF2-40B4-BE49-F238E27FC236}">
                <a16:creationId xmlns:a16="http://schemas.microsoft.com/office/drawing/2014/main" id="{7026A84D-3DEA-011F-0708-771A6BE22875}"/>
              </a:ext>
            </a:extLst>
          </p:cNvPr>
          <p:cNvSpPr>
            <a:spLocks noGrp="1"/>
          </p:cNvSpPr>
          <p:nvPr>
            <p:ph type="sldNum" sz="quarter" idx="5"/>
          </p:nvPr>
        </p:nvSpPr>
        <p:spPr/>
        <p:txBody>
          <a:bodyPr/>
          <a:lstStyle/>
          <a:p>
            <a:fld id="{D3E1F703-CD56-E249-955B-E7193EDAD862}" type="slidenum">
              <a:rPr lang="en-US" smtClean="0"/>
              <a:t>4</a:t>
            </a:fld>
            <a:endParaRPr lang="en-US"/>
          </a:p>
        </p:txBody>
      </p:sp>
    </p:spTree>
    <p:extLst>
      <p:ext uri="{BB962C8B-B14F-4D97-AF65-F5344CB8AC3E}">
        <p14:creationId xmlns:p14="http://schemas.microsoft.com/office/powerpoint/2010/main" val="283777532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EEBA72-3DEE-3006-51C8-81972DAD22E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01CBBE7-1D2E-5982-D563-05D103531ED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5B16E3E-F1F1-A037-12B2-9744132962D0}"/>
              </a:ext>
            </a:extLst>
          </p:cNvPr>
          <p:cNvSpPr>
            <a:spLocks noGrp="1"/>
          </p:cNvSpPr>
          <p:nvPr>
            <p:ph type="body" idx="1"/>
          </p:nvPr>
        </p:nvSpPr>
        <p:spPr/>
        <p:txBody>
          <a:bodyPr/>
          <a:lstStyle/>
          <a:p>
            <a:r>
              <a:rPr lang="en-US" b="0" i="0">
                <a:solidFill>
                  <a:srgbClr val="0D0D0D"/>
                </a:solidFill>
                <a:effectLst/>
                <a:highlight>
                  <a:srgbClr val="FFFFFF"/>
                </a:highlight>
                <a:latin typeface="Söhne"/>
              </a:rPr>
              <a:t>We chose to focus on the P256 Curve as it is the most commonly used in ECDSA for legacy systems.</a:t>
            </a:r>
            <a:br>
              <a:rPr lang="en-US"/>
            </a:br>
            <a:r>
              <a:rPr lang="en-US"/>
              <a:t>The point operations are defined by adding points in certain ways. In ZKP circuit, point additions are expressed in constraints. The ways you add the points affect the number of constraints.</a:t>
            </a:r>
            <a:br>
              <a:rPr lang="en-US"/>
            </a:br>
            <a:br>
              <a:rPr lang="en-US"/>
            </a:br>
            <a:r>
              <a:rPr lang="en-US" err="1"/>
              <a:t>Captial</a:t>
            </a:r>
            <a:r>
              <a:rPr lang="en-US"/>
              <a:t> letter implies they are the group elements</a:t>
            </a:r>
          </a:p>
          <a:p>
            <a:r>
              <a:rPr lang="en-US"/>
              <a:t>Little letters are the scalars</a:t>
            </a:r>
            <a:br>
              <a:rPr lang="en-US"/>
            </a:br>
            <a:br>
              <a:rPr lang="en-US"/>
            </a:br>
            <a:r>
              <a:rPr lang="en-US"/>
              <a:t>H means hashing</a:t>
            </a:r>
            <a:br>
              <a:rPr lang="en-US"/>
            </a:br>
            <a:r>
              <a:rPr lang="en-US"/>
              <a:t>In this talk, focus on non-hashing parts</a:t>
            </a:r>
            <a:br>
              <a:rPr lang="en-US"/>
            </a:br>
            <a:r>
              <a:rPr lang="en-US" sz="1200"/>
              <a:t>Bottlenecks: Two point multiplications</a:t>
            </a:r>
          </a:p>
          <a:p>
            <a:br>
              <a:rPr lang="en-US"/>
            </a:br>
            <a:r>
              <a:rPr lang="en-US"/>
              <a:t>preliminary -&gt; technical overview: 5min</a:t>
            </a:r>
          </a:p>
        </p:txBody>
      </p:sp>
      <p:sp>
        <p:nvSpPr>
          <p:cNvPr id="4" name="Slide Number Placeholder 3">
            <a:extLst>
              <a:ext uri="{FF2B5EF4-FFF2-40B4-BE49-F238E27FC236}">
                <a16:creationId xmlns:a16="http://schemas.microsoft.com/office/drawing/2014/main" id="{67A0725D-349E-EBD4-91AC-89A67F3C4491}"/>
              </a:ext>
            </a:extLst>
          </p:cNvPr>
          <p:cNvSpPr>
            <a:spLocks noGrp="1"/>
          </p:cNvSpPr>
          <p:nvPr>
            <p:ph type="sldNum" sz="quarter" idx="5"/>
          </p:nvPr>
        </p:nvSpPr>
        <p:spPr/>
        <p:txBody>
          <a:bodyPr/>
          <a:lstStyle/>
          <a:p>
            <a:fld id="{D3E1F703-CD56-E249-955B-E7193EDAD862}" type="slidenum">
              <a:rPr lang="en-US" smtClean="0"/>
              <a:t>61</a:t>
            </a:fld>
            <a:endParaRPr lang="en-US"/>
          </a:p>
        </p:txBody>
      </p:sp>
    </p:spTree>
    <p:extLst>
      <p:ext uri="{BB962C8B-B14F-4D97-AF65-F5344CB8AC3E}">
        <p14:creationId xmlns:p14="http://schemas.microsoft.com/office/powerpoint/2010/main" val="153355224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B06A09-A526-5E32-CB9E-CD0A6D16761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27610F5-DFCD-951E-5586-25F364456A1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E9FE379-D0A6-3B0F-DF19-46B1E498105B}"/>
              </a:ext>
            </a:extLst>
          </p:cNvPr>
          <p:cNvSpPr>
            <a:spLocks noGrp="1"/>
          </p:cNvSpPr>
          <p:nvPr>
            <p:ph type="body" idx="1"/>
          </p:nvPr>
        </p:nvSpPr>
        <p:spPr/>
        <p:txBody>
          <a:bodyPr/>
          <a:lstStyle/>
          <a:p>
            <a:r>
              <a:rPr lang="en-US" b="0" i="0">
                <a:solidFill>
                  <a:srgbClr val="0D0D0D"/>
                </a:solidFill>
                <a:effectLst/>
                <a:highlight>
                  <a:srgbClr val="FFFFFF"/>
                </a:highlight>
                <a:latin typeface="Söhne"/>
              </a:rPr>
              <a:t>We chose to focus on the P256 Curve as it is the most commonly used in ECDSA for legacy systems.</a:t>
            </a:r>
            <a:br>
              <a:rPr lang="en-US"/>
            </a:br>
            <a:r>
              <a:rPr lang="en-US"/>
              <a:t>The point operations are defined by adding points in certain ways. In ZKP circuit, point additions are expressed in constraints. The ways you add the points affect the number of constraints.</a:t>
            </a:r>
            <a:br>
              <a:rPr lang="en-US"/>
            </a:br>
            <a:br>
              <a:rPr lang="en-US"/>
            </a:br>
            <a:r>
              <a:rPr lang="en-US" err="1"/>
              <a:t>Captial</a:t>
            </a:r>
            <a:r>
              <a:rPr lang="en-US"/>
              <a:t> letter implies they are the group elements</a:t>
            </a:r>
          </a:p>
          <a:p>
            <a:r>
              <a:rPr lang="en-US"/>
              <a:t>Little letters are the scalars</a:t>
            </a:r>
            <a:br>
              <a:rPr lang="en-US"/>
            </a:br>
            <a:br>
              <a:rPr lang="en-US"/>
            </a:br>
            <a:r>
              <a:rPr lang="en-US"/>
              <a:t>H means hashing</a:t>
            </a:r>
            <a:br>
              <a:rPr lang="en-US"/>
            </a:br>
            <a:r>
              <a:rPr lang="en-US"/>
              <a:t>In this talk, focus on non-hashing parts</a:t>
            </a:r>
            <a:br>
              <a:rPr lang="en-US"/>
            </a:br>
            <a:r>
              <a:rPr lang="en-US" sz="1200"/>
              <a:t>Bottlenecks: Two point multiplications</a:t>
            </a:r>
          </a:p>
          <a:p>
            <a:br>
              <a:rPr lang="en-US"/>
            </a:br>
            <a:r>
              <a:rPr lang="en-US"/>
              <a:t>preliminary -&gt; technical overview: 5min</a:t>
            </a:r>
          </a:p>
        </p:txBody>
      </p:sp>
      <p:sp>
        <p:nvSpPr>
          <p:cNvPr id="4" name="Slide Number Placeholder 3">
            <a:extLst>
              <a:ext uri="{FF2B5EF4-FFF2-40B4-BE49-F238E27FC236}">
                <a16:creationId xmlns:a16="http://schemas.microsoft.com/office/drawing/2014/main" id="{147A7E68-BD51-FD7D-2852-F37645C8D961}"/>
              </a:ext>
            </a:extLst>
          </p:cNvPr>
          <p:cNvSpPr>
            <a:spLocks noGrp="1"/>
          </p:cNvSpPr>
          <p:nvPr>
            <p:ph type="sldNum" sz="quarter" idx="5"/>
          </p:nvPr>
        </p:nvSpPr>
        <p:spPr/>
        <p:txBody>
          <a:bodyPr/>
          <a:lstStyle/>
          <a:p>
            <a:fld id="{D3E1F703-CD56-E249-955B-E7193EDAD862}" type="slidenum">
              <a:rPr lang="en-US" smtClean="0"/>
              <a:t>62</a:t>
            </a:fld>
            <a:endParaRPr lang="en-US"/>
          </a:p>
        </p:txBody>
      </p:sp>
    </p:spTree>
    <p:extLst>
      <p:ext uri="{BB962C8B-B14F-4D97-AF65-F5344CB8AC3E}">
        <p14:creationId xmlns:p14="http://schemas.microsoft.com/office/powerpoint/2010/main" val="165228138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C51ED5-5142-5809-4BA8-F1E2C40FBC0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A2A419E-0A91-BFB2-1C80-5390EE8F17E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BD3CE09-248E-92B7-29AA-929C97980B8F}"/>
              </a:ext>
            </a:extLst>
          </p:cNvPr>
          <p:cNvSpPr>
            <a:spLocks noGrp="1"/>
          </p:cNvSpPr>
          <p:nvPr>
            <p:ph type="body" idx="1"/>
          </p:nvPr>
        </p:nvSpPr>
        <p:spPr/>
        <p:txBody>
          <a:bodyPr/>
          <a:lstStyle/>
          <a:p>
            <a:r>
              <a:rPr lang="en-US" b="0" i="0">
                <a:solidFill>
                  <a:srgbClr val="0D0D0D"/>
                </a:solidFill>
                <a:effectLst/>
                <a:highlight>
                  <a:srgbClr val="FFFFFF"/>
                </a:highlight>
                <a:latin typeface="Söhne"/>
              </a:rPr>
              <a:t>We chose to focus on the P256 Curve as it is the most commonly used in ECDSA for legacy systems.</a:t>
            </a:r>
            <a:br>
              <a:rPr lang="en-US"/>
            </a:br>
            <a:r>
              <a:rPr lang="en-US"/>
              <a:t>The point operations are defined by adding points in certain ways. In ZKP circuit, point additions are expressed in constraints. The ways you add the points affect the number of constraints.</a:t>
            </a:r>
            <a:br>
              <a:rPr lang="en-US"/>
            </a:br>
            <a:br>
              <a:rPr lang="en-US"/>
            </a:br>
            <a:r>
              <a:rPr lang="en-US" err="1"/>
              <a:t>Captial</a:t>
            </a:r>
            <a:r>
              <a:rPr lang="en-US"/>
              <a:t> letter implies they are the group elements</a:t>
            </a:r>
          </a:p>
          <a:p>
            <a:r>
              <a:rPr lang="en-US"/>
              <a:t>Little letters are the scalars</a:t>
            </a:r>
            <a:br>
              <a:rPr lang="en-US"/>
            </a:br>
            <a:br>
              <a:rPr lang="en-US"/>
            </a:br>
            <a:r>
              <a:rPr lang="en-US"/>
              <a:t>H means hashing</a:t>
            </a:r>
            <a:br>
              <a:rPr lang="en-US"/>
            </a:br>
            <a:r>
              <a:rPr lang="en-US"/>
              <a:t>In this talk, focus on non-hashing parts</a:t>
            </a:r>
            <a:br>
              <a:rPr lang="en-US"/>
            </a:br>
            <a:r>
              <a:rPr lang="en-US" sz="1200"/>
              <a:t>Bottlenecks: Two point multiplications</a:t>
            </a:r>
          </a:p>
          <a:p>
            <a:br>
              <a:rPr lang="en-US"/>
            </a:br>
            <a:r>
              <a:rPr lang="en-US"/>
              <a:t>preliminary -&gt; technical overview: 5min</a:t>
            </a:r>
          </a:p>
        </p:txBody>
      </p:sp>
      <p:sp>
        <p:nvSpPr>
          <p:cNvPr id="4" name="Slide Number Placeholder 3">
            <a:extLst>
              <a:ext uri="{FF2B5EF4-FFF2-40B4-BE49-F238E27FC236}">
                <a16:creationId xmlns:a16="http://schemas.microsoft.com/office/drawing/2014/main" id="{0F1DFD39-72AA-5FE9-09E0-1CCF76A0A02D}"/>
              </a:ext>
            </a:extLst>
          </p:cNvPr>
          <p:cNvSpPr>
            <a:spLocks noGrp="1"/>
          </p:cNvSpPr>
          <p:nvPr>
            <p:ph type="sldNum" sz="quarter" idx="5"/>
          </p:nvPr>
        </p:nvSpPr>
        <p:spPr/>
        <p:txBody>
          <a:bodyPr/>
          <a:lstStyle/>
          <a:p>
            <a:fld id="{D3E1F703-CD56-E249-955B-E7193EDAD862}" type="slidenum">
              <a:rPr lang="en-US" smtClean="0"/>
              <a:t>63</a:t>
            </a:fld>
            <a:endParaRPr lang="en-US"/>
          </a:p>
        </p:txBody>
      </p:sp>
    </p:spTree>
    <p:extLst>
      <p:ext uri="{BB962C8B-B14F-4D97-AF65-F5344CB8AC3E}">
        <p14:creationId xmlns:p14="http://schemas.microsoft.com/office/powerpoint/2010/main" val="351557096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F1599B-EECC-0898-D804-B163DA6FABE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1C54408-BAD7-2B09-0557-6AF06518D96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3979E37-6927-E40D-0EBC-782027B72A18}"/>
              </a:ext>
            </a:extLst>
          </p:cNvPr>
          <p:cNvSpPr>
            <a:spLocks noGrp="1"/>
          </p:cNvSpPr>
          <p:nvPr>
            <p:ph type="body" idx="1"/>
          </p:nvPr>
        </p:nvSpPr>
        <p:spPr/>
        <p:txBody>
          <a:bodyPr/>
          <a:lstStyle/>
          <a:p>
            <a:r>
              <a:rPr lang="en-US" b="0" i="0">
                <a:solidFill>
                  <a:srgbClr val="0D0D0D"/>
                </a:solidFill>
                <a:effectLst/>
                <a:highlight>
                  <a:srgbClr val="FFFFFF"/>
                </a:highlight>
                <a:latin typeface="Söhne"/>
              </a:rPr>
              <a:t>We chose to focus on the P256 Curve as it is the most commonly used in ECDSA for legacy systems.</a:t>
            </a:r>
            <a:br>
              <a:rPr lang="en-US"/>
            </a:br>
            <a:r>
              <a:rPr lang="en-US"/>
              <a:t>The point operations are defined by adding points in certain ways. In ZKP circuit, point additions are expressed in constraints. The ways you add the points affect the number of constraints.</a:t>
            </a:r>
            <a:br>
              <a:rPr lang="en-US"/>
            </a:br>
            <a:br>
              <a:rPr lang="en-US"/>
            </a:br>
            <a:r>
              <a:rPr lang="en-US" err="1"/>
              <a:t>Captial</a:t>
            </a:r>
            <a:r>
              <a:rPr lang="en-US"/>
              <a:t> letter implies they are the group elements</a:t>
            </a:r>
          </a:p>
          <a:p>
            <a:r>
              <a:rPr lang="en-US"/>
              <a:t>Little letters are the scalars</a:t>
            </a:r>
            <a:br>
              <a:rPr lang="en-US"/>
            </a:br>
            <a:br>
              <a:rPr lang="en-US"/>
            </a:br>
            <a:r>
              <a:rPr lang="en-US"/>
              <a:t>H means hashing</a:t>
            </a:r>
            <a:br>
              <a:rPr lang="en-US"/>
            </a:br>
            <a:r>
              <a:rPr lang="en-US"/>
              <a:t>In this talk, focus on non-hashing parts</a:t>
            </a:r>
            <a:br>
              <a:rPr lang="en-US"/>
            </a:br>
            <a:r>
              <a:rPr lang="en-US" sz="1200"/>
              <a:t>Bottlenecks: Two point multiplications</a:t>
            </a:r>
          </a:p>
          <a:p>
            <a:br>
              <a:rPr lang="en-US"/>
            </a:br>
            <a:r>
              <a:rPr lang="en-US"/>
              <a:t>preliminary -&gt; technical overview: 5min</a:t>
            </a:r>
          </a:p>
        </p:txBody>
      </p:sp>
      <p:sp>
        <p:nvSpPr>
          <p:cNvPr id="4" name="Slide Number Placeholder 3">
            <a:extLst>
              <a:ext uri="{FF2B5EF4-FFF2-40B4-BE49-F238E27FC236}">
                <a16:creationId xmlns:a16="http://schemas.microsoft.com/office/drawing/2014/main" id="{E3025BAD-5058-02E3-BBBA-18306C1E6C61}"/>
              </a:ext>
            </a:extLst>
          </p:cNvPr>
          <p:cNvSpPr>
            <a:spLocks noGrp="1"/>
          </p:cNvSpPr>
          <p:nvPr>
            <p:ph type="sldNum" sz="quarter" idx="5"/>
          </p:nvPr>
        </p:nvSpPr>
        <p:spPr/>
        <p:txBody>
          <a:bodyPr/>
          <a:lstStyle/>
          <a:p>
            <a:fld id="{D3E1F703-CD56-E249-955B-E7193EDAD862}" type="slidenum">
              <a:rPr lang="en-US" smtClean="0"/>
              <a:t>64</a:t>
            </a:fld>
            <a:endParaRPr lang="en-US"/>
          </a:p>
        </p:txBody>
      </p:sp>
    </p:spTree>
    <p:extLst>
      <p:ext uri="{BB962C8B-B14F-4D97-AF65-F5344CB8AC3E}">
        <p14:creationId xmlns:p14="http://schemas.microsoft.com/office/powerpoint/2010/main" val="331568048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7ECB10-5C3B-D315-47B0-931CA465494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D40E5A4-ADDD-6FC1-002D-1EC6445F385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F894C36-3606-68E9-022F-29034507AB76}"/>
              </a:ext>
            </a:extLst>
          </p:cNvPr>
          <p:cNvSpPr>
            <a:spLocks noGrp="1"/>
          </p:cNvSpPr>
          <p:nvPr>
            <p:ph type="body" idx="1"/>
          </p:nvPr>
        </p:nvSpPr>
        <p:spPr/>
        <p:txBody>
          <a:bodyPr/>
          <a:lstStyle/>
          <a:p>
            <a:r>
              <a:rPr lang="en-US" b="0" i="0">
                <a:solidFill>
                  <a:srgbClr val="0D0D0D"/>
                </a:solidFill>
                <a:effectLst/>
                <a:highlight>
                  <a:srgbClr val="FFFFFF"/>
                </a:highlight>
                <a:latin typeface="Söhne"/>
              </a:rPr>
              <a:t>We chose to focus on the P256 Curve as it is the most commonly used in ECDSA for legacy systems.</a:t>
            </a:r>
            <a:br>
              <a:rPr lang="en-US"/>
            </a:br>
            <a:r>
              <a:rPr lang="en-US"/>
              <a:t>The point operations are defined by adding points in certain ways. In ZKP circuit, point additions are expressed in constraints. The ways you add the points affect the number of constraints.</a:t>
            </a:r>
            <a:br>
              <a:rPr lang="en-US"/>
            </a:br>
            <a:br>
              <a:rPr lang="en-US"/>
            </a:br>
            <a:r>
              <a:rPr lang="en-US" err="1"/>
              <a:t>Captial</a:t>
            </a:r>
            <a:r>
              <a:rPr lang="en-US"/>
              <a:t> letter implies they are the group elements</a:t>
            </a:r>
          </a:p>
          <a:p>
            <a:r>
              <a:rPr lang="en-US"/>
              <a:t>Little letters are the scalars</a:t>
            </a:r>
            <a:br>
              <a:rPr lang="en-US"/>
            </a:br>
            <a:br>
              <a:rPr lang="en-US"/>
            </a:br>
            <a:r>
              <a:rPr lang="en-US"/>
              <a:t>H means hashing</a:t>
            </a:r>
            <a:br>
              <a:rPr lang="en-US"/>
            </a:br>
            <a:r>
              <a:rPr lang="en-US"/>
              <a:t>In this talk, focus on non-hashing parts</a:t>
            </a:r>
            <a:br>
              <a:rPr lang="en-US"/>
            </a:br>
            <a:r>
              <a:rPr lang="en-US" sz="1200"/>
              <a:t>Bottlenecks: Two point multiplications</a:t>
            </a:r>
          </a:p>
          <a:p>
            <a:br>
              <a:rPr lang="en-US"/>
            </a:br>
            <a:r>
              <a:rPr lang="en-US"/>
              <a:t>preliminary -&gt; technical overview: 5min</a:t>
            </a:r>
          </a:p>
        </p:txBody>
      </p:sp>
      <p:sp>
        <p:nvSpPr>
          <p:cNvPr id="4" name="Slide Number Placeholder 3">
            <a:extLst>
              <a:ext uri="{FF2B5EF4-FFF2-40B4-BE49-F238E27FC236}">
                <a16:creationId xmlns:a16="http://schemas.microsoft.com/office/drawing/2014/main" id="{252488BE-C6C3-E461-2B64-BCFF3C0A0E5F}"/>
              </a:ext>
            </a:extLst>
          </p:cNvPr>
          <p:cNvSpPr>
            <a:spLocks noGrp="1"/>
          </p:cNvSpPr>
          <p:nvPr>
            <p:ph type="sldNum" sz="quarter" idx="5"/>
          </p:nvPr>
        </p:nvSpPr>
        <p:spPr/>
        <p:txBody>
          <a:bodyPr/>
          <a:lstStyle/>
          <a:p>
            <a:fld id="{D3E1F703-CD56-E249-955B-E7193EDAD862}" type="slidenum">
              <a:rPr lang="en-US" smtClean="0"/>
              <a:t>65</a:t>
            </a:fld>
            <a:endParaRPr lang="en-US"/>
          </a:p>
        </p:txBody>
      </p:sp>
    </p:spTree>
    <p:extLst>
      <p:ext uri="{BB962C8B-B14F-4D97-AF65-F5344CB8AC3E}">
        <p14:creationId xmlns:p14="http://schemas.microsoft.com/office/powerpoint/2010/main" val="81709366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E24F9A-7A90-8C0F-CBF6-34DAA0DDBBF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5C08277-0D3B-4D6D-CDDE-160945A73CF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2C6D1F5-8ADE-11E2-EA6B-1B48A7BE7D51}"/>
              </a:ext>
            </a:extLst>
          </p:cNvPr>
          <p:cNvSpPr>
            <a:spLocks noGrp="1"/>
          </p:cNvSpPr>
          <p:nvPr>
            <p:ph type="body" idx="1"/>
          </p:nvPr>
        </p:nvSpPr>
        <p:spPr/>
        <p:txBody>
          <a:bodyPr/>
          <a:lstStyle/>
          <a:p>
            <a:r>
              <a:rPr lang="en-US" b="0" i="0">
                <a:solidFill>
                  <a:srgbClr val="0D0D0D"/>
                </a:solidFill>
                <a:effectLst/>
                <a:highlight>
                  <a:srgbClr val="FFFFFF"/>
                </a:highlight>
                <a:latin typeface="Söhne"/>
              </a:rPr>
              <a:t>We chose to focus on the P256 Curve as it is the most commonly used in ECDSA for legacy systems.</a:t>
            </a:r>
            <a:br>
              <a:rPr lang="en-US"/>
            </a:br>
            <a:r>
              <a:rPr lang="en-US"/>
              <a:t>The point operations are defined by adding points in certain ways. In ZKP circuit, point additions are expressed in constraints. The ways you add the points affect the number of constraints.</a:t>
            </a:r>
            <a:br>
              <a:rPr lang="en-US"/>
            </a:br>
            <a:br>
              <a:rPr lang="en-US"/>
            </a:br>
            <a:r>
              <a:rPr lang="en-US" err="1"/>
              <a:t>Captial</a:t>
            </a:r>
            <a:r>
              <a:rPr lang="en-US"/>
              <a:t> letter implies they are the group elements</a:t>
            </a:r>
          </a:p>
          <a:p>
            <a:r>
              <a:rPr lang="en-US"/>
              <a:t>Little letters are the scalars</a:t>
            </a:r>
            <a:br>
              <a:rPr lang="en-US"/>
            </a:br>
            <a:br>
              <a:rPr lang="en-US"/>
            </a:br>
            <a:r>
              <a:rPr lang="en-US"/>
              <a:t>H means hashing</a:t>
            </a:r>
            <a:br>
              <a:rPr lang="en-US"/>
            </a:br>
            <a:r>
              <a:rPr lang="en-US"/>
              <a:t>In this talk, focus on non-hashing parts</a:t>
            </a:r>
            <a:br>
              <a:rPr lang="en-US"/>
            </a:br>
            <a:r>
              <a:rPr lang="en-US" sz="1200"/>
              <a:t>Bottlenecks: Two point multiplications</a:t>
            </a:r>
          </a:p>
          <a:p>
            <a:br>
              <a:rPr lang="en-US"/>
            </a:br>
            <a:r>
              <a:rPr lang="en-US"/>
              <a:t>preliminary -&gt; technical overview: 5min</a:t>
            </a:r>
          </a:p>
        </p:txBody>
      </p:sp>
      <p:sp>
        <p:nvSpPr>
          <p:cNvPr id="4" name="Slide Number Placeholder 3">
            <a:extLst>
              <a:ext uri="{FF2B5EF4-FFF2-40B4-BE49-F238E27FC236}">
                <a16:creationId xmlns:a16="http://schemas.microsoft.com/office/drawing/2014/main" id="{A24A8027-C558-686B-4675-33569AED2337}"/>
              </a:ext>
            </a:extLst>
          </p:cNvPr>
          <p:cNvSpPr>
            <a:spLocks noGrp="1"/>
          </p:cNvSpPr>
          <p:nvPr>
            <p:ph type="sldNum" sz="quarter" idx="5"/>
          </p:nvPr>
        </p:nvSpPr>
        <p:spPr/>
        <p:txBody>
          <a:bodyPr/>
          <a:lstStyle/>
          <a:p>
            <a:fld id="{D3E1F703-CD56-E249-955B-E7193EDAD862}" type="slidenum">
              <a:rPr lang="en-US" smtClean="0"/>
              <a:t>66</a:t>
            </a:fld>
            <a:endParaRPr lang="en-US"/>
          </a:p>
        </p:txBody>
      </p:sp>
    </p:spTree>
    <p:extLst>
      <p:ext uri="{BB962C8B-B14F-4D97-AF65-F5344CB8AC3E}">
        <p14:creationId xmlns:p14="http://schemas.microsoft.com/office/powerpoint/2010/main" val="111284381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6E7657-6483-82A3-88B2-67E1C4DB1EE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5B6DA8F-3991-E90E-8F03-314CC6D163B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35CB9CE-91E2-791A-69DE-F78B384B1A3F}"/>
              </a:ext>
            </a:extLst>
          </p:cNvPr>
          <p:cNvSpPr>
            <a:spLocks noGrp="1"/>
          </p:cNvSpPr>
          <p:nvPr>
            <p:ph type="body" idx="1"/>
          </p:nvPr>
        </p:nvSpPr>
        <p:spPr/>
        <p:txBody>
          <a:bodyPr/>
          <a:lstStyle/>
          <a:p>
            <a:r>
              <a:rPr lang="en-US" b="0" i="0">
                <a:solidFill>
                  <a:srgbClr val="0D0D0D"/>
                </a:solidFill>
                <a:effectLst/>
                <a:highlight>
                  <a:srgbClr val="FFFFFF"/>
                </a:highlight>
                <a:latin typeface="Söhne"/>
              </a:rPr>
              <a:t>We chose to focus on the P256 Curve as it is the most commonly used in ECDSA for legacy systems.</a:t>
            </a:r>
            <a:br>
              <a:rPr lang="en-US"/>
            </a:br>
            <a:r>
              <a:rPr lang="en-US"/>
              <a:t>The point operations are defined by adding points in certain ways. In ZKP circuit, point additions are expressed in constraints. The ways you add the points affect the number of constraints.</a:t>
            </a:r>
            <a:br>
              <a:rPr lang="en-US"/>
            </a:br>
            <a:br>
              <a:rPr lang="en-US"/>
            </a:br>
            <a:r>
              <a:rPr lang="en-US" err="1"/>
              <a:t>Captial</a:t>
            </a:r>
            <a:r>
              <a:rPr lang="en-US"/>
              <a:t> letter implies they are the group elements</a:t>
            </a:r>
          </a:p>
          <a:p>
            <a:r>
              <a:rPr lang="en-US"/>
              <a:t>Little letters are the scalars</a:t>
            </a:r>
            <a:br>
              <a:rPr lang="en-US"/>
            </a:br>
            <a:br>
              <a:rPr lang="en-US"/>
            </a:br>
            <a:r>
              <a:rPr lang="en-US"/>
              <a:t>H means hashing</a:t>
            </a:r>
            <a:br>
              <a:rPr lang="en-US"/>
            </a:br>
            <a:r>
              <a:rPr lang="en-US"/>
              <a:t>In this talk, focus on non-hashing parts</a:t>
            </a:r>
            <a:br>
              <a:rPr lang="en-US"/>
            </a:br>
            <a:r>
              <a:rPr lang="en-US" sz="1200"/>
              <a:t>Bottlenecks: Two point multiplications</a:t>
            </a:r>
          </a:p>
          <a:p>
            <a:br>
              <a:rPr lang="en-US"/>
            </a:br>
            <a:r>
              <a:rPr lang="en-US"/>
              <a:t>preliminary -&gt; technical overview: 5min</a:t>
            </a:r>
          </a:p>
        </p:txBody>
      </p:sp>
      <p:sp>
        <p:nvSpPr>
          <p:cNvPr id="4" name="Slide Number Placeholder 3">
            <a:extLst>
              <a:ext uri="{FF2B5EF4-FFF2-40B4-BE49-F238E27FC236}">
                <a16:creationId xmlns:a16="http://schemas.microsoft.com/office/drawing/2014/main" id="{D825D83B-BD41-5225-2501-B09DAB9CFB6C}"/>
              </a:ext>
            </a:extLst>
          </p:cNvPr>
          <p:cNvSpPr>
            <a:spLocks noGrp="1"/>
          </p:cNvSpPr>
          <p:nvPr>
            <p:ph type="sldNum" sz="quarter" idx="5"/>
          </p:nvPr>
        </p:nvSpPr>
        <p:spPr/>
        <p:txBody>
          <a:bodyPr/>
          <a:lstStyle/>
          <a:p>
            <a:fld id="{D3E1F703-CD56-E249-955B-E7193EDAD862}" type="slidenum">
              <a:rPr lang="en-US" smtClean="0"/>
              <a:t>67</a:t>
            </a:fld>
            <a:endParaRPr lang="en-US"/>
          </a:p>
        </p:txBody>
      </p:sp>
    </p:spTree>
    <p:extLst>
      <p:ext uri="{BB962C8B-B14F-4D97-AF65-F5344CB8AC3E}">
        <p14:creationId xmlns:p14="http://schemas.microsoft.com/office/powerpoint/2010/main" val="372600675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118711-469A-B42D-E7F6-16F4725DA24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6BB4270-4226-2DD4-CC3A-5E3DCCEBDAB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82C3418-8E25-23D9-678E-8CB435896B4C}"/>
              </a:ext>
            </a:extLst>
          </p:cNvPr>
          <p:cNvSpPr>
            <a:spLocks noGrp="1"/>
          </p:cNvSpPr>
          <p:nvPr>
            <p:ph type="body" idx="1"/>
          </p:nvPr>
        </p:nvSpPr>
        <p:spPr/>
        <p:txBody>
          <a:bodyPr/>
          <a:lstStyle/>
          <a:p>
            <a:r>
              <a:rPr lang="en-US" b="0" i="0">
                <a:solidFill>
                  <a:srgbClr val="0D0D0D"/>
                </a:solidFill>
                <a:effectLst/>
                <a:highlight>
                  <a:srgbClr val="FFFFFF"/>
                </a:highlight>
                <a:latin typeface="Söhne"/>
              </a:rPr>
              <a:t>We chose to focus on the P256 Curve as it is the most commonly used in ECDSA for legacy systems.</a:t>
            </a:r>
            <a:br>
              <a:rPr lang="en-US"/>
            </a:br>
            <a:r>
              <a:rPr lang="en-US"/>
              <a:t>The point operations are defined by adding points in certain ways. In ZKP circuit, point additions are expressed in constraints. The ways you add the points affect the number of constraints.</a:t>
            </a:r>
            <a:br>
              <a:rPr lang="en-US"/>
            </a:br>
            <a:br>
              <a:rPr lang="en-US"/>
            </a:br>
            <a:r>
              <a:rPr lang="en-US" err="1"/>
              <a:t>Captial</a:t>
            </a:r>
            <a:r>
              <a:rPr lang="en-US"/>
              <a:t> letter implies they are the group elements</a:t>
            </a:r>
          </a:p>
          <a:p>
            <a:r>
              <a:rPr lang="en-US"/>
              <a:t>Little letters are the scalars</a:t>
            </a:r>
            <a:br>
              <a:rPr lang="en-US"/>
            </a:br>
            <a:br>
              <a:rPr lang="en-US"/>
            </a:br>
            <a:r>
              <a:rPr lang="en-US"/>
              <a:t>H means hashing</a:t>
            </a:r>
            <a:br>
              <a:rPr lang="en-US"/>
            </a:br>
            <a:r>
              <a:rPr lang="en-US"/>
              <a:t>In this talk, focus on non-hashing parts</a:t>
            </a:r>
            <a:br>
              <a:rPr lang="en-US"/>
            </a:br>
            <a:r>
              <a:rPr lang="en-US" sz="1200"/>
              <a:t>Bottlenecks: Two point multiplications</a:t>
            </a:r>
          </a:p>
          <a:p>
            <a:br>
              <a:rPr lang="en-US"/>
            </a:br>
            <a:r>
              <a:rPr lang="en-US"/>
              <a:t>preliminary -&gt; technical overview: 5min</a:t>
            </a:r>
          </a:p>
        </p:txBody>
      </p:sp>
      <p:sp>
        <p:nvSpPr>
          <p:cNvPr id="4" name="Slide Number Placeholder 3">
            <a:extLst>
              <a:ext uri="{FF2B5EF4-FFF2-40B4-BE49-F238E27FC236}">
                <a16:creationId xmlns:a16="http://schemas.microsoft.com/office/drawing/2014/main" id="{9DB97C84-F9D7-AD90-F920-8C1C7A11EA7F}"/>
              </a:ext>
            </a:extLst>
          </p:cNvPr>
          <p:cNvSpPr>
            <a:spLocks noGrp="1"/>
          </p:cNvSpPr>
          <p:nvPr>
            <p:ph type="sldNum" sz="quarter" idx="5"/>
          </p:nvPr>
        </p:nvSpPr>
        <p:spPr/>
        <p:txBody>
          <a:bodyPr/>
          <a:lstStyle/>
          <a:p>
            <a:fld id="{D3E1F703-CD56-E249-955B-E7193EDAD862}" type="slidenum">
              <a:rPr lang="en-US" smtClean="0"/>
              <a:t>68</a:t>
            </a:fld>
            <a:endParaRPr lang="en-US"/>
          </a:p>
        </p:txBody>
      </p:sp>
    </p:spTree>
    <p:extLst>
      <p:ext uri="{BB962C8B-B14F-4D97-AF65-F5344CB8AC3E}">
        <p14:creationId xmlns:p14="http://schemas.microsoft.com/office/powerpoint/2010/main" val="228510528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E87515-4CD3-7204-3D41-7F10E8AF583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4983855-FCED-E567-3606-6B7D7E34F22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4E22FB3-6CC0-9280-3475-5040EB7D4820}"/>
              </a:ext>
            </a:extLst>
          </p:cNvPr>
          <p:cNvSpPr>
            <a:spLocks noGrp="1"/>
          </p:cNvSpPr>
          <p:nvPr>
            <p:ph type="body" idx="1"/>
          </p:nvPr>
        </p:nvSpPr>
        <p:spPr/>
        <p:txBody>
          <a:bodyPr/>
          <a:lstStyle/>
          <a:p>
            <a:r>
              <a:rPr lang="en-US" b="0" i="0">
                <a:solidFill>
                  <a:srgbClr val="0D0D0D"/>
                </a:solidFill>
                <a:effectLst/>
                <a:highlight>
                  <a:srgbClr val="FFFFFF"/>
                </a:highlight>
                <a:latin typeface="Söhne"/>
              </a:rPr>
              <a:t>We chose to focus on the P256 Curve as it is the most commonly used in ECDSA for legacy systems.</a:t>
            </a:r>
            <a:br>
              <a:rPr lang="en-US"/>
            </a:br>
            <a:r>
              <a:rPr lang="en-US"/>
              <a:t>The point operations are defined by adding points in certain ways. In ZKP circuit, point additions are expressed in constraints. The ways you add the points affect the number of constraints.</a:t>
            </a:r>
            <a:br>
              <a:rPr lang="en-US"/>
            </a:br>
            <a:br>
              <a:rPr lang="en-US"/>
            </a:br>
            <a:r>
              <a:rPr lang="en-US" err="1"/>
              <a:t>Captial</a:t>
            </a:r>
            <a:r>
              <a:rPr lang="en-US"/>
              <a:t> letter implies they are the group elements</a:t>
            </a:r>
          </a:p>
          <a:p>
            <a:r>
              <a:rPr lang="en-US"/>
              <a:t>Little letters are the scalars</a:t>
            </a:r>
            <a:br>
              <a:rPr lang="en-US"/>
            </a:br>
            <a:br>
              <a:rPr lang="en-US"/>
            </a:br>
            <a:r>
              <a:rPr lang="en-US"/>
              <a:t>H means hashing</a:t>
            </a:r>
            <a:br>
              <a:rPr lang="en-US"/>
            </a:br>
            <a:r>
              <a:rPr lang="en-US"/>
              <a:t>In this talk, focus on non-hashing parts</a:t>
            </a:r>
            <a:br>
              <a:rPr lang="en-US"/>
            </a:br>
            <a:r>
              <a:rPr lang="en-US" sz="1200"/>
              <a:t>Bottlenecks: Two point multiplications</a:t>
            </a:r>
          </a:p>
          <a:p>
            <a:br>
              <a:rPr lang="en-US"/>
            </a:br>
            <a:r>
              <a:rPr lang="en-US"/>
              <a:t>preliminary -&gt; technical overview: 5min</a:t>
            </a:r>
          </a:p>
        </p:txBody>
      </p:sp>
      <p:sp>
        <p:nvSpPr>
          <p:cNvPr id="4" name="Slide Number Placeholder 3">
            <a:extLst>
              <a:ext uri="{FF2B5EF4-FFF2-40B4-BE49-F238E27FC236}">
                <a16:creationId xmlns:a16="http://schemas.microsoft.com/office/drawing/2014/main" id="{F09708BE-E31C-D86E-3979-978E12F4BE47}"/>
              </a:ext>
            </a:extLst>
          </p:cNvPr>
          <p:cNvSpPr>
            <a:spLocks noGrp="1"/>
          </p:cNvSpPr>
          <p:nvPr>
            <p:ph type="sldNum" sz="quarter" idx="5"/>
          </p:nvPr>
        </p:nvSpPr>
        <p:spPr/>
        <p:txBody>
          <a:bodyPr/>
          <a:lstStyle/>
          <a:p>
            <a:fld id="{D3E1F703-CD56-E249-955B-E7193EDAD862}" type="slidenum">
              <a:rPr lang="en-US" smtClean="0"/>
              <a:t>69</a:t>
            </a:fld>
            <a:endParaRPr lang="en-US"/>
          </a:p>
        </p:txBody>
      </p:sp>
    </p:spTree>
    <p:extLst>
      <p:ext uri="{BB962C8B-B14F-4D97-AF65-F5344CB8AC3E}">
        <p14:creationId xmlns:p14="http://schemas.microsoft.com/office/powerpoint/2010/main" val="256357923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C03DA9-20EE-4E6F-E185-CE2F1215B23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17E4D35-E723-D21D-E98A-BF51ECC1930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2CFD290-876E-5F19-3D5E-340D3D6D5C64}"/>
              </a:ext>
            </a:extLst>
          </p:cNvPr>
          <p:cNvSpPr>
            <a:spLocks noGrp="1"/>
          </p:cNvSpPr>
          <p:nvPr>
            <p:ph type="body" idx="1"/>
          </p:nvPr>
        </p:nvSpPr>
        <p:spPr/>
        <p:txBody>
          <a:bodyPr/>
          <a:lstStyle/>
          <a:p>
            <a:r>
              <a:rPr lang="en-US" b="0" i="0">
                <a:solidFill>
                  <a:srgbClr val="0D0D0D"/>
                </a:solidFill>
                <a:effectLst/>
                <a:highlight>
                  <a:srgbClr val="FFFFFF"/>
                </a:highlight>
                <a:latin typeface="Söhne"/>
              </a:rPr>
              <a:t>We chose to focus on the P256 Curve as it is the most commonly used in ECDSA for legacy systems.</a:t>
            </a:r>
            <a:br>
              <a:rPr lang="en-US"/>
            </a:br>
            <a:r>
              <a:rPr lang="en-US"/>
              <a:t>The point operations are defined by adding points in certain ways. In ZKP circuit, point additions are expressed in constraints. The ways you add the points affect the number of constraints.</a:t>
            </a:r>
            <a:br>
              <a:rPr lang="en-US"/>
            </a:br>
            <a:br>
              <a:rPr lang="en-US"/>
            </a:br>
            <a:r>
              <a:rPr lang="en-US" err="1"/>
              <a:t>Captial</a:t>
            </a:r>
            <a:r>
              <a:rPr lang="en-US"/>
              <a:t> letter implies they are the group elements</a:t>
            </a:r>
          </a:p>
          <a:p>
            <a:r>
              <a:rPr lang="en-US"/>
              <a:t>Little letters are the scalars</a:t>
            </a:r>
            <a:br>
              <a:rPr lang="en-US"/>
            </a:br>
            <a:br>
              <a:rPr lang="en-US"/>
            </a:br>
            <a:r>
              <a:rPr lang="en-US"/>
              <a:t>H means hashing</a:t>
            </a:r>
            <a:br>
              <a:rPr lang="en-US"/>
            </a:br>
            <a:r>
              <a:rPr lang="en-US"/>
              <a:t>In this talk, focus on non-hashing parts</a:t>
            </a:r>
            <a:br>
              <a:rPr lang="en-US"/>
            </a:br>
            <a:r>
              <a:rPr lang="en-US" sz="1200"/>
              <a:t>Bottlenecks: Two point multiplications</a:t>
            </a:r>
          </a:p>
          <a:p>
            <a:br>
              <a:rPr lang="en-US"/>
            </a:br>
            <a:r>
              <a:rPr lang="en-US"/>
              <a:t>preliminary -&gt; technical overview: 5min</a:t>
            </a:r>
          </a:p>
        </p:txBody>
      </p:sp>
      <p:sp>
        <p:nvSpPr>
          <p:cNvPr id="4" name="Slide Number Placeholder 3">
            <a:extLst>
              <a:ext uri="{FF2B5EF4-FFF2-40B4-BE49-F238E27FC236}">
                <a16:creationId xmlns:a16="http://schemas.microsoft.com/office/drawing/2014/main" id="{0EC33699-0659-99E9-8C8D-83A8B5C2E109}"/>
              </a:ext>
            </a:extLst>
          </p:cNvPr>
          <p:cNvSpPr>
            <a:spLocks noGrp="1"/>
          </p:cNvSpPr>
          <p:nvPr>
            <p:ph type="sldNum" sz="quarter" idx="5"/>
          </p:nvPr>
        </p:nvSpPr>
        <p:spPr/>
        <p:txBody>
          <a:bodyPr/>
          <a:lstStyle/>
          <a:p>
            <a:fld id="{D3E1F703-CD56-E249-955B-E7193EDAD862}" type="slidenum">
              <a:rPr lang="en-US" smtClean="0"/>
              <a:t>70</a:t>
            </a:fld>
            <a:endParaRPr lang="en-US"/>
          </a:p>
        </p:txBody>
      </p:sp>
    </p:spTree>
    <p:extLst>
      <p:ext uri="{BB962C8B-B14F-4D97-AF65-F5344CB8AC3E}">
        <p14:creationId xmlns:p14="http://schemas.microsoft.com/office/powerpoint/2010/main" val="21449933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3D8B87-9674-FF31-41EE-5D8E6AB2E52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0EE401D-0E85-5EFE-7032-865C2070F73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9176906-FDA9-FA4F-74D5-27B5CA3932AD}"/>
              </a:ext>
            </a:extLst>
          </p:cNvPr>
          <p:cNvSpPr>
            <a:spLocks noGrp="1"/>
          </p:cNvSpPr>
          <p:nvPr>
            <p:ph type="body" idx="1"/>
          </p:nvPr>
        </p:nvSpPr>
        <p:spPr/>
        <p:txBody>
          <a:bodyPr/>
          <a:lstStyle/>
          <a:p>
            <a:r>
              <a:rPr lang="en-US"/>
              <a:t>Prove properties about legacy signatures</a:t>
            </a:r>
          </a:p>
        </p:txBody>
      </p:sp>
      <p:sp>
        <p:nvSpPr>
          <p:cNvPr id="4" name="Slide Number Placeholder 3">
            <a:extLst>
              <a:ext uri="{FF2B5EF4-FFF2-40B4-BE49-F238E27FC236}">
                <a16:creationId xmlns:a16="http://schemas.microsoft.com/office/drawing/2014/main" id="{AFF71831-EE9A-26D5-11B0-EA927B8D2E1C}"/>
              </a:ext>
            </a:extLst>
          </p:cNvPr>
          <p:cNvSpPr>
            <a:spLocks noGrp="1"/>
          </p:cNvSpPr>
          <p:nvPr>
            <p:ph type="sldNum" sz="quarter" idx="5"/>
          </p:nvPr>
        </p:nvSpPr>
        <p:spPr/>
        <p:txBody>
          <a:bodyPr/>
          <a:lstStyle/>
          <a:p>
            <a:fld id="{D3E1F703-CD56-E249-955B-E7193EDAD862}" type="slidenum">
              <a:rPr lang="en-US" smtClean="0"/>
              <a:t>5</a:t>
            </a:fld>
            <a:endParaRPr lang="en-US"/>
          </a:p>
        </p:txBody>
      </p:sp>
    </p:spTree>
    <p:extLst>
      <p:ext uri="{BB962C8B-B14F-4D97-AF65-F5344CB8AC3E}">
        <p14:creationId xmlns:p14="http://schemas.microsoft.com/office/powerpoint/2010/main" val="421385946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388B86-A262-EBAF-B040-9FF1F8CC36A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660A34D-4044-09BE-0DFA-31323FD19A6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8E19C1F-552C-D558-56B7-82A9B864E65B}"/>
              </a:ext>
            </a:extLst>
          </p:cNvPr>
          <p:cNvSpPr>
            <a:spLocks noGrp="1"/>
          </p:cNvSpPr>
          <p:nvPr>
            <p:ph type="body" idx="1"/>
          </p:nvPr>
        </p:nvSpPr>
        <p:spPr/>
        <p:txBody>
          <a:bodyPr/>
          <a:lstStyle/>
          <a:p>
            <a:r>
              <a:rPr lang="en-US" b="0" i="0">
                <a:solidFill>
                  <a:srgbClr val="0D0D0D"/>
                </a:solidFill>
                <a:effectLst/>
                <a:highlight>
                  <a:srgbClr val="FFFFFF"/>
                </a:highlight>
                <a:latin typeface="Söhne"/>
              </a:rPr>
              <a:t>We chose to focus on the P256 Curve as it is the most commonly used in ECDSA for legacy systems.</a:t>
            </a:r>
            <a:br>
              <a:rPr lang="en-US"/>
            </a:br>
            <a:r>
              <a:rPr lang="en-US"/>
              <a:t>The point operations are defined by adding points in certain ways. In ZKP circuit, point additions are expressed in constraints. The ways you add the points affect the number of constraints.</a:t>
            </a:r>
            <a:br>
              <a:rPr lang="en-US"/>
            </a:br>
            <a:br>
              <a:rPr lang="en-US"/>
            </a:br>
            <a:r>
              <a:rPr lang="en-US" err="1"/>
              <a:t>Captial</a:t>
            </a:r>
            <a:r>
              <a:rPr lang="en-US"/>
              <a:t> letter implies they are the group elements</a:t>
            </a:r>
          </a:p>
          <a:p>
            <a:r>
              <a:rPr lang="en-US"/>
              <a:t>Little letters are the scalars</a:t>
            </a:r>
            <a:br>
              <a:rPr lang="en-US"/>
            </a:br>
            <a:br>
              <a:rPr lang="en-US"/>
            </a:br>
            <a:r>
              <a:rPr lang="en-US"/>
              <a:t>H means hashing</a:t>
            </a:r>
            <a:br>
              <a:rPr lang="en-US"/>
            </a:br>
            <a:r>
              <a:rPr lang="en-US"/>
              <a:t>In this talk, focus on non-hashing parts</a:t>
            </a:r>
            <a:br>
              <a:rPr lang="en-US"/>
            </a:br>
            <a:r>
              <a:rPr lang="en-US" sz="1200"/>
              <a:t>Bottlenecks: Two point multiplications</a:t>
            </a:r>
          </a:p>
          <a:p>
            <a:br>
              <a:rPr lang="en-US"/>
            </a:br>
            <a:r>
              <a:rPr lang="en-US"/>
              <a:t>preliminary -&gt; technical overview: 5min</a:t>
            </a:r>
          </a:p>
        </p:txBody>
      </p:sp>
      <p:sp>
        <p:nvSpPr>
          <p:cNvPr id="4" name="Slide Number Placeholder 3">
            <a:extLst>
              <a:ext uri="{FF2B5EF4-FFF2-40B4-BE49-F238E27FC236}">
                <a16:creationId xmlns:a16="http://schemas.microsoft.com/office/drawing/2014/main" id="{D69521BF-6FAA-53D7-7EBB-9DB0148CC1EA}"/>
              </a:ext>
            </a:extLst>
          </p:cNvPr>
          <p:cNvSpPr>
            <a:spLocks noGrp="1"/>
          </p:cNvSpPr>
          <p:nvPr>
            <p:ph type="sldNum" sz="quarter" idx="5"/>
          </p:nvPr>
        </p:nvSpPr>
        <p:spPr/>
        <p:txBody>
          <a:bodyPr/>
          <a:lstStyle/>
          <a:p>
            <a:fld id="{D3E1F703-CD56-E249-955B-E7193EDAD862}" type="slidenum">
              <a:rPr lang="en-US" smtClean="0"/>
              <a:t>71</a:t>
            </a:fld>
            <a:endParaRPr lang="en-US"/>
          </a:p>
        </p:txBody>
      </p:sp>
    </p:spTree>
    <p:extLst>
      <p:ext uri="{BB962C8B-B14F-4D97-AF65-F5344CB8AC3E}">
        <p14:creationId xmlns:p14="http://schemas.microsoft.com/office/powerpoint/2010/main" val="387582470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Why our security properties are important</a:t>
            </a:r>
            <a:br>
              <a:rPr lang="en-US"/>
            </a:br>
            <a:r>
              <a:rPr lang="en-US"/>
              <a:t>Have a lot of sensitive information</a:t>
            </a:r>
          </a:p>
          <a:p>
            <a:r>
              <a:rPr lang="en-US"/>
              <a:t>Privacy-preserving primitive</a:t>
            </a:r>
            <a:br>
              <a:rPr lang="en-US"/>
            </a:br>
            <a:r>
              <a:rPr lang="en-US"/>
              <a:t>anonymous credential </a:t>
            </a:r>
            <a:r>
              <a:rPr lang="en-US" err="1"/>
              <a:t>schems</a:t>
            </a:r>
            <a:endParaRPr lang="en-US"/>
          </a:p>
          <a:p>
            <a:r>
              <a:rPr lang="en-US"/>
              <a:t>Prove about the Secondary statement</a:t>
            </a:r>
          </a:p>
        </p:txBody>
      </p:sp>
      <p:sp>
        <p:nvSpPr>
          <p:cNvPr id="4" name="Slide Number Placeholder 3"/>
          <p:cNvSpPr>
            <a:spLocks noGrp="1"/>
          </p:cNvSpPr>
          <p:nvPr>
            <p:ph type="sldNum" sz="quarter" idx="5"/>
          </p:nvPr>
        </p:nvSpPr>
        <p:spPr/>
        <p:txBody>
          <a:bodyPr/>
          <a:lstStyle/>
          <a:p>
            <a:fld id="{D3E1F703-CD56-E249-955B-E7193EDAD862}" type="slidenum">
              <a:rPr lang="en-US" smtClean="0"/>
              <a:t>72</a:t>
            </a:fld>
            <a:endParaRPr lang="en-US"/>
          </a:p>
        </p:txBody>
      </p:sp>
    </p:spTree>
    <p:extLst>
      <p:ext uri="{BB962C8B-B14F-4D97-AF65-F5344CB8AC3E}">
        <p14:creationId xmlns:p14="http://schemas.microsoft.com/office/powerpoint/2010/main" val="214741989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add more service</a:t>
            </a:r>
          </a:p>
        </p:txBody>
      </p:sp>
      <p:sp>
        <p:nvSpPr>
          <p:cNvPr id="4" name="Slide Number Placeholder 3"/>
          <p:cNvSpPr>
            <a:spLocks noGrp="1"/>
          </p:cNvSpPr>
          <p:nvPr>
            <p:ph type="sldNum" sz="quarter" idx="5"/>
          </p:nvPr>
        </p:nvSpPr>
        <p:spPr/>
        <p:txBody>
          <a:bodyPr/>
          <a:lstStyle/>
          <a:p>
            <a:fld id="{D3E1F703-CD56-E249-955B-E7193EDAD862}" type="slidenum">
              <a:rPr lang="en-US" smtClean="0"/>
              <a:t>73</a:t>
            </a:fld>
            <a:endParaRPr lang="en-US"/>
          </a:p>
        </p:txBody>
      </p:sp>
    </p:spTree>
    <p:extLst>
      <p:ext uri="{BB962C8B-B14F-4D97-AF65-F5344CB8AC3E}">
        <p14:creationId xmlns:p14="http://schemas.microsoft.com/office/powerpoint/2010/main" val="99856084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Implement a reusable library for other researchers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Focus on two most popular standardized signature schemes</a:t>
            </a:r>
          </a:p>
          <a:p>
            <a:r>
              <a:rPr lang="en-US" err="1"/>
              <a:t>Rigourously</a:t>
            </a:r>
            <a:r>
              <a:rPr lang="en-US"/>
              <a:t> analyzed work</a:t>
            </a:r>
          </a:p>
          <a:p>
            <a:r>
              <a:rPr lang="en-US"/>
              <a:t>That is independent of interests</a:t>
            </a:r>
            <a:br>
              <a:rPr lang="en-US"/>
            </a:br>
            <a:br>
              <a:rPr lang="en-US"/>
            </a:br>
            <a:r>
              <a:rPr lang="en-US"/>
              <a:t>It can fit in with our other techniques well.</a:t>
            </a:r>
          </a:p>
        </p:txBody>
      </p:sp>
      <p:sp>
        <p:nvSpPr>
          <p:cNvPr id="4" name="Slide Number Placeholder 3"/>
          <p:cNvSpPr>
            <a:spLocks noGrp="1"/>
          </p:cNvSpPr>
          <p:nvPr>
            <p:ph type="sldNum" sz="quarter" idx="5"/>
          </p:nvPr>
        </p:nvSpPr>
        <p:spPr/>
        <p:txBody>
          <a:bodyPr/>
          <a:lstStyle/>
          <a:p>
            <a:fld id="{D3E1F703-CD56-E249-955B-E7193EDAD862}" type="slidenum">
              <a:rPr lang="en-US" smtClean="0"/>
              <a:t>74</a:t>
            </a:fld>
            <a:endParaRPr lang="en-US"/>
          </a:p>
        </p:txBody>
      </p:sp>
    </p:spTree>
    <p:extLst>
      <p:ext uri="{BB962C8B-B14F-4D97-AF65-F5344CB8AC3E}">
        <p14:creationId xmlns:p14="http://schemas.microsoft.com/office/powerpoint/2010/main" val="419620814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F2DE18-C181-5DE5-7554-BF6FE488A9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C843A5D-D236-5E8B-EB34-7448B792639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D183E10-5C1C-8F41-7720-A55B4DF180E6}"/>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Implement a reusable library for other researchers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Focus on two most popular standardized signature schemes</a:t>
            </a:r>
          </a:p>
          <a:p>
            <a:r>
              <a:rPr lang="en-US" err="1"/>
              <a:t>Rigourously</a:t>
            </a:r>
            <a:r>
              <a:rPr lang="en-US"/>
              <a:t> analyzed work</a:t>
            </a:r>
          </a:p>
          <a:p>
            <a:r>
              <a:rPr lang="en-US"/>
              <a:t>That is independent of interests</a:t>
            </a:r>
            <a:br>
              <a:rPr lang="en-US"/>
            </a:br>
            <a:br>
              <a:rPr lang="en-US"/>
            </a:br>
            <a:r>
              <a:rPr lang="en-US"/>
              <a:t>It can fit in with our other techniques well.</a:t>
            </a:r>
          </a:p>
          <a:p>
            <a:r>
              <a:rPr lang="en-US"/>
              <a:t>4:47</a:t>
            </a:r>
          </a:p>
        </p:txBody>
      </p:sp>
      <p:sp>
        <p:nvSpPr>
          <p:cNvPr id="4" name="Slide Number Placeholder 3">
            <a:extLst>
              <a:ext uri="{FF2B5EF4-FFF2-40B4-BE49-F238E27FC236}">
                <a16:creationId xmlns:a16="http://schemas.microsoft.com/office/drawing/2014/main" id="{D4079269-6636-9C73-79EB-BA0A4988E4B0}"/>
              </a:ext>
            </a:extLst>
          </p:cNvPr>
          <p:cNvSpPr>
            <a:spLocks noGrp="1"/>
          </p:cNvSpPr>
          <p:nvPr>
            <p:ph type="sldNum" sz="quarter" idx="5"/>
          </p:nvPr>
        </p:nvSpPr>
        <p:spPr/>
        <p:txBody>
          <a:bodyPr/>
          <a:lstStyle/>
          <a:p>
            <a:fld id="{D3E1F703-CD56-E249-955B-E7193EDAD862}" type="slidenum">
              <a:rPr lang="en-US" smtClean="0"/>
              <a:t>75</a:t>
            </a:fld>
            <a:endParaRPr lang="en-US"/>
          </a:p>
        </p:txBody>
      </p:sp>
    </p:spTree>
    <p:extLst>
      <p:ext uri="{BB962C8B-B14F-4D97-AF65-F5344CB8AC3E}">
        <p14:creationId xmlns:p14="http://schemas.microsoft.com/office/powerpoint/2010/main" val="86836719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3E1F703-CD56-E249-955B-E7193EDAD862}" type="slidenum">
              <a:rPr lang="en-US" smtClean="0"/>
              <a:t>76</a:t>
            </a:fld>
            <a:endParaRPr lang="en-US"/>
          </a:p>
        </p:txBody>
      </p:sp>
    </p:spTree>
    <p:extLst>
      <p:ext uri="{BB962C8B-B14F-4D97-AF65-F5344CB8AC3E}">
        <p14:creationId xmlns:p14="http://schemas.microsoft.com/office/powerpoint/2010/main" val="36438862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 = commonly known function</a:t>
            </a:r>
            <a:br>
              <a:rPr lang="en-US"/>
            </a:br>
            <a:r>
              <a:rPr lang="en-US"/>
              <a:t>See if I want to mention </a:t>
            </a:r>
            <a:r>
              <a:rPr lang="en-US" err="1"/>
              <a:t>zkSNARK</a:t>
            </a:r>
            <a:r>
              <a:rPr lang="en-US"/>
              <a:t> here</a:t>
            </a:r>
          </a:p>
        </p:txBody>
      </p:sp>
      <p:sp>
        <p:nvSpPr>
          <p:cNvPr id="4" name="Slide Number Placeholder 3"/>
          <p:cNvSpPr>
            <a:spLocks noGrp="1"/>
          </p:cNvSpPr>
          <p:nvPr>
            <p:ph type="sldNum" sz="quarter" idx="5"/>
          </p:nvPr>
        </p:nvSpPr>
        <p:spPr/>
        <p:txBody>
          <a:bodyPr/>
          <a:lstStyle/>
          <a:p>
            <a:fld id="{D3E1F703-CD56-E249-955B-E7193EDAD862}" type="slidenum">
              <a:rPr lang="en-US" smtClean="0"/>
              <a:t>77</a:t>
            </a:fld>
            <a:endParaRPr lang="en-US"/>
          </a:p>
        </p:txBody>
      </p:sp>
    </p:spTree>
    <p:extLst>
      <p:ext uri="{BB962C8B-B14F-4D97-AF65-F5344CB8AC3E}">
        <p14:creationId xmlns:p14="http://schemas.microsoft.com/office/powerpoint/2010/main" val="418633932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a:solidFill>
                  <a:srgbClr val="040C28"/>
                </a:solidFill>
                <a:effectLst/>
                <a:latin typeface="Google Sans"/>
              </a:rPr>
              <a:t>a system of equations used to represent computations</a:t>
            </a:r>
            <a:br>
              <a:rPr lang="en-US"/>
            </a:br>
            <a:r>
              <a:rPr lang="en-US"/>
              <a:t>NP-complete </a:t>
            </a:r>
            <a:r>
              <a:rPr lang="en-US" err="1"/>
              <a:t>langauge</a:t>
            </a:r>
            <a:br>
              <a:rPr lang="en-US"/>
            </a:br>
            <a:r>
              <a:rPr lang="en-US"/>
              <a:t>Critical factor</a:t>
            </a:r>
            <a:br>
              <a:rPr lang="en-US"/>
            </a:br>
            <a:r>
              <a:rPr lang="en-US"/>
              <a:t>Number of constraints affect the prover time, the verifier time and the proof size</a:t>
            </a:r>
            <a:br>
              <a:rPr lang="en-US"/>
            </a:br>
            <a:r>
              <a:rPr lang="en-US"/>
              <a:t>The field over large prime modulus</a:t>
            </a:r>
            <a:br>
              <a:rPr lang="en-US"/>
            </a:br>
            <a:r>
              <a:rPr lang="en-US"/>
              <a:t>Field elements are over the modulus </a:t>
            </a:r>
          </a:p>
        </p:txBody>
      </p:sp>
      <p:sp>
        <p:nvSpPr>
          <p:cNvPr id="4" name="Slide Number Placeholder 3"/>
          <p:cNvSpPr>
            <a:spLocks noGrp="1"/>
          </p:cNvSpPr>
          <p:nvPr>
            <p:ph type="sldNum" sz="quarter" idx="5"/>
          </p:nvPr>
        </p:nvSpPr>
        <p:spPr/>
        <p:txBody>
          <a:bodyPr/>
          <a:lstStyle/>
          <a:p>
            <a:fld id="{D3E1F703-CD56-E249-955B-E7193EDAD862}" type="slidenum">
              <a:rPr lang="en-US" smtClean="0"/>
              <a:t>78</a:t>
            </a:fld>
            <a:endParaRPr lang="en-US"/>
          </a:p>
        </p:txBody>
      </p:sp>
    </p:spTree>
    <p:extLst>
      <p:ext uri="{BB962C8B-B14F-4D97-AF65-F5344CB8AC3E}">
        <p14:creationId xmlns:p14="http://schemas.microsoft.com/office/powerpoint/2010/main" val="417575873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3E1F703-CD56-E249-955B-E7193EDAD862}" type="slidenum">
              <a:rPr lang="en-US" smtClean="0"/>
              <a:t>79</a:t>
            </a:fld>
            <a:endParaRPr lang="en-US"/>
          </a:p>
        </p:txBody>
      </p:sp>
    </p:spTree>
    <p:extLst>
      <p:ext uri="{BB962C8B-B14F-4D97-AF65-F5344CB8AC3E}">
        <p14:creationId xmlns:p14="http://schemas.microsoft.com/office/powerpoint/2010/main" val="419111433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a:t>The point operations are defined by adding points in certain ways. In ZKP circuit, point additions are expressed in constraints. The ways you add the points affect the number of constraints.</a:t>
            </a:r>
            <a:br>
              <a:rPr lang="en-US" sz="1400"/>
            </a:br>
            <a:br>
              <a:rPr lang="en-US" sz="1400"/>
            </a:br>
            <a:r>
              <a:rPr lang="en-US" sz="1400" err="1"/>
              <a:t>Captial</a:t>
            </a:r>
            <a:r>
              <a:rPr lang="en-US" sz="1400"/>
              <a:t> letter implies they are the group elements</a:t>
            </a:r>
          </a:p>
          <a:p>
            <a:r>
              <a:rPr lang="en-US" sz="1400"/>
              <a:t>Little letters are the scalars</a:t>
            </a:r>
            <a:br>
              <a:rPr lang="en-US" sz="1400"/>
            </a:br>
            <a:br>
              <a:rPr lang="en-US" sz="1400"/>
            </a:br>
            <a:r>
              <a:rPr lang="en-US" sz="2000"/>
              <a:t>it involves numerous modular arithmetic operations over large prime fields. All these operations need to be broken down into lots of constraints in </a:t>
            </a:r>
            <a:r>
              <a:rPr lang="en-US" sz="2000" err="1"/>
              <a:t>zkSNARK</a:t>
            </a:r>
            <a:r>
              <a:rPr lang="en-US" sz="2000"/>
              <a:t> circuit</a:t>
            </a:r>
            <a:br>
              <a:rPr lang="en-US" sz="1400"/>
            </a:br>
            <a:r>
              <a:rPr lang="en-US" sz="1400"/>
              <a:t>1.3 millions constraints</a:t>
            </a:r>
            <a:br>
              <a:rPr lang="en-US" sz="1400"/>
            </a:br>
            <a:r>
              <a:rPr lang="en-US" sz="1400"/>
              <a:t>In a very fast computer, the prover needs to spend 4 microsecond per constraints.</a:t>
            </a:r>
          </a:p>
          <a:p>
            <a:r>
              <a:rPr lang="en-US" sz="1400"/>
              <a:t>huge underestimate because, in many </a:t>
            </a:r>
            <a:r>
              <a:rPr lang="en-US" sz="1400" err="1"/>
              <a:t>zkSNARKs</a:t>
            </a:r>
            <a:r>
              <a:rPr lang="en-US" sz="1400"/>
              <a:t>, such as Groth16, the prover time grows </a:t>
            </a:r>
            <a:r>
              <a:rPr lang="en-US" sz="1400" err="1"/>
              <a:t>superlinearly</a:t>
            </a:r>
            <a:r>
              <a:rPr lang="en-US" sz="1400"/>
              <a:t> in the number of constraints</a:t>
            </a:r>
            <a:br>
              <a:rPr lang="en-US" sz="1400"/>
            </a:br>
            <a:r>
              <a:rPr lang="en-US" sz="1400"/>
              <a:t>Bottleneck(s):</a:t>
            </a:r>
          </a:p>
          <a:p>
            <a:pPr marL="342900" indent="-342900">
              <a:buFont typeface="Arial" panose="020B0604020202020204" pitchFamily="34" charset="0"/>
              <a:buChar char="•"/>
            </a:pPr>
            <a:r>
              <a:rPr lang="en-US" sz="1200"/>
              <a:t>One fixed point multiplication</a:t>
            </a:r>
          </a:p>
          <a:p>
            <a:pPr marL="342900" indent="-342900">
              <a:buFont typeface="Arial" panose="020B0604020202020204" pitchFamily="34" charset="0"/>
              <a:buChar char="•"/>
            </a:pPr>
            <a:r>
              <a:rPr lang="en-US" sz="1200"/>
              <a:t>One dynamic point multiplication</a:t>
            </a:r>
          </a:p>
          <a:p>
            <a:br>
              <a:rPr lang="en-US" b="0" i="0">
                <a:solidFill>
                  <a:srgbClr val="0D0D0D"/>
                </a:solidFill>
                <a:effectLst/>
                <a:highlight>
                  <a:srgbClr val="FFFFFF"/>
                </a:highlight>
                <a:latin typeface="Söhne"/>
              </a:rPr>
            </a:br>
            <a:r>
              <a:rPr lang="en-US" b="0" i="0">
                <a:solidFill>
                  <a:srgbClr val="0D0D0D"/>
                </a:solidFill>
                <a:effectLst/>
                <a:highlight>
                  <a:srgbClr val="FFFFFF"/>
                </a:highlight>
                <a:latin typeface="Söhne"/>
              </a:rPr>
              <a:t>fixed point scalar dynamic point multiplications</a:t>
            </a:r>
            <a:br>
              <a:rPr lang="en-US" b="0" i="0">
                <a:solidFill>
                  <a:srgbClr val="0D0D0D"/>
                </a:solidFill>
                <a:effectLst/>
                <a:highlight>
                  <a:srgbClr val="FFFFFF"/>
                </a:highlight>
                <a:latin typeface="Söhne"/>
              </a:rPr>
            </a:br>
            <a:r>
              <a:rPr lang="en-US" b="0" i="0">
                <a:solidFill>
                  <a:srgbClr val="0D0D0D"/>
                </a:solidFill>
                <a:effectLst/>
                <a:highlight>
                  <a:srgbClr val="FFFFFF"/>
                </a:highlight>
                <a:latin typeface="Söhne"/>
              </a:rPr>
              <a:t>change word font</a:t>
            </a:r>
            <a:br>
              <a:rPr lang="en-US" b="0" i="0">
                <a:solidFill>
                  <a:srgbClr val="0D0D0D"/>
                </a:solidFill>
                <a:effectLst/>
                <a:highlight>
                  <a:srgbClr val="FFFFFF"/>
                </a:highlight>
                <a:latin typeface="Söhne"/>
              </a:rPr>
            </a:br>
            <a:br>
              <a:rPr lang="en-US"/>
            </a:br>
            <a:br>
              <a:rPr lang="en-US"/>
            </a:br>
            <a:r>
              <a:rPr lang="en-US"/>
              <a:t>H means hashing</a:t>
            </a:r>
            <a:br>
              <a:rPr lang="en-US"/>
            </a:br>
            <a:r>
              <a:rPr lang="en-US"/>
              <a:t>In this talk, focus on non-hashing parts</a:t>
            </a:r>
            <a:br>
              <a:rPr lang="en-US"/>
            </a:br>
            <a:r>
              <a:rPr lang="en-US" sz="1200"/>
              <a:t>Bottlenecks: Two point multiplications</a:t>
            </a:r>
          </a:p>
          <a:p>
            <a:endParaRPr lang="en-US"/>
          </a:p>
        </p:txBody>
      </p:sp>
      <p:sp>
        <p:nvSpPr>
          <p:cNvPr id="4" name="Slide Number Placeholder 3"/>
          <p:cNvSpPr>
            <a:spLocks noGrp="1"/>
          </p:cNvSpPr>
          <p:nvPr>
            <p:ph type="sldNum" sz="quarter" idx="5"/>
          </p:nvPr>
        </p:nvSpPr>
        <p:spPr/>
        <p:txBody>
          <a:bodyPr/>
          <a:lstStyle/>
          <a:p>
            <a:fld id="{D3E1F703-CD56-E249-955B-E7193EDAD862}" type="slidenum">
              <a:rPr lang="en-US" smtClean="0"/>
              <a:t>80</a:t>
            </a:fld>
            <a:endParaRPr lang="en-US"/>
          </a:p>
        </p:txBody>
      </p:sp>
    </p:spTree>
    <p:extLst>
      <p:ext uri="{BB962C8B-B14F-4D97-AF65-F5344CB8AC3E}">
        <p14:creationId xmlns:p14="http://schemas.microsoft.com/office/powerpoint/2010/main" val="13335891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So depending on the application, we can choose the </a:t>
            </a:r>
            <a:r>
              <a:rPr lang="en-US" err="1"/>
              <a:t>zkSNARKs</a:t>
            </a:r>
            <a:r>
              <a:rPr lang="en-US"/>
              <a:t> backends that best fits our needs. Blockchain (small proof); For other applications like zero-knowledge middlebox (</a:t>
            </a:r>
            <a:r>
              <a:rPr lang="en-US" sz="1200">
                <a:effectLst/>
                <a:latin typeface="NimbusRomNo9L"/>
              </a:rPr>
              <a:t>tolerate somewhat larger proofs but must minimize prover time </a:t>
            </a:r>
            <a:r>
              <a:rPr lang="en-US"/>
              <a:t>)</a:t>
            </a:r>
            <a:br>
              <a:rPr lang="en-US"/>
            </a:br>
            <a:r>
              <a:rPr lang="en-US"/>
              <a:t>Naively applying </a:t>
            </a:r>
            <a:r>
              <a:rPr lang="en-US" err="1"/>
              <a:t>zkSNARKs</a:t>
            </a:r>
            <a:r>
              <a:rPr lang="en-US"/>
              <a:t> to build fancy signatures would not be practical because of the huge efficiency gap, but we found a way to make it practical.</a:t>
            </a:r>
          </a:p>
        </p:txBody>
      </p:sp>
      <p:sp>
        <p:nvSpPr>
          <p:cNvPr id="4" name="Slide Number Placeholder 3"/>
          <p:cNvSpPr>
            <a:spLocks noGrp="1"/>
          </p:cNvSpPr>
          <p:nvPr>
            <p:ph type="sldNum" sz="quarter" idx="5"/>
          </p:nvPr>
        </p:nvSpPr>
        <p:spPr/>
        <p:txBody>
          <a:bodyPr/>
          <a:lstStyle/>
          <a:p>
            <a:fld id="{D3E1F703-CD56-E249-955B-E7193EDAD862}" type="slidenum">
              <a:rPr lang="en-US" smtClean="0"/>
              <a:t>6</a:t>
            </a:fld>
            <a:endParaRPr lang="en-US"/>
          </a:p>
        </p:txBody>
      </p:sp>
    </p:spTree>
    <p:extLst>
      <p:ext uri="{BB962C8B-B14F-4D97-AF65-F5344CB8AC3E}">
        <p14:creationId xmlns:p14="http://schemas.microsoft.com/office/powerpoint/2010/main" val="369317945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10:00</a:t>
            </a:r>
          </a:p>
        </p:txBody>
      </p:sp>
      <p:sp>
        <p:nvSpPr>
          <p:cNvPr id="4" name="Slide Number Placeholder 3"/>
          <p:cNvSpPr>
            <a:spLocks noGrp="1"/>
          </p:cNvSpPr>
          <p:nvPr>
            <p:ph type="sldNum" sz="quarter" idx="5"/>
          </p:nvPr>
        </p:nvSpPr>
        <p:spPr/>
        <p:txBody>
          <a:bodyPr/>
          <a:lstStyle/>
          <a:p>
            <a:fld id="{D3E1F703-CD56-E249-955B-E7193EDAD862}" type="slidenum">
              <a:rPr lang="en-US" smtClean="0"/>
              <a:t>81</a:t>
            </a:fld>
            <a:endParaRPr lang="en-US"/>
          </a:p>
        </p:txBody>
      </p:sp>
    </p:spTree>
    <p:extLst>
      <p:ext uri="{BB962C8B-B14F-4D97-AF65-F5344CB8AC3E}">
        <p14:creationId xmlns:p14="http://schemas.microsoft.com/office/powerpoint/2010/main" val="232357618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89EA76-A46A-D81F-D120-C5B44F08076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4EEFD15-E2C6-ADBC-6885-DC2B27D9EAF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D58F573-71E1-204A-E661-934BDF637669}"/>
              </a:ext>
            </a:extLst>
          </p:cNvPr>
          <p:cNvSpPr>
            <a:spLocks noGrp="1"/>
          </p:cNvSpPr>
          <p:nvPr>
            <p:ph type="body" idx="1"/>
          </p:nvPr>
        </p:nvSpPr>
        <p:spPr/>
        <p:txBody>
          <a:bodyPr/>
          <a:lstStyle/>
          <a:p>
            <a:r>
              <a:rPr lang="en-US" b="0" i="0">
                <a:solidFill>
                  <a:srgbClr val="0D0D0D"/>
                </a:solidFill>
                <a:effectLst/>
                <a:highlight>
                  <a:srgbClr val="FFFFFF"/>
                </a:highlight>
                <a:latin typeface="Söhne"/>
              </a:rPr>
              <a:t>We chose to focus on the P256 Curve as it is the most commonly used in ECDSA for legacy systems.</a:t>
            </a:r>
            <a:br>
              <a:rPr lang="en-US"/>
            </a:br>
            <a:r>
              <a:rPr lang="en-US"/>
              <a:t>The point operations are defined by adding points in certain ways. In ZKP circuit, point additions are expressed in constraints. The ways you add the points affect the number of constraints.</a:t>
            </a:r>
            <a:br>
              <a:rPr lang="en-US"/>
            </a:br>
            <a:br>
              <a:rPr lang="en-US"/>
            </a:br>
            <a:r>
              <a:rPr lang="en-US" err="1"/>
              <a:t>Captial</a:t>
            </a:r>
            <a:r>
              <a:rPr lang="en-US"/>
              <a:t> letter implies they are the group elements</a:t>
            </a:r>
          </a:p>
          <a:p>
            <a:r>
              <a:rPr lang="en-US"/>
              <a:t>Little letters are the scalars</a:t>
            </a:r>
            <a:br>
              <a:rPr lang="en-US"/>
            </a:br>
            <a:br>
              <a:rPr lang="en-US"/>
            </a:br>
            <a:r>
              <a:rPr lang="en-US"/>
              <a:t>H means hashing</a:t>
            </a:r>
            <a:br>
              <a:rPr lang="en-US"/>
            </a:br>
            <a:r>
              <a:rPr lang="en-US"/>
              <a:t>In this talk, focus on non-hashing parts</a:t>
            </a:r>
            <a:br>
              <a:rPr lang="en-US"/>
            </a:br>
            <a:r>
              <a:rPr lang="en-US" sz="1200"/>
              <a:t>Bottlenecks: Two point multiplications</a:t>
            </a:r>
          </a:p>
          <a:p>
            <a:br>
              <a:rPr lang="en-US"/>
            </a:br>
            <a:r>
              <a:rPr lang="en-US"/>
              <a:t>preliminary -&gt; technical overview: 5min</a:t>
            </a:r>
          </a:p>
        </p:txBody>
      </p:sp>
      <p:sp>
        <p:nvSpPr>
          <p:cNvPr id="4" name="Slide Number Placeholder 3">
            <a:extLst>
              <a:ext uri="{FF2B5EF4-FFF2-40B4-BE49-F238E27FC236}">
                <a16:creationId xmlns:a16="http://schemas.microsoft.com/office/drawing/2014/main" id="{1287DF8F-CFEA-D8B8-1C6A-6C86AD02C82B}"/>
              </a:ext>
            </a:extLst>
          </p:cNvPr>
          <p:cNvSpPr>
            <a:spLocks noGrp="1"/>
          </p:cNvSpPr>
          <p:nvPr>
            <p:ph type="sldNum" sz="quarter" idx="5"/>
          </p:nvPr>
        </p:nvSpPr>
        <p:spPr/>
        <p:txBody>
          <a:bodyPr/>
          <a:lstStyle/>
          <a:p>
            <a:fld id="{D3E1F703-CD56-E249-955B-E7193EDAD862}" type="slidenum">
              <a:rPr lang="en-US" smtClean="0"/>
              <a:t>82</a:t>
            </a:fld>
            <a:endParaRPr lang="en-US"/>
          </a:p>
        </p:txBody>
      </p:sp>
    </p:spTree>
    <p:extLst>
      <p:ext uri="{BB962C8B-B14F-4D97-AF65-F5344CB8AC3E}">
        <p14:creationId xmlns:p14="http://schemas.microsoft.com/office/powerpoint/2010/main" val="265189777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6DB5F6-3269-6AEC-6661-D0A52217F2C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F19BEE9-C2FB-FFDB-D87D-7CD5FA43448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2243A8D-B3F2-D821-2316-5975DA33095D}"/>
              </a:ext>
            </a:extLst>
          </p:cNvPr>
          <p:cNvSpPr>
            <a:spLocks noGrp="1"/>
          </p:cNvSpPr>
          <p:nvPr>
            <p:ph type="body" idx="1"/>
          </p:nvPr>
        </p:nvSpPr>
        <p:spPr/>
        <p:txBody>
          <a:bodyPr/>
          <a:lstStyle/>
          <a:p>
            <a:r>
              <a:rPr lang="en-US" b="0" i="0">
                <a:solidFill>
                  <a:srgbClr val="0D0D0D"/>
                </a:solidFill>
                <a:effectLst/>
                <a:highlight>
                  <a:srgbClr val="FFFFFF"/>
                </a:highlight>
                <a:latin typeface="Söhne"/>
              </a:rPr>
              <a:t>Why only step 4? Other computations are expensive in the sigma protocol</a:t>
            </a:r>
            <a:endParaRPr lang="en-US"/>
          </a:p>
        </p:txBody>
      </p:sp>
      <p:sp>
        <p:nvSpPr>
          <p:cNvPr id="4" name="Slide Number Placeholder 3">
            <a:extLst>
              <a:ext uri="{FF2B5EF4-FFF2-40B4-BE49-F238E27FC236}">
                <a16:creationId xmlns:a16="http://schemas.microsoft.com/office/drawing/2014/main" id="{82553384-6E5E-D01B-7299-DAD55D091D5F}"/>
              </a:ext>
            </a:extLst>
          </p:cNvPr>
          <p:cNvSpPr>
            <a:spLocks noGrp="1"/>
          </p:cNvSpPr>
          <p:nvPr>
            <p:ph type="sldNum" sz="quarter" idx="5"/>
          </p:nvPr>
        </p:nvSpPr>
        <p:spPr/>
        <p:txBody>
          <a:bodyPr/>
          <a:lstStyle/>
          <a:p>
            <a:fld id="{D3E1F703-CD56-E249-955B-E7193EDAD862}" type="slidenum">
              <a:rPr lang="en-US" smtClean="0"/>
              <a:t>83</a:t>
            </a:fld>
            <a:endParaRPr lang="en-US"/>
          </a:p>
        </p:txBody>
      </p:sp>
    </p:spTree>
    <p:extLst>
      <p:ext uri="{BB962C8B-B14F-4D97-AF65-F5344CB8AC3E}">
        <p14:creationId xmlns:p14="http://schemas.microsoft.com/office/powerpoint/2010/main" val="388880160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1044DB-FEA9-A412-DB42-BB4593621A9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EDD888C-81FF-0316-BBCA-D87A6E8804C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19230C8-5096-445B-0D3C-C798B7F92212}"/>
              </a:ext>
            </a:extLst>
          </p:cNvPr>
          <p:cNvSpPr>
            <a:spLocks noGrp="1"/>
          </p:cNvSpPr>
          <p:nvPr>
            <p:ph type="body" idx="1"/>
          </p:nvPr>
        </p:nvSpPr>
        <p:spPr/>
        <p:txBody>
          <a:bodyPr/>
          <a:lstStyle/>
          <a:p>
            <a:r>
              <a:rPr lang="en-US"/>
              <a:t>Commitment schemes that can be opened at a low cost in </a:t>
            </a:r>
            <a:r>
              <a:rPr lang="en-US" err="1"/>
              <a:t>zkSNARK</a:t>
            </a:r>
            <a:endParaRPr lang="en-US"/>
          </a:p>
          <a:p>
            <a:r>
              <a:rPr lang="en-US"/>
              <a:t>Expensive to open them in the sigma protocol </a:t>
            </a:r>
            <a:r>
              <a:rPr lang="el-GR" sz="1200"/>
              <a:t>Π</a:t>
            </a:r>
            <a:br>
              <a:rPr lang="en-US"/>
            </a:br>
            <a:r>
              <a:rPr lang="en-US"/>
              <a:t>The prover can lock in the values of k, z and R secretly, making sure they stay hidden. Also, the commitment scheme ensures that once the locks are set, the committed values can’t be changed.</a:t>
            </a:r>
            <a:br>
              <a:rPr lang="en-US"/>
            </a:br>
            <a:br>
              <a:rPr lang="en-US"/>
            </a:br>
            <a:r>
              <a:rPr lang="en-US"/>
              <a:t>Explain the colors of the locks</a:t>
            </a:r>
          </a:p>
        </p:txBody>
      </p:sp>
      <p:sp>
        <p:nvSpPr>
          <p:cNvPr id="4" name="Slide Number Placeholder 3">
            <a:extLst>
              <a:ext uri="{FF2B5EF4-FFF2-40B4-BE49-F238E27FC236}">
                <a16:creationId xmlns:a16="http://schemas.microsoft.com/office/drawing/2014/main" id="{D01B4102-844B-2C01-F92E-40DA797A5AE9}"/>
              </a:ext>
            </a:extLst>
          </p:cNvPr>
          <p:cNvSpPr>
            <a:spLocks noGrp="1"/>
          </p:cNvSpPr>
          <p:nvPr>
            <p:ph type="sldNum" sz="quarter" idx="5"/>
          </p:nvPr>
        </p:nvSpPr>
        <p:spPr/>
        <p:txBody>
          <a:bodyPr/>
          <a:lstStyle/>
          <a:p>
            <a:fld id="{D3E1F703-CD56-E249-955B-E7193EDAD862}" type="slidenum">
              <a:rPr lang="en-US" smtClean="0"/>
              <a:t>84</a:t>
            </a:fld>
            <a:endParaRPr lang="en-US"/>
          </a:p>
        </p:txBody>
      </p:sp>
    </p:spTree>
    <p:extLst>
      <p:ext uri="{BB962C8B-B14F-4D97-AF65-F5344CB8AC3E}">
        <p14:creationId xmlns:p14="http://schemas.microsoft.com/office/powerpoint/2010/main" val="310287609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0BEB4E-F315-77A5-8181-B956574F624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C49C693-6622-D464-A717-81183F2FBBF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86695D4-9EBF-019D-9C9C-D403B5EE7C60}"/>
              </a:ext>
            </a:extLst>
          </p:cNvPr>
          <p:cNvSpPr>
            <a:spLocks noGrp="1"/>
          </p:cNvSpPr>
          <p:nvPr>
            <p:ph type="body" idx="1"/>
          </p:nvPr>
        </p:nvSpPr>
        <p:spPr/>
        <p:txBody>
          <a:bodyPr/>
          <a:lstStyle/>
          <a:p>
            <a:r>
              <a:rPr lang="en-US"/>
              <a:t>To Do: Modify the right bottom corner</a:t>
            </a:r>
            <a:br>
              <a:rPr lang="en-US"/>
            </a:br>
            <a:r>
              <a:rPr lang="en-US"/>
              <a:t>The prover can lock in the values of k, z and R secretly, making sure they stay hidden. Also, the commitment scheme ensures that once the locks are set, the committed values can’t be changed.</a:t>
            </a:r>
            <a:br>
              <a:rPr lang="en-US"/>
            </a:br>
            <a:br>
              <a:rPr lang="en-US"/>
            </a:br>
            <a:r>
              <a:rPr lang="en-US"/>
              <a:t>Explain the colors of the locks</a:t>
            </a:r>
          </a:p>
        </p:txBody>
      </p:sp>
      <p:sp>
        <p:nvSpPr>
          <p:cNvPr id="4" name="Slide Number Placeholder 3">
            <a:extLst>
              <a:ext uri="{FF2B5EF4-FFF2-40B4-BE49-F238E27FC236}">
                <a16:creationId xmlns:a16="http://schemas.microsoft.com/office/drawing/2014/main" id="{CAF28291-30D5-2F98-E975-7B77E02F937B}"/>
              </a:ext>
            </a:extLst>
          </p:cNvPr>
          <p:cNvSpPr>
            <a:spLocks noGrp="1"/>
          </p:cNvSpPr>
          <p:nvPr>
            <p:ph type="sldNum" sz="quarter" idx="5"/>
          </p:nvPr>
        </p:nvSpPr>
        <p:spPr/>
        <p:txBody>
          <a:bodyPr/>
          <a:lstStyle/>
          <a:p>
            <a:fld id="{D3E1F703-CD56-E249-955B-E7193EDAD862}" type="slidenum">
              <a:rPr lang="en-US" smtClean="0"/>
              <a:t>85</a:t>
            </a:fld>
            <a:endParaRPr lang="en-US"/>
          </a:p>
        </p:txBody>
      </p:sp>
    </p:spTree>
    <p:extLst>
      <p:ext uri="{BB962C8B-B14F-4D97-AF65-F5344CB8AC3E}">
        <p14:creationId xmlns:p14="http://schemas.microsoft.com/office/powerpoint/2010/main" val="27596155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16CEB6-7868-F463-BA84-61F720259C8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C7C2632-3D4E-21CB-A553-99E0A45C7C3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C9FA500-7D71-6537-11B5-D27839351DAC}"/>
              </a:ext>
            </a:extLst>
          </p:cNvPr>
          <p:cNvSpPr>
            <a:spLocks noGrp="1"/>
          </p:cNvSpPr>
          <p:nvPr>
            <p:ph type="body" idx="1"/>
          </p:nvPr>
        </p:nvSpPr>
        <p:spPr/>
        <p:txBody>
          <a:bodyPr/>
          <a:lstStyle/>
          <a:p>
            <a:r>
              <a:rPr lang="en-US"/>
              <a:t>To Do: Modify the right bottom corner</a:t>
            </a:r>
            <a:br>
              <a:rPr lang="en-US"/>
            </a:br>
            <a:r>
              <a:rPr lang="en-US"/>
              <a:t>The prover can lock in the values of k, z and R secretly, making sure they stay hidden. Also, the commitment scheme ensures that once the locks are set, the committed values can’t be changed.</a:t>
            </a:r>
            <a:br>
              <a:rPr lang="en-US"/>
            </a:br>
            <a:br>
              <a:rPr lang="en-US"/>
            </a:br>
            <a:r>
              <a:rPr lang="en-US"/>
              <a:t>Explain the colors of the locks</a:t>
            </a:r>
          </a:p>
        </p:txBody>
      </p:sp>
      <p:sp>
        <p:nvSpPr>
          <p:cNvPr id="4" name="Slide Number Placeholder 3">
            <a:extLst>
              <a:ext uri="{FF2B5EF4-FFF2-40B4-BE49-F238E27FC236}">
                <a16:creationId xmlns:a16="http://schemas.microsoft.com/office/drawing/2014/main" id="{5EEEDDBF-9980-52F5-385B-0C9565EED51A}"/>
              </a:ext>
            </a:extLst>
          </p:cNvPr>
          <p:cNvSpPr>
            <a:spLocks noGrp="1"/>
          </p:cNvSpPr>
          <p:nvPr>
            <p:ph type="sldNum" sz="quarter" idx="5"/>
          </p:nvPr>
        </p:nvSpPr>
        <p:spPr/>
        <p:txBody>
          <a:bodyPr/>
          <a:lstStyle/>
          <a:p>
            <a:fld id="{D3E1F703-CD56-E249-955B-E7193EDAD862}" type="slidenum">
              <a:rPr lang="en-US" smtClean="0"/>
              <a:t>86</a:t>
            </a:fld>
            <a:endParaRPr lang="en-US"/>
          </a:p>
        </p:txBody>
      </p:sp>
    </p:spTree>
    <p:extLst>
      <p:ext uri="{BB962C8B-B14F-4D97-AF65-F5344CB8AC3E}">
        <p14:creationId xmlns:p14="http://schemas.microsoft.com/office/powerpoint/2010/main" val="406458577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FC2ED8-8BDA-629F-B0A3-F57938CE9A0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CFC6BB8-F1F8-DC61-9B73-FA7A25308B0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C517185-73B0-EEA3-9F1B-5EEB672BC963}"/>
              </a:ext>
            </a:extLst>
          </p:cNvPr>
          <p:cNvSpPr>
            <a:spLocks noGrp="1"/>
          </p:cNvSpPr>
          <p:nvPr>
            <p:ph type="body" idx="1"/>
          </p:nvPr>
        </p:nvSpPr>
        <p:spPr/>
        <p:txBody>
          <a:bodyPr/>
          <a:lstStyle/>
          <a:p>
            <a:r>
              <a:rPr lang="en-US"/>
              <a:t>To Do: Modify the right bottom corner</a:t>
            </a:r>
            <a:br>
              <a:rPr lang="en-US"/>
            </a:br>
            <a:r>
              <a:rPr lang="en-US"/>
              <a:t>The prover can lock in the values of k, z and R secretly, making sure they stay hidden. Also, the commitment scheme ensures that once the locks are set, the committed values can’t be changed.</a:t>
            </a:r>
            <a:br>
              <a:rPr lang="en-US"/>
            </a:br>
            <a:br>
              <a:rPr lang="en-US"/>
            </a:br>
            <a:r>
              <a:rPr lang="en-US"/>
              <a:t>Explain the colors of the locks</a:t>
            </a:r>
            <a:br>
              <a:rPr lang="en-US"/>
            </a:br>
            <a:r>
              <a:rPr lang="en-US"/>
              <a:t>15:00</a:t>
            </a:r>
          </a:p>
        </p:txBody>
      </p:sp>
      <p:sp>
        <p:nvSpPr>
          <p:cNvPr id="4" name="Slide Number Placeholder 3">
            <a:extLst>
              <a:ext uri="{FF2B5EF4-FFF2-40B4-BE49-F238E27FC236}">
                <a16:creationId xmlns:a16="http://schemas.microsoft.com/office/drawing/2014/main" id="{613BB9AC-12A1-06E4-B534-BB32DC0BF2A9}"/>
              </a:ext>
            </a:extLst>
          </p:cNvPr>
          <p:cNvSpPr>
            <a:spLocks noGrp="1"/>
          </p:cNvSpPr>
          <p:nvPr>
            <p:ph type="sldNum" sz="quarter" idx="5"/>
          </p:nvPr>
        </p:nvSpPr>
        <p:spPr/>
        <p:txBody>
          <a:bodyPr/>
          <a:lstStyle/>
          <a:p>
            <a:fld id="{D3E1F703-CD56-E249-955B-E7193EDAD862}" type="slidenum">
              <a:rPr lang="en-US" smtClean="0"/>
              <a:t>87</a:t>
            </a:fld>
            <a:endParaRPr lang="en-US"/>
          </a:p>
        </p:txBody>
      </p:sp>
    </p:spTree>
    <p:extLst>
      <p:ext uri="{BB962C8B-B14F-4D97-AF65-F5344CB8AC3E}">
        <p14:creationId xmlns:p14="http://schemas.microsoft.com/office/powerpoint/2010/main" val="60610799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A4FB9D-0BCB-6DAA-51BE-7A6C745FC7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037AD0C-5594-9FE5-5D04-E4D792AD0F6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E26DF45-44EA-BB41-8F49-B7DE30E82192}"/>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effectLst/>
                <a:latin typeface="NimbusRomNo9L"/>
              </a:rPr>
              <a:t>We show our results, which are bold here, without hashing.</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endParaRPr lang="en-US" sz="1800">
              <a:effectLst/>
              <a:latin typeface="NimbusRomNo9L"/>
            </a:endParaRP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endParaRPr lang="en-US" sz="1800">
              <a:effectLst/>
              <a:latin typeface="NimbusRomNo9L"/>
            </a:endParaRP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lang="en-US" sz="1800">
                <a:effectLst/>
                <a:latin typeface="NimbusRomNo9L"/>
              </a:rPr>
              <a:t>one where proofs can be large (within reason) but the sum of prover and verifier time should be minimal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In ZKMB scenarios where we use a middlebox to enforce network policies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prover and verifier times contribute to network latency</a:t>
            </a:r>
          </a:p>
          <a:p>
            <a:r>
              <a:rPr lang="en-US"/>
              <a:t>2. Small proof size with practical prover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a:effectLst/>
                <a:latin typeface="NimbusRomNo9L"/>
              </a:rPr>
              <a:t>In blockchain scenario</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a:effectLst/>
                <a:latin typeface="NimbusRomNo9L"/>
              </a:rPr>
              <a:t>In anonymous credential</a:t>
            </a:r>
          </a:p>
          <a:p>
            <a:br>
              <a:rPr lang="en-US"/>
            </a:br>
            <a:r>
              <a:rPr lang="en-US"/>
              <a:t>proof size is smaller than the message</a:t>
            </a:r>
            <a:br>
              <a:rPr lang="en-US"/>
            </a:br>
            <a:r>
              <a:rPr lang="en-US" b="0" i="0">
                <a:solidFill>
                  <a:srgbClr val="202124"/>
                </a:solidFill>
                <a:effectLst/>
                <a:highlight>
                  <a:srgbClr val="FFFFFF"/>
                </a:highlight>
                <a:latin typeface="Roboto" panose="020F0502020204030204" pitchFamily="34" charset="0"/>
              </a:rPr>
              <a:t>377</a:t>
            </a:r>
            <a:br>
              <a:rPr lang="en-US" b="0" i="0">
                <a:solidFill>
                  <a:srgbClr val="202124"/>
                </a:solidFill>
                <a:effectLst/>
                <a:highlight>
                  <a:srgbClr val="FFFFFF"/>
                </a:highlight>
                <a:latin typeface="Roboto" panose="020F0502020204030204" pitchFamily="34" charset="0"/>
              </a:rPr>
            </a:br>
            <a:r>
              <a:rPr lang="en-US" b="0" i="0">
                <a:solidFill>
                  <a:srgbClr val="202124"/>
                </a:solidFill>
                <a:effectLst/>
                <a:highlight>
                  <a:srgbClr val="FFFFFF"/>
                </a:highlight>
                <a:latin typeface="Roboto" panose="02000000000000000000" pitchFamily="2" charset="0"/>
              </a:rPr>
              <a:t>1206.7</a:t>
            </a:r>
            <a:br>
              <a:rPr lang="en-US"/>
            </a:br>
            <a:r>
              <a:rPr lang="en-US"/>
              <a:t>Reduce the proof size</a:t>
            </a:r>
          </a:p>
        </p:txBody>
      </p:sp>
      <p:sp>
        <p:nvSpPr>
          <p:cNvPr id="4" name="Slide Number Placeholder 3">
            <a:extLst>
              <a:ext uri="{FF2B5EF4-FFF2-40B4-BE49-F238E27FC236}">
                <a16:creationId xmlns:a16="http://schemas.microsoft.com/office/drawing/2014/main" id="{D4D5C712-515C-676B-B3E3-630148161FF0}"/>
              </a:ext>
            </a:extLst>
          </p:cNvPr>
          <p:cNvSpPr>
            <a:spLocks noGrp="1"/>
          </p:cNvSpPr>
          <p:nvPr>
            <p:ph type="sldNum" sz="quarter" idx="5"/>
          </p:nvPr>
        </p:nvSpPr>
        <p:spPr/>
        <p:txBody>
          <a:bodyPr/>
          <a:lstStyle/>
          <a:p>
            <a:fld id="{D3E1F703-CD56-E249-955B-E7193EDAD862}" type="slidenum">
              <a:rPr lang="en-US" smtClean="0"/>
              <a:t>88</a:t>
            </a:fld>
            <a:endParaRPr lang="en-US"/>
          </a:p>
        </p:txBody>
      </p:sp>
    </p:spTree>
    <p:extLst>
      <p:ext uri="{BB962C8B-B14F-4D97-AF65-F5344CB8AC3E}">
        <p14:creationId xmlns:p14="http://schemas.microsoft.com/office/powerpoint/2010/main" val="3319229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a:solidFill>
                  <a:srgbClr val="0D0D0D"/>
                </a:solidFill>
                <a:effectLst/>
                <a:highlight>
                  <a:srgbClr val="FFFFFF"/>
                </a:highlight>
                <a:latin typeface="Söhne"/>
              </a:rPr>
              <a:t>Bold that part</a:t>
            </a:r>
            <a:br>
              <a:rPr lang="en-US" b="0" i="0">
                <a:solidFill>
                  <a:srgbClr val="0D0D0D"/>
                </a:solidFill>
                <a:effectLst/>
                <a:highlight>
                  <a:srgbClr val="FFFFFF"/>
                </a:highlight>
                <a:latin typeface="Söhne"/>
              </a:rPr>
            </a:br>
            <a:r>
              <a:rPr lang="en-US" b="0" i="0">
                <a:solidFill>
                  <a:srgbClr val="0D0D0D"/>
                </a:solidFill>
                <a:effectLst/>
                <a:highlight>
                  <a:srgbClr val="FFFFFF"/>
                </a:highlight>
                <a:latin typeface="Söhne"/>
              </a:rPr>
              <a:t>To Do: Modify this slide</a:t>
            </a:r>
            <a:br>
              <a:rPr lang="en-US" b="0" i="0">
                <a:solidFill>
                  <a:srgbClr val="0D0D0D"/>
                </a:solidFill>
                <a:effectLst/>
                <a:highlight>
                  <a:srgbClr val="FFFFFF"/>
                </a:highlight>
                <a:latin typeface="Söhne"/>
              </a:rPr>
            </a:br>
            <a:r>
              <a:rPr lang="en-US" b="0" i="0">
                <a:solidFill>
                  <a:srgbClr val="0D0D0D"/>
                </a:solidFill>
                <a:effectLst/>
                <a:highlight>
                  <a:srgbClr val="FFFFFF"/>
                </a:highlight>
                <a:latin typeface="Söhne"/>
              </a:rPr>
              <a:t>My contributions:</a:t>
            </a:r>
          </a:p>
          <a:p>
            <a:pPr marL="171450" indent="-171450">
              <a:buFont typeface="Arial" panose="020B0604020202020204" pitchFamily="34" charset="0"/>
              <a:buChar char="•"/>
            </a:pPr>
            <a:r>
              <a:rPr lang="en-US" b="0" i="0">
                <a:solidFill>
                  <a:srgbClr val="0D0D0D"/>
                </a:solidFill>
                <a:effectLst/>
                <a:highlight>
                  <a:srgbClr val="FFFFFF"/>
                </a:highlight>
                <a:latin typeface="Söhne"/>
              </a:rPr>
              <a:t>Implement all the ZKP circuit</a:t>
            </a:r>
          </a:p>
          <a:p>
            <a:pPr marL="171450" indent="-171450">
              <a:buFont typeface="Arial" panose="020B0604020202020204" pitchFamily="34" charset="0"/>
              <a:buChar char="•"/>
            </a:pPr>
            <a:r>
              <a:rPr lang="en-US" b="0" i="0">
                <a:solidFill>
                  <a:srgbClr val="0D0D0D"/>
                </a:solidFill>
                <a:effectLst/>
                <a:highlight>
                  <a:srgbClr val="FFFFFF"/>
                </a:highlight>
                <a:latin typeface="Söhne"/>
              </a:rPr>
              <a:t>All the security analysis</a:t>
            </a:r>
          </a:p>
          <a:p>
            <a:pPr marL="171450" indent="-171450">
              <a:buFont typeface="Arial" panose="020B0604020202020204" pitchFamily="34" charset="0"/>
              <a:buChar char="•"/>
            </a:pPr>
            <a:r>
              <a:rPr lang="en-US" b="0" i="0">
                <a:solidFill>
                  <a:srgbClr val="0D0D0D"/>
                </a:solidFill>
                <a:effectLst/>
                <a:highlight>
                  <a:srgbClr val="FFFFFF"/>
                </a:highlight>
                <a:latin typeface="Söhne"/>
              </a:rPr>
              <a:t>Optimizer for lookup-based range checks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a:solidFill>
                  <a:srgbClr val="0D0D0D"/>
                </a:solidFill>
                <a:effectLst/>
                <a:highlight>
                  <a:srgbClr val="FFFFFF"/>
                </a:highlight>
                <a:latin typeface="Söhne"/>
              </a:rPr>
              <a:t>Right-field arithmetic</a:t>
            </a:r>
          </a:p>
          <a:p>
            <a:pPr marL="171450" indent="-171450">
              <a:buFont typeface="Arial" panose="020B0604020202020204" pitchFamily="34" charset="0"/>
              <a:buChar char="•"/>
            </a:pPr>
            <a:r>
              <a:rPr lang="en-US" b="0" i="0">
                <a:solidFill>
                  <a:srgbClr val="0D0D0D"/>
                </a:solidFill>
                <a:effectLst/>
                <a:highlight>
                  <a:srgbClr val="FFFFFF"/>
                </a:highlight>
                <a:latin typeface="Söhne"/>
              </a:rPr>
              <a:t>Come up sigma protocol for ECDSA verification </a:t>
            </a:r>
            <a:r>
              <a:rPr lang="en-US" b="0" i="0" err="1">
                <a:solidFill>
                  <a:srgbClr val="0D0D0D"/>
                </a:solidFill>
                <a:effectLst/>
                <a:highlight>
                  <a:srgbClr val="FFFFFF"/>
                </a:highlight>
                <a:latin typeface="Söhne"/>
              </a:rPr>
              <a:t>tgt</a:t>
            </a:r>
            <a:r>
              <a:rPr lang="en-US" b="0" i="0">
                <a:solidFill>
                  <a:srgbClr val="0D0D0D"/>
                </a:solidFill>
                <a:effectLst/>
                <a:highlight>
                  <a:srgbClr val="FFFFFF"/>
                </a:highlight>
                <a:latin typeface="Söhne"/>
              </a:rPr>
              <a:t> with my advisor</a:t>
            </a:r>
          </a:p>
          <a:p>
            <a:pPr marL="628650" lvl="1" indent="-171450">
              <a:buFont typeface="Arial" panose="020B0604020202020204" pitchFamily="34" charset="0"/>
              <a:buChar char="•"/>
            </a:pPr>
            <a:r>
              <a:rPr lang="en-US" b="0" i="0">
                <a:solidFill>
                  <a:srgbClr val="0D0D0D"/>
                </a:solidFill>
                <a:effectLst/>
                <a:highlight>
                  <a:srgbClr val="FFFFFF"/>
                </a:highlight>
                <a:latin typeface="Söhne"/>
              </a:rPr>
              <a:t>I extend this idea to </a:t>
            </a:r>
            <a:r>
              <a:rPr lang="en-US"/>
              <a:t>Sigma Protocol for ECDSA-based ring signature with 300x improvement</a:t>
            </a:r>
            <a:endParaRPr lang="en-US" b="0" i="0">
              <a:solidFill>
                <a:srgbClr val="0D0D0D"/>
              </a:solidFill>
              <a:effectLst/>
              <a:highlight>
                <a:srgbClr val="FFFFFF"/>
              </a:highlight>
              <a:latin typeface="Söhne"/>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a:solidFill>
                  <a:srgbClr val="0D0D0D"/>
                </a:solidFill>
                <a:effectLst/>
                <a:highlight>
                  <a:srgbClr val="FFFFFF"/>
                </a:highlight>
                <a:latin typeface="Söhne"/>
              </a:rPr>
              <a:t>Come up together</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a:solidFill>
                  <a:srgbClr val="0D0D0D"/>
                </a:solidFill>
                <a:effectLst/>
                <a:highlight>
                  <a:srgbClr val="FFFFFF"/>
                </a:highlight>
                <a:latin typeface="Söhne"/>
              </a:rPr>
              <a:t>SHA256 hashing, Spartan variant, Incomplete point addition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i="0">
                <a:solidFill>
                  <a:srgbClr val="0D0D0D"/>
                </a:solidFill>
                <a:effectLst/>
                <a:highlight>
                  <a:srgbClr val="FFFFFF"/>
                </a:highlight>
                <a:latin typeface="Söhne"/>
              </a:rPr>
              <a:t>Novelty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a:solidFill>
                  <a:srgbClr val="0D0D0D"/>
                </a:solidFill>
                <a:effectLst/>
                <a:highlight>
                  <a:srgbClr val="FFFFFF"/>
                </a:highlight>
                <a:latin typeface="Söhne"/>
              </a:rPr>
              <a:t>Sigma protocol for moving point operations out of the circuit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a:solidFill>
                  <a:srgbClr val="0D0D0D"/>
                </a:solidFill>
                <a:effectLst/>
                <a:highlight>
                  <a:srgbClr val="FFFFFF"/>
                </a:highlight>
                <a:latin typeface="Söhne"/>
              </a:rPr>
              <a:t>The first time to apply lookup argument to </a:t>
            </a:r>
            <a:r>
              <a:rPr lang="en-US" sz="1800">
                <a:effectLst/>
                <a:latin typeface="NimbusRomNo9L"/>
              </a:rPr>
              <a:t>large-precision modular arithmetic in signatures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a:effectLst/>
                <a:latin typeface="NimbusRomNo9L"/>
              </a:rPr>
              <a:t>new variant of Spartan to handle computations with verifier randomness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a:effectLst/>
                <a:latin typeface="NimbusRomNo9L"/>
              </a:rPr>
              <a:t>Improvements to hash eval </a:t>
            </a:r>
            <a:endParaRPr lang="en-US" sz="2800"/>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a:effectLst/>
                <a:latin typeface="NimbusRomNo9L"/>
              </a:rPr>
              <a:t>Optimizations specific to R1CS-based ZKP</a:t>
            </a:r>
            <a:br>
              <a:rPr lang="en-US" sz="1800" b="0" i="0">
                <a:solidFill>
                  <a:srgbClr val="0D0D0D"/>
                </a:solidFill>
                <a:effectLst/>
                <a:highlight>
                  <a:srgbClr val="FFFFFF"/>
                </a:highlight>
                <a:latin typeface="Söhne"/>
              </a:rPr>
            </a:br>
            <a:r>
              <a:rPr lang="en-US" sz="1800" b="0" i="0">
                <a:solidFill>
                  <a:srgbClr val="0D0D0D"/>
                </a:solidFill>
                <a:effectLst/>
                <a:highlight>
                  <a:srgbClr val="FFFFFF"/>
                </a:highlight>
                <a:latin typeface="Söhne"/>
              </a:rPr>
              <a:t>16:00</a:t>
            </a:r>
            <a:br>
              <a:rPr lang="en-US" sz="1800" b="0" i="0">
                <a:solidFill>
                  <a:srgbClr val="0D0D0D"/>
                </a:solidFill>
                <a:effectLst/>
                <a:highlight>
                  <a:srgbClr val="FFFFFF"/>
                </a:highlight>
                <a:latin typeface="Söhne"/>
              </a:rPr>
            </a:br>
            <a:br>
              <a:rPr lang="en-US" sz="1800" b="0" i="0">
                <a:solidFill>
                  <a:srgbClr val="0D0D0D"/>
                </a:solidFill>
                <a:effectLst/>
                <a:highlight>
                  <a:srgbClr val="FFFFFF"/>
                </a:highlight>
                <a:latin typeface="Söhne"/>
              </a:rPr>
            </a:br>
            <a:r>
              <a:rPr lang="en-US" sz="1800" b="0" i="0">
                <a:solidFill>
                  <a:srgbClr val="0D0D0D"/>
                </a:solidFill>
                <a:effectLst/>
                <a:highlight>
                  <a:srgbClr val="FFFFFF"/>
                </a:highlight>
                <a:latin typeface="Söhne"/>
              </a:rPr>
              <a:t>11:29</a:t>
            </a:r>
            <a:endParaRPr lang="en-US" sz="1800">
              <a:effectLst/>
              <a:latin typeface="NimbusRomNo9L"/>
            </a:endParaRPr>
          </a:p>
        </p:txBody>
      </p:sp>
      <p:sp>
        <p:nvSpPr>
          <p:cNvPr id="4" name="Slide Number Placeholder 3"/>
          <p:cNvSpPr>
            <a:spLocks noGrp="1"/>
          </p:cNvSpPr>
          <p:nvPr>
            <p:ph type="sldNum" sz="quarter" idx="5"/>
          </p:nvPr>
        </p:nvSpPr>
        <p:spPr/>
        <p:txBody>
          <a:bodyPr/>
          <a:lstStyle/>
          <a:p>
            <a:fld id="{D3E1F703-CD56-E249-955B-E7193EDAD862}" type="slidenum">
              <a:rPr lang="en-US" smtClean="0"/>
              <a:t>89</a:t>
            </a:fld>
            <a:endParaRPr lang="en-US"/>
          </a:p>
        </p:txBody>
      </p:sp>
    </p:spTree>
    <p:extLst>
      <p:ext uri="{BB962C8B-B14F-4D97-AF65-F5344CB8AC3E}">
        <p14:creationId xmlns:p14="http://schemas.microsoft.com/office/powerpoint/2010/main" val="143272438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18F989-429A-9EB0-8BD7-A2C0F8F2C20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AF43173-AF4B-922A-0DF5-10052E62DD8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ADD9514-8A94-E5DD-D43F-577F8126485A}"/>
              </a:ext>
            </a:extLst>
          </p:cNvPr>
          <p:cNvSpPr>
            <a:spLocks noGrp="1"/>
          </p:cNvSpPr>
          <p:nvPr>
            <p:ph type="body" idx="1"/>
          </p:nvPr>
        </p:nvSpPr>
        <p:spPr/>
        <p:txBody>
          <a:bodyPr/>
          <a:lstStyle/>
          <a:p>
            <a:r>
              <a:rPr lang="en-US"/>
              <a:t>add more service</a:t>
            </a:r>
          </a:p>
        </p:txBody>
      </p:sp>
      <p:sp>
        <p:nvSpPr>
          <p:cNvPr id="4" name="Slide Number Placeholder 3">
            <a:extLst>
              <a:ext uri="{FF2B5EF4-FFF2-40B4-BE49-F238E27FC236}">
                <a16:creationId xmlns:a16="http://schemas.microsoft.com/office/drawing/2014/main" id="{8DAD11E2-811E-E9FC-BAC3-BC09587F3CE7}"/>
              </a:ext>
            </a:extLst>
          </p:cNvPr>
          <p:cNvSpPr>
            <a:spLocks noGrp="1"/>
          </p:cNvSpPr>
          <p:nvPr>
            <p:ph type="sldNum" sz="quarter" idx="5"/>
          </p:nvPr>
        </p:nvSpPr>
        <p:spPr/>
        <p:txBody>
          <a:bodyPr/>
          <a:lstStyle/>
          <a:p>
            <a:fld id="{D3E1F703-CD56-E249-955B-E7193EDAD862}" type="slidenum">
              <a:rPr lang="en-US" smtClean="0"/>
              <a:t>90</a:t>
            </a:fld>
            <a:endParaRPr lang="en-US"/>
          </a:p>
        </p:txBody>
      </p:sp>
    </p:spTree>
    <p:extLst>
      <p:ext uri="{BB962C8B-B14F-4D97-AF65-F5344CB8AC3E}">
        <p14:creationId xmlns:p14="http://schemas.microsoft.com/office/powerpoint/2010/main" val="22507510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F7F1D4-12E8-529E-5515-F52B64E2EF2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4FCDF3F-D4FA-A479-FE29-54570FD0DB1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6937156-B52F-7724-2712-B1B080C3C0F9}"/>
              </a:ext>
            </a:extLst>
          </p:cNvPr>
          <p:cNvSpPr>
            <a:spLocks noGrp="1"/>
          </p:cNvSpPr>
          <p:nvPr>
            <p:ph type="body" idx="1"/>
          </p:nvPr>
        </p:nvSpPr>
        <p:spPr/>
        <p:txBody>
          <a:bodyPr/>
          <a:lstStyle/>
          <a:p>
            <a:r>
              <a:rPr lang="en-US"/>
              <a:t>Base field of curve P256</a:t>
            </a:r>
            <a:br>
              <a:rPr lang="en-US"/>
            </a:br>
            <a:r>
              <a:rPr lang="en-US"/>
              <a:t>Encode the elements in </a:t>
            </a:r>
            <a:r>
              <a:rPr lang="en-US" err="1"/>
              <a:t>Fp</a:t>
            </a:r>
            <a:r>
              <a:rPr lang="en-US"/>
              <a:t> to Fm</a:t>
            </a:r>
          </a:p>
        </p:txBody>
      </p:sp>
      <p:sp>
        <p:nvSpPr>
          <p:cNvPr id="4" name="Slide Number Placeholder 3">
            <a:extLst>
              <a:ext uri="{FF2B5EF4-FFF2-40B4-BE49-F238E27FC236}">
                <a16:creationId xmlns:a16="http://schemas.microsoft.com/office/drawing/2014/main" id="{503BAAF1-3FF6-10AF-D3FF-BA8CDFE42B44}"/>
              </a:ext>
            </a:extLst>
          </p:cNvPr>
          <p:cNvSpPr>
            <a:spLocks noGrp="1"/>
          </p:cNvSpPr>
          <p:nvPr>
            <p:ph type="sldNum" sz="quarter" idx="5"/>
          </p:nvPr>
        </p:nvSpPr>
        <p:spPr/>
        <p:txBody>
          <a:bodyPr/>
          <a:lstStyle/>
          <a:p>
            <a:fld id="{D3E1F703-CD56-E249-955B-E7193EDAD862}" type="slidenum">
              <a:rPr lang="en-US" smtClean="0"/>
              <a:t>9</a:t>
            </a:fld>
            <a:endParaRPr lang="en-US"/>
          </a:p>
        </p:txBody>
      </p:sp>
    </p:spTree>
    <p:extLst>
      <p:ext uri="{BB962C8B-B14F-4D97-AF65-F5344CB8AC3E}">
        <p14:creationId xmlns:p14="http://schemas.microsoft.com/office/powerpoint/2010/main" val="267309048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a:solidFill>
                  <a:srgbClr val="0D0D0D"/>
                </a:solidFill>
                <a:effectLst/>
                <a:highlight>
                  <a:srgbClr val="FFFFFF"/>
                </a:highlight>
                <a:latin typeface="Söhne"/>
              </a:rPr>
              <a:t>We chose to focus on the P256 Curve as it is the most commonly used in ECDSA for legacy systems.</a:t>
            </a:r>
            <a:br>
              <a:rPr lang="en-US"/>
            </a:br>
            <a:r>
              <a:rPr lang="en-US"/>
              <a:t>The point operations are defined by adding points in certain ways. In ZKP circuit, point additions are expressed in constraints. The ways you add the points affect the number of constraints.</a:t>
            </a:r>
            <a:br>
              <a:rPr lang="en-US"/>
            </a:br>
            <a:br>
              <a:rPr lang="en-US"/>
            </a:br>
            <a:r>
              <a:rPr lang="en-US" err="1"/>
              <a:t>Captial</a:t>
            </a:r>
            <a:r>
              <a:rPr lang="en-US"/>
              <a:t> letter implies they are the group elements</a:t>
            </a:r>
          </a:p>
          <a:p>
            <a:r>
              <a:rPr lang="en-US"/>
              <a:t>Little letters are the scalars</a:t>
            </a:r>
            <a:br>
              <a:rPr lang="en-US"/>
            </a:br>
            <a:br>
              <a:rPr lang="en-US"/>
            </a:br>
            <a:r>
              <a:rPr lang="en-US"/>
              <a:t>H means hashing</a:t>
            </a:r>
            <a:br>
              <a:rPr lang="en-US"/>
            </a:br>
            <a:r>
              <a:rPr lang="en-US"/>
              <a:t>In this talk, focus on non-hashing parts</a:t>
            </a:r>
            <a:br>
              <a:rPr lang="en-US"/>
            </a:br>
            <a:r>
              <a:rPr lang="en-US" sz="1200"/>
              <a:t>Bottlenecks: Two point multiplications</a:t>
            </a:r>
          </a:p>
          <a:p>
            <a:endParaRPr lang="en-US"/>
          </a:p>
        </p:txBody>
      </p:sp>
      <p:sp>
        <p:nvSpPr>
          <p:cNvPr id="4" name="Slide Number Placeholder 3"/>
          <p:cNvSpPr>
            <a:spLocks noGrp="1"/>
          </p:cNvSpPr>
          <p:nvPr>
            <p:ph type="sldNum" sz="quarter" idx="5"/>
          </p:nvPr>
        </p:nvSpPr>
        <p:spPr/>
        <p:txBody>
          <a:bodyPr/>
          <a:lstStyle/>
          <a:p>
            <a:fld id="{D3E1F703-CD56-E249-955B-E7193EDAD862}" type="slidenum">
              <a:rPr lang="en-US" smtClean="0"/>
              <a:t>91</a:t>
            </a:fld>
            <a:endParaRPr lang="en-US"/>
          </a:p>
        </p:txBody>
      </p:sp>
    </p:spTree>
    <p:extLst>
      <p:ext uri="{BB962C8B-B14F-4D97-AF65-F5344CB8AC3E}">
        <p14:creationId xmlns:p14="http://schemas.microsoft.com/office/powerpoint/2010/main" val="361578316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3E1F703-CD56-E249-955B-E7193EDAD862}" type="slidenum">
              <a:rPr lang="en-US" smtClean="0"/>
              <a:t>93</a:t>
            </a:fld>
            <a:endParaRPr lang="en-US"/>
          </a:p>
        </p:txBody>
      </p:sp>
    </p:spTree>
    <p:extLst>
      <p:ext uri="{BB962C8B-B14F-4D97-AF65-F5344CB8AC3E}">
        <p14:creationId xmlns:p14="http://schemas.microsoft.com/office/powerpoint/2010/main" val="86315556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Each iteration takes 2*2.6k = 5.2k</a:t>
            </a:r>
            <a:br>
              <a:rPr lang="en-US"/>
            </a:br>
            <a:r>
              <a:rPr lang="en-US"/>
              <a:t>A common way to perform point multiplication in the ZKP circuit is the double-and-add method.</a:t>
            </a:r>
            <a:br>
              <a:rPr lang="en-US"/>
            </a:br>
            <a:r>
              <a:rPr lang="en-US" b="0" i="0">
                <a:solidFill>
                  <a:srgbClr val="0D0D0D"/>
                </a:solidFill>
                <a:effectLst/>
                <a:highlight>
                  <a:srgbClr val="FFFFFF"/>
                </a:highlight>
                <a:latin typeface="Söhne"/>
              </a:rPr>
              <a:t>In each iteration, if the current bit </a:t>
            </a:r>
            <a:r>
              <a:rPr lang="en-US" b="0" i="0">
                <a:solidFill>
                  <a:srgbClr val="0D0D0D"/>
                </a:solidFill>
                <a:effectLst/>
                <a:highlight>
                  <a:srgbClr val="FFFFFF"/>
                </a:highlight>
                <a:latin typeface="KaTeX_Main"/>
              </a:rPr>
              <a:t>𝑛𝑖</a:t>
            </a:r>
            <a:r>
              <a:rPr lang="en-US" b="0" i="0">
                <a:solidFill>
                  <a:srgbClr val="0D0D0D"/>
                </a:solidFill>
                <a:effectLst/>
                <a:highlight>
                  <a:srgbClr val="FFFFFF"/>
                </a:highlight>
                <a:latin typeface="Söhne"/>
              </a:rPr>
              <a:t> is 1, we add </a:t>
            </a:r>
            <a:r>
              <a:rPr lang="en-US" b="0" i="0">
                <a:solidFill>
                  <a:srgbClr val="0D0D0D"/>
                </a:solidFill>
                <a:effectLst/>
                <a:highlight>
                  <a:srgbClr val="FFFFFF"/>
                </a:highlight>
                <a:latin typeface="KaTeX_Main"/>
              </a:rPr>
              <a:t>𝑃′′′</a:t>
            </a:r>
            <a:r>
              <a:rPr lang="en-US" b="0" i="0">
                <a:solidFill>
                  <a:srgbClr val="0D0D0D"/>
                </a:solidFill>
                <a:effectLst/>
                <a:highlight>
                  <a:srgbClr val="FFFFFF"/>
                </a:highlight>
                <a:latin typeface="Söhne"/>
              </a:rPr>
              <a:t> to </a:t>
            </a:r>
            <a:r>
              <a:rPr lang="en-US" b="0" i="0">
                <a:solidFill>
                  <a:srgbClr val="0D0D0D"/>
                </a:solidFill>
                <a:effectLst/>
                <a:highlight>
                  <a:srgbClr val="FFFFFF"/>
                </a:highlight>
                <a:latin typeface="KaTeX_Main"/>
              </a:rPr>
              <a:t>𝑃’</a:t>
            </a:r>
            <a:r>
              <a:rPr lang="en-US" b="0" i="0">
                <a:solidFill>
                  <a:srgbClr val="0D0D0D"/>
                </a:solidFill>
                <a:effectLst/>
                <a:highlight>
                  <a:srgbClr val="FFFFFF"/>
                </a:highlight>
                <a:latin typeface="Söhne"/>
              </a:rPr>
              <a:t>. This accumulates the results of the multiplication.</a:t>
            </a:r>
            <a:br>
              <a:rPr lang="en-US" b="0" i="0">
                <a:solidFill>
                  <a:srgbClr val="0D0D0D"/>
                </a:solidFill>
                <a:effectLst/>
                <a:highlight>
                  <a:srgbClr val="FFFFFF"/>
                </a:highlight>
                <a:latin typeface="Söhne"/>
              </a:rPr>
            </a:br>
            <a:r>
              <a:rPr lang="en-US" b="0" i="0">
                <a:solidFill>
                  <a:srgbClr val="0D0D0D"/>
                </a:solidFill>
                <a:effectLst/>
                <a:highlight>
                  <a:srgbClr val="FFFFFF"/>
                </a:highlight>
                <a:latin typeface="Söhne"/>
              </a:rPr>
              <a:t>Regardless of the bit value, we double </a:t>
            </a:r>
            <a:r>
              <a:rPr lang="en-US" b="0" i="0">
                <a:solidFill>
                  <a:srgbClr val="0D0D0D"/>
                </a:solidFill>
                <a:effectLst/>
                <a:highlight>
                  <a:srgbClr val="FFFFFF"/>
                </a:highlight>
                <a:latin typeface="KaTeX_Main"/>
              </a:rPr>
              <a:t>𝑃′′</a:t>
            </a:r>
            <a:r>
              <a:rPr lang="en-US" b="0" i="0">
                <a:solidFill>
                  <a:srgbClr val="0D0D0D"/>
                </a:solidFill>
                <a:effectLst/>
                <a:highlight>
                  <a:srgbClr val="FFFFFF"/>
                </a:highlight>
                <a:latin typeface="Söhne"/>
              </a:rPr>
              <a:t> by adding it to itself. This prepares </a:t>
            </a:r>
            <a:r>
              <a:rPr lang="en-US" b="0" i="0">
                <a:solidFill>
                  <a:srgbClr val="0D0D0D"/>
                </a:solidFill>
                <a:effectLst/>
                <a:highlight>
                  <a:srgbClr val="FFFFFF"/>
                </a:highlight>
                <a:latin typeface="KaTeX_Main"/>
              </a:rPr>
              <a:t>𝑃′′</a:t>
            </a:r>
            <a:r>
              <a:rPr lang="en-US" b="0" i="0">
                <a:solidFill>
                  <a:srgbClr val="0D0D0D"/>
                </a:solidFill>
                <a:effectLst/>
                <a:highlight>
                  <a:srgbClr val="FFFFFF"/>
                </a:highlight>
                <a:latin typeface="Söhne"/>
              </a:rPr>
              <a:t> for the next power of two.</a:t>
            </a:r>
            <a:br>
              <a:rPr lang="en-US" b="0" i="0">
                <a:solidFill>
                  <a:srgbClr val="0D0D0D"/>
                </a:solidFill>
                <a:effectLst/>
                <a:highlight>
                  <a:srgbClr val="FFFFFF"/>
                </a:highlight>
                <a:latin typeface="Söhne"/>
              </a:rPr>
            </a:br>
            <a:r>
              <a:rPr lang="en-US" b="0" i="0">
                <a:solidFill>
                  <a:srgbClr val="0D0D0D"/>
                </a:solidFill>
                <a:effectLst/>
                <a:highlight>
                  <a:srgbClr val="FFFFFF"/>
                </a:highlight>
                <a:latin typeface="Söhne"/>
              </a:rPr>
              <a:t>This method is commonly used when the point P is dynamic in the circuit. If this P is hardcoded in the circuit, there is a cheaper way to perform point multiplication, which I won’t cover here.</a:t>
            </a:r>
            <a:endParaRPr lang="en-US"/>
          </a:p>
        </p:txBody>
      </p:sp>
      <p:sp>
        <p:nvSpPr>
          <p:cNvPr id="4" name="Slide Number Placeholder 3"/>
          <p:cNvSpPr>
            <a:spLocks noGrp="1"/>
          </p:cNvSpPr>
          <p:nvPr>
            <p:ph type="sldNum" sz="quarter" idx="5"/>
          </p:nvPr>
        </p:nvSpPr>
        <p:spPr/>
        <p:txBody>
          <a:bodyPr/>
          <a:lstStyle/>
          <a:p>
            <a:fld id="{D3E1F703-CD56-E249-955B-E7193EDAD862}" type="slidenum">
              <a:rPr lang="en-US" smtClean="0"/>
              <a:t>94</a:t>
            </a:fld>
            <a:endParaRPr lang="en-US"/>
          </a:p>
        </p:txBody>
      </p:sp>
    </p:spTree>
    <p:extLst>
      <p:ext uri="{BB962C8B-B14F-4D97-AF65-F5344CB8AC3E}">
        <p14:creationId xmlns:p14="http://schemas.microsoft.com/office/powerpoint/2010/main" val="347288196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14040E-3252-F1AD-2958-78081E4F2D4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C82EBE8-27CC-1300-22CF-2522941FD16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1E31CD6-FB89-C9F7-E42B-7D068225EAD3}"/>
              </a:ext>
            </a:extLst>
          </p:cNvPr>
          <p:cNvSpPr>
            <a:spLocks noGrp="1"/>
          </p:cNvSpPr>
          <p:nvPr>
            <p:ph type="body" idx="1"/>
          </p:nvPr>
        </p:nvSpPr>
        <p:spPr/>
        <p:txBody>
          <a:bodyPr/>
          <a:lstStyle/>
          <a:p>
            <a:r>
              <a:rPr lang="en-US" sz="1400"/>
              <a:t>1.3 millions constraints</a:t>
            </a:r>
            <a:br>
              <a:rPr lang="en-US" sz="1400"/>
            </a:br>
            <a:r>
              <a:rPr lang="en-US" sz="1400"/>
              <a:t>In a very fast computer, the prover needs to spend 4 microsecond per constraints.</a:t>
            </a:r>
          </a:p>
          <a:p>
            <a:r>
              <a:rPr lang="en-US" sz="1400"/>
              <a:t>huge underestimate because, in many </a:t>
            </a:r>
            <a:r>
              <a:rPr lang="en-US" sz="1400" err="1"/>
              <a:t>zkSNARKs</a:t>
            </a:r>
            <a:r>
              <a:rPr lang="en-US" sz="1400"/>
              <a:t>, such as Groth16, the prover time grows </a:t>
            </a:r>
            <a:r>
              <a:rPr lang="en-US" sz="1400" err="1"/>
              <a:t>superlinearly</a:t>
            </a:r>
            <a:r>
              <a:rPr lang="en-US" sz="1400"/>
              <a:t> in the number of constraints</a:t>
            </a:r>
            <a:br>
              <a:rPr lang="en-US" sz="1400"/>
            </a:br>
            <a:r>
              <a:rPr lang="en-US" sz="1400"/>
              <a:t>Bottleneck(s):</a:t>
            </a:r>
          </a:p>
          <a:p>
            <a:pPr marL="342900" indent="-342900">
              <a:buFont typeface="Arial" panose="020B0604020202020204" pitchFamily="34" charset="0"/>
              <a:buChar char="•"/>
            </a:pPr>
            <a:r>
              <a:rPr lang="en-US" sz="1200"/>
              <a:t>One fixed point multiplication</a:t>
            </a:r>
          </a:p>
          <a:p>
            <a:pPr marL="342900" indent="-342900">
              <a:buFont typeface="Arial" panose="020B0604020202020204" pitchFamily="34" charset="0"/>
              <a:buChar char="•"/>
            </a:pPr>
            <a:r>
              <a:rPr lang="en-US" sz="1200"/>
              <a:t>One dynamic point multiplication</a:t>
            </a:r>
          </a:p>
          <a:p>
            <a:br>
              <a:rPr lang="en-US" b="0" i="0">
                <a:solidFill>
                  <a:srgbClr val="0D0D0D"/>
                </a:solidFill>
                <a:effectLst/>
                <a:highlight>
                  <a:srgbClr val="FFFFFF"/>
                </a:highlight>
                <a:latin typeface="Söhne"/>
              </a:rPr>
            </a:br>
            <a:r>
              <a:rPr lang="en-US" b="0" i="0">
                <a:solidFill>
                  <a:srgbClr val="0D0D0D"/>
                </a:solidFill>
                <a:effectLst/>
                <a:highlight>
                  <a:srgbClr val="FFFFFF"/>
                </a:highlight>
                <a:latin typeface="Söhne"/>
              </a:rPr>
              <a:t>fixed point scalar dynamic point multiplications</a:t>
            </a:r>
            <a:br>
              <a:rPr lang="en-US" b="0" i="0">
                <a:solidFill>
                  <a:srgbClr val="0D0D0D"/>
                </a:solidFill>
                <a:effectLst/>
                <a:highlight>
                  <a:srgbClr val="FFFFFF"/>
                </a:highlight>
                <a:latin typeface="Söhne"/>
              </a:rPr>
            </a:br>
            <a:r>
              <a:rPr lang="en-US" b="0" i="0">
                <a:solidFill>
                  <a:srgbClr val="0D0D0D"/>
                </a:solidFill>
                <a:effectLst/>
                <a:highlight>
                  <a:srgbClr val="FFFFFF"/>
                </a:highlight>
                <a:latin typeface="Söhne"/>
              </a:rPr>
              <a:t>change word font</a:t>
            </a:r>
            <a:br>
              <a:rPr lang="en-US" b="0" i="0">
                <a:solidFill>
                  <a:srgbClr val="0D0D0D"/>
                </a:solidFill>
                <a:effectLst/>
                <a:highlight>
                  <a:srgbClr val="FFFFFF"/>
                </a:highlight>
                <a:latin typeface="Söhne"/>
              </a:rPr>
            </a:br>
            <a:r>
              <a:rPr lang="en-US" b="0" i="0">
                <a:solidFill>
                  <a:srgbClr val="0D0D0D"/>
                </a:solidFill>
                <a:effectLst/>
                <a:highlight>
                  <a:srgbClr val="FFFFFF"/>
                </a:highlight>
                <a:latin typeface="Söhne"/>
              </a:rPr>
              <a:t>We chose to focus on the P256 Curve as it is the most commonly used in ECDSA for legacy systems.</a:t>
            </a:r>
            <a:br>
              <a:rPr lang="en-US"/>
            </a:br>
            <a:r>
              <a:rPr lang="en-US"/>
              <a:t>The point operations are defined by adding points in certain ways. In ZKP circuit, point additions are expressed in constraints. The ways you add the points affect the number of constraints.</a:t>
            </a:r>
            <a:br>
              <a:rPr lang="en-US"/>
            </a:br>
            <a:br>
              <a:rPr lang="en-US"/>
            </a:br>
            <a:r>
              <a:rPr lang="en-US" err="1"/>
              <a:t>Captial</a:t>
            </a:r>
            <a:r>
              <a:rPr lang="en-US"/>
              <a:t> letter implies they are the group elements</a:t>
            </a:r>
          </a:p>
          <a:p>
            <a:r>
              <a:rPr lang="en-US"/>
              <a:t>Little letters are the scalars</a:t>
            </a:r>
            <a:br>
              <a:rPr lang="en-US"/>
            </a:br>
            <a:br>
              <a:rPr lang="en-US"/>
            </a:br>
            <a:r>
              <a:rPr lang="en-US"/>
              <a:t>H means hashing</a:t>
            </a:r>
            <a:br>
              <a:rPr lang="en-US"/>
            </a:br>
            <a:r>
              <a:rPr lang="en-US"/>
              <a:t>In this talk, focus on non-hashing parts</a:t>
            </a:r>
            <a:br>
              <a:rPr lang="en-US"/>
            </a:br>
            <a:r>
              <a:rPr lang="en-US" sz="1200"/>
              <a:t>Bottlenecks: Two point multiplications</a:t>
            </a:r>
          </a:p>
          <a:p>
            <a:endParaRPr lang="en-US"/>
          </a:p>
        </p:txBody>
      </p:sp>
      <p:sp>
        <p:nvSpPr>
          <p:cNvPr id="4" name="Slide Number Placeholder 3">
            <a:extLst>
              <a:ext uri="{FF2B5EF4-FFF2-40B4-BE49-F238E27FC236}">
                <a16:creationId xmlns:a16="http://schemas.microsoft.com/office/drawing/2014/main" id="{BE00DCE3-BA0C-12E0-BF24-0588867526B8}"/>
              </a:ext>
            </a:extLst>
          </p:cNvPr>
          <p:cNvSpPr>
            <a:spLocks noGrp="1"/>
          </p:cNvSpPr>
          <p:nvPr>
            <p:ph type="sldNum" sz="quarter" idx="5"/>
          </p:nvPr>
        </p:nvSpPr>
        <p:spPr/>
        <p:txBody>
          <a:bodyPr/>
          <a:lstStyle/>
          <a:p>
            <a:fld id="{D3E1F703-CD56-E249-955B-E7193EDAD862}" type="slidenum">
              <a:rPr lang="en-US" smtClean="0"/>
              <a:t>96</a:t>
            </a:fld>
            <a:endParaRPr lang="en-US"/>
          </a:p>
        </p:txBody>
      </p:sp>
    </p:spTree>
    <p:extLst>
      <p:ext uri="{BB962C8B-B14F-4D97-AF65-F5344CB8AC3E}">
        <p14:creationId xmlns:p14="http://schemas.microsoft.com/office/powerpoint/2010/main" val="314353015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Each iteration takes 2*2.6k = 5.2k</a:t>
            </a:r>
          </a:p>
          <a:p>
            <a:r>
              <a:rPr lang="en-US"/>
              <a:t>1.3 millions constraints</a:t>
            </a:r>
            <a:br>
              <a:rPr lang="en-US"/>
            </a:br>
            <a:r>
              <a:rPr lang="en-US"/>
              <a:t>In a very fast computer, the prover needs to spend 4 microsecond per constraints.</a:t>
            </a:r>
            <a:br>
              <a:rPr lang="en-US"/>
            </a:br>
            <a:br>
              <a:rPr lang="en-US"/>
            </a:br>
            <a:r>
              <a:rPr lang="en-US"/>
              <a:t>One line of ECDSA verification takes 2.6 * 4 = 10.4 seconds</a:t>
            </a:r>
            <a:br>
              <a:rPr lang="en-US"/>
            </a:br>
            <a:r>
              <a:rPr lang="en-US"/>
              <a:t>huge underestimate because, in many ZKPs, such as Groth16, the prover time grows </a:t>
            </a:r>
            <a:r>
              <a:rPr lang="en-US" err="1"/>
              <a:t>superlinearly</a:t>
            </a:r>
            <a:r>
              <a:rPr lang="en-US"/>
              <a:t> in the number of constraints</a:t>
            </a:r>
          </a:p>
        </p:txBody>
      </p:sp>
      <p:sp>
        <p:nvSpPr>
          <p:cNvPr id="4" name="Slide Number Placeholder 3"/>
          <p:cNvSpPr>
            <a:spLocks noGrp="1"/>
          </p:cNvSpPr>
          <p:nvPr>
            <p:ph type="sldNum" sz="quarter" idx="5"/>
          </p:nvPr>
        </p:nvSpPr>
        <p:spPr/>
        <p:txBody>
          <a:bodyPr/>
          <a:lstStyle/>
          <a:p>
            <a:fld id="{D3E1F703-CD56-E249-955B-E7193EDAD862}" type="slidenum">
              <a:rPr lang="en-US" smtClean="0"/>
              <a:t>97</a:t>
            </a:fld>
            <a:endParaRPr lang="en-US"/>
          </a:p>
        </p:txBody>
      </p:sp>
    </p:spTree>
    <p:extLst>
      <p:ext uri="{BB962C8B-B14F-4D97-AF65-F5344CB8AC3E}">
        <p14:creationId xmlns:p14="http://schemas.microsoft.com/office/powerpoint/2010/main" val="198465903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a:solidFill>
                  <a:srgbClr val="FF0000"/>
                </a:solidFill>
              </a:rPr>
              <a:t>Assume P is not at infinity</a:t>
            </a:r>
            <a:br>
              <a:rPr lang="en-US" sz="1200">
                <a:solidFill>
                  <a:srgbClr val="FF0000"/>
                </a:solidFill>
              </a:rPr>
            </a:br>
            <a:r>
              <a:rPr lang="en-US" sz="1200">
                <a:solidFill>
                  <a:srgbClr val="FF0000"/>
                </a:solidFill>
              </a:rPr>
              <a:t>Not infinity point: k</a:t>
            </a:r>
            <a:r>
              <a:rPr lang="en-US" sz="1200"/>
              <a:t> </a:t>
            </a:r>
            <a:r>
              <a:rPr lang="en-US" sz="1200">
                <a:solidFill>
                  <a:srgbClr val="00B050"/>
                </a:solidFill>
              </a:rPr>
              <a:t>G</a:t>
            </a:r>
            <a:r>
              <a:rPr lang="en-US" sz="1200"/>
              <a:t> + </a:t>
            </a:r>
            <a:r>
              <a:rPr lang="en-US" sz="1200">
                <a:solidFill>
                  <a:srgbClr val="FF0000"/>
                </a:solidFill>
              </a:rPr>
              <a:t>z R </a:t>
            </a:r>
          </a:p>
          <a:p>
            <a:br>
              <a:rPr lang="en-US" sz="1200">
                <a:solidFill>
                  <a:srgbClr val="FF0000"/>
                </a:solidFill>
              </a:rPr>
            </a:br>
            <a:r>
              <a:rPr lang="en-US" sz="1200">
                <a:solidFill>
                  <a:srgbClr val="FF0000"/>
                </a:solidFill>
              </a:rPr>
              <a:t>In double-and-add method, P’ + P” is always different points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solidFill>
                  <a:srgbClr val="FF0000"/>
                </a:solidFill>
              </a:rPr>
              <a:t>Incomplete point addition can also be used in cached windowed method</a:t>
            </a:r>
            <a:br>
              <a:rPr lang="en-US" sz="1200">
                <a:solidFill>
                  <a:srgbClr val="FF0000"/>
                </a:solidFill>
              </a:rPr>
            </a:br>
            <a:r>
              <a:rPr lang="en-US"/>
              <a:t>In point multiplication </a:t>
            </a:r>
            <a:r>
              <a:rPr lang="en-US" err="1"/>
              <a:t>nP</a:t>
            </a:r>
            <a:r>
              <a:rPr lang="en-US"/>
              <a:t>, we can partially perform each Point Addition</a:t>
            </a:r>
          </a:p>
          <a:p>
            <a:endParaRPr lang="en-US"/>
          </a:p>
        </p:txBody>
      </p:sp>
      <p:sp>
        <p:nvSpPr>
          <p:cNvPr id="4" name="Slide Number Placeholder 3"/>
          <p:cNvSpPr>
            <a:spLocks noGrp="1"/>
          </p:cNvSpPr>
          <p:nvPr>
            <p:ph type="sldNum" sz="quarter" idx="5"/>
          </p:nvPr>
        </p:nvSpPr>
        <p:spPr/>
        <p:txBody>
          <a:bodyPr/>
          <a:lstStyle/>
          <a:p>
            <a:fld id="{D3E1F703-CD56-E249-955B-E7193EDAD862}" type="slidenum">
              <a:rPr lang="en-US" smtClean="0"/>
              <a:t>98</a:t>
            </a:fld>
            <a:endParaRPr lang="en-US"/>
          </a:p>
        </p:txBody>
      </p:sp>
    </p:spTree>
    <p:extLst>
      <p:ext uri="{BB962C8B-B14F-4D97-AF65-F5344CB8AC3E}">
        <p14:creationId xmlns:p14="http://schemas.microsoft.com/office/powerpoint/2010/main" val="336844763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a:solidFill>
                  <a:srgbClr val="000000"/>
                </a:solidFill>
                <a:effectLst/>
                <a:latin typeface="Calibri" panose="020F0502020204030204" pitchFamily="34" charset="0"/>
                <a:cs typeface="Calibri" panose="020F0502020204030204" pitchFamily="34" charset="0"/>
              </a:rPr>
              <a:t>2.6k -&gt; 1.9k</a:t>
            </a:r>
            <a:endParaRPr lang="en-US"/>
          </a:p>
        </p:txBody>
      </p:sp>
      <p:sp>
        <p:nvSpPr>
          <p:cNvPr id="4" name="Slide Number Placeholder 3"/>
          <p:cNvSpPr>
            <a:spLocks noGrp="1"/>
          </p:cNvSpPr>
          <p:nvPr>
            <p:ph type="sldNum" sz="quarter" idx="5"/>
          </p:nvPr>
        </p:nvSpPr>
        <p:spPr/>
        <p:txBody>
          <a:bodyPr/>
          <a:lstStyle/>
          <a:p>
            <a:fld id="{D3E1F703-CD56-E249-955B-E7193EDAD862}" type="slidenum">
              <a:rPr lang="en-US" smtClean="0"/>
              <a:t>99</a:t>
            </a:fld>
            <a:endParaRPr lang="en-US"/>
          </a:p>
        </p:txBody>
      </p:sp>
    </p:spTree>
    <p:extLst>
      <p:ext uri="{BB962C8B-B14F-4D97-AF65-F5344CB8AC3E}">
        <p14:creationId xmlns:p14="http://schemas.microsoft.com/office/powerpoint/2010/main" val="3834437521"/>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a:solidFill>
                  <a:srgbClr val="FF0000"/>
                </a:solidFill>
              </a:rPr>
              <a:t>Assume P is not at infinity</a:t>
            </a:r>
            <a:br>
              <a:rPr lang="en-US" sz="1200">
                <a:solidFill>
                  <a:srgbClr val="FF0000"/>
                </a:solidFill>
              </a:rPr>
            </a:br>
            <a:r>
              <a:rPr lang="en-US" sz="1200">
                <a:solidFill>
                  <a:srgbClr val="FF0000"/>
                </a:solidFill>
              </a:rPr>
              <a:t>Not infinity point: k</a:t>
            </a:r>
            <a:r>
              <a:rPr lang="en-US" sz="1200"/>
              <a:t> </a:t>
            </a:r>
            <a:r>
              <a:rPr lang="en-US" sz="1200">
                <a:solidFill>
                  <a:srgbClr val="00B050"/>
                </a:solidFill>
              </a:rPr>
              <a:t>G</a:t>
            </a:r>
            <a:r>
              <a:rPr lang="en-US" sz="1200"/>
              <a:t> + </a:t>
            </a:r>
            <a:r>
              <a:rPr lang="en-US" sz="1200">
                <a:solidFill>
                  <a:srgbClr val="FF0000"/>
                </a:solidFill>
              </a:rPr>
              <a:t>z R </a:t>
            </a:r>
          </a:p>
          <a:p>
            <a:br>
              <a:rPr lang="en-US" sz="1200">
                <a:solidFill>
                  <a:srgbClr val="FF0000"/>
                </a:solidFill>
              </a:rPr>
            </a:br>
            <a:r>
              <a:rPr lang="en-US" sz="1200">
                <a:solidFill>
                  <a:srgbClr val="FF0000"/>
                </a:solidFill>
              </a:rPr>
              <a:t>In double-and-add method, P’ + P” is always different points</a:t>
            </a:r>
          </a:p>
          <a:p>
            <a:r>
              <a:rPr lang="en-US" sz="1200">
                <a:solidFill>
                  <a:srgbClr val="FF0000"/>
                </a:solidFill>
              </a:rPr>
              <a:t>Incomplete point addition can also be used in cached windowed method</a:t>
            </a:r>
            <a:endParaRPr lang="en-US"/>
          </a:p>
        </p:txBody>
      </p:sp>
      <p:sp>
        <p:nvSpPr>
          <p:cNvPr id="4" name="Slide Number Placeholder 3"/>
          <p:cNvSpPr>
            <a:spLocks noGrp="1"/>
          </p:cNvSpPr>
          <p:nvPr>
            <p:ph type="sldNum" sz="quarter" idx="5"/>
          </p:nvPr>
        </p:nvSpPr>
        <p:spPr/>
        <p:txBody>
          <a:bodyPr/>
          <a:lstStyle/>
          <a:p>
            <a:fld id="{D3E1F703-CD56-E249-955B-E7193EDAD862}" type="slidenum">
              <a:rPr lang="en-US" smtClean="0"/>
              <a:t>100</a:t>
            </a:fld>
            <a:endParaRPr lang="en-US"/>
          </a:p>
        </p:txBody>
      </p:sp>
    </p:spTree>
    <p:extLst>
      <p:ext uri="{BB962C8B-B14F-4D97-AF65-F5344CB8AC3E}">
        <p14:creationId xmlns:p14="http://schemas.microsoft.com/office/powerpoint/2010/main" val="179320128"/>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a:solidFill>
                  <a:srgbClr val="FF0000"/>
                </a:solidFill>
              </a:rPr>
              <a:t>Assume P is not at infinity</a:t>
            </a:r>
            <a:br>
              <a:rPr lang="en-US" sz="1200">
                <a:solidFill>
                  <a:srgbClr val="FF0000"/>
                </a:solidFill>
              </a:rPr>
            </a:br>
            <a:r>
              <a:rPr lang="en-US" sz="1200">
                <a:solidFill>
                  <a:srgbClr val="FF0000"/>
                </a:solidFill>
              </a:rPr>
              <a:t>Not infinity point: k</a:t>
            </a:r>
            <a:r>
              <a:rPr lang="en-US" sz="1200"/>
              <a:t> </a:t>
            </a:r>
            <a:r>
              <a:rPr lang="en-US" sz="1200">
                <a:solidFill>
                  <a:srgbClr val="00B050"/>
                </a:solidFill>
              </a:rPr>
              <a:t>G</a:t>
            </a:r>
            <a:r>
              <a:rPr lang="en-US" sz="1200"/>
              <a:t> + </a:t>
            </a:r>
            <a:r>
              <a:rPr lang="en-US" sz="1200">
                <a:solidFill>
                  <a:srgbClr val="FF0000"/>
                </a:solidFill>
              </a:rPr>
              <a:t>z R </a:t>
            </a:r>
          </a:p>
          <a:p>
            <a:br>
              <a:rPr lang="en-US" sz="1200">
                <a:solidFill>
                  <a:srgbClr val="FF0000"/>
                </a:solidFill>
              </a:rPr>
            </a:br>
            <a:r>
              <a:rPr lang="en-US" sz="1200">
                <a:solidFill>
                  <a:srgbClr val="FF0000"/>
                </a:solidFill>
              </a:rPr>
              <a:t>In double-and-add method, P’ + P” is always different points</a:t>
            </a:r>
          </a:p>
          <a:p>
            <a:r>
              <a:rPr lang="en-US" sz="1200">
                <a:solidFill>
                  <a:srgbClr val="FF0000"/>
                </a:solidFill>
              </a:rPr>
              <a:t>Incomplete point addition can also be used in cached windowed method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t>Each incomplete point addition requires 3 mod p operations</a:t>
            </a:r>
          </a:p>
          <a:p>
            <a:endParaRPr lang="en-US"/>
          </a:p>
        </p:txBody>
      </p:sp>
      <p:sp>
        <p:nvSpPr>
          <p:cNvPr id="4" name="Slide Number Placeholder 3"/>
          <p:cNvSpPr>
            <a:spLocks noGrp="1"/>
          </p:cNvSpPr>
          <p:nvPr>
            <p:ph type="sldNum" sz="quarter" idx="5"/>
          </p:nvPr>
        </p:nvSpPr>
        <p:spPr/>
        <p:txBody>
          <a:bodyPr/>
          <a:lstStyle/>
          <a:p>
            <a:fld id="{D3E1F703-CD56-E249-955B-E7193EDAD862}" type="slidenum">
              <a:rPr lang="en-US" smtClean="0"/>
              <a:t>102</a:t>
            </a:fld>
            <a:endParaRPr lang="en-US"/>
          </a:p>
        </p:txBody>
      </p:sp>
    </p:spTree>
    <p:extLst>
      <p:ext uri="{BB962C8B-B14F-4D97-AF65-F5344CB8AC3E}">
        <p14:creationId xmlns:p14="http://schemas.microsoft.com/office/powerpoint/2010/main" val="53253882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Let's see why the mod p operations are so expensive in the ZKP circuit</a:t>
            </a:r>
            <a:br>
              <a:rPr lang="en-US"/>
            </a:br>
            <a:r>
              <a:rPr lang="en-US"/>
              <a:t>The constraints operates over Fm</a:t>
            </a:r>
            <a:br>
              <a:rPr lang="en-US"/>
            </a:br>
            <a:r>
              <a:rPr lang="en-US"/>
              <a:t>Perform mod p operations but the ZKP circuit operates over Fm</a:t>
            </a:r>
            <a:br>
              <a:rPr lang="en-US"/>
            </a:br>
            <a:r>
              <a:rPr lang="en-US"/>
              <a:t>A very common choice of m in applications comes from a pairing friendly curve</a:t>
            </a:r>
          </a:p>
        </p:txBody>
      </p:sp>
      <p:sp>
        <p:nvSpPr>
          <p:cNvPr id="4" name="Slide Number Placeholder 3"/>
          <p:cNvSpPr>
            <a:spLocks noGrp="1"/>
          </p:cNvSpPr>
          <p:nvPr>
            <p:ph type="sldNum" sz="quarter" idx="5"/>
          </p:nvPr>
        </p:nvSpPr>
        <p:spPr/>
        <p:txBody>
          <a:bodyPr/>
          <a:lstStyle/>
          <a:p>
            <a:fld id="{D3E1F703-CD56-E249-955B-E7193EDAD862}" type="slidenum">
              <a:rPr lang="en-US" smtClean="0"/>
              <a:t>103</a:t>
            </a:fld>
            <a:endParaRPr lang="en-US"/>
          </a:p>
        </p:txBody>
      </p:sp>
    </p:spTree>
    <p:extLst>
      <p:ext uri="{BB962C8B-B14F-4D97-AF65-F5344CB8AC3E}">
        <p14:creationId xmlns:p14="http://schemas.microsoft.com/office/powerpoint/2010/main" val="38627986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EFE83B-DD00-7DA9-C671-E4C358B18D3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9B360B1-0050-E324-6EED-255131E81FF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9C251B0-4CE3-A568-25CE-1596B841DE91}"/>
              </a:ext>
            </a:extLst>
          </p:cNvPr>
          <p:cNvSpPr>
            <a:spLocks noGrp="1"/>
          </p:cNvSpPr>
          <p:nvPr>
            <p:ph type="body" idx="1"/>
          </p:nvPr>
        </p:nvSpPr>
        <p:spPr/>
        <p:txBody>
          <a:bodyPr/>
          <a:lstStyle/>
          <a:p>
            <a:r>
              <a:rPr lang="en-US"/>
              <a:t>Base field of curve P256</a:t>
            </a:r>
            <a:br>
              <a:rPr lang="en-US"/>
            </a:br>
            <a:r>
              <a:rPr lang="en-US"/>
              <a:t>Encode the elements in </a:t>
            </a:r>
            <a:r>
              <a:rPr lang="en-US" err="1"/>
              <a:t>Fp</a:t>
            </a:r>
            <a:r>
              <a:rPr lang="en-US"/>
              <a:t> to Fm</a:t>
            </a:r>
          </a:p>
        </p:txBody>
      </p:sp>
      <p:sp>
        <p:nvSpPr>
          <p:cNvPr id="4" name="Slide Number Placeholder 3">
            <a:extLst>
              <a:ext uri="{FF2B5EF4-FFF2-40B4-BE49-F238E27FC236}">
                <a16:creationId xmlns:a16="http://schemas.microsoft.com/office/drawing/2014/main" id="{5D0791BE-F432-E40B-C753-4B999E0ABF0D}"/>
              </a:ext>
            </a:extLst>
          </p:cNvPr>
          <p:cNvSpPr>
            <a:spLocks noGrp="1"/>
          </p:cNvSpPr>
          <p:nvPr>
            <p:ph type="sldNum" sz="quarter" idx="5"/>
          </p:nvPr>
        </p:nvSpPr>
        <p:spPr/>
        <p:txBody>
          <a:bodyPr/>
          <a:lstStyle/>
          <a:p>
            <a:fld id="{D3E1F703-CD56-E249-955B-E7193EDAD862}" type="slidenum">
              <a:rPr lang="en-US" smtClean="0"/>
              <a:t>10</a:t>
            </a:fld>
            <a:endParaRPr lang="en-US"/>
          </a:p>
        </p:txBody>
      </p:sp>
    </p:spTree>
    <p:extLst>
      <p:ext uri="{BB962C8B-B14F-4D97-AF65-F5344CB8AC3E}">
        <p14:creationId xmlns:p14="http://schemas.microsoft.com/office/powerpoint/2010/main" val="1557923903"/>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First, let us look at how modular arithmetic works in the ZKP circuit</a:t>
            </a:r>
            <a:br>
              <a:rPr lang="en-US"/>
            </a:br>
            <a:r>
              <a:rPr lang="en-US"/>
              <a:t>a · b = p · quotient + remainder</a:t>
            </a:r>
            <a:br>
              <a:rPr lang="en-US"/>
            </a:br>
            <a:r>
              <a:rPr lang="en-US" b="0" i="0">
                <a:solidFill>
                  <a:srgbClr val="0D0D0D"/>
                </a:solidFill>
                <a:effectLst/>
                <a:highlight>
                  <a:srgbClr val="FFFFFF"/>
                </a:highlight>
                <a:latin typeface="Söhne"/>
              </a:rPr>
              <a:t>Recall that the ZKP circuit operates over </a:t>
            </a:r>
            <a:r>
              <a:rPr lang="en-US" b="0" i="0">
                <a:solidFill>
                  <a:srgbClr val="0D0D0D"/>
                </a:solidFill>
                <a:effectLst/>
                <a:highlight>
                  <a:srgbClr val="FFFFFF"/>
                </a:highlight>
                <a:latin typeface="KaTeX_Main"/>
              </a:rPr>
              <a:t>𝐹𝑚</a:t>
            </a:r>
            <a:r>
              <a:rPr lang="en-US" b="0" i="0">
                <a:solidFill>
                  <a:srgbClr val="0D0D0D"/>
                </a:solidFill>
                <a:effectLst/>
                <a:highlight>
                  <a:srgbClr val="FFFFFF"/>
                </a:highlight>
                <a:latin typeface="Söhne"/>
              </a:rPr>
              <a:t>, where </a:t>
            </a:r>
            <a:r>
              <a:rPr lang="en-US" b="0" i="0">
                <a:solidFill>
                  <a:srgbClr val="0D0D0D"/>
                </a:solidFill>
                <a:effectLst/>
                <a:highlight>
                  <a:srgbClr val="FFFFFF"/>
                </a:highlight>
                <a:latin typeface="KaTeX_Main"/>
              </a:rPr>
              <a:t>𝑚</a:t>
            </a:r>
            <a:r>
              <a:rPr lang="en-US" b="0" i="0">
                <a:solidFill>
                  <a:srgbClr val="0D0D0D"/>
                </a:solidFill>
                <a:effectLst/>
                <a:highlight>
                  <a:srgbClr val="FFFFFF"/>
                </a:highlight>
                <a:latin typeface="Söhne"/>
              </a:rPr>
              <a:t> is smaller than the </a:t>
            </a:r>
            <a:r>
              <a:rPr lang="en-US" b="0" i="0">
                <a:solidFill>
                  <a:srgbClr val="0D0D0D"/>
                </a:solidFill>
                <a:effectLst/>
                <a:highlight>
                  <a:srgbClr val="FFFFFF"/>
                </a:highlight>
                <a:latin typeface="KaTeX_Main"/>
              </a:rPr>
              <a:t>𝑝</a:t>
            </a:r>
            <a:r>
              <a:rPr lang="en-US" b="0" i="0">
                <a:solidFill>
                  <a:srgbClr val="0D0D0D"/>
                </a:solidFill>
                <a:effectLst/>
                <a:highlight>
                  <a:srgbClr val="FFFFFF"/>
                </a:highlight>
                <a:latin typeface="Söhne"/>
              </a:rPr>
              <a:t> we are working with.</a:t>
            </a:r>
            <a:br>
              <a:rPr lang="en-US" b="0" i="0">
                <a:solidFill>
                  <a:srgbClr val="0D0D0D"/>
                </a:solidFill>
                <a:effectLst/>
                <a:highlight>
                  <a:srgbClr val="FFFFFF"/>
                </a:highlight>
                <a:latin typeface="Söhne"/>
              </a:rPr>
            </a:br>
            <a:r>
              <a:rPr lang="en-US" b="0" i="0">
                <a:solidFill>
                  <a:srgbClr val="0D0D0D"/>
                </a:solidFill>
                <a:effectLst/>
                <a:highlight>
                  <a:srgbClr val="FFFFFF"/>
                </a:highlight>
                <a:latin typeface="Söhne"/>
              </a:rPr>
              <a:t>We need to encode the values in </a:t>
            </a:r>
            <a:r>
              <a:rPr lang="en-US" b="0" i="0" err="1">
                <a:solidFill>
                  <a:srgbClr val="0D0D0D"/>
                </a:solidFill>
                <a:effectLst/>
                <a:highlight>
                  <a:srgbClr val="FFFFFF"/>
                </a:highlight>
                <a:latin typeface="Söhne"/>
              </a:rPr>
              <a:t>Fp</a:t>
            </a:r>
            <a:r>
              <a:rPr lang="en-US" b="0" i="0">
                <a:solidFill>
                  <a:srgbClr val="0D0D0D"/>
                </a:solidFill>
                <a:effectLst/>
                <a:highlight>
                  <a:srgbClr val="FFFFFF"/>
                </a:highlight>
                <a:latin typeface="Söhne"/>
              </a:rPr>
              <a:t> to Fm</a:t>
            </a:r>
            <a:br>
              <a:rPr lang="en-US" b="0" i="0">
                <a:solidFill>
                  <a:srgbClr val="0D0D0D"/>
                </a:solidFill>
                <a:effectLst/>
                <a:highlight>
                  <a:srgbClr val="FFFFFF"/>
                </a:highlight>
                <a:latin typeface="Söhne"/>
              </a:rPr>
            </a:br>
            <a:endParaRPr lang="en-US"/>
          </a:p>
        </p:txBody>
      </p:sp>
      <p:sp>
        <p:nvSpPr>
          <p:cNvPr id="4" name="Slide Number Placeholder 3"/>
          <p:cNvSpPr>
            <a:spLocks noGrp="1"/>
          </p:cNvSpPr>
          <p:nvPr>
            <p:ph type="sldNum" sz="quarter" idx="5"/>
          </p:nvPr>
        </p:nvSpPr>
        <p:spPr/>
        <p:txBody>
          <a:bodyPr/>
          <a:lstStyle/>
          <a:p>
            <a:fld id="{D3E1F703-CD56-E249-955B-E7193EDAD862}" type="slidenum">
              <a:rPr lang="en-US" smtClean="0"/>
              <a:t>104</a:t>
            </a:fld>
            <a:endParaRPr lang="en-US"/>
          </a:p>
        </p:txBody>
      </p:sp>
    </p:spTree>
    <p:extLst>
      <p:ext uri="{BB962C8B-B14F-4D97-AF65-F5344CB8AC3E}">
        <p14:creationId xmlns:p14="http://schemas.microsoft.com/office/powerpoint/2010/main" val="1493867582"/>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a:solidFill>
                  <a:srgbClr val="0D0D0D"/>
                </a:solidFill>
                <a:effectLst/>
                <a:highlight>
                  <a:srgbClr val="FFFFFF"/>
                </a:highlight>
                <a:latin typeface="Söhne"/>
              </a:rPr>
              <a:t>We express all values using a base that is power of 2.</a:t>
            </a:r>
          </a:p>
          <a:p>
            <a:endParaRPr lang="en-US"/>
          </a:p>
          <a:p>
            <a:r>
              <a:rPr lang="en-US"/>
              <a:t>Only differences</a:t>
            </a:r>
          </a:p>
          <a:p>
            <a:r>
              <a:rPr lang="en-US"/>
              <a:t>- each digit might exceed the base</a:t>
            </a:r>
          </a:p>
          <a:p>
            <a:r>
              <a:rPr lang="en-US"/>
              <a:t>- the subtraction result needs to be 0</a:t>
            </a:r>
            <a:br>
              <a:rPr lang="en-US"/>
            </a:br>
            <a:br>
              <a:rPr lang="en-US"/>
            </a:br>
            <a:r>
              <a:rPr lang="en-US"/>
              <a:t>We need to range-check each value to avoid overflow in the ZKP circuit</a:t>
            </a:r>
            <a:br>
              <a:rPr lang="en-US"/>
            </a:br>
            <a:br>
              <a:rPr lang="en-US"/>
            </a:br>
            <a:r>
              <a:rPr lang="en-US"/>
              <a:t>In fact, range checks are the main bottleneck here</a:t>
            </a:r>
          </a:p>
        </p:txBody>
      </p:sp>
      <p:sp>
        <p:nvSpPr>
          <p:cNvPr id="4" name="Slide Number Placeholder 3"/>
          <p:cNvSpPr>
            <a:spLocks noGrp="1"/>
          </p:cNvSpPr>
          <p:nvPr>
            <p:ph type="sldNum" sz="quarter" idx="5"/>
          </p:nvPr>
        </p:nvSpPr>
        <p:spPr/>
        <p:txBody>
          <a:bodyPr/>
          <a:lstStyle/>
          <a:p>
            <a:fld id="{D3E1F703-CD56-E249-955B-E7193EDAD862}" type="slidenum">
              <a:rPr lang="en-US" smtClean="0"/>
              <a:t>105</a:t>
            </a:fld>
            <a:endParaRPr lang="en-US"/>
          </a:p>
        </p:txBody>
      </p:sp>
    </p:spTree>
    <p:extLst>
      <p:ext uri="{BB962C8B-B14F-4D97-AF65-F5344CB8AC3E}">
        <p14:creationId xmlns:p14="http://schemas.microsoft.com/office/powerpoint/2010/main" val="1849911583"/>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a:solidFill>
                  <a:srgbClr val="0D0D0D"/>
                </a:solidFill>
                <a:effectLst/>
                <a:highlight>
                  <a:srgbClr val="FFFFFF"/>
                </a:highlight>
                <a:latin typeface="Söhne"/>
              </a:rPr>
              <a:t>To see why, let us look at how range checks work in the ZKP circuit</a:t>
            </a:r>
            <a:br>
              <a:rPr lang="en-US" b="0" i="0">
                <a:solidFill>
                  <a:srgbClr val="0D0D0D"/>
                </a:solidFill>
                <a:effectLst/>
                <a:highlight>
                  <a:srgbClr val="FFFFFF"/>
                </a:highlight>
                <a:latin typeface="Söhne"/>
              </a:rPr>
            </a:br>
            <a:r>
              <a:rPr lang="en-US" b="0" i="0">
                <a:solidFill>
                  <a:srgbClr val="0D0D0D"/>
                </a:solidFill>
                <a:effectLst/>
                <a:highlight>
                  <a:srgbClr val="FFFFFF"/>
                </a:highlight>
                <a:latin typeface="Söhne"/>
              </a:rPr>
              <a:t>We decompose each value into its binary representation.</a:t>
            </a:r>
          </a:p>
          <a:p>
            <a:r>
              <a:rPr lang="en-US" b="0" i="0">
                <a:solidFill>
                  <a:srgbClr val="0D0D0D"/>
                </a:solidFill>
                <a:effectLst/>
                <a:highlight>
                  <a:srgbClr val="FFFFFF"/>
                </a:highlight>
                <a:latin typeface="Söhne"/>
              </a:rPr>
              <a:t>In the ZKP circuit, we check that each bit is either 0 or 1. This costs one constraint per bit. </a:t>
            </a:r>
            <a:endParaRPr lang="en-US"/>
          </a:p>
        </p:txBody>
      </p:sp>
      <p:sp>
        <p:nvSpPr>
          <p:cNvPr id="4" name="Slide Number Placeholder 3"/>
          <p:cNvSpPr>
            <a:spLocks noGrp="1"/>
          </p:cNvSpPr>
          <p:nvPr>
            <p:ph type="sldNum" sz="quarter" idx="5"/>
          </p:nvPr>
        </p:nvSpPr>
        <p:spPr/>
        <p:txBody>
          <a:bodyPr/>
          <a:lstStyle/>
          <a:p>
            <a:fld id="{D3E1F703-CD56-E249-955B-E7193EDAD862}" type="slidenum">
              <a:rPr lang="en-US" smtClean="0"/>
              <a:t>106</a:t>
            </a:fld>
            <a:endParaRPr lang="en-US"/>
          </a:p>
        </p:txBody>
      </p:sp>
    </p:spTree>
    <p:extLst>
      <p:ext uri="{BB962C8B-B14F-4D97-AF65-F5344CB8AC3E}">
        <p14:creationId xmlns:p14="http://schemas.microsoft.com/office/powerpoint/2010/main" val="3276875766"/>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 notice that we can apply recent advancements in look-up argument to range checks</a:t>
            </a:r>
            <a:br>
              <a:rPr lang="en-US"/>
            </a:br>
            <a:r>
              <a:rPr lang="en-US"/>
              <a:t>Setup table</a:t>
            </a:r>
          </a:p>
          <a:p>
            <a:r>
              <a:rPr lang="en-US"/>
              <a:t>Lookup into limbs</a:t>
            </a:r>
            <a:br>
              <a:rPr lang="en-US"/>
            </a:br>
            <a:br>
              <a:rPr lang="en-US"/>
            </a:br>
            <a:r>
              <a:rPr lang="en-US" b="0" i="0">
                <a:solidFill>
                  <a:srgbClr val="0D0D0D"/>
                </a:solidFill>
                <a:effectLst/>
                <a:highlight>
                  <a:srgbClr val="FFFFFF"/>
                </a:highlight>
                <a:latin typeface="Söhne"/>
              </a:rPr>
              <a:t>We incur a constraint cost when setting up this table.</a:t>
            </a:r>
            <a:endParaRPr lang="en-US"/>
          </a:p>
        </p:txBody>
      </p:sp>
      <p:sp>
        <p:nvSpPr>
          <p:cNvPr id="4" name="Slide Number Placeholder 3"/>
          <p:cNvSpPr>
            <a:spLocks noGrp="1"/>
          </p:cNvSpPr>
          <p:nvPr>
            <p:ph type="sldNum" sz="quarter" idx="5"/>
          </p:nvPr>
        </p:nvSpPr>
        <p:spPr/>
        <p:txBody>
          <a:bodyPr/>
          <a:lstStyle/>
          <a:p>
            <a:fld id="{D3E1F703-CD56-E249-955B-E7193EDAD862}" type="slidenum">
              <a:rPr lang="en-US" smtClean="0"/>
              <a:t>107</a:t>
            </a:fld>
            <a:endParaRPr lang="en-US"/>
          </a:p>
        </p:txBody>
      </p:sp>
    </p:spTree>
    <p:extLst>
      <p:ext uri="{BB962C8B-B14F-4D97-AF65-F5344CB8AC3E}">
        <p14:creationId xmlns:p14="http://schemas.microsoft.com/office/powerpoint/2010/main" val="3543463707"/>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a:solidFill>
                  <a:srgbClr val="0D0D0D"/>
                </a:solidFill>
                <a:effectLst/>
                <a:highlight>
                  <a:srgbClr val="FFFFFF"/>
                </a:highlight>
                <a:latin typeface="Söhne"/>
              </a:rPr>
              <a:t>The bit widths of the carry depend on the computations done before modulo reductions.</a:t>
            </a:r>
            <a:br>
              <a:rPr lang="en-US" b="0" i="0">
                <a:solidFill>
                  <a:srgbClr val="0D0D0D"/>
                </a:solidFill>
                <a:effectLst/>
                <a:highlight>
                  <a:srgbClr val="FFFFFF"/>
                </a:highlight>
                <a:latin typeface="Söhne"/>
              </a:rPr>
            </a:br>
            <a:r>
              <a:rPr lang="en-US" b="0" i="0">
                <a:solidFill>
                  <a:srgbClr val="0D0D0D"/>
                </a:solidFill>
                <a:effectLst/>
                <a:highlight>
                  <a:srgbClr val="FFFFFF"/>
                </a:highlight>
                <a:latin typeface="Söhne"/>
              </a:rPr>
              <a:t>Both the input and intermediate values need to be checked </a:t>
            </a:r>
            <a:r>
              <a:rPr lang="en-US"/>
              <a:t>exactly</a:t>
            </a:r>
            <a:br>
              <a:rPr lang="en-US"/>
            </a:br>
            <a:r>
              <a:rPr lang="en-US"/>
              <a:t>For example, suppose we setup a table for bit-width 7. 32 is not divisible by 7, so there would be 4 remaining bits </a:t>
            </a:r>
          </a:p>
          <a:p>
            <a:r>
              <a:rPr lang="en-US"/>
              <a:t>We can relax the checks for carries </a:t>
            </a:r>
          </a:p>
          <a:p>
            <a:r>
              <a:rPr lang="en-US"/>
              <a:t>The carries can be checked relaxed next multiple of the </a:t>
            </a:r>
            <a:r>
              <a:rPr lang="en-US" err="1"/>
              <a:t>subtable</a:t>
            </a:r>
            <a:r>
              <a:rPr lang="en-US"/>
              <a:t> </a:t>
            </a:r>
            <a:r>
              <a:rPr lang="en-US" err="1"/>
              <a:t>bitwidth</a:t>
            </a:r>
            <a:endParaRPr lang="en-US"/>
          </a:p>
          <a:p>
            <a:r>
              <a:rPr lang="en-US"/>
              <a:t>What we does is to design an optimizer to minimize the total cost for range checks, including the lookup cost and table setup cost</a:t>
            </a:r>
            <a:br>
              <a:rPr lang="en-US"/>
            </a:br>
            <a:r>
              <a:rPr lang="en-US"/>
              <a:t>This allows us to further reduce the constraint costs by more than two times.</a:t>
            </a:r>
          </a:p>
        </p:txBody>
      </p:sp>
      <p:sp>
        <p:nvSpPr>
          <p:cNvPr id="4" name="Slide Number Placeholder 3"/>
          <p:cNvSpPr>
            <a:spLocks noGrp="1"/>
          </p:cNvSpPr>
          <p:nvPr>
            <p:ph type="sldNum" sz="quarter" idx="5"/>
          </p:nvPr>
        </p:nvSpPr>
        <p:spPr/>
        <p:txBody>
          <a:bodyPr/>
          <a:lstStyle/>
          <a:p>
            <a:fld id="{D3E1F703-CD56-E249-955B-E7193EDAD862}" type="slidenum">
              <a:rPr lang="en-US" smtClean="0"/>
              <a:t>109</a:t>
            </a:fld>
            <a:endParaRPr lang="en-US"/>
          </a:p>
        </p:txBody>
      </p:sp>
    </p:spTree>
    <p:extLst>
      <p:ext uri="{BB962C8B-B14F-4D97-AF65-F5344CB8AC3E}">
        <p14:creationId xmlns:p14="http://schemas.microsoft.com/office/powerpoint/2010/main" val="3615400019"/>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Base field of curve P256</a:t>
            </a:r>
            <a:br>
              <a:rPr lang="en-US"/>
            </a:br>
            <a:r>
              <a:rPr lang="en-US"/>
              <a:t>Encode the elements in </a:t>
            </a:r>
            <a:r>
              <a:rPr lang="en-US" err="1"/>
              <a:t>Fp</a:t>
            </a:r>
            <a:r>
              <a:rPr lang="en-US"/>
              <a:t> to Fm</a:t>
            </a:r>
          </a:p>
        </p:txBody>
      </p:sp>
      <p:sp>
        <p:nvSpPr>
          <p:cNvPr id="4" name="Slide Number Placeholder 3"/>
          <p:cNvSpPr>
            <a:spLocks noGrp="1"/>
          </p:cNvSpPr>
          <p:nvPr>
            <p:ph type="sldNum" sz="quarter" idx="5"/>
          </p:nvPr>
        </p:nvSpPr>
        <p:spPr/>
        <p:txBody>
          <a:bodyPr/>
          <a:lstStyle/>
          <a:p>
            <a:fld id="{D3E1F703-CD56-E249-955B-E7193EDAD862}" type="slidenum">
              <a:rPr lang="en-US" smtClean="0"/>
              <a:t>110</a:t>
            </a:fld>
            <a:endParaRPr lang="en-US"/>
          </a:p>
        </p:txBody>
      </p:sp>
    </p:spTree>
    <p:extLst>
      <p:ext uri="{BB962C8B-B14F-4D97-AF65-F5344CB8AC3E}">
        <p14:creationId xmlns:p14="http://schemas.microsoft.com/office/powerpoint/2010/main" val="1253600336"/>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Connect m with p</a:t>
            </a:r>
            <a:br>
              <a:rPr lang="en-US"/>
            </a:br>
            <a:r>
              <a:rPr lang="en-US"/>
              <a:t>We can perform modulo p operations roughly for free.</a:t>
            </a:r>
            <a:br>
              <a:rPr lang="en-US"/>
            </a:br>
            <a:r>
              <a:rPr lang="en-US"/>
              <a:t>we don’t need to apply the quotient remainder formula</a:t>
            </a:r>
          </a:p>
          <a:p>
            <a:r>
              <a:rPr lang="en-US"/>
              <a:t>Notice that FFT-based ZKPs are well-known for producing small proofs. </a:t>
            </a:r>
            <a:br>
              <a:rPr lang="en-US"/>
            </a:br>
            <a:r>
              <a:rPr lang="en-US"/>
              <a:t>If we use non-FFT-based ZKPs, our proof size will be larger.</a:t>
            </a:r>
          </a:p>
        </p:txBody>
      </p:sp>
      <p:sp>
        <p:nvSpPr>
          <p:cNvPr id="4" name="Slide Number Placeholder 3"/>
          <p:cNvSpPr>
            <a:spLocks noGrp="1"/>
          </p:cNvSpPr>
          <p:nvPr>
            <p:ph type="sldNum" sz="quarter" idx="5"/>
          </p:nvPr>
        </p:nvSpPr>
        <p:spPr/>
        <p:txBody>
          <a:bodyPr/>
          <a:lstStyle/>
          <a:p>
            <a:fld id="{D3E1F703-CD56-E249-955B-E7193EDAD862}" type="slidenum">
              <a:rPr lang="en-US" smtClean="0"/>
              <a:t>111</a:t>
            </a:fld>
            <a:endParaRPr lang="en-US"/>
          </a:p>
        </p:txBody>
      </p:sp>
    </p:spTree>
    <p:extLst>
      <p:ext uri="{BB962C8B-B14F-4D97-AF65-F5344CB8AC3E}">
        <p14:creationId xmlns:p14="http://schemas.microsoft.com/office/powerpoint/2010/main" val="268411845"/>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919ECB-D0B1-8A10-756E-EC37795B63C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2260814-6BD7-9647-C97E-4CA32C609C0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634006E-A822-D164-0630-5D51CA818FB2}"/>
              </a:ext>
            </a:extLst>
          </p:cNvPr>
          <p:cNvSpPr>
            <a:spLocks noGrp="1"/>
          </p:cNvSpPr>
          <p:nvPr>
            <p:ph type="body" idx="1"/>
          </p:nvPr>
        </p:nvSpPr>
        <p:spPr/>
        <p:txBody>
          <a:bodyPr/>
          <a:lstStyle/>
          <a:p>
            <a:r>
              <a:rPr lang="en-US"/>
              <a:t>Connect m with p</a:t>
            </a:r>
            <a:br>
              <a:rPr lang="en-US"/>
            </a:br>
            <a:r>
              <a:rPr lang="en-US"/>
              <a:t>We can perform modulo p operations roughly for free.</a:t>
            </a:r>
            <a:br>
              <a:rPr lang="en-US"/>
            </a:br>
            <a:r>
              <a:rPr lang="en-US"/>
              <a:t>we don’t need to apply the quotient remainder formula</a:t>
            </a:r>
          </a:p>
          <a:p>
            <a:r>
              <a:rPr lang="en-US"/>
              <a:t>Notice that FFT-based ZKPs are well-known for producing small proofs. </a:t>
            </a:r>
            <a:br>
              <a:rPr lang="en-US"/>
            </a:br>
            <a:r>
              <a:rPr lang="en-US"/>
              <a:t>If we use non-FFT-based ZKPs, our proof size will be larger.</a:t>
            </a:r>
          </a:p>
        </p:txBody>
      </p:sp>
      <p:sp>
        <p:nvSpPr>
          <p:cNvPr id="4" name="Slide Number Placeholder 3">
            <a:extLst>
              <a:ext uri="{FF2B5EF4-FFF2-40B4-BE49-F238E27FC236}">
                <a16:creationId xmlns:a16="http://schemas.microsoft.com/office/drawing/2014/main" id="{BD0D71F4-0622-B2CF-CACB-B15793BC989B}"/>
              </a:ext>
            </a:extLst>
          </p:cNvPr>
          <p:cNvSpPr>
            <a:spLocks noGrp="1"/>
          </p:cNvSpPr>
          <p:nvPr>
            <p:ph type="sldNum" sz="quarter" idx="5"/>
          </p:nvPr>
        </p:nvSpPr>
        <p:spPr/>
        <p:txBody>
          <a:bodyPr/>
          <a:lstStyle/>
          <a:p>
            <a:fld id="{D3E1F703-CD56-E249-955B-E7193EDAD862}" type="slidenum">
              <a:rPr lang="en-US" smtClean="0"/>
              <a:t>112</a:t>
            </a:fld>
            <a:endParaRPr lang="en-US"/>
          </a:p>
        </p:txBody>
      </p:sp>
    </p:spTree>
    <p:extLst>
      <p:ext uri="{BB962C8B-B14F-4D97-AF65-F5344CB8AC3E}">
        <p14:creationId xmlns:p14="http://schemas.microsoft.com/office/powerpoint/2010/main" val="118133195"/>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err="1"/>
              <a:t>Captial</a:t>
            </a:r>
            <a:r>
              <a:rPr lang="en-US"/>
              <a:t> letter implies they are the group elements</a:t>
            </a:r>
          </a:p>
          <a:p>
            <a:r>
              <a:rPr lang="en-US"/>
              <a:t>Little letters are the scalars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t>Bottlenecks: Two point multiplications</a:t>
            </a:r>
          </a:p>
          <a:p>
            <a:endParaRPr lang="en-US"/>
          </a:p>
        </p:txBody>
      </p:sp>
      <p:sp>
        <p:nvSpPr>
          <p:cNvPr id="4" name="Slide Number Placeholder 3"/>
          <p:cNvSpPr>
            <a:spLocks noGrp="1"/>
          </p:cNvSpPr>
          <p:nvPr>
            <p:ph type="sldNum" sz="quarter" idx="5"/>
          </p:nvPr>
        </p:nvSpPr>
        <p:spPr/>
        <p:txBody>
          <a:bodyPr/>
          <a:lstStyle/>
          <a:p>
            <a:fld id="{D3E1F703-CD56-E249-955B-E7193EDAD862}" type="slidenum">
              <a:rPr lang="en-US" smtClean="0"/>
              <a:t>113</a:t>
            </a:fld>
            <a:endParaRPr lang="en-US"/>
          </a:p>
        </p:txBody>
      </p:sp>
    </p:spTree>
    <p:extLst>
      <p:ext uri="{BB962C8B-B14F-4D97-AF65-F5344CB8AC3E}">
        <p14:creationId xmlns:p14="http://schemas.microsoft.com/office/powerpoint/2010/main" val="848647131"/>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1F8392-FC92-695F-ADE2-90D0321F89A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545759D-EBFC-8141-39F7-38CB176D531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92D8874-B0F8-F91C-190C-EABDC76CA2C7}"/>
              </a:ext>
            </a:extLst>
          </p:cNvPr>
          <p:cNvSpPr>
            <a:spLocks noGrp="1"/>
          </p:cNvSpPr>
          <p:nvPr>
            <p:ph type="body" idx="1"/>
          </p:nvPr>
        </p:nvSpPr>
        <p:spPr/>
        <p:txBody>
          <a:bodyPr/>
          <a:lstStyle/>
          <a:p>
            <a:r>
              <a:rPr lang="en-US"/>
              <a:t>To do: make it non-interactive</a:t>
            </a:r>
          </a:p>
        </p:txBody>
      </p:sp>
      <p:sp>
        <p:nvSpPr>
          <p:cNvPr id="4" name="Slide Number Placeholder 3">
            <a:extLst>
              <a:ext uri="{FF2B5EF4-FFF2-40B4-BE49-F238E27FC236}">
                <a16:creationId xmlns:a16="http://schemas.microsoft.com/office/drawing/2014/main" id="{61F6C7BB-F7BC-85C8-E953-FF7F04BCA069}"/>
              </a:ext>
            </a:extLst>
          </p:cNvPr>
          <p:cNvSpPr>
            <a:spLocks noGrp="1"/>
          </p:cNvSpPr>
          <p:nvPr>
            <p:ph type="sldNum" sz="quarter" idx="5"/>
          </p:nvPr>
        </p:nvSpPr>
        <p:spPr/>
        <p:txBody>
          <a:bodyPr/>
          <a:lstStyle/>
          <a:p>
            <a:fld id="{D3E1F703-CD56-E249-955B-E7193EDAD862}" type="slidenum">
              <a:rPr lang="en-US" smtClean="0"/>
              <a:t>114</a:t>
            </a:fld>
            <a:endParaRPr lang="en-US"/>
          </a:p>
        </p:txBody>
      </p:sp>
    </p:spTree>
    <p:extLst>
      <p:ext uri="{BB962C8B-B14F-4D97-AF65-F5344CB8AC3E}">
        <p14:creationId xmlns:p14="http://schemas.microsoft.com/office/powerpoint/2010/main" val="35781396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D93FB4-9B97-CC96-70F2-7C1CDEFF956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B9CFFD0-C44A-1131-B5DF-4DA9EFB2B83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714CDDE-5CC5-685F-3A12-E3974B5BE2AE}"/>
              </a:ext>
            </a:extLst>
          </p:cNvPr>
          <p:cNvSpPr>
            <a:spLocks noGrp="1"/>
          </p:cNvSpPr>
          <p:nvPr>
            <p:ph type="body" idx="1"/>
          </p:nvPr>
        </p:nvSpPr>
        <p:spPr/>
        <p:txBody>
          <a:bodyPr/>
          <a:lstStyle/>
          <a:p>
            <a:r>
              <a:rPr lang="en-US"/>
              <a:t>Base field of curve P256</a:t>
            </a:r>
            <a:br>
              <a:rPr lang="en-US"/>
            </a:br>
            <a:r>
              <a:rPr lang="en-US"/>
              <a:t>Encode the elements in </a:t>
            </a:r>
            <a:r>
              <a:rPr lang="en-US" err="1"/>
              <a:t>Fp</a:t>
            </a:r>
            <a:r>
              <a:rPr lang="en-US"/>
              <a:t> to Fm</a:t>
            </a:r>
          </a:p>
        </p:txBody>
      </p:sp>
      <p:sp>
        <p:nvSpPr>
          <p:cNvPr id="4" name="Slide Number Placeholder 3">
            <a:extLst>
              <a:ext uri="{FF2B5EF4-FFF2-40B4-BE49-F238E27FC236}">
                <a16:creationId xmlns:a16="http://schemas.microsoft.com/office/drawing/2014/main" id="{0F48959D-09DA-DB76-859E-DBEEA44003B7}"/>
              </a:ext>
            </a:extLst>
          </p:cNvPr>
          <p:cNvSpPr>
            <a:spLocks noGrp="1"/>
          </p:cNvSpPr>
          <p:nvPr>
            <p:ph type="sldNum" sz="quarter" idx="5"/>
          </p:nvPr>
        </p:nvSpPr>
        <p:spPr/>
        <p:txBody>
          <a:bodyPr/>
          <a:lstStyle/>
          <a:p>
            <a:fld id="{D3E1F703-CD56-E249-955B-E7193EDAD862}" type="slidenum">
              <a:rPr lang="en-US" smtClean="0"/>
              <a:t>11</a:t>
            </a:fld>
            <a:endParaRPr lang="en-US"/>
          </a:p>
        </p:txBody>
      </p:sp>
    </p:spTree>
    <p:extLst>
      <p:ext uri="{BB962C8B-B14F-4D97-AF65-F5344CB8AC3E}">
        <p14:creationId xmlns:p14="http://schemas.microsoft.com/office/powerpoint/2010/main" val="2977002454"/>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a:solidFill>
                  <a:srgbClr val="0D0D0D"/>
                </a:solidFill>
                <a:effectLst/>
                <a:highlight>
                  <a:srgbClr val="FFFFFF"/>
                </a:highlight>
                <a:latin typeface="Söhne"/>
              </a:rPr>
              <a:t>The prover can cheat by providing different k, z, R on each side.</a:t>
            </a:r>
            <a:endParaRPr lang="en-US"/>
          </a:p>
        </p:txBody>
      </p:sp>
      <p:sp>
        <p:nvSpPr>
          <p:cNvPr id="4" name="Slide Number Placeholder 3"/>
          <p:cNvSpPr>
            <a:spLocks noGrp="1"/>
          </p:cNvSpPr>
          <p:nvPr>
            <p:ph type="sldNum" sz="quarter" idx="5"/>
          </p:nvPr>
        </p:nvSpPr>
        <p:spPr/>
        <p:txBody>
          <a:bodyPr/>
          <a:lstStyle/>
          <a:p>
            <a:fld id="{D3E1F703-CD56-E249-955B-E7193EDAD862}" type="slidenum">
              <a:rPr lang="en-US" smtClean="0"/>
              <a:t>115</a:t>
            </a:fld>
            <a:endParaRPr lang="en-US"/>
          </a:p>
        </p:txBody>
      </p:sp>
    </p:spTree>
    <p:extLst>
      <p:ext uri="{BB962C8B-B14F-4D97-AF65-F5344CB8AC3E}">
        <p14:creationId xmlns:p14="http://schemas.microsoft.com/office/powerpoint/2010/main" val="3858599115"/>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To Do: Modify the right bottom corner</a:t>
            </a:r>
            <a:br>
              <a:rPr lang="en-US"/>
            </a:br>
            <a:r>
              <a:rPr lang="en-US"/>
              <a:t>The prover can lock in the values of k, z and R secretly, making sure they stay hidden. Also, the commitment scheme ensures that once the locks are set, the committed values can’t be changed.</a:t>
            </a:r>
            <a:br>
              <a:rPr lang="en-US"/>
            </a:br>
            <a:br>
              <a:rPr lang="en-US"/>
            </a:br>
            <a:r>
              <a:rPr lang="en-US"/>
              <a:t>Explain the colors of the locks</a:t>
            </a:r>
          </a:p>
        </p:txBody>
      </p:sp>
      <p:sp>
        <p:nvSpPr>
          <p:cNvPr id="4" name="Slide Number Placeholder 3"/>
          <p:cNvSpPr>
            <a:spLocks noGrp="1"/>
          </p:cNvSpPr>
          <p:nvPr>
            <p:ph type="sldNum" sz="quarter" idx="5"/>
          </p:nvPr>
        </p:nvSpPr>
        <p:spPr/>
        <p:txBody>
          <a:bodyPr/>
          <a:lstStyle/>
          <a:p>
            <a:fld id="{D3E1F703-CD56-E249-955B-E7193EDAD862}" type="slidenum">
              <a:rPr lang="en-US" smtClean="0"/>
              <a:t>116</a:t>
            </a:fld>
            <a:endParaRPr lang="en-US"/>
          </a:p>
        </p:txBody>
      </p:sp>
    </p:spTree>
    <p:extLst>
      <p:ext uri="{BB962C8B-B14F-4D97-AF65-F5344CB8AC3E}">
        <p14:creationId xmlns:p14="http://schemas.microsoft.com/office/powerpoint/2010/main" val="1179139471"/>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C2D7D2-DE74-9C57-2291-DCA665F7635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9EF65C4-25BF-4000-8DE9-414F7ADE39E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F7D2AFA-2C79-A4BC-076D-2AB300803FEF}"/>
              </a:ext>
            </a:extLst>
          </p:cNvPr>
          <p:cNvSpPr>
            <a:spLocks noGrp="1"/>
          </p:cNvSpPr>
          <p:nvPr>
            <p:ph type="body" idx="1"/>
          </p:nvPr>
        </p:nvSpPr>
        <p:spPr/>
        <p:txBody>
          <a:bodyPr/>
          <a:lstStyle/>
          <a:p>
            <a:r>
              <a:rPr lang="en-US"/>
              <a:t>change to wordings</a:t>
            </a:r>
            <a:br>
              <a:rPr lang="en-US"/>
            </a:br>
            <a:r>
              <a:rPr lang="en-US"/>
              <a:t>mention how c is chosen</a:t>
            </a:r>
            <a:br>
              <a:rPr lang="en-US"/>
            </a:br>
            <a:br>
              <a:rPr lang="en-US"/>
            </a:br>
            <a:r>
              <a:rPr lang="en-US"/>
              <a:t>label wordings </a:t>
            </a:r>
          </a:p>
        </p:txBody>
      </p:sp>
      <p:sp>
        <p:nvSpPr>
          <p:cNvPr id="4" name="Slide Number Placeholder 3">
            <a:extLst>
              <a:ext uri="{FF2B5EF4-FFF2-40B4-BE49-F238E27FC236}">
                <a16:creationId xmlns:a16="http://schemas.microsoft.com/office/drawing/2014/main" id="{114AC448-3B97-A125-B9D8-2951DE2898AF}"/>
              </a:ext>
            </a:extLst>
          </p:cNvPr>
          <p:cNvSpPr>
            <a:spLocks noGrp="1"/>
          </p:cNvSpPr>
          <p:nvPr>
            <p:ph type="sldNum" sz="quarter" idx="5"/>
          </p:nvPr>
        </p:nvSpPr>
        <p:spPr/>
        <p:txBody>
          <a:bodyPr/>
          <a:lstStyle/>
          <a:p>
            <a:fld id="{D3E1F703-CD56-E249-955B-E7193EDAD862}" type="slidenum">
              <a:rPr lang="en-US" smtClean="0"/>
              <a:t>117</a:t>
            </a:fld>
            <a:endParaRPr lang="en-US"/>
          </a:p>
        </p:txBody>
      </p:sp>
    </p:spTree>
    <p:extLst>
      <p:ext uri="{BB962C8B-B14F-4D97-AF65-F5344CB8AC3E}">
        <p14:creationId xmlns:p14="http://schemas.microsoft.com/office/powerpoint/2010/main" val="373879015"/>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31004A-6407-5292-22C1-96489C5DCA9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4E12847-5676-12A4-0205-D1F259826AA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638EE49-8075-1232-A5D1-25FFC3BB7DC0}"/>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FFDBE705-E925-3657-60D2-2858917064DB}"/>
              </a:ext>
            </a:extLst>
          </p:cNvPr>
          <p:cNvSpPr>
            <a:spLocks noGrp="1"/>
          </p:cNvSpPr>
          <p:nvPr>
            <p:ph type="sldNum" sz="quarter" idx="5"/>
          </p:nvPr>
        </p:nvSpPr>
        <p:spPr/>
        <p:txBody>
          <a:bodyPr/>
          <a:lstStyle/>
          <a:p>
            <a:fld id="{D3E1F703-CD56-E249-955B-E7193EDAD862}" type="slidenum">
              <a:rPr lang="en-US" smtClean="0"/>
              <a:t>118</a:t>
            </a:fld>
            <a:endParaRPr lang="en-US"/>
          </a:p>
        </p:txBody>
      </p:sp>
    </p:spTree>
    <p:extLst>
      <p:ext uri="{BB962C8B-B14F-4D97-AF65-F5344CB8AC3E}">
        <p14:creationId xmlns:p14="http://schemas.microsoft.com/office/powerpoint/2010/main" val="13513512"/>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verifier inputs the base points of the linear equations.</a:t>
            </a:r>
            <a:br>
              <a:rPr lang="en-US"/>
            </a:br>
            <a:br>
              <a:rPr lang="en-US"/>
            </a:br>
            <a:r>
              <a:rPr lang="en-US"/>
              <a:t>The verifier can verify the messages sent by the prover using those base points.</a:t>
            </a:r>
            <a:br>
              <a:rPr lang="en-US"/>
            </a:br>
            <a:r>
              <a:rPr lang="en-US"/>
              <a:t>The verifier knows R, which is part of the signature.</a:t>
            </a:r>
            <a:br>
              <a:rPr lang="en-US"/>
            </a:br>
            <a:br>
              <a:rPr lang="en-US"/>
            </a:br>
            <a:r>
              <a:rPr lang="en-US"/>
              <a:t>We want to let prover commit to R such that the verifier does not know R</a:t>
            </a:r>
            <a:br>
              <a:rPr lang="en-US"/>
            </a:br>
            <a:r>
              <a:rPr lang="en-US"/>
              <a:t>The prover can hide the value of R by adding a mask to R. This mask is generated by a scalar v randomly chosen by the prover.</a:t>
            </a:r>
          </a:p>
          <a:p>
            <a:r>
              <a:rPr lang="en-US" b="0" i="0">
                <a:solidFill>
                  <a:srgbClr val="0D0D0D"/>
                </a:solidFill>
                <a:effectLst/>
                <a:highlight>
                  <a:srgbClr val="FFFFFF"/>
                </a:highlight>
                <a:latin typeface="Söhne"/>
              </a:rPr>
              <a:t>K is a curve point that serves as the public parameter in the commitment scheme.</a:t>
            </a:r>
          </a:p>
          <a:p>
            <a:br>
              <a:rPr lang="en-US"/>
            </a:br>
            <a:r>
              <a:rPr lang="en-US"/>
              <a:t>This mask is generated by a random scalar v, that is chosen by the prover.</a:t>
            </a:r>
            <a:br>
              <a:rPr lang="en-US"/>
            </a:br>
            <a:r>
              <a:rPr lang="en-US"/>
              <a:t>The commitment on R includes The commitment on v, together with the masked R </a:t>
            </a:r>
          </a:p>
        </p:txBody>
      </p:sp>
      <p:sp>
        <p:nvSpPr>
          <p:cNvPr id="4" name="Slide Number Placeholder 3"/>
          <p:cNvSpPr>
            <a:spLocks noGrp="1"/>
          </p:cNvSpPr>
          <p:nvPr>
            <p:ph type="sldNum" sz="quarter" idx="5"/>
          </p:nvPr>
        </p:nvSpPr>
        <p:spPr/>
        <p:txBody>
          <a:bodyPr/>
          <a:lstStyle/>
          <a:p>
            <a:fld id="{D3E1F703-CD56-E249-955B-E7193EDAD862}" type="slidenum">
              <a:rPr lang="en-US" smtClean="0"/>
              <a:t>119</a:t>
            </a:fld>
            <a:endParaRPr lang="en-US"/>
          </a:p>
        </p:txBody>
      </p:sp>
    </p:spTree>
    <p:extLst>
      <p:ext uri="{BB962C8B-B14F-4D97-AF65-F5344CB8AC3E}">
        <p14:creationId xmlns:p14="http://schemas.microsoft.com/office/powerpoint/2010/main" val="4131942033"/>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Using this commitment scheme, we can rewrite the linear equation in terms of G, masked R and 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If we can prove these two equations, we can ensure that </a:t>
            </a:r>
            <a:r>
              <a:rPr lang="en-US" sz="1200">
                <a:solidFill>
                  <a:srgbClr val="005AB5"/>
                </a:solidFill>
              </a:rPr>
              <a:t>pk</a:t>
            </a:r>
            <a:r>
              <a:rPr lang="en-US" sz="1200"/>
              <a:t> = </a:t>
            </a:r>
            <a:r>
              <a:rPr lang="en-US" sz="1200">
                <a:solidFill>
                  <a:srgbClr val="DC3220"/>
                </a:solidFill>
              </a:rPr>
              <a:t>k</a:t>
            </a:r>
            <a:r>
              <a:rPr lang="en-US" sz="1200"/>
              <a:t> </a:t>
            </a:r>
            <a:r>
              <a:rPr lang="en-US" sz="1200">
                <a:solidFill>
                  <a:srgbClr val="005AB5"/>
                </a:solidFill>
              </a:rPr>
              <a:t>G</a:t>
            </a:r>
            <a:r>
              <a:rPr lang="en-US" sz="1200"/>
              <a:t> + </a:t>
            </a:r>
            <a:r>
              <a:rPr lang="en-US" sz="1200">
                <a:solidFill>
                  <a:srgbClr val="DC3220"/>
                </a:solidFill>
              </a:rPr>
              <a:t>z R </a:t>
            </a:r>
          </a:p>
          <a:p>
            <a:r>
              <a:rPr lang="en-US"/>
              <a:t>We can check that masked R equals </a:t>
            </a:r>
            <a:r>
              <a:rPr lang="en-US" err="1"/>
              <a:t>vK</a:t>
            </a:r>
            <a:r>
              <a:rPr lang="en-US"/>
              <a:t> + R in the ZKP circuit</a:t>
            </a:r>
            <a:br>
              <a:rPr lang="en-US"/>
            </a:br>
            <a:r>
              <a:rPr lang="en-US"/>
              <a:t>For the left-hand side, we can check this by modifying the Okamoto’s protocol</a:t>
            </a:r>
            <a:br>
              <a:rPr lang="en-US"/>
            </a:br>
            <a:r>
              <a:rPr lang="en-US"/>
              <a:t>This protocol convinces verifier …</a:t>
            </a:r>
          </a:p>
          <a:p>
            <a:r>
              <a:rPr lang="en-US"/>
              <a:t>Notice that all the base points here can be known by the verifier.</a:t>
            </a:r>
            <a:br>
              <a:rPr lang="en-US"/>
            </a:br>
            <a:endParaRPr lang="en-US"/>
          </a:p>
        </p:txBody>
      </p:sp>
      <p:sp>
        <p:nvSpPr>
          <p:cNvPr id="4" name="Slide Number Placeholder 3"/>
          <p:cNvSpPr>
            <a:spLocks noGrp="1"/>
          </p:cNvSpPr>
          <p:nvPr>
            <p:ph type="sldNum" sz="quarter" idx="5"/>
          </p:nvPr>
        </p:nvSpPr>
        <p:spPr/>
        <p:txBody>
          <a:bodyPr/>
          <a:lstStyle/>
          <a:p>
            <a:fld id="{D3E1F703-CD56-E249-955B-E7193EDAD862}" type="slidenum">
              <a:rPr lang="en-US" smtClean="0"/>
              <a:t>120</a:t>
            </a:fld>
            <a:endParaRPr lang="en-US"/>
          </a:p>
        </p:txBody>
      </p:sp>
    </p:spTree>
    <p:extLst>
      <p:ext uri="{BB962C8B-B14F-4D97-AF65-F5344CB8AC3E}">
        <p14:creationId xmlns:p14="http://schemas.microsoft.com/office/powerpoint/2010/main" val="149344685"/>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3E1F703-CD56-E249-955B-E7193EDAD862}" type="slidenum">
              <a:rPr lang="en-US" smtClean="0"/>
              <a:t>121</a:t>
            </a:fld>
            <a:endParaRPr lang="en-US"/>
          </a:p>
        </p:txBody>
      </p:sp>
    </p:spTree>
    <p:extLst>
      <p:ext uri="{BB962C8B-B14F-4D97-AF65-F5344CB8AC3E}">
        <p14:creationId xmlns:p14="http://schemas.microsoft.com/office/powerpoint/2010/main" val="49670259"/>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We can check that z’ equals –</a:t>
            </a:r>
            <a:r>
              <a:rPr lang="en-US" err="1"/>
              <a:t>zv</a:t>
            </a:r>
            <a:r>
              <a:rPr lang="en-US"/>
              <a:t> mod q in the ZKP circuit by additionally committing to z’</a:t>
            </a:r>
            <a:br>
              <a:rPr lang="en-US"/>
            </a:br>
            <a:br>
              <a:rPr lang="en-US"/>
            </a:br>
            <a:r>
              <a:rPr lang="en-US"/>
              <a:t>The reason that we want to open those commitments in protocol pi is that we want to ensure that the same k, z and z’ are used on both sides. // the prover computations in protocol pi are correct </a:t>
            </a:r>
            <a:r>
              <a:rPr lang="en-US" err="1"/>
              <a:t>wrt</a:t>
            </a:r>
            <a:r>
              <a:rPr lang="en-US"/>
              <a:t> to k, z, z’ used in the ZKP circuit.</a:t>
            </a:r>
          </a:p>
          <a:p>
            <a:endParaRPr lang="en-US"/>
          </a:p>
          <a:p>
            <a:r>
              <a:rPr lang="en-US"/>
              <a:t>But there are another approach to ensure this.</a:t>
            </a:r>
          </a:p>
          <a:p>
            <a:r>
              <a:rPr lang="en-US"/>
              <a:t>We can use ZKP to check that the prover computations in the protocol </a:t>
            </a:r>
            <a:r>
              <a:rPr lang="el-GR" sz="1200"/>
              <a:t>Π</a:t>
            </a:r>
            <a:r>
              <a:rPr lang="en-US" sz="1200"/>
              <a:t> are correct </a:t>
            </a:r>
            <a:r>
              <a:rPr lang="en-US" sz="1200" err="1"/>
              <a:t>wrt</a:t>
            </a:r>
            <a:r>
              <a:rPr lang="en-US" sz="1200"/>
              <a:t> k, z, z’ used in the ZKP circuit?</a:t>
            </a:r>
            <a:br>
              <a:rPr lang="en-US"/>
            </a:br>
            <a:endParaRPr lang="en-US"/>
          </a:p>
          <a:p>
            <a:br>
              <a:rPr lang="en-US"/>
            </a:br>
            <a:br>
              <a:rPr lang="en-US"/>
            </a:br>
            <a:r>
              <a:rPr lang="en-US"/>
              <a:t>Can we further check that the prover computations in the protocol </a:t>
            </a:r>
            <a:r>
              <a:rPr lang="el-GR" sz="1200"/>
              <a:t>Π</a:t>
            </a:r>
            <a:r>
              <a:rPr lang="en-US" sz="1200"/>
              <a:t> are correct </a:t>
            </a:r>
            <a:r>
              <a:rPr lang="en-US" sz="1200" err="1"/>
              <a:t>wrt</a:t>
            </a:r>
            <a:r>
              <a:rPr lang="en-US" sz="1200"/>
              <a:t> k, z, z’ used in the ZKP circuit?</a:t>
            </a:r>
            <a:br>
              <a:rPr lang="en-US"/>
            </a:br>
            <a:endParaRPr lang="en-US"/>
          </a:p>
        </p:txBody>
      </p:sp>
      <p:sp>
        <p:nvSpPr>
          <p:cNvPr id="4" name="Slide Number Placeholder 3"/>
          <p:cNvSpPr>
            <a:spLocks noGrp="1"/>
          </p:cNvSpPr>
          <p:nvPr>
            <p:ph type="sldNum" sz="quarter" idx="5"/>
          </p:nvPr>
        </p:nvSpPr>
        <p:spPr/>
        <p:txBody>
          <a:bodyPr/>
          <a:lstStyle/>
          <a:p>
            <a:fld id="{D3E1F703-CD56-E249-955B-E7193EDAD862}" type="slidenum">
              <a:rPr lang="en-US" smtClean="0"/>
              <a:t>122</a:t>
            </a:fld>
            <a:endParaRPr lang="en-US"/>
          </a:p>
        </p:txBody>
      </p:sp>
    </p:spTree>
    <p:extLst>
      <p:ext uri="{BB962C8B-B14F-4D97-AF65-F5344CB8AC3E}">
        <p14:creationId xmlns:p14="http://schemas.microsoft.com/office/powerpoint/2010/main" val="3568302583"/>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Only the last prover response uses k, z and z’</a:t>
            </a:r>
            <a:br>
              <a:rPr lang="en-US"/>
            </a:br>
            <a:r>
              <a:rPr lang="en-US"/>
              <a:t>mod q operations. </a:t>
            </a:r>
            <a:br>
              <a:rPr lang="en-US"/>
            </a:br>
            <a:r>
              <a:rPr lang="en-US" b="0" i="0">
                <a:solidFill>
                  <a:srgbClr val="0D0D0D"/>
                </a:solidFill>
                <a:effectLst/>
                <a:highlight>
                  <a:srgbClr val="FFFFFF"/>
                </a:highlight>
                <a:latin typeface="Söhne"/>
              </a:rPr>
              <a:t>Those mod q operations can be performed cheaply in the ZKP circuit </a:t>
            </a:r>
            <a:r>
              <a:rPr lang="en-US"/>
              <a:t>thanks to our optimizations in modular arithmetic.</a:t>
            </a:r>
          </a:p>
          <a:p>
            <a:r>
              <a:rPr lang="en-US"/>
              <a:t>Also, the last response uses the randomness generated in the first round, so we need to let ZKP access to those randomness</a:t>
            </a:r>
            <a:br>
              <a:rPr lang="en-US"/>
            </a:br>
            <a:r>
              <a:rPr lang="en-US"/>
              <a:t>Let ZKP to prove that </a:t>
            </a:r>
          </a:p>
        </p:txBody>
      </p:sp>
      <p:sp>
        <p:nvSpPr>
          <p:cNvPr id="4" name="Slide Number Placeholder 3"/>
          <p:cNvSpPr>
            <a:spLocks noGrp="1"/>
          </p:cNvSpPr>
          <p:nvPr>
            <p:ph type="sldNum" sz="quarter" idx="5"/>
          </p:nvPr>
        </p:nvSpPr>
        <p:spPr/>
        <p:txBody>
          <a:bodyPr/>
          <a:lstStyle/>
          <a:p>
            <a:fld id="{D3E1F703-CD56-E249-955B-E7193EDAD862}" type="slidenum">
              <a:rPr lang="en-US" smtClean="0"/>
              <a:t>123</a:t>
            </a:fld>
            <a:endParaRPr lang="en-US"/>
          </a:p>
        </p:txBody>
      </p:sp>
    </p:spTree>
    <p:extLst>
      <p:ext uri="{BB962C8B-B14F-4D97-AF65-F5344CB8AC3E}">
        <p14:creationId xmlns:p14="http://schemas.microsoft.com/office/powerpoint/2010/main" val="2756101302"/>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3E1F703-CD56-E249-955B-E7193EDAD862}" type="slidenum">
              <a:rPr lang="en-US" smtClean="0"/>
              <a:t>124</a:t>
            </a:fld>
            <a:endParaRPr lang="en-US"/>
          </a:p>
        </p:txBody>
      </p:sp>
    </p:spTree>
    <p:extLst>
      <p:ext uri="{BB962C8B-B14F-4D97-AF65-F5344CB8AC3E}">
        <p14:creationId xmlns:p14="http://schemas.microsoft.com/office/powerpoint/2010/main" val="24873016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645689-04E7-A204-D430-577320A9096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3C9B180-077F-87AF-B831-CBA3E16ACCF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BCB7B5B-C7BE-FC8B-5DE7-1D239491C4AC}"/>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First, let us look at how modular arithmetic works in the ZKP circuit</a:t>
            </a:r>
            <a:br>
              <a:rPr lang="en-US"/>
            </a:br>
            <a:r>
              <a:rPr lang="en-US"/>
              <a:t>a · b = p · quotient + remainder</a:t>
            </a:r>
            <a:br>
              <a:rPr lang="en-US"/>
            </a:br>
            <a:r>
              <a:rPr lang="en-US" b="0" i="0">
                <a:solidFill>
                  <a:srgbClr val="0D0D0D"/>
                </a:solidFill>
                <a:effectLst/>
                <a:highlight>
                  <a:srgbClr val="FFFFFF"/>
                </a:highlight>
                <a:latin typeface="Söhne"/>
              </a:rPr>
              <a:t>Recall that the ZKP circuit operates over </a:t>
            </a:r>
            <a:r>
              <a:rPr lang="en-US" b="0" i="0">
                <a:solidFill>
                  <a:srgbClr val="0D0D0D"/>
                </a:solidFill>
                <a:effectLst/>
                <a:highlight>
                  <a:srgbClr val="FFFFFF"/>
                </a:highlight>
                <a:latin typeface="KaTeX_Main"/>
              </a:rPr>
              <a:t>𝐹𝑚</a:t>
            </a:r>
            <a:r>
              <a:rPr lang="en-US" b="0" i="0">
                <a:solidFill>
                  <a:srgbClr val="0D0D0D"/>
                </a:solidFill>
                <a:effectLst/>
                <a:highlight>
                  <a:srgbClr val="FFFFFF"/>
                </a:highlight>
                <a:latin typeface="Söhne"/>
              </a:rPr>
              <a:t>, where </a:t>
            </a:r>
            <a:r>
              <a:rPr lang="en-US" b="0" i="0">
                <a:solidFill>
                  <a:srgbClr val="0D0D0D"/>
                </a:solidFill>
                <a:effectLst/>
                <a:highlight>
                  <a:srgbClr val="FFFFFF"/>
                </a:highlight>
                <a:latin typeface="KaTeX_Main"/>
              </a:rPr>
              <a:t>𝑚</a:t>
            </a:r>
            <a:r>
              <a:rPr lang="en-US" b="0" i="0">
                <a:solidFill>
                  <a:srgbClr val="0D0D0D"/>
                </a:solidFill>
                <a:effectLst/>
                <a:highlight>
                  <a:srgbClr val="FFFFFF"/>
                </a:highlight>
                <a:latin typeface="Söhne"/>
              </a:rPr>
              <a:t> is smaller than the </a:t>
            </a:r>
            <a:r>
              <a:rPr lang="en-US" b="0" i="0">
                <a:solidFill>
                  <a:srgbClr val="0D0D0D"/>
                </a:solidFill>
                <a:effectLst/>
                <a:highlight>
                  <a:srgbClr val="FFFFFF"/>
                </a:highlight>
                <a:latin typeface="KaTeX_Main"/>
              </a:rPr>
              <a:t>𝑝</a:t>
            </a:r>
            <a:r>
              <a:rPr lang="en-US" b="0" i="0">
                <a:solidFill>
                  <a:srgbClr val="0D0D0D"/>
                </a:solidFill>
                <a:effectLst/>
                <a:highlight>
                  <a:srgbClr val="FFFFFF"/>
                </a:highlight>
                <a:latin typeface="Söhne"/>
              </a:rPr>
              <a:t> we are working with.</a:t>
            </a:r>
            <a:br>
              <a:rPr lang="en-US" b="0" i="0">
                <a:solidFill>
                  <a:srgbClr val="0D0D0D"/>
                </a:solidFill>
                <a:effectLst/>
                <a:highlight>
                  <a:srgbClr val="FFFFFF"/>
                </a:highlight>
                <a:latin typeface="Söhne"/>
              </a:rPr>
            </a:br>
            <a:r>
              <a:rPr lang="en-US" b="0" i="0">
                <a:solidFill>
                  <a:srgbClr val="0D0D0D"/>
                </a:solidFill>
                <a:effectLst/>
                <a:highlight>
                  <a:srgbClr val="FFFFFF"/>
                </a:highlight>
                <a:latin typeface="Söhne"/>
              </a:rPr>
              <a:t>We need to encode the values in </a:t>
            </a:r>
            <a:r>
              <a:rPr lang="en-US" b="0" i="0" err="1">
                <a:solidFill>
                  <a:srgbClr val="0D0D0D"/>
                </a:solidFill>
                <a:effectLst/>
                <a:highlight>
                  <a:srgbClr val="FFFFFF"/>
                </a:highlight>
                <a:latin typeface="Söhne"/>
              </a:rPr>
              <a:t>Fp</a:t>
            </a:r>
            <a:r>
              <a:rPr lang="en-US" b="0" i="0">
                <a:solidFill>
                  <a:srgbClr val="0D0D0D"/>
                </a:solidFill>
                <a:effectLst/>
                <a:highlight>
                  <a:srgbClr val="FFFFFF"/>
                </a:highlight>
                <a:latin typeface="Söhne"/>
              </a:rPr>
              <a:t> to Fm</a:t>
            </a:r>
            <a:br>
              <a:rPr lang="en-US" b="0" i="0">
                <a:solidFill>
                  <a:srgbClr val="0D0D0D"/>
                </a:solidFill>
                <a:effectLst/>
                <a:highlight>
                  <a:srgbClr val="FFFFFF"/>
                </a:highlight>
                <a:latin typeface="Söhne"/>
              </a:rPr>
            </a:br>
            <a:endParaRPr lang="en-US"/>
          </a:p>
        </p:txBody>
      </p:sp>
      <p:sp>
        <p:nvSpPr>
          <p:cNvPr id="4" name="Slide Number Placeholder 3">
            <a:extLst>
              <a:ext uri="{FF2B5EF4-FFF2-40B4-BE49-F238E27FC236}">
                <a16:creationId xmlns:a16="http://schemas.microsoft.com/office/drawing/2014/main" id="{0E694BAA-23FE-569C-E85B-DA7DD08164BF}"/>
              </a:ext>
            </a:extLst>
          </p:cNvPr>
          <p:cNvSpPr>
            <a:spLocks noGrp="1"/>
          </p:cNvSpPr>
          <p:nvPr>
            <p:ph type="sldNum" sz="quarter" idx="5"/>
          </p:nvPr>
        </p:nvSpPr>
        <p:spPr/>
        <p:txBody>
          <a:bodyPr/>
          <a:lstStyle/>
          <a:p>
            <a:fld id="{D3E1F703-CD56-E249-955B-E7193EDAD862}" type="slidenum">
              <a:rPr lang="en-US" smtClean="0"/>
              <a:t>12</a:t>
            </a:fld>
            <a:endParaRPr lang="en-US"/>
          </a:p>
        </p:txBody>
      </p:sp>
    </p:spTree>
    <p:extLst>
      <p:ext uri="{BB962C8B-B14F-4D97-AF65-F5344CB8AC3E}">
        <p14:creationId xmlns:p14="http://schemas.microsoft.com/office/powerpoint/2010/main" val="4274451130"/>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 input the commitment on the randomness generated in the first round and the last prover response to the ZKP circuit</a:t>
            </a:r>
            <a:br>
              <a:rPr lang="en-US"/>
            </a:br>
            <a:r>
              <a:rPr lang="en-US"/>
              <a:t>The ZKP opens the commitments to retrieve the randomness</a:t>
            </a:r>
          </a:p>
          <a:p>
            <a:r>
              <a:rPr lang="en-US"/>
              <a:t>Also, ZKP already has k, z and z’ so the circuit can use those values to verify the prover computations</a:t>
            </a:r>
            <a:br>
              <a:rPr lang="en-US"/>
            </a:br>
            <a:endParaRPr lang="en-US"/>
          </a:p>
          <a:p>
            <a:r>
              <a:rPr lang="en-US"/>
              <a:t>This allow use to use some ZKP-friendly commitment schemes for the scalars k, z, and z’</a:t>
            </a:r>
            <a:br>
              <a:rPr lang="en-US"/>
            </a:br>
            <a:br>
              <a:rPr lang="en-US"/>
            </a:br>
            <a:r>
              <a:rPr lang="en-US"/>
              <a:t>Recall that in our original ZKP circuit for ECDSA verification, the main bottleneck is to compute k*G and z*R</a:t>
            </a:r>
            <a:br>
              <a:rPr lang="en-US"/>
            </a:br>
            <a:endParaRPr lang="en-US"/>
          </a:p>
        </p:txBody>
      </p:sp>
      <p:sp>
        <p:nvSpPr>
          <p:cNvPr id="4" name="Slide Number Placeholder 3"/>
          <p:cNvSpPr>
            <a:spLocks noGrp="1"/>
          </p:cNvSpPr>
          <p:nvPr>
            <p:ph type="sldNum" sz="quarter" idx="5"/>
          </p:nvPr>
        </p:nvSpPr>
        <p:spPr/>
        <p:txBody>
          <a:bodyPr/>
          <a:lstStyle/>
          <a:p>
            <a:fld id="{D3E1F703-CD56-E249-955B-E7193EDAD862}" type="slidenum">
              <a:rPr lang="en-US" smtClean="0"/>
              <a:t>125</a:t>
            </a:fld>
            <a:endParaRPr lang="en-US"/>
          </a:p>
        </p:txBody>
      </p:sp>
    </p:spTree>
    <p:extLst>
      <p:ext uri="{BB962C8B-B14F-4D97-AF65-F5344CB8AC3E}">
        <p14:creationId xmlns:p14="http://schemas.microsoft.com/office/powerpoint/2010/main" val="1418692361"/>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effectLst/>
                <a:latin typeface="NimbusRomNo9L"/>
              </a:rPr>
              <a:t>We show our results, which are bold here, without hashing.</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endParaRPr lang="en-US" sz="1800">
              <a:effectLst/>
              <a:latin typeface="NimbusRomNo9L"/>
            </a:endParaRP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endParaRPr lang="en-US" sz="1800">
              <a:effectLst/>
              <a:latin typeface="NimbusRomNo9L"/>
            </a:endParaRP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lang="en-US" sz="1800">
                <a:effectLst/>
                <a:latin typeface="NimbusRomNo9L"/>
              </a:rPr>
              <a:t>one where proofs can be large (within reason) but the sum of prover and verifier time should be minimal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In ZKMB scenarios where we use a middlebox to enforce network policies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prover and verifier times contribute to network latency</a:t>
            </a:r>
          </a:p>
          <a:p>
            <a:r>
              <a:rPr lang="en-US"/>
              <a:t>2. Small proof size with practical prover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a:effectLst/>
                <a:latin typeface="NimbusRomNo9L"/>
              </a:rPr>
              <a:t>In blockchain scenario</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a:effectLst/>
                <a:latin typeface="NimbusRomNo9L"/>
              </a:rPr>
              <a:t>In anonymous credential</a:t>
            </a:r>
          </a:p>
          <a:p>
            <a:br>
              <a:rPr lang="en-US"/>
            </a:br>
            <a:r>
              <a:rPr lang="en-US"/>
              <a:t>proof size is smaller than the message</a:t>
            </a:r>
            <a:br>
              <a:rPr lang="en-US"/>
            </a:br>
            <a:r>
              <a:rPr lang="en-US" b="0" i="0">
                <a:solidFill>
                  <a:srgbClr val="202124"/>
                </a:solidFill>
                <a:effectLst/>
                <a:highlight>
                  <a:srgbClr val="FFFFFF"/>
                </a:highlight>
                <a:latin typeface="Roboto" panose="020F0502020204030204" pitchFamily="34" charset="0"/>
              </a:rPr>
              <a:t>377</a:t>
            </a:r>
            <a:br>
              <a:rPr lang="en-US" b="0" i="0">
                <a:solidFill>
                  <a:srgbClr val="202124"/>
                </a:solidFill>
                <a:effectLst/>
                <a:highlight>
                  <a:srgbClr val="FFFFFF"/>
                </a:highlight>
                <a:latin typeface="Roboto" panose="020F0502020204030204" pitchFamily="34" charset="0"/>
              </a:rPr>
            </a:br>
            <a:r>
              <a:rPr lang="en-US" b="0" i="0">
                <a:solidFill>
                  <a:srgbClr val="202124"/>
                </a:solidFill>
                <a:effectLst/>
                <a:highlight>
                  <a:srgbClr val="FFFFFF"/>
                </a:highlight>
                <a:latin typeface="Roboto" panose="02000000000000000000" pitchFamily="2" charset="0"/>
              </a:rPr>
              <a:t>1206.7</a:t>
            </a:r>
            <a:br>
              <a:rPr lang="en-US"/>
            </a:br>
            <a:r>
              <a:rPr lang="en-US"/>
              <a:t>Reduce the proof size</a:t>
            </a:r>
          </a:p>
        </p:txBody>
      </p:sp>
      <p:sp>
        <p:nvSpPr>
          <p:cNvPr id="4" name="Slide Number Placeholder 3"/>
          <p:cNvSpPr>
            <a:spLocks noGrp="1"/>
          </p:cNvSpPr>
          <p:nvPr>
            <p:ph type="sldNum" sz="quarter" idx="5"/>
          </p:nvPr>
        </p:nvSpPr>
        <p:spPr/>
        <p:txBody>
          <a:bodyPr/>
          <a:lstStyle/>
          <a:p>
            <a:fld id="{D3E1F703-CD56-E249-955B-E7193EDAD862}" type="slidenum">
              <a:rPr lang="en-US" smtClean="0"/>
              <a:t>126</a:t>
            </a:fld>
            <a:endParaRPr lang="en-US"/>
          </a:p>
        </p:txBody>
      </p:sp>
    </p:spTree>
    <p:extLst>
      <p:ext uri="{BB962C8B-B14F-4D97-AF65-F5344CB8AC3E}">
        <p14:creationId xmlns:p14="http://schemas.microsoft.com/office/powerpoint/2010/main" val="1056395857"/>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Make the verification logic faster than regular verification circuits</a:t>
            </a:r>
          </a:p>
        </p:txBody>
      </p:sp>
      <p:sp>
        <p:nvSpPr>
          <p:cNvPr id="4" name="Slide Number Placeholder 3"/>
          <p:cNvSpPr>
            <a:spLocks noGrp="1"/>
          </p:cNvSpPr>
          <p:nvPr>
            <p:ph type="sldNum" sz="quarter" idx="5"/>
          </p:nvPr>
        </p:nvSpPr>
        <p:spPr/>
        <p:txBody>
          <a:bodyPr/>
          <a:lstStyle/>
          <a:p>
            <a:fld id="{D78CA475-5C84-46A3-92A3-3456E5F5629E}" type="slidenum">
              <a:rPr lang="en-US" smtClean="0"/>
              <a:t>127</a:t>
            </a:fld>
            <a:endParaRPr lang="en-US"/>
          </a:p>
        </p:txBody>
      </p:sp>
    </p:spTree>
    <p:extLst>
      <p:ext uri="{BB962C8B-B14F-4D97-AF65-F5344CB8AC3E}">
        <p14:creationId xmlns:p14="http://schemas.microsoft.com/office/powerpoint/2010/main" val="1204849726"/>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Why is difficult to implement randomized verification in the circuit?</a:t>
            </a:r>
          </a:p>
          <a:p>
            <a:r>
              <a:rPr lang="en-US"/>
              <a:t>At the point r, the polynomials a and b produce the same result</a:t>
            </a:r>
          </a:p>
        </p:txBody>
      </p:sp>
      <p:sp>
        <p:nvSpPr>
          <p:cNvPr id="4" name="Slide Number Placeholder 3"/>
          <p:cNvSpPr>
            <a:spLocks noGrp="1"/>
          </p:cNvSpPr>
          <p:nvPr>
            <p:ph type="sldNum" sz="quarter" idx="5"/>
          </p:nvPr>
        </p:nvSpPr>
        <p:spPr/>
        <p:txBody>
          <a:bodyPr/>
          <a:lstStyle/>
          <a:p>
            <a:fld id="{D78CA475-5C84-46A3-92A3-3456E5F5629E}" type="slidenum">
              <a:rPr lang="en-US" smtClean="0"/>
              <a:t>128</a:t>
            </a:fld>
            <a:endParaRPr lang="en-US"/>
          </a:p>
        </p:txBody>
      </p:sp>
    </p:spTree>
    <p:extLst>
      <p:ext uri="{BB962C8B-B14F-4D97-AF65-F5344CB8AC3E}">
        <p14:creationId xmlns:p14="http://schemas.microsoft.com/office/powerpoint/2010/main" val="3661887993"/>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BE3437-4FCF-B925-D3AB-1D1DC1D2FFB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01AF45C-B565-F95D-3F4B-8E0581D268A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01C5D75-C546-639A-9049-2DCB37104684}"/>
              </a:ext>
            </a:extLst>
          </p:cNvPr>
          <p:cNvSpPr>
            <a:spLocks noGrp="1"/>
          </p:cNvSpPr>
          <p:nvPr>
            <p:ph type="body" idx="1"/>
          </p:nvPr>
        </p:nvSpPr>
        <p:spPr/>
        <p:txBody>
          <a:bodyPr/>
          <a:lstStyle/>
          <a:p>
            <a:r>
              <a:rPr lang="en-US"/>
              <a:t>Why is difficult to implement randomized verification in the circuit?</a:t>
            </a:r>
          </a:p>
          <a:p>
            <a:r>
              <a:rPr lang="en-US"/>
              <a:t>At the point r, the polynomials a and b produce the same result</a:t>
            </a:r>
          </a:p>
        </p:txBody>
      </p:sp>
      <p:sp>
        <p:nvSpPr>
          <p:cNvPr id="4" name="Slide Number Placeholder 3">
            <a:extLst>
              <a:ext uri="{FF2B5EF4-FFF2-40B4-BE49-F238E27FC236}">
                <a16:creationId xmlns:a16="http://schemas.microsoft.com/office/drawing/2014/main" id="{25FAC22A-3BAA-9ADA-0BA0-6C1548E5B83E}"/>
              </a:ext>
            </a:extLst>
          </p:cNvPr>
          <p:cNvSpPr>
            <a:spLocks noGrp="1"/>
          </p:cNvSpPr>
          <p:nvPr>
            <p:ph type="sldNum" sz="quarter" idx="5"/>
          </p:nvPr>
        </p:nvSpPr>
        <p:spPr/>
        <p:txBody>
          <a:bodyPr/>
          <a:lstStyle/>
          <a:p>
            <a:fld id="{D78CA475-5C84-46A3-92A3-3456E5F5629E}" type="slidenum">
              <a:rPr lang="en-US" smtClean="0"/>
              <a:t>129</a:t>
            </a:fld>
            <a:endParaRPr lang="en-US"/>
          </a:p>
        </p:txBody>
      </p:sp>
    </p:spTree>
    <p:extLst>
      <p:ext uri="{BB962C8B-B14F-4D97-AF65-F5344CB8AC3E}">
        <p14:creationId xmlns:p14="http://schemas.microsoft.com/office/powerpoint/2010/main" val="1321356970"/>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71550" lvl="1" indent="-514350">
              <a:buFont typeface="+mj-lt"/>
              <a:buAutoNum type="arabicPeriod"/>
            </a:pPr>
            <a:r>
              <a:rPr lang="en-US"/>
              <a:t>Separate the witness values into ones that do not depend on the randomness and ones that do</a:t>
            </a:r>
          </a:p>
          <a:p>
            <a:pPr marL="971550" lvl="1" indent="-514350">
              <a:buFont typeface="+mj-lt"/>
              <a:buAutoNum type="arabicPeriod"/>
            </a:pPr>
            <a:r>
              <a:rPr lang="en-US"/>
              <a:t>Use the first set of values to compute the randomness needed for the randomized verification circuit</a:t>
            </a:r>
          </a:p>
          <a:p>
            <a:r>
              <a:rPr lang="en-US"/>
              <a:t>10:33</a:t>
            </a:r>
          </a:p>
        </p:txBody>
      </p:sp>
      <p:sp>
        <p:nvSpPr>
          <p:cNvPr id="4" name="Slide Number Placeholder 3"/>
          <p:cNvSpPr>
            <a:spLocks noGrp="1"/>
          </p:cNvSpPr>
          <p:nvPr>
            <p:ph type="sldNum" sz="quarter" idx="5"/>
          </p:nvPr>
        </p:nvSpPr>
        <p:spPr/>
        <p:txBody>
          <a:bodyPr/>
          <a:lstStyle/>
          <a:p>
            <a:fld id="{D78CA475-5C84-46A3-92A3-3456E5F5629E}" type="slidenum">
              <a:rPr lang="en-US" smtClean="0"/>
              <a:t>131</a:t>
            </a:fld>
            <a:endParaRPr lang="en-US"/>
          </a:p>
        </p:txBody>
      </p:sp>
    </p:spTree>
    <p:extLst>
      <p:ext uri="{BB962C8B-B14F-4D97-AF65-F5344CB8AC3E}">
        <p14:creationId xmlns:p14="http://schemas.microsoft.com/office/powerpoint/2010/main" val="731861558"/>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a:solidFill>
                  <a:srgbClr val="6D7380"/>
                </a:solidFill>
                <a:effectLst/>
                <a:highlight>
                  <a:srgbClr val="FFFFFF"/>
                </a:highlight>
                <a:latin typeface="Circular"/>
              </a:rPr>
              <a:t>A zero-knowledge proof works by having the verifier ask the prover to perform a series of actions that can only be performed accurately if the prover knows the underlying information. If the prover is only guessing as to the result of these actions, then they will eventually be proven wrong by the verifier’s test with a high degree of probability.</a:t>
            </a:r>
            <a:endParaRPr lang="en-US"/>
          </a:p>
        </p:txBody>
      </p:sp>
      <p:sp>
        <p:nvSpPr>
          <p:cNvPr id="4" name="Slide Number Placeholder 3"/>
          <p:cNvSpPr>
            <a:spLocks noGrp="1"/>
          </p:cNvSpPr>
          <p:nvPr>
            <p:ph type="sldNum" sz="quarter" idx="5"/>
          </p:nvPr>
        </p:nvSpPr>
        <p:spPr/>
        <p:txBody>
          <a:bodyPr/>
          <a:lstStyle/>
          <a:p>
            <a:fld id="{D3E1F703-CD56-E249-955B-E7193EDAD862}" type="slidenum">
              <a:rPr lang="en-US" smtClean="0"/>
              <a:t>132</a:t>
            </a:fld>
            <a:endParaRPr lang="en-US"/>
          </a:p>
        </p:txBody>
      </p:sp>
    </p:spTree>
    <p:extLst>
      <p:ext uri="{BB962C8B-B14F-4D97-AF65-F5344CB8AC3E}">
        <p14:creationId xmlns:p14="http://schemas.microsoft.com/office/powerpoint/2010/main" val="1916523462"/>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a:solidFill>
                  <a:srgbClr val="FF0000"/>
                </a:solidFill>
              </a:rPr>
              <a:t>k &lt; 2^i</a:t>
            </a:r>
            <a:br>
              <a:rPr lang="en-US" sz="1200">
                <a:solidFill>
                  <a:srgbClr val="FF0000"/>
                </a:solidFill>
              </a:rPr>
            </a:br>
            <a:r>
              <a:rPr lang="en-US" sz="1200">
                <a:solidFill>
                  <a:srgbClr val="FF0000"/>
                </a:solidFill>
              </a:rPr>
              <a:t>k &lt; 2^i &lt;= 2^255 &lt; q =&gt; k != 2^I</a:t>
            </a:r>
          </a:p>
          <a:p>
            <a:r>
              <a:rPr lang="en-US" sz="1200">
                <a:solidFill>
                  <a:srgbClr val="FF0000"/>
                </a:solidFill>
              </a:rPr>
              <a:t>k+2^i &lt; 2^256</a:t>
            </a:r>
            <a:br>
              <a:rPr lang="en-US" sz="1200">
                <a:solidFill>
                  <a:srgbClr val="FF0000"/>
                </a:solidFill>
              </a:rPr>
            </a:br>
            <a:br>
              <a:rPr lang="en-US" sz="1200">
                <a:solidFill>
                  <a:srgbClr val="FF0000"/>
                </a:solidFill>
              </a:rPr>
            </a:br>
            <a:br>
              <a:rPr lang="en-US" sz="1200">
                <a:solidFill>
                  <a:srgbClr val="FF0000"/>
                </a:solidFill>
              </a:rPr>
            </a:br>
            <a:r>
              <a:rPr lang="en-US" sz="1200">
                <a:solidFill>
                  <a:srgbClr val="FF0000"/>
                </a:solidFill>
              </a:rPr>
              <a:t>Assume P is not at infinity</a:t>
            </a:r>
            <a:br>
              <a:rPr lang="en-US" sz="1200">
                <a:solidFill>
                  <a:srgbClr val="FF0000"/>
                </a:solidFill>
              </a:rPr>
            </a:br>
            <a:r>
              <a:rPr lang="en-US" sz="1200">
                <a:solidFill>
                  <a:srgbClr val="FF0000"/>
                </a:solidFill>
              </a:rPr>
              <a:t>Not infinity point: k</a:t>
            </a:r>
            <a:r>
              <a:rPr lang="en-US" sz="1200"/>
              <a:t> </a:t>
            </a:r>
            <a:r>
              <a:rPr lang="en-US" sz="1200">
                <a:solidFill>
                  <a:srgbClr val="00B050"/>
                </a:solidFill>
              </a:rPr>
              <a:t>G</a:t>
            </a:r>
            <a:r>
              <a:rPr lang="en-US" sz="1200"/>
              <a:t> + </a:t>
            </a:r>
            <a:r>
              <a:rPr lang="en-US" sz="1200">
                <a:solidFill>
                  <a:srgbClr val="FF0000"/>
                </a:solidFill>
              </a:rPr>
              <a:t>z R </a:t>
            </a:r>
          </a:p>
          <a:p>
            <a:br>
              <a:rPr lang="en-US" sz="1200">
                <a:solidFill>
                  <a:srgbClr val="FF0000"/>
                </a:solidFill>
              </a:rPr>
            </a:br>
            <a:r>
              <a:rPr lang="en-US" sz="1200">
                <a:solidFill>
                  <a:srgbClr val="FF0000"/>
                </a:solidFill>
              </a:rPr>
              <a:t>In double-and-add method, P’ + P” is always different points</a:t>
            </a:r>
          </a:p>
          <a:p>
            <a:r>
              <a:rPr lang="en-US" sz="1200">
                <a:solidFill>
                  <a:srgbClr val="FF0000"/>
                </a:solidFill>
              </a:rPr>
              <a:t>Incomplete point addition can also be used in cached windowed method</a:t>
            </a:r>
            <a:endParaRPr lang="en-US"/>
          </a:p>
        </p:txBody>
      </p:sp>
      <p:sp>
        <p:nvSpPr>
          <p:cNvPr id="4" name="Slide Number Placeholder 3"/>
          <p:cNvSpPr>
            <a:spLocks noGrp="1"/>
          </p:cNvSpPr>
          <p:nvPr>
            <p:ph type="sldNum" sz="quarter" idx="5"/>
          </p:nvPr>
        </p:nvSpPr>
        <p:spPr/>
        <p:txBody>
          <a:bodyPr/>
          <a:lstStyle/>
          <a:p>
            <a:fld id="{D3E1F703-CD56-E249-955B-E7193EDAD862}" type="slidenum">
              <a:rPr lang="en-US" smtClean="0"/>
              <a:t>133</a:t>
            </a:fld>
            <a:endParaRPr lang="en-US"/>
          </a:p>
        </p:txBody>
      </p:sp>
    </p:spTree>
    <p:extLst>
      <p:ext uri="{BB962C8B-B14F-4D97-AF65-F5344CB8AC3E}">
        <p14:creationId xmlns:p14="http://schemas.microsoft.com/office/powerpoint/2010/main" val="47014338"/>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a:solidFill>
                  <a:srgbClr val="FF0000"/>
                </a:solidFill>
              </a:rPr>
              <a:t>k &lt; 2^i</a:t>
            </a:r>
            <a:br>
              <a:rPr lang="en-US" sz="1200">
                <a:solidFill>
                  <a:srgbClr val="FF0000"/>
                </a:solidFill>
              </a:rPr>
            </a:br>
            <a:r>
              <a:rPr lang="en-US" sz="1200">
                <a:solidFill>
                  <a:srgbClr val="FF0000"/>
                </a:solidFill>
              </a:rPr>
              <a:t>k &lt; 2^i &lt;= 2^255 &lt; q =&gt; k != 2^I</a:t>
            </a:r>
          </a:p>
          <a:p>
            <a:r>
              <a:rPr lang="en-US" sz="1200">
                <a:solidFill>
                  <a:srgbClr val="FF0000"/>
                </a:solidFill>
              </a:rPr>
              <a:t>k+2^i &lt; 2^256</a:t>
            </a:r>
            <a:br>
              <a:rPr lang="en-US" sz="1200">
                <a:solidFill>
                  <a:srgbClr val="FF0000"/>
                </a:solidFill>
              </a:rPr>
            </a:br>
            <a:br>
              <a:rPr lang="en-US" sz="1200">
                <a:solidFill>
                  <a:srgbClr val="FF0000"/>
                </a:solidFill>
              </a:rPr>
            </a:br>
            <a:br>
              <a:rPr lang="en-US" sz="1200">
                <a:solidFill>
                  <a:srgbClr val="FF0000"/>
                </a:solidFill>
              </a:rPr>
            </a:br>
            <a:r>
              <a:rPr lang="en-US" sz="1200">
                <a:solidFill>
                  <a:srgbClr val="FF0000"/>
                </a:solidFill>
              </a:rPr>
              <a:t>Assume P is not at infinity</a:t>
            </a:r>
            <a:br>
              <a:rPr lang="en-US" sz="1200">
                <a:solidFill>
                  <a:srgbClr val="FF0000"/>
                </a:solidFill>
              </a:rPr>
            </a:br>
            <a:r>
              <a:rPr lang="en-US" sz="1200">
                <a:solidFill>
                  <a:srgbClr val="FF0000"/>
                </a:solidFill>
              </a:rPr>
              <a:t>Not infinity point: k</a:t>
            </a:r>
            <a:r>
              <a:rPr lang="en-US" sz="1200"/>
              <a:t> </a:t>
            </a:r>
            <a:r>
              <a:rPr lang="en-US" sz="1200">
                <a:solidFill>
                  <a:srgbClr val="00B050"/>
                </a:solidFill>
              </a:rPr>
              <a:t>G</a:t>
            </a:r>
            <a:r>
              <a:rPr lang="en-US" sz="1200"/>
              <a:t> + </a:t>
            </a:r>
            <a:r>
              <a:rPr lang="en-US" sz="1200">
                <a:solidFill>
                  <a:srgbClr val="FF0000"/>
                </a:solidFill>
              </a:rPr>
              <a:t>z R </a:t>
            </a:r>
          </a:p>
          <a:p>
            <a:br>
              <a:rPr lang="en-US" sz="1200">
                <a:solidFill>
                  <a:srgbClr val="FF0000"/>
                </a:solidFill>
              </a:rPr>
            </a:br>
            <a:r>
              <a:rPr lang="en-US" sz="1200">
                <a:solidFill>
                  <a:srgbClr val="FF0000"/>
                </a:solidFill>
              </a:rPr>
              <a:t>In double-and-add method, P’ + P” is always different points</a:t>
            </a:r>
          </a:p>
          <a:p>
            <a:r>
              <a:rPr lang="en-US" sz="1200">
                <a:solidFill>
                  <a:srgbClr val="FF0000"/>
                </a:solidFill>
              </a:rPr>
              <a:t>Incomplete point addition can also be used in cached windowed method</a:t>
            </a:r>
            <a:endParaRPr lang="en-US"/>
          </a:p>
        </p:txBody>
      </p:sp>
      <p:sp>
        <p:nvSpPr>
          <p:cNvPr id="4" name="Slide Number Placeholder 3"/>
          <p:cNvSpPr>
            <a:spLocks noGrp="1"/>
          </p:cNvSpPr>
          <p:nvPr>
            <p:ph type="sldNum" sz="quarter" idx="5"/>
          </p:nvPr>
        </p:nvSpPr>
        <p:spPr/>
        <p:txBody>
          <a:bodyPr/>
          <a:lstStyle/>
          <a:p>
            <a:fld id="{D3E1F703-CD56-E249-955B-E7193EDAD862}" type="slidenum">
              <a:rPr lang="en-US" smtClean="0"/>
              <a:t>134</a:t>
            </a:fld>
            <a:endParaRPr lang="en-US"/>
          </a:p>
        </p:txBody>
      </p:sp>
    </p:spTree>
    <p:extLst>
      <p:ext uri="{BB962C8B-B14F-4D97-AF65-F5344CB8AC3E}">
        <p14:creationId xmlns:p14="http://schemas.microsoft.com/office/powerpoint/2010/main" val="210509627"/>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a:solidFill>
                  <a:srgbClr val="FF0000"/>
                </a:solidFill>
              </a:rPr>
              <a:t>k &lt; 2^i</a:t>
            </a:r>
            <a:br>
              <a:rPr lang="en-US" sz="1200">
                <a:solidFill>
                  <a:srgbClr val="FF0000"/>
                </a:solidFill>
              </a:rPr>
            </a:br>
            <a:r>
              <a:rPr lang="en-US" sz="1200">
                <a:solidFill>
                  <a:srgbClr val="FF0000"/>
                </a:solidFill>
              </a:rPr>
              <a:t>k &lt; 2^i &lt;= 2^255 &lt; q =&gt; k != 2^I</a:t>
            </a:r>
          </a:p>
          <a:p>
            <a:r>
              <a:rPr lang="en-US" sz="1200">
                <a:solidFill>
                  <a:srgbClr val="FF0000"/>
                </a:solidFill>
              </a:rPr>
              <a:t>k+2^i &lt; 2^256</a:t>
            </a:r>
            <a:br>
              <a:rPr lang="en-US" sz="1200">
                <a:solidFill>
                  <a:srgbClr val="FF0000"/>
                </a:solidFill>
              </a:rPr>
            </a:br>
            <a:br>
              <a:rPr lang="en-US" sz="1200">
                <a:solidFill>
                  <a:srgbClr val="FF0000"/>
                </a:solidFill>
              </a:rPr>
            </a:br>
            <a:br>
              <a:rPr lang="en-US" sz="1200">
                <a:solidFill>
                  <a:srgbClr val="FF0000"/>
                </a:solidFill>
              </a:rPr>
            </a:br>
            <a:r>
              <a:rPr lang="en-US" sz="1200">
                <a:solidFill>
                  <a:srgbClr val="FF0000"/>
                </a:solidFill>
              </a:rPr>
              <a:t>Assume P is not at infinity</a:t>
            </a:r>
            <a:br>
              <a:rPr lang="en-US" sz="1200">
                <a:solidFill>
                  <a:srgbClr val="FF0000"/>
                </a:solidFill>
              </a:rPr>
            </a:br>
            <a:r>
              <a:rPr lang="en-US" sz="1200">
                <a:solidFill>
                  <a:srgbClr val="FF0000"/>
                </a:solidFill>
              </a:rPr>
              <a:t>Not infinity point: k</a:t>
            </a:r>
            <a:r>
              <a:rPr lang="en-US" sz="1200"/>
              <a:t> </a:t>
            </a:r>
            <a:r>
              <a:rPr lang="en-US" sz="1200">
                <a:solidFill>
                  <a:srgbClr val="00B050"/>
                </a:solidFill>
              </a:rPr>
              <a:t>G</a:t>
            </a:r>
            <a:r>
              <a:rPr lang="en-US" sz="1200"/>
              <a:t> + </a:t>
            </a:r>
            <a:r>
              <a:rPr lang="en-US" sz="1200">
                <a:solidFill>
                  <a:srgbClr val="FF0000"/>
                </a:solidFill>
              </a:rPr>
              <a:t>z R </a:t>
            </a:r>
          </a:p>
          <a:p>
            <a:br>
              <a:rPr lang="en-US" sz="1200">
                <a:solidFill>
                  <a:srgbClr val="FF0000"/>
                </a:solidFill>
              </a:rPr>
            </a:br>
            <a:r>
              <a:rPr lang="en-US" sz="1200">
                <a:solidFill>
                  <a:srgbClr val="FF0000"/>
                </a:solidFill>
              </a:rPr>
              <a:t>In double-and-add method, P’ + P” is always different points</a:t>
            </a:r>
          </a:p>
          <a:p>
            <a:r>
              <a:rPr lang="en-US" sz="1200">
                <a:solidFill>
                  <a:srgbClr val="FF0000"/>
                </a:solidFill>
              </a:rPr>
              <a:t>Incomplete point addition can also be used in cached windowed method</a:t>
            </a:r>
            <a:endParaRPr lang="en-US"/>
          </a:p>
        </p:txBody>
      </p:sp>
      <p:sp>
        <p:nvSpPr>
          <p:cNvPr id="4" name="Slide Number Placeholder 3"/>
          <p:cNvSpPr>
            <a:spLocks noGrp="1"/>
          </p:cNvSpPr>
          <p:nvPr>
            <p:ph type="sldNum" sz="quarter" idx="5"/>
          </p:nvPr>
        </p:nvSpPr>
        <p:spPr/>
        <p:txBody>
          <a:bodyPr/>
          <a:lstStyle/>
          <a:p>
            <a:fld id="{D3E1F703-CD56-E249-955B-E7193EDAD862}" type="slidenum">
              <a:rPr lang="en-US" smtClean="0"/>
              <a:t>135</a:t>
            </a:fld>
            <a:endParaRPr lang="en-US"/>
          </a:p>
        </p:txBody>
      </p:sp>
    </p:spTree>
    <p:extLst>
      <p:ext uri="{BB962C8B-B14F-4D97-AF65-F5344CB8AC3E}">
        <p14:creationId xmlns:p14="http://schemas.microsoft.com/office/powerpoint/2010/main" val="11066177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B53B38-D44A-DF79-8E94-5EE92D29F28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F3D7E73-14AD-77FB-BF48-CB41317D8BB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0" name="Date Placeholder 9">
            <a:extLst>
              <a:ext uri="{FF2B5EF4-FFF2-40B4-BE49-F238E27FC236}">
                <a16:creationId xmlns:a16="http://schemas.microsoft.com/office/drawing/2014/main" id="{5F0F8227-F3CB-90B2-63F0-C9DAB4931888}"/>
              </a:ext>
            </a:extLst>
          </p:cNvPr>
          <p:cNvSpPr>
            <a:spLocks noGrp="1"/>
          </p:cNvSpPr>
          <p:nvPr>
            <p:ph type="dt" sz="half" idx="10"/>
          </p:nvPr>
        </p:nvSpPr>
        <p:spPr/>
        <p:txBody>
          <a:bodyPr/>
          <a:lstStyle/>
          <a:p>
            <a:fld id="{58647A21-ED8F-4241-B414-8A9795BEDEC2}" type="datetimeFigureOut">
              <a:rPr lang="en-US" smtClean="0"/>
              <a:t>3/21/2025</a:t>
            </a:fld>
            <a:endParaRPr lang="en-US"/>
          </a:p>
        </p:txBody>
      </p:sp>
      <p:sp>
        <p:nvSpPr>
          <p:cNvPr id="11" name="Footer Placeholder 10">
            <a:extLst>
              <a:ext uri="{FF2B5EF4-FFF2-40B4-BE49-F238E27FC236}">
                <a16:creationId xmlns:a16="http://schemas.microsoft.com/office/drawing/2014/main" id="{34CED2F2-00C2-DC82-7C10-159214DFF17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8253224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7F29BE-CB5D-1313-18D6-808CF36D428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D304030-5A58-C06A-E80B-31CC0F5584D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33689DF-C555-46D1-4691-7C6D94BBBC14}"/>
              </a:ext>
            </a:extLst>
          </p:cNvPr>
          <p:cNvSpPr>
            <a:spLocks noGrp="1"/>
          </p:cNvSpPr>
          <p:nvPr>
            <p:ph type="dt" sz="half" idx="10"/>
          </p:nvPr>
        </p:nvSpPr>
        <p:spPr/>
        <p:txBody>
          <a:bodyPr/>
          <a:lstStyle/>
          <a:p>
            <a:fld id="{58647A21-ED8F-4241-B414-8A9795BEDEC2}" type="datetimeFigureOut">
              <a:rPr lang="en-US" smtClean="0"/>
              <a:t>3/21/2025</a:t>
            </a:fld>
            <a:endParaRPr lang="en-US"/>
          </a:p>
        </p:txBody>
      </p:sp>
      <p:sp>
        <p:nvSpPr>
          <p:cNvPr id="5" name="Footer Placeholder 4">
            <a:extLst>
              <a:ext uri="{FF2B5EF4-FFF2-40B4-BE49-F238E27FC236}">
                <a16:creationId xmlns:a16="http://schemas.microsoft.com/office/drawing/2014/main" id="{CD7DABCF-6364-5760-E9CE-F43432F284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37FEA5E-C4BE-25F8-8AA6-8FA25B24CD16}"/>
              </a:ext>
            </a:extLst>
          </p:cNvPr>
          <p:cNvSpPr>
            <a:spLocks noGrp="1"/>
          </p:cNvSpPr>
          <p:nvPr>
            <p:ph type="sldNum" sz="quarter" idx="12"/>
          </p:nvPr>
        </p:nvSpPr>
        <p:spPr>
          <a:xfrm>
            <a:off x="8610600" y="6356350"/>
            <a:ext cx="2743200" cy="365125"/>
          </a:xfrm>
          <a:prstGeom prst="rect">
            <a:avLst/>
          </a:prstGeom>
        </p:spPr>
        <p:txBody>
          <a:bodyPr/>
          <a:lstStyle/>
          <a:p>
            <a:fld id="{DA8F2133-05A8-CD44-939D-1F2A46D94600}" type="slidenum">
              <a:rPr lang="en-US" smtClean="0"/>
              <a:t>‹#›</a:t>
            </a:fld>
            <a:endParaRPr lang="en-US"/>
          </a:p>
        </p:txBody>
      </p:sp>
    </p:spTree>
    <p:extLst>
      <p:ext uri="{BB962C8B-B14F-4D97-AF65-F5344CB8AC3E}">
        <p14:creationId xmlns:p14="http://schemas.microsoft.com/office/powerpoint/2010/main" val="42723414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FBEC0CB-A995-20A8-1337-372E96BBEDD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D0B852D-C039-335F-DE56-36F97D7106E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88499A0-076A-ECE3-7664-44D7E956C68A}"/>
              </a:ext>
            </a:extLst>
          </p:cNvPr>
          <p:cNvSpPr>
            <a:spLocks noGrp="1"/>
          </p:cNvSpPr>
          <p:nvPr>
            <p:ph type="dt" sz="half" idx="10"/>
          </p:nvPr>
        </p:nvSpPr>
        <p:spPr/>
        <p:txBody>
          <a:bodyPr/>
          <a:lstStyle/>
          <a:p>
            <a:fld id="{58647A21-ED8F-4241-B414-8A9795BEDEC2}" type="datetimeFigureOut">
              <a:rPr lang="en-US" smtClean="0"/>
              <a:t>3/21/2025</a:t>
            </a:fld>
            <a:endParaRPr lang="en-US"/>
          </a:p>
        </p:txBody>
      </p:sp>
      <p:sp>
        <p:nvSpPr>
          <p:cNvPr id="5" name="Footer Placeholder 4">
            <a:extLst>
              <a:ext uri="{FF2B5EF4-FFF2-40B4-BE49-F238E27FC236}">
                <a16:creationId xmlns:a16="http://schemas.microsoft.com/office/drawing/2014/main" id="{67DEB142-2FAB-00E7-60B2-7EF80F70B9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6C13DB6-7C32-2844-5294-547351CDFF49}"/>
              </a:ext>
            </a:extLst>
          </p:cNvPr>
          <p:cNvSpPr>
            <a:spLocks noGrp="1"/>
          </p:cNvSpPr>
          <p:nvPr>
            <p:ph type="sldNum" sz="quarter" idx="12"/>
          </p:nvPr>
        </p:nvSpPr>
        <p:spPr>
          <a:xfrm>
            <a:off x="8610600" y="6356350"/>
            <a:ext cx="2743200" cy="365125"/>
          </a:xfrm>
          <a:prstGeom prst="rect">
            <a:avLst/>
          </a:prstGeom>
        </p:spPr>
        <p:txBody>
          <a:bodyPr/>
          <a:lstStyle/>
          <a:p>
            <a:fld id="{DA8F2133-05A8-CD44-939D-1F2A46D94600}" type="slidenum">
              <a:rPr lang="en-US" smtClean="0"/>
              <a:t>‹#›</a:t>
            </a:fld>
            <a:endParaRPr lang="en-US"/>
          </a:p>
        </p:txBody>
      </p:sp>
    </p:spTree>
    <p:extLst>
      <p:ext uri="{BB962C8B-B14F-4D97-AF65-F5344CB8AC3E}">
        <p14:creationId xmlns:p14="http://schemas.microsoft.com/office/powerpoint/2010/main" val="12687123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457AE4-FD94-C169-64E3-C6DB953AEFDB}"/>
              </a:ext>
            </a:extLst>
          </p:cNvPr>
          <p:cNvSpPr>
            <a:spLocks noGrp="1"/>
          </p:cNvSpPr>
          <p:nvPr>
            <p:ph type="title"/>
          </p:nvPr>
        </p:nvSpPr>
        <p:spPr>
          <a:xfrm>
            <a:off x="838200" y="18255"/>
            <a:ext cx="10515600" cy="1325563"/>
          </a:xfrm>
        </p:spPr>
        <p:txBody>
          <a:bodyPr>
            <a:normAutofit/>
          </a:bodyPr>
          <a:lstStyle>
            <a:lvl1pPr algn="ctr">
              <a:defRPr sz="4000" b="1" i="0">
                <a:latin typeface="Segoe UI Semibold" panose="020B0502040204020203" pitchFamily="34" charset="0"/>
                <a:cs typeface="Segoe UI Semibold" panose="020B0502040204020203"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2FC74F47-309F-6994-8143-60B9836EE2E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24A711B-8E0A-8C5F-5231-EA45C3D0E85A}"/>
              </a:ext>
            </a:extLst>
          </p:cNvPr>
          <p:cNvSpPr>
            <a:spLocks noGrp="1"/>
          </p:cNvSpPr>
          <p:nvPr>
            <p:ph type="dt" sz="half" idx="10"/>
          </p:nvPr>
        </p:nvSpPr>
        <p:spPr/>
        <p:txBody>
          <a:bodyPr/>
          <a:lstStyle/>
          <a:p>
            <a:fld id="{58647A21-ED8F-4241-B414-8A9795BEDEC2}" type="datetimeFigureOut">
              <a:rPr lang="en-US" smtClean="0"/>
              <a:t>3/21/2025</a:t>
            </a:fld>
            <a:endParaRPr lang="en-US"/>
          </a:p>
        </p:txBody>
      </p:sp>
      <p:sp>
        <p:nvSpPr>
          <p:cNvPr id="5" name="Footer Placeholder 4">
            <a:extLst>
              <a:ext uri="{FF2B5EF4-FFF2-40B4-BE49-F238E27FC236}">
                <a16:creationId xmlns:a16="http://schemas.microsoft.com/office/drawing/2014/main" id="{490C3927-6C3B-C7A5-6DD1-EB709F18AB9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E29D09C-2FAC-D5B0-46F4-EBCA21CEBC4A}"/>
              </a:ext>
            </a:extLst>
          </p:cNvPr>
          <p:cNvSpPr>
            <a:spLocks noGrp="1"/>
          </p:cNvSpPr>
          <p:nvPr>
            <p:ph type="sldNum" sz="quarter" idx="12"/>
          </p:nvPr>
        </p:nvSpPr>
        <p:spPr>
          <a:xfrm>
            <a:off x="8610600" y="6356350"/>
            <a:ext cx="2743200" cy="365125"/>
          </a:xfrm>
          <a:prstGeom prst="rect">
            <a:avLst/>
          </a:prstGeom>
        </p:spPr>
        <p:txBody>
          <a:bodyPr/>
          <a:lstStyle/>
          <a:p>
            <a:fld id="{DA8F2133-05A8-CD44-939D-1F2A46D94600}" type="slidenum">
              <a:rPr lang="en-US" smtClean="0"/>
              <a:t>‹#›</a:t>
            </a:fld>
            <a:endParaRPr lang="en-US"/>
          </a:p>
        </p:txBody>
      </p:sp>
    </p:spTree>
    <p:extLst>
      <p:ext uri="{BB962C8B-B14F-4D97-AF65-F5344CB8AC3E}">
        <p14:creationId xmlns:p14="http://schemas.microsoft.com/office/powerpoint/2010/main" val="22321523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CE42D6-B1A8-1F27-C41F-6A64C38F876B}"/>
              </a:ext>
            </a:extLst>
          </p:cNvPr>
          <p:cNvSpPr>
            <a:spLocks noGrp="1"/>
          </p:cNvSpPr>
          <p:nvPr>
            <p:ph type="title"/>
          </p:nvPr>
        </p:nvSpPr>
        <p:spPr>
          <a:xfrm>
            <a:off x="838200" y="2962708"/>
            <a:ext cx="10515600" cy="932584"/>
          </a:xfrm>
        </p:spPr>
        <p:txBody>
          <a:bodyPr anchor="b"/>
          <a:lstStyle>
            <a:lvl1pPr algn="ctr">
              <a:defRPr sz="6000" b="1" i="0">
                <a:latin typeface="Segoe UI Semibold" panose="020B0502040204020203" pitchFamily="34" charset="0"/>
                <a:cs typeface="Segoe UI Semibold" panose="020B0502040204020203" pitchFamily="34" charset="0"/>
              </a:defRPr>
            </a:lvl1pPr>
          </a:lstStyle>
          <a:p>
            <a:r>
              <a:rPr lang="en-US"/>
              <a:t>Click to edit Master title style</a:t>
            </a:r>
          </a:p>
        </p:txBody>
      </p:sp>
      <p:sp>
        <p:nvSpPr>
          <p:cNvPr id="3" name="Text Placeholder 2">
            <a:extLst>
              <a:ext uri="{FF2B5EF4-FFF2-40B4-BE49-F238E27FC236}">
                <a16:creationId xmlns:a16="http://schemas.microsoft.com/office/drawing/2014/main" id="{8B809C9D-F8D5-0382-E705-26993A9234D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504EE97-A59D-4457-F5DD-49E56A4DDBE0}"/>
              </a:ext>
            </a:extLst>
          </p:cNvPr>
          <p:cNvSpPr>
            <a:spLocks noGrp="1"/>
          </p:cNvSpPr>
          <p:nvPr>
            <p:ph type="dt" sz="half" idx="10"/>
          </p:nvPr>
        </p:nvSpPr>
        <p:spPr/>
        <p:txBody>
          <a:bodyPr/>
          <a:lstStyle/>
          <a:p>
            <a:fld id="{58647A21-ED8F-4241-B414-8A9795BEDEC2}" type="datetimeFigureOut">
              <a:rPr lang="en-US" smtClean="0"/>
              <a:t>3/21/2025</a:t>
            </a:fld>
            <a:endParaRPr lang="en-US"/>
          </a:p>
        </p:txBody>
      </p:sp>
      <p:sp>
        <p:nvSpPr>
          <p:cNvPr id="5" name="Footer Placeholder 4">
            <a:extLst>
              <a:ext uri="{FF2B5EF4-FFF2-40B4-BE49-F238E27FC236}">
                <a16:creationId xmlns:a16="http://schemas.microsoft.com/office/drawing/2014/main" id="{342C9F89-986B-56B7-F2C0-03E5B41BD69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537E231-69F8-C9FB-75E3-CA24E883BACC}"/>
              </a:ext>
            </a:extLst>
          </p:cNvPr>
          <p:cNvSpPr>
            <a:spLocks noGrp="1"/>
          </p:cNvSpPr>
          <p:nvPr>
            <p:ph type="sldNum" sz="quarter" idx="12"/>
          </p:nvPr>
        </p:nvSpPr>
        <p:spPr>
          <a:xfrm>
            <a:off x="8610600" y="6356350"/>
            <a:ext cx="2743200" cy="365125"/>
          </a:xfrm>
          <a:prstGeom prst="rect">
            <a:avLst/>
          </a:prstGeom>
        </p:spPr>
        <p:txBody>
          <a:bodyPr/>
          <a:lstStyle/>
          <a:p>
            <a:fld id="{DA8F2133-05A8-CD44-939D-1F2A46D94600}" type="slidenum">
              <a:rPr lang="en-US" smtClean="0"/>
              <a:t>‹#›</a:t>
            </a:fld>
            <a:endParaRPr lang="en-US"/>
          </a:p>
        </p:txBody>
      </p:sp>
    </p:spTree>
    <p:extLst>
      <p:ext uri="{BB962C8B-B14F-4D97-AF65-F5344CB8AC3E}">
        <p14:creationId xmlns:p14="http://schemas.microsoft.com/office/powerpoint/2010/main" val="8844807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E16671-7925-D0A3-D5B6-CA18CD10FCC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F028D01-34A5-B393-9ABD-4A64FC6BEE8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B29389E-86C5-89EB-BBB0-D6C97B0F52B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52773C2-AFAC-6DDB-30A6-739B0E321181}"/>
              </a:ext>
            </a:extLst>
          </p:cNvPr>
          <p:cNvSpPr>
            <a:spLocks noGrp="1"/>
          </p:cNvSpPr>
          <p:nvPr>
            <p:ph type="dt" sz="half" idx="10"/>
          </p:nvPr>
        </p:nvSpPr>
        <p:spPr/>
        <p:txBody>
          <a:bodyPr/>
          <a:lstStyle/>
          <a:p>
            <a:fld id="{58647A21-ED8F-4241-B414-8A9795BEDEC2}" type="datetimeFigureOut">
              <a:rPr lang="en-US" smtClean="0"/>
              <a:t>3/21/2025</a:t>
            </a:fld>
            <a:endParaRPr lang="en-US"/>
          </a:p>
        </p:txBody>
      </p:sp>
      <p:sp>
        <p:nvSpPr>
          <p:cNvPr id="6" name="Footer Placeholder 5">
            <a:extLst>
              <a:ext uri="{FF2B5EF4-FFF2-40B4-BE49-F238E27FC236}">
                <a16:creationId xmlns:a16="http://schemas.microsoft.com/office/drawing/2014/main" id="{9F679CA7-7A31-6983-E412-07BFD37F9AF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785FAC-05B5-F8A1-408E-27D3D2465890}"/>
              </a:ext>
            </a:extLst>
          </p:cNvPr>
          <p:cNvSpPr>
            <a:spLocks noGrp="1"/>
          </p:cNvSpPr>
          <p:nvPr>
            <p:ph type="sldNum" sz="quarter" idx="12"/>
          </p:nvPr>
        </p:nvSpPr>
        <p:spPr>
          <a:xfrm>
            <a:off x="8610600" y="6356350"/>
            <a:ext cx="2743200" cy="365125"/>
          </a:xfrm>
          <a:prstGeom prst="rect">
            <a:avLst/>
          </a:prstGeom>
        </p:spPr>
        <p:txBody>
          <a:bodyPr/>
          <a:lstStyle/>
          <a:p>
            <a:fld id="{DA8F2133-05A8-CD44-939D-1F2A46D94600}" type="slidenum">
              <a:rPr lang="en-US" smtClean="0"/>
              <a:t>‹#›</a:t>
            </a:fld>
            <a:endParaRPr lang="en-US"/>
          </a:p>
        </p:txBody>
      </p:sp>
    </p:spTree>
    <p:extLst>
      <p:ext uri="{BB962C8B-B14F-4D97-AF65-F5344CB8AC3E}">
        <p14:creationId xmlns:p14="http://schemas.microsoft.com/office/powerpoint/2010/main" val="238896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4F982B-EC54-A162-2E55-8CD674215D5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0ED0C2F-0D78-FF76-8863-4FDAA2B40A9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AFBA851-3711-A985-76C2-CED26ABEA0A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09599C4-1441-2C6A-D69A-2A6E226D7A8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558E62E-6AC9-A684-869E-B56806D3FCA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D7FAE21-9D8D-8C8A-D756-0C79B88D5ECC}"/>
              </a:ext>
            </a:extLst>
          </p:cNvPr>
          <p:cNvSpPr>
            <a:spLocks noGrp="1"/>
          </p:cNvSpPr>
          <p:nvPr>
            <p:ph type="dt" sz="half" idx="10"/>
          </p:nvPr>
        </p:nvSpPr>
        <p:spPr/>
        <p:txBody>
          <a:bodyPr/>
          <a:lstStyle/>
          <a:p>
            <a:fld id="{58647A21-ED8F-4241-B414-8A9795BEDEC2}" type="datetimeFigureOut">
              <a:rPr lang="en-US" smtClean="0"/>
              <a:t>3/21/2025</a:t>
            </a:fld>
            <a:endParaRPr lang="en-US"/>
          </a:p>
        </p:txBody>
      </p:sp>
      <p:sp>
        <p:nvSpPr>
          <p:cNvPr id="8" name="Footer Placeholder 7">
            <a:extLst>
              <a:ext uri="{FF2B5EF4-FFF2-40B4-BE49-F238E27FC236}">
                <a16:creationId xmlns:a16="http://schemas.microsoft.com/office/drawing/2014/main" id="{42836ABA-B8F0-3772-DA33-31BB06257ED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6E48684-8270-972C-CBBF-347483A5DA15}"/>
              </a:ext>
            </a:extLst>
          </p:cNvPr>
          <p:cNvSpPr>
            <a:spLocks noGrp="1"/>
          </p:cNvSpPr>
          <p:nvPr>
            <p:ph type="sldNum" sz="quarter" idx="12"/>
          </p:nvPr>
        </p:nvSpPr>
        <p:spPr>
          <a:xfrm>
            <a:off x="8610600" y="6356350"/>
            <a:ext cx="2743200" cy="365125"/>
          </a:xfrm>
          <a:prstGeom prst="rect">
            <a:avLst/>
          </a:prstGeom>
        </p:spPr>
        <p:txBody>
          <a:bodyPr/>
          <a:lstStyle/>
          <a:p>
            <a:fld id="{DA8F2133-05A8-CD44-939D-1F2A46D94600}" type="slidenum">
              <a:rPr lang="en-US" smtClean="0"/>
              <a:t>‹#›</a:t>
            </a:fld>
            <a:endParaRPr lang="en-US"/>
          </a:p>
        </p:txBody>
      </p:sp>
    </p:spTree>
    <p:extLst>
      <p:ext uri="{BB962C8B-B14F-4D97-AF65-F5344CB8AC3E}">
        <p14:creationId xmlns:p14="http://schemas.microsoft.com/office/powerpoint/2010/main" val="10991494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AEF947-A50C-699B-255D-255F2898F8A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07EEDAE-E79F-35B9-957D-CF8DE4676EAD}"/>
              </a:ext>
            </a:extLst>
          </p:cNvPr>
          <p:cNvSpPr>
            <a:spLocks noGrp="1"/>
          </p:cNvSpPr>
          <p:nvPr>
            <p:ph type="dt" sz="half" idx="10"/>
          </p:nvPr>
        </p:nvSpPr>
        <p:spPr/>
        <p:txBody>
          <a:bodyPr/>
          <a:lstStyle/>
          <a:p>
            <a:fld id="{58647A21-ED8F-4241-B414-8A9795BEDEC2}" type="datetimeFigureOut">
              <a:rPr lang="en-US" smtClean="0"/>
              <a:t>3/21/2025</a:t>
            </a:fld>
            <a:endParaRPr lang="en-US"/>
          </a:p>
        </p:txBody>
      </p:sp>
      <p:sp>
        <p:nvSpPr>
          <p:cNvPr id="4" name="Footer Placeholder 3">
            <a:extLst>
              <a:ext uri="{FF2B5EF4-FFF2-40B4-BE49-F238E27FC236}">
                <a16:creationId xmlns:a16="http://schemas.microsoft.com/office/drawing/2014/main" id="{BB317DDC-5044-D131-38ED-34469660540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789527C-A07C-33BC-8AAE-2529A052208C}"/>
              </a:ext>
            </a:extLst>
          </p:cNvPr>
          <p:cNvSpPr>
            <a:spLocks noGrp="1"/>
          </p:cNvSpPr>
          <p:nvPr>
            <p:ph type="sldNum" sz="quarter" idx="12"/>
          </p:nvPr>
        </p:nvSpPr>
        <p:spPr>
          <a:xfrm>
            <a:off x="8610600" y="6356350"/>
            <a:ext cx="2743200" cy="365125"/>
          </a:xfrm>
          <a:prstGeom prst="rect">
            <a:avLst/>
          </a:prstGeom>
        </p:spPr>
        <p:txBody>
          <a:bodyPr/>
          <a:lstStyle/>
          <a:p>
            <a:fld id="{DA8F2133-05A8-CD44-939D-1F2A46D94600}" type="slidenum">
              <a:rPr lang="en-US" smtClean="0"/>
              <a:t>‹#›</a:t>
            </a:fld>
            <a:endParaRPr lang="en-US"/>
          </a:p>
        </p:txBody>
      </p:sp>
    </p:spTree>
    <p:extLst>
      <p:ext uri="{BB962C8B-B14F-4D97-AF65-F5344CB8AC3E}">
        <p14:creationId xmlns:p14="http://schemas.microsoft.com/office/powerpoint/2010/main" val="21198405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23EB773-11E2-99C5-B5B3-D600E4B1DCF5}"/>
              </a:ext>
            </a:extLst>
          </p:cNvPr>
          <p:cNvSpPr>
            <a:spLocks noGrp="1"/>
          </p:cNvSpPr>
          <p:nvPr>
            <p:ph type="dt" sz="half" idx="10"/>
          </p:nvPr>
        </p:nvSpPr>
        <p:spPr/>
        <p:txBody>
          <a:bodyPr/>
          <a:lstStyle/>
          <a:p>
            <a:fld id="{58647A21-ED8F-4241-B414-8A9795BEDEC2}" type="datetimeFigureOut">
              <a:rPr lang="en-US" smtClean="0"/>
              <a:t>3/21/2025</a:t>
            </a:fld>
            <a:endParaRPr lang="en-US"/>
          </a:p>
        </p:txBody>
      </p:sp>
      <p:sp>
        <p:nvSpPr>
          <p:cNvPr id="3" name="Footer Placeholder 2">
            <a:extLst>
              <a:ext uri="{FF2B5EF4-FFF2-40B4-BE49-F238E27FC236}">
                <a16:creationId xmlns:a16="http://schemas.microsoft.com/office/drawing/2014/main" id="{F9BB4DD4-A461-229B-74B8-AD8492446F5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B7E66E0-0EB6-40BC-2071-DF628F9018C0}"/>
              </a:ext>
            </a:extLst>
          </p:cNvPr>
          <p:cNvSpPr>
            <a:spLocks noGrp="1"/>
          </p:cNvSpPr>
          <p:nvPr>
            <p:ph type="sldNum" sz="quarter" idx="12"/>
          </p:nvPr>
        </p:nvSpPr>
        <p:spPr>
          <a:xfrm>
            <a:off x="8610600" y="6356350"/>
            <a:ext cx="2743200" cy="365125"/>
          </a:xfrm>
          <a:prstGeom prst="rect">
            <a:avLst/>
          </a:prstGeom>
        </p:spPr>
        <p:txBody>
          <a:bodyPr/>
          <a:lstStyle/>
          <a:p>
            <a:fld id="{DA8F2133-05A8-CD44-939D-1F2A46D94600}" type="slidenum">
              <a:rPr lang="en-US" smtClean="0"/>
              <a:t>‹#›</a:t>
            </a:fld>
            <a:endParaRPr lang="en-US"/>
          </a:p>
        </p:txBody>
      </p:sp>
    </p:spTree>
    <p:extLst>
      <p:ext uri="{BB962C8B-B14F-4D97-AF65-F5344CB8AC3E}">
        <p14:creationId xmlns:p14="http://schemas.microsoft.com/office/powerpoint/2010/main" val="17558649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1C3B9C-533D-DE57-AD37-5132A0652CA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FF177E3-8023-FDA0-878A-9B8D350FC06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669659C-2213-7345-2758-7D4B6BB93FA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C8EFDD0-BC09-2C6B-3D70-065ABF5611BB}"/>
              </a:ext>
            </a:extLst>
          </p:cNvPr>
          <p:cNvSpPr>
            <a:spLocks noGrp="1"/>
          </p:cNvSpPr>
          <p:nvPr>
            <p:ph type="dt" sz="half" idx="10"/>
          </p:nvPr>
        </p:nvSpPr>
        <p:spPr/>
        <p:txBody>
          <a:bodyPr/>
          <a:lstStyle/>
          <a:p>
            <a:fld id="{58647A21-ED8F-4241-B414-8A9795BEDEC2}" type="datetimeFigureOut">
              <a:rPr lang="en-US" smtClean="0"/>
              <a:t>3/21/2025</a:t>
            </a:fld>
            <a:endParaRPr lang="en-US"/>
          </a:p>
        </p:txBody>
      </p:sp>
      <p:sp>
        <p:nvSpPr>
          <p:cNvPr id="6" name="Footer Placeholder 5">
            <a:extLst>
              <a:ext uri="{FF2B5EF4-FFF2-40B4-BE49-F238E27FC236}">
                <a16:creationId xmlns:a16="http://schemas.microsoft.com/office/drawing/2014/main" id="{7C5689B3-1A66-DF68-72D6-B7566CF8FB0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4E56A5E-7204-343B-4684-AB8E32C79516}"/>
              </a:ext>
            </a:extLst>
          </p:cNvPr>
          <p:cNvSpPr>
            <a:spLocks noGrp="1"/>
          </p:cNvSpPr>
          <p:nvPr>
            <p:ph type="sldNum" sz="quarter" idx="12"/>
          </p:nvPr>
        </p:nvSpPr>
        <p:spPr>
          <a:xfrm>
            <a:off x="8610600" y="6356350"/>
            <a:ext cx="2743200" cy="365125"/>
          </a:xfrm>
          <a:prstGeom prst="rect">
            <a:avLst/>
          </a:prstGeom>
        </p:spPr>
        <p:txBody>
          <a:bodyPr/>
          <a:lstStyle/>
          <a:p>
            <a:fld id="{DA8F2133-05A8-CD44-939D-1F2A46D94600}" type="slidenum">
              <a:rPr lang="en-US" smtClean="0"/>
              <a:t>‹#›</a:t>
            </a:fld>
            <a:endParaRPr lang="en-US"/>
          </a:p>
        </p:txBody>
      </p:sp>
    </p:spTree>
    <p:extLst>
      <p:ext uri="{BB962C8B-B14F-4D97-AF65-F5344CB8AC3E}">
        <p14:creationId xmlns:p14="http://schemas.microsoft.com/office/powerpoint/2010/main" val="955486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44145B-530F-92A6-0569-39AF5BD6C62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9FA284D-95B1-6413-D794-1E6771401A9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A6947B1-14E9-8A68-C5E5-E81A844B635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6A96BF2-DD36-8580-D5E8-8430D72DABCA}"/>
              </a:ext>
            </a:extLst>
          </p:cNvPr>
          <p:cNvSpPr>
            <a:spLocks noGrp="1"/>
          </p:cNvSpPr>
          <p:nvPr>
            <p:ph type="dt" sz="half" idx="10"/>
          </p:nvPr>
        </p:nvSpPr>
        <p:spPr/>
        <p:txBody>
          <a:bodyPr/>
          <a:lstStyle/>
          <a:p>
            <a:fld id="{58647A21-ED8F-4241-B414-8A9795BEDEC2}" type="datetimeFigureOut">
              <a:rPr lang="en-US" smtClean="0"/>
              <a:t>3/21/2025</a:t>
            </a:fld>
            <a:endParaRPr lang="en-US"/>
          </a:p>
        </p:txBody>
      </p:sp>
      <p:sp>
        <p:nvSpPr>
          <p:cNvPr id="6" name="Footer Placeholder 5">
            <a:extLst>
              <a:ext uri="{FF2B5EF4-FFF2-40B4-BE49-F238E27FC236}">
                <a16:creationId xmlns:a16="http://schemas.microsoft.com/office/drawing/2014/main" id="{68F48A70-FCB0-DED6-8D16-F5A28BD60C5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F297954-7058-9A4F-A41A-8B22719DF5AE}"/>
              </a:ext>
            </a:extLst>
          </p:cNvPr>
          <p:cNvSpPr>
            <a:spLocks noGrp="1"/>
          </p:cNvSpPr>
          <p:nvPr>
            <p:ph type="sldNum" sz="quarter" idx="12"/>
          </p:nvPr>
        </p:nvSpPr>
        <p:spPr>
          <a:xfrm>
            <a:off x="8610600" y="6356350"/>
            <a:ext cx="2743200" cy="365125"/>
          </a:xfrm>
          <a:prstGeom prst="rect">
            <a:avLst/>
          </a:prstGeom>
        </p:spPr>
        <p:txBody>
          <a:bodyPr/>
          <a:lstStyle/>
          <a:p>
            <a:fld id="{DA8F2133-05A8-CD44-939D-1F2A46D94600}" type="slidenum">
              <a:rPr lang="en-US" smtClean="0"/>
              <a:t>‹#›</a:t>
            </a:fld>
            <a:endParaRPr lang="en-US"/>
          </a:p>
        </p:txBody>
      </p:sp>
    </p:spTree>
    <p:extLst>
      <p:ext uri="{BB962C8B-B14F-4D97-AF65-F5344CB8AC3E}">
        <p14:creationId xmlns:p14="http://schemas.microsoft.com/office/powerpoint/2010/main" val="33149965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DF71F53-286C-499A-E98D-D63355F76D0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09C94F1-9180-AFAD-A94C-17AC2C72A32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572BA08-DD2A-3E29-A065-C87D4CEF22C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647A21-ED8F-4241-B414-8A9795BEDEC2}" type="datetimeFigureOut">
              <a:rPr lang="en-US" smtClean="0"/>
              <a:t>3/21/2025</a:t>
            </a:fld>
            <a:endParaRPr lang="en-US"/>
          </a:p>
        </p:txBody>
      </p:sp>
      <p:sp>
        <p:nvSpPr>
          <p:cNvPr id="5" name="Footer Placeholder 4">
            <a:extLst>
              <a:ext uri="{FF2B5EF4-FFF2-40B4-BE49-F238E27FC236}">
                <a16:creationId xmlns:a16="http://schemas.microsoft.com/office/drawing/2014/main" id="{D30173A5-9F6D-BC26-831B-0DA51EB0A47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Tree>
    <p:extLst>
      <p:ext uri="{BB962C8B-B14F-4D97-AF65-F5344CB8AC3E}">
        <p14:creationId xmlns:p14="http://schemas.microsoft.com/office/powerpoint/2010/main" val="41269433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69.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71.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0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4.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75.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8.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14.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10.png"/><Relationship Id="rId7" Type="http://schemas.openxmlformats.org/officeDocument/2006/relationships/image" Target="../media/image11.png"/><Relationship Id="rId2" Type="http://schemas.openxmlformats.org/officeDocument/2006/relationships/notesSlide" Target="../notesSlides/notesSlide79.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13.png"/><Relationship Id="rId10" Type="http://schemas.openxmlformats.org/officeDocument/2006/relationships/image" Target="../media/image35.png"/><Relationship Id="rId4" Type="http://schemas.openxmlformats.org/officeDocument/2006/relationships/image" Target="../media/image1.png"/><Relationship Id="rId9" Type="http://schemas.openxmlformats.org/officeDocument/2006/relationships/image" Target="../media/image42.png"/></Relationships>
</file>

<file path=ppt/slides/_rels/slide1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1.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17.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0.png"/><Relationship Id="rId7" Type="http://schemas.openxmlformats.org/officeDocument/2006/relationships/image" Target="../media/image35.png"/><Relationship Id="rId2" Type="http://schemas.openxmlformats.org/officeDocument/2006/relationships/notesSlide" Target="../notesSlides/notesSlide82.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13.png"/><Relationship Id="rId10" Type="http://schemas.openxmlformats.org/officeDocument/2006/relationships/image" Target="../media/image42.png"/><Relationship Id="rId4" Type="http://schemas.openxmlformats.org/officeDocument/2006/relationships/image" Target="../media/image1.png"/><Relationship Id="rId9" Type="http://schemas.openxmlformats.org/officeDocument/2006/relationships/image" Target="../media/image41.png"/></Relationships>
</file>

<file path=ppt/slides/_rels/slide118.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10.png"/><Relationship Id="rId7" Type="http://schemas.openxmlformats.org/officeDocument/2006/relationships/image" Target="../media/image11.png"/><Relationship Id="rId2" Type="http://schemas.openxmlformats.org/officeDocument/2006/relationships/notesSlide" Target="../notesSlides/notesSlide83.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13.png"/><Relationship Id="rId10" Type="http://schemas.openxmlformats.org/officeDocument/2006/relationships/image" Target="../media/image42.png"/><Relationship Id="rId4" Type="http://schemas.openxmlformats.org/officeDocument/2006/relationships/image" Target="../media/image1.png"/><Relationship Id="rId9" Type="http://schemas.openxmlformats.org/officeDocument/2006/relationships/image" Target="../media/image35.png"/></Relationships>
</file>

<file path=ppt/slides/_rels/slide119.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png"/><Relationship Id="rId7" Type="http://schemas.openxmlformats.org/officeDocument/2006/relationships/image" Target="../media/image11.png"/><Relationship Id="rId2" Type="http://schemas.openxmlformats.org/officeDocument/2006/relationships/notesSlide" Target="../notesSlides/notesSlide84.xml"/><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24.pn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5.xml"/><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121.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44.png"/><Relationship Id="rId7" Type="http://schemas.openxmlformats.org/officeDocument/2006/relationships/image" Target="../media/image24.png"/><Relationship Id="rId2" Type="http://schemas.openxmlformats.org/officeDocument/2006/relationships/notesSlide" Target="../notesSlides/notesSlide86.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png"/><Relationship Id="rId4" Type="http://schemas.openxmlformats.org/officeDocument/2006/relationships/image" Target="../media/image10.png"/><Relationship Id="rId9" Type="http://schemas.openxmlformats.org/officeDocument/2006/relationships/image" Target="../media/image11.png"/></Relationships>
</file>

<file path=ppt/slides/_rels/slide1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7.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45.png"/></Relationships>
</file>

<file path=ppt/slides/_rels/slide12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png"/><Relationship Id="rId7" Type="http://schemas.openxmlformats.org/officeDocument/2006/relationships/image" Target="../media/image11.png"/><Relationship Id="rId2" Type="http://schemas.openxmlformats.org/officeDocument/2006/relationships/notesSlide" Target="../notesSlides/notesSlide88.xml"/><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24.png"/><Relationship Id="rId4" Type="http://schemas.openxmlformats.org/officeDocument/2006/relationships/image" Target="../media/image13.png"/></Relationships>
</file>

<file path=ppt/slides/_rels/slide124.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1.png"/><Relationship Id="rId7" Type="http://schemas.openxmlformats.org/officeDocument/2006/relationships/image" Target="../media/image11.png"/><Relationship Id="rId2" Type="http://schemas.openxmlformats.org/officeDocument/2006/relationships/notesSlide" Target="../notesSlides/notesSlide89.xml"/><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24.png"/><Relationship Id="rId4" Type="http://schemas.openxmlformats.org/officeDocument/2006/relationships/image" Target="../media/image13.png"/><Relationship Id="rId9" Type="http://schemas.openxmlformats.org/officeDocument/2006/relationships/image" Target="../media/image10.png"/></Relationships>
</file>

<file path=ppt/slides/_rels/slide125.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1.png"/><Relationship Id="rId2" Type="http://schemas.openxmlformats.org/officeDocument/2006/relationships/notesSlide" Target="../notesSlides/notesSlide90.xml"/><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9.png"/><Relationship Id="rId4" Type="http://schemas.openxmlformats.org/officeDocument/2006/relationships/image" Target="../media/image45.png"/></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93.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138.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0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39.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5.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4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4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7.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4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8.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9.png"/></Relationships>
</file>

<file path=ppt/slides/_rels/slide14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9.xml"/><Relationship Id="rId1" Type="http://schemas.openxmlformats.org/officeDocument/2006/relationships/slideLayout" Target="../slideLayouts/slideLayout2.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13.png"/></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5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53.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notesSlide" Target="../notesSlides/notesSlide110.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png"/><Relationship Id="rId4" Type="http://schemas.openxmlformats.org/officeDocument/2006/relationships/image" Target="../media/image13.png"/></Relationships>
</file>

<file path=ppt/slides/_rels/slide154.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png"/><Relationship Id="rId7" Type="http://schemas.openxmlformats.org/officeDocument/2006/relationships/image" Target="../media/image6.svg"/><Relationship Id="rId2" Type="http://schemas.openxmlformats.org/officeDocument/2006/relationships/notesSlide" Target="../notesSlides/notesSlide111.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2.png"/><Relationship Id="rId10" Type="http://schemas.openxmlformats.org/officeDocument/2006/relationships/image" Target="../media/image25.png"/><Relationship Id="rId4" Type="http://schemas.openxmlformats.org/officeDocument/2006/relationships/image" Target="../media/image13.png"/><Relationship Id="rId9" Type="http://schemas.openxmlformats.org/officeDocument/2006/relationships/image" Target="../media/image4.png"/></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3.xml"/></Relationships>
</file>

<file path=ppt/slides/_rels/slide157.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1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png"/></Relationships>
</file>

<file path=ppt/slides/_rels/slide26.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2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18/10/relationships/comments" Target="../comments/modernComment_244_4EB51554.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3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50.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png"/><Relationship Id="rId7"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24.png"/><Relationship Id="rId4" Type="http://schemas.openxmlformats.org/officeDocument/2006/relationships/image" Target="../media/image2.png"/></Relationships>
</file>

<file path=ppt/slides/_rels/slide5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2.xml.rels><?xml version="1.0" encoding="UTF-8" standalone="yes"?>
<Relationships xmlns="http://schemas.openxmlformats.org/package/2006/relationships"><Relationship Id="rId3" Type="http://schemas.microsoft.com/office/2018/10/relationships/comments" Target="../comments/modernComment_249_4622B968.xm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2.png"/></Relationships>
</file>

<file path=ppt/slides/_rels/slide6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4.png"/><Relationship Id="rId7" Type="http://schemas.openxmlformats.org/officeDocument/2006/relationships/image" Target="../media/image4.png"/><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6.svg"/><Relationship Id="rId10" Type="http://schemas.openxmlformats.org/officeDocument/2006/relationships/image" Target="../media/image3.png"/><Relationship Id="rId4" Type="http://schemas.openxmlformats.org/officeDocument/2006/relationships/image" Target="../media/image5.png"/><Relationship Id="rId9" Type="http://schemas.openxmlformats.org/officeDocument/2006/relationships/image" Target="../media/image2.png"/></Relationships>
</file>

<file path=ppt/slides/_rels/slide7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2.png"/><Relationship Id="rId7" Type="http://schemas.openxmlformats.org/officeDocument/2006/relationships/image" Target="../media/image1.png"/><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image" Target="../media/image6.svg"/><Relationship Id="rId5" Type="http://schemas.openxmlformats.org/officeDocument/2006/relationships/image" Target="../media/image5.png"/><Relationship Id="rId10" Type="http://schemas.openxmlformats.org/officeDocument/2006/relationships/image" Target="../media/image3.png"/><Relationship Id="rId4" Type="http://schemas.openxmlformats.org/officeDocument/2006/relationships/image" Target="../media/image24.png"/><Relationship Id="rId9" Type="http://schemas.openxmlformats.org/officeDocument/2006/relationships/image" Target="../media/image25.png"/></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46.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10" Type="http://schemas.openxmlformats.org/officeDocument/2006/relationships/image" Target="../media/image32.png"/><Relationship Id="rId4" Type="http://schemas.openxmlformats.org/officeDocument/2006/relationships/image" Target="../media/image13.png"/><Relationship Id="rId9" Type="http://schemas.openxmlformats.org/officeDocument/2006/relationships/image" Target="../media/image31.png"/></Relationships>
</file>

<file path=ppt/slides/_rels/slide7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7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8.xml"/><Relationship Id="rId1" Type="http://schemas.openxmlformats.org/officeDocument/2006/relationships/slideLayout" Target="../slideLayouts/slideLayout2.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8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8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3.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8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4.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8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5.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8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6.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35.png"/><Relationship Id="rId4" Type="http://schemas.openxmlformats.org/officeDocument/2006/relationships/image" Target="../media/image11.png"/></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2.png"/><Relationship Id="rId7" Type="http://schemas.openxmlformats.org/officeDocument/2006/relationships/image" Target="../media/image1.png"/><Relationship Id="rId2" Type="http://schemas.openxmlformats.org/officeDocument/2006/relationships/notesSlide" Target="../notesSlides/notesSlide59.xml"/><Relationship Id="rId1" Type="http://schemas.openxmlformats.org/officeDocument/2006/relationships/slideLayout" Target="../slideLayouts/slideLayout2.xml"/><Relationship Id="rId6" Type="http://schemas.openxmlformats.org/officeDocument/2006/relationships/image" Target="../media/image6.svg"/><Relationship Id="rId5" Type="http://schemas.openxmlformats.org/officeDocument/2006/relationships/image" Target="../media/image5.png"/><Relationship Id="rId10" Type="http://schemas.openxmlformats.org/officeDocument/2006/relationships/image" Target="../media/image25.png"/><Relationship Id="rId4" Type="http://schemas.openxmlformats.org/officeDocument/2006/relationships/image" Target="../media/image24.png"/><Relationship Id="rId9" Type="http://schemas.openxmlformats.org/officeDocument/2006/relationships/image" Target="../media/image4.png"/></Relationships>
</file>

<file path=ppt/slides/_rels/slide9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0.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9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Rectangle 7"/>
          <p:cNvSpPr>
            <a:spLocks noGrp="1" noChangeArrowheads="1"/>
          </p:cNvSpPr>
          <p:nvPr>
            <p:ph type="ctrTitle"/>
          </p:nvPr>
        </p:nvSpPr>
        <p:spPr>
          <a:xfrm>
            <a:off x="1357745" y="32277"/>
            <a:ext cx="9476509" cy="2387600"/>
          </a:xfrm>
        </p:spPr>
        <p:txBody>
          <a:bodyPr>
            <a:normAutofit/>
          </a:bodyPr>
          <a:lstStyle/>
          <a:p>
            <a:r>
              <a:rPr lang="da-DK" b="1">
                <a:latin typeface="Segoe UI Semibold" panose="020B0502040204020203" pitchFamily="34" charset="0"/>
                <a:cs typeface="Segoe UI Semibold" panose="020B0502040204020203" pitchFamily="34" charset="0"/>
              </a:rPr>
              <a:t>Zero-Knowledge </a:t>
            </a:r>
            <a:r>
              <a:rPr lang="da-DK" b="1" err="1">
                <a:latin typeface="Segoe UI Semibold" panose="020B0502040204020203" pitchFamily="34" charset="0"/>
                <a:cs typeface="Segoe UI Semibold" panose="020B0502040204020203" pitchFamily="34" charset="0"/>
              </a:rPr>
              <a:t>Proofs</a:t>
            </a:r>
            <a:r>
              <a:rPr lang="da-DK" b="1">
                <a:latin typeface="Segoe UI Semibold" panose="020B0502040204020203" pitchFamily="34" charset="0"/>
                <a:cs typeface="Segoe UI Semibold" panose="020B0502040204020203" pitchFamily="34" charset="0"/>
              </a:rPr>
              <a:t> for Legacy </a:t>
            </a:r>
            <a:r>
              <a:rPr lang="da-DK" b="1" err="1">
                <a:latin typeface="Segoe UI Semibold" panose="020B0502040204020203" pitchFamily="34" charset="0"/>
                <a:cs typeface="Segoe UI Semibold" panose="020B0502040204020203" pitchFamily="34" charset="0"/>
              </a:rPr>
              <a:t>Signatures</a:t>
            </a:r>
            <a:endParaRPr lang="en-US" b="1">
              <a:latin typeface="Segoe UI Semibold" panose="020B0502040204020203" pitchFamily="34" charset="0"/>
              <a:cs typeface="Segoe UI Semibold" panose="020B0502040204020203" pitchFamily="34" charset="0"/>
            </a:endParaRPr>
          </a:p>
        </p:txBody>
      </p:sp>
      <p:sp>
        <p:nvSpPr>
          <p:cNvPr id="7179" name="Rectangle 11"/>
          <p:cNvSpPr>
            <a:spLocks noGrp="1" noChangeArrowheads="1"/>
          </p:cNvSpPr>
          <p:nvPr>
            <p:ph type="subTitle" idx="1"/>
          </p:nvPr>
        </p:nvSpPr>
        <p:spPr>
          <a:xfrm>
            <a:off x="-1234440" y="3438613"/>
            <a:ext cx="5612316" cy="1099345"/>
          </a:xfrm>
        </p:spPr>
        <p:txBody>
          <a:bodyPr>
            <a:normAutofit/>
          </a:bodyPr>
          <a:lstStyle/>
          <a:p>
            <a:r>
              <a:rPr lang="da-DK" b="1"/>
              <a:t>Anna P. Y. Woo</a:t>
            </a:r>
          </a:p>
          <a:p>
            <a:r>
              <a:rPr lang="da-DK" sz="1800"/>
              <a:t>University of Michigan</a:t>
            </a:r>
            <a:endParaRPr lang="en-US" sz="1800"/>
          </a:p>
        </p:txBody>
      </p:sp>
      <p:sp>
        <p:nvSpPr>
          <p:cNvPr id="5" name="Rectangle 11">
            <a:extLst>
              <a:ext uri="{FF2B5EF4-FFF2-40B4-BE49-F238E27FC236}">
                <a16:creationId xmlns:a16="http://schemas.microsoft.com/office/drawing/2014/main" id="{6DB10171-F7F1-3D68-15D6-81646F7A8431}"/>
              </a:ext>
            </a:extLst>
          </p:cNvPr>
          <p:cNvSpPr txBox="1">
            <a:spLocks noChangeArrowheads="1"/>
          </p:cNvSpPr>
          <p:nvPr/>
        </p:nvSpPr>
        <p:spPr>
          <a:xfrm>
            <a:off x="4615482" y="3438613"/>
            <a:ext cx="5612316" cy="109934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da-DK"/>
              <a:t>Paul </a:t>
            </a:r>
            <a:r>
              <a:rPr lang="da-DK" err="1"/>
              <a:t>Grubbs</a:t>
            </a:r>
            <a:endParaRPr lang="da-DK"/>
          </a:p>
          <a:p>
            <a:r>
              <a:rPr lang="da-DK" sz="1800"/>
              <a:t>University of Michigan</a:t>
            </a:r>
            <a:endParaRPr lang="en-US" sz="1800"/>
          </a:p>
        </p:txBody>
      </p:sp>
      <p:sp>
        <p:nvSpPr>
          <p:cNvPr id="3" name="Rectangle 11">
            <a:extLst>
              <a:ext uri="{FF2B5EF4-FFF2-40B4-BE49-F238E27FC236}">
                <a16:creationId xmlns:a16="http://schemas.microsoft.com/office/drawing/2014/main" id="{86670DEA-A087-4877-1A97-8FFD27F81203}"/>
              </a:ext>
            </a:extLst>
          </p:cNvPr>
          <p:cNvSpPr txBox="1">
            <a:spLocks noChangeArrowheads="1"/>
          </p:cNvSpPr>
          <p:nvPr/>
        </p:nvSpPr>
        <p:spPr>
          <a:xfrm>
            <a:off x="1723682" y="3449857"/>
            <a:ext cx="5250902" cy="1330694"/>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da-DK" b="1"/>
              <a:t>Chad Sharp</a:t>
            </a:r>
          </a:p>
          <a:p>
            <a:r>
              <a:rPr lang="da-DK" sz="1800"/>
              <a:t>University of Michigan</a:t>
            </a:r>
            <a:endParaRPr lang="en-US" sz="1800"/>
          </a:p>
        </p:txBody>
      </p:sp>
      <p:sp>
        <p:nvSpPr>
          <p:cNvPr id="4" name="Rectangle 11">
            <a:extLst>
              <a:ext uri="{FF2B5EF4-FFF2-40B4-BE49-F238E27FC236}">
                <a16:creationId xmlns:a16="http://schemas.microsoft.com/office/drawing/2014/main" id="{08A8C49F-26CF-87CA-AB0E-B92368EC9AAC}"/>
              </a:ext>
            </a:extLst>
          </p:cNvPr>
          <p:cNvSpPr txBox="1">
            <a:spLocks noChangeArrowheads="1"/>
          </p:cNvSpPr>
          <p:nvPr/>
        </p:nvSpPr>
        <p:spPr>
          <a:xfrm>
            <a:off x="7665114" y="3438613"/>
            <a:ext cx="5250902" cy="1330694"/>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da-DK"/>
              <a:t>Chris </a:t>
            </a:r>
            <a:r>
              <a:rPr lang="da-DK" err="1"/>
              <a:t>Peikert</a:t>
            </a:r>
            <a:endParaRPr lang="da-DK"/>
          </a:p>
          <a:p>
            <a:r>
              <a:rPr lang="da-DK" sz="1800"/>
              <a:t>University of Michigan</a:t>
            </a:r>
            <a:endParaRPr lang="en-US" sz="1800"/>
          </a:p>
        </p:txBody>
      </p:sp>
      <p:sp>
        <p:nvSpPr>
          <p:cNvPr id="2" name="TextBox 1">
            <a:extLst>
              <a:ext uri="{FF2B5EF4-FFF2-40B4-BE49-F238E27FC236}">
                <a16:creationId xmlns:a16="http://schemas.microsoft.com/office/drawing/2014/main" id="{40066B6C-7F22-F9F7-11C8-E260AFD7748C}"/>
              </a:ext>
            </a:extLst>
          </p:cNvPr>
          <p:cNvSpPr txBox="1"/>
          <p:nvPr/>
        </p:nvSpPr>
        <p:spPr>
          <a:xfrm>
            <a:off x="611307" y="5223605"/>
            <a:ext cx="11110341"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a:ea typeface="Calibri"/>
                <a:cs typeface="Calibri"/>
              </a:rPr>
              <a:t>Talk based on:</a:t>
            </a:r>
          </a:p>
          <a:p>
            <a:r>
              <a:rPr lang="en-US" sz="1400">
                <a:ea typeface="Calibri"/>
                <a:cs typeface="Calibri"/>
              </a:rPr>
              <a:t> "Efficient Proofs of Possession for Legacy Signatures", Anna P.Y. Woo, Alex Ozdemir, Chad Sharp, Thomas </a:t>
            </a:r>
            <a:r>
              <a:rPr lang="en-US" sz="1400" err="1">
                <a:ea typeface="Calibri"/>
                <a:cs typeface="Calibri"/>
              </a:rPr>
              <a:t>Pornin</a:t>
            </a:r>
            <a:r>
              <a:rPr lang="en-US" sz="1400">
                <a:ea typeface="Calibri"/>
                <a:cs typeface="Calibri"/>
              </a:rPr>
              <a:t>, Paul Grubbs. IEEE S&amp;P 2025</a:t>
            </a:r>
          </a:p>
          <a:p>
            <a:r>
              <a:rPr lang="en-US" sz="1400">
                <a:ea typeface="Calibri"/>
                <a:cs typeface="Calibri"/>
              </a:rPr>
              <a:t> "Post Quantum Privacy Preserving Signature Primitives from Falcon and </a:t>
            </a:r>
            <a:r>
              <a:rPr lang="en-US" sz="1400" err="1">
                <a:ea typeface="Calibri"/>
                <a:cs typeface="Calibri"/>
              </a:rPr>
              <a:t>Dilithium</a:t>
            </a:r>
            <a:r>
              <a:rPr lang="en-US" sz="1400">
                <a:ea typeface="Calibri"/>
                <a:cs typeface="Calibri"/>
              </a:rPr>
              <a:t>", Chad Sharp, Anna P.Y. Woo, Chris Peikert, Paul Grubbs. Forthcoming work</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6BA194-C645-3CE8-1732-258A4A51C440}"/>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CF9BE81B-317C-CAA8-4693-5011BD0ED5A3}"/>
              </a:ext>
            </a:extLst>
          </p:cNvPr>
          <p:cNvSpPr txBox="1"/>
          <p:nvPr/>
        </p:nvSpPr>
        <p:spPr>
          <a:xfrm>
            <a:off x="0" y="3378069"/>
            <a:ext cx="12307293" cy="2000548"/>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400">
                <a:solidFill>
                  <a:srgbClr val="00B050"/>
                </a:solidFill>
                <a:latin typeface="Consolas" panose="020B0609020204030204" pitchFamily="49" charset="0"/>
                <a:cs typeface="Consolas" panose="020B0609020204030204" pitchFamily="49" charset="0"/>
              </a:rPr>
              <a:t>m</a:t>
            </a:r>
            <a:r>
              <a:rPr lang="en-US" sz="2400">
                <a:latin typeface="Consolas" panose="020B0609020204030204" pitchFamily="49" charset="0"/>
                <a:cs typeface="Consolas" panose="020B0609020204030204" pitchFamily="49" charset="0"/>
              </a:rPr>
              <a:t> = </a:t>
            </a:r>
            <a:r>
              <a:rPr lang="en-US" sz="2400">
                <a:solidFill>
                  <a:srgbClr val="00B050"/>
                </a:solidFill>
                <a:latin typeface="Consolas" panose="020B0609020204030204" pitchFamily="49" charset="0"/>
                <a:cs typeface="Consolas" panose="020B0609020204030204" pitchFamily="49" charset="0"/>
              </a:rPr>
              <a:t>0x73eda753299d7d483339d80809a1d80553bda402fffe5bfeffffffff00000001</a:t>
            </a:r>
            <a:endParaRPr lang="en-US" sz="2800">
              <a:solidFill>
                <a:srgbClr val="00B050"/>
              </a:solidFill>
              <a:latin typeface="Courier New" panose="02070309020205020404" pitchFamily="49" charset="0"/>
              <a:cs typeface="Courier New" panose="02070309020205020404" pitchFamily="49" charset="0"/>
            </a:endParaRPr>
          </a:p>
          <a:p>
            <a:pPr algn="ctr"/>
            <a:endParaRPr lang="en-US" sz="2400">
              <a:solidFill>
                <a:srgbClr val="0070C0"/>
              </a:solidFill>
              <a:latin typeface="Consolas" panose="020B0609020204030204" pitchFamily="49" charset="0"/>
              <a:cs typeface="Consolas" panose="020B0609020204030204" pitchFamily="49" charset="0"/>
            </a:endParaRPr>
          </a:p>
          <a:p>
            <a:pPr algn="ctr"/>
            <a:endParaRPr lang="en-US" sz="2400">
              <a:solidFill>
                <a:srgbClr val="0070C0"/>
              </a:solidFill>
              <a:latin typeface="Consolas" panose="020B0609020204030204" pitchFamily="49" charset="0"/>
              <a:cs typeface="Consolas" panose="020B0609020204030204" pitchFamily="49" charset="0"/>
            </a:endParaRPr>
          </a:p>
          <a:p>
            <a:pPr algn="ctr"/>
            <a:r>
              <a:rPr lang="en-US" sz="2400">
                <a:solidFill>
                  <a:srgbClr val="0070C0"/>
                </a:solidFill>
                <a:latin typeface="Consolas" panose="020B0609020204030204" pitchFamily="49" charset="0"/>
                <a:cs typeface="Consolas" panose="020B0609020204030204" pitchFamily="49" charset="0"/>
              </a:rPr>
              <a:t>p</a:t>
            </a:r>
            <a:r>
              <a:rPr lang="en-US" sz="2400">
                <a:latin typeface="Consolas" panose="020B0609020204030204" pitchFamily="49" charset="0"/>
                <a:cs typeface="Consolas" panose="020B0609020204030204" pitchFamily="49" charset="0"/>
              </a:rPr>
              <a:t> = </a:t>
            </a:r>
            <a:r>
              <a:rPr lang="en-US" sz="2400">
                <a:solidFill>
                  <a:srgbClr val="0070C0"/>
                </a:solidFill>
                <a:latin typeface="Consolas" panose="020B0609020204030204" pitchFamily="49" charset="0"/>
                <a:cs typeface="Consolas" panose="020B0609020204030204" pitchFamily="49" charset="0"/>
              </a:rPr>
              <a:t>0xffffffff00000001000000000000000000000000ffffffffffffffffffffffff </a:t>
            </a:r>
          </a:p>
          <a:p>
            <a:endParaRPr lang="en-US" sz="2800"/>
          </a:p>
        </p:txBody>
      </p:sp>
      <p:sp>
        <p:nvSpPr>
          <p:cNvPr id="11" name="TextBox 10">
            <a:extLst>
              <a:ext uri="{FF2B5EF4-FFF2-40B4-BE49-F238E27FC236}">
                <a16:creationId xmlns:a16="http://schemas.microsoft.com/office/drawing/2014/main" id="{4D6DB20B-0F36-DF60-14F5-AD45D35E08EE}"/>
              </a:ext>
            </a:extLst>
          </p:cNvPr>
          <p:cNvSpPr txBox="1"/>
          <p:nvPr/>
        </p:nvSpPr>
        <p:spPr>
          <a:xfrm>
            <a:off x="6606915" y="6126682"/>
            <a:ext cx="4123545" cy="646331"/>
          </a:xfrm>
          <a:prstGeom prst="rect">
            <a:avLst/>
          </a:prstGeom>
          <a:noFill/>
          <a:ln w="38100">
            <a:solidFill>
              <a:schemeClr val="accent1"/>
            </a:solidFill>
          </a:ln>
          <a:effectLst>
            <a:glow rad="63500">
              <a:schemeClr val="accent1">
                <a:satMod val="175000"/>
                <a:alpha val="40000"/>
              </a:schemeClr>
            </a:glow>
          </a:effectLst>
        </p:spPr>
        <p:txBody>
          <a:bodyPr wrap="square">
            <a:spAutoFit/>
          </a:bodyPr>
          <a:lstStyle/>
          <a:p>
            <a:r>
              <a:rPr lang="en-US" sz="3600" b="0" i="0">
                <a:effectLst/>
                <a:highlight>
                  <a:srgbClr val="FFFFFF"/>
                </a:highlight>
                <a:latin typeface="+mj-lt"/>
                <a:cs typeface="Calibri" panose="020F0502020204030204" pitchFamily="34" charset="0"/>
              </a:rPr>
              <a:t>Right-field Arithmetic</a:t>
            </a:r>
          </a:p>
        </p:txBody>
      </p:sp>
      <p:sp>
        <p:nvSpPr>
          <p:cNvPr id="18" name="Content Placeholder 2">
            <a:extLst>
              <a:ext uri="{FF2B5EF4-FFF2-40B4-BE49-F238E27FC236}">
                <a16:creationId xmlns:a16="http://schemas.microsoft.com/office/drawing/2014/main" id="{862E7A19-6AA7-BC3D-B82A-1090E782DC14}"/>
              </a:ext>
            </a:extLst>
          </p:cNvPr>
          <p:cNvSpPr>
            <a:spLocks noGrp="1"/>
          </p:cNvSpPr>
          <p:nvPr>
            <p:ph idx="1"/>
          </p:nvPr>
        </p:nvSpPr>
        <p:spPr>
          <a:xfrm>
            <a:off x="838200" y="1825625"/>
            <a:ext cx="10515600" cy="4351338"/>
          </a:xfrm>
        </p:spPr>
        <p:txBody>
          <a:bodyPr/>
          <a:lstStyle/>
          <a:p>
            <a:r>
              <a:rPr lang="en-US"/>
              <a:t>Goal: Optimize </a:t>
            </a:r>
            <a:r>
              <a:rPr lang="en-US" b="1"/>
              <a:t>mod </a:t>
            </a:r>
            <a:r>
              <a:rPr lang="en-US" b="1">
                <a:solidFill>
                  <a:srgbClr val="0070C0"/>
                </a:solidFill>
              </a:rPr>
              <a:t>p</a:t>
            </a:r>
            <a:r>
              <a:rPr lang="en-US"/>
              <a:t> operations for a constraint system over </a:t>
            </a:r>
            <a:r>
              <a:rPr lang="en-US" b="1"/>
              <a:t>mod </a:t>
            </a:r>
            <a:r>
              <a:rPr lang="en-US" sz="2800" b="1">
                <a:solidFill>
                  <a:srgbClr val="00B050"/>
                </a:solidFill>
              </a:rPr>
              <a:t>m</a:t>
            </a:r>
            <a:endParaRPr lang="en-US" b="1"/>
          </a:p>
        </p:txBody>
      </p:sp>
      <p:sp>
        <p:nvSpPr>
          <p:cNvPr id="2" name="TextBox 1">
            <a:extLst>
              <a:ext uri="{FF2B5EF4-FFF2-40B4-BE49-F238E27FC236}">
                <a16:creationId xmlns:a16="http://schemas.microsoft.com/office/drawing/2014/main" id="{04587BAB-6006-858A-7881-038BD7FAC5AE}"/>
              </a:ext>
            </a:extLst>
          </p:cNvPr>
          <p:cNvSpPr txBox="1"/>
          <p:nvPr/>
        </p:nvSpPr>
        <p:spPr>
          <a:xfrm>
            <a:off x="1054308" y="4990663"/>
            <a:ext cx="4123545" cy="523220"/>
          </a:xfrm>
          <a:prstGeom prst="rect">
            <a:avLst/>
          </a:prstGeom>
          <a:ln w="19050"/>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800"/>
              <a:t>p is fixed for ECDSA/</a:t>
            </a:r>
            <a:r>
              <a:rPr lang="en-US" sz="2800" err="1"/>
              <a:t>EdDSA</a:t>
            </a:r>
            <a:endParaRPr lang="en-US" sz="2800"/>
          </a:p>
        </p:txBody>
      </p:sp>
      <p:cxnSp>
        <p:nvCxnSpPr>
          <p:cNvPr id="3" name="Straight Arrow Connector 2">
            <a:extLst>
              <a:ext uri="{FF2B5EF4-FFF2-40B4-BE49-F238E27FC236}">
                <a16:creationId xmlns:a16="http://schemas.microsoft.com/office/drawing/2014/main" id="{DFBC7C1A-B762-3073-3AB5-64596D84A97E}"/>
              </a:ext>
            </a:extLst>
          </p:cNvPr>
          <p:cNvCxnSpPr>
            <a:cxnSpLocks/>
            <a:stCxn id="2" idx="1"/>
          </p:cNvCxnSpPr>
          <p:nvPr/>
        </p:nvCxnSpPr>
        <p:spPr>
          <a:xfrm flipH="1" flipV="1">
            <a:off x="457200" y="4990663"/>
            <a:ext cx="597108" cy="26161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4" name="Title 1">
            <a:extLst>
              <a:ext uri="{FF2B5EF4-FFF2-40B4-BE49-F238E27FC236}">
                <a16:creationId xmlns:a16="http://schemas.microsoft.com/office/drawing/2014/main" id="{1DB9DE73-FB37-4EE9-91E6-93D50CAADC4B}"/>
              </a:ext>
            </a:extLst>
          </p:cNvPr>
          <p:cNvSpPr>
            <a:spLocks noGrp="1"/>
          </p:cNvSpPr>
          <p:nvPr>
            <p:ph type="title"/>
          </p:nvPr>
        </p:nvSpPr>
        <p:spPr>
          <a:xfrm>
            <a:off x="838200" y="18255"/>
            <a:ext cx="10515600" cy="1325563"/>
          </a:xfrm>
        </p:spPr>
        <p:txBody>
          <a:bodyPr/>
          <a:lstStyle/>
          <a:p>
            <a:r>
              <a:rPr lang="en-US"/>
              <a:t>Modular Arithmetic</a:t>
            </a:r>
          </a:p>
        </p:txBody>
      </p:sp>
    </p:spTree>
    <p:extLst>
      <p:ext uri="{BB962C8B-B14F-4D97-AF65-F5344CB8AC3E}">
        <p14:creationId xmlns:p14="http://schemas.microsoft.com/office/powerpoint/2010/main" val="1785218166"/>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EC5953-2ACB-DD71-0033-C19DC921C34C}"/>
              </a:ext>
            </a:extLst>
          </p:cNvPr>
          <p:cNvSpPr>
            <a:spLocks noGrp="1"/>
          </p:cNvSpPr>
          <p:nvPr>
            <p:ph type="title"/>
          </p:nvPr>
        </p:nvSpPr>
        <p:spPr/>
        <p:txBody>
          <a:bodyPr/>
          <a:lstStyle/>
          <a:p>
            <a:r>
              <a:rPr lang="en-US"/>
              <a:t>Optimizations for Point Multiplication </a:t>
            </a:r>
            <a:r>
              <a:rPr lang="en-US" err="1"/>
              <a:t>nP</a:t>
            </a:r>
            <a:endParaRPr lang="en-US"/>
          </a:p>
        </p:txBody>
      </p:sp>
      <p:sp>
        <p:nvSpPr>
          <p:cNvPr id="3" name="Content Placeholder 2">
            <a:extLst>
              <a:ext uri="{FF2B5EF4-FFF2-40B4-BE49-F238E27FC236}">
                <a16:creationId xmlns:a16="http://schemas.microsoft.com/office/drawing/2014/main" id="{46C7A167-CB0B-66A9-91DB-CAC5CEC1C373}"/>
              </a:ext>
            </a:extLst>
          </p:cNvPr>
          <p:cNvSpPr txBox="1">
            <a:spLocks/>
          </p:cNvSpPr>
          <p:nvPr/>
        </p:nvSpPr>
        <p:spPr>
          <a:xfrm>
            <a:off x="838200" y="1825625"/>
            <a:ext cx="10515600" cy="4945878"/>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t>Assume P ≠ O </a:t>
            </a:r>
            <a:endParaRPr lang="en-US">
              <a:solidFill>
                <a:schemeClr val="accent1"/>
              </a:solidFill>
            </a:endParaRPr>
          </a:p>
          <a:p>
            <a:pPr marL="0" indent="0">
              <a:buNone/>
            </a:pPr>
            <a:endParaRPr lang="en-US"/>
          </a:p>
          <a:p>
            <a:pPr marL="0" indent="0">
              <a:buFont typeface="Arial" panose="020B0604020202020204" pitchFamily="34" charset="0"/>
              <a:buNone/>
            </a:pPr>
            <a:r>
              <a:rPr lang="en-US"/>
              <a:t>Double-and-add Method</a:t>
            </a:r>
          </a:p>
          <a:p>
            <a:pPr marL="514350" indent="-514350">
              <a:buFont typeface="+mj-lt"/>
              <a:buAutoNum type="arabicPeriod"/>
            </a:pPr>
            <a:r>
              <a:rPr lang="en-US"/>
              <a:t>Split n into bits n</a:t>
            </a:r>
            <a:r>
              <a:rPr lang="en-US" baseline="-25000"/>
              <a:t>0</a:t>
            </a:r>
            <a:r>
              <a:rPr lang="en-US"/>
              <a:t> .. n</a:t>
            </a:r>
            <a:r>
              <a:rPr lang="en-US" baseline="-25000"/>
              <a:t>255</a:t>
            </a:r>
          </a:p>
          <a:p>
            <a:pPr marL="514350" indent="-514350">
              <a:buFont typeface="+mj-lt"/>
              <a:buAutoNum type="arabicPeriod"/>
            </a:pPr>
            <a:r>
              <a:rPr lang="en-US"/>
              <a:t>Let P’ be Point at Infinity O</a:t>
            </a:r>
          </a:p>
          <a:p>
            <a:pPr marL="514350" indent="-514350">
              <a:buFont typeface="+mj-lt"/>
              <a:buAutoNum type="arabicPeriod"/>
            </a:pPr>
            <a:r>
              <a:rPr lang="en-US"/>
              <a:t>Let P” be P</a:t>
            </a:r>
          </a:p>
          <a:p>
            <a:pPr marL="514350" indent="-514350">
              <a:buFont typeface="+mj-lt"/>
              <a:buAutoNum type="arabicPeriod"/>
            </a:pPr>
            <a:r>
              <a:rPr lang="en-US"/>
              <a:t>For </a:t>
            </a:r>
            <a:r>
              <a:rPr lang="en-US" err="1"/>
              <a:t>i</a:t>
            </a:r>
            <a:r>
              <a:rPr lang="en-US"/>
              <a:t> in [0, 255]:</a:t>
            </a:r>
          </a:p>
          <a:p>
            <a:pPr marL="457200" lvl="1" indent="0">
              <a:buFont typeface="Arial" panose="020B0604020202020204" pitchFamily="34" charset="0"/>
              <a:buNone/>
            </a:pPr>
            <a:r>
              <a:rPr lang="en-US" sz="2800"/>
              <a:t>	If </a:t>
            </a:r>
            <a:r>
              <a:rPr lang="en-US" sz="2800" err="1"/>
              <a:t>n</a:t>
            </a:r>
            <a:r>
              <a:rPr lang="en-US" sz="2800" baseline="-25000" err="1"/>
              <a:t>i</a:t>
            </a:r>
            <a:r>
              <a:rPr lang="en-US" sz="2800"/>
              <a:t> = 1 then P’ ← P’ + P”</a:t>
            </a:r>
          </a:p>
          <a:p>
            <a:pPr marL="457200" lvl="1" indent="0">
              <a:buFont typeface="Arial" panose="020B0604020202020204" pitchFamily="34" charset="0"/>
              <a:buNone/>
            </a:pPr>
            <a:r>
              <a:rPr lang="en-US" sz="2800"/>
              <a:t>	P” ← P” + P”</a:t>
            </a:r>
          </a:p>
          <a:p>
            <a:pPr marL="457200" indent="-457200">
              <a:buFont typeface="+mj-lt"/>
              <a:buAutoNum type="arabicPeriod"/>
            </a:pPr>
            <a:r>
              <a:rPr lang="en-US"/>
              <a:t>Return P’</a:t>
            </a:r>
          </a:p>
        </p:txBody>
      </p:sp>
      <p:sp>
        <p:nvSpPr>
          <p:cNvPr id="7" name="Rectangle 6">
            <a:extLst>
              <a:ext uri="{FF2B5EF4-FFF2-40B4-BE49-F238E27FC236}">
                <a16:creationId xmlns:a16="http://schemas.microsoft.com/office/drawing/2014/main" id="{45410A23-3A5B-3092-FCDC-A64F20266897}"/>
              </a:ext>
            </a:extLst>
          </p:cNvPr>
          <p:cNvSpPr/>
          <p:nvPr/>
        </p:nvSpPr>
        <p:spPr>
          <a:xfrm>
            <a:off x="3684934" y="5003216"/>
            <a:ext cx="1787612" cy="432487"/>
          </a:xfrm>
          <a:prstGeom prst="rect">
            <a:avLst/>
          </a:prstGeom>
          <a:noFill/>
          <a:ln w="19050">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cxnSp>
        <p:nvCxnSpPr>
          <p:cNvPr id="11" name="Straight Arrow Connector 10">
            <a:extLst>
              <a:ext uri="{FF2B5EF4-FFF2-40B4-BE49-F238E27FC236}">
                <a16:creationId xmlns:a16="http://schemas.microsoft.com/office/drawing/2014/main" id="{23A84904-1DEF-E2DB-0FFF-41483E9A957C}"/>
              </a:ext>
            </a:extLst>
          </p:cNvPr>
          <p:cNvCxnSpPr>
            <a:cxnSpLocks/>
          </p:cNvCxnSpPr>
          <p:nvPr/>
        </p:nvCxnSpPr>
        <p:spPr>
          <a:xfrm flipH="1">
            <a:off x="5472546" y="5219459"/>
            <a:ext cx="3107539" cy="14589"/>
          </a:xfrm>
          <a:prstGeom prst="straightConnector1">
            <a:avLst/>
          </a:prstGeom>
          <a:ln w="2857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4BE0472E-CE90-98F1-09B1-6D6D85A42534}"/>
              </a:ext>
            </a:extLst>
          </p:cNvPr>
          <p:cNvSpPr txBox="1"/>
          <p:nvPr/>
        </p:nvSpPr>
        <p:spPr>
          <a:xfrm>
            <a:off x="8580084" y="5003216"/>
            <a:ext cx="1367480" cy="523220"/>
          </a:xfrm>
          <a:prstGeom prst="rect">
            <a:avLst/>
          </a:prstGeom>
          <a:ln w="19050">
            <a:solidFill>
              <a:schemeClr val="accent1"/>
            </a:solid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sz="2800"/>
              <a:t>P’ ≠ ±P”</a:t>
            </a:r>
          </a:p>
        </p:txBody>
      </p:sp>
      <p:sp>
        <p:nvSpPr>
          <p:cNvPr id="14" name="TextBox 13">
            <a:extLst>
              <a:ext uri="{FF2B5EF4-FFF2-40B4-BE49-F238E27FC236}">
                <a16:creationId xmlns:a16="http://schemas.microsoft.com/office/drawing/2014/main" id="{76F9D48E-E397-676C-4E29-B5FC382BB631}"/>
              </a:ext>
            </a:extLst>
          </p:cNvPr>
          <p:cNvSpPr txBox="1"/>
          <p:nvPr/>
        </p:nvSpPr>
        <p:spPr>
          <a:xfrm>
            <a:off x="6096000" y="3881344"/>
            <a:ext cx="3867738" cy="83099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2400"/>
              <a:t>Curve P256 is a cyclic group with a 256-bit prime order</a:t>
            </a:r>
          </a:p>
        </p:txBody>
      </p:sp>
      <p:sp>
        <p:nvSpPr>
          <p:cNvPr id="5" name="TextBox 4">
            <a:extLst>
              <a:ext uri="{FF2B5EF4-FFF2-40B4-BE49-F238E27FC236}">
                <a16:creationId xmlns:a16="http://schemas.microsoft.com/office/drawing/2014/main" id="{0569EDF9-A374-403D-0E11-6B5CD21AD8B3}"/>
              </a:ext>
            </a:extLst>
          </p:cNvPr>
          <p:cNvSpPr txBox="1"/>
          <p:nvPr/>
        </p:nvSpPr>
        <p:spPr>
          <a:xfrm>
            <a:off x="7800111" y="6248283"/>
            <a:ext cx="4267200" cy="523220"/>
          </a:xfrm>
          <a:prstGeom prst="rect">
            <a:avLst/>
          </a:prstGeom>
          <a:noFill/>
        </p:spPr>
        <p:txBody>
          <a:bodyPr wrap="square">
            <a:spAutoFit/>
          </a:bodyPr>
          <a:lstStyle/>
          <a:p>
            <a:r>
              <a:rPr lang="en-US" sz="2800"/>
              <a:t>Want to check </a:t>
            </a:r>
            <a:r>
              <a:rPr lang="en-US" sz="2800">
                <a:solidFill>
                  <a:srgbClr val="005AB5"/>
                </a:solidFill>
              </a:rPr>
              <a:t>PK</a:t>
            </a:r>
            <a:r>
              <a:rPr lang="en-US" sz="2800"/>
              <a:t> = </a:t>
            </a:r>
            <a:r>
              <a:rPr lang="en-US" sz="2800">
                <a:solidFill>
                  <a:srgbClr val="DC3220"/>
                </a:solidFill>
              </a:rPr>
              <a:t>k</a:t>
            </a:r>
            <a:r>
              <a:rPr lang="en-US" sz="2800"/>
              <a:t> </a:t>
            </a:r>
            <a:r>
              <a:rPr lang="en-US" sz="2800">
                <a:solidFill>
                  <a:srgbClr val="005AB5"/>
                </a:solidFill>
              </a:rPr>
              <a:t>G</a:t>
            </a:r>
            <a:r>
              <a:rPr lang="en-US" sz="2800"/>
              <a:t> + </a:t>
            </a:r>
            <a:r>
              <a:rPr lang="en-US" sz="2800">
                <a:solidFill>
                  <a:srgbClr val="DC3220"/>
                </a:solidFill>
              </a:rPr>
              <a:t>z R</a:t>
            </a:r>
            <a:r>
              <a:rPr lang="en-US" sz="2800">
                <a:solidFill>
                  <a:srgbClr val="FF0000"/>
                </a:solidFill>
              </a:rPr>
              <a:t> </a:t>
            </a:r>
            <a:endParaRPr lang="en-US" sz="2800"/>
          </a:p>
        </p:txBody>
      </p:sp>
      <p:sp>
        <p:nvSpPr>
          <p:cNvPr id="6" name="TextBox 5">
            <a:extLst>
              <a:ext uri="{FF2B5EF4-FFF2-40B4-BE49-F238E27FC236}">
                <a16:creationId xmlns:a16="http://schemas.microsoft.com/office/drawing/2014/main" id="{B4118281-10FA-AACA-2DC7-2E3682EF2C59}"/>
              </a:ext>
            </a:extLst>
          </p:cNvPr>
          <p:cNvSpPr txBox="1"/>
          <p:nvPr/>
        </p:nvSpPr>
        <p:spPr>
          <a:xfrm>
            <a:off x="2897867" y="1757839"/>
            <a:ext cx="6100548" cy="523220"/>
          </a:xfrm>
          <a:prstGeom prst="rect">
            <a:avLst/>
          </a:prstGeom>
          <a:noFill/>
        </p:spPr>
        <p:txBody>
          <a:bodyPr wrap="square">
            <a:spAutoFit/>
          </a:bodyPr>
          <a:lstStyle/>
          <a:p>
            <a:r>
              <a:rPr lang="en-US" sz="2800"/>
              <a:t>and</a:t>
            </a:r>
            <a:r>
              <a:rPr lang="en-US" sz="2800">
                <a:solidFill>
                  <a:schemeClr val="accent1"/>
                </a:solidFill>
              </a:rPr>
              <a:t> n mod q ≠ 0</a:t>
            </a:r>
          </a:p>
        </p:txBody>
      </p:sp>
    </p:spTree>
    <p:extLst>
      <p:ext uri="{BB962C8B-B14F-4D97-AF65-F5344CB8AC3E}">
        <p14:creationId xmlns:p14="http://schemas.microsoft.com/office/powerpoint/2010/main" val="3636989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4" grpId="0" animBg="1"/>
      <p:bldP spid="6" grpId="0"/>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D856E2-547B-1023-6B8F-750566596C14}"/>
              </a:ext>
            </a:extLst>
          </p:cNvPr>
          <p:cNvSpPr>
            <a:spLocks noGrp="1"/>
          </p:cNvSpPr>
          <p:nvPr>
            <p:ph type="title"/>
          </p:nvPr>
        </p:nvSpPr>
        <p:spPr>
          <a:xfrm>
            <a:off x="432179" y="20220"/>
            <a:ext cx="11327642" cy="1325563"/>
          </a:xfrm>
        </p:spPr>
        <p:txBody>
          <a:bodyPr/>
          <a:lstStyle/>
          <a:p>
            <a:r>
              <a:rPr lang="en-US"/>
              <a:t>Incomplete Point Addition P</a:t>
            </a:r>
            <a:r>
              <a:rPr lang="en-US" baseline="-25000"/>
              <a:t>1</a:t>
            </a:r>
            <a:r>
              <a:rPr lang="en-US"/>
              <a:t> + P</a:t>
            </a:r>
            <a:r>
              <a:rPr lang="en-US" baseline="-25000"/>
              <a:t>2</a:t>
            </a:r>
            <a:r>
              <a:rPr lang="en-US"/>
              <a:t>  w/ P</a:t>
            </a:r>
            <a:r>
              <a:rPr lang="en-US" baseline="-25000"/>
              <a:t>1</a:t>
            </a:r>
            <a:r>
              <a:rPr lang="en-US"/>
              <a:t> ≠ ±P</a:t>
            </a:r>
            <a:r>
              <a:rPr lang="en-US" baseline="-25000"/>
              <a:t>2</a:t>
            </a:r>
          </a:p>
        </p:txBody>
      </p:sp>
      <p:sp>
        <p:nvSpPr>
          <p:cNvPr id="4" name="TextBox 3">
            <a:extLst>
              <a:ext uri="{FF2B5EF4-FFF2-40B4-BE49-F238E27FC236}">
                <a16:creationId xmlns:a16="http://schemas.microsoft.com/office/drawing/2014/main" id="{E186DB0D-5C21-F341-8148-1144238393C1}"/>
              </a:ext>
            </a:extLst>
          </p:cNvPr>
          <p:cNvSpPr txBox="1"/>
          <p:nvPr/>
        </p:nvSpPr>
        <p:spPr>
          <a:xfrm>
            <a:off x="5966351" y="1584050"/>
            <a:ext cx="1512626" cy="523220"/>
          </a:xfrm>
          <a:prstGeom prst="rect">
            <a:avLst/>
          </a:prstGeom>
          <a:ln/>
        </p:spPr>
        <p:style>
          <a:lnRef idx="2">
            <a:schemeClr val="dk1"/>
          </a:lnRef>
          <a:fillRef idx="1">
            <a:schemeClr val="lt1"/>
          </a:fillRef>
          <a:effectRef idx="0">
            <a:schemeClr val="dk1"/>
          </a:effectRef>
          <a:fontRef idx="minor">
            <a:schemeClr val="dk1"/>
          </a:fontRef>
        </p:style>
        <p:txBody>
          <a:bodyPr wrap="square">
            <a:spAutoFit/>
          </a:bodyPr>
          <a:lstStyle/>
          <a:p>
            <a:r>
              <a:rPr lang="en-US" sz="2800"/>
              <a:t>P</a:t>
            </a:r>
            <a:r>
              <a:rPr lang="en-US" sz="2800" baseline="-25000"/>
              <a:t>1</a:t>
            </a:r>
            <a:r>
              <a:rPr lang="en-US" sz="2800"/>
              <a:t> ?= - P</a:t>
            </a:r>
            <a:r>
              <a:rPr lang="en-US" sz="2800" baseline="-25000"/>
              <a:t>2</a:t>
            </a:r>
            <a:endParaRPr lang="en-US" sz="2800"/>
          </a:p>
        </p:txBody>
      </p:sp>
      <p:sp>
        <p:nvSpPr>
          <p:cNvPr id="5" name="TextBox 4">
            <a:extLst>
              <a:ext uri="{FF2B5EF4-FFF2-40B4-BE49-F238E27FC236}">
                <a16:creationId xmlns:a16="http://schemas.microsoft.com/office/drawing/2014/main" id="{6DF2B413-553F-E319-6D95-B34214C5975D}"/>
              </a:ext>
            </a:extLst>
          </p:cNvPr>
          <p:cNvSpPr txBox="1"/>
          <p:nvPr/>
        </p:nvSpPr>
        <p:spPr>
          <a:xfrm>
            <a:off x="8254626" y="2770075"/>
            <a:ext cx="3700817" cy="52322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sz="2800"/>
              <a:t>return Point at Infinity O</a:t>
            </a:r>
          </a:p>
        </p:txBody>
      </p:sp>
      <p:sp>
        <p:nvSpPr>
          <p:cNvPr id="6" name="TextBox 5">
            <a:extLst>
              <a:ext uri="{FF2B5EF4-FFF2-40B4-BE49-F238E27FC236}">
                <a16:creationId xmlns:a16="http://schemas.microsoft.com/office/drawing/2014/main" id="{A9F844B7-0670-A2D3-97F2-B9FDF2ABFE0C}"/>
              </a:ext>
            </a:extLst>
          </p:cNvPr>
          <p:cNvSpPr txBox="1"/>
          <p:nvPr/>
        </p:nvSpPr>
        <p:spPr>
          <a:xfrm>
            <a:off x="3658336" y="2794631"/>
            <a:ext cx="1347714" cy="523220"/>
          </a:xfrm>
          <a:prstGeom prst="rect">
            <a:avLst/>
          </a:prstGeom>
          <a:ln/>
        </p:spPr>
        <p:style>
          <a:lnRef idx="2">
            <a:schemeClr val="dk1"/>
          </a:lnRef>
          <a:fillRef idx="1">
            <a:schemeClr val="lt1"/>
          </a:fillRef>
          <a:effectRef idx="0">
            <a:schemeClr val="dk1"/>
          </a:effectRef>
          <a:fontRef idx="minor">
            <a:schemeClr val="dk1"/>
          </a:fontRef>
        </p:style>
        <p:txBody>
          <a:bodyPr wrap="square">
            <a:spAutoFit/>
          </a:bodyPr>
          <a:lstStyle/>
          <a:p>
            <a:r>
              <a:rPr lang="en-US" sz="2800"/>
              <a:t>P</a:t>
            </a:r>
            <a:r>
              <a:rPr lang="en-US" sz="2800" baseline="-25000"/>
              <a:t>1</a:t>
            </a:r>
            <a:r>
              <a:rPr lang="en-US" sz="2800"/>
              <a:t> ?= P</a:t>
            </a:r>
            <a:r>
              <a:rPr lang="en-US" sz="2800" baseline="-25000"/>
              <a:t>2</a:t>
            </a:r>
            <a:endParaRPr lang="en-US" sz="2800"/>
          </a:p>
        </p:txBody>
      </p:sp>
      <p:cxnSp>
        <p:nvCxnSpPr>
          <p:cNvPr id="7" name="Straight Arrow Connector 6">
            <a:extLst>
              <a:ext uri="{FF2B5EF4-FFF2-40B4-BE49-F238E27FC236}">
                <a16:creationId xmlns:a16="http://schemas.microsoft.com/office/drawing/2014/main" id="{079659DA-7EAF-884F-E55F-91FB6510C506}"/>
              </a:ext>
            </a:extLst>
          </p:cNvPr>
          <p:cNvCxnSpPr>
            <a:cxnSpLocks/>
            <a:stCxn id="4" idx="2"/>
            <a:endCxn id="5" idx="0"/>
          </p:cNvCxnSpPr>
          <p:nvPr/>
        </p:nvCxnSpPr>
        <p:spPr>
          <a:xfrm>
            <a:off x="6722664" y="2107270"/>
            <a:ext cx="3382371" cy="662805"/>
          </a:xfrm>
          <a:prstGeom prst="straightConnector1">
            <a:avLst/>
          </a:prstGeom>
          <a:ln w="12700">
            <a:solidFill>
              <a:schemeClr val="accent1"/>
            </a:solidFill>
            <a:tailEnd type="triangle"/>
          </a:ln>
        </p:spPr>
        <p:style>
          <a:lnRef idx="1">
            <a:schemeClr val="dk1"/>
          </a:lnRef>
          <a:fillRef idx="0">
            <a:schemeClr val="dk1"/>
          </a:fillRef>
          <a:effectRef idx="0">
            <a:schemeClr val="dk1"/>
          </a:effectRef>
          <a:fontRef idx="minor">
            <a:schemeClr val="tx1"/>
          </a:fontRef>
        </p:style>
      </p:cxnSp>
      <p:cxnSp>
        <p:nvCxnSpPr>
          <p:cNvPr id="8" name="Straight Arrow Connector 7">
            <a:extLst>
              <a:ext uri="{FF2B5EF4-FFF2-40B4-BE49-F238E27FC236}">
                <a16:creationId xmlns:a16="http://schemas.microsoft.com/office/drawing/2014/main" id="{43F4FD7B-27F4-5586-6430-0E9F1F7662E5}"/>
              </a:ext>
            </a:extLst>
          </p:cNvPr>
          <p:cNvCxnSpPr>
            <a:cxnSpLocks/>
            <a:stCxn id="4" idx="2"/>
            <a:endCxn id="6" idx="0"/>
          </p:cNvCxnSpPr>
          <p:nvPr/>
        </p:nvCxnSpPr>
        <p:spPr>
          <a:xfrm flipH="1">
            <a:off x="4332193" y="2107270"/>
            <a:ext cx="2390471" cy="687361"/>
          </a:xfrm>
          <a:prstGeom prst="straightConnector1">
            <a:avLst/>
          </a:prstGeom>
          <a:ln w="12700">
            <a:solidFill>
              <a:schemeClr val="accent2"/>
            </a:solidFill>
            <a:tailEnd type="triangle"/>
          </a:ln>
        </p:spPr>
        <p:style>
          <a:lnRef idx="1">
            <a:schemeClr val="dk1"/>
          </a:lnRef>
          <a:fillRef idx="0">
            <a:schemeClr val="dk1"/>
          </a:fillRef>
          <a:effectRef idx="0">
            <a:schemeClr val="dk1"/>
          </a:effectRef>
          <a:fontRef idx="minor">
            <a:schemeClr val="tx1"/>
          </a:fontRef>
        </p:style>
      </p:cxnSp>
      <p:sp>
        <p:nvSpPr>
          <p:cNvPr id="9" name="TextBox 8">
            <a:extLst>
              <a:ext uri="{FF2B5EF4-FFF2-40B4-BE49-F238E27FC236}">
                <a16:creationId xmlns:a16="http://schemas.microsoft.com/office/drawing/2014/main" id="{5DDF50A5-E1F2-0AF8-4682-B6FF92A9B121}"/>
              </a:ext>
            </a:extLst>
          </p:cNvPr>
          <p:cNvSpPr txBox="1"/>
          <p:nvPr/>
        </p:nvSpPr>
        <p:spPr>
          <a:xfrm>
            <a:off x="177423" y="3719678"/>
            <a:ext cx="3862312" cy="523220"/>
          </a:xfrm>
          <a:prstGeom prst="rect">
            <a:avLst/>
          </a:prstGeom>
          <a:ln/>
        </p:spPr>
        <p:style>
          <a:lnRef idx="2">
            <a:schemeClr val="dk1"/>
          </a:lnRef>
          <a:fillRef idx="1">
            <a:schemeClr val="lt1"/>
          </a:fillRef>
          <a:effectRef idx="0">
            <a:schemeClr val="dk1"/>
          </a:effectRef>
          <a:fontRef idx="minor">
            <a:schemeClr val="dk1"/>
          </a:fontRef>
        </p:style>
        <p:txBody>
          <a:bodyPr wrap="square">
            <a:spAutoFit/>
          </a:bodyPr>
          <a:lstStyle/>
          <a:p>
            <a:r>
              <a:rPr lang="en-US" sz="2800"/>
              <a:t>Set s to be slope of chord</a:t>
            </a:r>
          </a:p>
        </p:txBody>
      </p:sp>
      <p:sp>
        <p:nvSpPr>
          <p:cNvPr id="10" name="TextBox 9">
            <a:extLst>
              <a:ext uri="{FF2B5EF4-FFF2-40B4-BE49-F238E27FC236}">
                <a16:creationId xmlns:a16="http://schemas.microsoft.com/office/drawing/2014/main" id="{F1241369-DB9E-4FF6-B9D1-23F8B51B3CD6}"/>
              </a:ext>
            </a:extLst>
          </p:cNvPr>
          <p:cNvSpPr txBox="1"/>
          <p:nvPr/>
        </p:nvSpPr>
        <p:spPr>
          <a:xfrm>
            <a:off x="4127155" y="3732272"/>
            <a:ext cx="4182351" cy="523220"/>
          </a:xfrm>
          <a:prstGeom prst="rect">
            <a:avLst/>
          </a:prstGeom>
          <a:ln/>
        </p:spPr>
        <p:style>
          <a:lnRef idx="2">
            <a:schemeClr val="dk1"/>
          </a:lnRef>
          <a:fillRef idx="1">
            <a:schemeClr val="lt1"/>
          </a:fillRef>
          <a:effectRef idx="0">
            <a:schemeClr val="dk1"/>
          </a:effectRef>
          <a:fontRef idx="minor">
            <a:schemeClr val="dk1"/>
          </a:fontRef>
        </p:style>
        <p:txBody>
          <a:bodyPr wrap="square">
            <a:spAutoFit/>
          </a:bodyPr>
          <a:lstStyle/>
          <a:p>
            <a:r>
              <a:rPr lang="en-US" sz="2800"/>
              <a:t>Set s to be slope of tangent </a:t>
            </a:r>
          </a:p>
        </p:txBody>
      </p:sp>
      <p:cxnSp>
        <p:nvCxnSpPr>
          <p:cNvPr id="11" name="Straight Arrow Connector 10">
            <a:extLst>
              <a:ext uri="{FF2B5EF4-FFF2-40B4-BE49-F238E27FC236}">
                <a16:creationId xmlns:a16="http://schemas.microsoft.com/office/drawing/2014/main" id="{14B0716B-506C-97D7-BE9C-756917F53AFD}"/>
              </a:ext>
            </a:extLst>
          </p:cNvPr>
          <p:cNvCxnSpPr>
            <a:cxnSpLocks/>
            <a:stCxn id="6" idx="2"/>
            <a:endCxn id="9" idx="0"/>
          </p:cNvCxnSpPr>
          <p:nvPr/>
        </p:nvCxnSpPr>
        <p:spPr>
          <a:xfrm flipH="1">
            <a:off x="2108579" y="3317851"/>
            <a:ext cx="2223614" cy="401827"/>
          </a:xfrm>
          <a:prstGeom prst="straightConnector1">
            <a:avLst/>
          </a:prstGeom>
          <a:ln w="12700">
            <a:solidFill>
              <a:schemeClr val="accent2"/>
            </a:solidFill>
            <a:tailEnd type="triangle"/>
          </a:ln>
        </p:spPr>
        <p:style>
          <a:lnRef idx="1">
            <a:schemeClr val="dk1"/>
          </a:lnRef>
          <a:fillRef idx="0">
            <a:schemeClr val="dk1"/>
          </a:fillRef>
          <a:effectRef idx="0">
            <a:schemeClr val="dk1"/>
          </a:effectRef>
          <a:fontRef idx="minor">
            <a:schemeClr val="tx1"/>
          </a:fontRef>
        </p:style>
      </p:cxnSp>
      <p:cxnSp>
        <p:nvCxnSpPr>
          <p:cNvPr id="12" name="Straight Arrow Connector 11">
            <a:extLst>
              <a:ext uri="{FF2B5EF4-FFF2-40B4-BE49-F238E27FC236}">
                <a16:creationId xmlns:a16="http://schemas.microsoft.com/office/drawing/2014/main" id="{16ACA5D1-94DC-C04C-17DB-26D5A54A6FAB}"/>
              </a:ext>
            </a:extLst>
          </p:cNvPr>
          <p:cNvCxnSpPr>
            <a:cxnSpLocks/>
            <a:stCxn id="6" idx="2"/>
            <a:endCxn id="10" idx="0"/>
          </p:cNvCxnSpPr>
          <p:nvPr/>
        </p:nvCxnSpPr>
        <p:spPr>
          <a:xfrm>
            <a:off x="4332193" y="3317851"/>
            <a:ext cx="1886138" cy="414421"/>
          </a:xfrm>
          <a:prstGeom prst="straightConnector1">
            <a:avLst/>
          </a:prstGeom>
          <a:ln w="12700">
            <a:solidFill>
              <a:schemeClr val="accent1"/>
            </a:solidFill>
            <a:tailEnd type="triangle"/>
          </a:ln>
        </p:spPr>
        <p:style>
          <a:lnRef idx="1">
            <a:schemeClr val="dk1"/>
          </a:lnRef>
          <a:fillRef idx="0">
            <a:schemeClr val="dk1"/>
          </a:fillRef>
          <a:effectRef idx="0">
            <a:schemeClr val="dk1"/>
          </a:effectRef>
          <a:fontRef idx="minor">
            <a:schemeClr val="tx1"/>
          </a:fontRef>
        </p:style>
      </p:cxnSp>
      <p:sp>
        <p:nvSpPr>
          <p:cNvPr id="13" name="TextBox 12">
            <a:extLst>
              <a:ext uri="{FF2B5EF4-FFF2-40B4-BE49-F238E27FC236}">
                <a16:creationId xmlns:a16="http://schemas.microsoft.com/office/drawing/2014/main" id="{45B40C57-4A08-9349-ABDD-133C28B286C8}"/>
              </a:ext>
            </a:extLst>
          </p:cNvPr>
          <p:cNvSpPr txBox="1"/>
          <p:nvPr/>
        </p:nvSpPr>
        <p:spPr>
          <a:xfrm>
            <a:off x="2108579" y="5280682"/>
            <a:ext cx="3941214" cy="1384995"/>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sz="2800"/>
              <a:t>x’ ← s</a:t>
            </a:r>
            <a:r>
              <a:rPr lang="en-US" sz="2800" baseline="30000"/>
              <a:t>2</a:t>
            </a:r>
            <a:r>
              <a:rPr lang="en-US" sz="2800"/>
              <a:t> − x</a:t>
            </a:r>
            <a:r>
              <a:rPr lang="en-US" sz="2800" baseline="-25000"/>
              <a:t>1</a:t>
            </a:r>
            <a:r>
              <a:rPr lang="en-US" sz="2800"/>
              <a:t> − x</a:t>
            </a:r>
            <a:r>
              <a:rPr lang="en-US" sz="2800" baseline="-25000"/>
              <a:t>2</a:t>
            </a:r>
            <a:r>
              <a:rPr lang="en-US" sz="2800"/>
              <a:t> mod p </a:t>
            </a:r>
          </a:p>
          <a:p>
            <a:r>
              <a:rPr lang="en-US" sz="2800"/>
              <a:t>y’ ← s(x</a:t>
            </a:r>
            <a:r>
              <a:rPr lang="en-US" sz="2800" baseline="-25000"/>
              <a:t>1</a:t>
            </a:r>
            <a:r>
              <a:rPr lang="en-US" sz="2800"/>
              <a:t> − x′) − y</a:t>
            </a:r>
            <a:r>
              <a:rPr lang="en-US" sz="2800" baseline="-25000"/>
              <a:t>1</a:t>
            </a:r>
            <a:r>
              <a:rPr lang="en-US" sz="2800"/>
              <a:t> mod p </a:t>
            </a:r>
          </a:p>
          <a:p>
            <a:r>
              <a:rPr lang="en-US" sz="2800"/>
              <a:t>return (x’, y’)</a:t>
            </a:r>
          </a:p>
        </p:txBody>
      </p:sp>
      <p:pic>
        <p:nvPicPr>
          <p:cNvPr id="14" name="Picture 2" descr="Addition of Points on an Elliptic Curve | Download Scientific Diagram">
            <a:extLst>
              <a:ext uri="{FF2B5EF4-FFF2-40B4-BE49-F238E27FC236}">
                <a16:creationId xmlns:a16="http://schemas.microsoft.com/office/drawing/2014/main" id="{10B7861E-EBE5-48B3-3083-58BE1B8857E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57475" y="3835564"/>
            <a:ext cx="3821451" cy="3031783"/>
          </a:xfrm>
          <a:prstGeom prst="rect">
            <a:avLst/>
          </a:prstGeom>
          <a:noFill/>
          <a:extLst>
            <a:ext uri="{909E8E84-426E-40DD-AFC4-6F175D3DCCD1}">
              <a14:hiddenFill xmlns:a14="http://schemas.microsoft.com/office/drawing/2010/main">
                <a:solidFill>
                  <a:srgbClr val="FFFFFF"/>
                </a:solidFill>
              </a14:hiddenFill>
            </a:ext>
          </a:extLst>
        </p:spPr>
      </p:pic>
      <p:cxnSp>
        <p:nvCxnSpPr>
          <p:cNvPr id="15" name="Straight Arrow Connector 14">
            <a:extLst>
              <a:ext uri="{FF2B5EF4-FFF2-40B4-BE49-F238E27FC236}">
                <a16:creationId xmlns:a16="http://schemas.microsoft.com/office/drawing/2014/main" id="{A6F6C75A-FF97-5524-8593-615BBFDAF976}"/>
              </a:ext>
            </a:extLst>
          </p:cNvPr>
          <p:cNvCxnSpPr>
            <a:cxnSpLocks/>
            <a:stCxn id="10" idx="2"/>
            <a:endCxn id="13" idx="0"/>
          </p:cNvCxnSpPr>
          <p:nvPr/>
        </p:nvCxnSpPr>
        <p:spPr>
          <a:xfrm flipH="1">
            <a:off x="4079186" y="4255492"/>
            <a:ext cx="2139145" cy="1025190"/>
          </a:xfrm>
          <a:prstGeom prst="straightConnector1">
            <a:avLst/>
          </a:prstGeom>
          <a:ln w="12700">
            <a:tailEnd type="triangle"/>
          </a:ln>
        </p:spPr>
        <p:style>
          <a:lnRef idx="1">
            <a:schemeClr val="dk1"/>
          </a:lnRef>
          <a:fillRef idx="0">
            <a:schemeClr val="dk1"/>
          </a:fillRef>
          <a:effectRef idx="0">
            <a:schemeClr val="dk1"/>
          </a:effectRef>
          <a:fontRef idx="minor">
            <a:schemeClr val="tx1"/>
          </a:fontRef>
        </p:style>
      </p:cxnSp>
      <p:cxnSp>
        <p:nvCxnSpPr>
          <p:cNvPr id="16" name="Straight Arrow Connector 15">
            <a:extLst>
              <a:ext uri="{FF2B5EF4-FFF2-40B4-BE49-F238E27FC236}">
                <a16:creationId xmlns:a16="http://schemas.microsoft.com/office/drawing/2014/main" id="{B99FF226-3E9B-9169-D114-A5903E0F8583}"/>
              </a:ext>
            </a:extLst>
          </p:cNvPr>
          <p:cNvCxnSpPr>
            <a:cxnSpLocks/>
            <a:stCxn id="9" idx="2"/>
            <a:endCxn id="13" idx="0"/>
          </p:cNvCxnSpPr>
          <p:nvPr/>
        </p:nvCxnSpPr>
        <p:spPr>
          <a:xfrm>
            <a:off x="2108579" y="4242898"/>
            <a:ext cx="1970607" cy="1037784"/>
          </a:xfrm>
          <a:prstGeom prst="straightConnector1">
            <a:avLst/>
          </a:prstGeom>
          <a:ln w="12700">
            <a:tailEnd type="triangle"/>
          </a:ln>
        </p:spPr>
        <p:style>
          <a:lnRef idx="1">
            <a:schemeClr val="dk1"/>
          </a:lnRef>
          <a:fillRef idx="0">
            <a:schemeClr val="dk1"/>
          </a:fillRef>
          <a:effectRef idx="0">
            <a:schemeClr val="dk1"/>
          </a:effectRef>
          <a:fontRef idx="minor">
            <a:schemeClr val="tx1"/>
          </a:fontRef>
        </p:style>
      </p:cxnSp>
      <p:sp>
        <p:nvSpPr>
          <p:cNvPr id="17" name="TextBox 16">
            <a:extLst>
              <a:ext uri="{FF2B5EF4-FFF2-40B4-BE49-F238E27FC236}">
                <a16:creationId xmlns:a16="http://schemas.microsoft.com/office/drawing/2014/main" id="{51894D19-9CE1-2C67-319F-51E2C5755B41}"/>
              </a:ext>
            </a:extLst>
          </p:cNvPr>
          <p:cNvSpPr txBox="1"/>
          <p:nvPr/>
        </p:nvSpPr>
        <p:spPr>
          <a:xfrm>
            <a:off x="8096558" y="2076214"/>
            <a:ext cx="520527" cy="400110"/>
          </a:xfrm>
          <a:prstGeom prst="rect">
            <a:avLst/>
          </a:prstGeom>
          <a:noFill/>
        </p:spPr>
        <p:txBody>
          <a:bodyPr wrap="none" rtlCol="0">
            <a:spAutoFit/>
          </a:bodyPr>
          <a:lstStyle/>
          <a:p>
            <a:r>
              <a:rPr lang="en-US" sz="2000">
                <a:solidFill>
                  <a:schemeClr val="accent1"/>
                </a:solidFill>
              </a:rPr>
              <a:t>Yes</a:t>
            </a:r>
          </a:p>
        </p:txBody>
      </p:sp>
      <p:sp>
        <p:nvSpPr>
          <p:cNvPr id="18" name="TextBox 17">
            <a:extLst>
              <a:ext uri="{FF2B5EF4-FFF2-40B4-BE49-F238E27FC236}">
                <a16:creationId xmlns:a16="http://schemas.microsoft.com/office/drawing/2014/main" id="{9D69BF5E-52C0-913F-3A73-CAEC6C798DA5}"/>
              </a:ext>
            </a:extLst>
          </p:cNvPr>
          <p:cNvSpPr txBox="1"/>
          <p:nvPr/>
        </p:nvSpPr>
        <p:spPr>
          <a:xfrm>
            <a:off x="5215194" y="3206977"/>
            <a:ext cx="520527" cy="400110"/>
          </a:xfrm>
          <a:prstGeom prst="rect">
            <a:avLst/>
          </a:prstGeom>
          <a:noFill/>
        </p:spPr>
        <p:txBody>
          <a:bodyPr wrap="none" rtlCol="0">
            <a:spAutoFit/>
          </a:bodyPr>
          <a:lstStyle/>
          <a:p>
            <a:r>
              <a:rPr lang="en-US" sz="2000">
                <a:solidFill>
                  <a:schemeClr val="accent1"/>
                </a:solidFill>
              </a:rPr>
              <a:t>Yes</a:t>
            </a:r>
          </a:p>
        </p:txBody>
      </p:sp>
      <p:sp>
        <p:nvSpPr>
          <p:cNvPr id="19" name="TextBox 18">
            <a:extLst>
              <a:ext uri="{FF2B5EF4-FFF2-40B4-BE49-F238E27FC236}">
                <a16:creationId xmlns:a16="http://schemas.microsoft.com/office/drawing/2014/main" id="{514C8236-976A-AB80-531A-5545C286932B}"/>
              </a:ext>
            </a:extLst>
          </p:cNvPr>
          <p:cNvSpPr txBox="1"/>
          <p:nvPr/>
        </p:nvSpPr>
        <p:spPr>
          <a:xfrm>
            <a:off x="5144995" y="2076214"/>
            <a:ext cx="484428" cy="400110"/>
          </a:xfrm>
          <a:prstGeom prst="rect">
            <a:avLst/>
          </a:prstGeom>
          <a:noFill/>
        </p:spPr>
        <p:txBody>
          <a:bodyPr wrap="none" rtlCol="0">
            <a:spAutoFit/>
          </a:bodyPr>
          <a:lstStyle/>
          <a:p>
            <a:r>
              <a:rPr lang="en-US" sz="2000">
                <a:solidFill>
                  <a:schemeClr val="accent2"/>
                </a:solidFill>
              </a:rPr>
              <a:t>No</a:t>
            </a:r>
          </a:p>
        </p:txBody>
      </p:sp>
      <p:sp>
        <p:nvSpPr>
          <p:cNvPr id="20" name="TextBox 19">
            <a:extLst>
              <a:ext uri="{FF2B5EF4-FFF2-40B4-BE49-F238E27FC236}">
                <a16:creationId xmlns:a16="http://schemas.microsoft.com/office/drawing/2014/main" id="{D4FB14FA-A28B-D7A3-7B7C-C72C00D96761}"/>
              </a:ext>
            </a:extLst>
          </p:cNvPr>
          <p:cNvSpPr txBox="1"/>
          <p:nvPr/>
        </p:nvSpPr>
        <p:spPr>
          <a:xfrm>
            <a:off x="2851668" y="3206977"/>
            <a:ext cx="484428" cy="400110"/>
          </a:xfrm>
          <a:prstGeom prst="rect">
            <a:avLst/>
          </a:prstGeom>
          <a:noFill/>
        </p:spPr>
        <p:txBody>
          <a:bodyPr wrap="square" rtlCol="0">
            <a:spAutoFit/>
          </a:bodyPr>
          <a:lstStyle/>
          <a:p>
            <a:r>
              <a:rPr lang="en-US" sz="2000">
                <a:solidFill>
                  <a:schemeClr val="accent2"/>
                </a:solidFill>
              </a:rPr>
              <a:t>No</a:t>
            </a:r>
          </a:p>
        </p:txBody>
      </p:sp>
      <p:sp>
        <p:nvSpPr>
          <p:cNvPr id="21" name="TextBox 20">
            <a:extLst>
              <a:ext uri="{FF2B5EF4-FFF2-40B4-BE49-F238E27FC236}">
                <a16:creationId xmlns:a16="http://schemas.microsoft.com/office/drawing/2014/main" id="{41CB98CB-E696-16B4-A628-19BE8EBCF970}"/>
              </a:ext>
            </a:extLst>
          </p:cNvPr>
          <p:cNvSpPr txBox="1"/>
          <p:nvPr/>
        </p:nvSpPr>
        <p:spPr>
          <a:xfrm>
            <a:off x="177423" y="1552994"/>
            <a:ext cx="2565777" cy="52322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a:solidFill>
                  <a:srgbClr val="000000"/>
                </a:solidFill>
                <a:effectLst/>
                <a:latin typeface="Calibri" panose="020F0502020204030204" pitchFamily="34" charset="0"/>
                <a:cs typeface="Calibri" panose="020F0502020204030204" pitchFamily="34" charset="0"/>
              </a:rPr>
              <a:t>2.6k constraints</a:t>
            </a:r>
          </a:p>
        </p:txBody>
      </p:sp>
      <p:sp>
        <p:nvSpPr>
          <p:cNvPr id="22" name="Down Arrow 21">
            <a:extLst>
              <a:ext uri="{FF2B5EF4-FFF2-40B4-BE49-F238E27FC236}">
                <a16:creationId xmlns:a16="http://schemas.microsoft.com/office/drawing/2014/main" id="{8C13A402-CEC8-91CA-F788-79453E5EAC6E}"/>
              </a:ext>
            </a:extLst>
          </p:cNvPr>
          <p:cNvSpPr/>
          <p:nvPr/>
        </p:nvSpPr>
        <p:spPr>
          <a:xfrm>
            <a:off x="1362875" y="2078908"/>
            <a:ext cx="194872" cy="359764"/>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7517EC25-F7B5-E093-6706-FDE9BB0864E2}"/>
              </a:ext>
            </a:extLst>
          </p:cNvPr>
          <p:cNvSpPr txBox="1"/>
          <p:nvPr/>
        </p:nvSpPr>
        <p:spPr>
          <a:xfrm>
            <a:off x="174737" y="2438672"/>
            <a:ext cx="2565777" cy="52322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a:solidFill>
                  <a:srgbClr val="000000"/>
                </a:solidFill>
                <a:latin typeface="Calibri" panose="020F0502020204030204" pitchFamily="34" charset="0"/>
                <a:cs typeface="Calibri" panose="020F0502020204030204" pitchFamily="34" charset="0"/>
              </a:rPr>
              <a:t>1.9</a:t>
            </a:r>
            <a:r>
              <a:rPr lang="en-US" sz="2800">
                <a:solidFill>
                  <a:srgbClr val="000000"/>
                </a:solidFill>
                <a:effectLst/>
                <a:latin typeface="Calibri" panose="020F0502020204030204" pitchFamily="34" charset="0"/>
                <a:cs typeface="Calibri" panose="020F0502020204030204" pitchFamily="34" charset="0"/>
              </a:rPr>
              <a:t>k constraints</a:t>
            </a:r>
          </a:p>
        </p:txBody>
      </p:sp>
    </p:spTree>
    <p:extLst>
      <p:ext uri="{BB962C8B-B14F-4D97-AF65-F5344CB8AC3E}">
        <p14:creationId xmlns:p14="http://schemas.microsoft.com/office/powerpoint/2010/main" val="3487986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grpId="0" nodeType="clickEffect">
                                  <p:stCondLst>
                                    <p:cond delay="0"/>
                                  </p:stCondLst>
                                  <p:childTnLst>
                                    <p:animEffect transition="out" filter="blinds(horizontal)">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par>
                                <p:cTn id="8" presetID="3" presetClass="exit" presetSubtype="10" fill="hold" nodeType="withEffect">
                                  <p:stCondLst>
                                    <p:cond delay="0"/>
                                  </p:stCondLst>
                                  <p:childTnLst>
                                    <p:animEffect transition="out" filter="blinds(horizontal)">
                                      <p:cBhvr>
                                        <p:cTn id="9" dur="500"/>
                                        <p:tgtEl>
                                          <p:spTgt spid="7"/>
                                        </p:tgtEl>
                                      </p:cBhvr>
                                    </p:animEffect>
                                    <p:set>
                                      <p:cBhvr>
                                        <p:cTn id="10" dur="1" fill="hold">
                                          <p:stCondLst>
                                            <p:cond delay="499"/>
                                          </p:stCondLst>
                                        </p:cTn>
                                        <p:tgtEl>
                                          <p:spTgt spid="7"/>
                                        </p:tgtEl>
                                        <p:attrNameLst>
                                          <p:attrName>style.visibility</p:attrName>
                                        </p:attrNameLst>
                                      </p:cBhvr>
                                      <p:to>
                                        <p:strVal val="hidden"/>
                                      </p:to>
                                    </p:set>
                                  </p:childTnLst>
                                </p:cTn>
                              </p:par>
                              <p:par>
                                <p:cTn id="11" presetID="3" presetClass="exit" presetSubtype="10" fill="hold" grpId="0" nodeType="withEffect">
                                  <p:stCondLst>
                                    <p:cond delay="0"/>
                                  </p:stCondLst>
                                  <p:childTnLst>
                                    <p:animEffect transition="out" filter="blinds(horizontal)">
                                      <p:cBhvr>
                                        <p:cTn id="12" dur="500"/>
                                        <p:tgtEl>
                                          <p:spTgt spid="17"/>
                                        </p:tgtEl>
                                      </p:cBhvr>
                                    </p:animEffect>
                                    <p:set>
                                      <p:cBhvr>
                                        <p:cTn id="13" dur="1" fill="hold">
                                          <p:stCondLst>
                                            <p:cond delay="499"/>
                                          </p:stCondLst>
                                        </p:cTn>
                                        <p:tgtEl>
                                          <p:spTgt spid="17"/>
                                        </p:tgtEl>
                                        <p:attrNameLst>
                                          <p:attrName>style.visibility</p:attrName>
                                        </p:attrNameLst>
                                      </p:cBhvr>
                                      <p:to>
                                        <p:strVal val="hidden"/>
                                      </p:to>
                                    </p:set>
                                  </p:childTnLst>
                                </p:cTn>
                              </p:par>
                              <p:par>
                                <p:cTn id="14" presetID="3" presetClass="exit" presetSubtype="10" fill="hold" nodeType="withEffect">
                                  <p:stCondLst>
                                    <p:cond delay="0"/>
                                  </p:stCondLst>
                                  <p:childTnLst>
                                    <p:animEffect transition="out" filter="blinds(horizontal)">
                                      <p:cBhvr>
                                        <p:cTn id="15" dur="500"/>
                                        <p:tgtEl>
                                          <p:spTgt spid="12"/>
                                        </p:tgtEl>
                                      </p:cBhvr>
                                    </p:animEffect>
                                    <p:set>
                                      <p:cBhvr>
                                        <p:cTn id="16" dur="1" fill="hold">
                                          <p:stCondLst>
                                            <p:cond delay="499"/>
                                          </p:stCondLst>
                                        </p:cTn>
                                        <p:tgtEl>
                                          <p:spTgt spid="12"/>
                                        </p:tgtEl>
                                        <p:attrNameLst>
                                          <p:attrName>style.visibility</p:attrName>
                                        </p:attrNameLst>
                                      </p:cBhvr>
                                      <p:to>
                                        <p:strVal val="hidden"/>
                                      </p:to>
                                    </p:set>
                                  </p:childTnLst>
                                </p:cTn>
                              </p:par>
                              <p:par>
                                <p:cTn id="17" presetID="3" presetClass="exit" presetSubtype="10" fill="hold" grpId="0" nodeType="withEffect">
                                  <p:stCondLst>
                                    <p:cond delay="0"/>
                                  </p:stCondLst>
                                  <p:childTnLst>
                                    <p:animEffect transition="out" filter="blinds(horizontal)">
                                      <p:cBhvr>
                                        <p:cTn id="18" dur="500"/>
                                        <p:tgtEl>
                                          <p:spTgt spid="18"/>
                                        </p:tgtEl>
                                      </p:cBhvr>
                                    </p:animEffect>
                                    <p:set>
                                      <p:cBhvr>
                                        <p:cTn id="19" dur="1" fill="hold">
                                          <p:stCondLst>
                                            <p:cond delay="499"/>
                                          </p:stCondLst>
                                        </p:cTn>
                                        <p:tgtEl>
                                          <p:spTgt spid="18"/>
                                        </p:tgtEl>
                                        <p:attrNameLst>
                                          <p:attrName>style.visibility</p:attrName>
                                        </p:attrNameLst>
                                      </p:cBhvr>
                                      <p:to>
                                        <p:strVal val="hidden"/>
                                      </p:to>
                                    </p:set>
                                  </p:childTnLst>
                                </p:cTn>
                              </p:par>
                              <p:par>
                                <p:cTn id="20" presetID="3" presetClass="exit" presetSubtype="10" fill="hold" grpId="0" nodeType="withEffect">
                                  <p:stCondLst>
                                    <p:cond delay="0"/>
                                  </p:stCondLst>
                                  <p:childTnLst>
                                    <p:animEffect transition="out" filter="blinds(horizontal)">
                                      <p:cBhvr>
                                        <p:cTn id="21" dur="500"/>
                                        <p:tgtEl>
                                          <p:spTgt spid="10"/>
                                        </p:tgtEl>
                                      </p:cBhvr>
                                    </p:animEffect>
                                    <p:set>
                                      <p:cBhvr>
                                        <p:cTn id="22" dur="1" fill="hold">
                                          <p:stCondLst>
                                            <p:cond delay="499"/>
                                          </p:stCondLst>
                                        </p:cTn>
                                        <p:tgtEl>
                                          <p:spTgt spid="10"/>
                                        </p:tgtEl>
                                        <p:attrNameLst>
                                          <p:attrName>style.visibility</p:attrName>
                                        </p:attrNameLst>
                                      </p:cBhvr>
                                      <p:to>
                                        <p:strVal val="hidden"/>
                                      </p:to>
                                    </p:set>
                                  </p:childTnLst>
                                </p:cTn>
                              </p:par>
                              <p:par>
                                <p:cTn id="23" presetID="3" presetClass="exit" presetSubtype="10" fill="hold" nodeType="withEffect">
                                  <p:stCondLst>
                                    <p:cond delay="0"/>
                                  </p:stCondLst>
                                  <p:childTnLst>
                                    <p:animEffect transition="out" filter="blinds(horizontal)">
                                      <p:cBhvr>
                                        <p:cTn id="24" dur="500"/>
                                        <p:tgtEl>
                                          <p:spTgt spid="15"/>
                                        </p:tgtEl>
                                      </p:cBhvr>
                                    </p:animEffect>
                                    <p:set>
                                      <p:cBhvr>
                                        <p:cTn id="25" dur="1" fill="hold">
                                          <p:stCondLst>
                                            <p:cond delay="499"/>
                                          </p:stCondLst>
                                        </p:cTn>
                                        <p:tgtEl>
                                          <p:spTgt spid="15"/>
                                        </p:tgtEl>
                                        <p:attrNameLst>
                                          <p:attrName>style.visibility</p:attrName>
                                        </p:attrNameLst>
                                      </p:cBhvr>
                                      <p:to>
                                        <p:strVal val="hidden"/>
                                      </p:to>
                                    </p:set>
                                  </p:childTnLst>
                                </p:cTn>
                              </p:par>
                              <p:par>
                                <p:cTn id="26" presetID="1" presetClass="entr" presetSubtype="0" fill="hold" grpId="0" nodeType="withEffect">
                                  <p:stCondLst>
                                    <p:cond delay="0"/>
                                  </p:stCondLst>
                                  <p:childTnLst>
                                    <p:set>
                                      <p:cBhvr>
                                        <p:cTn id="27" dur="1" fill="hold">
                                          <p:stCondLst>
                                            <p:cond delay="0"/>
                                          </p:stCondLst>
                                        </p:cTn>
                                        <p:tgtEl>
                                          <p:spTgt spid="22"/>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P spid="17" grpId="0"/>
      <p:bldP spid="18" grpId="0"/>
      <p:bldP spid="22" grpId="0" animBg="1"/>
      <p:bldP spid="23" grpId="0" animBg="1"/>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EC5953-2ACB-DD71-0033-C19DC921C34C}"/>
              </a:ext>
            </a:extLst>
          </p:cNvPr>
          <p:cNvSpPr>
            <a:spLocks noGrp="1"/>
          </p:cNvSpPr>
          <p:nvPr>
            <p:ph type="title"/>
          </p:nvPr>
        </p:nvSpPr>
        <p:spPr/>
        <p:txBody>
          <a:bodyPr/>
          <a:lstStyle/>
          <a:p>
            <a:r>
              <a:rPr lang="en-US"/>
              <a:t>Optimizations for Point Multiplication </a:t>
            </a:r>
            <a:r>
              <a:rPr lang="en-US" err="1"/>
              <a:t>nP</a:t>
            </a:r>
            <a:endParaRPr lang="en-US"/>
          </a:p>
        </p:txBody>
      </p:sp>
      <p:sp>
        <p:nvSpPr>
          <p:cNvPr id="3" name="Content Placeholder 2">
            <a:extLst>
              <a:ext uri="{FF2B5EF4-FFF2-40B4-BE49-F238E27FC236}">
                <a16:creationId xmlns:a16="http://schemas.microsoft.com/office/drawing/2014/main" id="{46C7A167-CB0B-66A9-91DB-CAC5CEC1C373}"/>
              </a:ext>
            </a:extLst>
          </p:cNvPr>
          <p:cNvSpPr txBox="1">
            <a:spLocks/>
          </p:cNvSpPr>
          <p:nvPr/>
        </p:nvSpPr>
        <p:spPr>
          <a:xfrm>
            <a:off x="838200" y="1825625"/>
            <a:ext cx="10515600" cy="4945878"/>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t>Assume P ≠ O and </a:t>
            </a:r>
            <a:r>
              <a:rPr lang="en-US">
                <a:solidFill>
                  <a:schemeClr val="accent1"/>
                </a:solidFill>
              </a:rPr>
              <a:t>n mod q ≠ 0</a:t>
            </a:r>
          </a:p>
          <a:p>
            <a:pPr marL="0" indent="0">
              <a:buFont typeface="Arial" panose="020B0604020202020204" pitchFamily="34" charset="0"/>
              <a:buNone/>
            </a:pPr>
            <a:endParaRPr lang="en-US"/>
          </a:p>
          <a:p>
            <a:pPr marL="0" indent="0">
              <a:buFont typeface="Arial" panose="020B0604020202020204" pitchFamily="34" charset="0"/>
              <a:buNone/>
            </a:pPr>
            <a:r>
              <a:rPr lang="en-US"/>
              <a:t>Double-and-add Method</a:t>
            </a:r>
          </a:p>
          <a:p>
            <a:pPr marL="514350" indent="-514350">
              <a:buFont typeface="+mj-lt"/>
              <a:buAutoNum type="arabicPeriod"/>
            </a:pPr>
            <a:r>
              <a:rPr lang="en-US"/>
              <a:t>Split n into bits n</a:t>
            </a:r>
            <a:r>
              <a:rPr lang="en-US" baseline="-25000"/>
              <a:t>0</a:t>
            </a:r>
            <a:r>
              <a:rPr lang="en-US"/>
              <a:t> .. n</a:t>
            </a:r>
            <a:r>
              <a:rPr lang="en-US" baseline="-25000"/>
              <a:t>255</a:t>
            </a:r>
          </a:p>
          <a:p>
            <a:pPr marL="514350" indent="-514350">
              <a:buFont typeface="+mj-lt"/>
              <a:buAutoNum type="arabicPeriod"/>
            </a:pPr>
            <a:r>
              <a:rPr lang="en-US"/>
              <a:t>Let P’ be Point at Infinity O</a:t>
            </a:r>
          </a:p>
          <a:p>
            <a:pPr marL="514350" indent="-514350">
              <a:buFont typeface="+mj-lt"/>
              <a:buAutoNum type="arabicPeriod"/>
            </a:pPr>
            <a:r>
              <a:rPr lang="en-US"/>
              <a:t>Let P” be P</a:t>
            </a:r>
          </a:p>
          <a:p>
            <a:pPr marL="514350" indent="-514350">
              <a:buFont typeface="+mj-lt"/>
              <a:buAutoNum type="arabicPeriod"/>
            </a:pPr>
            <a:r>
              <a:rPr lang="en-US"/>
              <a:t>For </a:t>
            </a:r>
            <a:r>
              <a:rPr lang="en-US" err="1"/>
              <a:t>i</a:t>
            </a:r>
            <a:r>
              <a:rPr lang="en-US"/>
              <a:t> in [0, 255]:</a:t>
            </a:r>
          </a:p>
          <a:p>
            <a:pPr marL="457200" lvl="1" indent="0">
              <a:buFont typeface="Arial" panose="020B0604020202020204" pitchFamily="34" charset="0"/>
              <a:buNone/>
            </a:pPr>
            <a:r>
              <a:rPr lang="en-US" sz="2800"/>
              <a:t>	If </a:t>
            </a:r>
            <a:r>
              <a:rPr lang="en-US" sz="2800" err="1"/>
              <a:t>n</a:t>
            </a:r>
            <a:r>
              <a:rPr lang="en-US" sz="2800" baseline="-25000" err="1"/>
              <a:t>i</a:t>
            </a:r>
            <a:r>
              <a:rPr lang="en-US" sz="2800"/>
              <a:t> = 1 then P’ ← P’ + P”</a:t>
            </a:r>
          </a:p>
          <a:p>
            <a:pPr marL="457200" lvl="1" indent="0">
              <a:buFont typeface="Arial" panose="020B0604020202020204" pitchFamily="34" charset="0"/>
              <a:buNone/>
            </a:pPr>
            <a:r>
              <a:rPr lang="en-US" sz="2800"/>
              <a:t>	P” ← P” + P”</a:t>
            </a:r>
          </a:p>
          <a:p>
            <a:pPr marL="457200" indent="-457200">
              <a:buFont typeface="+mj-lt"/>
              <a:buAutoNum type="arabicPeriod"/>
            </a:pPr>
            <a:r>
              <a:rPr lang="en-US"/>
              <a:t>Return P’</a:t>
            </a:r>
          </a:p>
        </p:txBody>
      </p:sp>
      <p:sp>
        <p:nvSpPr>
          <p:cNvPr id="7" name="Rectangle 6">
            <a:extLst>
              <a:ext uri="{FF2B5EF4-FFF2-40B4-BE49-F238E27FC236}">
                <a16:creationId xmlns:a16="http://schemas.microsoft.com/office/drawing/2014/main" id="{45410A23-3A5B-3092-FCDC-A64F20266897}"/>
              </a:ext>
            </a:extLst>
          </p:cNvPr>
          <p:cNvSpPr/>
          <p:nvPr/>
        </p:nvSpPr>
        <p:spPr>
          <a:xfrm>
            <a:off x="3684934" y="5003216"/>
            <a:ext cx="1847088" cy="432487"/>
          </a:xfrm>
          <a:prstGeom prst="rect">
            <a:avLst/>
          </a:prstGeom>
          <a:noFill/>
          <a:ln w="19050">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cxnSp>
        <p:nvCxnSpPr>
          <p:cNvPr id="11" name="Straight Arrow Connector 10">
            <a:extLst>
              <a:ext uri="{FF2B5EF4-FFF2-40B4-BE49-F238E27FC236}">
                <a16:creationId xmlns:a16="http://schemas.microsoft.com/office/drawing/2014/main" id="{23A84904-1DEF-E2DB-0FFF-41483E9A957C}"/>
              </a:ext>
            </a:extLst>
          </p:cNvPr>
          <p:cNvCxnSpPr>
            <a:cxnSpLocks/>
          </p:cNvCxnSpPr>
          <p:nvPr/>
        </p:nvCxnSpPr>
        <p:spPr>
          <a:xfrm flipH="1">
            <a:off x="5532022" y="5219459"/>
            <a:ext cx="3048063" cy="0"/>
          </a:xfrm>
          <a:prstGeom prst="straightConnector1">
            <a:avLst/>
          </a:prstGeom>
          <a:ln w="2857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4BE0472E-CE90-98F1-09B1-6D6D85A42534}"/>
              </a:ext>
            </a:extLst>
          </p:cNvPr>
          <p:cNvSpPr txBox="1"/>
          <p:nvPr/>
        </p:nvSpPr>
        <p:spPr>
          <a:xfrm>
            <a:off x="6793411" y="4891083"/>
            <a:ext cx="3611915" cy="523220"/>
          </a:xfrm>
          <a:prstGeom prst="rect">
            <a:avLst/>
          </a:prstGeom>
          <a:ln w="19050">
            <a:solidFill>
              <a:schemeClr val="accent1"/>
            </a:solidFill>
          </a:ln>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a:solidFill>
                  <a:schemeClr val="tx1"/>
                </a:solidFill>
                <a:effectLst/>
                <a:latin typeface="Calibri" panose="020F0502020204030204" pitchFamily="34" charset="0"/>
                <a:cs typeface="Calibri" panose="020F0502020204030204" pitchFamily="34" charset="0"/>
              </a:rPr>
              <a:t>2.6k </a:t>
            </a:r>
            <a:r>
              <a:rPr lang="en-US" sz="2800" b="0" i="0">
                <a:solidFill>
                  <a:schemeClr val="tx1"/>
                </a:solidFill>
                <a:effectLst/>
                <a:highlight>
                  <a:srgbClr val="FFFFFF"/>
                </a:highlight>
                <a:latin typeface="Calibri" panose="020F0502020204030204" pitchFamily="34" charset="0"/>
                <a:cs typeface="Calibri" panose="020F0502020204030204" pitchFamily="34" charset="0"/>
              </a:rPr>
              <a:t>→ 1.9k </a:t>
            </a:r>
            <a:r>
              <a:rPr lang="en-US" sz="2800">
                <a:solidFill>
                  <a:schemeClr val="tx1"/>
                </a:solidFill>
                <a:effectLst/>
                <a:latin typeface="Calibri" panose="020F0502020204030204" pitchFamily="34" charset="0"/>
                <a:cs typeface="Calibri" panose="020F0502020204030204" pitchFamily="34" charset="0"/>
              </a:rPr>
              <a:t>constraints</a:t>
            </a:r>
          </a:p>
        </p:txBody>
      </p:sp>
      <p:sp>
        <p:nvSpPr>
          <p:cNvPr id="4" name="Rectangle 3">
            <a:extLst>
              <a:ext uri="{FF2B5EF4-FFF2-40B4-BE49-F238E27FC236}">
                <a16:creationId xmlns:a16="http://schemas.microsoft.com/office/drawing/2014/main" id="{F7A88F66-4BFE-1020-0D07-C8BDC0D47508}"/>
              </a:ext>
            </a:extLst>
          </p:cNvPr>
          <p:cNvSpPr/>
          <p:nvPr/>
        </p:nvSpPr>
        <p:spPr>
          <a:xfrm>
            <a:off x="1801091" y="5444086"/>
            <a:ext cx="1897697" cy="432487"/>
          </a:xfrm>
          <a:prstGeom prst="rect">
            <a:avLst/>
          </a:prstGeom>
          <a:noFill/>
          <a:ln w="19050">
            <a:solidFill>
              <a:schemeClr val="accent6"/>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 name="TextBox 4">
            <a:extLst>
              <a:ext uri="{FF2B5EF4-FFF2-40B4-BE49-F238E27FC236}">
                <a16:creationId xmlns:a16="http://schemas.microsoft.com/office/drawing/2014/main" id="{D46957F9-1B59-D90B-816B-D7F2621416FA}"/>
              </a:ext>
            </a:extLst>
          </p:cNvPr>
          <p:cNvSpPr txBox="1"/>
          <p:nvPr/>
        </p:nvSpPr>
        <p:spPr>
          <a:xfrm>
            <a:off x="6806327" y="5414908"/>
            <a:ext cx="3598999" cy="523220"/>
          </a:xfrm>
          <a:prstGeom prst="rect">
            <a:avLst/>
          </a:prstGeom>
          <a:ln w="19050">
            <a:solidFill>
              <a:schemeClr val="accent6"/>
            </a:solidFill>
          </a:ln>
        </p:spPr>
        <p:style>
          <a:lnRef idx="2">
            <a:schemeClr val="dk1"/>
          </a:lnRef>
          <a:fillRef idx="1">
            <a:schemeClr val="lt1"/>
          </a:fillRef>
          <a:effectRef idx="0">
            <a:schemeClr val="dk1"/>
          </a:effectRef>
          <a:fontRef idx="minor">
            <a:schemeClr val="dk1"/>
          </a:fontRef>
        </p:style>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a:solidFill>
                  <a:schemeClr val="tx1"/>
                </a:solidFill>
                <a:effectLst/>
                <a:latin typeface="Calibri" panose="020F0502020204030204" pitchFamily="34" charset="0"/>
                <a:cs typeface="Calibri" panose="020F0502020204030204" pitchFamily="34" charset="0"/>
              </a:rPr>
              <a:t>2.6k </a:t>
            </a:r>
            <a:r>
              <a:rPr lang="en-US" sz="2800" b="0" i="0">
                <a:solidFill>
                  <a:schemeClr val="tx1"/>
                </a:solidFill>
                <a:effectLst/>
                <a:highlight>
                  <a:srgbClr val="FFFFFF"/>
                </a:highlight>
                <a:latin typeface="Calibri" panose="020F0502020204030204" pitchFamily="34" charset="0"/>
                <a:cs typeface="Calibri" panose="020F0502020204030204" pitchFamily="34" charset="0"/>
              </a:rPr>
              <a:t>→ 1.9k </a:t>
            </a:r>
            <a:r>
              <a:rPr lang="en-US" sz="2800">
                <a:solidFill>
                  <a:schemeClr val="tx1"/>
                </a:solidFill>
                <a:effectLst/>
                <a:latin typeface="Calibri" panose="020F0502020204030204" pitchFamily="34" charset="0"/>
                <a:cs typeface="Calibri" panose="020F0502020204030204" pitchFamily="34" charset="0"/>
              </a:rPr>
              <a:t>constraints</a:t>
            </a:r>
          </a:p>
        </p:txBody>
      </p:sp>
      <p:cxnSp>
        <p:nvCxnSpPr>
          <p:cNvPr id="6" name="Straight Arrow Connector 5">
            <a:extLst>
              <a:ext uri="{FF2B5EF4-FFF2-40B4-BE49-F238E27FC236}">
                <a16:creationId xmlns:a16="http://schemas.microsoft.com/office/drawing/2014/main" id="{019829EE-3567-471E-38CA-BCB6A98FCA99}"/>
              </a:ext>
            </a:extLst>
          </p:cNvPr>
          <p:cNvCxnSpPr>
            <a:cxnSpLocks/>
            <a:stCxn id="5" idx="1"/>
            <a:endCxn id="4" idx="3"/>
          </p:cNvCxnSpPr>
          <p:nvPr/>
        </p:nvCxnSpPr>
        <p:spPr>
          <a:xfrm flipH="1" flipV="1">
            <a:off x="3698788" y="5660330"/>
            <a:ext cx="3107539" cy="16188"/>
          </a:xfrm>
          <a:prstGeom prst="straightConnector1">
            <a:avLst/>
          </a:prstGeom>
          <a:ln w="28575">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F2CB86A9-291F-EB44-ECCE-31B7C55B3C92}"/>
              </a:ext>
            </a:extLst>
          </p:cNvPr>
          <p:cNvSpPr/>
          <p:nvPr/>
        </p:nvSpPr>
        <p:spPr>
          <a:xfrm>
            <a:off x="3592947" y="1825625"/>
            <a:ext cx="1773381" cy="418811"/>
          </a:xfrm>
          <a:prstGeom prst="rect">
            <a:avLst/>
          </a:prstGeom>
          <a:noFill/>
          <a:ln w="285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0" name="TextBox 9">
            <a:extLst>
              <a:ext uri="{FF2B5EF4-FFF2-40B4-BE49-F238E27FC236}">
                <a16:creationId xmlns:a16="http://schemas.microsoft.com/office/drawing/2014/main" id="{72BAE988-95F7-381E-02AC-7DAB1D5EAF01}"/>
              </a:ext>
            </a:extLst>
          </p:cNvPr>
          <p:cNvSpPr txBox="1"/>
          <p:nvPr/>
        </p:nvSpPr>
        <p:spPr>
          <a:xfrm>
            <a:off x="6096000" y="1592551"/>
            <a:ext cx="3436356" cy="95410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2800"/>
              <a:t>Can be replaced by additional checks on n</a:t>
            </a:r>
          </a:p>
        </p:txBody>
      </p:sp>
      <p:cxnSp>
        <p:nvCxnSpPr>
          <p:cNvPr id="15" name="Straight Arrow Connector 14">
            <a:extLst>
              <a:ext uri="{FF2B5EF4-FFF2-40B4-BE49-F238E27FC236}">
                <a16:creationId xmlns:a16="http://schemas.microsoft.com/office/drawing/2014/main" id="{60928BD5-19BB-4588-986E-F1857D2B2D69}"/>
              </a:ext>
            </a:extLst>
          </p:cNvPr>
          <p:cNvCxnSpPr>
            <a:cxnSpLocks/>
          </p:cNvCxnSpPr>
          <p:nvPr/>
        </p:nvCxnSpPr>
        <p:spPr>
          <a:xfrm flipH="1" flipV="1">
            <a:off x="5370915" y="2063637"/>
            <a:ext cx="725085" cy="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62E506B6-8D83-F3F3-9352-76C1786ABC57}"/>
              </a:ext>
            </a:extLst>
          </p:cNvPr>
          <p:cNvSpPr txBox="1"/>
          <p:nvPr/>
        </p:nvSpPr>
        <p:spPr>
          <a:xfrm>
            <a:off x="40539" y="6301672"/>
            <a:ext cx="7288790" cy="523220"/>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US" sz="2800"/>
              <a:t>Applicable to other point multiplication methods</a:t>
            </a:r>
          </a:p>
        </p:txBody>
      </p:sp>
      <p:sp>
        <p:nvSpPr>
          <p:cNvPr id="13" name="TextBox 12">
            <a:extLst>
              <a:ext uri="{FF2B5EF4-FFF2-40B4-BE49-F238E27FC236}">
                <a16:creationId xmlns:a16="http://schemas.microsoft.com/office/drawing/2014/main" id="{E74DA38D-D5BF-2E82-FDA3-F1B804382C65}"/>
              </a:ext>
            </a:extLst>
          </p:cNvPr>
          <p:cNvSpPr txBox="1"/>
          <p:nvPr/>
        </p:nvSpPr>
        <p:spPr>
          <a:xfrm>
            <a:off x="6188094" y="3306978"/>
            <a:ext cx="4484903" cy="954107"/>
          </a:xfrm>
          <a:prstGeom prst="rect">
            <a:avLst/>
          </a:prstGeom>
          <a:ln w="28575">
            <a:solidFill>
              <a:srgbClr val="FF0000"/>
            </a:solid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sz="2800">
                <a:solidFill>
                  <a:schemeClr val="accent1"/>
                </a:solidFill>
              </a:rPr>
              <a:t>&gt; 90% of constraints costs </a:t>
            </a:r>
            <a:r>
              <a:rPr lang="en-US" sz="2800"/>
              <a:t>stem from mod p operations</a:t>
            </a:r>
          </a:p>
        </p:txBody>
      </p:sp>
      <p:sp>
        <p:nvSpPr>
          <p:cNvPr id="14" name="TextBox 13">
            <a:extLst>
              <a:ext uri="{FF2B5EF4-FFF2-40B4-BE49-F238E27FC236}">
                <a16:creationId xmlns:a16="http://schemas.microsoft.com/office/drawing/2014/main" id="{F70A6E68-625A-61E3-DDA2-56F77F8A3266}"/>
              </a:ext>
            </a:extLst>
          </p:cNvPr>
          <p:cNvSpPr txBox="1"/>
          <p:nvPr/>
        </p:nvSpPr>
        <p:spPr>
          <a:xfrm>
            <a:off x="7800111" y="6248283"/>
            <a:ext cx="4267200" cy="523220"/>
          </a:xfrm>
          <a:prstGeom prst="rect">
            <a:avLst/>
          </a:prstGeom>
          <a:noFill/>
        </p:spPr>
        <p:txBody>
          <a:bodyPr wrap="square">
            <a:spAutoFit/>
          </a:bodyPr>
          <a:lstStyle/>
          <a:p>
            <a:r>
              <a:rPr lang="en-US" sz="2800"/>
              <a:t>Want to check </a:t>
            </a:r>
            <a:r>
              <a:rPr lang="en-US" sz="2800">
                <a:solidFill>
                  <a:srgbClr val="005AB5"/>
                </a:solidFill>
              </a:rPr>
              <a:t>PK</a:t>
            </a:r>
            <a:r>
              <a:rPr lang="en-US" sz="2800"/>
              <a:t> = </a:t>
            </a:r>
            <a:r>
              <a:rPr lang="en-US" sz="2800">
                <a:solidFill>
                  <a:srgbClr val="DC3220"/>
                </a:solidFill>
              </a:rPr>
              <a:t>k</a:t>
            </a:r>
            <a:r>
              <a:rPr lang="en-US" sz="2800"/>
              <a:t> </a:t>
            </a:r>
            <a:r>
              <a:rPr lang="en-US" sz="2800">
                <a:solidFill>
                  <a:srgbClr val="005AB5"/>
                </a:solidFill>
              </a:rPr>
              <a:t>G</a:t>
            </a:r>
            <a:r>
              <a:rPr lang="en-US" sz="2800"/>
              <a:t> + </a:t>
            </a:r>
            <a:r>
              <a:rPr lang="en-US" sz="2800">
                <a:solidFill>
                  <a:srgbClr val="DC3220"/>
                </a:solidFill>
              </a:rPr>
              <a:t>z R</a:t>
            </a:r>
            <a:r>
              <a:rPr lang="en-US" sz="2800">
                <a:solidFill>
                  <a:srgbClr val="FF0000"/>
                </a:solidFill>
              </a:rPr>
              <a:t> </a:t>
            </a:r>
            <a:endParaRPr lang="en-US" sz="2800"/>
          </a:p>
        </p:txBody>
      </p:sp>
    </p:spTree>
    <p:extLst>
      <p:ext uri="{BB962C8B-B14F-4D97-AF65-F5344CB8AC3E}">
        <p14:creationId xmlns:p14="http://schemas.microsoft.com/office/powerpoint/2010/main" val="1003614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7" grpId="0" animBg="1"/>
      <p:bldP spid="13" grpId="0" animBg="1"/>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C1F055-DA23-5A1A-C691-9D1D652DC7B1}"/>
              </a:ext>
            </a:extLst>
          </p:cNvPr>
          <p:cNvSpPr>
            <a:spLocks noGrp="1"/>
          </p:cNvSpPr>
          <p:nvPr>
            <p:ph type="title"/>
          </p:nvPr>
        </p:nvSpPr>
        <p:spPr>
          <a:xfrm>
            <a:off x="838200" y="18255"/>
            <a:ext cx="10515600" cy="1325563"/>
          </a:xfrm>
        </p:spPr>
        <p:txBody>
          <a:bodyPr/>
          <a:lstStyle/>
          <a:p>
            <a:r>
              <a:rPr lang="en-US"/>
              <a:t>Modular Arithmetic over “Foreign” Field</a:t>
            </a:r>
          </a:p>
        </p:txBody>
      </p:sp>
      <p:sp>
        <p:nvSpPr>
          <p:cNvPr id="5" name="TextBox 4">
            <a:extLst>
              <a:ext uri="{FF2B5EF4-FFF2-40B4-BE49-F238E27FC236}">
                <a16:creationId xmlns:a16="http://schemas.microsoft.com/office/drawing/2014/main" id="{4F06D42A-F97C-F613-3975-D672C398DBDE}"/>
              </a:ext>
            </a:extLst>
          </p:cNvPr>
          <p:cNvSpPr txBox="1"/>
          <p:nvPr/>
        </p:nvSpPr>
        <p:spPr>
          <a:xfrm>
            <a:off x="1054308" y="6126682"/>
            <a:ext cx="4714407" cy="646331"/>
          </a:xfrm>
          <a:prstGeom prst="rect">
            <a:avLst/>
          </a:prstGeom>
          <a:noFill/>
          <a:ln w="38100">
            <a:solidFill>
              <a:schemeClr val="accent1"/>
            </a:solidFill>
          </a:ln>
        </p:spPr>
        <p:txBody>
          <a:bodyPr wrap="square">
            <a:spAutoFit/>
          </a:bodyPr>
          <a:lstStyle/>
          <a:p>
            <a:r>
              <a:rPr lang="en-US" sz="3600" b="0" i="0">
                <a:effectLst/>
                <a:highlight>
                  <a:srgbClr val="FFFFFF"/>
                </a:highlight>
                <a:latin typeface="+mj-lt"/>
                <a:cs typeface="Calibri" panose="020F0502020204030204" pitchFamily="34" charset="0"/>
              </a:rPr>
              <a:t>Lookup-based </a:t>
            </a:r>
            <a:r>
              <a:rPr lang="en-US" sz="3600">
                <a:highlight>
                  <a:srgbClr val="FFFFFF"/>
                </a:highlight>
                <a:latin typeface="+mj-lt"/>
                <a:cs typeface="Calibri" panose="020F0502020204030204" pitchFamily="34" charset="0"/>
              </a:rPr>
              <a:t>A</a:t>
            </a:r>
            <a:r>
              <a:rPr lang="en-US" sz="3600" b="0" i="0">
                <a:effectLst/>
                <a:highlight>
                  <a:srgbClr val="FFFFFF"/>
                </a:highlight>
                <a:latin typeface="+mj-lt"/>
                <a:cs typeface="Calibri" panose="020F0502020204030204" pitchFamily="34" charset="0"/>
              </a:rPr>
              <a:t>pproach</a:t>
            </a:r>
          </a:p>
        </p:txBody>
      </p:sp>
      <p:sp>
        <p:nvSpPr>
          <p:cNvPr id="6" name="TextBox 5">
            <a:extLst>
              <a:ext uri="{FF2B5EF4-FFF2-40B4-BE49-F238E27FC236}">
                <a16:creationId xmlns:a16="http://schemas.microsoft.com/office/drawing/2014/main" id="{479FD309-9B38-4C0E-E7A4-BC62CDDB37F6}"/>
              </a:ext>
            </a:extLst>
          </p:cNvPr>
          <p:cNvSpPr txBox="1"/>
          <p:nvPr/>
        </p:nvSpPr>
        <p:spPr>
          <a:xfrm>
            <a:off x="0" y="4886236"/>
            <a:ext cx="12307293" cy="1261884"/>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400">
                <a:solidFill>
                  <a:srgbClr val="00B050"/>
                </a:solidFill>
                <a:latin typeface="Consolas" panose="020B0609020204030204" pitchFamily="49" charset="0"/>
                <a:cs typeface="Consolas" panose="020B0609020204030204" pitchFamily="49" charset="0"/>
              </a:rPr>
              <a:t>m</a:t>
            </a:r>
            <a:r>
              <a:rPr lang="en-US" sz="2400">
                <a:latin typeface="Consolas" panose="020B0609020204030204" pitchFamily="49" charset="0"/>
                <a:cs typeface="Consolas" panose="020B0609020204030204" pitchFamily="49" charset="0"/>
              </a:rPr>
              <a:t> = </a:t>
            </a:r>
            <a:r>
              <a:rPr lang="en-US" sz="2400">
                <a:solidFill>
                  <a:srgbClr val="00B050"/>
                </a:solidFill>
                <a:latin typeface="Consolas" panose="020B0609020204030204" pitchFamily="49" charset="0"/>
                <a:cs typeface="Consolas" panose="020B0609020204030204" pitchFamily="49" charset="0"/>
              </a:rPr>
              <a:t>0x73eda753299d7d483339d80809a1d80553bda402fffe5bfeffffffff00000001</a:t>
            </a:r>
            <a:endParaRPr lang="en-US" sz="2800">
              <a:solidFill>
                <a:srgbClr val="00B050"/>
              </a:solidFill>
              <a:latin typeface="Courier New" panose="02070309020205020404" pitchFamily="49" charset="0"/>
              <a:cs typeface="Courier New" panose="02070309020205020404" pitchFamily="49" charset="0"/>
            </a:endParaRPr>
          </a:p>
          <a:p>
            <a:pPr algn="ctr"/>
            <a:r>
              <a:rPr lang="en-US" sz="2400">
                <a:solidFill>
                  <a:srgbClr val="0070C0"/>
                </a:solidFill>
                <a:latin typeface="Consolas" panose="020B0609020204030204" pitchFamily="49" charset="0"/>
                <a:cs typeface="Consolas" panose="020B0609020204030204" pitchFamily="49" charset="0"/>
              </a:rPr>
              <a:t>p</a:t>
            </a:r>
            <a:r>
              <a:rPr lang="en-US" sz="2400">
                <a:latin typeface="Consolas" panose="020B0609020204030204" pitchFamily="49" charset="0"/>
                <a:cs typeface="Consolas" panose="020B0609020204030204" pitchFamily="49" charset="0"/>
              </a:rPr>
              <a:t> = </a:t>
            </a:r>
            <a:r>
              <a:rPr lang="en-US" sz="2400">
                <a:solidFill>
                  <a:srgbClr val="0070C0"/>
                </a:solidFill>
                <a:latin typeface="Consolas" panose="020B0609020204030204" pitchFamily="49" charset="0"/>
                <a:cs typeface="Consolas" panose="020B0609020204030204" pitchFamily="49" charset="0"/>
              </a:rPr>
              <a:t>0xffffffff00000001000000000000000000000000ffffffffffffffffffffffff </a:t>
            </a:r>
          </a:p>
          <a:p>
            <a:endParaRPr lang="en-US" sz="2800"/>
          </a:p>
        </p:txBody>
      </p:sp>
      <p:sp>
        <p:nvSpPr>
          <p:cNvPr id="11" name="TextBox 10">
            <a:extLst>
              <a:ext uri="{FF2B5EF4-FFF2-40B4-BE49-F238E27FC236}">
                <a16:creationId xmlns:a16="http://schemas.microsoft.com/office/drawing/2014/main" id="{1D84396F-D921-5734-1BD0-6F8229397988}"/>
              </a:ext>
            </a:extLst>
          </p:cNvPr>
          <p:cNvSpPr txBox="1"/>
          <p:nvPr/>
        </p:nvSpPr>
        <p:spPr>
          <a:xfrm>
            <a:off x="6606915" y="6126682"/>
            <a:ext cx="4123545" cy="646331"/>
          </a:xfrm>
          <a:prstGeom prst="rect">
            <a:avLst/>
          </a:prstGeom>
          <a:noFill/>
          <a:ln w="38100">
            <a:solidFill>
              <a:schemeClr val="accent1"/>
            </a:solidFill>
          </a:ln>
        </p:spPr>
        <p:txBody>
          <a:bodyPr wrap="square">
            <a:spAutoFit/>
          </a:bodyPr>
          <a:lstStyle/>
          <a:p>
            <a:r>
              <a:rPr lang="en-US" sz="3600" b="0" i="0">
                <a:effectLst/>
                <a:highlight>
                  <a:srgbClr val="FFFFFF"/>
                </a:highlight>
                <a:latin typeface="+mj-lt"/>
                <a:cs typeface="Calibri" panose="020F0502020204030204" pitchFamily="34" charset="0"/>
              </a:rPr>
              <a:t>Right-field Arithmetic</a:t>
            </a:r>
          </a:p>
        </p:txBody>
      </p:sp>
      <p:pic>
        <p:nvPicPr>
          <p:cNvPr id="12" name="Picture 11">
            <a:extLst>
              <a:ext uri="{FF2B5EF4-FFF2-40B4-BE49-F238E27FC236}">
                <a16:creationId xmlns:a16="http://schemas.microsoft.com/office/drawing/2014/main" id="{45A8CC5A-F2F8-D00C-FD9D-CB95C9260666}"/>
              </a:ext>
            </a:extLst>
          </p:cNvPr>
          <p:cNvPicPr>
            <a:picLocks noChangeAspect="1"/>
          </p:cNvPicPr>
          <p:nvPr/>
        </p:nvPicPr>
        <p:blipFill rotWithShape="1">
          <a:blip r:embed="rId3"/>
          <a:srcRect l="10259" t="44780" r="10902" b="16850"/>
          <a:stretch/>
        </p:blipFill>
        <p:spPr>
          <a:xfrm>
            <a:off x="1275334" y="2391498"/>
            <a:ext cx="8647351" cy="1712622"/>
          </a:xfrm>
          <a:prstGeom prst="rect">
            <a:avLst/>
          </a:prstGeom>
        </p:spPr>
      </p:pic>
      <mc:AlternateContent xmlns:mc="http://schemas.openxmlformats.org/markup-compatibility/2006" xmlns:a14="http://schemas.microsoft.com/office/drawing/2010/main">
        <mc:Choice Requires="a14">
          <p:sp>
            <p:nvSpPr>
              <p:cNvPr id="13" name="Content Placeholder 2">
                <a:extLst>
                  <a:ext uri="{FF2B5EF4-FFF2-40B4-BE49-F238E27FC236}">
                    <a16:creationId xmlns:a16="http://schemas.microsoft.com/office/drawing/2014/main" id="{21276DF5-EFA5-EA95-4832-3A645FF0BA5B}"/>
                  </a:ext>
                </a:extLst>
              </p:cNvPr>
              <p:cNvSpPr txBox="1">
                <a:spLocks/>
              </p:cNvSpPr>
              <p:nvPr/>
            </p:nvSpPr>
            <p:spPr>
              <a:xfrm>
                <a:off x="8998842" y="4092882"/>
                <a:ext cx="2753341" cy="60652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a:t>where</a:t>
                </a:r>
                <a:r>
                  <a:rPr lang="en-US" sz="2400" b="0"/>
                  <a:t> </a:t>
                </a:r>
                <a14:m>
                  <m:oMath xmlns:m="http://schemas.openxmlformats.org/officeDocument/2006/math">
                    <m:r>
                      <m:rPr>
                        <m:sty m:val="p"/>
                      </m:rPr>
                      <a:rPr lang="en-US" sz="2400" dirty="0">
                        <a:latin typeface="Cambria Math" panose="02040503050406030204" pitchFamily="18" charset="0"/>
                      </a:rPr>
                      <m:t>Z</m:t>
                    </m:r>
                    <m:r>
                      <a:rPr lang="en-US" sz="2400" b="0" i="0" dirty="0" smtClean="0">
                        <a:latin typeface="Cambria Math" panose="02040503050406030204" pitchFamily="18" charset="0"/>
                      </a:rPr>
                      <m:t>=</m:t>
                    </m:r>
                    <m:r>
                      <a:rPr lang="en-US" sz="2400" b="0" i="1" dirty="0" smtClean="0">
                        <a:latin typeface="Cambria Math" panose="02040503050406030204" pitchFamily="18" charset="0"/>
                      </a:rPr>
                      <m:t>(</m:t>
                    </m:r>
                    <m:acc>
                      <m:accPr>
                        <m:chr m:val="⃗"/>
                        <m:ctrlPr>
                          <a:rPr lang="en-US" sz="2400" i="1" dirty="0">
                            <a:latin typeface="Cambria Math" panose="02040503050406030204" pitchFamily="18" charset="0"/>
                          </a:rPr>
                        </m:ctrlPr>
                      </m:accPr>
                      <m:e>
                        <m:r>
                          <a:rPr lang="en-US" sz="2400" b="0" i="1" dirty="0" smtClean="0">
                            <a:latin typeface="Cambria Math" panose="02040503050406030204" pitchFamily="18" charset="0"/>
                          </a:rPr>
                          <m:t>𝑖𝑜</m:t>
                        </m:r>
                      </m:e>
                    </m:acc>
                    <m:r>
                      <a:rPr lang="en-US" sz="2400" b="0" i="1" dirty="0" smtClean="0">
                        <a:latin typeface="Cambria Math" panose="02040503050406030204" pitchFamily="18" charset="0"/>
                      </a:rPr>
                      <m:t>, 1, </m:t>
                    </m:r>
                    <m:acc>
                      <m:accPr>
                        <m:chr m:val="⃗"/>
                        <m:ctrlPr>
                          <a:rPr lang="en-US" sz="2400" i="1" dirty="0">
                            <a:latin typeface="Cambria Math" panose="02040503050406030204" pitchFamily="18" charset="0"/>
                          </a:rPr>
                        </m:ctrlPr>
                      </m:accPr>
                      <m:e>
                        <m:r>
                          <a:rPr lang="en-US" sz="2400" i="1" dirty="0">
                            <a:latin typeface="Cambria Math" panose="02040503050406030204" pitchFamily="18" charset="0"/>
                          </a:rPr>
                          <m:t>𝑤</m:t>
                        </m:r>
                      </m:e>
                    </m:acc>
                    <m:r>
                      <a:rPr lang="en-US" sz="2400" b="0" i="1" dirty="0" smtClean="0">
                        <a:latin typeface="Cambria Math" panose="02040503050406030204" pitchFamily="18" charset="0"/>
                      </a:rPr>
                      <m:t>)</m:t>
                    </m:r>
                  </m:oMath>
                </a14:m>
                <a:endParaRPr lang="en-US" sz="2400"/>
              </a:p>
            </p:txBody>
          </p:sp>
        </mc:Choice>
        <mc:Fallback xmlns="">
          <p:sp>
            <p:nvSpPr>
              <p:cNvPr id="13" name="Content Placeholder 2">
                <a:extLst>
                  <a:ext uri="{FF2B5EF4-FFF2-40B4-BE49-F238E27FC236}">
                    <a16:creationId xmlns:a16="http://schemas.microsoft.com/office/drawing/2014/main" id="{21276DF5-EFA5-EA95-4832-3A645FF0BA5B}"/>
                  </a:ext>
                </a:extLst>
              </p:cNvPr>
              <p:cNvSpPr txBox="1">
                <a:spLocks noRot="1" noChangeAspect="1" noMove="1" noResize="1" noEditPoints="1" noAdjustHandles="1" noChangeArrowheads="1" noChangeShapeType="1" noTextEdit="1"/>
              </p:cNvSpPr>
              <p:nvPr/>
            </p:nvSpPr>
            <p:spPr>
              <a:xfrm>
                <a:off x="8998842" y="4092882"/>
                <a:ext cx="2753341" cy="606523"/>
              </a:xfrm>
              <a:prstGeom prst="rect">
                <a:avLst/>
              </a:prstGeom>
              <a:blipFill>
                <a:blip r:embed="rId4"/>
                <a:stretch>
                  <a:fillRect l="-3319" t="-8000"/>
                </a:stretch>
              </a:blipFill>
            </p:spPr>
            <p:txBody>
              <a:bodyPr/>
              <a:lstStyle/>
              <a:p>
                <a:r>
                  <a:rPr lang="en-US">
                    <a:noFill/>
                  </a:rPr>
                  <a:t> </a:t>
                </a:r>
              </a:p>
            </p:txBody>
          </p:sp>
        </mc:Fallback>
      </mc:AlternateContent>
      <p:sp>
        <p:nvSpPr>
          <p:cNvPr id="14" name="TextBox 13">
            <a:extLst>
              <a:ext uri="{FF2B5EF4-FFF2-40B4-BE49-F238E27FC236}">
                <a16:creationId xmlns:a16="http://schemas.microsoft.com/office/drawing/2014/main" id="{24C7E7ED-E836-6E27-68FE-5106DAC426E2}"/>
              </a:ext>
            </a:extLst>
          </p:cNvPr>
          <p:cNvSpPr txBox="1"/>
          <p:nvPr/>
        </p:nvSpPr>
        <p:spPr>
          <a:xfrm>
            <a:off x="9978944" y="3578840"/>
            <a:ext cx="1218603" cy="523220"/>
          </a:xfrm>
          <a:prstGeom prst="rect">
            <a:avLst/>
          </a:prstGeom>
          <a:noFill/>
        </p:spPr>
        <p:txBody>
          <a:bodyPr wrap="none" rtlCol="0">
            <a:spAutoFit/>
          </a:bodyPr>
          <a:lstStyle/>
          <a:p>
            <a:r>
              <a:rPr lang="en-US" sz="2800"/>
              <a:t>mod </a:t>
            </a:r>
            <a:r>
              <a:rPr lang="en-US" sz="2800">
                <a:solidFill>
                  <a:srgbClr val="00B050"/>
                </a:solidFill>
              </a:rPr>
              <a:t>m</a:t>
            </a:r>
          </a:p>
        </p:txBody>
      </p:sp>
      <p:sp>
        <p:nvSpPr>
          <p:cNvPr id="18" name="Content Placeholder 2">
            <a:extLst>
              <a:ext uri="{FF2B5EF4-FFF2-40B4-BE49-F238E27FC236}">
                <a16:creationId xmlns:a16="http://schemas.microsoft.com/office/drawing/2014/main" id="{BB17FB14-6549-20E2-9AC4-112B8A655913}"/>
              </a:ext>
            </a:extLst>
          </p:cNvPr>
          <p:cNvSpPr>
            <a:spLocks noGrp="1"/>
          </p:cNvSpPr>
          <p:nvPr>
            <p:ph idx="1"/>
          </p:nvPr>
        </p:nvSpPr>
        <p:spPr>
          <a:xfrm>
            <a:off x="838200" y="1825625"/>
            <a:ext cx="10515600" cy="4351338"/>
          </a:xfrm>
        </p:spPr>
        <p:txBody>
          <a:bodyPr/>
          <a:lstStyle/>
          <a:p>
            <a:r>
              <a:rPr lang="en-US"/>
              <a:t>Goal: Optimize mod </a:t>
            </a:r>
            <a:r>
              <a:rPr lang="en-US">
                <a:solidFill>
                  <a:srgbClr val="0070C0"/>
                </a:solidFill>
              </a:rPr>
              <a:t>p</a:t>
            </a:r>
            <a:r>
              <a:rPr lang="en-US"/>
              <a:t> operations in the following constraint system</a:t>
            </a:r>
          </a:p>
        </p:txBody>
      </p:sp>
    </p:spTree>
    <p:extLst>
      <p:ext uri="{BB962C8B-B14F-4D97-AF65-F5344CB8AC3E}">
        <p14:creationId xmlns:p14="http://schemas.microsoft.com/office/powerpoint/2010/main" val="4104298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2" presetClass="exit" presetSubtype="4" fill="hold" grpId="1" nodeType="clickEffect">
                                  <p:stCondLst>
                                    <p:cond delay="0"/>
                                  </p:stCondLst>
                                  <p:childTnLst>
                                    <p:animEffect transition="out" filter="wipe(down)">
                                      <p:cBhvr>
                                        <p:cTn id="18" dur="500"/>
                                        <p:tgtEl>
                                          <p:spTgt spid="11"/>
                                        </p:tgtEl>
                                      </p:cBhvr>
                                    </p:animEffect>
                                    <p:set>
                                      <p:cBhvr>
                                        <p:cTn id="19" dur="1" fill="hold">
                                          <p:stCondLst>
                                            <p:cond delay="4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1" grpId="0" animBg="1"/>
      <p:bldP spid="11" grpId="1" animBg="1"/>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28ADD7-5FD7-E931-AEA9-3CF0949D0B2B}"/>
              </a:ext>
            </a:extLst>
          </p:cNvPr>
          <p:cNvSpPr>
            <a:spLocks noGrp="1"/>
          </p:cNvSpPr>
          <p:nvPr>
            <p:ph type="title"/>
          </p:nvPr>
        </p:nvSpPr>
        <p:spPr/>
        <p:txBody>
          <a:bodyPr/>
          <a:lstStyle/>
          <a:p>
            <a:r>
              <a:rPr lang="en-US"/>
              <a:t>Modular Arithmetic [IEEE S&amp;P 18]</a:t>
            </a:r>
          </a:p>
        </p:txBody>
      </p:sp>
      <p:sp>
        <p:nvSpPr>
          <p:cNvPr id="3" name="Content Placeholder 2">
            <a:extLst>
              <a:ext uri="{FF2B5EF4-FFF2-40B4-BE49-F238E27FC236}">
                <a16:creationId xmlns:a16="http://schemas.microsoft.com/office/drawing/2014/main" id="{44FDDE9C-C828-D36A-6D73-F963F50CAFFB}"/>
              </a:ext>
            </a:extLst>
          </p:cNvPr>
          <p:cNvSpPr>
            <a:spLocks noGrp="1"/>
          </p:cNvSpPr>
          <p:nvPr>
            <p:ph idx="1"/>
          </p:nvPr>
        </p:nvSpPr>
        <p:spPr>
          <a:xfrm>
            <a:off x="4838544" y="1962700"/>
            <a:ext cx="2514912" cy="842624"/>
          </a:xfrm>
        </p:spPr>
        <p:txBody>
          <a:bodyPr>
            <a:normAutofit fontScale="92500"/>
          </a:bodyPr>
          <a:lstStyle/>
          <a:p>
            <a:pPr marL="0" indent="0">
              <a:buNone/>
            </a:pPr>
            <a:r>
              <a:rPr lang="en-US" sz="4000"/>
              <a:t>a × b mod </a:t>
            </a:r>
            <a:r>
              <a:rPr lang="en-US" sz="4000">
                <a:solidFill>
                  <a:srgbClr val="0070C0"/>
                </a:solidFill>
              </a:rPr>
              <a:t>p</a:t>
            </a:r>
          </a:p>
          <a:p>
            <a:endParaRPr lang="en-US"/>
          </a:p>
          <a:p>
            <a:endParaRPr lang="en-US"/>
          </a:p>
          <a:p>
            <a:endParaRPr lang="en-US"/>
          </a:p>
          <a:p>
            <a:endParaRPr lang="en-US"/>
          </a:p>
          <a:p>
            <a:endParaRPr lang="en-US"/>
          </a:p>
        </p:txBody>
      </p:sp>
      <p:sp>
        <p:nvSpPr>
          <p:cNvPr id="9" name="Content Placeholder 2">
            <a:extLst>
              <a:ext uri="{FF2B5EF4-FFF2-40B4-BE49-F238E27FC236}">
                <a16:creationId xmlns:a16="http://schemas.microsoft.com/office/drawing/2014/main" id="{B8BE04F0-0E24-4D7F-5EB5-2EC529B785FA}"/>
              </a:ext>
            </a:extLst>
          </p:cNvPr>
          <p:cNvSpPr txBox="1">
            <a:spLocks/>
          </p:cNvSpPr>
          <p:nvPr/>
        </p:nvSpPr>
        <p:spPr>
          <a:xfrm>
            <a:off x="2771150" y="4309708"/>
            <a:ext cx="6649700" cy="842624"/>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000"/>
              <a:t>a × b = </a:t>
            </a:r>
            <a:r>
              <a:rPr lang="en-US" sz="4000">
                <a:solidFill>
                  <a:srgbClr val="0070C0"/>
                </a:solidFill>
              </a:rPr>
              <a:t>p</a:t>
            </a:r>
            <a:r>
              <a:rPr lang="en-US" sz="4000"/>
              <a:t> × quotient + remainder</a:t>
            </a:r>
            <a:endParaRPr lang="en-US"/>
          </a:p>
          <a:p>
            <a:endParaRPr lang="en-US"/>
          </a:p>
          <a:p>
            <a:endParaRPr lang="en-US"/>
          </a:p>
          <a:p>
            <a:endParaRPr lang="en-US"/>
          </a:p>
          <a:p>
            <a:endParaRPr lang="en-US"/>
          </a:p>
        </p:txBody>
      </p:sp>
      <p:sp>
        <p:nvSpPr>
          <p:cNvPr id="12" name="Down Arrow 11">
            <a:extLst>
              <a:ext uri="{FF2B5EF4-FFF2-40B4-BE49-F238E27FC236}">
                <a16:creationId xmlns:a16="http://schemas.microsoft.com/office/drawing/2014/main" id="{F9CB0C20-645D-62C0-4628-8FFC3F3E0AA8}"/>
              </a:ext>
            </a:extLst>
          </p:cNvPr>
          <p:cNvSpPr/>
          <p:nvPr/>
        </p:nvSpPr>
        <p:spPr>
          <a:xfrm>
            <a:off x="5833672" y="2875849"/>
            <a:ext cx="524656" cy="1049312"/>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59F6C246-36FD-4603-E9D6-69B90E54E52A}"/>
              </a:ext>
            </a:extLst>
          </p:cNvPr>
          <p:cNvSpPr txBox="1"/>
          <p:nvPr/>
        </p:nvSpPr>
        <p:spPr>
          <a:xfrm>
            <a:off x="-57647" y="5712033"/>
            <a:ext cx="12307293" cy="1261884"/>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400">
                <a:solidFill>
                  <a:srgbClr val="00B050"/>
                </a:solidFill>
                <a:latin typeface="Consolas" panose="020B0609020204030204" pitchFamily="49" charset="0"/>
                <a:cs typeface="Consolas" panose="020B0609020204030204" pitchFamily="49" charset="0"/>
              </a:rPr>
              <a:t>m</a:t>
            </a:r>
            <a:r>
              <a:rPr lang="en-US" sz="2400">
                <a:latin typeface="Consolas" panose="020B0609020204030204" pitchFamily="49" charset="0"/>
                <a:cs typeface="Consolas" panose="020B0609020204030204" pitchFamily="49" charset="0"/>
              </a:rPr>
              <a:t> = </a:t>
            </a:r>
            <a:r>
              <a:rPr lang="en-US" sz="2400">
                <a:solidFill>
                  <a:srgbClr val="00B050"/>
                </a:solidFill>
                <a:latin typeface="Consolas" panose="020B0609020204030204" pitchFamily="49" charset="0"/>
                <a:cs typeface="Consolas" panose="020B0609020204030204" pitchFamily="49" charset="0"/>
              </a:rPr>
              <a:t>0x73eda753299d7d483339d80809a1d80553bda402fffe5bfeffffffff00000001</a:t>
            </a:r>
            <a:endParaRPr lang="en-US" sz="2800">
              <a:solidFill>
                <a:srgbClr val="00B050"/>
              </a:solidFill>
              <a:latin typeface="Courier New" panose="02070309020205020404" pitchFamily="49" charset="0"/>
              <a:cs typeface="Courier New" panose="02070309020205020404" pitchFamily="49" charset="0"/>
            </a:endParaRPr>
          </a:p>
          <a:p>
            <a:pPr algn="ctr"/>
            <a:r>
              <a:rPr lang="en-US" sz="2400">
                <a:solidFill>
                  <a:srgbClr val="0070C0"/>
                </a:solidFill>
                <a:latin typeface="Consolas" panose="020B0609020204030204" pitchFamily="49" charset="0"/>
                <a:cs typeface="Consolas" panose="020B0609020204030204" pitchFamily="49" charset="0"/>
              </a:rPr>
              <a:t>p</a:t>
            </a:r>
            <a:r>
              <a:rPr lang="en-US" sz="2400">
                <a:latin typeface="Consolas" panose="020B0609020204030204" pitchFamily="49" charset="0"/>
                <a:cs typeface="Consolas" panose="020B0609020204030204" pitchFamily="49" charset="0"/>
              </a:rPr>
              <a:t> = </a:t>
            </a:r>
            <a:r>
              <a:rPr lang="en-US" sz="2400">
                <a:solidFill>
                  <a:srgbClr val="0070C0"/>
                </a:solidFill>
                <a:latin typeface="Consolas" panose="020B0609020204030204" pitchFamily="49" charset="0"/>
                <a:cs typeface="Consolas" panose="020B0609020204030204" pitchFamily="49" charset="0"/>
              </a:rPr>
              <a:t>0xffffffff00000001000000000000000000000000ffffffffffffffffffffffff </a:t>
            </a:r>
          </a:p>
          <a:p>
            <a:endParaRPr lang="en-US" sz="2800"/>
          </a:p>
        </p:txBody>
      </p:sp>
      <p:sp>
        <p:nvSpPr>
          <p:cNvPr id="6" name="TextBox 5">
            <a:extLst>
              <a:ext uri="{FF2B5EF4-FFF2-40B4-BE49-F238E27FC236}">
                <a16:creationId xmlns:a16="http://schemas.microsoft.com/office/drawing/2014/main" id="{7FD3F823-8521-3D58-933A-BEAF03343649}"/>
              </a:ext>
            </a:extLst>
          </p:cNvPr>
          <p:cNvSpPr txBox="1"/>
          <p:nvPr/>
        </p:nvSpPr>
        <p:spPr>
          <a:xfrm>
            <a:off x="104932" y="5188813"/>
            <a:ext cx="1132426" cy="523220"/>
          </a:xfrm>
          <a:prstGeom prst="rect">
            <a:avLst/>
          </a:prstGeom>
          <a:noFill/>
        </p:spPr>
        <p:txBody>
          <a:bodyPr wrap="none" rtlCol="0">
            <a:spAutoFit/>
          </a:bodyPr>
          <a:lstStyle/>
          <a:p>
            <a:r>
              <a:rPr lang="en-US" sz="2800"/>
              <a:t>Recall:</a:t>
            </a:r>
          </a:p>
        </p:txBody>
      </p:sp>
    </p:spTree>
    <p:extLst>
      <p:ext uri="{BB962C8B-B14F-4D97-AF65-F5344CB8AC3E}">
        <p14:creationId xmlns:p14="http://schemas.microsoft.com/office/powerpoint/2010/main" val="3800633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animBg="1"/>
      <p:bldP spid="6" grpId="0"/>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D774F-5B23-9494-2A67-1B16F89B951D}"/>
              </a:ext>
            </a:extLst>
          </p:cNvPr>
          <p:cNvSpPr>
            <a:spLocks noGrp="1"/>
          </p:cNvSpPr>
          <p:nvPr>
            <p:ph type="title"/>
          </p:nvPr>
        </p:nvSpPr>
        <p:spPr/>
        <p:txBody>
          <a:bodyPr/>
          <a:lstStyle/>
          <a:p>
            <a:r>
              <a:rPr lang="en-US"/>
              <a:t>Modular Arithmetic [IEEE S&amp;P 18]</a:t>
            </a:r>
          </a:p>
        </p:txBody>
      </p:sp>
      <p:pic>
        <p:nvPicPr>
          <p:cNvPr id="4" name="Picture 3">
            <a:extLst>
              <a:ext uri="{FF2B5EF4-FFF2-40B4-BE49-F238E27FC236}">
                <a16:creationId xmlns:a16="http://schemas.microsoft.com/office/drawing/2014/main" id="{4D5CAF98-07FB-040A-55F5-E6666E93C755}"/>
              </a:ext>
            </a:extLst>
          </p:cNvPr>
          <p:cNvPicPr>
            <a:picLocks noChangeAspect="1"/>
          </p:cNvPicPr>
          <p:nvPr/>
        </p:nvPicPr>
        <p:blipFill rotWithShape="1">
          <a:blip r:embed="rId3"/>
          <a:srcRect b="1371"/>
          <a:stretch/>
        </p:blipFill>
        <p:spPr>
          <a:xfrm>
            <a:off x="967020" y="1475352"/>
            <a:ext cx="10587742" cy="3557841"/>
          </a:xfrm>
          <a:prstGeom prst="rect">
            <a:avLst/>
          </a:prstGeom>
        </p:spPr>
      </p:pic>
      <p:sp>
        <p:nvSpPr>
          <p:cNvPr id="6" name="TextBox 5">
            <a:extLst>
              <a:ext uri="{FF2B5EF4-FFF2-40B4-BE49-F238E27FC236}">
                <a16:creationId xmlns:a16="http://schemas.microsoft.com/office/drawing/2014/main" id="{8F580E0A-ACFC-7F09-4631-5559639AFE2B}"/>
              </a:ext>
            </a:extLst>
          </p:cNvPr>
          <p:cNvSpPr txBox="1"/>
          <p:nvPr/>
        </p:nvSpPr>
        <p:spPr>
          <a:xfrm>
            <a:off x="1836293" y="2220495"/>
            <a:ext cx="472191" cy="523220"/>
          </a:xfrm>
          <a:prstGeom prst="rect">
            <a:avLst/>
          </a:prstGeom>
          <a:solidFill>
            <a:schemeClr val="bg1"/>
          </a:solidFill>
        </p:spPr>
        <p:txBody>
          <a:bodyPr wrap="square">
            <a:spAutoFit/>
          </a:bodyPr>
          <a:lstStyle/>
          <a:p>
            <a:r>
              <a:rPr lang="en-US" sz="2800"/>
              <a:t>a</a:t>
            </a:r>
          </a:p>
        </p:txBody>
      </p:sp>
      <p:sp>
        <p:nvSpPr>
          <p:cNvPr id="7" name="TextBox 6">
            <a:extLst>
              <a:ext uri="{FF2B5EF4-FFF2-40B4-BE49-F238E27FC236}">
                <a16:creationId xmlns:a16="http://schemas.microsoft.com/office/drawing/2014/main" id="{23343ED7-E018-4D17-2531-21E8071BF780}"/>
              </a:ext>
            </a:extLst>
          </p:cNvPr>
          <p:cNvSpPr txBox="1"/>
          <p:nvPr/>
        </p:nvSpPr>
        <p:spPr>
          <a:xfrm>
            <a:off x="4447078" y="2220495"/>
            <a:ext cx="472191" cy="523220"/>
          </a:xfrm>
          <a:prstGeom prst="rect">
            <a:avLst/>
          </a:prstGeom>
          <a:solidFill>
            <a:schemeClr val="bg1"/>
          </a:solidFill>
        </p:spPr>
        <p:txBody>
          <a:bodyPr wrap="square">
            <a:spAutoFit/>
          </a:bodyPr>
          <a:lstStyle/>
          <a:p>
            <a:r>
              <a:rPr lang="en-US" sz="2800"/>
              <a:t>b</a:t>
            </a:r>
          </a:p>
        </p:txBody>
      </p:sp>
      <p:sp>
        <p:nvSpPr>
          <p:cNvPr id="8" name="TextBox 7">
            <a:extLst>
              <a:ext uri="{FF2B5EF4-FFF2-40B4-BE49-F238E27FC236}">
                <a16:creationId xmlns:a16="http://schemas.microsoft.com/office/drawing/2014/main" id="{0D81BB20-983A-1E34-044A-31777B139948}"/>
              </a:ext>
            </a:extLst>
          </p:cNvPr>
          <p:cNvSpPr txBox="1"/>
          <p:nvPr/>
        </p:nvSpPr>
        <p:spPr>
          <a:xfrm>
            <a:off x="6668121" y="1445345"/>
            <a:ext cx="472191" cy="379463"/>
          </a:xfrm>
          <a:prstGeom prst="rect">
            <a:avLst/>
          </a:prstGeom>
          <a:solidFill>
            <a:schemeClr val="bg1"/>
          </a:solidFill>
        </p:spPr>
        <p:txBody>
          <a:bodyPr wrap="square">
            <a:spAutoFit/>
          </a:bodyPr>
          <a:lstStyle/>
          <a:p>
            <a:pPr>
              <a:lnSpc>
                <a:spcPts val="2000"/>
              </a:lnSpc>
            </a:pPr>
            <a:r>
              <a:rPr lang="en-US" sz="2800"/>
              <a:t>p</a:t>
            </a:r>
          </a:p>
        </p:txBody>
      </p:sp>
      <p:sp>
        <p:nvSpPr>
          <p:cNvPr id="9" name="TextBox 8">
            <a:extLst>
              <a:ext uri="{FF2B5EF4-FFF2-40B4-BE49-F238E27FC236}">
                <a16:creationId xmlns:a16="http://schemas.microsoft.com/office/drawing/2014/main" id="{3BAE601E-83A9-70A1-C82B-5AA442D689BE}"/>
              </a:ext>
            </a:extLst>
          </p:cNvPr>
          <p:cNvSpPr txBox="1"/>
          <p:nvPr/>
        </p:nvSpPr>
        <p:spPr>
          <a:xfrm>
            <a:off x="4563252" y="5926503"/>
            <a:ext cx="2768258" cy="523220"/>
          </a:xfrm>
          <a:prstGeom prst="rect">
            <a:avLst/>
          </a:prstGeom>
          <a:noFill/>
          <a:ln w="38100">
            <a:solidFill>
              <a:srgbClr val="71AD47"/>
            </a:solidFill>
          </a:ln>
        </p:spPr>
        <p:txBody>
          <a:bodyPr wrap="none" rtlCol="0">
            <a:spAutoFit/>
          </a:bodyPr>
          <a:lstStyle/>
          <a:p>
            <a:r>
              <a:rPr lang="en-US" sz="2800"/>
              <a:t>Equality assertion</a:t>
            </a:r>
          </a:p>
        </p:txBody>
      </p:sp>
      <p:cxnSp>
        <p:nvCxnSpPr>
          <p:cNvPr id="11" name="Straight Arrow Connector 10">
            <a:extLst>
              <a:ext uri="{FF2B5EF4-FFF2-40B4-BE49-F238E27FC236}">
                <a16:creationId xmlns:a16="http://schemas.microsoft.com/office/drawing/2014/main" id="{A96F45CF-5E0D-5634-F154-7D6863B38843}"/>
              </a:ext>
            </a:extLst>
          </p:cNvPr>
          <p:cNvCxnSpPr>
            <a:cxnSpLocks/>
          </p:cNvCxnSpPr>
          <p:nvPr/>
        </p:nvCxnSpPr>
        <p:spPr>
          <a:xfrm>
            <a:off x="3310128" y="5028400"/>
            <a:ext cx="1253124" cy="908034"/>
          </a:xfrm>
          <a:prstGeom prst="straightConnector1">
            <a:avLst/>
          </a:prstGeom>
          <a:ln w="50800">
            <a:solidFill>
              <a:srgbClr val="5B9BD5"/>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04D54856-415D-D350-9CAD-47C37F0FE03B}"/>
              </a:ext>
            </a:extLst>
          </p:cNvPr>
          <p:cNvCxnSpPr>
            <a:cxnSpLocks/>
          </p:cNvCxnSpPr>
          <p:nvPr/>
        </p:nvCxnSpPr>
        <p:spPr>
          <a:xfrm flipH="1">
            <a:off x="7331510" y="5028400"/>
            <a:ext cx="788362" cy="897290"/>
          </a:xfrm>
          <a:prstGeom prst="straightConnector1">
            <a:avLst/>
          </a:prstGeom>
          <a:ln w="50800">
            <a:solidFill>
              <a:srgbClr val="5B9BD5"/>
            </a:solidFill>
            <a:tailEnd type="triangle"/>
          </a:ln>
        </p:spPr>
        <p:style>
          <a:lnRef idx="1">
            <a:schemeClr val="accent1"/>
          </a:lnRef>
          <a:fillRef idx="0">
            <a:schemeClr val="accent1"/>
          </a:fillRef>
          <a:effectRef idx="0">
            <a:schemeClr val="accent1"/>
          </a:effectRef>
          <a:fontRef idx="minor">
            <a:schemeClr val="tx1"/>
          </a:fontRef>
        </p:style>
      </p:cxnSp>
      <p:sp>
        <p:nvSpPr>
          <p:cNvPr id="27" name="Rectangle 26">
            <a:extLst>
              <a:ext uri="{FF2B5EF4-FFF2-40B4-BE49-F238E27FC236}">
                <a16:creationId xmlns:a16="http://schemas.microsoft.com/office/drawing/2014/main" id="{CF486B4B-4007-6C68-1AC4-C7EF41E33BA4}"/>
              </a:ext>
            </a:extLst>
          </p:cNvPr>
          <p:cNvSpPr/>
          <p:nvPr/>
        </p:nvSpPr>
        <p:spPr>
          <a:xfrm>
            <a:off x="8465126" y="1475352"/>
            <a:ext cx="2036619" cy="907630"/>
          </a:xfrm>
          <a:prstGeom prst="rect">
            <a:avLst/>
          </a:prstGeom>
          <a:noFill/>
          <a:ln w="28575">
            <a:solidFill>
              <a:schemeClr val="accent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0" name="Straight Arrow Connector 29">
            <a:extLst>
              <a:ext uri="{FF2B5EF4-FFF2-40B4-BE49-F238E27FC236}">
                <a16:creationId xmlns:a16="http://schemas.microsoft.com/office/drawing/2014/main" id="{6FAC788F-2E75-AF47-D559-41188D64A8F8}"/>
              </a:ext>
            </a:extLst>
          </p:cNvPr>
          <p:cNvCxnSpPr>
            <a:cxnSpLocks/>
            <a:endCxn id="9" idx="1"/>
          </p:cNvCxnSpPr>
          <p:nvPr/>
        </p:nvCxnSpPr>
        <p:spPr>
          <a:xfrm flipV="1">
            <a:off x="2875664" y="6188113"/>
            <a:ext cx="1687588" cy="14514"/>
          </a:xfrm>
          <a:prstGeom prst="straightConnector1">
            <a:avLst/>
          </a:prstGeom>
          <a:ln w="50800">
            <a:solidFill>
              <a:srgbClr val="5B9BD5"/>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37" name="Rectangle 36">
            <a:extLst>
              <a:ext uri="{FF2B5EF4-FFF2-40B4-BE49-F238E27FC236}">
                <a16:creationId xmlns:a16="http://schemas.microsoft.com/office/drawing/2014/main" id="{8A09465E-83CE-2EEA-026C-A888B308107D}"/>
              </a:ext>
            </a:extLst>
          </p:cNvPr>
          <p:cNvSpPr/>
          <p:nvPr/>
        </p:nvSpPr>
        <p:spPr>
          <a:xfrm>
            <a:off x="9348177" y="3254272"/>
            <a:ext cx="2036619" cy="907630"/>
          </a:xfrm>
          <a:prstGeom prst="rect">
            <a:avLst/>
          </a:prstGeom>
          <a:noFill/>
          <a:ln w="28575">
            <a:solidFill>
              <a:schemeClr val="accent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B2880449-19FD-C69D-69CA-764E034E2259}"/>
              </a:ext>
            </a:extLst>
          </p:cNvPr>
          <p:cNvSpPr/>
          <p:nvPr/>
        </p:nvSpPr>
        <p:spPr>
          <a:xfrm>
            <a:off x="929234" y="5536468"/>
            <a:ext cx="2036619" cy="907630"/>
          </a:xfrm>
          <a:prstGeom prst="rect">
            <a:avLst/>
          </a:prstGeom>
          <a:noFill/>
          <a:ln w="28575">
            <a:solidFill>
              <a:schemeClr val="accent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DBAC7A82-DEA6-37ED-491A-41E8EF71079F}"/>
              </a:ext>
            </a:extLst>
          </p:cNvPr>
          <p:cNvSpPr txBox="1"/>
          <p:nvPr/>
        </p:nvSpPr>
        <p:spPr>
          <a:xfrm>
            <a:off x="8947125" y="1013687"/>
            <a:ext cx="1175322" cy="461665"/>
          </a:xfrm>
          <a:prstGeom prst="rect">
            <a:avLst/>
          </a:prstGeom>
          <a:noFill/>
        </p:spPr>
        <p:txBody>
          <a:bodyPr wrap="none" rtlCol="0">
            <a:spAutoFit/>
          </a:bodyPr>
          <a:lstStyle/>
          <a:p>
            <a:r>
              <a:rPr lang="en-US" sz="2400"/>
              <a:t>256 bits</a:t>
            </a:r>
          </a:p>
        </p:txBody>
      </p:sp>
      <p:sp>
        <p:nvSpPr>
          <p:cNvPr id="40" name="TextBox 39">
            <a:extLst>
              <a:ext uri="{FF2B5EF4-FFF2-40B4-BE49-F238E27FC236}">
                <a16:creationId xmlns:a16="http://schemas.microsoft.com/office/drawing/2014/main" id="{E74FD895-B62D-77B8-947D-7A7DED70E958}"/>
              </a:ext>
            </a:extLst>
          </p:cNvPr>
          <p:cNvSpPr txBox="1"/>
          <p:nvPr/>
        </p:nvSpPr>
        <p:spPr>
          <a:xfrm>
            <a:off x="9825319" y="2858471"/>
            <a:ext cx="1175322" cy="461665"/>
          </a:xfrm>
          <a:prstGeom prst="rect">
            <a:avLst/>
          </a:prstGeom>
          <a:noFill/>
        </p:spPr>
        <p:txBody>
          <a:bodyPr wrap="none" rtlCol="0">
            <a:spAutoFit/>
          </a:bodyPr>
          <a:lstStyle/>
          <a:p>
            <a:r>
              <a:rPr lang="en-US" sz="2400"/>
              <a:t>256 bits</a:t>
            </a:r>
          </a:p>
        </p:txBody>
      </p:sp>
      <p:sp>
        <p:nvSpPr>
          <p:cNvPr id="41" name="TextBox 40">
            <a:extLst>
              <a:ext uri="{FF2B5EF4-FFF2-40B4-BE49-F238E27FC236}">
                <a16:creationId xmlns:a16="http://schemas.microsoft.com/office/drawing/2014/main" id="{452D9BCF-1F03-BD02-9D88-251A809FF875}"/>
              </a:ext>
            </a:extLst>
          </p:cNvPr>
          <p:cNvSpPr txBox="1"/>
          <p:nvPr/>
        </p:nvSpPr>
        <p:spPr>
          <a:xfrm>
            <a:off x="1499780" y="5114252"/>
            <a:ext cx="1019831" cy="461665"/>
          </a:xfrm>
          <a:prstGeom prst="rect">
            <a:avLst/>
          </a:prstGeom>
          <a:noFill/>
        </p:spPr>
        <p:txBody>
          <a:bodyPr wrap="none" rtlCol="0">
            <a:spAutoFit/>
          </a:bodyPr>
          <a:lstStyle/>
          <a:p>
            <a:r>
              <a:rPr lang="en-US" sz="2400"/>
              <a:t>75 bits</a:t>
            </a:r>
          </a:p>
        </p:txBody>
      </p:sp>
      <p:grpSp>
        <p:nvGrpSpPr>
          <p:cNvPr id="13" name="Group 12">
            <a:extLst>
              <a:ext uri="{FF2B5EF4-FFF2-40B4-BE49-F238E27FC236}">
                <a16:creationId xmlns:a16="http://schemas.microsoft.com/office/drawing/2014/main" id="{01F5F126-71BE-7C22-7CC7-C1C96B403230}"/>
              </a:ext>
            </a:extLst>
          </p:cNvPr>
          <p:cNvGrpSpPr/>
          <p:nvPr/>
        </p:nvGrpSpPr>
        <p:grpSpPr>
          <a:xfrm flipH="1">
            <a:off x="986429" y="5336789"/>
            <a:ext cx="2485444" cy="1054367"/>
            <a:chOff x="404734" y="5366479"/>
            <a:chExt cx="2485444" cy="1054367"/>
          </a:xfrm>
        </p:grpSpPr>
        <p:grpSp>
          <p:nvGrpSpPr>
            <p:cNvPr id="44" name="Group 43">
              <a:extLst>
                <a:ext uri="{FF2B5EF4-FFF2-40B4-BE49-F238E27FC236}">
                  <a16:creationId xmlns:a16="http://schemas.microsoft.com/office/drawing/2014/main" id="{4ADEDC76-01DC-873B-1066-86F98B491ED7}"/>
                </a:ext>
              </a:extLst>
            </p:cNvPr>
            <p:cNvGrpSpPr/>
            <p:nvPr/>
          </p:nvGrpSpPr>
          <p:grpSpPr>
            <a:xfrm>
              <a:off x="961820" y="5605897"/>
              <a:ext cx="1928358" cy="814949"/>
              <a:chOff x="961820" y="5605897"/>
              <a:chExt cx="1928358" cy="814949"/>
            </a:xfrm>
          </p:grpSpPr>
          <p:pic>
            <p:nvPicPr>
              <p:cNvPr id="29" name="Picture 28">
                <a:extLst>
                  <a:ext uri="{FF2B5EF4-FFF2-40B4-BE49-F238E27FC236}">
                    <a16:creationId xmlns:a16="http://schemas.microsoft.com/office/drawing/2014/main" id="{16F5A5E8-57DF-933F-F05C-9A35C76D3757}"/>
                  </a:ext>
                </a:extLst>
              </p:cNvPr>
              <p:cNvPicPr>
                <a:picLocks noChangeAspect="1"/>
              </p:cNvPicPr>
              <p:nvPr/>
            </p:nvPicPr>
            <p:blipFill>
              <a:blip r:embed="rId4"/>
              <a:stretch>
                <a:fillRect/>
              </a:stretch>
            </p:blipFill>
            <p:spPr>
              <a:xfrm flipH="1">
                <a:off x="961820" y="5955380"/>
                <a:ext cx="1928358" cy="465466"/>
              </a:xfrm>
              <a:prstGeom prst="rect">
                <a:avLst/>
              </a:prstGeom>
            </p:spPr>
          </p:pic>
          <p:sp>
            <p:nvSpPr>
              <p:cNvPr id="36" name="TextBox 35">
                <a:extLst>
                  <a:ext uri="{FF2B5EF4-FFF2-40B4-BE49-F238E27FC236}">
                    <a16:creationId xmlns:a16="http://schemas.microsoft.com/office/drawing/2014/main" id="{DB1175A7-FA03-DFAC-27BF-3EF9E26F048A}"/>
                  </a:ext>
                </a:extLst>
              </p:cNvPr>
              <p:cNvSpPr txBox="1"/>
              <p:nvPr/>
            </p:nvSpPr>
            <p:spPr>
              <a:xfrm>
                <a:off x="1462434" y="5605897"/>
                <a:ext cx="936207" cy="360227"/>
              </a:xfrm>
              <a:prstGeom prst="rect">
                <a:avLst/>
              </a:prstGeom>
              <a:solidFill>
                <a:schemeClr val="bg1"/>
              </a:solidFill>
            </p:spPr>
            <p:txBody>
              <a:bodyPr wrap="square">
                <a:spAutoFit/>
              </a:bodyPr>
              <a:lstStyle/>
              <a:p>
                <a:pPr>
                  <a:lnSpc>
                    <a:spcPts val="1800"/>
                  </a:lnSpc>
                </a:pPr>
                <a:r>
                  <a:rPr lang="en-US" sz="2800"/>
                  <a:t>carry</a:t>
                </a:r>
              </a:p>
            </p:txBody>
          </p:sp>
        </p:grpSp>
        <p:sp>
          <p:nvSpPr>
            <p:cNvPr id="10" name="Rectangle 9">
              <a:extLst>
                <a:ext uri="{FF2B5EF4-FFF2-40B4-BE49-F238E27FC236}">
                  <a16:creationId xmlns:a16="http://schemas.microsoft.com/office/drawing/2014/main" id="{37154A70-6A99-87DC-56AD-97784665A530}"/>
                </a:ext>
              </a:extLst>
            </p:cNvPr>
            <p:cNvSpPr/>
            <p:nvPr/>
          </p:nvSpPr>
          <p:spPr>
            <a:xfrm>
              <a:off x="2371921" y="6076133"/>
              <a:ext cx="428068" cy="22860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2" name="TextBox 11">
              <a:extLst>
                <a:ext uri="{FF2B5EF4-FFF2-40B4-BE49-F238E27FC236}">
                  <a16:creationId xmlns:a16="http://schemas.microsoft.com/office/drawing/2014/main" id="{4672ED43-0B53-63FF-B43E-2A526AA8B525}"/>
                </a:ext>
              </a:extLst>
            </p:cNvPr>
            <p:cNvSpPr txBox="1"/>
            <p:nvPr/>
          </p:nvSpPr>
          <p:spPr>
            <a:xfrm>
              <a:off x="404734" y="5366479"/>
              <a:ext cx="184731" cy="369332"/>
            </a:xfrm>
            <a:prstGeom prst="rect">
              <a:avLst/>
            </a:prstGeom>
            <a:noFill/>
          </p:spPr>
          <p:txBody>
            <a:bodyPr wrap="none" rtlCol="0">
              <a:spAutoFit/>
            </a:bodyPr>
            <a:lstStyle/>
            <a:p>
              <a:endParaRPr lang="en-US"/>
            </a:p>
          </p:txBody>
        </p:sp>
      </p:grpSp>
      <p:grpSp>
        <p:nvGrpSpPr>
          <p:cNvPr id="21" name="Group 20">
            <a:extLst>
              <a:ext uri="{FF2B5EF4-FFF2-40B4-BE49-F238E27FC236}">
                <a16:creationId xmlns:a16="http://schemas.microsoft.com/office/drawing/2014/main" id="{5522EC80-E59C-83AD-DC25-5B6EB26E742A}"/>
              </a:ext>
            </a:extLst>
          </p:cNvPr>
          <p:cNvGrpSpPr/>
          <p:nvPr/>
        </p:nvGrpSpPr>
        <p:grpSpPr>
          <a:xfrm>
            <a:off x="146957" y="119675"/>
            <a:ext cx="1689336" cy="1623488"/>
            <a:chOff x="146957" y="119675"/>
            <a:chExt cx="1689336" cy="1623488"/>
          </a:xfrm>
        </p:grpSpPr>
        <p:grpSp>
          <p:nvGrpSpPr>
            <p:cNvPr id="14" name="Group 13">
              <a:extLst>
                <a:ext uri="{FF2B5EF4-FFF2-40B4-BE49-F238E27FC236}">
                  <a16:creationId xmlns:a16="http://schemas.microsoft.com/office/drawing/2014/main" id="{38AB3BA5-1010-2D86-239C-81E898E583D5}"/>
                </a:ext>
              </a:extLst>
            </p:cNvPr>
            <p:cNvGrpSpPr/>
            <p:nvPr/>
          </p:nvGrpSpPr>
          <p:grpSpPr>
            <a:xfrm>
              <a:off x="275475" y="217649"/>
              <a:ext cx="1419367" cy="1473810"/>
              <a:chOff x="128516" y="217649"/>
              <a:chExt cx="1419367" cy="1473810"/>
            </a:xfrm>
          </p:grpSpPr>
          <p:sp>
            <p:nvSpPr>
              <p:cNvPr id="5" name="TextBox 4">
                <a:extLst>
                  <a:ext uri="{FF2B5EF4-FFF2-40B4-BE49-F238E27FC236}">
                    <a16:creationId xmlns:a16="http://schemas.microsoft.com/office/drawing/2014/main" id="{27ADD361-FC7C-B259-1652-0AF520484CA1}"/>
                  </a:ext>
                </a:extLst>
              </p:cNvPr>
              <p:cNvSpPr txBox="1"/>
              <p:nvPr/>
            </p:nvSpPr>
            <p:spPr>
              <a:xfrm>
                <a:off x="696107" y="217649"/>
                <a:ext cx="761021" cy="954107"/>
              </a:xfrm>
              <a:prstGeom prst="rect">
                <a:avLst/>
              </a:prstGeom>
              <a:noFill/>
            </p:spPr>
            <p:txBody>
              <a:bodyPr wrap="square" rtlCol="0">
                <a:spAutoFit/>
              </a:bodyPr>
              <a:lstStyle/>
              <a:p>
                <a:r>
                  <a:rPr lang="en-US" sz="2800"/>
                  <a:t>4  3</a:t>
                </a:r>
              </a:p>
              <a:p>
                <a:r>
                  <a:rPr lang="en-US" sz="2800"/>
                  <a:t>3  8</a:t>
                </a:r>
              </a:p>
            </p:txBody>
          </p:sp>
          <p:cxnSp>
            <p:nvCxnSpPr>
              <p:cNvPr id="15" name="Straight Connector 14">
                <a:extLst>
                  <a:ext uri="{FF2B5EF4-FFF2-40B4-BE49-F238E27FC236}">
                    <a16:creationId xmlns:a16="http://schemas.microsoft.com/office/drawing/2014/main" id="{A316B481-5422-FDE1-B3A8-91FEBFEAEDE4}"/>
                  </a:ext>
                </a:extLst>
              </p:cNvPr>
              <p:cNvCxnSpPr/>
              <p:nvPr/>
            </p:nvCxnSpPr>
            <p:spPr>
              <a:xfrm>
                <a:off x="128516" y="1156118"/>
                <a:ext cx="1419367" cy="0"/>
              </a:xfrm>
              <a:prstGeom prst="line">
                <a:avLst/>
              </a:prstGeom>
              <a:ln w="28575"/>
            </p:spPr>
            <p:style>
              <a:lnRef idx="1">
                <a:schemeClr val="dk1"/>
              </a:lnRef>
              <a:fillRef idx="0">
                <a:schemeClr val="dk1"/>
              </a:fillRef>
              <a:effectRef idx="0">
                <a:schemeClr val="dk1"/>
              </a:effectRef>
              <a:fontRef idx="minor">
                <a:schemeClr val="tx1"/>
              </a:fontRef>
            </p:style>
          </p:cxnSp>
          <p:sp>
            <p:nvSpPr>
              <p:cNvPr id="16" name="TextBox 15">
                <a:extLst>
                  <a:ext uri="{FF2B5EF4-FFF2-40B4-BE49-F238E27FC236}">
                    <a16:creationId xmlns:a16="http://schemas.microsoft.com/office/drawing/2014/main" id="{1E4C9387-8D95-B43B-79EE-A5D250959B30}"/>
                  </a:ext>
                </a:extLst>
              </p:cNvPr>
              <p:cNvSpPr txBox="1"/>
              <p:nvPr/>
            </p:nvSpPr>
            <p:spPr>
              <a:xfrm>
                <a:off x="128516" y="632898"/>
                <a:ext cx="295274" cy="523220"/>
              </a:xfrm>
              <a:prstGeom prst="rect">
                <a:avLst/>
              </a:prstGeom>
              <a:noFill/>
            </p:spPr>
            <p:txBody>
              <a:bodyPr wrap="none" rtlCol="0">
                <a:spAutoFit/>
              </a:bodyPr>
              <a:lstStyle/>
              <a:p>
                <a:r>
                  <a:rPr lang="en-US" sz="2800"/>
                  <a:t>-</a:t>
                </a:r>
              </a:p>
            </p:txBody>
          </p:sp>
          <p:sp>
            <p:nvSpPr>
              <p:cNvPr id="17" name="TextBox 16">
                <a:extLst>
                  <a:ext uri="{FF2B5EF4-FFF2-40B4-BE49-F238E27FC236}">
                    <a16:creationId xmlns:a16="http://schemas.microsoft.com/office/drawing/2014/main" id="{44EABB13-9ECE-9A3D-2341-025FEE2D8EA9}"/>
                  </a:ext>
                </a:extLst>
              </p:cNvPr>
              <p:cNvSpPr txBox="1"/>
              <p:nvPr/>
            </p:nvSpPr>
            <p:spPr>
              <a:xfrm>
                <a:off x="718181" y="1168239"/>
                <a:ext cx="713657" cy="523220"/>
              </a:xfrm>
              <a:prstGeom prst="rect">
                <a:avLst/>
              </a:prstGeom>
              <a:noFill/>
            </p:spPr>
            <p:txBody>
              <a:bodyPr wrap="none" rtlCol="0">
                <a:spAutoFit/>
              </a:bodyPr>
              <a:lstStyle/>
              <a:p>
                <a:r>
                  <a:rPr lang="en-US" sz="2800"/>
                  <a:t>0  5</a:t>
                </a:r>
              </a:p>
            </p:txBody>
          </p:sp>
          <p:sp>
            <p:nvSpPr>
              <p:cNvPr id="19" name="TextBox 18">
                <a:extLst>
                  <a:ext uri="{FF2B5EF4-FFF2-40B4-BE49-F238E27FC236}">
                    <a16:creationId xmlns:a16="http://schemas.microsoft.com/office/drawing/2014/main" id="{B8885784-D662-6C1D-6BF1-9D70117951BC}"/>
                  </a:ext>
                </a:extLst>
              </p:cNvPr>
              <p:cNvSpPr txBox="1"/>
              <p:nvPr/>
            </p:nvSpPr>
            <p:spPr>
              <a:xfrm>
                <a:off x="924167" y="263110"/>
                <a:ext cx="301686" cy="369332"/>
              </a:xfrm>
              <a:prstGeom prst="rect">
                <a:avLst/>
              </a:prstGeom>
              <a:noFill/>
            </p:spPr>
            <p:txBody>
              <a:bodyPr wrap="none" rtlCol="0">
                <a:spAutoFit/>
              </a:bodyPr>
              <a:lstStyle/>
              <a:p>
                <a:r>
                  <a:rPr lang="en-US">
                    <a:solidFill>
                      <a:schemeClr val="accent1"/>
                    </a:solidFill>
                  </a:rPr>
                  <a:t>1</a:t>
                </a:r>
              </a:p>
            </p:txBody>
          </p:sp>
          <p:sp>
            <p:nvSpPr>
              <p:cNvPr id="3" name="TextBox 2">
                <a:extLst>
                  <a:ext uri="{FF2B5EF4-FFF2-40B4-BE49-F238E27FC236}">
                    <a16:creationId xmlns:a16="http://schemas.microsoft.com/office/drawing/2014/main" id="{31C7BEDA-9D54-9085-4DEB-045E8C85A3AB}"/>
                  </a:ext>
                </a:extLst>
              </p:cNvPr>
              <p:cNvSpPr txBox="1"/>
              <p:nvPr/>
            </p:nvSpPr>
            <p:spPr>
              <a:xfrm>
                <a:off x="454898" y="725151"/>
                <a:ext cx="417102" cy="369332"/>
              </a:xfrm>
              <a:prstGeom prst="rect">
                <a:avLst/>
              </a:prstGeom>
              <a:noFill/>
            </p:spPr>
            <p:txBody>
              <a:bodyPr wrap="none" rtlCol="0">
                <a:spAutoFit/>
              </a:bodyPr>
              <a:lstStyle/>
              <a:p>
                <a:r>
                  <a:rPr lang="en-US">
                    <a:solidFill>
                      <a:schemeClr val="accent1"/>
                    </a:solidFill>
                  </a:rPr>
                  <a:t>1+</a:t>
                </a:r>
              </a:p>
            </p:txBody>
          </p:sp>
        </p:grpSp>
        <p:sp>
          <p:nvSpPr>
            <p:cNvPr id="20" name="Rectangle 19">
              <a:extLst>
                <a:ext uri="{FF2B5EF4-FFF2-40B4-BE49-F238E27FC236}">
                  <a16:creationId xmlns:a16="http://schemas.microsoft.com/office/drawing/2014/main" id="{CB98AEB5-4992-F5D3-EE5C-DCEB688F0A91}"/>
                </a:ext>
              </a:extLst>
            </p:cNvPr>
            <p:cNvSpPr/>
            <p:nvPr/>
          </p:nvSpPr>
          <p:spPr>
            <a:xfrm>
              <a:off x="146957" y="119675"/>
              <a:ext cx="1689336" cy="1623488"/>
            </a:xfrm>
            <a:prstGeom prst="rect">
              <a:avLst/>
            </a:prstGeom>
            <a:noFill/>
            <a:ln w="285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spTree>
    <p:extLst>
      <p:ext uri="{BB962C8B-B14F-4D97-AF65-F5344CB8AC3E}">
        <p14:creationId xmlns:p14="http://schemas.microsoft.com/office/powerpoint/2010/main" val="3363008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7" grpId="0" animBg="1"/>
      <p:bldP spid="37" grpId="0" animBg="1"/>
      <p:bldP spid="38" grpId="0" animBg="1"/>
      <p:bldP spid="39" grpId="0"/>
      <p:bldP spid="40" grpId="0"/>
      <p:bldP spid="41" grpId="0"/>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276A3D-673F-9C64-38DD-F52C850FBA63}"/>
              </a:ext>
            </a:extLst>
          </p:cNvPr>
          <p:cNvSpPr>
            <a:spLocks noGrp="1"/>
          </p:cNvSpPr>
          <p:nvPr>
            <p:ph type="title"/>
          </p:nvPr>
        </p:nvSpPr>
        <p:spPr/>
        <p:txBody>
          <a:bodyPr/>
          <a:lstStyle/>
          <a:p>
            <a:r>
              <a:rPr lang="en-US"/>
              <a:t>Common Range Check</a:t>
            </a:r>
          </a:p>
        </p:txBody>
      </p:sp>
      <p:grpSp>
        <p:nvGrpSpPr>
          <p:cNvPr id="9" name="Group 8">
            <a:extLst>
              <a:ext uri="{FF2B5EF4-FFF2-40B4-BE49-F238E27FC236}">
                <a16:creationId xmlns:a16="http://schemas.microsoft.com/office/drawing/2014/main" id="{EEF481B5-0179-5BB2-5770-844183138DE6}"/>
              </a:ext>
            </a:extLst>
          </p:cNvPr>
          <p:cNvGrpSpPr/>
          <p:nvPr/>
        </p:nvGrpSpPr>
        <p:grpSpPr>
          <a:xfrm>
            <a:off x="2752759" y="1428050"/>
            <a:ext cx="1928358" cy="841415"/>
            <a:chOff x="961820" y="5579431"/>
            <a:chExt cx="1928358" cy="841415"/>
          </a:xfrm>
        </p:grpSpPr>
        <p:pic>
          <p:nvPicPr>
            <p:cNvPr id="10" name="Picture 9">
              <a:extLst>
                <a:ext uri="{FF2B5EF4-FFF2-40B4-BE49-F238E27FC236}">
                  <a16:creationId xmlns:a16="http://schemas.microsoft.com/office/drawing/2014/main" id="{F95E4261-97E1-01FA-C400-0B8E6B6F8719}"/>
                </a:ext>
              </a:extLst>
            </p:cNvPr>
            <p:cNvPicPr>
              <a:picLocks noChangeAspect="1"/>
            </p:cNvPicPr>
            <p:nvPr/>
          </p:nvPicPr>
          <p:blipFill>
            <a:blip r:embed="rId3"/>
            <a:stretch>
              <a:fillRect/>
            </a:stretch>
          </p:blipFill>
          <p:spPr>
            <a:xfrm>
              <a:off x="961820" y="5955380"/>
              <a:ext cx="1928358" cy="465466"/>
            </a:xfrm>
            <a:prstGeom prst="rect">
              <a:avLst/>
            </a:prstGeom>
          </p:spPr>
        </p:pic>
        <p:sp>
          <p:nvSpPr>
            <p:cNvPr id="11" name="TextBox 10">
              <a:extLst>
                <a:ext uri="{FF2B5EF4-FFF2-40B4-BE49-F238E27FC236}">
                  <a16:creationId xmlns:a16="http://schemas.microsoft.com/office/drawing/2014/main" id="{85420677-84B7-7281-07BD-BB5A17E24D8E}"/>
                </a:ext>
              </a:extLst>
            </p:cNvPr>
            <p:cNvSpPr txBox="1"/>
            <p:nvPr/>
          </p:nvSpPr>
          <p:spPr>
            <a:xfrm>
              <a:off x="1198428" y="5579431"/>
              <a:ext cx="1455142" cy="379463"/>
            </a:xfrm>
            <a:prstGeom prst="rect">
              <a:avLst/>
            </a:prstGeom>
            <a:solidFill>
              <a:schemeClr val="bg1"/>
            </a:solidFill>
          </p:spPr>
          <p:txBody>
            <a:bodyPr wrap="square">
              <a:spAutoFit/>
            </a:bodyPr>
            <a:lstStyle/>
            <a:p>
              <a:pPr>
                <a:lnSpc>
                  <a:spcPts val="2000"/>
                </a:lnSpc>
              </a:pPr>
              <a:r>
                <a:rPr lang="en-US" sz="2800"/>
                <a:t>quotient</a:t>
              </a:r>
            </a:p>
          </p:txBody>
        </p:sp>
      </p:grpSp>
      <p:grpSp>
        <p:nvGrpSpPr>
          <p:cNvPr id="13" name="Group 12">
            <a:extLst>
              <a:ext uri="{FF2B5EF4-FFF2-40B4-BE49-F238E27FC236}">
                <a16:creationId xmlns:a16="http://schemas.microsoft.com/office/drawing/2014/main" id="{20EE7064-CB84-7B03-0E87-D024B90817CF}"/>
              </a:ext>
            </a:extLst>
          </p:cNvPr>
          <p:cNvGrpSpPr/>
          <p:nvPr/>
        </p:nvGrpSpPr>
        <p:grpSpPr>
          <a:xfrm>
            <a:off x="2798479" y="2852916"/>
            <a:ext cx="1928358" cy="832950"/>
            <a:chOff x="961820" y="5587896"/>
            <a:chExt cx="1928358" cy="832950"/>
          </a:xfrm>
        </p:grpSpPr>
        <p:pic>
          <p:nvPicPr>
            <p:cNvPr id="14" name="Picture 13">
              <a:extLst>
                <a:ext uri="{FF2B5EF4-FFF2-40B4-BE49-F238E27FC236}">
                  <a16:creationId xmlns:a16="http://schemas.microsoft.com/office/drawing/2014/main" id="{9E964903-6E26-E680-D729-398887C16260}"/>
                </a:ext>
              </a:extLst>
            </p:cNvPr>
            <p:cNvPicPr>
              <a:picLocks noChangeAspect="1"/>
            </p:cNvPicPr>
            <p:nvPr/>
          </p:nvPicPr>
          <p:blipFill>
            <a:blip r:embed="rId3"/>
            <a:stretch>
              <a:fillRect/>
            </a:stretch>
          </p:blipFill>
          <p:spPr>
            <a:xfrm>
              <a:off x="961820" y="5955380"/>
              <a:ext cx="1928358" cy="465466"/>
            </a:xfrm>
            <a:prstGeom prst="rect">
              <a:avLst/>
            </a:prstGeom>
          </p:spPr>
        </p:pic>
        <p:sp>
          <p:nvSpPr>
            <p:cNvPr id="15" name="TextBox 14">
              <a:extLst>
                <a:ext uri="{FF2B5EF4-FFF2-40B4-BE49-F238E27FC236}">
                  <a16:creationId xmlns:a16="http://schemas.microsoft.com/office/drawing/2014/main" id="{070FB325-BA80-3D43-D714-5FA6DC095476}"/>
                </a:ext>
              </a:extLst>
            </p:cNvPr>
            <p:cNvSpPr txBox="1"/>
            <p:nvPr/>
          </p:nvSpPr>
          <p:spPr>
            <a:xfrm>
              <a:off x="1093979" y="5587896"/>
              <a:ext cx="1702152" cy="379463"/>
            </a:xfrm>
            <a:prstGeom prst="rect">
              <a:avLst/>
            </a:prstGeom>
            <a:solidFill>
              <a:schemeClr val="bg1"/>
            </a:solidFill>
          </p:spPr>
          <p:txBody>
            <a:bodyPr wrap="square">
              <a:spAutoFit/>
            </a:bodyPr>
            <a:lstStyle/>
            <a:p>
              <a:pPr>
                <a:lnSpc>
                  <a:spcPts val="2000"/>
                </a:lnSpc>
              </a:pPr>
              <a:r>
                <a:rPr lang="en-US" sz="2800"/>
                <a:t>remainder</a:t>
              </a:r>
            </a:p>
          </p:txBody>
        </p:sp>
      </p:grpSp>
      <p:sp>
        <p:nvSpPr>
          <p:cNvPr id="16" name="Right Arrow 15">
            <a:extLst>
              <a:ext uri="{FF2B5EF4-FFF2-40B4-BE49-F238E27FC236}">
                <a16:creationId xmlns:a16="http://schemas.microsoft.com/office/drawing/2014/main" id="{FEEEA451-727F-3CF5-286E-06153312FDF4}"/>
              </a:ext>
            </a:extLst>
          </p:cNvPr>
          <p:cNvSpPr/>
          <p:nvPr/>
        </p:nvSpPr>
        <p:spPr>
          <a:xfrm>
            <a:off x="5441676" y="4785989"/>
            <a:ext cx="969818" cy="344836"/>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45AC8DEF-5456-ECC5-4B9F-E0E73F1F7449}"/>
              </a:ext>
            </a:extLst>
          </p:cNvPr>
          <p:cNvSpPr txBox="1"/>
          <p:nvPr/>
        </p:nvSpPr>
        <p:spPr>
          <a:xfrm>
            <a:off x="7945176" y="4711204"/>
            <a:ext cx="1529586" cy="523220"/>
          </a:xfrm>
          <a:prstGeom prst="rect">
            <a:avLst/>
          </a:prstGeom>
          <a:noFill/>
        </p:spPr>
        <p:txBody>
          <a:bodyPr wrap="none" rtlCol="0">
            <a:spAutoFit/>
          </a:bodyPr>
          <a:lstStyle/>
          <a:p>
            <a:r>
              <a:rPr lang="en-US" sz="2800"/>
              <a:t>0010…11</a:t>
            </a:r>
          </a:p>
        </p:txBody>
      </p:sp>
      <p:sp>
        <p:nvSpPr>
          <p:cNvPr id="18" name="Right Arrow 17">
            <a:extLst>
              <a:ext uri="{FF2B5EF4-FFF2-40B4-BE49-F238E27FC236}">
                <a16:creationId xmlns:a16="http://schemas.microsoft.com/office/drawing/2014/main" id="{91343041-8423-241A-D1E9-1B1B51D32A63}"/>
              </a:ext>
            </a:extLst>
          </p:cNvPr>
          <p:cNvSpPr/>
          <p:nvPr/>
        </p:nvSpPr>
        <p:spPr>
          <a:xfrm>
            <a:off x="5441676" y="1864314"/>
            <a:ext cx="969818" cy="344836"/>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A1B8493A-9C20-1350-15AA-842E74AEF75C}"/>
              </a:ext>
            </a:extLst>
          </p:cNvPr>
          <p:cNvSpPr txBox="1"/>
          <p:nvPr/>
        </p:nvSpPr>
        <p:spPr>
          <a:xfrm>
            <a:off x="7172053" y="1775122"/>
            <a:ext cx="2991525" cy="523220"/>
          </a:xfrm>
          <a:prstGeom prst="rect">
            <a:avLst/>
          </a:prstGeom>
          <a:noFill/>
        </p:spPr>
        <p:txBody>
          <a:bodyPr wrap="none" rtlCol="0">
            <a:spAutoFit/>
          </a:bodyPr>
          <a:lstStyle/>
          <a:p>
            <a:r>
              <a:rPr lang="en-US" sz="2800"/>
              <a:t>1110000…0010111</a:t>
            </a:r>
          </a:p>
        </p:txBody>
      </p:sp>
      <p:sp>
        <p:nvSpPr>
          <p:cNvPr id="20" name="Right Arrow 19">
            <a:extLst>
              <a:ext uri="{FF2B5EF4-FFF2-40B4-BE49-F238E27FC236}">
                <a16:creationId xmlns:a16="http://schemas.microsoft.com/office/drawing/2014/main" id="{3AB3EFB3-091B-FCE8-A36B-E97477F8C86A}"/>
              </a:ext>
            </a:extLst>
          </p:cNvPr>
          <p:cNvSpPr/>
          <p:nvPr/>
        </p:nvSpPr>
        <p:spPr>
          <a:xfrm>
            <a:off x="5441676" y="3274591"/>
            <a:ext cx="969818" cy="344836"/>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A8A2B25A-0F49-AE49-C810-4D33BE7DBB1F}"/>
              </a:ext>
            </a:extLst>
          </p:cNvPr>
          <p:cNvSpPr txBox="1"/>
          <p:nvPr/>
        </p:nvSpPr>
        <p:spPr>
          <a:xfrm>
            <a:off x="7126333" y="3224133"/>
            <a:ext cx="2991525" cy="523220"/>
          </a:xfrm>
          <a:prstGeom prst="rect">
            <a:avLst/>
          </a:prstGeom>
          <a:noFill/>
        </p:spPr>
        <p:txBody>
          <a:bodyPr wrap="none" rtlCol="0">
            <a:spAutoFit/>
          </a:bodyPr>
          <a:lstStyle/>
          <a:p>
            <a:r>
              <a:rPr lang="en-US" sz="2800"/>
              <a:t>1100000…0011011</a:t>
            </a:r>
          </a:p>
        </p:txBody>
      </p:sp>
      <p:sp>
        <p:nvSpPr>
          <p:cNvPr id="22" name="Right Brace 21">
            <a:extLst>
              <a:ext uri="{FF2B5EF4-FFF2-40B4-BE49-F238E27FC236}">
                <a16:creationId xmlns:a16="http://schemas.microsoft.com/office/drawing/2014/main" id="{8EC1D46F-4CEF-D275-CFF7-0D3194805BBD}"/>
              </a:ext>
            </a:extLst>
          </p:cNvPr>
          <p:cNvSpPr/>
          <p:nvPr/>
        </p:nvSpPr>
        <p:spPr>
          <a:xfrm rot="16200000">
            <a:off x="8513817" y="3889724"/>
            <a:ext cx="320040" cy="1371600"/>
          </a:xfrm>
          <a:prstGeom prst="rightBrace">
            <a:avLst/>
          </a:prstGeom>
          <a:ln w="381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TextBox 22">
            <a:extLst>
              <a:ext uri="{FF2B5EF4-FFF2-40B4-BE49-F238E27FC236}">
                <a16:creationId xmlns:a16="http://schemas.microsoft.com/office/drawing/2014/main" id="{07888CA1-96CF-88C2-8E69-6878E493463D}"/>
              </a:ext>
            </a:extLst>
          </p:cNvPr>
          <p:cNvSpPr txBox="1"/>
          <p:nvPr/>
        </p:nvSpPr>
        <p:spPr>
          <a:xfrm>
            <a:off x="8157899" y="3930606"/>
            <a:ext cx="1019831" cy="461665"/>
          </a:xfrm>
          <a:prstGeom prst="rect">
            <a:avLst/>
          </a:prstGeom>
          <a:noFill/>
        </p:spPr>
        <p:txBody>
          <a:bodyPr wrap="none" rtlCol="0">
            <a:spAutoFit/>
          </a:bodyPr>
          <a:lstStyle/>
          <a:p>
            <a:r>
              <a:rPr lang="en-US" sz="2400"/>
              <a:t>75 bits</a:t>
            </a:r>
          </a:p>
        </p:txBody>
      </p:sp>
      <p:sp>
        <p:nvSpPr>
          <p:cNvPr id="25" name="Right Brace 24">
            <a:extLst>
              <a:ext uri="{FF2B5EF4-FFF2-40B4-BE49-F238E27FC236}">
                <a16:creationId xmlns:a16="http://schemas.microsoft.com/office/drawing/2014/main" id="{6F664EC3-56F0-33CC-3E6A-4A3020F29B9A}"/>
              </a:ext>
            </a:extLst>
          </p:cNvPr>
          <p:cNvSpPr/>
          <p:nvPr/>
        </p:nvSpPr>
        <p:spPr>
          <a:xfrm rot="16200000">
            <a:off x="8490773" y="1731609"/>
            <a:ext cx="318473" cy="2848171"/>
          </a:xfrm>
          <a:prstGeom prst="rightBrace">
            <a:avLst/>
          </a:prstGeom>
          <a:ln w="381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TextBox 25">
            <a:extLst>
              <a:ext uri="{FF2B5EF4-FFF2-40B4-BE49-F238E27FC236}">
                <a16:creationId xmlns:a16="http://schemas.microsoft.com/office/drawing/2014/main" id="{7F105976-3DC4-88AC-4CE1-9D95167E38E7}"/>
              </a:ext>
            </a:extLst>
          </p:cNvPr>
          <p:cNvSpPr txBox="1"/>
          <p:nvPr/>
        </p:nvSpPr>
        <p:spPr>
          <a:xfrm>
            <a:off x="8157899" y="2517666"/>
            <a:ext cx="1175322" cy="461665"/>
          </a:xfrm>
          <a:prstGeom prst="rect">
            <a:avLst/>
          </a:prstGeom>
          <a:noFill/>
        </p:spPr>
        <p:txBody>
          <a:bodyPr wrap="none" rtlCol="0">
            <a:spAutoFit/>
          </a:bodyPr>
          <a:lstStyle/>
          <a:p>
            <a:r>
              <a:rPr lang="en-US" sz="2400"/>
              <a:t>256 bits</a:t>
            </a:r>
          </a:p>
        </p:txBody>
      </p:sp>
      <p:sp>
        <p:nvSpPr>
          <p:cNvPr id="27" name="Right Brace 26">
            <a:extLst>
              <a:ext uri="{FF2B5EF4-FFF2-40B4-BE49-F238E27FC236}">
                <a16:creationId xmlns:a16="http://schemas.microsoft.com/office/drawing/2014/main" id="{0F89420B-6BE8-F4B7-5D1C-A4C9B9B5DA98}"/>
              </a:ext>
            </a:extLst>
          </p:cNvPr>
          <p:cNvSpPr/>
          <p:nvPr/>
        </p:nvSpPr>
        <p:spPr>
          <a:xfrm rot="16200000">
            <a:off x="8490773" y="348601"/>
            <a:ext cx="318473" cy="2848171"/>
          </a:xfrm>
          <a:prstGeom prst="rightBrace">
            <a:avLst/>
          </a:prstGeom>
          <a:ln w="381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TextBox 27">
            <a:extLst>
              <a:ext uri="{FF2B5EF4-FFF2-40B4-BE49-F238E27FC236}">
                <a16:creationId xmlns:a16="http://schemas.microsoft.com/office/drawing/2014/main" id="{869EC526-BC08-5EF5-50F7-A6A56CDB03C1}"/>
              </a:ext>
            </a:extLst>
          </p:cNvPr>
          <p:cNvSpPr txBox="1"/>
          <p:nvPr/>
        </p:nvSpPr>
        <p:spPr>
          <a:xfrm>
            <a:off x="8157899" y="1134658"/>
            <a:ext cx="1175322" cy="461665"/>
          </a:xfrm>
          <a:prstGeom prst="rect">
            <a:avLst/>
          </a:prstGeom>
          <a:noFill/>
        </p:spPr>
        <p:txBody>
          <a:bodyPr wrap="none" rtlCol="0">
            <a:spAutoFit/>
          </a:bodyPr>
          <a:lstStyle/>
          <a:p>
            <a:r>
              <a:rPr lang="en-US" sz="2400"/>
              <a:t>256 bits</a:t>
            </a:r>
          </a:p>
        </p:txBody>
      </p:sp>
      <p:sp>
        <p:nvSpPr>
          <p:cNvPr id="29" name="TextBox 28">
            <a:extLst>
              <a:ext uri="{FF2B5EF4-FFF2-40B4-BE49-F238E27FC236}">
                <a16:creationId xmlns:a16="http://schemas.microsoft.com/office/drawing/2014/main" id="{B049198E-A701-56DE-D19D-80C8AED91BC5}"/>
              </a:ext>
            </a:extLst>
          </p:cNvPr>
          <p:cNvSpPr txBox="1"/>
          <p:nvPr/>
        </p:nvSpPr>
        <p:spPr>
          <a:xfrm>
            <a:off x="1814748" y="5425169"/>
            <a:ext cx="8269358" cy="523220"/>
          </a:xfrm>
          <a:prstGeom prst="rect">
            <a:avLst/>
          </a:prstGeom>
          <a:noFill/>
          <a:ln w="28575">
            <a:noFill/>
          </a:ln>
        </p:spPr>
        <p:txBody>
          <a:bodyPr wrap="square" rtlCol="0">
            <a:spAutoFit/>
          </a:bodyPr>
          <a:lstStyle/>
          <a:p>
            <a:r>
              <a:rPr lang="en-US" sz="2800" i="0">
                <a:solidFill>
                  <a:srgbClr val="0D0D0D"/>
                </a:solidFill>
                <a:effectLst/>
                <a:highlight>
                  <a:srgbClr val="FFFFFF"/>
                </a:highlight>
                <a:latin typeface="Calibri" panose="020F0502020204030204" pitchFamily="34" charset="0"/>
                <a:cs typeface="Calibri" panose="020F0502020204030204" pitchFamily="34" charset="0"/>
              </a:rPr>
              <a:t>Each mod p operation: </a:t>
            </a:r>
            <a:r>
              <a:rPr lang="en-US" sz="2800" i="0">
                <a:solidFill>
                  <a:schemeClr val="accent1"/>
                </a:solidFill>
                <a:effectLst/>
                <a:highlight>
                  <a:srgbClr val="FFFFFF"/>
                </a:highlight>
                <a:latin typeface="Calibri" panose="020F0502020204030204" pitchFamily="34" charset="0"/>
                <a:cs typeface="Calibri" panose="020F0502020204030204" pitchFamily="34" charset="0"/>
              </a:rPr>
              <a:t>587 constraints</a:t>
            </a:r>
            <a:r>
              <a:rPr lang="en-US" sz="2800" i="0">
                <a:solidFill>
                  <a:srgbClr val="0D0D0D"/>
                </a:solidFill>
                <a:effectLst/>
                <a:highlight>
                  <a:srgbClr val="FFFFFF"/>
                </a:highlight>
                <a:latin typeface="Calibri" panose="020F0502020204030204" pitchFamily="34" charset="0"/>
                <a:cs typeface="Calibri" panose="020F0502020204030204" pitchFamily="34" charset="0"/>
              </a:rPr>
              <a:t> for range checks</a:t>
            </a:r>
            <a:endParaRPr lang="en-US" sz="2800">
              <a:solidFill>
                <a:srgbClr val="FF0000"/>
              </a:solidFill>
              <a:latin typeface="Calibri" panose="020F0502020204030204" pitchFamily="34" charset="0"/>
              <a:cs typeface="Calibri" panose="020F0502020204030204" pitchFamily="34" charset="0"/>
            </a:endParaRPr>
          </a:p>
        </p:txBody>
      </p:sp>
      <p:sp>
        <p:nvSpPr>
          <p:cNvPr id="30" name="Down Arrow 29">
            <a:extLst>
              <a:ext uri="{FF2B5EF4-FFF2-40B4-BE49-F238E27FC236}">
                <a16:creationId xmlns:a16="http://schemas.microsoft.com/office/drawing/2014/main" id="{A159931D-FB9B-C786-B009-2D2C33AB9647}"/>
              </a:ext>
            </a:extLst>
          </p:cNvPr>
          <p:cNvSpPr/>
          <p:nvPr/>
        </p:nvSpPr>
        <p:spPr>
          <a:xfrm>
            <a:off x="5820683" y="5950011"/>
            <a:ext cx="212833" cy="365760"/>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941BE29-C659-152B-6230-FB72F890C873}"/>
              </a:ext>
            </a:extLst>
          </p:cNvPr>
          <p:cNvSpPr txBox="1"/>
          <p:nvPr/>
        </p:nvSpPr>
        <p:spPr>
          <a:xfrm>
            <a:off x="3102702" y="6276015"/>
            <a:ext cx="5743688" cy="523220"/>
          </a:xfrm>
          <a:prstGeom prst="rect">
            <a:avLst/>
          </a:prstGeom>
          <a:noFill/>
        </p:spPr>
        <p:txBody>
          <a:bodyPr wrap="none" rtlCol="0">
            <a:spAutoFit/>
          </a:bodyPr>
          <a:lstStyle/>
          <a:p>
            <a:r>
              <a:rPr lang="en-US" sz="2800">
                <a:solidFill>
                  <a:schemeClr val="accent1"/>
                </a:solidFill>
              </a:rPr>
              <a:t>&gt; 90% of constraints </a:t>
            </a:r>
            <a:r>
              <a:rPr lang="en-US" sz="2800"/>
              <a:t>in point addition!</a:t>
            </a:r>
          </a:p>
        </p:txBody>
      </p:sp>
      <p:grpSp>
        <p:nvGrpSpPr>
          <p:cNvPr id="12" name="Group 11">
            <a:extLst>
              <a:ext uri="{FF2B5EF4-FFF2-40B4-BE49-F238E27FC236}">
                <a16:creationId xmlns:a16="http://schemas.microsoft.com/office/drawing/2014/main" id="{6C4D0FD0-818D-27C1-CF85-B364491A95D9}"/>
              </a:ext>
            </a:extLst>
          </p:cNvPr>
          <p:cNvGrpSpPr/>
          <p:nvPr/>
        </p:nvGrpSpPr>
        <p:grpSpPr>
          <a:xfrm flipH="1">
            <a:off x="2798479" y="4109617"/>
            <a:ext cx="2485444" cy="1054367"/>
            <a:chOff x="404734" y="5366479"/>
            <a:chExt cx="2485444" cy="1054367"/>
          </a:xfrm>
        </p:grpSpPr>
        <p:grpSp>
          <p:nvGrpSpPr>
            <p:cNvPr id="24" name="Group 23">
              <a:extLst>
                <a:ext uri="{FF2B5EF4-FFF2-40B4-BE49-F238E27FC236}">
                  <a16:creationId xmlns:a16="http://schemas.microsoft.com/office/drawing/2014/main" id="{8E81CAC8-2E6B-5C78-58B3-CDB1D6684E84}"/>
                </a:ext>
              </a:extLst>
            </p:cNvPr>
            <p:cNvGrpSpPr/>
            <p:nvPr/>
          </p:nvGrpSpPr>
          <p:grpSpPr>
            <a:xfrm>
              <a:off x="961820" y="5605897"/>
              <a:ext cx="1928358" cy="814949"/>
              <a:chOff x="961820" y="5605897"/>
              <a:chExt cx="1928358" cy="814949"/>
            </a:xfrm>
          </p:grpSpPr>
          <p:pic>
            <p:nvPicPr>
              <p:cNvPr id="34" name="Picture 33">
                <a:extLst>
                  <a:ext uri="{FF2B5EF4-FFF2-40B4-BE49-F238E27FC236}">
                    <a16:creationId xmlns:a16="http://schemas.microsoft.com/office/drawing/2014/main" id="{EF342544-D963-4AAC-C9FB-9E9AF17DCEAD}"/>
                  </a:ext>
                </a:extLst>
              </p:cNvPr>
              <p:cNvPicPr>
                <a:picLocks noChangeAspect="1"/>
              </p:cNvPicPr>
              <p:nvPr/>
            </p:nvPicPr>
            <p:blipFill>
              <a:blip r:embed="rId3"/>
              <a:stretch>
                <a:fillRect/>
              </a:stretch>
            </p:blipFill>
            <p:spPr>
              <a:xfrm flipH="1">
                <a:off x="961820" y="5955380"/>
                <a:ext cx="1928358" cy="465466"/>
              </a:xfrm>
              <a:prstGeom prst="rect">
                <a:avLst/>
              </a:prstGeom>
            </p:spPr>
          </p:pic>
          <p:sp>
            <p:nvSpPr>
              <p:cNvPr id="35" name="TextBox 34">
                <a:extLst>
                  <a:ext uri="{FF2B5EF4-FFF2-40B4-BE49-F238E27FC236}">
                    <a16:creationId xmlns:a16="http://schemas.microsoft.com/office/drawing/2014/main" id="{3E7A9E32-B2BA-D59E-C70A-CBD153D71A6F}"/>
                  </a:ext>
                </a:extLst>
              </p:cNvPr>
              <p:cNvSpPr txBox="1"/>
              <p:nvPr/>
            </p:nvSpPr>
            <p:spPr>
              <a:xfrm>
                <a:off x="1462434" y="5605897"/>
                <a:ext cx="936207" cy="360227"/>
              </a:xfrm>
              <a:prstGeom prst="rect">
                <a:avLst/>
              </a:prstGeom>
              <a:solidFill>
                <a:schemeClr val="bg1"/>
              </a:solidFill>
            </p:spPr>
            <p:txBody>
              <a:bodyPr wrap="square">
                <a:spAutoFit/>
              </a:bodyPr>
              <a:lstStyle/>
              <a:p>
                <a:pPr>
                  <a:lnSpc>
                    <a:spcPts val="1800"/>
                  </a:lnSpc>
                </a:pPr>
                <a:r>
                  <a:rPr lang="en-US" sz="2800"/>
                  <a:t>carry</a:t>
                </a:r>
              </a:p>
            </p:txBody>
          </p:sp>
        </p:grpSp>
        <p:sp>
          <p:nvSpPr>
            <p:cNvPr id="32" name="Rectangle 31">
              <a:extLst>
                <a:ext uri="{FF2B5EF4-FFF2-40B4-BE49-F238E27FC236}">
                  <a16:creationId xmlns:a16="http://schemas.microsoft.com/office/drawing/2014/main" id="{FB13A8C2-9A80-2C7B-55F1-5F6C98A473C6}"/>
                </a:ext>
              </a:extLst>
            </p:cNvPr>
            <p:cNvSpPr/>
            <p:nvPr/>
          </p:nvSpPr>
          <p:spPr>
            <a:xfrm>
              <a:off x="2371921" y="6076133"/>
              <a:ext cx="428068" cy="22860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3" name="TextBox 32">
              <a:extLst>
                <a:ext uri="{FF2B5EF4-FFF2-40B4-BE49-F238E27FC236}">
                  <a16:creationId xmlns:a16="http://schemas.microsoft.com/office/drawing/2014/main" id="{3589030A-2F88-1984-300B-0464F942D62E}"/>
                </a:ext>
              </a:extLst>
            </p:cNvPr>
            <p:cNvSpPr txBox="1"/>
            <p:nvPr/>
          </p:nvSpPr>
          <p:spPr>
            <a:xfrm>
              <a:off x="404734" y="5366479"/>
              <a:ext cx="184731" cy="369332"/>
            </a:xfrm>
            <a:prstGeom prst="rect">
              <a:avLst/>
            </a:prstGeom>
            <a:noFill/>
          </p:spPr>
          <p:txBody>
            <a:bodyPr wrap="none" rtlCol="0">
              <a:spAutoFit/>
            </a:bodyPr>
            <a:lstStyle/>
            <a:p>
              <a:endParaRPr lang="en-US"/>
            </a:p>
          </p:txBody>
        </p:sp>
      </p:grpSp>
    </p:spTree>
    <p:extLst>
      <p:ext uri="{BB962C8B-B14F-4D97-AF65-F5344CB8AC3E}">
        <p14:creationId xmlns:p14="http://schemas.microsoft.com/office/powerpoint/2010/main" val="3690674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0E3349-0664-5F54-5744-80587633D7E5}"/>
              </a:ext>
            </a:extLst>
          </p:cNvPr>
          <p:cNvSpPr>
            <a:spLocks noGrp="1"/>
          </p:cNvSpPr>
          <p:nvPr>
            <p:ph type="title"/>
          </p:nvPr>
        </p:nvSpPr>
        <p:spPr/>
        <p:txBody>
          <a:bodyPr/>
          <a:lstStyle/>
          <a:p>
            <a:r>
              <a:rPr lang="en-US"/>
              <a:t>Look-up based Range Check</a:t>
            </a:r>
          </a:p>
        </p:txBody>
      </p:sp>
      <p:sp>
        <p:nvSpPr>
          <p:cNvPr id="3" name="Content Placeholder 2">
            <a:extLst>
              <a:ext uri="{FF2B5EF4-FFF2-40B4-BE49-F238E27FC236}">
                <a16:creationId xmlns:a16="http://schemas.microsoft.com/office/drawing/2014/main" id="{91A823BA-F84C-D135-50AF-2C6C8B4FA356}"/>
              </a:ext>
            </a:extLst>
          </p:cNvPr>
          <p:cNvSpPr>
            <a:spLocks noGrp="1"/>
          </p:cNvSpPr>
          <p:nvPr>
            <p:ph idx="1"/>
          </p:nvPr>
        </p:nvSpPr>
        <p:spPr>
          <a:xfrm>
            <a:off x="838200" y="1825624"/>
            <a:ext cx="10515600" cy="4667251"/>
          </a:xfrm>
        </p:spPr>
        <p:txBody>
          <a:bodyPr>
            <a:normAutofit/>
          </a:bodyPr>
          <a:lstStyle/>
          <a:p>
            <a:endParaRPr lang="en-US" sz="3200"/>
          </a:p>
          <a:p>
            <a:endParaRPr lang="en-US" sz="3200"/>
          </a:p>
          <a:p>
            <a:endParaRPr lang="en-US" sz="3200"/>
          </a:p>
          <a:p>
            <a:endParaRPr lang="en-US" sz="3200"/>
          </a:p>
          <a:p>
            <a:endParaRPr lang="en-US" sz="3200"/>
          </a:p>
          <a:p>
            <a:endParaRPr lang="en-US" sz="3200"/>
          </a:p>
          <a:p>
            <a:r>
              <a:rPr lang="en-US" sz="3200"/>
              <a:t>Each check costs </a:t>
            </a:r>
            <a:r>
              <a:rPr lang="en-US" sz="3200">
                <a:solidFill>
                  <a:schemeClr val="accent1"/>
                </a:solidFill>
              </a:rPr>
              <a:t>1 constraint</a:t>
            </a:r>
          </a:p>
          <a:p>
            <a:r>
              <a:rPr lang="en-US" sz="3200"/>
              <a:t>With </a:t>
            </a:r>
            <a:r>
              <a:rPr lang="en-US" sz="3200">
                <a:solidFill>
                  <a:schemeClr val="accent6">
                    <a:lumMod val="75000"/>
                  </a:schemeClr>
                </a:solidFill>
              </a:rPr>
              <a:t>|S| = 8 constraints </a:t>
            </a:r>
            <a:r>
              <a:rPr lang="en-US" sz="3200"/>
              <a:t>overhead</a:t>
            </a:r>
          </a:p>
          <a:p>
            <a:endParaRPr lang="en-US" sz="3200"/>
          </a:p>
          <a:p>
            <a:endParaRPr lang="en-US" sz="3200"/>
          </a:p>
          <a:p>
            <a:endParaRPr lang="en-US" sz="3200"/>
          </a:p>
          <a:p>
            <a:endParaRPr lang="en-US" sz="3200"/>
          </a:p>
          <a:p>
            <a:endParaRPr lang="en-US" sz="3200"/>
          </a:p>
          <a:p>
            <a:endParaRPr lang="en-US" sz="3200"/>
          </a:p>
        </p:txBody>
      </p:sp>
      <p:grpSp>
        <p:nvGrpSpPr>
          <p:cNvPr id="19" name="Group 18">
            <a:extLst>
              <a:ext uri="{FF2B5EF4-FFF2-40B4-BE49-F238E27FC236}">
                <a16:creationId xmlns:a16="http://schemas.microsoft.com/office/drawing/2014/main" id="{165FFFA0-D185-86C5-E544-0E47BDE0897C}"/>
              </a:ext>
            </a:extLst>
          </p:cNvPr>
          <p:cNvGrpSpPr/>
          <p:nvPr/>
        </p:nvGrpSpPr>
        <p:grpSpPr>
          <a:xfrm>
            <a:off x="564355" y="2778701"/>
            <a:ext cx="3337085" cy="1082006"/>
            <a:chOff x="291831" y="3691790"/>
            <a:chExt cx="5477554" cy="1322169"/>
          </a:xfrm>
        </p:grpSpPr>
        <p:pic>
          <p:nvPicPr>
            <p:cNvPr id="9" name="Picture 8">
              <a:extLst>
                <a:ext uri="{FF2B5EF4-FFF2-40B4-BE49-F238E27FC236}">
                  <a16:creationId xmlns:a16="http://schemas.microsoft.com/office/drawing/2014/main" id="{BC19F74A-3A1B-A78E-EC60-FC367D09AD4A}"/>
                </a:ext>
              </a:extLst>
            </p:cNvPr>
            <p:cNvPicPr>
              <a:picLocks noChangeAspect="1"/>
            </p:cNvPicPr>
            <p:nvPr/>
          </p:nvPicPr>
          <p:blipFill>
            <a:blip r:embed="rId3"/>
            <a:stretch>
              <a:fillRect/>
            </a:stretch>
          </p:blipFill>
          <p:spPr>
            <a:xfrm>
              <a:off x="291831" y="3691790"/>
              <a:ext cx="5477554" cy="1322169"/>
            </a:xfrm>
            <a:prstGeom prst="rect">
              <a:avLst/>
            </a:prstGeom>
          </p:spPr>
        </p:pic>
        <p:pic>
          <p:nvPicPr>
            <p:cNvPr id="14" name="Picture 13">
              <a:extLst>
                <a:ext uri="{FF2B5EF4-FFF2-40B4-BE49-F238E27FC236}">
                  <a16:creationId xmlns:a16="http://schemas.microsoft.com/office/drawing/2014/main" id="{4CDA844E-E3C8-1802-9E52-1A43F9676EB5}"/>
                </a:ext>
              </a:extLst>
            </p:cNvPr>
            <p:cNvPicPr>
              <a:picLocks noChangeAspect="1"/>
            </p:cNvPicPr>
            <p:nvPr/>
          </p:nvPicPr>
          <p:blipFill rotWithShape="1">
            <a:blip r:embed="rId3"/>
            <a:srcRect l="4558" t="24798" r="72391" b="23362"/>
            <a:stretch/>
          </p:blipFill>
          <p:spPr>
            <a:xfrm>
              <a:off x="1849119" y="4017233"/>
              <a:ext cx="1262617" cy="685419"/>
            </a:xfrm>
            <a:prstGeom prst="rect">
              <a:avLst/>
            </a:prstGeom>
          </p:spPr>
        </p:pic>
      </p:grpSp>
      <p:graphicFrame>
        <p:nvGraphicFramePr>
          <p:cNvPr id="17" name="Table 16">
            <a:extLst>
              <a:ext uri="{FF2B5EF4-FFF2-40B4-BE49-F238E27FC236}">
                <a16:creationId xmlns:a16="http://schemas.microsoft.com/office/drawing/2014/main" id="{766C4C02-2D5B-1D4E-9A44-26CB3430E936}"/>
              </a:ext>
            </a:extLst>
          </p:cNvPr>
          <p:cNvGraphicFramePr>
            <a:graphicFrameLocks noGrp="1"/>
          </p:cNvGraphicFramePr>
          <p:nvPr/>
        </p:nvGraphicFramePr>
        <p:xfrm>
          <a:off x="8291882" y="1955483"/>
          <a:ext cx="2842496" cy="4632960"/>
        </p:xfrm>
        <a:graphic>
          <a:graphicData uri="http://schemas.openxmlformats.org/drawingml/2006/table">
            <a:tbl>
              <a:tblPr firstRow="1" bandRow="1">
                <a:tableStyleId>{16D9F66E-5EB9-4882-86FB-DCBF35E3C3E4}</a:tableStyleId>
              </a:tblPr>
              <a:tblGrid>
                <a:gridCol w="2842496">
                  <a:extLst>
                    <a:ext uri="{9D8B030D-6E8A-4147-A177-3AD203B41FA5}">
                      <a16:colId xmlns:a16="http://schemas.microsoft.com/office/drawing/2014/main" val="2948925269"/>
                    </a:ext>
                  </a:extLst>
                </a:gridCol>
              </a:tblGrid>
              <a:tr h="501333">
                <a:tc>
                  <a:txBody>
                    <a:bodyPr/>
                    <a:lstStyle/>
                    <a:p>
                      <a:pPr algn="ctr"/>
                      <a:r>
                        <a:rPr lang="en-US" sz="3200" b="0"/>
                        <a:t>0</a:t>
                      </a:r>
                    </a:p>
                  </a:txBody>
                  <a:tcPr/>
                </a:tc>
                <a:extLst>
                  <a:ext uri="{0D108BD9-81ED-4DB2-BD59-A6C34878D82A}">
                    <a16:rowId xmlns:a16="http://schemas.microsoft.com/office/drawing/2014/main" val="263902771"/>
                  </a:ext>
                </a:extLst>
              </a:tr>
              <a:tr h="501333">
                <a:tc>
                  <a:txBody>
                    <a:bodyPr/>
                    <a:lstStyle/>
                    <a:p>
                      <a:pPr algn="ctr"/>
                      <a:r>
                        <a:rPr lang="en-US" sz="3200" b="0"/>
                        <a:t>1</a:t>
                      </a:r>
                    </a:p>
                  </a:txBody>
                  <a:tcPr/>
                </a:tc>
                <a:extLst>
                  <a:ext uri="{0D108BD9-81ED-4DB2-BD59-A6C34878D82A}">
                    <a16:rowId xmlns:a16="http://schemas.microsoft.com/office/drawing/2014/main" val="3710919770"/>
                  </a:ext>
                </a:extLst>
              </a:tr>
              <a:tr h="501333">
                <a:tc>
                  <a:txBody>
                    <a:bodyPr/>
                    <a:lstStyle/>
                    <a:p>
                      <a:pPr algn="ctr"/>
                      <a:r>
                        <a:rPr lang="en-US" sz="3200" b="0"/>
                        <a:t>2</a:t>
                      </a:r>
                    </a:p>
                  </a:txBody>
                  <a:tcPr/>
                </a:tc>
                <a:extLst>
                  <a:ext uri="{0D108BD9-81ED-4DB2-BD59-A6C34878D82A}">
                    <a16:rowId xmlns:a16="http://schemas.microsoft.com/office/drawing/2014/main" val="3679868214"/>
                  </a:ext>
                </a:extLst>
              </a:tr>
              <a:tr h="501333">
                <a:tc>
                  <a:txBody>
                    <a:bodyPr/>
                    <a:lstStyle/>
                    <a:p>
                      <a:pPr algn="ctr"/>
                      <a:r>
                        <a:rPr lang="en-US" sz="3200" b="0"/>
                        <a:t>3</a:t>
                      </a:r>
                    </a:p>
                  </a:txBody>
                  <a:tcPr/>
                </a:tc>
                <a:extLst>
                  <a:ext uri="{0D108BD9-81ED-4DB2-BD59-A6C34878D82A}">
                    <a16:rowId xmlns:a16="http://schemas.microsoft.com/office/drawing/2014/main" val="3519021364"/>
                  </a:ext>
                </a:extLst>
              </a:tr>
              <a:tr h="501333">
                <a:tc>
                  <a:txBody>
                    <a:bodyPr/>
                    <a:lstStyle/>
                    <a:p>
                      <a:pPr algn="ctr"/>
                      <a:r>
                        <a:rPr lang="en-US" sz="3200" b="0"/>
                        <a:t>4</a:t>
                      </a:r>
                    </a:p>
                  </a:txBody>
                  <a:tcPr/>
                </a:tc>
                <a:extLst>
                  <a:ext uri="{0D108BD9-81ED-4DB2-BD59-A6C34878D82A}">
                    <a16:rowId xmlns:a16="http://schemas.microsoft.com/office/drawing/2014/main" val="3722382464"/>
                  </a:ext>
                </a:extLst>
              </a:tr>
              <a:tr h="501333">
                <a:tc>
                  <a:txBody>
                    <a:bodyPr/>
                    <a:lstStyle/>
                    <a:p>
                      <a:pPr algn="ctr"/>
                      <a:r>
                        <a:rPr lang="en-US" sz="3200" b="0"/>
                        <a:t>5</a:t>
                      </a:r>
                    </a:p>
                  </a:txBody>
                  <a:tcPr/>
                </a:tc>
                <a:extLst>
                  <a:ext uri="{0D108BD9-81ED-4DB2-BD59-A6C34878D82A}">
                    <a16:rowId xmlns:a16="http://schemas.microsoft.com/office/drawing/2014/main" val="1677780156"/>
                  </a:ext>
                </a:extLst>
              </a:tr>
              <a:tr h="501333">
                <a:tc>
                  <a:txBody>
                    <a:bodyPr/>
                    <a:lstStyle/>
                    <a:p>
                      <a:pPr algn="ctr"/>
                      <a:r>
                        <a:rPr lang="en-US" sz="3200" b="0"/>
                        <a:t>6</a:t>
                      </a:r>
                    </a:p>
                  </a:txBody>
                  <a:tcPr/>
                </a:tc>
                <a:extLst>
                  <a:ext uri="{0D108BD9-81ED-4DB2-BD59-A6C34878D82A}">
                    <a16:rowId xmlns:a16="http://schemas.microsoft.com/office/drawing/2014/main" val="1695404217"/>
                  </a:ext>
                </a:extLst>
              </a:tr>
              <a:tr h="501333">
                <a:tc>
                  <a:txBody>
                    <a:bodyPr/>
                    <a:lstStyle/>
                    <a:p>
                      <a:pPr algn="ctr"/>
                      <a:r>
                        <a:rPr lang="en-US" sz="3200" b="0"/>
                        <a:t>7</a:t>
                      </a:r>
                    </a:p>
                  </a:txBody>
                  <a:tcPr/>
                </a:tc>
                <a:extLst>
                  <a:ext uri="{0D108BD9-81ED-4DB2-BD59-A6C34878D82A}">
                    <a16:rowId xmlns:a16="http://schemas.microsoft.com/office/drawing/2014/main" val="604664745"/>
                  </a:ext>
                </a:extLst>
              </a:tr>
            </a:tbl>
          </a:graphicData>
        </a:graphic>
      </p:graphicFrame>
      <p:sp>
        <p:nvSpPr>
          <p:cNvPr id="18" name="TextBox 17">
            <a:extLst>
              <a:ext uri="{FF2B5EF4-FFF2-40B4-BE49-F238E27FC236}">
                <a16:creationId xmlns:a16="http://schemas.microsoft.com/office/drawing/2014/main" id="{E116F5B9-01A7-4F44-3407-0C988572416A}"/>
              </a:ext>
            </a:extLst>
          </p:cNvPr>
          <p:cNvSpPr txBox="1"/>
          <p:nvPr/>
        </p:nvSpPr>
        <p:spPr>
          <a:xfrm>
            <a:off x="9163305" y="1309152"/>
            <a:ext cx="1099650" cy="646331"/>
          </a:xfrm>
          <a:prstGeom prst="rect">
            <a:avLst/>
          </a:prstGeom>
          <a:noFill/>
        </p:spPr>
        <p:txBody>
          <a:bodyPr wrap="square" rtlCol="0">
            <a:spAutoFit/>
          </a:bodyPr>
          <a:lstStyle/>
          <a:p>
            <a:r>
              <a:rPr lang="en-US" sz="3600"/>
              <a:t>Set S </a:t>
            </a:r>
          </a:p>
        </p:txBody>
      </p:sp>
      <p:sp>
        <p:nvSpPr>
          <p:cNvPr id="21" name="TextBox 20">
            <a:extLst>
              <a:ext uri="{FF2B5EF4-FFF2-40B4-BE49-F238E27FC236}">
                <a16:creationId xmlns:a16="http://schemas.microsoft.com/office/drawing/2014/main" id="{74E069BA-8CC5-57D3-8DDA-01C1C280C367}"/>
              </a:ext>
            </a:extLst>
          </p:cNvPr>
          <p:cNvSpPr txBox="1"/>
          <p:nvPr/>
        </p:nvSpPr>
        <p:spPr>
          <a:xfrm>
            <a:off x="3019443" y="4307607"/>
            <a:ext cx="2443949" cy="584775"/>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sz="3200" b="0" i="0">
                <a:solidFill>
                  <a:srgbClr val="0D0D0D"/>
                </a:solidFill>
                <a:effectLst/>
                <a:highlight>
                  <a:srgbClr val="FFFFFF"/>
                </a:highlight>
                <a:latin typeface="Calibri" panose="020F0502020204030204" pitchFamily="34" charset="0"/>
                <a:cs typeface="Calibri" panose="020F0502020204030204" pitchFamily="34" charset="0"/>
              </a:rPr>
              <a:t>In Set S check</a:t>
            </a:r>
            <a:endParaRPr lang="en-US" sz="3200">
              <a:latin typeface="Calibri" panose="020F0502020204030204" pitchFamily="34" charset="0"/>
              <a:cs typeface="Calibri" panose="020F0502020204030204" pitchFamily="34" charset="0"/>
            </a:endParaRPr>
          </a:p>
        </p:txBody>
      </p:sp>
      <p:sp>
        <p:nvSpPr>
          <p:cNvPr id="22" name="Right Brace 21">
            <a:extLst>
              <a:ext uri="{FF2B5EF4-FFF2-40B4-BE49-F238E27FC236}">
                <a16:creationId xmlns:a16="http://schemas.microsoft.com/office/drawing/2014/main" id="{D75C90F4-D9C5-8180-1192-5BA690690946}"/>
              </a:ext>
            </a:extLst>
          </p:cNvPr>
          <p:cNvSpPr/>
          <p:nvPr/>
        </p:nvSpPr>
        <p:spPr>
          <a:xfrm rot="16200000">
            <a:off x="951012" y="2342871"/>
            <a:ext cx="284553" cy="587110"/>
          </a:xfrm>
          <a:prstGeom prst="rightBrace">
            <a:avLst/>
          </a:prstGeom>
          <a:ln w="381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TextBox 23">
            <a:extLst>
              <a:ext uri="{FF2B5EF4-FFF2-40B4-BE49-F238E27FC236}">
                <a16:creationId xmlns:a16="http://schemas.microsoft.com/office/drawing/2014/main" id="{B8A6FA56-1DBA-2165-B868-418C4F77B415}"/>
              </a:ext>
            </a:extLst>
          </p:cNvPr>
          <p:cNvSpPr txBox="1"/>
          <p:nvPr/>
        </p:nvSpPr>
        <p:spPr>
          <a:xfrm>
            <a:off x="652706" y="2100951"/>
            <a:ext cx="864339" cy="461665"/>
          </a:xfrm>
          <a:prstGeom prst="rect">
            <a:avLst/>
          </a:prstGeom>
          <a:noFill/>
        </p:spPr>
        <p:txBody>
          <a:bodyPr wrap="none" rtlCol="0">
            <a:spAutoFit/>
          </a:bodyPr>
          <a:lstStyle/>
          <a:p>
            <a:r>
              <a:rPr lang="en-US" sz="2400"/>
              <a:t>3 bits</a:t>
            </a:r>
          </a:p>
        </p:txBody>
      </p:sp>
      <p:cxnSp>
        <p:nvCxnSpPr>
          <p:cNvPr id="26" name="Straight Arrow Connector 25">
            <a:extLst>
              <a:ext uri="{FF2B5EF4-FFF2-40B4-BE49-F238E27FC236}">
                <a16:creationId xmlns:a16="http://schemas.microsoft.com/office/drawing/2014/main" id="{BB2FB84C-D606-2ED9-DC7E-38433D4D900E}"/>
              </a:ext>
            </a:extLst>
          </p:cNvPr>
          <p:cNvCxnSpPr>
            <a:cxnSpLocks/>
          </p:cNvCxnSpPr>
          <p:nvPr/>
        </p:nvCxnSpPr>
        <p:spPr>
          <a:xfrm flipH="1" flipV="1">
            <a:off x="1093288" y="3479425"/>
            <a:ext cx="1926155" cy="860054"/>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E3F5B7C6-B174-AF0F-12A6-C8D06D2DC342}"/>
              </a:ext>
            </a:extLst>
          </p:cNvPr>
          <p:cNvCxnSpPr>
            <a:cxnSpLocks/>
          </p:cNvCxnSpPr>
          <p:nvPr/>
        </p:nvCxnSpPr>
        <p:spPr>
          <a:xfrm flipH="1" flipV="1">
            <a:off x="1950253" y="3479425"/>
            <a:ext cx="1497684" cy="808014"/>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F053607C-189A-EA72-8411-A4BEC79D083A}"/>
              </a:ext>
            </a:extLst>
          </p:cNvPr>
          <p:cNvCxnSpPr>
            <a:cxnSpLocks/>
          </p:cNvCxnSpPr>
          <p:nvPr/>
        </p:nvCxnSpPr>
        <p:spPr>
          <a:xfrm flipH="1" flipV="1">
            <a:off x="2758119" y="3446616"/>
            <a:ext cx="980364" cy="860054"/>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grpSp>
        <p:nvGrpSpPr>
          <p:cNvPr id="45" name="Group 44">
            <a:extLst>
              <a:ext uri="{FF2B5EF4-FFF2-40B4-BE49-F238E27FC236}">
                <a16:creationId xmlns:a16="http://schemas.microsoft.com/office/drawing/2014/main" id="{7584E448-8B8E-C1D8-38C6-27DF78A50B8F}"/>
              </a:ext>
            </a:extLst>
          </p:cNvPr>
          <p:cNvGrpSpPr/>
          <p:nvPr/>
        </p:nvGrpSpPr>
        <p:grpSpPr>
          <a:xfrm>
            <a:off x="4330474" y="2778701"/>
            <a:ext cx="3337085" cy="1082006"/>
            <a:chOff x="291831" y="3691790"/>
            <a:chExt cx="5477554" cy="1322169"/>
          </a:xfrm>
        </p:grpSpPr>
        <p:pic>
          <p:nvPicPr>
            <p:cNvPr id="46" name="Picture 45">
              <a:extLst>
                <a:ext uri="{FF2B5EF4-FFF2-40B4-BE49-F238E27FC236}">
                  <a16:creationId xmlns:a16="http://schemas.microsoft.com/office/drawing/2014/main" id="{9800F282-300E-E16E-51E4-A4FD991BE218}"/>
                </a:ext>
              </a:extLst>
            </p:cNvPr>
            <p:cNvPicPr>
              <a:picLocks noChangeAspect="1"/>
            </p:cNvPicPr>
            <p:nvPr/>
          </p:nvPicPr>
          <p:blipFill>
            <a:blip r:embed="rId3"/>
            <a:stretch>
              <a:fillRect/>
            </a:stretch>
          </p:blipFill>
          <p:spPr>
            <a:xfrm>
              <a:off x="291831" y="3691790"/>
              <a:ext cx="5477554" cy="1322169"/>
            </a:xfrm>
            <a:prstGeom prst="rect">
              <a:avLst/>
            </a:prstGeom>
          </p:spPr>
        </p:pic>
        <p:pic>
          <p:nvPicPr>
            <p:cNvPr id="47" name="Picture 46">
              <a:extLst>
                <a:ext uri="{FF2B5EF4-FFF2-40B4-BE49-F238E27FC236}">
                  <a16:creationId xmlns:a16="http://schemas.microsoft.com/office/drawing/2014/main" id="{039CE3AA-8F31-4454-E72B-6E7C7A02B03A}"/>
                </a:ext>
              </a:extLst>
            </p:cNvPr>
            <p:cNvPicPr>
              <a:picLocks noChangeAspect="1"/>
            </p:cNvPicPr>
            <p:nvPr/>
          </p:nvPicPr>
          <p:blipFill rotWithShape="1">
            <a:blip r:embed="rId3"/>
            <a:srcRect l="4558" t="24798" r="72391" b="23362"/>
            <a:stretch/>
          </p:blipFill>
          <p:spPr>
            <a:xfrm>
              <a:off x="1849119" y="4017233"/>
              <a:ext cx="1262617" cy="685419"/>
            </a:xfrm>
            <a:prstGeom prst="rect">
              <a:avLst/>
            </a:prstGeom>
          </p:spPr>
        </p:pic>
      </p:grpSp>
      <p:cxnSp>
        <p:nvCxnSpPr>
          <p:cNvPr id="33" name="Straight Arrow Connector 32">
            <a:extLst>
              <a:ext uri="{FF2B5EF4-FFF2-40B4-BE49-F238E27FC236}">
                <a16:creationId xmlns:a16="http://schemas.microsoft.com/office/drawing/2014/main" id="{6565F150-C01D-2BF9-BE0C-FC0AE25E4EE3}"/>
              </a:ext>
            </a:extLst>
          </p:cNvPr>
          <p:cNvCxnSpPr>
            <a:cxnSpLocks/>
          </p:cNvCxnSpPr>
          <p:nvPr/>
        </p:nvCxnSpPr>
        <p:spPr>
          <a:xfrm flipV="1">
            <a:off x="5463392" y="3479425"/>
            <a:ext cx="1742316" cy="828182"/>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0A600E9A-A339-7B29-7067-C0DB2C6F4854}"/>
              </a:ext>
            </a:extLst>
          </p:cNvPr>
          <p:cNvCxnSpPr>
            <a:cxnSpLocks/>
          </p:cNvCxnSpPr>
          <p:nvPr/>
        </p:nvCxnSpPr>
        <p:spPr>
          <a:xfrm flipV="1">
            <a:off x="5118196" y="3446616"/>
            <a:ext cx="1357775" cy="860054"/>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id="{84ADD268-3A84-8ED7-5F17-69D5AF07F515}"/>
              </a:ext>
            </a:extLst>
          </p:cNvPr>
          <p:cNvCxnSpPr>
            <a:cxnSpLocks/>
          </p:cNvCxnSpPr>
          <p:nvPr/>
        </p:nvCxnSpPr>
        <p:spPr>
          <a:xfrm flipV="1">
            <a:off x="4815379" y="3446616"/>
            <a:ext cx="868981" cy="840823"/>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a:extLst>
              <a:ext uri="{FF2B5EF4-FFF2-40B4-BE49-F238E27FC236}">
                <a16:creationId xmlns:a16="http://schemas.microsoft.com/office/drawing/2014/main" id="{67EF0328-FB8F-32F6-12E7-6CB7801B2D17}"/>
              </a:ext>
            </a:extLst>
          </p:cNvPr>
          <p:cNvCxnSpPr>
            <a:cxnSpLocks/>
          </p:cNvCxnSpPr>
          <p:nvPr/>
        </p:nvCxnSpPr>
        <p:spPr>
          <a:xfrm flipV="1">
            <a:off x="4509741" y="3421471"/>
            <a:ext cx="442078" cy="865968"/>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60" name="Straight Arrow Connector 59">
            <a:extLst>
              <a:ext uri="{FF2B5EF4-FFF2-40B4-BE49-F238E27FC236}">
                <a16:creationId xmlns:a16="http://schemas.microsoft.com/office/drawing/2014/main" id="{3D5CBE5A-D8DF-D5FF-ACB1-620FED0059B5}"/>
              </a:ext>
            </a:extLst>
          </p:cNvPr>
          <p:cNvCxnSpPr>
            <a:cxnSpLocks/>
          </p:cNvCxnSpPr>
          <p:nvPr/>
        </p:nvCxnSpPr>
        <p:spPr>
          <a:xfrm flipH="1" flipV="1">
            <a:off x="3454321" y="3479425"/>
            <a:ext cx="569388" cy="827245"/>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81" name="TextBox 80">
            <a:extLst>
              <a:ext uri="{FF2B5EF4-FFF2-40B4-BE49-F238E27FC236}">
                <a16:creationId xmlns:a16="http://schemas.microsoft.com/office/drawing/2014/main" id="{ACC2EFD1-78D5-E0B8-DAE2-9A58131E73EE}"/>
              </a:ext>
            </a:extLst>
          </p:cNvPr>
          <p:cNvSpPr txBox="1"/>
          <p:nvPr/>
        </p:nvSpPr>
        <p:spPr>
          <a:xfrm>
            <a:off x="193749" y="1057626"/>
            <a:ext cx="4078296" cy="954107"/>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US" sz="2800"/>
              <a:t>Convention: </a:t>
            </a:r>
            <a:r>
              <a:rPr lang="en-US" sz="2800">
                <a:solidFill>
                  <a:schemeClr val="accent1"/>
                </a:solidFill>
              </a:rPr>
              <a:t>24</a:t>
            </a:r>
            <a:r>
              <a:rPr lang="en-US" sz="2800"/>
              <a:t> constraints</a:t>
            </a:r>
          </a:p>
          <a:p>
            <a:r>
              <a:rPr lang="en-US" sz="2800"/>
              <a:t>Ours: </a:t>
            </a:r>
            <a:r>
              <a:rPr lang="en-US" sz="2800">
                <a:solidFill>
                  <a:schemeClr val="accent1"/>
                </a:solidFill>
              </a:rPr>
              <a:t>8</a:t>
            </a:r>
            <a:r>
              <a:rPr lang="en-US" sz="2800"/>
              <a:t> + </a:t>
            </a:r>
            <a:r>
              <a:rPr lang="en-US" sz="2800">
                <a:solidFill>
                  <a:srgbClr val="00B050"/>
                </a:solidFill>
              </a:rPr>
              <a:t>8</a:t>
            </a:r>
            <a:r>
              <a:rPr lang="en-US" sz="2800"/>
              <a:t> constraints</a:t>
            </a:r>
          </a:p>
        </p:txBody>
      </p:sp>
      <p:sp>
        <p:nvSpPr>
          <p:cNvPr id="4" name="Right Brace 3">
            <a:extLst>
              <a:ext uri="{FF2B5EF4-FFF2-40B4-BE49-F238E27FC236}">
                <a16:creationId xmlns:a16="http://schemas.microsoft.com/office/drawing/2014/main" id="{ADBCC564-D406-9240-0090-E45067DD5A21}"/>
              </a:ext>
            </a:extLst>
          </p:cNvPr>
          <p:cNvSpPr/>
          <p:nvPr/>
        </p:nvSpPr>
        <p:spPr>
          <a:xfrm rot="16200000">
            <a:off x="4713186" y="2317749"/>
            <a:ext cx="284553" cy="587110"/>
          </a:xfrm>
          <a:prstGeom prst="rightBrace">
            <a:avLst/>
          </a:prstGeom>
          <a:ln w="381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TextBox 4">
            <a:extLst>
              <a:ext uri="{FF2B5EF4-FFF2-40B4-BE49-F238E27FC236}">
                <a16:creationId xmlns:a16="http://schemas.microsoft.com/office/drawing/2014/main" id="{F58FD072-4F0C-B360-B98B-BDE916B073B9}"/>
              </a:ext>
            </a:extLst>
          </p:cNvPr>
          <p:cNvSpPr txBox="1"/>
          <p:nvPr/>
        </p:nvSpPr>
        <p:spPr>
          <a:xfrm>
            <a:off x="4414880" y="2075829"/>
            <a:ext cx="864339" cy="461665"/>
          </a:xfrm>
          <a:prstGeom prst="rect">
            <a:avLst/>
          </a:prstGeom>
          <a:noFill/>
        </p:spPr>
        <p:txBody>
          <a:bodyPr wrap="none" rtlCol="0">
            <a:spAutoFit/>
          </a:bodyPr>
          <a:lstStyle/>
          <a:p>
            <a:r>
              <a:rPr lang="en-US" sz="2400"/>
              <a:t>3 bits</a:t>
            </a:r>
          </a:p>
        </p:txBody>
      </p:sp>
    </p:spTree>
    <p:extLst>
      <p:ext uri="{BB962C8B-B14F-4D97-AF65-F5344CB8AC3E}">
        <p14:creationId xmlns:p14="http://schemas.microsoft.com/office/powerpoint/2010/main" val="1298362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3"/>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6"/>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6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8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1" grpId="0" animBg="1"/>
      <p:bldP spid="81" grpId="0" animBg="1"/>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72F7C2-2460-064D-88AD-6D6564E1FEA7}"/>
              </a:ext>
            </a:extLst>
          </p:cNvPr>
          <p:cNvSpPr>
            <a:spLocks noGrp="1"/>
          </p:cNvSpPr>
          <p:nvPr>
            <p:ph type="title"/>
          </p:nvPr>
        </p:nvSpPr>
        <p:spPr/>
        <p:txBody>
          <a:bodyPr/>
          <a:lstStyle/>
          <a:p>
            <a:r>
              <a:rPr lang="en-US"/>
              <a:t>Look-up based Range Check</a:t>
            </a:r>
          </a:p>
        </p:txBody>
      </p:sp>
      <p:sp>
        <p:nvSpPr>
          <p:cNvPr id="3" name="Content Placeholder 2">
            <a:extLst>
              <a:ext uri="{FF2B5EF4-FFF2-40B4-BE49-F238E27FC236}">
                <a16:creationId xmlns:a16="http://schemas.microsoft.com/office/drawing/2014/main" id="{D0379878-5C51-36D0-D24F-B01E04BCFCD8}"/>
              </a:ext>
            </a:extLst>
          </p:cNvPr>
          <p:cNvSpPr>
            <a:spLocks noGrp="1"/>
          </p:cNvSpPr>
          <p:nvPr>
            <p:ph idx="1"/>
          </p:nvPr>
        </p:nvSpPr>
        <p:spPr>
          <a:xfrm>
            <a:off x="838200" y="5037909"/>
            <a:ext cx="7061616" cy="1666999"/>
          </a:xfrm>
        </p:spPr>
        <p:txBody>
          <a:bodyPr>
            <a:normAutofit/>
          </a:bodyPr>
          <a:lstStyle/>
          <a:p>
            <a:r>
              <a:rPr lang="en-US"/>
              <a:t>Input: Split parts of each limb</a:t>
            </a:r>
          </a:p>
          <a:p>
            <a:r>
              <a:rPr lang="en-US"/>
              <a:t>Combining split parts (Cost </a:t>
            </a:r>
            <a:r>
              <a:rPr lang="en-US">
                <a:solidFill>
                  <a:srgbClr val="00B050"/>
                </a:solidFill>
              </a:rPr>
              <a:t>0</a:t>
            </a:r>
            <a:r>
              <a:rPr lang="en-US" sz="2800"/>
              <a:t> constraints</a:t>
            </a:r>
            <a:r>
              <a:rPr lang="en-US"/>
              <a:t>)</a:t>
            </a:r>
          </a:p>
          <a:p>
            <a:pPr marL="0" indent="0" algn="ctr">
              <a:buNone/>
            </a:pPr>
            <a:r>
              <a:rPr lang="en-US"/>
              <a:t>x</a:t>
            </a:r>
            <a:r>
              <a:rPr lang="en-US" baseline="-25000"/>
              <a:t>i</a:t>
            </a:r>
            <a:r>
              <a:rPr lang="en-US"/>
              <a:t> = 2</a:t>
            </a:r>
            <a:r>
              <a:rPr lang="en-US" baseline="30000"/>
              <a:t>3</a:t>
            </a:r>
            <a:r>
              <a:rPr lang="en-US"/>
              <a:t>x</a:t>
            </a:r>
            <a:r>
              <a:rPr lang="en-US" baseline="-25000"/>
              <a:t>i</a:t>
            </a:r>
            <a:r>
              <a:rPr lang="en-US" baseline="30000"/>
              <a:t>(L) </a:t>
            </a:r>
            <a:r>
              <a:rPr lang="en-US"/>
              <a:t>+ x</a:t>
            </a:r>
            <a:r>
              <a:rPr lang="en-US" baseline="-25000"/>
              <a:t>i</a:t>
            </a:r>
            <a:r>
              <a:rPr lang="en-US" baseline="30000"/>
              <a:t>(R)</a:t>
            </a:r>
          </a:p>
        </p:txBody>
      </p:sp>
      <p:graphicFrame>
        <p:nvGraphicFramePr>
          <p:cNvPr id="4" name="Table 3">
            <a:extLst>
              <a:ext uri="{FF2B5EF4-FFF2-40B4-BE49-F238E27FC236}">
                <a16:creationId xmlns:a16="http://schemas.microsoft.com/office/drawing/2014/main" id="{A04D353C-4D83-35B4-B5E2-C47A490B9A8D}"/>
              </a:ext>
            </a:extLst>
          </p:cNvPr>
          <p:cNvGraphicFramePr>
            <a:graphicFrameLocks noGrp="1"/>
          </p:cNvGraphicFramePr>
          <p:nvPr/>
        </p:nvGraphicFramePr>
        <p:xfrm>
          <a:off x="8291882" y="1955483"/>
          <a:ext cx="2842496" cy="4632960"/>
        </p:xfrm>
        <a:graphic>
          <a:graphicData uri="http://schemas.openxmlformats.org/drawingml/2006/table">
            <a:tbl>
              <a:tblPr firstRow="1" bandRow="1">
                <a:tableStyleId>{16D9F66E-5EB9-4882-86FB-DCBF35E3C3E4}</a:tableStyleId>
              </a:tblPr>
              <a:tblGrid>
                <a:gridCol w="2842496">
                  <a:extLst>
                    <a:ext uri="{9D8B030D-6E8A-4147-A177-3AD203B41FA5}">
                      <a16:colId xmlns:a16="http://schemas.microsoft.com/office/drawing/2014/main" val="2948925269"/>
                    </a:ext>
                  </a:extLst>
                </a:gridCol>
              </a:tblGrid>
              <a:tr h="501333">
                <a:tc>
                  <a:txBody>
                    <a:bodyPr/>
                    <a:lstStyle/>
                    <a:p>
                      <a:pPr algn="ctr"/>
                      <a:r>
                        <a:rPr lang="en-US" sz="3200" b="0"/>
                        <a:t>0</a:t>
                      </a:r>
                    </a:p>
                  </a:txBody>
                  <a:tcPr/>
                </a:tc>
                <a:extLst>
                  <a:ext uri="{0D108BD9-81ED-4DB2-BD59-A6C34878D82A}">
                    <a16:rowId xmlns:a16="http://schemas.microsoft.com/office/drawing/2014/main" val="263902771"/>
                  </a:ext>
                </a:extLst>
              </a:tr>
              <a:tr h="501333">
                <a:tc>
                  <a:txBody>
                    <a:bodyPr/>
                    <a:lstStyle/>
                    <a:p>
                      <a:pPr algn="ctr"/>
                      <a:r>
                        <a:rPr lang="en-US" sz="3200" b="0"/>
                        <a:t>1</a:t>
                      </a:r>
                    </a:p>
                  </a:txBody>
                  <a:tcPr/>
                </a:tc>
                <a:extLst>
                  <a:ext uri="{0D108BD9-81ED-4DB2-BD59-A6C34878D82A}">
                    <a16:rowId xmlns:a16="http://schemas.microsoft.com/office/drawing/2014/main" val="3710919770"/>
                  </a:ext>
                </a:extLst>
              </a:tr>
              <a:tr h="501333">
                <a:tc>
                  <a:txBody>
                    <a:bodyPr/>
                    <a:lstStyle/>
                    <a:p>
                      <a:pPr algn="ctr"/>
                      <a:r>
                        <a:rPr lang="en-US" sz="3200" b="0"/>
                        <a:t>2</a:t>
                      </a:r>
                    </a:p>
                  </a:txBody>
                  <a:tcPr/>
                </a:tc>
                <a:extLst>
                  <a:ext uri="{0D108BD9-81ED-4DB2-BD59-A6C34878D82A}">
                    <a16:rowId xmlns:a16="http://schemas.microsoft.com/office/drawing/2014/main" val="3679868214"/>
                  </a:ext>
                </a:extLst>
              </a:tr>
              <a:tr h="501333">
                <a:tc>
                  <a:txBody>
                    <a:bodyPr/>
                    <a:lstStyle/>
                    <a:p>
                      <a:pPr algn="ctr"/>
                      <a:r>
                        <a:rPr lang="en-US" sz="3200" b="0"/>
                        <a:t>3</a:t>
                      </a:r>
                    </a:p>
                  </a:txBody>
                  <a:tcPr/>
                </a:tc>
                <a:extLst>
                  <a:ext uri="{0D108BD9-81ED-4DB2-BD59-A6C34878D82A}">
                    <a16:rowId xmlns:a16="http://schemas.microsoft.com/office/drawing/2014/main" val="3519021364"/>
                  </a:ext>
                </a:extLst>
              </a:tr>
              <a:tr h="501333">
                <a:tc>
                  <a:txBody>
                    <a:bodyPr/>
                    <a:lstStyle/>
                    <a:p>
                      <a:pPr algn="ctr"/>
                      <a:r>
                        <a:rPr lang="en-US" sz="3200" b="0"/>
                        <a:t>4</a:t>
                      </a:r>
                    </a:p>
                  </a:txBody>
                  <a:tcPr/>
                </a:tc>
                <a:extLst>
                  <a:ext uri="{0D108BD9-81ED-4DB2-BD59-A6C34878D82A}">
                    <a16:rowId xmlns:a16="http://schemas.microsoft.com/office/drawing/2014/main" val="3722382464"/>
                  </a:ext>
                </a:extLst>
              </a:tr>
              <a:tr h="501333">
                <a:tc>
                  <a:txBody>
                    <a:bodyPr/>
                    <a:lstStyle/>
                    <a:p>
                      <a:pPr algn="ctr"/>
                      <a:r>
                        <a:rPr lang="en-US" sz="3200" b="0"/>
                        <a:t>5</a:t>
                      </a:r>
                    </a:p>
                  </a:txBody>
                  <a:tcPr/>
                </a:tc>
                <a:extLst>
                  <a:ext uri="{0D108BD9-81ED-4DB2-BD59-A6C34878D82A}">
                    <a16:rowId xmlns:a16="http://schemas.microsoft.com/office/drawing/2014/main" val="1677780156"/>
                  </a:ext>
                </a:extLst>
              </a:tr>
              <a:tr h="501333">
                <a:tc>
                  <a:txBody>
                    <a:bodyPr/>
                    <a:lstStyle/>
                    <a:p>
                      <a:pPr algn="ctr"/>
                      <a:r>
                        <a:rPr lang="en-US" sz="3200" b="0"/>
                        <a:t>6</a:t>
                      </a:r>
                    </a:p>
                  </a:txBody>
                  <a:tcPr/>
                </a:tc>
                <a:extLst>
                  <a:ext uri="{0D108BD9-81ED-4DB2-BD59-A6C34878D82A}">
                    <a16:rowId xmlns:a16="http://schemas.microsoft.com/office/drawing/2014/main" val="1695404217"/>
                  </a:ext>
                </a:extLst>
              </a:tr>
              <a:tr h="501333">
                <a:tc>
                  <a:txBody>
                    <a:bodyPr/>
                    <a:lstStyle/>
                    <a:p>
                      <a:pPr algn="ctr"/>
                      <a:r>
                        <a:rPr lang="en-US" sz="3200" b="0"/>
                        <a:t>7</a:t>
                      </a:r>
                    </a:p>
                  </a:txBody>
                  <a:tcPr/>
                </a:tc>
                <a:extLst>
                  <a:ext uri="{0D108BD9-81ED-4DB2-BD59-A6C34878D82A}">
                    <a16:rowId xmlns:a16="http://schemas.microsoft.com/office/drawing/2014/main" val="604664745"/>
                  </a:ext>
                </a:extLst>
              </a:tr>
            </a:tbl>
          </a:graphicData>
        </a:graphic>
      </p:graphicFrame>
      <p:sp>
        <p:nvSpPr>
          <p:cNvPr id="5" name="TextBox 4">
            <a:extLst>
              <a:ext uri="{FF2B5EF4-FFF2-40B4-BE49-F238E27FC236}">
                <a16:creationId xmlns:a16="http://schemas.microsoft.com/office/drawing/2014/main" id="{C72B6C2C-1ED4-F055-D60C-4C42C94EB51B}"/>
              </a:ext>
            </a:extLst>
          </p:cNvPr>
          <p:cNvSpPr txBox="1"/>
          <p:nvPr/>
        </p:nvSpPr>
        <p:spPr>
          <a:xfrm>
            <a:off x="9163305" y="1309152"/>
            <a:ext cx="1099650" cy="646331"/>
          </a:xfrm>
          <a:prstGeom prst="rect">
            <a:avLst/>
          </a:prstGeom>
          <a:noFill/>
        </p:spPr>
        <p:txBody>
          <a:bodyPr wrap="square" rtlCol="0">
            <a:spAutoFit/>
          </a:bodyPr>
          <a:lstStyle/>
          <a:p>
            <a:r>
              <a:rPr lang="en-US" sz="3600"/>
              <a:t>Set S </a:t>
            </a:r>
          </a:p>
        </p:txBody>
      </p:sp>
      <p:grpSp>
        <p:nvGrpSpPr>
          <p:cNvPr id="6" name="Group 5">
            <a:extLst>
              <a:ext uri="{FF2B5EF4-FFF2-40B4-BE49-F238E27FC236}">
                <a16:creationId xmlns:a16="http://schemas.microsoft.com/office/drawing/2014/main" id="{81D34CBD-4A0C-4C0C-1A98-380A949B339E}"/>
              </a:ext>
            </a:extLst>
          </p:cNvPr>
          <p:cNvGrpSpPr/>
          <p:nvPr/>
        </p:nvGrpSpPr>
        <p:grpSpPr>
          <a:xfrm>
            <a:off x="564355" y="2765448"/>
            <a:ext cx="3337085" cy="1082006"/>
            <a:chOff x="291831" y="3691790"/>
            <a:chExt cx="5477554" cy="1322169"/>
          </a:xfrm>
        </p:grpSpPr>
        <p:pic>
          <p:nvPicPr>
            <p:cNvPr id="7" name="Picture 6">
              <a:extLst>
                <a:ext uri="{FF2B5EF4-FFF2-40B4-BE49-F238E27FC236}">
                  <a16:creationId xmlns:a16="http://schemas.microsoft.com/office/drawing/2014/main" id="{45AF10AF-CF20-B9FA-D3E1-ED93FC34D9EF}"/>
                </a:ext>
              </a:extLst>
            </p:cNvPr>
            <p:cNvPicPr>
              <a:picLocks noChangeAspect="1"/>
            </p:cNvPicPr>
            <p:nvPr/>
          </p:nvPicPr>
          <p:blipFill>
            <a:blip r:embed="rId2"/>
            <a:stretch>
              <a:fillRect/>
            </a:stretch>
          </p:blipFill>
          <p:spPr>
            <a:xfrm>
              <a:off x="291831" y="3691790"/>
              <a:ext cx="5477554" cy="1322169"/>
            </a:xfrm>
            <a:prstGeom prst="rect">
              <a:avLst/>
            </a:prstGeom>
          </p:spPr>
        </p:pic>
        <p:pic>
          <p:nvPicPr>
            <p:cNvPr id="8" name="Picture 7">
              <a:extLst>
                <a:ext uri="{FF2B5EF4-FFF2-40B4-BE49-F238E27FC236}">
                  <a16:creationId xmlns:a16="http://schemas.microsoft.com/office/drawing/2014/main" id="{69292E3A-23EB-6DDD-B616-85A9707E6D29}"/>
                </a:ext>
              </a:extLst>
            </p:cNvPr>
            <p:cNvPicPr>
              <a:picLocks noChangeAspect="1"/>
            </p:cNvPicPr>
            <p:nvPr/>
          </p:nvPicPr>
          <p:blipFill rotWithShape="1">
            <a:blip r:embed="rId2"/>
            <a:srcRect l="4558" t="24798" r="72391" b="23362"/>
            <a:stretch/>
          </p:blipFill>
          <p:spPr>
            <a:xfrm>
              <a:off x="1849119" y="4017233"/>
              <a:ext cx="1262617" cy="685419"/>
            </a:xfrm>
            <a:prstGeom prst="rect">
              <a:avLst/>
            </a:prstGeom>
          </p:spPr>
        </p:pic>
      </p:grpSp>
      <p:sp>
        <p:nvSpPr>
          <p:cNvPr id="9" name="Right Brace 8">
            <a:extLst>
              <a:ext uri="{FF2B5EF4-FFF2-40B4-BE49-F238E27FC236}">
                <a16:creationId xmlns:a16="http://schemas.microsoft.com/office/drawing/2014/main" id="{F711A063-577B-02D8-B14D-44E840B5A819}"/>
              </a:ext>
            </a:extLst>
          </p:cNvPr>
          <p:cNvSpPr/>
          <p:nvPr/>
        </p:nvSpPr>
        <p:spPr>
          <a:xfrm rot="16200000">
            <a:off x="951012" y="2329618"/>
            <a:ext cx="284553" cy="587110"/>
          </a:xfrm>
          <a:prstGeom prst="rightBrace">
            <a:avLst/>
          </a:prstGeom>
          <a:ln w="381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TextBox 9">
            <a:extLst>
              <a:ext uri="{FF2B5EF4-FFF2-40B4-BE49-F238E27FC236}">
                <a16:creationId xmlns:a16="http://schemas.microsoft.com/office/drawing/2014/main" id="{496CE0AE-853B-6A92-87BE-A2FF6088A8FC}"/>
              </a:ext>
            </a:extLst>
          </p:cNvPr>
          <p:cNvSpPr txBox="1"/>
          <p:nvPr/>
        </p:nvSpPr>
        <p:spPr>
          <a:xfrm>
            <a:off x="652706" y="2087698"/>
            <a:ext cx="864339" cy="461665"/>
          </a:xfrm>
          <a:prstGeom prst="rect">
            <a:avLst/>
          </a:prstGeom>
          <a:noFill/>
        </p:spPr>
        <p:txBody>
          <a:bodyPr wrap="none" rtlCol="0">
            <a:spAutoFit/>
          </a:bodyPr>
          <a:lstStyle/>
          <a:p>
            <a:r>
              <a:rPr lang="en-US" sz="2400"/>
              <a:t>6 bits</a:t>
            </a:r>
          </a:p>
        </p:txBody>
      </p:sp>
      <p:cxnSp>
        <p:nvCxnSpPr>
          <p:cNvPr id="11" name="Straight Arrow Connector 10">
            <a:extLst>
              <a:ext uri="{FF2B5EF4-FFF2-40B4-BE49-F238E27FC236}">
                <a16:creationId xmlns:a16="http://schemas.microsoft.com/office/drawing/2014/main" id="{572AE349-E8D2-6500-1569-29A43897C9EB}"/>
              </a:ext>
            </a:extLst>
          </p:cNvPr>
          <p:cNvCxnSpPr>
            <a:cxnSpLocks/>
          </p:cNvCxnSpPr>
          <p:nvPr/>
        </p:nvCxnSpPr>
        <p:spPr>
          <a:xfrm flipH="1" flipV="1">
            <a:off x="938463" y="3466172"/>
            <a:ext cx="2080980" cy="827245"/>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470D1851-3CD7-6016-396C-CC021B638306}"/>
              </a:ext>
            </a:extLst>
          </p:cNvPr>
          <p:cNvCxnSpPr>
            <a:cxnSpLocks/>
          </p:cNvCxnSpPr>
          <p:nvPr/>
        </p:nvCxnSpPr>
        <p:spPr>
          <a:xfrm flipH="1" flipV="1">
            <a:off x="2866790" y="3433363"/>
            <a:ext cx="936822" cy="866899"/>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grpSp>
        <p:nvGrpSpPr>
          <p:cNvPr id="13" name="Group 12">
            <a:extLst>
              <a:ext uri="{FF2B5EF4-FFF2-40B4-BE49-F238E27FC236}">
                <a16:creationId xmlns:a16="http://schemas.microsoft.com/office/drawing/2014/main" id="{4E5AF191-6C54-E22D-0EF5-518EE583B81B}"/>
              </a:ext>
            </a:extLst>
          </p:cNvPr>
          <p:cNvGrpSpPr/>
          <p:nvPr/>
        </p:nvGrpSpPr>
        <p:grpSpPr>
          <a:xfrm>
            <a:off x="4330474" y="2765448"/>
            <a:ext cx="3337085" cy="1082006"/>
            <a:chOff x="291831" y="3691790"/>
            <a:chExt cx="5477554" cy="1322169"/>
          </a:xfrm>
        </p:grpSpPr>
        <p:pic>
          <p:nvPicPr>
            <p:cNvPr id="14" name="Picture 13">
              <a:extLst>
                <a:ext uri="{FF2B5EF4-FFF2-40B4-BE49-F238E27FC236}">
                  <a16:creationId xmlns:a16="http://schemas.microsoft.com/office/drawing/2014/main" id="{F72ED4D5-51C1-F505-377A-61B5233C158B}"/>
                </a:ext>
              </a:extLst>
            </p:cNvPr>
            <p:cNvPicPr>
              <a:picLocks noChangeAspect="1"/>
            </p:cNvPicPr>
            <p:nvPr/>
          </p:nvPicPr>
          <p:blipFill>
            <a:blip r:embed="rId2"/>
            <a:stretch>
              <a:fillRect/>
            </a:stretch>
          </p:blipFill>
          <p:spPr>
            <a:xfrm>
              <a:off x="291831" y="3691790"/>
              <a:ext cx="5477554" cy="1322169"/>
            </a:xfrm>
            <a:prstGeom prst="rect">
              <a:avLst/>
            </a:prstGeom>
          </p:spPr>
        </p:pic>
        <p:pic>
          <p:nvPicPr>
            <p:cNvPr id="15" name="Picture 14">
              <a:extLst>
                <a:ext uri="{FF2B5EF4-FFF2-40B4-BE49-F238E27FC236}">
                  <a16:creationId xmlns:a16="http://schemas.microsoft.com/office/drawing/2014/main" id="{DED73580-693A-204C-5895-53B78C4974E8}"/>
                </a:ext>
              </a:extLst>
            </p:cNvPr>
            <p:cNvPicPr>
              <a:picLocks noChangeAspect="1"/>
            </p:cNvPicPr>
            <p:nvPr/>
          </p:nvPicPr>
          <p:blipFill rotWithShape="1">
            <a:blip r:embed="rId2"/>
            <a:srcRect l="4558" t="24798" r="72391" b="23362"/>
            <a:stretch/>
          </p:blipFill>
          <p:spPr>
            <a:xfrm>
              <a:off x="1849119" y="4017233"/>
              <a:ext cx="1262617" cy="685419"/>
            </a:xfrm>
            <a:prstGeom prst="rect">
              <a:avLst/>
            </a:prstGeom>
          </p:spPr>
        </p:pic>
      </p:grpSp>
      <p:cxnSp>
        <p:nvCxnSpPr>
          <p:cNvPr id="16" name="Straight Arrow Connector 15">
            <a:extLst>
              <a:ext uri="{FF2B5EF4-FFF2-40B4-BE49-F238E27FC236}">
                <a16:creationId xmlns:a16="http://schemas.microsoft.com/office/drawing/2014/main" id="{5A9BF75F-677D-0932-EC52-92E5172CB678}"/>
              </a:ext>
            </a:extLst>
          </p:cNvPr>
          <p:cNvCxnSpPr>
            <a:cxnSpLocks/>
          </p:cNvCxnSpPr>
          <p:nvPr/>
        </p:nvCxnSpPr>
        <p:spPr>
          <a:xfrm flipV="1">
            <a:off x="5153355" y="3455090"/>
            <a:ext cx="1536634" cy="831119"/>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F370F0D4-4621-AA61-E36F-A7AABE268174}"/>
              </a:ext>
            </a:extLst>
          </p:cNvPr>
          <p:cNvCxnSpPr>
            <a:cxnSpLocks/>
          </p:cNvCxnSpPr>
          <p:nvPr/>
        </p:nvCxnSpPr>
        <p:spPr>
          <a:xfrm flipV="1">
            <a:off x="4947673" y="3445398"/>
            <a:ext cx="1395765" cy="854864"/>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B0601D02-1716-CEB3-F632-8F6DC992CBC7}"/>
              </a:ext>
            </a:extLst>
          </p:cNvPr>
          <p:cNvCxnSpPr>
            <a:cxnSpLocks/>
          </p:cNvCxnSpPr>
          <p:nvPr/>
        </p:nvCxnSpPr>
        <p:spPr>
          <a:xfrm flipV="1">
            <a:off x="4621028" y="3424741"/>
            <a:ext cx="920612" cy="873216"/>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877BA68F-D6CB-D1CB-3604-7518B064A8E8}"/>
              </a:ext>
            </a:extLst>
          </p:cNvPr>
          <p:cNvCxnSpPr>
            <a:cxnSpLocks/>
          </p:cNvCxnSpPr>
          <p:nvPr/>
        </p:nvCxnSpPr>
        <p:spPr>
          <a:xfrm flipV="1">
            <a:off x="4495537" y="3423141"/>
            <a:ext cx="539935" cy="892111"/>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EE73DED1-1316-4C24-D24A-50EDF9407BD9}"/>
              </a:ext>
            </a:extLst>
          </p:cNvPr>
          <p:cNvCxnSpPr>
            <a:cxnSpLocks/>
          </p:cNvCxnSpPr>
          <p:nvPr/>
        </p:nvCxnSpPr>
        <p:spPr>
          <a:xfrm flipH="1" flipV="1">
            <a:off x="3572799" y="3417896"/>
            <a:ext cx="540251" cy="890511"/>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626C1933-8775-E558-BA61-CA9C105DD28A}"/>
              </a:ext>
            </a:extLst>
          </p:cNvPr>
          <p:cNvCxnSpPr/>
          <p:nvPr/>
        </p:nvCxnSpPr>
        <p:spPr>
          <a:xfrm>
            <a:off x="1102593" y="2952613"/>
            <a:ext cx="0" cy="640080"/>
          </a:xfrm>
          <a:prstGeom prst="line">
            <a:avLst/>
          </a:prstGeom>
          <a:ln w="28575">
            <a:prstDash val="sys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D2787F14-5024-6906-6983-281177F14667}"/>
              </a:ext>
            </a:extLst>
          </p:cNvPr>
          <p:cNvCxnSpPr/>
          <p:nvPr/>
        </p:nvCxnSpPr>
        <p:spPr>
          <a:xfrm>
            <a:off x="1901102" y="2967603"/>
            <a:ext cx="0" cy="640080"/>
          </a:xfrm>
          <a:prstGeom prst="line">
            <a:avLst/>
          </a:prstGeom>
          <a:ln w="28575">
            <a:prstDash val="sysDash"/>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B9BD65D2-22F3-46A2-AD35-BDE863AB1A3A}"/>
              </a:ext>
            </a:extLst>
          </p:cNvPr>
          <p:cNvCxnSpPr/>
          <p:nvPr/>
        </p:nvCxnSpPr>
        <p:spPr>
          <a:xfrm>
            <a:off x="2713149" y="2967603"/>
            <a:ext cx="0" cy="640080"/>
          </a:xfrm>
          <a:prstGeom prst="line">
            <a:avLst/>
          </a:prstGeom>
          <a:ln w="28575">
            <a:prstDash val="sysDash"/>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C4BF59AB-3C47-D1C2-3922-821FD1BDE190}"/>
              </a:ext>
            </a:extLst>
          </p:cNvPr>
          <p:cNvCxnSpPr/>
          <p:nvPr/>
        </p:nvCxnSpPr>
        <p:spPr>
          <a:xfrm>
            <a:off x="3439331" y="2967603"/>
            <a:ext cx="0" cy="640080"/>
          </a:xfrm>
          <a:prstGeom prst="line">
            <a:avLst/>
          </a:prstGeom>
          <a:ln w="28575">
            <a:prstDash val="sys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79A8A56-55BA-BDDA-960B-A6352B54E156}"/>
              </a:ext>
            </a:extLst>
          </p:cNvPr>
          <p:cNvCxnSpPr/>
          <p:nvPr/>
        </p:nvCxnSpPr>
        <p:spPr>
          <a:xfrm>
            <a:off x="4865630" y="2967603"/>
            <a:ext cx="0" cy="640080"/>
          </a:xfrm>
          <a:prstGeom prst="line">
            <a:avLst/>
          </a:prstGeom>
          <a:ln w="28575">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6C5C4330-93AF-2F97-A5D9-37F0EF75A4DA}"/>
              </a:ext>
            </a:extLst>
          </p:cNvPr>
          <p:cNvCxnSpPr/>
          <p:nvPr/>
        </p:nvCxnSpPr>
        <p:spPr>
          <a:xfrm>
            <a:off x="5689611" y="2962773"/>
            <a:ext cx="0" cy="640080"/>
          </a:xfrm>
          <a:prstGeom prst="line">
            <a:avLst/>
          </a:prstGeom>
          <a:ln w="28575">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EC3C234B-B4A7-19B6-ABB8-CB49DFEB2DCF}"/>
              </a:ext>
            </a:extLst>
          </p:cNvPr>
          <p:cNvCxnSpPr/>
          <p:nvPr/>
        </p:nvCxnSpPr>
        <p:spPr>
          <a:xfrm>
            <a:off x="6461771" y="2952613"/>
            <a:ext cx="0" cy="640080"/>
          </a:xfrm>
          <a:prstGeom prst="line">
            <a:avLst/>
          </a:prstGeom>
          <a:ln w="28575">
            <a:prstDash val="sys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6A01D1B5-AD66-4868-4FD6-8C36B3B36039}"/>
              </a:ext>
            </a:extLst>
          </p:cNvPr>
          <p:cNvCxnSpPr/>
          <p:nvPr/>
        </p:nvCxnSpPr>
        <p:spPr>
          <a:xfrm>
            <a:off x="7195559" y="2972933"/>
            <a:ext cx="0" cy="640080"/>
          </a:xfrm>
          <a:prstGeom prst="line">
            <a:avLst/>
          </a:prstGeom>
          <a:ln w="28575">
            <a:prstDash val="sysDash"/>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FF3723FD-92B8-9EBD-3078-7557C5F20510}"/>
              </a:ext>
            </a:extLst>
          </p:cNvPr>
          <p:cNvSpPr txBox="1"/>
          <p:nvPr/>
        </p:nvSpPr>
        <p:spPr>
          <a:xfrm>
            <a:off x="3019443" y="4294354"/>
            <a:ext cx="2443949" cy="584775"/>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sz="3200" b="0" i="0">
                <a:solidFill>
                  <a:srgbClr val="0D0D0D"/>
                </a:solidFill>
                <a:effectLst/>
                <a:highlight>
                  <a:srgbClr val="FFFFFF"/>
                </a:highlight>
                <a:latin typeface="Calibri" panose="020F0502020204030204" pitchFamily="34" charset="0"/>
                <a:cs typeface="Calibri" panose="020F0502020204030204" pitchFamily="34" charset="0"/>
              </a:rPr>
              <a:t>In Set S check</a:t>
            </a:r>
            <a:endParaRPr lang="en-US" sz="3200">
              <a:latin typeface="Calibri" panose="020F0502020204030204" pitchFamily="34" charset="0"/>
              <a:cs typeface="Calibri" panose="020F0502020204030204" pitchFamily="34" charset="0"/>
            </a:endParaRPr>
          </a:p>
        </p:txBody>
      </p:sp>
      <p:cxnSp>
        <p:nvCxnSpPr>
          <p:cNvPr id="36" name="Straight Arrow Connector 35">
            <a:extLst>
              <a:ext uri="{FF2B5EF4-FFF2-40B4-BE49-F238E27FC236}">
                <a16:creationId xmlns:a16="http://schemas.microsoft.com/office/drawing/2014/main" id="{3E865B4B-EEF4-F27D-3869-4EB6068053E5}"/>
              </a:ext>
            </a:extLst>
          </p:cNvPr>
          <p:cNvCxnSpPr>
            <a:cxnSpLocks/>
          </p:cNvCxnSpPr>
          <p:nvPr/>
        </p:nvCxnSpPr>
        <p:spPr>
          <a:xfrm flipH="1" flipV="1">
            <a:off x="1239253" y="3466172"/>
            <a:ext cx="1936137" cy="823642"/>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B5F65057-4CA8-C818-A9AD-C073D15E495C}"/>
              </a:ext>
            </a:extLst>
          </p:cNvPr>
          <p:cNvCxnSpPr>
            <a:cxnSpLocks/>
          </p:cNvCxnSpPr>
          <p:nvPr/>
        </p:nvCxnSpPr>
        <p:spPr>
          <a:xfrm flipH="1" flipV="1">
            <a:off x="1758352" y="3440152"/>
            <a:ext cx="1586619" cy="846057"/>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E95D7183-E7F0-D898-170C-C2AF2E663FEF}"/>
              </a:ext>
            </a:extLst>
          </p:cNvPr>
          <p:cNvCxnSpPr>
            <a:cxnSpLocks/>
          </p:cNvCxnSpPr>
          <p:nvPr/>
        </p:nvCxnSpPr>
        <p:spPr>
          <a:xfrm flipH="1" flipV="1">
            <a:off x="2070506" y="3417896"/>
            <a:ext cx="1455835" cy="882366"/>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8646F1E9-C998-737C-2141-2CCB613D7E87}"/>
              </a:ext>
            </a:extLst>
          </p:cNvPr>
          <p:cNvCxnSpPr>
            <a:cxnSpLocks/>
          </p:cNvCxnSpPr>
          <p:nvPr/>
        </p:nvCxnSpPr>
        <p:spPr>
          <a:xfrm flipH="1" flipV="1">
            <a:off x="2550551" y="3428346"/>
            <a:ext cx="1082114" cy="871916"/>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a16="http://schemas.microsoft.com/office/drawing/2014/main" id="{7B5CF9AE-351B-E5F3-5D85-BA98006CCC2B}"/>
              </a:ext>
            </a:extLst>
          </p:cNvPr>
          <p:cNvCxnSpPr>
            <a:cxnSpLocks/>
          </p:cNvCxnSpPr>
          <p:nvPr/>
        </p:nvCxnSpPr>
        <p:spPr>
          <a:xfrm flipH="1" flipV="1">
            <a:off x="3267330" y="3424741"/>
            <a:ext cx="691910" cy="875521"/>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85C38583-C470-67E3-A12C-96A939E5F1D7}"/>
              </a:ext>
            </a:extLst>
          </p:cNvPr>
          <p:cNvCxnSpPr>
            <a:cxnSpLocks/>
          </p:cNvCxnSpPr>
          <p:nvPr/>
        </p:nvCxnSpPr>
        <p:spPr>
          <a:xfrm flipV="1">
            <a:off x="4366452" y="3424741"/>
            <a:ext cx="320866" cy="865073"/>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71" name="Straight Arrow Connector 70">
            <a:extLst>
              <a:ext uri="{FF2B5EF4-FFF2-40B4-BE49-F238E27FC236}">
                <a16:creationId xmlns:a16="http://schemas.microsoft.com/office/drawing/2014/main" id="{665D87EB-E355-544C-1A6F-6A859BDB68ED}"/>
              </a:ext>
            </a:extLst>
          </p:cNvPr>
          <p:cNvCxnSpPr>
            <a:cxnSpLocks/>
          </p:cNvCxnSpPr>
          <p:nvPr/>
        </p:nvCxnSpPr>
        <p:spPr>
          <a:xfrm flipV="1">
            <a:off x="4765119" y="3432573"/>
            <a:ext cx="1086558" cy="867689"/>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75" name="Straight Arrow Connector 74">
            <a:extLst>
              <a:ext uri="{FF2B5EF4-FFF2-40B4-BE49-F238E27FC236}">
                <a16:creationId xmlns:a16="http://schemas.microsoft.com/office/drawing/2014/main" id="{155A2BEE-85C7-EC54-A7ED-EC63B4C26150}"/>
              </a:ext>
            </a:extLst>
          </p:cNvPr>
          <p:cNvCxnSpPr>
            <a:cxnSpLocks/>
          </p:cNvCxnSpPr>
          <p:nvPr/>
        </p:nvCxnSpPr>
        <p:spPr>
          <a:xfrm flipV="1">
            <a:off x="5319360" y="3427661"/>
            <a:ext cx="1752420" cy="862153"/>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77" name="Straight Arrow Connector 76">
            <a:extLst>
              <a:ext uri="{FF2B5EF4-FFF2-40B4-BE49-F238E27FC236}">
                <a16:creationId xmlns:a16="http://schemas.microsoft.com/office/drawing/2014/main" id="{6B96DFE5-33A3-6C33-EA7D-2C91EA0BC71E}"/>
              </a:ext>
            </a:extLst>
          </p:cNvPr>
          <p:cNvCxnSpPr>
            <a:cxnSpLocks/>
          </p:cNvCxnSpPr>
          <p:nvPr/>
        </p:nvCxnSpPr>
        <p:spPr>
          <a:xfrm flipV="1">
            <a:off x="5459648" y="3446365"/>
            <a:ext cx="1954547" cy="868887"/>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81" name="Right Brace 80">
            <a:extLst>
              <a:ext uri="{FF2B5EF4-FFF2-40B4-BE49-F238E27FC236}">
                <a16:creationId xmlns:a16="http://schemas.microsoft.com/office/drawing/2014/main" id="{6ECAD9ED-CB7A-5719-44BE-BC5A6DBD044C}"/>
              </a:ext>
            </a:extLst>
          </p:cNvPr>
          <p:cNvSpPr/>
          <p:nvPr/>
        </p:nvSpPr>
        <p:spPr>
          <a:xfrm rot="16200000">
            <a:off x="4713186" y="2329618"/>
            <a:ext cx="284553" cy="587110"/>
          </a:xfrm>
          <a:prstGeom prst="rightBrace">
            <a:avLst/>
          </a:prstGeom>
          <a:ln w="381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2" name="TextBox 81">
            <a:extLst>
              <a:ext uri="{FF2B5EF4-FFF2-40B4-BE49-F238E27FC236}">
                <a16:creationId xmlns:a16="http://schemas.microsoft.com/office/drawing/2014/main" id="{B0C951D6-CC00-8289-0279-0A33F7E739A4}"/>
              </a:ext>
            </a:extLst>
          </p:cNvPr>
          <p:cNvSpPr txBox="1"/>
          <p:nvPr/>
        </p:nvSpPr>
        <p:spPr>
          <a:xfrm>
            <a:off x="4414880" y="2087698"/>
            <a:ext cx="864339" cy="461665"/>
          </a:xfrm>
          <a:prstGeom prst="rect">
            <a:avLst/>
          </a:prstGeom>
          <a:noFill/>
        </p:spPr>
        <p:txBody>
          <a:bodyPr wrap="none" rtlCol="0">
            <a:spAutoFit/>
          </a:bodyPr>
          <a:lstStyle/>
          <a:p>
            <a:r>
              <a:rPr lang="en-US" sz="2400"/>
              <a:t>6 bits</a:t>
            </a:r>
          </a:p>
        </p:txBody>
      </p:sp>
      <p:sp>
        <p:nvSpPr>
          <p:cNvPr id="21" name="TextBox 20">
            <a:extLst>
              <a:ext uri="{FF2B5EF4-FFF2-40B4-BE49-F238E27FC236}">
                <a16:creationId xmlns:a16="http://schemas.microsoft.com/office/drawing/2014/main" id="{727DD93E-8DA5-65D1-FB3C-E66F9CC06225}"/>
              </a:ext>
            </a:extLst>
          </p:cNvPr>
          <p:cNvSpPr txBox="1"/>
          <p:nvPr/>
        </p:nvSpPr>
        <p:spPr>
          <a:xfrm>
            <a:off x="196361" y="1111141"/>
            <a:ext cx="4804392" cy="523220"/>
          </a:xfrm>
          <a:prstGeom prst="rect">
            <a:avLst/>
          </a:prstGeom>
          <a:noFill/>
          <a:ln w="28575">
            <a:solidFill>
              <a:schemeClr val="accent1"/>
            </a:solidFill>
          </a:ln>
        </p:spPr>
        <p:txBody>
          <a:bodyPr wrap="none" rtlCol="0">
            <a:spAutoFit/>
          </a:bodyPr>
          <a:lstStyle/>
          <a:p>
            <a:r>
              <a:rPr lang="en-US" sz="2800"/>
              <a:t>How to decide the optimal |S|?</a:t>
            </a:r>
          </a:p>
        </p:txBody>
      </p:sp>
    </p:spTree>
    <p:extLst>
      <p:ext uri="{BB962C8B-B14F-4D97-AF65-F5344CB8AC3E}">
        <p14:creationId xmlns:p14="http://schemas.microsoft.com/office/powerpoint/2010/main" val="601998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8"/>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0"/>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2"/>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6"/>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7"/>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8"/>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9"/>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20"/>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36"/>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41"/>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43"/>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48"/>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52"/>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63"/>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71"/>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75"/>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77"/>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3">
                                            <p:txEl>
                                              <p:pRg st="1" end="1"/>
                                            </p:txEl>
                                          </p:spTgt>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0" grpId="0" animBg="1"/>
      <p:bldP spid="21" grpId="0" animBg="1"/>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2BA661-6277-F129-3CC3-CF733C1CEB4B}"/>
              </a:ext>
            </a:extLst>
          </p:cNvPr>
          <p:cNvSpPr>
            <a:spLocks noGrp="1"/>
          </p:cNvSpPr>
          <p:nvPr>
            <p:ph type="title"/>
          </p:nvPr>
        </p:nvSpPr>
        <p:spPr/>
        <p:txBody>
          <a:bodyPr/>
          <a:lstStyle/>
          <a:p>
            <a:r>
              <a:rPr lang="en-US"/>
              <a:t>Look-up based Range Check</a:t>
            </a:r>
          </a:p>
        </p:txBody>
      </p:sp>
      <p:sp>
        <p:nvSpPr>
          <p:cNvPr id="3" name="Content Placeholder 2">
            <a:extLst>
              <a:ext uri="{FF2B5EF4-FFF2-40B4-BE49-F238E27FC236}">
                <a16:creationId xmlns:a16="http://schemas.microsoft.com/office/drawing/2014/main" id="{57F29AA9-507A-E561-2DE9-BB8F17C6AE25}"/>
              </a:ext>
            </a:extLst>
          </p:cNvPr>
          <p:cNvSpPr>
            <a:spLocks noGrp="1"/>
          </p:cNvSpPr>
          <p:nvPr>
            <p:ph idx="1"/>
          </p:nvPr>
        </p:nvSpPr>
        <p:spPr/>
        <p:txBody>
          <a:bodyPr/>
          <a:lstStyle/>
          <a:p>
            <a:pPr marL="0" indent="0">
              <a:buNone/>
            </a:pPr>
            <a:r>
              <a:rPr lang="en-US"/>
              <a:t> </a:t>
            </a:r>
          </a:p>
        </p:txBody>
      </p:sp>
      <p:grpSp>
        <p:nvGrpSpPr>
          <p:cNvPr id="17" name="Group 16">
            <a:extLst>
              <a:ext uri="{FF2B5EF4-FFF2-40B4-BE49-F238E27FC236}">
                <a16:creationId xmlns:a16="http://schemas.microsoft.com/office/drawing/2014/main" id="{9B331488-DF79-F722-A07B-88EDE91C3DF5}"/>
              </a:ext>
            </a:extLst>
          </p:cNvPr>
          <p:cNvGrpSpPr/>
          <p:nvPr/>
        </p:nvGrpSpPr>
        <p:grpSpPr>
          <a:xfrm>
            <a:off x="564355" y="2447400"/>
            <a:ext cx="3337085" cy="1082006"/>
            <a:chOff x="291831" y="3691790"/>
            <a:chExt cx="5477554" cy="1322169"/>
          </a:xfrm>
        </p:grpSpPr>
        <p:pic>
          <p:nvPicPr>
            <p:cNvPr id="18" name="Picture 17">
              <a:extLst>
                <a:ext uri="{FF2B5EF4-FFF2-40B4-BE49-F238E27FC236}">
                  <a16:creationId xmlns:a16="http://schemas.microsoft.com/office/drawing/2014/main" id="{93714302-53FB-7A48-5B79-204E046AE9A4}"/>
                </a:ext>
              </a:extLst>
            </p:cNvPr>
            <p:cNvPicPr>
              <a:picLocks noChangeAspect="1"/>
            </p:cNvPicPr>
            <p:nvPr/>
          </p:nvPicPr>
          <p:blipFill>
            <a:blip r:embed="rId3"/>
            <a:stretch>
              <a:fillRect/>
            </a:stretch>
          </p:blipFill>
          <p:spPr>
            <a:xfrm>
              <a:off x="291831" y="3691790"/>
              <a:ext cx="5477554" cy="1322169"/>
            </a:xfrm>
            <a:prstGeom prst="rect">
              <a:avLst/>
            </a:prstGeom>
          </p:spPr>
        </p:pic>
        <p:pic>
          <p:nvPicPr>
            <p:cNvPr id="19" name="Picture 18">
              <a:extLst>
                <a:ext uri="{FF2B5EF4-FFF2-40B4-BE49-F238E27FC236}">
                  <a16:creationId xmlns:a16="http://schemas.microsoft.com/office/drawing/2014/main" id="{CE0DDEB0-D33A-2928-CFC2-FD7EECEF2FEB}"/>
                </a:ext>
              </a:extLst>
            </p:cNvPr>
            <p:cNvPicPr>
              <a:picLocks noChangeAspect="1"/>
            </p:cNvPicPr>
            <p:nvPr/>
          </p:nvPicPr>
          <p:blipFill rotWithShape="1">
            <a:blip r:embed="rId3"/>
            <a:srcRect l="4558" t="24798" r="72391" b="23362"/>
            <a:stretch/>
          </p:blipFill>
          <p:spPr>
            <a:xfrm>
              <a:off x="1849119" y="4017233"/>
              <a:ext cx="1262617" cy="685419"/>
            </a:xfrm>
            <a:prstGeom prst="rect">
              <a:avLst/>
            </a:prstGeom>
          </p:spPr>
        </p:pic>
      </p:grpSp>
      <p:grpSp>
        <p:nvGrpSpPr>
          <p:cNvPr id="20" name="Group 19">
            <a:extLst>
              <a:ext uri="{FF2B5EF4-FFF2-40B4-BE49-F238E27FC236}">
                <a16:creationId xmlns:a16="http://schemas.microsoft.com/office/drawing/2014/main" id="{66F190DD-BB5C-8496-E0CD-9D5A011E6B1E}"/>
              </a:ext>
            </a:extLst>
          </p:cNvPr>
          <p:cNvGrpSpPr/>
          <p:nvPr/>
        </p:nvGrpSpPr>
        <p:grpSpPr>
          <a:xfrm>
            <a:off x="4116737" y="2447400"/>
            <a:ext cx="3337085" cy="1082006"/>
            <a:chOff x="291831" y="3691790"/>
            <a:chExt cx="5477554" cy="1322169"/>
          </a:xfrm>
        </p:grpSpPr>
        <p:pic>
          <p:nvPicPr>
            <p:cNvPr id="21" name="Picture 20">
              <a:extLst>
                <a:ext uri="{FF2B5EF4-FFF2-40B4-BE49-F238E27FC236}">
                  <a16:creationId xmlns:a16="http://schemas.microsoft.com/office/drawing/2014/main" id="{72CCD347-53B2-93AA-844B-8E7CF0A4C954}"/>
                </a:ext>
              </a:extLst>
            </p:cNvPr>
            <p:cNvPicPr>
              <a:picLocks noChangeAspect="1"/>
            </p:cNvPicPr>
            <p:nvPr/>
          </p:nvPicPr>
          <p:blipFill>
            <a:blip r:embed="rId3"/>
            <a:stretch>
              <a:fillRect/>
            </a:stretch>
          </p:blipFill>
          <p:spPr>
            <a:xfrm>
              <a:off x="291831" y="3691790"/>
              <a:ext cx="5477554" cy="1322169"/>
            </a:xfrm>
            <a:prstGeom prst="rect">
              <a:avLst/>
            </a:prstGeom>
          </p:spPr>
        </p:pic>
        <p:pic>
          <p:nvPicPr>
            <p:cNvPr id="22" name="Picture 21">
              <a:extLst>
                <a:ext uri="{FF2B5EF4-FFF2-40B4-BE49-F238E27FC236}">
                  <a16:creationId xmlns:a16="http://schemas.microsoft.com/office/drawing/2014/main" id="{EA0AAA3A-F974-2285-A804-4A0B47F62DB6}"/>
                </a:ext>
              </a:extLst>
            </p:cNvPr>
            <p:cNvPicPr>
              <a:picLocks noChangeAspect="1"/>
            </p:cNvPicPr>
            <p:nvPr/>
          </p:nvPicPr>
          <p:blipFill rotWithShape="1">
            <a:blip r:embed="rId3"/>
            <a:srcRect l="4558" t="24798" r="72391" b="23362"/>
            <a:stretch/>
          </p:blipFill>
          <p:spPr>
            <a:xfrm>
              <a:off x="1849119" y="4017233"/>
              <a:ext cx="1262617" cy="685419"/>
            </a:xfrm>
            <a:prstGeom prst="rect">
              <a:avLst/>
            </a:prstGeom>
          </p:spPr>
        </p:pic>
      </p:grpSp>
      <p:grpSp>
        <p:nvGrpSpPr>
          <p:cNvPr id="23" name="Group 22">
            <a:extLst>
              <a:ext uri="{FF2B5EF4-FFF2-40B4-BE49-F238E27FC236}">
                <a16:creationId xmlns:a16="http://schemas.microsoft.com/office/drawing/2014/main" id="{3A005C4F-D699-B4DA-CBEB-D979607AC974}"/>
              </a:ext>
            </a:extLst>
          </p:cNvPr>
          <p:cNvGrpSpPr/>
          <p:nvPr/>
        </p:nvGrpSpPr>
        <p:grpSpPr>
          <a:xfrm>
            <a:off x="7720936" y="2447400"/>
            <a:ext cx="3337085" cy="1082006"/>
            <a:chOff x="291831" y="3691790"/>
            <a:chExt cx="5477554" cy="1322169"/>
          </a:xfrm>
        </p:grpSpPr>
        <p:pic>
          <p:nvPicPr>
            <p:cNvPr id="24" name="Picture 23">
              <a:extLst>
                <a:ext uri="{FF2B5EF4-FFF2-40B4-BE49-F238E27FC236}">
                  <a16:creationId xmlns:a16="http://schemas.microsoft.com/office/drawing/2014/main" id="{CAA2F4B8-2A80-4500-F274-C56A03126C83}"/>
                </a:ext>
              </a:extLst>
            </p:cNvPr>
            <p:cNvPicPr>
              <a:picLocks noChangeAspect="1"/>
            </p:cNvPicPr>
            <p:nvPr/>
          </p:nvPicPr>
          <p:blipFill>
            <a:blip r:embed="rId3"/>
            <a:stretch>
              <a:fillRect/>
            </a:stretch>
          </p:blipFill>
          <p:spPr>
            <a:xfrm>
              <a:off x="291831" y="3691790"/>
              <a:ext cx="5477554" cy="1322169"/>
            </a:xfrm>
            <a:prstGeom prst="rect">
              <a:avLst/>
            </a:prstGeom>
          </p:spPr>
        </p:pic>
        <p:pic>
          <p:nvPicPr>
            <p:cNvPr id="25" name="Picture 24">
              <a:extLst>
                <a:ext uri="{FF2B5EF4-FFF2-40B4-BE49-F238E27FC236}">
                  <a16:creationId xmlns:a16="http://schemas.microsoft.com/office/drawing/2014/main" id="{0C850ACB-5668-1C5A-F463-ED45EEFFE204}"/>
                </a:ext>
              </a:extLst>
            </p:cNvPr>
            <p:cNvPicPr>
              <a:picLocks noChangeAspect="1"/>
            </p:cNvPicPr>
            <p:nvPr/>
          </p:nvPicPr>
          <p:blipFill rotWithShape="1">
            <a:blip r:embed="rId3"/>
            <a:srcRect l="4558" t="24798" r="72391" b="23362"/>
            <a:stretch/>
          </p:blipFill>
          <p:spPr>
            <a:xfrm>
              <a:off x="1849119" y="4017233"/>
              <a:ext cx="1262617" cy="685419"/>
            </a:xfrm>
            <a:prstGeom prst="rect">
              <a:avLst/>
            </a:prstGeom>
          </p:spPr>
        </p:pic>
      </p:grpSp>
      <p:sp>
        <p:nvSpPr>
          <p:cNvPr id="32" name="TextBox 31">
            <a:extLst>
              <a:ext uri="{FF2B5EF4-FFF2-40B4-BE49-F238E27FC236}">
                <a16:creationId xmlns:a16="http://schemas.microsoft.com/office/drawing/2014/main" id="{94ECD928-FBA6-C80F-78DB-D0AA32AD88A6}"/>
              </a:ext>
            </a:extLst>
          </p:cNvPr>
          <p:cNvSpPr txBox="1"/>
          <p:nvPr/>
        </p:nvSpPr>
        <p:spPr>
          <a:xfrm>
            <a:off x="11058021" y="2589133"/>
            <a:ext cx="780983" cy="584775"/>
          </a:xfrm>
          <a:prstGeom prst="rect">
            <a:avLst/>
          </a:prstGeom>
          <a:noFill/>
        </p:spPr>
        <p:txBody>
          <a:bodyPr wrap="none" rtlCol="0">
            <a:spAutoFit/>
          </a:bodyPr>
          <a:lstStyle/>
          <a:p>
            <a:r>
              <a:rPr lang="en-US" sz="3200"/>
              <a:t>……</a:t>
            </a:r>
          </a:p>
        </p:txBody>
      </p:sp>
      <p:sp>
        <p:nvSpPr>
          <p:cNvPr id="39" name="Right Brace 38">
            <a:extLst>
              <a:ext uri="{FF2B5EF4-FFF2-40B4-BE49-F238E27FC236}">
                <a16:creationId xmlns:a16="http://schemas.microsoft.com/office/drawing/2014/main" id="{2F8B9482-CABD-3A82-F71A-0103DCD5E409}"/>
              </a:ext>
            </a:extLst>
          </p:cNvPr>
          <p:cNvSpPr/>
          <p:nvPr/>
        </p:nvSpPr>
        <p:spPr>
          <a:xfrm rot="16200000">
            <a:off x="951012" y="2011570"/>
            <a:ext cx="284553" cy="587110"/>
          </a:xfrm>
          <a:prstGeom prst="rightBrace">
            <a:avLst/>
          </a:prstGeom>
          <a:ln w="381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0" name="TextBox 39">
            <a:extLst>
              <a:ext uri="{FF2B5EF4-FFF2-40B4-BE49-F238E27FC236}">
                <a16:creationId xmlns:a16="http://schemas.microsoft.com/office/drawing/2014/main" id="{5AF72062-D9EA-E31C-ED71-DC5D5377697F}"/>
              </a:ext>
            </a:extLst>
          </p:cNvPr>
          <p:cNvSpPr txBox="1"/>
          <p:nvPr/>
        </p:nvSpPr>
        <p:spPr>
          <a:xfrm>
            <a:off x="652706" y="1769650"/>
            <a:ext cx="1019831" cy="461665"/>
          </a:xfrm>
          <a:prstGeom prst="rect">
            <a:avLst/>
          </a:prstGeom>
          <a:noFill/>
        </p:spPr>
        <p:txBody>
          <a:bodyPr wrap="none" rtlCol="0">
            <a:spAutoFit/>
          </a:bodyPr>
          <a:lstStyle/>
          <a:p>
            <a:r>
              <a:rPr lang="en-US" sz="2400"/>
              <a:t>32 bits</a:t>
            </a:r>
          </a:p>
        </p:txBody>
      </p:sp>
      <p:sp>
        <p:nvSpPr>
          <p:cNvPr id="41" name="Right Brace 40">
            <a:extLst>
              <a:ext uri="{FF2B5EF4-FFF2-40B4-BE49-F238E27FC236}">
                <a16:creationId xmlns:a16="http://schemas.microsoft.com/office/drawing/2014/main" id="{DEFF1B29-D1BC-0D3C-C5D0-7F2B75CB85E2}"/>
              </a:ext>
            </a:extLst>
          </p:cNvPr>
          <p:cNvSpPr/>
          <p:nvPr/>
        </p:nvSpPr>
        <p:spPr>
          <a:xfrm rot="16200000">
            <a:off x="4523380" y="2011570"/>
            <a:ext cx="284553" cy="587110"/>
          </a:xfrm>
          <a:prstGeom prst="rightBrace">
            <a:avLst/>
          </a:prstGeom>
          <a:ln w="381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2" name="TextBox 41">
            <a:extLst>
              <a:ext uri="{FF2B5EF4-FFF2-40B4-BE49-F238E27FC236}">
                <a16:creationId xmlns:a16="http://schemas.microsoft.com/office/drawing/2014/main" id="{F44BD9AB-978F-4CD8-A41A-70E9AA22974A}"/>
              </a:ext>
            </a:extLst>
          </p:cNvPr>
          <p:cNvSpPr txBox="1"/>
          <p:nvPr/>
        </p:nvSpPr>
        <p:spPr>
          <a:xfrm>
            <a:off x="4225074" y="1769650"/>
            <a:ext cx="1019831" cy="461665"/>
          </a:xfrm>
          <a:prstGeom prst="rect">
            <a:avLst/>
          </a:prstGeom>
          <a:noFill/>
        </p:spPr>
        <p:txBody>
          <a:bodyPr wrap="none" rtlCol="0">
            <a:spAutoFit/>
          </a:bodyPr>
          <a:lstStyle/>
          <a:p>
            <a:r>
              <a:rPr lang="en-US" sz="2400"/>
              <a:t>32 bits</a:t>
            </a:r>
          </a:p>
        </p:txBody>
      </p:sp>
      <p:sp>
        <p:nvSpPr>
          <p:cNvPr id="43" name="Right Brace 42">
            <a:extLst>
              <a:ext uri="{FF2B5EF4-FFF2-40B4-BE49-F238E27FC236}">
                <a16:creationId xmlns:a16="http://schemas.microsoft.com/office/drawing/2014/main" id="{5119A8CA-9D58-F94E-6086-DDEA7E62676A}"/>
              </a:ext>
            </a:extLst>
          </p:cNvPr>
          <p:cNvSpPr/>
          <p:nvPr/>
        </p:nvSpPr>
        <p:spPr>
          <a:xfrm rot="16200000">
            <a:off x="8113158" y="2011570"/>
            <a:ext cx="284553" cy="587110"/>
          </a:xfrm>
          <a:prstGeom prst="rightBrace">
            <a:avLst/>
          </a:prstGeom>
          <a:ln w="381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4" name="TextBox 43">
            <a:extLst>
              <a:ext uri="{FF2B5EF4-FFF2-40B4-BE49-F238E27FC236}">
                <a16:creationId xmlns:a16="http://schemas.microsoft.com/office/drawing/2014/main" id="{25158741-64A5-049D-2BFD-09BBFC1DA31D}"/>
              </a:ext>
            </a:extLst>
          </p:cNvPr>
          <p:cNvSpPr txBox="1"/>
          <p:nvPr/>
        </p:nvSpPr>
        <p:spPr>
          <a:xfrm>
            <a:off x="7814852" y="1769650"/>
            <a:ext cx="1019831" cy="461665"/>
          </a:xfrm>
          <a:prstGeom prst="rect">
            <a:avLst/>
          </a:prstGeom>
          <a:noFill/>
        </p:spPr>
        <p:txBody>
          <a:bodyPr wrap="none" rtlCol="0">
            <a:spAutoFit/>
          </a:bodyPr>
          <a:lstStyle/>
          <a:p>
            <a:r>
              <a:rPr lang="en-US" sz="2400"/>
              <a:t>32 bits</a:t>
            </a:r>
          </a:p>
        </p:txBody>
      </p:sp>
      <p:grpSp>
        <p:nvGrpSpPr>
          <p:cNvPr id="49" name="Group 48">
            <a:extLst>
              <a:ext uri="{FF2B5EF4-FFF2-40B4-BE49-F238E27FC236}">
                <a16:creationId xmlns:a16="http://schemas.microsoft.com/office/drawing/2014/main" id="{0A61F99A-84FC-D5CD-C770-30AE1A92C993}"/>
              </a:ext>
            </a:extLst>
          </p:cNvPr>
          <p:cNvGrpSpPr/>
          <p:nvPr/>
        </p:nvGrpSpPr>
        <p:grpSpPr>
          <a:xfrm>
            <a:off x="493269" y="3732370"/>
            <a:ext cx="1945512" cy="1762994"/>
            <a:chOff x="493269" y="4062150"/>
            <a:chExt cx="1945512" cy="1762994"/>
          </a:xfrm>
        </p:grpSpPr>
        <p:pic>
          <p:nvPicPr>
            <p:cNvPr id="30" name="Picture 29">
              <a:extLst>
                <a:ext uri="{FF2B5EF4-FFF2-40B4-BE49-F238E27FC236}">
                  <a16:creationId xmlns:a16="http://schemas.microsoft.com/office/drawing/2014/main" id="{62FECD4D-CE17-F24A-58F7-0ACACF374B68}"/>
                </a:ext>
              </a:extLst>
            </p:cNvPr>
            <p:cNvPicPr>
              <a:picLocks noChangeAspect="1"/>
            </p:cNvPicPr>
            <p:nvPr/>
          </p:nvPicPr>
          <p:blipFill rotWithShape="1">
            <a:blip r:embed="rId3"/>
            <a:srcRect l="49476"/>
            <a:stretch/>
          </p:blipFill>
          <p:spPr>
            <a:xfrm>
              <a:off x="596298" y="4743138"/>
              <a:ext cx="1686025" cy="1082006"/>
            </a:xfrm>
            <a:prstGeom prst="rect">
              <a:avLst/>
            </a:prstGeom>
          </p:spPr>
        </p:pic>
        <p:pic>
          <p:nvPicPr>
            <p:cNvPr id="37" name="Picture 36">
              <a:extLst>
                <a:ext uri="{FF2B5EF4-FFF2-40B4-BE49-F238E27FC236}">
                  <a16:creationId xmlns:a16="http://schemas.microsoft.com/office/drawing/2014/main" id="{76BAE29C-161F-0323-EBDF-757BE698EE48}"/>
                </a:ext>
              </a:extLst>
            </p:cNvPr>
            <p:cNvPicPr>
              <a:picLocks noChangeAspect="1"/>
            </p:cNvPicPr>
            <p:nvPr/>
          </p:nvPicPr>
          <p:blipFill rotWithShape="1">
            <a:blip r:embed="rId3"/>
            <a:srcRect l="96376"/>
            <a:stretch/>
          </p:blipFill>
          <p:spPr>
            <a:xfrm flipH="1">
              <a:off x="580807" y="4743138"/>
              <a:ext cx="120921" cy="1082006"/>
            </a:xfrm>
            <a:prstGeom prst="rect">
              <a:avLst/>
            </a:prstGeom>
          </p:spPr>
        </p:pic>
        <p:sp>
          <p:nvSpPr>
            <p:cNvPr id="45" name="Right Brace 44">
              <a:extLst>
                <a:ext uri="{FF2B5EF4-FFF2-40B4-BE49-F238E27FC236}">
                  <a16:creationId xmlns:a16="http://schemas.microsoft.com/office/drawing/2014/main" id="{86A2E2D1-76FF-7933-CEB3-30D0DDFFD685}"/>
                </a:ext>
              </a:extLst>
            </p:cNvPr>
            <p:cNvSpPr/>
            <p:nvPr/>
          </p:nvSpPr>
          <p:spPr>
            <a:xfrm rot="16200000">
              <a:off x="951012" y="4313946"/>
              <a:ext cx="284553" cy="587110"/>
            </a:xfrm>
            <a:prstGeom prst="rightBrace">
              <a:avLst/>
            </a:prstGeom>
            <a:ln w="381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TextBox 45">
              <a:extLst>
                <a:ext uri="{FF2B5EF4-FFF2-40B4-BE49-F238E27FC236}">
                  <a16:creationId xmlns:a16="http://schemas.microsoft.com/office/drawing/2014/main" id="{68414741-7BED-C2DA-590C-CA3258A0FD5A}"/>
                </a:ext>
              </a:extLst>
            </p:cNvPr>
            <p:cNvSpPr txBox="1"/>
            <p:nvPr/>
          </p:nvSpPr>
          <p:spPr>
            <a:xfrm>
              <a:off x="493269" y="4062150"/>
              <a:ext cx="1019831" cy="461665"/>
            </a:xfrm>
            <a:prstGeom prst="rect">
              <a:avLst/>
            </a:prstGeom>
            <a:noFill/>
          </p:spPr>
          <p:txBody>
            <a:bodyPr wrap="none" rtlCol="0">
              <a:spAutoFit/>
            </a:bodyPr>
            <a:lstStyle/>
            <a:p>
              <a:r>
                <a:rPr lang="en-US" sz="2400"/>
                <a:t>37 bits</a:t>
              </a:r>
            </a:p>
          </p:txBody>
        </p:sp>
        <p:sp>
          <p:nvSpPr>
            <p:cNvPr id="47" name="Right Brace 46">
              <a:extLst>
                <a:ext uri="{FF2B5EF4-FFF2-40B4-BE49-F238E27FC236}">
                  <a16:creationId xmlns:a16="http://schemas.microsoft.com/office/drawing/2014/main" id="{8CD778BD-D1FE-1B9E-0C05-769FFBD56E2F}"/>
                </a:ext>
              </a:extLst>
            </p:cNvPr>
            <p:cNvSpPr/>
            <p:nvPr/>
          </p:nvSpPr>
          <p:spPr>
            <a:xfrm rot="16200000">
              <a:off x="1657296" y="4304839"/>
              <a:ext cx="284553" cy="587110"/>
            </a:xfrm>
            <a:prstGeom prst="rightBrace">
              <a:avLst/>
            </a:prstGeom>
            <a:ln w="381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TextBox 47">
              <a:extLst>
                <a:ext uri="{FF2B5EF4-FFF2-40B4-BE49-F238E27FC236}">
                  <a16:creationId xmlns:a16="http://schemas.microsoft.com/office/drawing/2014/main" id="{CA1E60BB-AF60-9A60-8890-59C40B777EB2}"/>
                </a:ext>
              </a:extLst>
            </p:cNvPr>
            <p:cNvSpPr txBox="1"/>
            <p:nvPr/>
          </p:nvSpPr>
          <p:spPr>
            <a:xfrm>
              <a:off x="1418950" y="4062919"/>
              <a:ext cx="1019831" cy="461665"/>
            </a:xfrm>
            <a:prstGeom prst="rect">
              <a:avLst/>
            </a:prstGeom>
            <a:noFill/>
          </p:spPr>
          <p:txBody>
            <a:bodyPr wrap="none" rtlCol="0">
              <a:spAutoFit/>
            </a:bodyPr>
            <a:lstStyle/>
            <a:p>
              <a:r>
                <a:rPr lang="en-US" sz="2400"/>
                <a:t>38 bits</a:t>
              </a:r>
            </a:p>
          </p:txBody>
        </p:sp>
      </p:grpSp>
      <p:grpSp>
        <p:nvGrpSpPr>
          <p:cNvPr id="50" name="Group 49">
            <a:extLst>
              <a:ext uri="{FF2B5EF4-FFF2-40B4-BE49-F238E27FC236}">
                <a16:creationId xmlns:a16="http://schemas.microsoft.com/office/drawing/2014/main" id="{8F3986A5-B3B9-F5AC-3F29-EA40F84AA2E1}"/>
              </a:ext>
            </a:extLst>
          </p:cNvPr>
          <p:cNvGrpSpPr/>
          <p:nvPr/>
        </p:nvGrpSpPr>
        <p:grpSpPr>
          <a:xfrm>
            <a:off x="2416503" y="3730768"/>
            <a:ext cx="1945512" cy="1762994"/>
            <a:chOff x="493269" y="4062150"/>
            <a:chExt cx="1945512" cy="1762994"/>
          </a:xfrm>
        </p:grpSpPr>
        <p:pic>
          <p:nvPicPr>
            <p:cNvPr id="51" name="Picture 50">
              <a:extLst>
                <a:ext uri="{FF2B5EF4-FFF2-40B4-BE49-F238E27FC236}">
                  <a16:creationId xmlns:a16="http://schemas.microsoft.com/office/drawing/2014/main" id="{6EE974C8-743B-5493-68FD-87B8451F4112}"/>
                </a:ext>
              </a:extLst>
            </p:cNvPr>
            <p:cNvPicPr>
              <a:picLocks noChangeAspect="1"/>
            </p:cNvPicPr>
            <p:nvPr/>
          </p:nvPicPr>
          <p:blipFill rotWithShape="1">
            <a:blip r:embed="rId3"/>
            <a:srcRect l="49476"/>
            <a:stretch/>
          </p:blipFill>
          <p:spPr>
            <a:xfrm>
              <a:off x="596298" y="4743138"/>
              <a:ext cx="1686025" cy="1082006"/>
            </a:xfrm>
            <a:prstGeom prst="rect">
              <a:avLst/>
            </a:prstGeom>
          </p:spPr>
        </p:pic>
        <p:pic>
          <p:nvPicPr>
            <p:cNvPr id="52" name="Picture 51">
              <a:extLst>
                <a:ext uri="{FF2B5EF4-FFF2-40B4-BE49-F238E27FC236}">
                  <a16:creationId xmlns:a16="http://schemas.microsoft.com/office/drawing/2014/main" id="{2357C9AA-5010-BED5-DF79-EDEE297DEFD3}"/>
                </a:ext>
              </a:extLst>
            </p:cNvPr>
            <p:cNvPicPr>
              <a:picLocks noChangeAspect="1"/>
            </p:cNvPicPr>
            <p:nvPr/>
          </p:nvPicPr>
          <p:blipFill rotWithShape="1">
            <a:blip r:embed="rId3"/>
            <a:srcRect l="96376"/>
            <a:stretch/>
          </p:blipFill>
          <p:spPr>
            <a:xfrm flipH="1">
              <a:off x="580807" y="4743138"/>
              <a:ext cx="120921" cy="1082006"/>
            </a:xfrm>
            <a:prstGeom prst="rect">
              <a:avLst/>
            </a:prstGeom>
          </p:spPr>
        </p:pic>
        <p:sp>
          <p:nvSpPr>
            <p:cNvPr id="53" name="Right Brace 52">
              <a:extLst>
                <a:ext uri="{FF2B5EF4-FFF2-40B4-BE49-F238E27FC236}">
                  <a16:creationId xmlns:a16="http://schemas.microsoft.com/office/drawing/2014/main" id="{AED672B6-5800-E90F-D076-89522B4B34E9}"/>
                </a:ext>
              </a:extLst>
            </p:cNvPr>
            <p:cNvSpPr/>
            <p:nvPr/>
          </p:nvSpPr>
          <p:spPr>
            <a:xfrm rot="16200000">
              <a:off x="951012" y="4313946"/>
              <a:ext cx="284553" cy="587110"/>
            </a:xfrm>
            <a:prstGeom prst="rightBrace">
              <a:avLst/>
            </a:prstGeom>
            <a:ln w="381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4" name="TextBox 53">
              <a:extLst>
                <a:ext uri="{FF2B5EF4-FFF2-40B4-BE49-F238E27FC236}">
                  <a16:creationId xmlns:a16="http://schemas.microsoft.com/office/drawing/2014/main" id="{0A0B6115-6953-A938-0CFC-7CD72B005335}"/>
                </a:ext>
              </a:extLst>
            </p:cNvPr>
            <p:cNvSpPr txBox="1"/>
            <p:nvPr/>
          </p:nvSpPr>
          <p:spPr>
            <a:xfrm>
              <a:off x="493269" y="4062150"/>
              <a:ext cx="1019831" cy="461665"/>
            </a:xfrm>
            <a:prstGeom prst="rect">
              <a:avLst/>
            </a:prstGeom>
            <a:noFill/>
          </p:spPr>
          <p:txBody>
            <a:bodyPr wrap="none" rtlCol="0">
              <a:spAutoFit/>
            </a:bodyPr>
            <a:lstStyle/>
            <a:p>
              <a:r>
                <a:rPr lang="en-US" sz="2400"/>
                <a:t>36 bits</a:t>
              </a:r>
            </a:p>
          </p:txBody>
        </p:sp>
        <p:sp>
          <p:nvSpPr>
            <p:cNvPr id="55" name="Right Brace 54">
              <a:extLst>
                <a:ext uri="{FF2B5EF4-FFF2-40B4-BE49-F238E27FC236}">
                  <a16:creationId xmlns:a16="http://schemas.microsoft.com/office/drawing/2014/main" id="{F903D65A-5431-9692-3F61-1A247F0703ED}"/>
                </a:ext>
              </a:extLst>
            </p:cNvPr>
            <p:cNvSpPr/>
            <p:nvPr/>
          </p:nvSpPr>
          <p:spPr>
            <a:xfrm rot="16200000">
              <a:off x="1657296" y="4304839"/>
              <a:ext cx="284553" cy="587110"/>
            </a:xfrm>
            <a:prstGeom prst="rightBrace">
              <a:avLst/>
            </a:prstGeom>
            <a:ln w="381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6" name="TextBox 55">
              <a:extLst>
                <a:ext uri="{FF2B5EF4-FFF2-40B4-BE49-F238E27FC236}">
                  <a16:creationId xmlns:a16="http://schemas.microsoft.com/office/drawing/2014/main" id="{8C805A1B-D81C-6348-43E3-F546327D10AE}"/>
                </a:ext>
              </a:extLst>
            </p:cNvPr>
            <p:cNvSpPr txBox="1"/>
            <p:nvPr/>
          </p:nvSpPr>
          <p:spPr>
            <a:xfrm>
              <a:off x="1418950" y="4062919"/>
              <a:ext cx="1019831" cy="461665"/>
            </a:xfrm>
            <a:prstGeom prst="rect">
              <a:avLst/>
            </a:prstGeom>
            <a:noFill/>
          </p:spPr>
          <p:txBody>
            <a:bodyPr wrap="none" rtlCol="0">
              <a:spAutoFit/>
            </a:bodyPr>
            <a:lstStyle/>
            <a:p>
              <a:r>
                <a:rPr lang="en-US" sz="2400"/>
                <a:t>37 bits</a:t>
              </a:r>
            </a:p>
          </p:txBody>
        </p:sp>
      </p:grpSp>
      <p:grpSp>
        <p:nvGrpSpPr>
          <p:cNvPr id="57" name="Group 56">
            <a:extLst>
              <a:ext uri="{FF2B5EF4-FFF2-40B4-BE49-F238E27FC236}">
                <a16:creationId xmlns:a16="http://schemas.microsoft.com/office/drawing/2014/main" id="{96DAEA31-F48E-CE05-8BB3-067486B4D9C0}"/>
              </a:ext>
            </a:extLst>
          </p:cNvPr>
          <p:cNvGrpSpPr/>
          <p:nvPr/>
        </p:nvGrpSpPr>
        <p:grpSpPr>
          <a:xfrm>
            <a:off x="4387195" y="3730768"/>
            <a:ext cx="1945512" cy="1762994"/>
            <a:chOff x="493269" y="4062150"/>
            <a:chExt cx="1945512" cy="1762994"/>
          </a:xfrm>
        </p:grpSpPr>
        <p:pic>
          <p:nvPicPr>
            <p:cNvPr id="58" name="Picture 57">
              <a:extLst>
                <a:ext uri="{FF2B5EF4-FFF2-40B4-BE49-F238E27FC236}">
                  <a16:creationId xmlns:a16="http://schemas.microsoft.com/office/drawing/2014/main" id="{AC331F9A-5A52-F46E-4E97-9462716D7795}"/>
                </a:ext>
              </a:extLst>
            </p:cNvPr>
            <p:cNvPicPr>
              <a:picLocks noChangeAspect="1"/>
            </p:cNvPicPr>
            <p:nvPr/>
          </p:nvPicPr>
          <p:blipFill rotWithShape="1">
            <a:blip r:embed="rId3"/>
            <a:srcRect l="49476"/>
            <a:stretch/>
          </p:blipFill>
          <p:spPr>
            <a:xfrm>
              <a:off x="596298" y="4743138"/>
              <a:ext cx="1686025" cy="1082006"/>
            </a:xfrm>
            <a:prstGeom prst="rect">
              <a:avLst/>
            </a:prstGeom>
          </p:spPr>
        </p:pic>
        <p:pic>
          <p:nvPicPr>
            <p:cNvPr id="59" name="Picture 58">
              <a:extLst>
                <a:ext uri="{FF2B5EF4-FFF2-40B4-BE49-F238E27FC236}">
                  <a16:creationId xmlns:a16="http://schemas.microsoft.com/office/drawing/2014/main" id="{9A55098D-AB73-2492-1861-FF2C8B383465}"/>
                </a:ext>
              </a:extLst>
            </p:cNvPr>
            <p:cNvPicPr>
              <a:picLocks noChangeAspect="1"/>
            </p:cNvPicPr>
            <p:nvPr/>
          </p:nvPicPr>
          <p:blipFill rotWithShape="1">
            <a:blip r:embed="rId3"/>
            <a:srcRect l="96376"/>
            <a:stretch/>
          </p:blipFill>
          <p:spPr>
            <a:xfrm flipH="1">
              <a:off x="580807" y="4743138"/>
              <a:ext cx="120921" cy="1082006"/>
            </a:xfrm>
            <a:prstGeom prst="rect">
              <a:avLst/>
            </a:prstGeom>
          </p:spPr>
        </p:pic>
        <p:sp>
          <p:nvSpPr>
            <p:cNvPr id="60" name="Right Brace 59">
              <a:extLst>
                <a:ext uri="{FF2B5EF4-FFF2-40B4-BE49-F238E27FC236}">
                  <a16:creationId xmlns:a16="http://schemas.microsoft.com/office/drawing/2014/main" id="{2696F3A4-36BE-EC98-B517-9850F114C9B6}"/>
                </a:ext>
              </a:extLst>
            </p:cNvPr>
            <p:cNvSpPr/>
            <p:nvPr/>
          </p:nvSpPr>
          <p:spPr>
            <a:xfrm rot="16200000">
              <a:off x="951012" y="4313946"/>
              <a:ext cx="284553" cy="587110"/>
            </a:xfrm>
            <a:prstGeom prst="rightBrace">
              <a:avLst/>
            </a:prstGeom>
            <a:ln w="381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1" name="TextBox 60">
              <a:extLst>
                <a:ext uri="{FF2B5EF4-FFF2-40B4-BE49-F238E27FC236}">
                  <a16:creationId xmlns:a16="http://schemas.microsoft.com/office/drawing/2014/main" id="{2B8A887D-D170-9D01-5AFB-9BE1AEBDD06A}"/>
                </a:ext>
              </a:extLst>
            </p:cNvPr>
            <p:cNvSpPr txBox="1"/>
            <p:nvPr/>
          </p:nvSpPr>
          <p:spPr>
            <a:xfrm>
              <a:off x="493269" y="4062150"/>
              <a:ext cx="1019831" cy="461665"/>
            </a:xfrm>
            <a:prstGeom prst="rect">
              <a:avLst/>
            </a:prstGeom>
            <a:noFill/>
          </p:spPr>
          <p:txBody>
            <a:bodyPr wrap="none" rtlCol="0">
              <a:spAutoFit/>
            </a:bodyPr>
            <a:lstStyle/>
            <a:p>
              <a:r>
                <a:rPr lang="en-US" sz="2400"/>
                <a:t>37 bits</a:t>
              </a:r>
            </a:p>
          </p:txBody>
        </p:sp>
        <p:sp>
          <p:nvSpPr>
            <p:cNvPr id="62" name="Right Brace 61">
              <a:extLst>
                <a:ext uri="{FF2B5EF4-FFF2-40B4-BE49-F238E27FC236}">
                  <a16:creationId xmlns:a16="http://schemas.microsoft.com/office/drawing/2014/main" id="{34C9E44C-DBB7-BD7C-ECD0-91B74C9178AD}"/>
                </a:ext>
              </a:extLst>
            </p:cNvPr>
            <p:cNvSpPr/>
            <p:nvPr/>
          </p:nvSpPr>
          <p:spPr>
            <a:xfrm rot="16200000">
              <a:off x="1657296" y="4304839"/>
              <a:ext cx="284553" cy="587110"/>
            </a:xfrm>
            <a:prstGeom prst="rightBrace">
              <a:avLst/>
            </a:prstGeom>
            <a:ln w="381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3" name="TextBox 62">
              <a:extLst>
                <a:ext uri="{FF2B5EF4-FFF2-40B4-BE49-F238E27FC236}">
                  <a16:creationId xmlns:a16="http://schemas.microsoft.com/office/drawing/2014/main" id="{9AA31A23-593B-B9CD-35E3-FE732B2E245B}"/>
                </a:ext>
              </a:extLst>
            </p:cNvPr>
            <p:cNvSpPr txBox="1"/>
            <p:nvPr/>
          </p:nvSpPr>
          <p:spPr>
            <a:xfrm>
              <a:off x="1418950" y="4062919"/>
              <a:ext cx="1019831" cy="461665"/>
            </a:xfrm>
            <a:prstGeom prst="rect">
              <a:avLst/>
            </a:prstGeom>
            <a:noFill/>
          </p:spPr>
          <p:txBody>
            <a:bodyPr wrap="none" rtlCol="0">
              <a:spAutoFit/>
            </a:bodyPr>
            <a:lstStyle/>
            <a:p>
              <a:r>
                <a:rPr lang="en-US" sz="2400"/>
                <a:t>38 bits</a:t>
              </a:r>
            </a:p>
          </p:txBody>
        </p:sp>
      </p:grpSp>
      <p:sp>
        <p:nvSpPr>
          <p:cNvPr id="64" name="TextBox 63">
            <a:extLst>
              <a:ext uri="{FF2B5EF4-FFF2-40B4-BE49-F238E27FC236}">
                <a16:creationId xmlns:a16="http://schemas.microsoft.com/office/drawing/2014/main" id="{B3F3BF42-ED5E-2DF4-0F96-275FE17DBB29}"/>
              </a:ext>
            </a:extLst>
          </p:cNvPr>
          <p:cNvSpPr txBox="1"/>
          <p:nvPr/>
        </p:nvSpPr>
        <p:spPr>
          <a:xfrm>
            <a:off x="10273329" y="4551600"/>
            <a:ext cx="780983" cy="584775"/>
          </a:xfrm>
          <a:prstGeom prst="rect">
            <a:avLst/>
          </a:prstGeom>
          <a:noFill/>
        </p:spPr>
        <p:txBody>
          <a:bodyPr wrap="none" rtlCol="0">
            <a:spAutoFit/>
          </a:bodyPr>
          <a:lstStyle/>
          <a:p>
            <a:r>
              <a:rPr lang="en-US" sz="3200"/>
              <a:t>……</a:t>
            </a:r>
          </a:p>
        </p:txBody>
      </p:sp>
      <p:grpSp>
        <p:nvGrpSpPr>
          <p:cNvPr id="65" name="Group 64">
            <a:extLst>
              <a:ext uri="{FF2B5EF4-FFF2-40B4-BE49-F238E27FC236}">
                <a16:creationId xmlns:a16="http://schemas.microsoft.com/office/drawing/2014/main" id="{CD2522BE-9D9E-55F6-7767-9993FE56936D}"/>
              </a:ext>
            </a:extLst>
          </p:cNvPr>
          <p:cNvGrpSpPr/>
          <p:nvPr/>
        </p:nvGrpSpPr>
        <p:grpSpPr>
          <a:xfrm>
            <a:off x="6377249" y="3744251"/>
            <a:ext cx="1945512" cy="1762994"/>
            <a:chOff x="493269" y="4062150"/>
            <a:chExt cx="1945512" cy="1762994"/>
          </a:xfrm>
        </p:grpSpPr>
        <p:pic>
          <p:nvPicPr>
            <p:cNvPr id="66" name="Picture 65">
              <a:extLst>
                <a:ext uri="{FF2B5EF4-FFF2-40B4-BE49-F238E27FC236}">
                  <a16:creationId xmlns:a16="http://schemas.microsoft.com/office/drawing/2014/main" id="{3E1D1F03-4599-35E3-0AD6-A024B3E039B5}"/>
                </a:ext>
              </a:extLst>
            </p:cNvPr>
            <p:cNvPicPr>
              <a:picLocks noChangeAspect="1"/>
            </p:cNvPicPr>
            <p:nvPr/>
          </p:nvPicPr>
          <p:blipFill rotWithShape="1">
            <a:blip r:embed="rId3"/>
            <a:srcRect l="49476"/>
            <a:stretch/>
          </p:blipFill>
          <p:spPr>
            <a:xfrm>
              <a:off x="596298" y="4743138"/>
              <a:ext cx="1686025" cy="1082006"/>
            </a:xfrm>
            <a:prstGeom prst="rect">
              <a:avLst/>
            </a:prstGeom>
          </p:spPr>
        </p:pic>
        <p:pic>
          <p:nvPicPr>
            <p:cNvPr id="67" name="Picture 66">
              <a:extLst>
                <a:ext uri="{FF2B5EF4-FFF2-40B4-BE49-F238E27FC236}">
                  <a16:creationId xmlns:a16="http://schemas.microsoft.com/office/drawing/2014/main" id="{3C9365DD-AFB5-8D4C-ED88-2247CCE3EC71}"/>
                </a:ext>
              </a:extLst>
            </p:cNvPr>
            <p:cNvPicPr>
              <a:picLocks noChangeAspect="1"/>
            </p:cNvPicPr>
            <p:nvPr/>
          </p:nvPicPr>
          <p:blipFill rotWithShape="1">
            <a:blip r:embed="rId3"/>
            <a:srcRect l="96376"/>
            <a:stretch/>
          </p:blipFill>
          <p:spPr>
            <a:xfrm flipH="1">
              <a:off x="580807" y="4743138"/>
              <a:ext cx="120921" cy="1082006"/>
            </a:xfrm>
            <a:prstGeom prst="rect">
              <a:avLst/>
            </a:prstGeom>
          </p:spPr>
        </p:pic>
        <p:sp>
          <p:nvSpPr>
            <p:cNvPr id="68" name="Right Brace 67">
              <a:extLst>
                <a:ext uri="{FF2B5EF4-FFF2-40B4-BE49-F238E27FC236}">
                  <a16:creationId xmlns:a16="http://schemas.microsoft.com/office/drawing/2014/main" id="{2A88FCBF-8F00-7200-51A2-58F66D96CD05}"/>
                </a:ext>
              </a:extLst>
            </p:cNvPr>
            <p:cNvSpPr/>
            <p:nvPr/>
          </p:nvSpPr>
          <p:spPr>
            <a:xfrm rot="16200000">
              <a:off x="951012" y="4313946"/>
              <a:ext cx="284553" cy="587110"/>
            </a:xfrm>
            <a:prstGeom prst="rightBrace">
              <a:avLst/>
            </a:prstGeom>
            <a:ln w="381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9" name="TextBox 68">
              <a:extLst>
                <a:ext uri="{FF2B5EF4-FFF2-40B4-BE49-F238E27FC236}">
                  <a16:creationId xmlns:a16="http://schemas.microsoft.com/office/drawing/2014/main" id="{10618CA2-626B-A779-2A56-D816D685BBEF}"/>
                </a:ext>
              </a:extLst>
            </p:cNvPr>
            <p:cNvSpPr txBox="1"/>
            <p:nvPr/>
          </p:nvSpPr>
          <p:spPr>
            <a:xfrm>
              <a:off x="493269" y="4062150"/>
              <a:ext cx="1019831" cy="461665"/>
            </a:xfrm>
            <a:prstGeom prst="rect">
              <a:avLst/>
            </a:prstGeom>
            <a:noFill/>
          </p:spPr>
          <p:txBody>
            <a:bodyPr wrap="none" rtlCol="0">
              <a:spAutoFit/>
            </a:bodyPr>
            <a:lstStyle/>
            <a:p>
              <a:r>
                <a:rPr lang="en-US" sz="2400"/>
                <a:t>35 bits</a:t>
              </a:r>
            </a:p>
          </p:txBody>
        </p:sp>
        <p:sp>
          <p:nvSpPr>
            <p:cNvPr id="70" name="Right Brace 69">
              <a:extLst>
                <a:ext uri="{FF2B5EF4-FFF2-40B4-BE49-F238E27FC236}">
                  <a16:creationId xmlns:a16="http://schemas.microsoft.com/office/drawing/2014/main" id="{565DCF8C-69B3-DCDC-BF7E-12362C598506}"/>
                </a:ext>
              </a:extLst>
            </p:cNvPr>
            <p:cNvSpPr/>
            <p:nvPr/>
          </p:nvSpPr>
          <p:spPr>
            <a:xfrm rot="16200000">
              <a:off x="1657296" y="4304839"/>
              <a:ext cx="284553" cy="587110"/>
            </a:xfrm>
            <a:prstGeom prst="rightBrace">
              <a:avLst/>
            </a:prstGeom>
            <a:ln w="381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1" name="TextBox 70">
              <a:extLst>
                <a:ext uri="{FF2B5EF4-FFF2-40B4-BE49-F238E27FC236}">
                  <a16:creationId xmlns:a16="http://schemas.microsoft.com/office/drawing/2014/main" id="{18D5B86E-8A51-790B-1EA0-89497C0A1444}"/>
                </a:ext>
              </a:extLst>
            </p:cNvPr>
            <p:cNvSpPr txBox="1"/>
            <p:nvPr/>
          </p:nvSpPr>
          <p:spPr>
            <a:xfrm>
              <a:off x="1418950" y="4062919"/>
              <a:ext cx="1019831" cy="461665"/>
            </a:xfrm>
            <a:prstGeom prst="rect">
              <a:avLst/>
            </a:prstGeom>
            <a:noFill/>
          </p:spPr>
          <p:txBody>
            <a:bodyPr wrap="none" rtlCol="0">
              <a:spAutoFit/>
            </a:bodyPr>
            <a:lstStyle/>
            <a:p>
              <a:r>
                <a:rPr lang="en-US" sz="2400"/>
                <a:t>36 bits</a:t>
              </a:r>
            </a:p>
          </p:txBody>
        </p:sp>
      </p:grpSp>
      <p:grpSp>
        <p:nvGrpSpPr>
          <p:cNvPr id="72" name="Group 71">
            <a:extLst>
              <a:ext uri="{FF2B5EF4-FFF2-40B4-BE49-F238E27FC236}">
                <a16:creationId xmlns:a16="http://schemas.microsoft.com/office/drawing/2014/main" id="{2ABE622E-8404-4B43-9A0D-7B5CEDE27DDE}"/>
              </a:ext>
            </a:extLst>
          </p:cNvPr>
          <p:cNvGrpSpPr/>
          <p:nvPr/>
        </p:nvGrpSpPr>
        <p:grpSpPr>
          <a:xfrm>
            <a:off x="8369738" y="3730768"/>
            <a:ext cx="1945512" cy="1762994"/>
            <a:chOff x="493269" y="4062150"/>
            <a:chExt cx="1945512" cy="1762994"/>
          </a:xfrm>
        </p:grpSpPr>
        <p:pic>
          <p:nvPicPr>
            <p:cNvPr id="73" name="Picture 72">
              <a:extLst>
                <a:ext uri="{FF2B5EF4-FFF2-40B4-BE49-F238E27FC236}">
                  <a16:creationId xmlns:a16="http://schemas.microsoft.com/office/drawing/2014/main" id="{C31F0A5C-950B-57E1-4DFD-2C6DA0E57E8E}"/>
                </a:ext>
              </a:extLst>
            </p:cNvPr>
            <p:cNvPicPr>
              <a:picLocks noChangeAspect="1"/>
            </p:cNvPicPr>
            <p:nvPr/>
          </p:nvPicPr>
          <p:blipFill rotWithShape="1">
            <a:blip r:embed="rId3"/>
            <a:srcRect l="49476"/>
            <a:stretch/>
          </p:blipFill>
          <p:spPr>
            <a:xfrm>
              <a:off x="596298" y="4743138"/>
              <a:ext cx="1686025" cy="1082006"/>
            </a:xfrm>
            <a:prstGeom prst="rect">
              <a:avLst/>
            </a:prstGeom>
          </p:spPr>
        </p:pic>
        <p:pic>
          <p:nvPicPr>
            <p:cNvPr id="74" name="Picture 73">
              <a:extLst>
                <a:ext uri="{FF2B5EF4-FFF2-40B4-BE49-F238E27FC236}">
                  <a16:creationId xmlns:a16="http://schemas.microsoft.com/office/drawing/2014/main" id="{7A516CFA-0D7F-0D8A-6E6E-BD2869671A87}"/>
                </a:ext>
              </a:extLst>
            </p:cNvPr>
            <p:cNvPicPr>
              <a:picLocks noChangeAspect="1"/>
            </p:cNvPicPr>
            <p:nvPr/>
          </p:nvPicPr>
          <p:blipFill rotWithShape="1">
            <a:blip r:embed="rId3"/>
            <a:srcRect l="96376"/>
            <a:stretch/>
          </p:blipFill>
          <p:spPr>
            <a:xfrm flipH="1">
              <a:off x="580807" y="4743138"/>
              <a:ext cx="120921" cy="1082006"/>
            </a:xfrm>
            <a:prstGeom prst="rect">
              <a:avLst/>
            </a:prstGeom>
          </p:spPr>
        </p:pic>
        <p:sp>
          <p:nvSpPr>
            <p:cNvPr id="75" name="Right Brace 74">
              <a:extLst>
                <a:ext uri="{FF2B5EF4-FFF2-40B4-BE49-F238E27FC236}">
                  <a16:creationId xmlns:a16="http://schemas.microsoft.com/office/drawing/2014/main" id="{64606528-EA81-7740-B00E-E610C099D37D}"/>
                </a:ext>
              </a:extLst>
            </p:cNvPr>
            <p:cNvSpPr/>
            <p:nvPr/>
          </p:nvSpPr>
          <p:spPr>
            <a:xfrm rot="16200000">
              <a:off x="951012" y="4313946"/>
              <a:ext cx="284553" cy="587110"/>
            </a:xfrm>
            <a:prstGeom prst="rightBrace">
              <a:avLst/>
            </a:prstGeom>
            <a:ln w="381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6" name="TextBox 75">
              <a:extLst>
                <a:ext uri="{FF2B5EF4-FFF2-40B4-BE49-F238E27FC236}">
                  <a16:creationId xmlns:a16="http://schemas.microsoft.com/office/drawing/2014/main" id="{52A0154F-7F4C-DC54-24E9-95F4177E6CB7}"/>
                </a:ext>
              </a:extLst>
            </p:cNvPr>
            <p:cNvSpPr txBox="1"/>
            <p:nvPr/>
          </p:nvSpPr>
          <p:spPr>
            <a:xfrm>
              <a:off x="493269" y="4062150"/>
              <a:ext cx="1019831" cy="461665"/>
            </a:xfrm>
            <a:prstGeom prst="rect">
              <a:avLst/>
            </a:prstGeom>
            <a:noFill/>
          </p:spPr>
          <p:txBody>
            <a:bodyPr wrap="none" rtlCol="0">
              <a:spAutoFit/>
            </a:bodyPr>
            <a:lstStyle/>
            <a:p>
              <a:r>
                <a:rPr lang="en-US" sz="2400"/>
                <a:t>36 bits</a:t>
              </a:r>
            </a:p>
          </p:txBody>
        </p:sp>
        <p:sp>
          <p:nvSpPr>
            <p:cNvPr id="77" name="Right Brace 76">
              <a:extLst>
                <a:ext uri="{FF2B5EF4-FFF2-40B4-BE49-F238E27FC236}">
                  <a16:creationId xmlns:a16="http://schemas.microsoft.com/office/drawing/2014/main" id="{D2EE03AD-2216-D1CE-B992-8EB074F2309A}"/>
                </a:ext>
              </a:extLst>
            </p:cNvPr>
            <p:cNvSpPr/>
            <p:nvPr/>
          </p:nvSpPr>
          <p:spPr>
            <a:xfrm rot="16200000">
              <a:off x="1657296" y="4304839"/>
              <a:ext cx="284553" cy="587110"/>
            </a:xfrm>
            <a:prstGeom prst="rightBrace">
              <a:avLst/>
            </a:prstGeom>
            <a:ln w="381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8" name="TextBox 77">
              <a:extLst>
                <a:ext uri="{FF2B5EF4-FFF2-40B4-BE49-F238E27FC236}">
                  <a16:creationId xmlns:a16="http://schemas.microsoft.com/office/drawing/2014/main" id="{6935233A-1C63-49BF-1B0E-DF4169FB2A71}"/>
                </a:ext>
              </a:extLst>
            </p:cNvPr>
            <p:cNvSpPr txBox="1"/>
            <p:nvPr/>
          </p:nvSpPr>
          <p:spPr>
            <a:xfrm>
              <a:off x="1418950" y="4062919"/>
              <a:ext cx="1019831" cy="461665"/>
            </a:xfrm>
            <a:prstGeom prst="rect">
              <a:avLst/>
            </a:prstGeom>
            <a:noFill/>
          </p:spPr>
          <p:txBody>
            <a:bodyPr wrap="none" rtlCol="0">
              <a:spAutoFit/>
            </a:bodyPr>
            <a:lstStyle/>
            <a:p>
              <a:r>
                <a:rPr lang="en-US" sz="2400"/>
                <a:t>37 bits</a:t>
              </a:r>
            </a:p>
          </p:txBody>
        </p:sp>
      </p:grpSp>
      <p:sp>
        <p:nvSpPr>
          <p:cNvPr id="79" name="TextBox 78">
            <a:extLst>
              <a:ext uri="{FF2B5EF4-FFF2-40B4-BE49-F238E27FC236}">
                <a16:creationId xmlns:a16="http://schemas.microsoft.com/office/drawing/2014/main" id="{49B20207-F467-7BF6-F96E-0C3C2C996C3F}"/>
              </a:ext>
            </a:extLst>
          </p:cNvPr>
          <p:cNvSpPr txBox="1"/>
          <p:nvPr/>
        </p:nvSpPr>
        <p:spPr>
          <a:xfrm>
            <a:off x="117650" y="6067623"/>
            <a:ext cx="10203089" cy="52322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2800"/>
              <a:t>Find the optimal balance between lookup costs and table setup costs</a:t>
            </a:r>
          </a:p>
        </p:txBody>
      </p:sp>
      <p:pic>
        <p:nvPicPr>
          <p:cNvPr id="1026" name="Picture 2" descr="Planning - Free computer icons">
            <a:extLst>
              <a:ext uri="{FF2B5EF4-FFF2-40B4-BE49-F238E27FC236}">
                <a16:creationId xmlns:a16="http://schemas.microsoft.com/office/drawing/2014/main" id="{8288E74C-A543-3EED-DAE3-1D8319688C9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13486" y="5081614"/>
            <a:ext cx="1776386" cy="177638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6DC7529B-52DB-1F97-5BBC-52F7F9CCC9EE}"/>
              </a:ext>
            </a:extLst>
          </p:cNvPr>
          <p:cNvSpPr txBox="1"/>
          <p:nvPr/>
        </p:nvSpPr>
        <p:spPr>
          <a:xfrm>
            <a:off x="196361" y="1111141"/>
            <a:ext cx="4804392" cy="523220"/>
          </a:xfrm>
          <a:prstGeom prst="rect">
            <a:avLst/>
          </a:prstGeom>
          <a:noFill/>
          <a:ln w="28575">
            <a:solidFill>
              <a:schemeClr val="accent1"/>
            </a:solidFill>
          </a:ln>
        </p:spPr>
        <p:txBody>
          <a:bodyPr wrap="none" rtlCol="0">
            <a:spAutoFit/>
          </a:bodyPr>
          <a:lstStyle/>
          <a:p>
            <a:r>
              <a:rPr lang="en-US" sz="2800"/>
              <a:t>How to decide the optimal |S|?</a:t>
            </a:r>
          </a:p>
        </p:txBody>
      </p:sp>
      <p:sp>
        <p:nvSpPr>
          <p:cNvPr id="80" name="TextBox 79">
            <a:extLst>
              <a:ext uri="{FF2B5EF4-FFF2-40B4-BE49-F238E27FC236}">
                <a16:creationId xmlns:a16="http://schemas.microsoft.com/office/drawing/2014/main" id="{628C3C8D-8A6D-A79F-9F2E-AFDB53577A28}"/>
              </a:ext>
            </a:extLst>
          </p:cNvPr>
          <p:cNvSpPr txBox="1"/>
          <p:nvPr/>
        </p:nvSpPr>
        <p:spPr>
          <a:xfrm>
            <a:off x="151815" y="1087482"/>
            <a:ext cx="6554871" cy="584775"/>
          </a:xfrm>
          <a:prstGeom prst="rect">
            <a:avLst/>
          </a:prstGeom>
          <a:ln w="28575">
            <a:solidFill>
              <a:schemeClr val="accent1"/>
            </a:solidFill>
          </a:ln>
        </p:spPr>
        <p:style>
          <a:lnRef idx="2">
            <a:schemeClr val="dk1"/>
          </a:lnRef>
          <a:fillRef idx="1">
            <a:schemeClr val="lt1"/>
          </a:fillRef>
          <a:effectRef idx="0">
            <a:schemeClr val="dk1"/>
          </a:effectRef>
          <a:fontRef idx="minor">
            <a:schemeClr val="dk1"/>
          </a:fontRef>
        </p:style>
        <p:txBody>
          <a:bodyPr wrap="none" rtlCol="0">
            <a:spAutoFit/>
          </a:bodyPr>
          <a:lstStyle/>
          <a:p>
            <a:r>
              <a:rPr lang="en-US" sz="3200"/>
              <a:t>Constraint cost has decreased by </a:t>
            </a:r>
            <a:r>
              <a:rPr lang="en-US" sz="3200">
                <a:solidFill>
                  <a:schemeClr val="accent1"/>
                </a:solidFill>
              </a:rPr>
              <a:t>&gt; 2x</a:t>
            </a:r>
            <a:r>
              <a:rPr lang="en-US" sz="3200"/>
              <a:t>!</a:t>
            </a:r>
          </a:p>
        </p:txBody>
      </p:sp>
    </p:spTree>
    <p:extLst>
      <p:ext uri="{BB962C8B-B14F-4D97-AF65-F5344CB8AC3E}">
        <p14:creationId xmlns:p14="http://schemas.microsoft.com/office/powerpoint/2010/main" val="2634204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1BF3A2-20B2-EF39-AA07-7D422BCEA4BE}"/>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65E8BBCC-D08F-A72A-9582-405F0D951F42}"/>
              </a:ext>
            </a:extLst>
          </p:cNvPr>
          <p:cNvSpPr txBox="1"/>
          <p:nvPr/>
        </p:nvSpPr>
        <p:spPr>
          <a:xfrm>
            <a:off x="0" y="3378069"/>
            <a:ext cx="12307293" cy="2000548"/>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400">
                <a:solidFill>
                  <a:srgbClr val="00B050"/>
                </a:solidFill>
                <a:latin typeface="Consolas" panose="020B0609020204030204" pitchFamily="49" charset="0"/>
                <a:cs typeface="Consolas" panose="020B0609020204030204" pitchFamily="49" charset="0"/>
              </a:rPr>
              <a:t>m</a:t>
            </a:r>
            <a:r>
              <a:rPr lang="en-US" sz="2400">
                <a:latin typeface="Consolas" panose="020B0609020204030204" pitchFamily="49" charset="0"/>
                <a:cs typeface="Consolas" panose="020B0609020204030204" pitchFamily="49" charset="0"/>
              </a:rPr>
              <a:t> = </a:t>
            </a:r>
            <a:r>
              <a:rPr lang="en-US" sz="2400">
                <a:solidFill>
                  <a:srgbClr val="00B050"/>
                </a:solidFill>
                <a:latin typeface="Consolas" panose="020B0609020204030204" pitchFamily="49" charset="0"/>
                <a:cs typeface="Consolas" panose="020B0609020204030204" pitchFamily="49" charset="0"/>
              </a:rPr>
              <a:t>0x73eda753299d7d483339d80809a1d80553bda402fffe5bfeffffffff00000001</a:t>
            </a:r>
            <a:endParaRPr lang="en-US" sz="2800">
              <a:solidFill>
                <a:srgbClr val="00B050"/>
              </a:solidFill>
              <a:latin typeface="Courier New" panose="02070309020205020404" pitchFamily="49" charset="0"/>
              <a:cs typeface="Courier New" panose="02070309020205020404" pitchFamily="49" charset="0"/>
            </a:endParaRPr>
          </a:p>
          <a:p>
            <a:pPr algn="ctr"/>
            <a:endParaRPr lang="en-US" sz="2400">
              <a:solidFill>
                <a:srgbClr val="0070C0"/>
              </a:solidFill>
              <a:latin typeface="Consolas" panose="020B0609020204030204" pitchFamily="49" charset="0"/>
              <a:cs typeface="Consolas" panose="020B0609020204030204" pitchFamily="49" charset="0"/>
            </a:endParaRPr>
          </a:p>
          <a:p>
            <a:pPr algn="ctr"/>
            <a:endParaRPr lang="en-US" sz="2400">
              <a:solidFill>
                <a:srgbClr val="0070C0"/>
              </a:solidFill>
              <a:latin typeface="Consolas" panose="020B0609020204030204" pitchFamily="49" charset="0"/>
              <a:cs typeface="Consolas" panose="020B0609020204030204" pitchFamily="49" charset="0"/>
            </a:endParaRPr>
          </a:p>
          <a:p>
            <a:pPr algn="ctr"/>
            <a:r>
              <a:rPr lang="en-US" sz="2400">
                <a:solidFill>
                  <a:srgbClr val="0070C0"/>
                </a:solidFill>
                <a:latin typeface="Consolas" panose="020B0609020204030204" pitchFamily="49" charset="0"/>
                <a:cs typeface="Consolas" panose="020B0609020204030204" pitchFamily="49" charset="0"/>
              </a:rPr>
              <a:t>p</a:t>
            </a:r>
            <a:r>
              <a:rPr lang="en-US" sz="2400">
                <a:latin typeface="Consolas" panose="020B0609020204030204" pitchFamily="49" charset="0"/>
                <a:cs typeface="Consolas" panose="020B0609020204030204" pitchFamily="49" charset="0"/>
              </a:rPr>
              <a:t> = </a:t>
            </a:r>
            <a:r>
              <a:rPr lang="en-US" sz="2400">
                <a:solidFill>
                  <a:srgbClr val="0070C0"/>
                </a:solidFill>
                <a:latin typeface="Consolas" panose="020B0609020204030204" pitchFamily="49" charset="0"/>
                <a:cs typeface="Consolas" panose="020B0609020204030204" pitchFamily="49" charset="0"/>
              </a:rPr>
              <a:t>0xffffffff00000001000000000000000000000000ffffffffffffffffffffffff </a:t>
            </a:r>
          </a:p>
          <a:p>
            <a:endParaRPr lang="en-US" sz="2800"/>
          </a:p>
        </p:txBody>
      </p:sp>
      <p:sp>
        <p:nvSpPr>
          <p:cNvPr id="11" name="TextBox 10">
            <a:extLst>
              <a:ext uri="{FF2B5EF4-FFF2-40B4-BE49-F238E27FC236}">
                <a16:creationId xmlns:a16="http://schemas.microsoft.com/office/drawing/2014/main" id="{8CB7AF18-3B92-D00F-D728-10F932B0E7F2}"/>
              </a:ext>
            </a:extLst>
          </p:cNvPr>
          <p:cNvSpPr txBox="1"/>
          <p:nvPr/>
        </p:nvSpPr>
        <p:spPr>
          <a:xfrm>
            <a:off x="6606915" y="6126682"/>
            <a:ext cx="4123545" cy="646331"/>
          </a:xfrm>
          <a:prstGeom prst="rect">
            <a:avLst/>
          </a:prstGeom>
          <a:noFill/>
          <a:ln w="38100">
            <a:solidFill>
              <a:schemeClr val="accent1"/>
            </a:solidFill>
          </a:ln>
          <a:effectLst/>
        </p:spPr>
        <p:txBody>
          <a:bodyPr wrap="square">
            <a:spAutoFit/>
          </a:bodyPr>
          <a:lstStyle/>
          <a:p>
            <a:r>
              <a:rPr lang="en-US" sz="3600" b="0" i="0">
                <a:effectLst/>
                <a:highlight>
                  <a:srgbClr val="FFFFFF"/>
                </a:highlight>
                <a:latin typeface="+mj-lt"/>
                <a:cs typeface="Calibri" panose="020F0502020204030204" pitchFamily="34" charset="0"/>
              </a:rPr>
              <a:t>Right-field Arithmetic</a:t>
            </a:r>
          </a:p>
        </p:txBody>
      </p:sp>
      <p:sp>
        <p:nvSpPr>
          <p:cNvPr id="18" name="Content Placeholder 2">
            <a:extLst>
              <a:ext uri="{FF2B5EF4-FFF2-40B4-BE49-F238E27FC236}">
                <a16:creationId xmlns:a16="http://schemas.microsoft.com/office/drawing/2014/main" id="{5AC0BC10-C8C8-85DC-3933-EC07C225D5D6}"/>
              </a:ext>
            </a:extLst>
          </p:cNvPr>
          <p:cNvSpPr>
            <a:spLocks noGrp="1"/>
          </p:cNvSpPr>
          <p:nvPr>
            <p:ph idx="1"/>
          </p:nvPr>
        </p:nvSpPr>
        <p:spPr>
          <a:xfrm>
            <a:off x="838200" y="1825625"/>
            <a:ext cx="10515600" cy="4351338"/>
          </a:xfrm>
        </p:spPr>
        <p:txBody>
          <a:bodyPr/>
          <a:lstStyle/>
          <a:p>
            <a:r>
              <a:rPr lang="en-US"/>
              <a:t>Goal: Optimize </a:t>
            </a:r>
            <a:r>
              <a:rPr lang="en-US" b="1"/>
              <a:t>mod </a:t>
            </a:r>
            <a:r>
              <a:rPr lang="en-US" b="1">
                <a:solidFill>
                  <a:srgbClr val="0070C0"/>
                </a:solidFill>
              </a:rPr>
              <a:t>p</a:t>
            </a:r>
            <a:r>
              <a:rPr lang="en-US"/>
              <a:t> operations for a constraint system over </a:t>
            </a:r>
            <a:r>
              <a:rPr lang="en-US" b="1"/>
              <a:t>mod </a:t>
            </a:r>
            <a:r>
              <a:rPr lang="en-US" sz="2800" b="1">
                <a:solidFill>
                  <a:srgbClr val="00B050"/>
                </a:solidFill>
              </a:rPr>
              <a:t>m</a:t>
            </a:r>
            <a:endParaRPr lang="en-US" b="1"/>
          </a:p>
        </p:txBody>
      </p:sp>
      <p:sp>
        <p:nvSpPr>
          <p:cNvPr id="2" name="TextBox 1">
            <a:extLst>
              <a:ext uri="{FF2B5EF4-FFF2-40B4-BE49-F238E27FC236}">
                <a16:creationId xmlns:a16="http://schemas.microsoft.com/office/drawing/2014/main" id="{71251E12-6776-A883-2F5D-BCC8DDA16903}"/>
              </a:ext>
            </a:extLst>
          </p:cNvPr>
          <p:cNvSpPr txBox="1"/>
          <p:nvPr/>
        </p:nvSpPr>
        <p:spPr>
          <a:xfrm>
            <a:off x="1054308" y="4990663"/>
            <a:ext cx="4123545" cy="523220"/>
          </a:xfrm>
          <a:prstGeom prst="rect">
            <a:avLst/>
          </a:prstGeom>
          <a:ln w="19050"/>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800"/>
              <a:t>p is fixed for ECDSA/</a:t>
            </a:r>
            <a:r>
              <a:rPr lang="en-US" sz="2800" err="1"/>
              <a:t>EdDSA</a:t>
            </a:r>
            <a:endParaRPr lang="en-US" sz="2800"/>
          </a:p>
        </p:txBody>
      </p:sp>
      <p:cxnSp>
        <p:nvCxnSpPr>
          <p:cNvPr id="3" name="Straight Arrow Connector 2">
            <a:extLst>
              <a:ext uri="{FF2B5EF4-FFF2-40B4-BE49-F238E27FC236}">
                <a16:creationId xmlns:a16="http://schemas.microsoft.com/office/drawing/2014/main" id="{E32E3DD3-C297-01F4-5DD5-104A984CA176}"/>
              </a:ext>
            </a:extLst>
          </p:cNvPr>
          <p:cNvCxnSpPr>
            <a:cxnSpLocks/>
            <a:stCxn id="2" idx="1"/>
          </p:cNvCxnSpPr>
          <p:nvPr/>
        </p:nvCxnSpPr>
        <p:spPr>
          <a:xfrm flipH="1" flipV="1">
            <a:off x="457200" y="4990663"/>
            <a:ext cx="597108" cy="26161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4" name="Title 1">
            <a:extLst>
              <a:ext uri="{FF2B5EF4-FFF2-40B4-BE49-F238E27FC236}">
                <a16:creationId xmlns:a16="http://schemas.microsoft.com/office/drawing/2014/main" id="{EE53B8AC-8607-794E-D785-894456156A63}"/>
              </a:ext>
            </a:extLst>
          </p:cNvPr>
          <p:cNvSpPr>
            <a:spLocks noGrp="1"/>
          </p:cNvSpPr>
          <p:nvPr>
            <p:ph type="title"/>
          </p:nvPr>
        </p:nvSpPr>
        <p:spPr>
          <a:xfrm>
            <a:off x="838200" y="18255"/>
            <a:ext cx="10515600" cy="1325563"/>
          </a:xfrm>
        </p:spPr>
        <p:txBody>
          <a:bodyPr/>
          <a:lstStyle/>
          <a:p>
            <a:r>
              <a:rPr lang="en-US"/>
              <a:t>Modular Arithmetic</a:t>
            </a:r>
          </a:p>
        </p:txBody>
      </p:sp>
      <p:sp>
        <p:nvSpPr>
          <p:cNvPr id="5" name="TextBox 4">
            <a:extLst>
              <a:ext uri="{FF2B5EF4-FFF2-40B4-BE49-F238E27FC236}">
                <a16:creationId xmlns:a16="http://schemas.microsoft.com/office/drawing/2014/main" id="{DB67D9D3-2DE5-5264-21C0-ACC0DAC82292}"/>
              </a:ext>
            </a:extLst>
          </p:cNvPr>
          <p:cNvSpPr txBox="1"/>
          <p:nvPr/>
        </p:nvSpPr>
        <p:spPr>
          <a:xfrm>
            <a:off x="1054309" y="6126682"/>
            <a:ext cx="4393992" cy="646331"/>
          </a:xfrm>
          <a:prstGeom prst="rect">
            <a:avLst/>
          </a:prstGeom>
          <a:noFill/>
          <a:ln w="38100">
            <a:solidFill>
              <a:schemeClr val="accent1"/>
            </a:solidFill>
          </a:ln>
          <a:effectLst>
            <a:glow rad="63500">
              <a:schemeClr val="accent1">
                <a:satMod val="175000"/>
                <a:alpha val="40000"/>
              </a:schemeClr>
            </a:glow>
          </a:effectLst>
        </p:spPr>
        <p:txBody>
          <a:bodyPr wrap="square">
            <a:spAutoFit/>
          </a:bodyPr>
          <a:lstStyle/>
          <a:p>
            <a:r>
              <a:rPr lang="en-US" sz="3600" b="0" i="0">
                <a:effectLst/>
                <a:highlight>
                  <a:srgbClr val="FFFFFF"/>
                </a:highlight>
                <a:latin typeface="+mj-lt"/>
                <a:cs typeface="Calibri" panose="020F0502020204030204" pitchFamily="34" charset="0"/>
              </a:rPr>
              <a:t>Efficient Range Checks</a:t>
            </a:r>
          </a:p>
        </p:txBody>
      </p:sp>
      <p:grpSp>
        <p:nvGrpSpPr>
          <p:cNvPr id="9" name="Group 8">
            <a:extLst>
              <a:ext uri="{FF2B5EF4-FFF2-40B4-BE49-F238E27FC236}">
                <a16:creationId xmlns:a16="http://schemas.microsoft.com/office/drawing/2014/main" id="{66A6BB79-1C9C-A07E-D342-B0228ECFE5C7}"/>
              </a:ext>
            </a:extLst>
          </p:cNvPr>
          <p:cNvGrpSpPr/>
          <p:nvPr/>
        </p:nvGrpSpPr>
        <p:grpSpPr>
          <a:xfrm>
            <a:off x="3263877" y="5500183"/>
            <a:ext cx="8680970" cy="640199"/>
            <a:chOff x="2361160" y="5536764"/>
            <a:chExt cx="8680970" cy="640199"/>
          </a:xfrm>
        </p:grpSpPr>
        <p:sp>
          <p:nvSpPr>
            <p:cNvPr id="7" name="TextBox 6">
              <a:extLst>
                <a:ext uri="{FF2B5EF4-FFF2-40B4-BE49-F238E27FC236}">
                  <a16:creationId xmlns:a16="http://schemas.microsoft.com/office/drawing/2014/main" id="{6931061E-33A9-DC6E-2EFF-7074AED08DA3}"/>
                </a:ext>
              </a:extLst>
            </p:cNvPr>
            <p:cNvSpPr txBox="1"/>
            <p:nvPr/>
          </p:nvSpPr>
          <p:spPr>
            <a:xfrm>
              <a:off x="2361160" y="5536764"/>
              <a:ext cx="8369300" cy="523220"/>
            </a:xfrm>
            <a:prstGeom prst="rect">
              <a:avLst/>
            </a:prstGeom>
            <a:noFill/>
          </p:spPr>
          <p:txBody>
            <a:bodyPr wrap="square" rtlCol="0">
              <a:spAutoFit/>
            </a:bodyPr>
            <a:lstStyle/>
            <a:p>
              <a:r>
                <a:rPr lang="en-US" sz="2800">
                  <a:solidFill>
                    <a:srgbClr val="5D3A9B"/>
                  </a:solidFill>
                </a:rPr>
                <a:t>1 constraint per range check </a:t>
              </a:r>
              <a:r>
                <a:rPr lang="en-US" sz="2800"/>
                <a:t>after paying for a setup cost</a:t>
              </a:r>
            </a:p>
          </p:txBody>
        </p:sp>
        <p:sp>
          <p:nvSpPr>
            <p:cNvPr id="8" name="TextBox 7">
              <a:extLst>
                <a:ext uri="{FF2B5EF4-FFF2-40B4-BE49-F238E27FC236}">
                  <a16:creationId xmlns:a16="http://schemas.microsoft.com/office/drawing/2014/main" id="{00948165-52CA-C626-CC47-D6E71D9B384F}"/>
                </a:ext>
              </a:extLst>
            </p:cNvPr>
            <p:cNvSpPr txBox="1"/>
            <p:nvPr/>
          </p:nvSpPr>
          <p:spPr>
            <a:xfrm>
              <a:off x="10603980" y="5592188"/>
              <a:ext cx="438150" cy="584775"/>
            </a:xfrm>
            <a:prstGeom prst="rect">
              <a:avLst/>
            </a:prstGeom>
            <a:noFill/>
          </p:spPr>
          <p:txBody>
            <a:bodyPr wrap="square">
              <a:spAutoFit/>
            </a:bodyPr>
            <a:lstStyle/>
            <a:p>
              <a:r>
                <a:rPr lang="en-US" sz="3200"/>
                <a:t>😁</a:t>
              </a:r>
              <a:endParaRPr lang="en-US" sz="3000"/>
            </a:p>
          </p:txBody>
        </p:sp>
      </p:grpSp>
    </p:spTree>
    <p:extLst>
      <p:ext uri="{BB962C8B-B14F-4D97-AF65-F5344CB8AC3E}">
        <p14:creationId xmlns:p14="http://schemas.microsoft.com/office/powerpoint/2010/main" val="949097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441245C3-A72E-B9A3-ACA2-D530EE27AAFF}"/>
              </a:ext>
            </a:extLst>
          </p:cNvPr>
          <p:cNvSpPr txBox="1"/>
          <p:nvPr/>
        </p:nvSpPr>
        <p:spPr>
          <a:xfrm>
            <a:off x="0" y="4873872"/>
            <a:ext cx="12307293" cy="892552"/>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400">
                <a:solidFill>
                  <a:srgbClr val="00B050"/>
                </a:solidFill>
                <a:latin typeface="Consolas" panose="020B0609020204030204" pitchFamily="49" charset="0"/>
                <a:cs typeface="Consolas" panose="020B0609020204030204" pitchFamily="49" charset="0"/>
              </a:rPr>
              <a:t>m</a:t>
            </a:r>
            <a:r>
              <a:rPr lang="en-US" sz="2400">
                <a:latin typeface="Consolas" panose="020B0609020204030204" pitchFamily="49" charset="0"/>
                <a:cs typeface="Consolas" panose="020B0609020204030204" pitchFamily="49" charset="0"/>
              </a:rPr>
              <a:t> = </a:t>
            </a:r>
            <a:r>
              <a:rPr lang="en-US" sz="2400">
                <a:solidFill>
                  <a:srgbClr val="00B050"/>
                </a:solidFill>
                <a:latin typeface="Consolas" panose="020B0609020204030204" pitchFamily="49" charset="0"/>
                <a:cs typeface="Consolas" panose="020B0609020204030204" pitchFamily="49" charset="0"/>
              </a:rPr>
              <a:t>0xffffffff00000001000000000000000000000000ffffffffffffffffffffffff</a:t>
            </a:r>
            <a:r>
              <a:rPr lang="en-US" sz="2400">
                <a:solidFill>
                  <a:srgbClr val="0070C0"/>
                </a:solidFill>
                <a:latin typeface="Consolas" panose="020B0609020204030204" pitchFamily="49" charset="0"/>
                <a:cs typeface="Consolas" panose="020B0609020204030204" pitchFamily="49" charset="0"/>
              </a:rPr>
              <a:t> </a:t>
            </a:r>
          </a:p>
          <a:p>
            <a:endParaRPr lang="en-US" sz="2800"/>
          </a:p>
        </p:txBody>
      </p:sp>
      <p:sp>
        <p:nvSpPr>
          <p:cNvPr id="5" name="TextBox 4">
            <a:extLst>
              <a:ext uri="{FF2B5EF4-FFF2-40B4-BE49-F238E27FC236}">
                <a16:creationId xmlns:a16="http://schemas.microsoft.com/office/drawing/2014/main" id="{4F06D42A-F97C-F613-3975-D672C398DBDE}"/>
              </a:ext>
            </a:extLst>
          </p:cNvPr>
          <p:cNvSpPr txBox="1"/>
          <p:nvPr/>
        </p:nvSpPr>
        <p:spPr>
          <a:xfrm>
            <a:off x="1054308" y="6126682"/>
            <a:ext cx="4714407" cy="646331"/>
          </a:xfrm>
          <a:prstGeom prst="rect">
            <a:avLst/>
          </a:prstGeom>
          <a:noFill/>
          <a:ln w="38100">
            <a:solidFill>
              <a:schemeClr val="accent1"/>
            </a:solidFill>
          </a:ln>
        </p:spPr>
        <p:txBody>
          <a:bodyPr wrap="square">
            <a:spAutoFit/>
          </a:bodyPr>
          <a:lstStyle/>
          <a:p>
            <a:r>
              <a:rPr lang="en-US" sz="3600" b="0" i="0">
                <a:effectLst/>
                <a:highlight>
                  <a:srgbClr val="FFFFFF"/>
                </a:highlight>
                <a:latin typeface="+mj-lt"/>
                <a:cs typeface="Calibri" panose="020F0502020204030204" pitchFamily="34" charset="0"/>
              </a:rPr>
              <a:t>Lookup-based </a:t>
            </a:r>
            <a:r>
              <a:rPr lang="en-US" sz="3600">
                <a:highlight>
                  <a:srgbClr val="FFFFFF"/>
                </a:highlight>
                <a:latin typeface="+mj-lt"/>
                <a:cs typeface="Calibri" panose="020F0502020204030204" pitchFamily="34" charset="0"/>
              </a:rPr>
              <a:t>A</a:t>
            </a:r>
            <a:r>
              <a:rPr lang="en-US" sz="3600" b="0" i="0">
                <a:effectLst/>
                <a:highlight>
                  <a:srgbClr val="FFFFFF"/>
                </a:highlight>
                <a:latin typeface="+mj-lt"/>
                <a:cs typeface="Calibri" panose="020F0502020204030204" pitchFamily="34" charset="0"/>
              </a:rPr>
              <a:t>pproach</a:t>
            </a:r>
          </a:p>
        </p:txBody>
      </p:sp>
      <p:sp>
        <p:nvSpPr>
          <p:cNvPr id="6" name="TextBox 5">
            <a:extLst>
              <a:ext uri="{FF2B5EF4-FFF2-40B4-BE49-F238E27FC236}">
                <a16:creationId xmlns:a16="http://schemas.microsoft.com/office/drawing/2014/main" id="{479FD309-9B38-4C0E-E7A4-BC62CDDB37F6}"/>
              </a:ext>
            </a:extLst>
          </p:cNvPr>
          <p:cNvSpPr txBox="1"/>
          <p:nvPr/>
        </p:nvSpPr>
        <p:spPr>
          <a:xfrm>
            <a:off x="0" y="4886236"/>
            <a:ext cx="12307293" cy="1261884"/>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400">
                <a:solidFill>
                  <a:srgbClr val="00B050"/>
                </a:solidFill>
                <a:latin typeface="Consolas" panose="020B0609020204030204" pitchFamily="49" charset="0"/>
                <a:cs typeface="Consolas" panose="020B0609020204030204" pitchFamily="49" charset="0"/>
              </a:rPr>
              <a:t>m</a:t>
            </a:r>
            <a:r>
              <a:rPr lang="en-US" sz="2400">
                <a:latin typeface="Consolas" panose="020B0609020204030204" pitchFamily="49" charset="0"/>
                <a:cs typeface="Consolas" panose="020B0609020204030204" pitchFamily="49" charset="0"/>
              </a:rPr>
              <a:t> = </a:t>
            </a:r>
            <a:r>
              <a:rPr lang="en-US" sz="2400">
                <a:solidFill>
                  <a:srgbClr val="00B050"/>
                </a:solidFill>
                <a:latin typeface="Consolas" panose="020B0609020204030204" pitchFamily="49" charset="0"/>
                <a:cs typeface="Consolas" panose="020B0609020204030204" pitchFamily="49" charset="0"/>
              </a:rPr>
              <a:t>0x73eda753299d7d483339d80809a1d80553bda402fffe5bfeffffffff00000001</a:t>
            </a:r>
            <a:endParaRPr lang="en-US" sz="2800">
              <a:solidFill>
                <a:srgbClr val="00B050"/>
              </a:solidFill>
              <a:latin typeface="Courier New" panose="02070309020205020404" pitchFamily="49" charset="0"/>
              <a:cs typeface="Courier New" panose="02070309020205020404" pitchFamily="49" charset="0"/>
            </a:endParaRPr>
          </a:p>
          <a:p>
            <a:pPr algn="ctr"/>
            <a:r>
              <a:rPr lang="en-US" sz="2400">
                <a:solidFill>
                  <a:srgbClr val="0070C0"/>
                </a:solidFill>
                <a:latin typeface="Consolas" panose="020B0609020204030204" pitchFamily="49" charset="0"/>
                <a:cs typeface="Consolas" panose="020B0609020204030204" pitchFamily="49" charset="0"/>
              </a:rPr>
              <a:t>p</a:t>
            </a:r>
            <a:r>
              <a:rPr lang="en-US" sz="2400">
                <a:latin typeface="Consolas" panose="020B0609020204030204" pitchFamily="49" charset="0"/>
                <a:cs typeface="Consolas" panose="020B0609020204030204" pitchFamily="49" charset="0"/>
              </a:rPr>
              <a:t> = </a:t>
            </a:r>
            <a:r>
              <a:rPr lang="en-US" sz="2400">
                <a:solidFill>
                  <a:srgbClr val="0070C0"/>
                </a:solidFill>
                <a:latin typeface="Consolas" panose="020B0609020204030204" pitchFamily="49" charset="0"/>
                <a:cs typeface="Consolas" panose="020B0609020204030204" pitchFamily="49" charset="0"/>
              </a:rPr>
              <a:t>0xffffffff00000001000000000000000000000000ffffffffffffffffffffffff </a:t>
            </a:r>
          </a:p>
          <a:p>
            <a:endParaRPr lang="en-US" sz="2800"/>
          </a:p>
        </p:txBody>
      </p:sp>
      <p:sp>
        <p:nvSpPr>
          <p:cNvPr id="11" name="TextBox 10">
            <a:extLst>
              <a:ext uri="{FF2B5EF4-FFF2-40B4-BE49-F238E27FC236}">
                <a16:creationId xmlns:a16="http://schemas.microsoft.com/office/drawing/2014/main" id="{1D84396F-D921-5734-1BD0-6F8229397988}"/>
              </a:ext>
            </a:extLst>
          </p:cNvPr>
          <p:cNvSpPr txBox="1"/>
          <p:nvPr/>
        </p:nvSpPr>
        <p:spPr>
          <a:xfrm>
            <a:off x="6606915" y="6126682"/>
            <a:ext cx="4123545" cy="646331"/>
          </a:xfrm>
          <a:prstGeom prst="rect">
            <a:avLst/>
          </a:prstGeom>
          <a:noFill/>
          <a:ln w="38100">
            <a:solidFill>
              <a:schemeClr val="accent1"/>
            </a:solidFill>
          </a:ln>
        </p:spPr>
        <p:txBody>
          <a:bodyPr wrap="square">
            <a:spAutoFit/>
          </a:bodyPr>
          <a:lstStyle/>
          <a:p>
            <a:r>
              <a:rPr lang="en-US" sz="3600" b="0" i="0">
                <a:effectLst/>
                <a:highlight>
                  <a:srgbClr val="FFFFFF"/>
                </a:highlight>
                <a:latin typeface="+mj-lt"/>
                <a:cs typeface="Calibri" panose="020F0502020204030204" pitchFamily="34" charset="0"/>
              </a:rPr>
              <a:t>Right-field Arithmetic</a:t>
            </a:r>
          </a:p>
        </p:txBody>
      </p:sp>
      <p:pic>
        <p:nvPicPr>
          <p:cNvPr id="12" name="Picture 11">
            <a:extLst>
              <a:ext uri="{FF2B5EF4-FFF2-40B4-BE49-F238E27FC236}">
                <a16:creationId xmlns:a16="http://schemas.microsoft.com/office/drawing/2014/main" id="{45A8CC5A-F2F8-D00C-FD9D-CB95C9260666}"/>
              </a:ext>
            </a:extLst>
          </p:cNvPr>
          <p:cNvPicPr>
            <a:picLocks noChangeAspect="1"/>
          </p:cNvPicPr>
          <p:nvPr/>
        </p:nvPicPr>
        <p:blipFill rotWithShape="1">
          <a:blip r:embed="rId3"/>
          <a:srcRect l="10259" t="44780" r="10902" b="16850"/>
          <a:stretch/>
        </p:blipFill>
        <p:spPr>
          <a:xfrm>
            <a:off x="1275334" y="2391498"/>
            <a:ext cx="8647351" cy="1712622"/>
          </a:xfrm>
          <a:prstGeom prst="rect">
            <a:avLst/>
          </a:prstGeom>
        </p:spPr>
      </p:pic>
      <mc:AlternateContent xmlns:mc="http://schemas.openxmlformats.org/markup-compatibility/2006" xmlns:a14="http://schemas.microsoft.com/office/drawing/2010/main">
        <mc:Choice Requires="a14">
          <p:sp>
            <p:nvSpPr>
              <p:cNvPr id="13" name="Content Placeholder 2">
                <a:extLst>
                  <a:ext uri="{FF2B5EF4-FFF2-40B4-BE49-F238E27FC236}">
                    <a16:creationId xmlns:a16="http://schemas.microsoft.com/office/drawing/2014/main" id="{21276DF5-EFA5-EA95-4832-3A645FF0BA5B}"/>
                  </a:ext>
                </a:extLst>
              </p:cNvPr>
              <p:cNvSpPr txBox="1">
                <a:spLocks/>
              </p:cNvSpPr>
              <p:nvPr/>
            </p:nvSpPr>
            <p:spPr>
              <a:xfrm>
                <a:off x="8998842" y="4092882"/>
                <a:ext cx="2753341" cy="60652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a:t>where</a:t>
                </a:r>
                <a:r>
                  <a:rPr lang="en-US" sz="2400" b="0"/>
                  <a:t> </a:t>
                </a:r>
                <a14:m>
                  <m:oMath xmlns:m="http://schemas.openxmlformats.org/officeDocument/2006/math">
                    <m:r>
                      <m:rPr>
                        <m:sty m:val="p"/>
                      </m:rPr>
                      <a:rPr lang="en-US" sz="2400" dirty="0">
                        <a:latin typeface="Cambria Math" panose="02040503050406030204" pitchFamily="18" charset="0"/>
                      </a:rPr>
                      <m:t>Z</m:t>
                    </m:r>
                    <m:r>
                      <a:rPr lang="en-US" sz="2400" b="0" i="0" dirty="0" smtClean="0">
                        <a:latin typeface="Cambria Math" panose="02040503050406030204" pitchFamily="18" charset="0"/>
                      </a:rPr>
                      <m:t>=</m:t>
                    </m:r>
                    <m:r>
                      <a:rPr lang="en-US" sz="2400" b="0" i="1" dirty="0" smtClean="0">
                        <a:latin typeface="Cambria Math" panose="02040503050406030204" pitchFamily="18" charset="0"/>
                      </a:rPr>
                      <m:t>(</m:t>
                    </m:r>
                    <m:acc>
                      <m:accPr>
                        <m:chr m:val="⃗"/>
                        <m:ctrlPr>
                          <a:rPr lang="en-US" sz="2400" i="1" dirty="0">
                            <a:latin typeface="Cambria Math" panose="02040503050406030204" pitchFamily="18" charset="0"/>
                          </a:rPr>
                        </m:ctrlPr>
                      </m:accPr>
                      <m:e>
                        <m:r>
                          <a:rPr lang="en-US" sz="2400" b="0" i="1" dirty="0" smtClean="0">
                            <a:latin typeface="Cambria Math" panose="02040503050406030204" pitchFamily="18" charset="0"/>
                          </a:rPr>
                          <m:t>𝑖𝑜</m:t>
                        </m:r>
                      </m:e>
                    </m:acc>
                    <m:r>
                      <a:rPr lang="en-US" sz="2400" b="0" i="1" dirty="0" smtClean="0">
                        <a:latin typeface="Cambria Math" panose="02040503050406030204" pitchFamily="18" charset="0"/>
                      </a:rPr>
                      <m:t>, </m:t>
                    </m:r>
                    <m:r>
                      <a:rPr lang="en-US" sz="2400" b="0" i="1" dirty="0" smtClean="0">
                        <a:latin typeface="Cambria Math" panose="02040503050406030204" pitchFamily="18" charset="0"/>
                      </a:rPr>
                      <m:t>1</m:t>
                    </m:r>
                    <m:r>
                      <a:rPr lang="en-US" sz="2400" b="0" i="1" dirty="0" smtClean="0">
                        <a:latin typeface="Cambria Math" panose="02040503050406030204" pitchFamily="18" charset="0"/>
                      </a:rPr>
                      <m:t>, </m:t>
                    </m:r>
                    <m:acc>
                      <m:accPr>
                        <m:chr m:val="⃗"/>
                        <m:ctrlPr>
                          <a:rPr lang="en-US" sz="2400" i="1" dirty="0">
                            <a:latin typeface="Cambria Math" panose="02040503050406030204" pitchFamily="18" charset="0"/>
                          </a:rPr>
                        </m:ctrlPr>
                      </m:accPr>
                      <m:e>
                        <m:r>
                          <a:rPr lang="en-US" sz="2400" i="1" dirty="0">
                            <a:latin typeface="Cambria Math" panose="02040503050406030204" pitchFamily="18" charset="0"/>
                          </a:rPr>
                          <m:t>𝑤</m:t>
                        </m:r>
                      </m:e>
                    </m:acc>
                    <m:r>
                      <a:rPr lang="en-US" sz="2400" b="0" i="1" dirty="0" smtClean="0">
                        <a:latin typeface="Cambria Math" panose="02040503050406030204" pitchFamily="18" charset="0"/>
                      </a:rPr>
                      <m:t>)</m:t>
                    </m:r>
                  </m:oMath>
                </a14:m>
                <a:endParaRPr lang="en-US" sz="2400"/>
              </a:p>
            </p:txBody>
          </p:sp>
        </mc:Choice>
        <mc:Fallback xmlns="">
          <p:sp>
            <p:nvSpPr>
              <p:cNvPr id="13" name="Content Placeholder 2">
                <a:extLst>
                  <a:ext uri="{FF2B5EF4-FFF2-40B4-BE49-F238E27FC236}">
                    <a16:creationId xmlns:a16="http://schemas.microsoft.com/office/drawing/2014/main" id="{21276DF5-EFA5-EA95-4832-3A645FF0BA5B}"/>
                  </a:ext>
                </a:extLst>
              </p:cNvPr>
              <p:cNvSpPr txBox="1">
                <a:spLocks noRot="1" noChangeAspect="1" noMove="1" noResize="1" noEditPoints="1" noAdjustHandles="1" noChangeArrowheads="1" noChangeShapeType="1" noTextEdit="1"/>
              </p:cNvSpPr>
              <p:nvPr/>
            </p:nvSpPr>
            <p:spPr>
              <a:xfrm>
                <a:off x="8998842" y="4092882"/>
                <a:ext cx="2753341" cy="606523"/>
              </a:xfrm>
              <a:prstGeom prst="rect">
                <a:avLst/>
              </a:prstGeom>
              <a:blipFill>
                <a:blip r:embed="rId4"/>
                <a:stretch>
                  <a:fillRect l="-3319" t="-8000"/>
                </a:stretch>
              </a:blipFill>
            </p:spPr>
            <p:txBody>
              <a:bodyPr/>
              <a:lstStyle/>
              <a:p>
                <a:r>
                  <a:rPr lang="en-US">
                    <a:noFill/>
                  </a:rPr>
                  <a:t> </a:t>
                </a:r>
              </a:p>
            </p:txBody>
          </p:sp>
        </mc:Fallback>
      </mc:AlternateContent>
      <p:sp>
        <p:nvSpPr>
          <p:cNvPr id="14" name="TextBox 13">
            <a:extLst>
              <a:ext uri="{FF2B5EF4-FFF2-40B4-BE49-F238E27FC236}">
                <a16:creationId xmlns:a16="http://schemas.microsoft.com/office/drawing/2014/main" id="{24C7E7ED-E836-6E27-68FE-5106DAC426E2}"/>
              </a:ext>
            </a:extLst>
          </p:cNvPr>
          <p:cNvSpPr txBox="1"/>
          <p:nvPr/>
        </p:nvSpPr>
        <p:spPr>
          <a:xfrm>
            <a:off x="9978944" y="3578840"/>
            <a:ext cx="1218603" cy="523220"/>
          </a:xfrm>
          <a:prstGeom prst="rect">
            <a:avLst/>
          </a:prstGeom>
          <a:noFill/>
        </p:spPr>
        <p:txBody>
          <a:bodyPr wrap="none" rtlCol="0">
            <a:spAutoFit/>
          </a:bodyPr>
          <a:lstStyle/>
          <a:p>
            <a:r>
              <a:rPr lang="en-US" sz="2800"/>
              <a:t>mod </a:t>
            </a:r>
            <a:r>
              <a:rPr lang="en-US" sz="2800">
                <a:solidFill>
                  <a:srgbClr val="00B050"/>
                </a:solidFill>
              </a:rPr>
              <a:t>m</a:t>
            </a:r>
          </a:p>
        </p:txBody>
      </p:sp>
      <p:sp>
        <p:nvSpPr>
          <p:cNvPr id="18" name="Content Placeholder 2">
            <a:extLst>
              <a:ext uri="{FF2B5EF4-FFF2-40B4-BE49-F238E27FC236}">
                <a16:creationId xmlns:a16="http://schemas.microsoft.com/office/drawing/2014/main" id="{BB17FB14-6549-20E2-9AC4-112B8A655913}"/>
              </a:ext>
            </a:extLst>
          </p:cNvPr>
          <p:cNvSpPr>
            <a:spLocks noGrp="1"/>
          </p:cNvSpPr>
          <p:nvPr>
            <p:ph idx="1"/>
          </p:nvPr>
        </p:nvSpPr>
        <p:spPr>
          <a:xfrm>
            <a:off x="838200" y="1825625"/>
            <a:ext cx="10515600" cy="4351338"/>
          </a:xfrm>
        </p:spPr>
        <p:txBody>
          <a:bodyPr/>
          <a:lstStyle/>
          <a:p>
            <a:r>
              <a:rPr lang="en-US"/>
              <a:t>Goal: Optimize mod </a:t>
            </a:r>
            <a:r>
              <a:rPr lang="en-US">
                <a:solidFill>
                  <a:srgbClr val="0070C0"/>
                </a:solidFill>
              </a:rPr>
              <a:t>p</a:t>
            </a:r>
            <a:r>
              <a:rPr lang="en-US"/>
              <a:t> operations in the following constraint system</a:t>
            </a:r>
          </a:p>
        </p:txBody>
      </p:sp>
      <p:sp>
        <p:nvSpPr>
          <p:cNvPr id="2" name="TextBox 1">
            <a:extLst>
              <a:ext uri="{FF2B5EF4-FFF2-40B4-BE49-F238E27FC236}">
                <a16:creationId xmlns:a16="http://schemas.microsoft.com/office/drawing/2014/main" id="{F96DECD8-0FCC-70A0-8629-6A9F7C3BC62D}"/>
              </a:ext>
            </a:extLst>
          </p:cNvPr>
          <p:cNvSpPr txBox="1"/>
          <p:nvPr/>
        </p:nvSpPr>
        <p:spPr>
          <a:xfrm>
            <a:off x="1054308" y="5886510"/>
            <a:ext cx="3682584" cy="523220"/>
          </a:xfrm>
          <a:prstGeom prst="rect">
            <a:avLst/>
          </a:prstGeom>
          <a:ln w="19050"/>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800"/>
              <a:t>p is fixed for Curve P256</a:t>
            </a:r>
          </a:p>
        </p:txBody>
      </p:sp>
      <p:cxnSp>
        <p:nvCxnSpPr>
          <p:cNvPr id="3" name="Straight Arrow Connector 2">
            <a:extLst>
              <a:ext uri="{FF2B5EF4-FFF2-40B4-BE49-F238E27FC236}">
                <a16:creationId xmlns:a16="http://schemas.microsoft.com/office/drawing/2014/main" id="{C7227FCF-6D6D-CD84-B9D8-9E2413B68F91}"/>
              </a:ext>
            </a:extLst>
          </p:cNvPr>
          <p:cNvCxnSpPr>
            <a:cxnSpLocks/>
            <a:stCxn id="2" idx="1"/>
          </p:cNvCxnSpPr>
          <p:nvPr/>
        </p:nvCxnSpPr>
        <p:spPr>
          <a:xfrm flipH="1" flipV="1">
            <a:off x="439817" y="5570391"/>
            <a:ext cx="614491" cy="577729"/>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4" name="Title 1">
            <a:extLst>
              <a:ext uri="{FF2B5EF4-FFF2-40B4-BE49-F238E27FC236}">
                <a16:creationId xmlns:a16="http://schemas.microsoft.com/office/drawing/2014/main" id="{3878ED32-96D1-A25E-5613-A65C77EA036C}"/>
              </a:ext>
            </a:extLst>
          </p:cNvPr>
          <p:cNvSpPr>
            <a:spLocks noGrp="1"/>
          </p:cNvSpPr>
          <p:nvPr>
            <p:ph type="title"/>
          </p:nvPr>
        </p:nvSpPr>
        <p:spPr>
          <a:xfrm>
            <a:off x="838200" y="18255"/>
            <a:ext cx="10515600" cy="1325563"/>
          </a:xfrm>
        </p:spPr>
        <p:txBody>
          <a:bodyPr/>
          <a:lstStyle/>
          <a:p>
            <a:r>
              <a:rPr lang="en-US"/>
              <a:t>Modular Arithmetic over “Foreign” Field</a:t>
            </a:r>
          </a:p>
        </p:txBody>
      </p:sp>
    </p:spTree>
    <p:extLst>
      <p:ext uri="{BB962C8B-B14F-4D97-AF65-F5344CB8AC3E}">
        <p14:creationId xmlns:p14="http://schemas.microsoft.com/office/powerpoint/2010/main" val="3272686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4" fill="hold" grpId="0" nodeType="clickEffect">
                                  <p:stCondLst>
                                    <p:cond delay="0"/>
                                  </p:stCondLst>
                                  <p:childTnLst>
                                    <p:animEffect transition="out" filter="wipe(down)">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3"/>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22" presetClass="exit" presetSubtype="4" fill="hold" nodeType="clickEffect">
                                  <p:stCondLst>
                                    <p:cond delay="0"/>
                                  </p:stCondLst>
                                  <p:childTnLst>
                                    <p:animEffect transition="out" filter="wipe(down)">
                                      <p:cBhvr>
                                        <p:cTn id="17" dur="500"/>
                                        <p:tgtEl>
                                          <p:spTgt spid="6">
                                            <p:txEl>
                                              <p:pRg st="0" end="0"/>
                                            </p:txEl>
                                          </p:spTgt>
                                        </p:tgtEl>
                                      </p:cBhvr>
                                    </p:animEffect>
                                    <p:set>
                                      <p:cBhvr>
                                        <p:cTn id="18" dur="1" fill="hold">
                                          <p:stCondLst>
                                            <p:cond delay="499"/>
                                          </p:stCondLst>
                                        </p:cTn>
                                        <p:tgtEl>
                                          <p:spTgt spid="6">
                                            <p:txEl>
                                              <p:pRg st="0" end="0"/>
                                            </p:txEl>
                                          </p:spTgt>
                                        </p:tgtEl>
                                        <p:attrNameLst>
                                          <p:attrName>style.visibility</p:attrName>
                                        </p:attrNameLst>
                                      </p:cBhvr>
                                      <p:to>
                                        <p:strVal val="hidden"/>
                                      </p:to>
                                    </p:set>
                                  </p:childTnLst>
                                </p:cTn>
                              </p:par>
                              <p:par>
                                <p:cTn id="19" presetID="9" presetClass="entr" presetSubtype="0" fill="hold" nodeType="withEffect">
                                  <p:stCondLst>
                                    <p:cond delay="0"/>
                                  </p:stCondLst>
                                  <p:childTnLst>
                                    <p:set>
                                      <p:cBhvr>
                                        <p:cTn id="20" dur="1" fill="hold">
                                          <p:stCondLst>
                                            <p:cond delay="0"/>
                                          </p:stCondLst>
                                        </p:cTn>
                                        <p:tgtEl>
                                          <p:spTgt spid="15">
                                            <p:txEl>
                                              <p:pRg st="0" end="0"/>
                                            </p:txEl>
                                          </p:spTgt>
                                        </p:tgtEl>
                                        <p:attrNameLst>
                                          <p:attrName>style.visibility</p:attrName>
                                        </p:attrNameLst>
                                      </p:cBhvr>
                                      <p:to>
                                        <p:strVal val="visible"/>
                                      </p:to>
                                    </p:set>
                                    <p:animEffect transition="in" filter="dissolve">
                                      <p:cBhvr>
                                        <p:cTn id="21" dur="500"/>
                                        <p:tgtEl>
                                          <p:spTgt spid="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animBg="1"/>
    </p:bld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E9DC6B2-DC02-47DC-7A98-0B9B5C907457}"/>
              </a:ext>
            </a:extLst>
          </p:cNvPr>
          <p:cNvSpPr>
            <a:spLocks noGrp="1"/>
          </p:cNvSpPr>
          <p:nvPr>
            <p:ph idx="1"/>
          </p:nvPr>
        </p:nvSpPr>
        <p:spPr>
          <a:xfrm>
            <a:off x="838199" y="1825624"/>
            <a:ext cx="10779177" cy="4821361"/>
          </a:xfrm>
        </p:spPr>
        <p:txBody>
          <a:bodyPr>
            <a:normAutofit lnSpcReduction="10000"/>
          </a:bodyPr>
          <a:lstStyle/>
          <a:p>
            <a:r>
              <a:rPr lang="en-US" sz="3200">
                <a:latin typeface="Calibri" panose="020F0502020204030204" pitchFamily="34" charset="0"/>
                <a:cs typeface="Calibri" panose="020F0502020204030204" pitchFamily="34" charset="0"/>
              </a:rPr>
              <a:t>How: By changing group used by ZKP</a:t>
            </a:r>
          </a:p>
          <a:p>
            <a:pPr lvl="1"/>
            <a:r>
              <a:rPr lang="en-US" sz="2800">
                <a:latin typeface="Calibri" panose="020F0502020204030204" pitchFamily="34" charset="0"/>
                <a:cs typeface="Calibri" panose="020F0502020204030204" pitchFamily="34" charset="0"/>
              </a:rPr>
              <a:t>F</a:t>
            </a:r>
            <a:r>
              <a:rPr lang="en-US" sz="2800" baseline="-25000">
                <a:solidFill>
                  <a:srgbClr val="00B050"/>
                </a:solidFill>
                <a:latin typeface="Calibri" panose="020F0502020204030204" pitchFamily="34" charset="0"/>
                <a:cs typeface="Calibri" panose="020F0502020204030204" pitchFamily="34" charset="0"/>
              </a:rPr>
              <a:t>m</a:t>
            </a:r>
            <a:r>
              <a:rPr lang="en-US" sz="2800">
                <a:latin typeface="Calibri" panose="020F0502020204030204" pitchFamily="34" charset="0"/>
                <a:cs typeface="Calibri" panose="020F0502020204030204" pitchFamily="34" charset="0"/>
              </a:rPr>
              <a:t> = scalar field of the group</a:t>
            </a:r>
          </a:p>
          <a:p>
            <a:pPr lvl="1"/>
            <a:r>
              <a:rPr lang="en-US" sz="2800" err="1">
                <a:latin typeface="Calibri" panose="020F0502020204030204" pitchFamily="34" charset="0"/>
                <a:cs typeface="Calibri" panose="020F0502020204030204" pitchFamily="34" charset="0"/>
              </a:rPr>
              <a:t>F</a:t>
            </a:r>
            <a:r>
              <a:rPr lang="en-US" sz="2800" baseline="-25000" err="1">
                <a:solidFill>
                  <a:srgbClr val="005AB5"/>
                </a:solidFill>
                <a:latin typeface="Calibri" panose="020F0502020204030204" pitchFamily="34" charset="0"/>
                <a:cs typeface="Calibri" panose="020F0502020204030204" pitchFamily="34" charset="0"/>
              </a:rPr>
              <a:t>p</a:t>
            </a:r>
            <a:r>
              <a:rPr lang="en-US" sz="2800">
                <a:latin typeface="Calibri" panose="020F0502020204030204" pitchFamily="34" charset="0"/>
                <a:cs typeface="Calibri" panose="020F0502020204030204" pitchFamily="34" charset="0"/>
              </a:rPr>
              <a:t> = base field of Curve P256</a:t>
            </a:r>
          </a:p>
          <a:p>
            <a:endParaRPr lang="en-US" sz="3200">
              <a:latin typeface="Calibri" panose="020F0502020204030204" pitchFamily="34" charset="0"/>
              <a:cs typeface="Calibri" panose="020F0502020204030204" pitchFamily="34" charset="0"/>
            </a:endParaRPr>
          </a:p>
          <a:p>
            <a:r>
              <a:rPr lang="en-US" sz="3200">
                <a:latin typeface="Calibri" panose="020F0502020204030204" pitchFamily="34" charset="0"/>
                <a:cs typeface="Calibri" panose="020F0502020204030204" pitchFamily="34" charset="0"/>
              </a:rPr>
              <a:t>Constraint cost per incomplete point addition: </a:t>
            </a:r>
          </a:p>
          <a:p>
            <a:pPr marL="0" indent="0" algn="ctr">
              <a:buNone/>
            </a:pPr>
            <a:r>
              <a:rPr lang="en-US" sz="3200">
                <a:solidFill>
                  <a:schemeClr val="accent1"/>
                </a:solidFill>
                <a:highlight>
                  <a:srgbClr val="FFFFFF"/>
                </a:highlight>
                <a:latin typeface="Calibri" panose="020F0502020204030204" pitchFamily="34" charset="0"/>
                <a:cs typeface="Calibri" panose="020F0502020204030204" pitchFamily="34" charset="0"/>
              </a:rPr>
              <a:t>1.9k constraints </a:t>
            </a:r>
            <a:r>
              <a:rPr lang="en-US" sz="3200">
                <a:highlight>
                  <a:srgbClr val="FFFFFF"/>
                </a:highlight>
                <a:latin typeface="Calibri" panose="020F0502020204030204" pitchFamily="34" charset="0"/>
                <a:cs typeface="Calibri" panose="020F0502020204030204" pitchFamily="34" charset="0"/>
              </a:rPr>
              <a:t>→</a:t>
            </a:r>
            <a:r>
              <a:rPr lang="en-US" sz="3200">
                <a:solidFill>
                  <a:schemeClr val="accent1"/>
                </a:solidFill>
                <a:highlight>
                  <a:srgbClr val="FFFFFF"/>
                </a:highlight>
                <a:latin typeface="Calibri" panose="020F0502020204030204" pitchFamily="34" charset="0"/>
                <a:cs typeface="Calibri" panose="020F0502020204030204" pitchFamily="34" charset="0"/>
              </a:rPr>
              <a:t> 4 </a:t>
            </a:r>
            <a:r>
              <a:rPr lang="en-US" sz="3200">
                <a:solidFill>
                  <a:schemeClr val="accent1"/>
                </a:solidFill>
                <a:latin typeface="Calibri" panose="020F0502020204030204" pitchFamily="34" charset="0"/>
                <a:cs typeface="Calibri" panose="020F0502020204030204" pitchFamily="34" charset="0"/>
              </a:rPr>
              <a:t>constraints</a:t>
            </a:r>
          </a:p>
          <a:p>
            <a:endParaRPr lang="en-US" sz="3200">
              <a:solidFill>
                <a:schemeClr val="accent1"/>
              </a:solidFill>
              <a:latin typeface="Calibri" panose="020F0502020204030204" pitchFamily="34" charset="0"/>
              <a:cs typeface="Calibri" panose="020F0502020204030204" pitchFamily="34" charset="0"/>
            </a:endParaRPr>
          </a:p>
          <a:p>
            <a:r>
              <a:rPr lang="en-US" sz="3200">
                <a:solidFill>
                  <a:srgbClr val="FF0000"/>
                </a:solidFill>
                <a:latin typeface="Calibri" panose="020F0502020204030204" pitchFamily="34" charset="0"/>
                <a:cs typeface="Calibri" panose="020F0502020204030204" pitchFamily="34" charset="0"/>
              </a:rPr>
              <a:t>Do not work for FFT-based ZKPs, e.g., Groth16, Halo2</a:t>
            </a:r>
          </a:p>
          <a:p>
            <a:pPr lvl="1"/>
            <a:r>
              <a:rPr lang="en-US" sz="2800">
                <a:solidFill>
                  <a:srgbClr val="FF0000"/>
                </a:solidFill>
                <a:latin typeface="Calibri" panose="020F0502020204030204" pitchFamily="34" charset="0"/>
                <a:cs typeface="Calibri" panose="020F0502020204030204" pitchFamily="34" charset="0"/>
              </a:rPr>
              <a:t>Preferred when smaller proofs are required</a:t>
            </a:r>
          </a:p>
          <a:p>
            <a:pPr lvl="1"/>
            <a:r>
              <a:rPr lang="en-US" sz="2800">
                <a:solidFill>
                  <a:srgbClr val="FF0000"/>
                </a:solidFill>
                <a:latin typeface="Calibri" panose="020F0502020204030204" pitchFamily="34" charset="0"/>
                <a:cs typeface="Calibri" panose="020F0502020204030204" pitchFamily="34" charset="0"/>
              </a:rPr>
              <a:t>Require F</a:t>
            </a:r>
            <a:r>
              <a:rPr lang="en-US" sz="2800" baseline="-25000">
                <a:solidFill>
                  <a:srgbClr val="FF0000"/>
                </a:solidFill>
                <a:latin typeface="Calibri" panose="020F0502020204030204" pitchFamily="34" charset="0"/>
                <a:cs typeface="Calibri" panose="020F0502020204030204" pitchFamily="34" charset="0"/>
              </a:rPr>
              <a:t>m</a:t>
            </a:r>
            <a:r>
              <a:rPr lang="en-US" sz="2800">
                <a:solidFill>
                  <a:srgbClr val="FF0000"/>
                </a:solidFill>
                <a:latin typeface="Calibri" panose="020F0502020204030204" pitchFamily="34" charset="0"/>
                <a:cs typeface="Calibri" panose="020F0502020204030204" pitchFamily="34" charset="0"/>
              </a:rPr>
              <a:t> to have a special structure</a:t>
            </a:r>
          </a:p>
          <a:p>
            <a:pPr marL="0" indent="0">
              <a:buNone/>
            </a:pPr>
            <a:endParaRPr lang="en-US" sz="3200">
              <a:latin typeface="Calibri" panose="020F0502020204030204" pitchFamily="34" charset="0"/>
              <a:cs typeface="Calibri" panose="020F0502020204030204" pitchFamily="34" charset="0"/>
            </a:endParaRPr>
          </a:p>
          <a:p>
            <a:pPr lvl="1"/>
            <a:endParaRPr lang="en-US">
              <a:latin typeface="Calibri" panose="020F0502020204030204" pitchFamily="34" charset="0"/>
              <a:cs typeface="Calibri" panose="020F0502020204030204" pitchFamily="34" charset="0"/>
            </a:endParaRPr>
          </a:p>
          <a:p>
            <a:pPr lvl="2"/>
            <a:endParaRPr lang="en-US"/>
          </a:p>
          <a:p>
            <a:endParaRPr lang="en-US"/>
          </a:p>
          <a:p>
            <a:endParaRPr lang="en-US"/>
          </a:p>
        </p:txBody>
      </p:sp>
      <p:sp>
        <p:nvSpPr>
          <p:cNvPr id="5" name="Title 4">
            <a:extLst>
              <a:ext uri="{FF2B5EF4-FFF2-40B4-BE49-F238E27FC236}">
                <a16:creationId xmlns:a16="http://schemas.microsoft.com/office/drawing/2014/main" id="{EDDD6E01-EECF-159B-3662-F71EDBC7548B}"/>
              </a:ext>
            </a:extLst>
          </p:cNvPr>
          <p:cNvSpPr>
            <a:spLocks noGrp="1"/>
          </p:cNvSpPr>
          <p:nvPr>
            <p:ph type="title"/>
          </p:nvPr>
        </p:nvSpPr>
        <p:spPr/>
        <p:txBody>
          <a:bodyPr/>
          <a:lstStyle/>
          <a:p>
            <a:r>
              <a:rPr lang="en-US"/>
              <a:t>Right-field Arithmetic</a:t>
            </a:r>
          </a:p>
        </p:txBody>
      </p:sp>
    </p:spTree>
    <p:extLst>
      <p:ext uri="{BB962C8B-B14F-4D97-AF65-F5344CB8AC3E}">
        <p14:creationId xmlns:p14="http://schemas.microsoft.com/office/powerpoint/2010/main" val="4044425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F59A6F-1B9F-CE8C-EFBC-06BDBE619809}"/>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91B19BB-E3A2-B6AC-7D36-83D295C44AFD}"/>
              </a:ext>
            </a:extLst>
          </p:cNvPr>
          <p:cNvSpPr>
            <a:spLocks noGrp="1"/>
          </p:cNvSpPr>
          <p:nvPr>
            <p:ph idx="1"/>
          </p:nvPr>
        </p:nvSpPr>
        <p:spPr>
          <a:xfrm>
            <a:off x="838199" y="1825624"/>
            <a:ext cx="10779177" cy="5032375"/>
          </a:xfrm>
        </p:spPr>
        <p:txBody>
          <a:bodyPr>
            <a:normAutofit/>
          </a:bodyPr>
          <a:lstStyle/>
          <a:p>
            <a:r>
              <a:rPr lang="en-US" sz="3200">
                <a:latin typeface="Calibri" panose="020F0502020204030204" pitchFamily="34" charset="0"/>
                <a:cs typeface="Calibri" panose="020F0502020204030204" pitchFamily="34" charset="0"/>
              </a:rPr>
              <a:t>New bottlenecks: </a:t>
            </a:r>
          </a:p>
          <a:p>
            <a:pPr lvl="1"/>
            <a:r>
              <a:rPr lang="en-US" sz="2800">
                <a:latin typeface="Calibri" panose="020F0502020204030204" pitchFamily="34" charset="0"/>
                <a:cs typeface="Calibri" panose="020F0502020204030204" pitchFamily="34" charset="0"/>
              </a:rPr>
              <a:t>SHA256 hashing</a:t>
            </a:r>
          </a:p>
          <a:p>
            <a:pPr lvl="1"/>
            <a:r>
              <a:rPr lang="en-US" sz="2800">
                <a:latin typeface="Calibri" panose="020F0502020204030204" pitchFamily="34" charset="0"/>
                <a:cs typeface="Calibri" panose="020F0502020204030204" pitchFamily="34" charset="0"/>
              </a:rPr>
              <a:t>Two operations over </a:t>
            </a:r>
            <a:r>
              <a:rPr lang="en-US" sz="2800" err="1">
                <a:latin typeface="Calibri" panose="020F0502020204030204" pitchFamily="34" charset="0"/>
                <a:cs typeface="Calibri" panose="020F0502020204030204" pitchFamily="34" charset="0"/>
              </a:rPr>
              <a:t>F</a:t>
            </a:r>
            <a:r>
              <a:rPr lang="en-US" sz="2800" baseline="-25000" err="1">
                <a:solidFill>
                  <a:srgbClr val="005AB5"/>
                </a:solidFill>
                <a:latin typeface="Calibri" panose="020F0502020204030204" pitchFamily="34" charset="0"/>
                <a:cs typeface="Calibri" panose="020F0502020204030204" pitchFamily="34" charset="0"/>
              </a:rPr>
              <a:t>q</a:t>
            </a:r>
            <a:r>
              <a:rPr lang="en-US" sz="2800">
                <a:latin typeface="Calibri" panose="020F0502020204030204" pitchFamily="34" charset="0"/>
                <a:cs typeface="Calibri" panose="020F0502020204030204" pitchFamily="34" charset="0"/>
              </a:rPr>
              <a:t>, scalar field of Curve P256</a:t>
            </a:r>
          </a:p>
          <a:p>
            <a:endParaRPr lang="en-US" sz="3200">
              <a:latin typeface="Calibri" panose="020F0502020204030204" pitchFamily="34" charset="0"/>
              <a:cs typeface="Calibri" panose="020F0502020204030204" pitchFamily="34" charset="0"/>
            </a:endParaRPr>
          </a:p>
          <a:p>
            <a:r>
              <a:rPr lang="en-US" sz="3200">
                <a:latin typeface="Calibri" panose="020F0502020204030204" pitchFamily="34" charset="0"/>
                <a:cs typeface="Calibri" panose="020F0502020204030204" pitchFamily="34" charset="0"/>
              </a:rPr>
              <a:t>Can apply lookup-based approach</a:t>
            </a:r>
          </a:p>
          <a:p>
            <a:pPr lvl="1"/>
            <a:r>
              <a:rPr lang="en-US" sz="2800">
                <a:solidFill>
                  <a:srgbClr val="FF0000"/>
                </a:solidFill>
                <a:latin typeface="Calibri" panose="020F0502020204030204" pitchFamily="34" charset="0"/>
                <a:cs typeface="Calibri" panose="020F0502020204030204" pitchFamily="34" charset="0"/>
              </a:rPr>
              <a:t>Require a ZKP that satisfies the following:</a:t>
            </a:r>
          </a:p>
          <a:p>
            <a:pPr lvl="2"/>
            <a:r>
              <a:rPr lang="en-US" sz="2400">
                <a:solidFill>
                  <a:srgbClr val="FF0000"/>
                </a:solidFill>
                <a:latin typeface="Calibri" panose="020F0502020204030204" pitchFamily="34" charset="0"/>
                <a:cs typeface="Calibri" panose="020F0502020204030204" pitchFamily="34" charset="0"/>
              </a:rPr>
              <a:t>Non-FFT-based</a:t>
            </a:r>
          </a:p>
          <a:p>
            <a:pPr lvl="2"/>
            <a:r>
              <a:rPr lang="en-US" sz="2400">
                <a:solidFill>
                  <a:srgbClr val="FF0000"/>
                </a:solidFill>
                <a:latin typeface="Calibri" panose="020F0502020204030204" pitchFamily="34" charset="0"/>
                <a:cs typeface="Calibri" panose="020F0502020204030204" pitchFamily="34" charset="0"/>
              </a:rPr>
              <a:t>Support randomized computations</a:t>
            </a:r>
          </a:p>
          <a:p>
            <a:pPr lvl="2"/>
            <a:endParaRPr lang="en-US" sz="2400">
              <a:latin typeface="Calibri" panose="020F0502020204030204" pitchFamily="34" charset="0"/>
              <a:cs typeface="Calibri" panose="020F0502020204030204" pitchFamily="34" charset="0"/>
            </a:endParaRPr>
          </a:p>
          <a:p>
            <a:r>
              <a:rPr lang="en-US" sz="3200">
                <a:latin typeface="Calibri" panose="020F0502020204030204" pitchFamily="34" charset="0"/>
                <a:cs typeface="Calibri" panose="020F0502020204030204" pitchFamily="34" charset="0"/>
              </a:rPr>
              <a:t>Dorian: a new ZKP satisfying these two requirements</a:t>
            </a:r>
          </a:p>
          <a:p>
            <a:pPr lvl="2"/>
            <a:endParaRPr lang="en-US" sz="2400">
              <a:latin typeface="Calibri" panose="020F0502020204030204" pitchFamily="34" charset="0"/>
              <a:cs typeface="Calibri" panose="020F0502020204030204" pitchFamily="34" charset="0"/>
            </a:endParaRPr>
          </a:p>
          <a:p>
            <a:pPr lvl="1"/>
            <a:endParaRPr lang="en-US">
              <a:latin typeface="Calibri" panose="020F0502020204030204" pitchFamily="34" charset="0"/>
              <a:cs typeface="Calibri" panose="020F0502020204030204" pitchFamily="34" charset="0"/>
            </a:endParaRPr>
          </a:p>
          <a:p>
            <a:pPr lvl="2"/>
            <a:endParaRPr lang="en-US"/>
          </a:p>
          <a:p>
            <a:endParaRPr lang="en-US"/>
          </a:p>
          <a:p>
            <a:endParaRPr lang="en-US"/>
          </a:p>
        </p:txBody>
      </p:sp>
      <p:sp>
        <p:nvSpPr>
          <p:cNvPr id="5" name="Title 4">
            <a:extLst>
              <a:ext uri="{FF2B5EF4-FFF2-40B4-BE49-F238E27FC236}">
                <a16:creationId xmlns:a16="http://schemas.microsoft.com/office/drawing/2014/main" id="{C4F7564E-930C-CD37-7B2F-3A2C483E9871}"/>
              </a:ext>
            </a:extLst>
          </p:cNvPr>
          <p:cNvSpPr>
            <a:spLocks noGrp="1"/>
          </p:cNvSpPr>
          <p:nvPr>
            <p:ph type="title"/>
          </p:nvPr>
        </p:nvSpPr>
        <p:spPr/>
        <p:txBody>
          <a:bodyPr/>
          <a:lstStyle/>
          <a:p>
            <a:r>
              <a:rPr lang="en-US"/>
              <a:t>Right-field Arithmetic</a:t>
            </a:r>
          </a:p>
        </p:txBody>
      </p:sp>
    </p:spTree>
    <p:extLst>
      <p:ext uri="{BB962C8B-B14F-4D97-AF65-F5344CB8AC3E}">
        <p14:creationId xmlns:p14="http://schemas.microsoft.com/office/powerpoint/2010/main" val="786265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nodeType="after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childTnLst>
                                </p:cTn>
                              </p:par>
                            </p:childTnLst>
                          </p:cTn>
                        </p:par>
                        <p:par>
                          <p:cTn id="18" fill="hold">
                            <p:stCondLst>
                              <p:cond delay="0"/>
                            </p:stCondLst>
                            <p:childTnLst>
                              <p:par>
                                <p:cTn id="19" presetID="1" presetClass="entr" presetSubtype="0" fill="hold" nodeType="after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par>
                          <p:cTn id="21" fill="hold">
                            <p:stCondLst>
                              <p:cond delay="0"/>
                            </p:stCondLst>
                            <p:childTnLst>
                              <p:par>
                                <p:cTn id="22" presetID="1" presetClass="entr" presetSubtype="0" fill="hold" nodeType="afterEffect">
                                  <p:stCondLst>
                                    <p:cond delay="0"/>
                                  </p:stCondLst>
                                  <p:childTnLst>
                                    <p:set>
                                      <p:cBhvr>
                                        <p:cTn id="23"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49A0B90-9E97-E798-A706-C424E327622F}"/>
              </a:ext>
            </a:extLst>
          </p:cNvPr>
          <p:cNvSpPr>
            <a:spLocks noGrp="1"/>
          </p:cNvSpPr>
          <p:nvPr>
            <p:ph idx="1"/>
          </p:nvPr>
        </p:nvSpPr>
        <p:spPr>
          <a:xfrm>
            <a:off x="838200" y="1825625"/>
            <a:ext cx="10515600" cy="4667250"/>
          </a:xfrm>
        </p:spPr>
        <p:txBody>
          <a:bodyPr>
            <a:normAutofit lnSpcReduction="10000"/>
          </a:bodyPr>
          <a:lstStyle/>
          <a:p>
            <a:r>
              <a:rPr lang="en-US" sz="3200"/>
              <a:t>Input: </a:t>
            </a:r>
          </a:p>
          <a:p>
            <a:pPr lvl="1"/>
            <a:r>
              <a:rPr lang="en-US" sz="2800"/>
              <a:t>Public key </a:t>
            </a:r>
            <a:r>
              <a:rPr lang="en-US" sz="2800">
                <a:solidFill>
                  <a:srgbClr val="005AB5"/>
                </a:solidFill>
              </a:rPr>
              <a:t>PK</a:t>
            </a:r>
          </a:p>
          <a:p>
            <a:pPr lvl="1"/>
            <a:r>
              <a:rPr lang="en-US" sz="2800"/>
              <a:t>Signature </a:t>
            </a:r>
            <a:r>
              <a:rPr lang="el-GR" sz="2800">
                <a:solidFill>
                  <a:srgbClr val="DC3220"/>
                </a:solidFill>
              </a:rPr>
              <a:t>σ</a:t>
            </a:r>
            <a:r>
              <a:rPr lang="en-US" sz="2800">
                <a:solidFill>
                  <a:srgbClr val="DC3220"/>
                </a:solidFill>
              </a:rPr>
              <a:t> = (R, z)</a:t>
            </a:r>
          </a:p>
          <a:p>
            <a:pPr lvl="1"/>
            <a:r>
              <a:rPr lang="en-US" sz="2800"/>
              <a:t>Message </a:t>
            </a:r>
            <a:r>
              <a:rPr lang="en-US" sz="2800">
                <a:solidFill>
                  <a:srgbClr val="DC3220"/>
                </a:solidFill>
              </a:rPr>
              <a:t>m</a:t>
            </a:r>
          </a:p>
          <a:p>
            <a:endParaRPr lang="en-US" sz="3200"/>
          </a:p>
          <a:p>
            <a:r>
              <a:rPr lang="en-US" sz="3200"/>
              <a:t>Verification algorithm</a:t>
            </a:r>
          </a:p>
          <a:p>
            <a:pPr marL="914400" lvl="1" indent="-457200">
              <a:buFont typeface="+mj-lt"/>
              <a:buAutoNum type="arabicPeriod"/>
            </a:pPr>
            <a:r>
              <a:rPr lang="en-US" sz="2800"/>
              <a:t>Compute </a:t>
            </a:r>
            <a:r>
              <a:rPr lang="en-US" sz="2800">
                <a:solidFill>
                  <a:srgbClr val="DC3220"/>
                </a:solidFill>
              </a:rPr>
              <a:t>r</a:t>
            </a:r>
            <a:r>
              <a:rPr lang="en-US" sz="2800"/>
              <a:t> ← x(</a:t>
            </a:r>
            <a:r>
              <a:rPr lang="en-US" sz="2800">
                <a:solidFill>
                  <a:srgbClr val="DC3220"/>
                </a:solidFill>
              </a:rPr>
              <a:t>R</a:t>
            </a:r>
            <a:r>
              <a:rPr lang="en-US" sz="2800"/>
              <a:t>) mod q </a:t>
            </a:r>
          </a:p>
          <a:p>
            <a:pPr marL="914400" lvl="1" indent="-457200">
              <a:buFont typeface="+mj-lt"/>
              <a:buAutoNum type="arabicPeriod"/>
            </a:pPr>
            <a:r>
              <a:rPr lang="en-US" sz="2800"/>
              <a:t>If </a:t>
            </a:r>
            <a:r>
              <a:rPr lang="en-US" sz="2800">
                <a:solidFill>
                  <a:srgbClr val="DC3220"/>
                </a:solidFill>
              </a:rPr>
              <a:t>r</a:t>
            </a:r>
            <a:r>
              <a:rPr lang="en-US" sz="2800"/>
              <a:t> = 0 or </a:t>
            </a:r>
            <a:r>
              <a:rPr lang="en-US" sz="2800">
                <a:solidFill>
                  <a:srgbClr val="DC3220"/>
                </a:solidFill>
              </a:rPr>
              <a:t>z</a:t>
            </a:r>
            <a:r>
              <a:rPr lang="en-US" sz="2800"/>
              <a:t> = 0 mod q: Return false </a:t>
            </a:r>
          </a:p>
          <a:p>
            <a:pPr marL="914400" lvl="1" indent="-457200">
              <a:buFont typeface="+mj-lt"/>
              <a:buAutoNum type="arabicPeriod"/>
            </a:pPr>
            <a:r>
              <a:rPr lang="en-US" sz="2800"/>
              <a:t>Compute </a:t>
            </a:r>
            <a:r>
              <a:rPr lang="en-US" sz="2800">
                <a:solidFill>
                  <a:srgbClr val="DC3220"/>
                </a:solidFill>
              </a:rPr>
              <a:t>k</a:t>
            </a:r>
            <a:r>
              <a:rPr lang="en-US" sz="2800"/>
              <a:t> ← -H(</a:t>
            </a:r>
            <a:r>
              <a:rPr lang="en-US" sz="2800">
                <a:solidFill>
                  <a:srgbClr val="DC3220"/>
                </a:solidFill>
              </a:rPr>
              <a:t>m</a:t>
            </a:r>
            <a:r>
              <a:rPr lang="en-US" sz="2800"/>
              <a:t>)/</a:t>
            </a:r>
            <a:r>
              <a:rPr lang="en-US" sz="2800">
                <a:solidFill>
                  <a:srgbClr val="DC3220"/>
                </a:solidFill>
              </a:rPr>
              <a:t>r</a:t>
            </a:r>
            <a:r>
              <a:rPr lang="en-US" sz="2800"/>
              <a:t> mod q</a:t>
            </a:r>
          </a:p>
          <a:p>
            <a:pPr marL="914400" lvl="1" indent="-457200">
              <a:buFont typeface="+mj-lt"/>
              <a:buAutoNum type="arabicPeriod"/>
            </a:pPr>
            <a:r>
              <a:rPr lang="en-US" sz="2800"/>
              <a:t>Return </a:t>
            </a:r>
            <a:r>
              <a:rPr lang="en-US" sz="2800">
                <a:solidFill>
                  <a:srgbClr val="005AB5"/>
                </a:solidFill>
              </a:rPr>
              <a:t>PK</a:t>
            </a:r>
            <a:r>
              <a:rPr lang="en-US" sz="2800"/>
              <a:t> = </a:t>
            </a:r>
            <a:r>
              <a:rPr lang="en-US" sz="2800">
                <a:solidFill>
                  <a:srgbClr val="DC3220"/>
                </a:solidFill>
              </a:rPr>
              <a:t>k</a:t>
            </a:r>
            <a:r>
              <a:rPr lang="en-US" sz="2800"/>
              <a:t> </a:t>
            </a:r>
            <a:r>
              <a:rPr lang="en-US" sz="2800">
                <a:solidFill>
                  <a:srgbClr val="005AB5"/>
                </a:solidFill>
              </a:rPr>
              <a:t>G</a:t>
            </a:r>
            <a:r>
              <a:rPr lang="en-US" sz="2800"/>
              <a:t> + </a:t>
            </a:r>
            <a:r>
              <a:rPr lang="en-US" sz="2800">
                <a:solidFill>
                  <a:srgbClr val="DC3220"/>
                </a:solidFill>
              </a:rPr>
              <a:t>z R</a:t>
            </a:r>
            <a:r>
              <a:rPr lang="en-US" sz="2800">
                <a:solidFill>
                  <a:srgbClr val="FF0000"/>
                </a:solidFill>
              </a:rPr>
              <a:t> </a:t>
            </a:r>
          </a:p>
          <a:p>
            <a:pPr marL="914400" lvl="1" indent="-457200">
              <a:buFont typeface="+mj-lt"/>
              <a:buAutoNum type="arabicPeriod"/>
            </a:pPr>
            <a:endParaRPr lang="en-US"/>
          </a:p>
        </p:txBody>
      </p:sp>
      <p:sp>
        <p:nvSpPr>
          <p:cNvPr id="2" name="Title 1">
            <a:extLst>
              <a:ext uri="{FF2B5EF4-FFF2-40B4-BE49-F238E27FC236}">
                <a16:creationId xmlns:a16="http://schemas.microsoft.com/office/drawing/2014/main" id="{B723AE83-2B05-B079-52E3-F229515BD1A8}"/>
              </a:ext>
            </a:extLst>
          </p:cNvPr>
          <p:cNvSpPr>
            <a:spLocks noGrp="1"/>
          </p:cNvSpPr>
          <p:nvPr>
            <p:ph type="title"/>
          </p:nvPr>
        </p:nvSpPr>
        <p:spPr/>
        <p:txBody>
          <a:bodyPr/>
          <a:lstStyle/>
          <a:p>
            <a:r>
              <a:rPr lang="en-US"/>
              <a:t>ECDSA Verification over P256 Curve</a:t>
            </a:r>
          </a:p>
        </p:txBody>
      </p:sp>
      <p:pic>
        <p:nvPicPr>
          <p:cNvPr id="7" name="Picture 4" descr="Certificate - Free education icons">
            <a:extLst>
              <a:ext uri="{FF2B5EF4-FFF2-40B4-BE49-F238E27FC236}">
                <a16:creationId xmlns:a16="http://schemas.microsoft.com/office/drawing/2014/main" id="{37FE021D-7BCD-656D-F7B8-5E2064C9752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98655" y="2806728"/>
            <a:ext cx="780485" cy="78048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FBF594B3-3CB6-4F59-CADD-052B9F18794D}"/>
              </a:ext>
            </a:extLst>
          </p:cNvPr>
          <p:cNvSpPr txBox="1"/>
          <p:nvPr/>
        </p:nvSpPr>
        <p:spPr>
          <a:xfrm>
            <a:off x="7193771" y="3606767"/>
            <a:ext cx="4401378" cy="1446550"/>
          </a:xfrm>
          <a:prstGeom prst="rect">
            <a:avLst/>
          </a:prstGeom>
          <a:noFill/>
        </p:spPr>
        <p:txBody>
          <a:bodyPr wrap="square" rtlCol="0">
            <a:spAutoFit/>
          </a:bodyPr>
          <a:lstStyle/>
          <a:p>
            <a:r>
              <a:rPr lang="en-US" sz="3200">
                <a:solidFill>
                  <a:schemeClr val="accent1"/>
                </a:solidFill>
                <a:latin typeface="Calibri" panose="020F0502020204030204" pitchFamily="34" charset="0"/>
                <a:cs typeface="Calibri" panose="020F0502020204030204" pitchFamily="34" charset="0"/>
              </a:rPr>
              <a:t>Point operations:</a:t>
            </a:r>
          </a:p>
          <a:p>
            <a:pPr marL="457200" indent="-457200">
              <a:buFont typeface="Arial" panose="020B0604020202020204" pitchFamily="34" charset="0"/>
              <a:buChar char="•"/>
            </a:pPr>
            <a:r>
              <a:rPr lang="en-US" sz="2800">
                <a:solidFill>
                  <a:schemeClr val="accent1"/>
                </a:solidFill>
                <a:highlight>
                  <a:srgbClr val="FFFFFF"/>
                </a:highlight>
                <a:latin typeface="Calibri" panose="020F0502020204030204" pitchFamily="34" charset="0"/>
                <a:cs typeface="Calibri" panose="020F0502020204030204" pitchFamily="34" charset="0"/>
              </a:rPr>
              <a:t>C</a:t>
            </a:r>
            <a:r>
              <a:rPr lang="en-US" sz="2800" b="0" i="0">
                <a:solidFill>
                  <a:schemeClr val="accent1"/>
                </a:solidFill>
                <a:effectLst/>
                <a:highlight>
                  <a:srgbClr val="FFFFFF"/>
                </a:highlight>
                <a:latin typeface="Calibri" panose="020F0502020204030204" pitchFamily="34" charset="0"/>
                <a:cs typeface="Calibri" panose="020F0502020204030204" pitchFamily="34" charset="0"/>
              </a:rPr>
              <a:t>ostly in ZKP circuits</a:t>
            </a:r>
          </a:p>
          <a:p>
            <a:pPr marL="457200" indent="-457200">
              <a:buFont typeface="Arial" panose="020B0604020202020204" pitchFamily="34" charset="0"/>
              <a:buChar char="•"/>
            </a:pPr>
            <a:r>
              <a:rPr lang="en-US" sz="2800">
                <a:solidFill>
                  <a:schemeClr val="accent1"/>
                </a:solidFill>
                <a:highlight>
                  <a:srgbClr val="FFFFFF"/>
                </a:highlight>
                <a:latin typeface="Calibri" panose="020F0502020204030204" pitchFamily="34" charset="0"/>
                <a:cs typeface="Calibri" panose="020F0502020204030204" pitchFamily="34" charset="0"/>
              </a:rPr>
              <a:t>Inexpensive </a:t>
            </a:r>
            <a:r>
              <a:rPr lang="en-US" sz="2800" b="0" i="0">
                <a:solidFill>
                  <a:schemeClr val="accent1"/>
                </a:solidFill>
                <a:effectLst/>
                <a:highlight>
                  <a:srgbClr val="FFFFFF"/>
                </a:highlight>
                <a:latin typeface="Calibri" panose="020F0502020204030204" pitchFamily="34" charset="0"/>
                <a:cs typeface="Calibri" panose="020F0502020204030204" pitchFamily="34" charset="0"/>
              </a:rPr>
              <a:t>outside</a:t>
            </a:r>
            <a:endParaRPr lang="en-US" sz="2800">
              <a:solidFill>
                <a:schemeClr val="accent1"/>
              </a:solidFill>
              <a:latin typeface="Calibri" panose="020F0502020204030204" pitchFamily="34" charset="0"/>
              <a:cs typeface="Calibri" panose="020F0502020204030204" pitchFamily="34" charset="0"/>
            </a:endParaRPr>
          </a:p>
        </p:txBody>
      </p:sp>
      <p:grpSp>
        <p:nvGrpSpPr>
          <p:cNvPr id="8" name="Group 7">
            <a:extLst>
              <a:ext uri="{FF2B5EF4-FFF2-40B4-BE49-F238E27FC236}">
                <a16:creationId xmlns:a16="http://schemas.microsoft.com/office/drawing/2014/main" id="{65C07BBE-4E9E-7185-BF7F-0916BA3D73C2}"/>
              </a:ext>
            </a:extLst>
          </p:cNvPr>
          <p:cNvGrpSpPr/>
          <p:nvPr/>
        </p:nvGrpSpPr>
        <p:grpSpPr>
          <a:xfrm>
            <a:off x="3567660" y="5510192"/>
            <a:ext cx="8154906" cy="954107"/>
            <a:chOff x="3567660" y="5510192"/>
            <a:chExt cx="8154906" cy="954107"/>
          </a:xfrm>
        </p:grpSpPr>
        <p:sp>
          <p:nvSpPr>
            <p:cNvPr id="9" name="Rectangle 8">
              <a:extLst>
                <a:ext uri="{FF2B5EF4-FFF2-40B4-BE49-F238E27FC236}">
                  <a16:creationId xmlns:a16="http://schemas.microsoft.com/office/drawing/2014/main" id="{56F774DD-49A9-481B-2FDD-34ED2978A03C}"/>
                </a:ext>
              </a:extLst>
            </p:cNvPr>
            <p:cNvSpPr/>
            <p:nvPr/>
          </p:nvSpPr>
          <p:spPr>
            <a:xfrm>
              <a:off x="3567660" y="5749418"/>
              <a:ext cx="1261515" cy="423448"/>
            </a:xfrm>
            <a:prstGeom prst="rect">
              <a:avLst/>
            </a:prstGeom>
            <a:noFill/>
            <a:ln w="28575">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0" name="TextBox 9">
              <a:extLst>
                <a:ext uri="{FF2B5EF4-FFF2-40B4-BE49-F238E27FC236}">
                  <a16:creationId xmlns:a16="http://schemas.microsoft.com/office/drawing/2014/main" id="{34C32F61-EA2D-A59B-B1A0-F23AA99B90E3}"/>
                </a:ext>
              </a:extLst>
            </p:cNvPr>
            <p:cNvSpPr txBox="1"/>
            <p:nvPr/>
          </p:nvSpPr>
          <p:spPr>
            <a:xfrm>
              <a:off x="7066355" y="5510192"/>
              <a:ext cx="4656211" cy="954107"/>
            </a:xfrm>
            <a:prstGeom prst="rect">
              <a:avLst/>
            </a:prstGeom>
            <a:noFill/>
            <a:ln w="28575">
              <a:solidFill>
                <a:schemeClr val="tx1"/>
              </a:solidFill>
            </a:ln>
          </p:spPr>
          <p:txBody>
            <a:bodyPr wrap="none" rtlCol="0">
              <a:spAutoFit/>
            </a:bodyPr>
            <a:lstStyle/>
            <a:p>
              <a:r>
                <a:rPr lang="en-US" sz="2800"/>
                <a:t>Incomplete point additions</a:t>
              </a:r>
            </a:p>
            <a:p>
              <a:r>
                <a:rPr lang="en-US" sz="2800"/>
                <a:t>w/ lookup-based range checks</a:t>
              </a:r>
            </a:p>
          </p:txBody>
        </p:sp>
        <p:cxnSp>
          <p:nvCxnSpPr>
            <p:cNvPr id="11" name="Straight Arrow Connector 10">
              <a:extLst>
                <a:ext uri="{FF2B5EF4-FFF2-40B4-BE49-F238E27FC236}">
                  <a16:creationId xmlns:a16="http://schemas.microsoft.com/office/drawing/2014/main" id="{C0CB4BFC-36F6-564D-0018-1CE5ACB12862}"/>
                </a:ext>
              </a:extLst>
            </p:cNvPr>
            <p:cNvCxnSpPr>
              <a:cxnSpLocks/>
              <a:stCxn id="10" idx="1"/>
            </p:cNvCxnSpPr>
            <p:nvPr/>
          </p:nvCxnSpPr>
          <p:spPr>
            <a:xfrm flipH="1">
              <a:off x="4829175" y="5987246"/>
              <a:ext cx="2237180"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pic>
        <p:nvPicPr>
          <p:cNvPr id="15" name="Picture 2" descr="Key PNG transparent image download, size: 2560x1066px">
            <a:extLst>
              <a:ext uri="{FF2B5EF4-FFF2-40B4-BE49-F238E27FC236}">
                <a16:creationId xmlns:a16="http://schemas.microsoft.com/office/drawing/2014/main" id="{FA9F9C8A-5B88-BCA4-0858-047F349C11BD}"/>
              </a:ext>
            </a:extLst>
          </p:cNvPr>
          <p:cNvPicPr>
            <a:picLocks noChangeAspect="1" noChangeArrowheads="1"/>
          </p:cNvPicPr>
          <p:nvPr/>
        </p:nvPicPr>
        <p:blipFill>
          <a:blip r:embed="rId4">
            <a:duotone>
              <a:prstClr val="black"/>
              <a:srgbClr val="005AB5">
                <a:tint val="45000"/>
                <a:satMod val="400000"/>
              </a:srgbClr>
            </a:duotone>
            <a:extLst>
              <a:ext uri="{28A0092B-C50C-407E-A947-70E740481C1C}">
                <a14:useLocalDpi xmlns:a14="http://schemas.microsoft.com/office/drawing/2010/main" val="0"/>
              </a:ext>
            </a:extLst>
          </a:blip>
          <a:srcRect/>
          <a:stretch>
            <a:fillRect/>
          </a:stretch>
        </p:blipFill>
        <p:spPr bwMode="auto">
          <a:xfrm>
            <a:off x="4280442" y="2206293"/>
            <a:ext cx="1016910" cy="4234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6335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FAD94D-A094-FBAF-7452-52E1D120E565}"/>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987ED07-F5A5-36D2-C5C1-DF54B30D613A}"/>
              </a:ext>
            </a:extLst>
          </p:cNvPr>
          <p:cNvSpPr>
            <a:spLocks noGrp="1"/>
          </p:cNvSpPr>
          <p:nvPr>
            <p:ph idx="1"/>
          </p:nvPr>
        </p:nvSpPr>
        <p:spPr/>
        <p:txBody>
          <a:bodyPr/>
          <a:lstStyle/>
          <a:p>
            <a:r>
              <a:rPr lang="en-US"/>
              <a:t>Goal: Convince Verifier that </a:t>
            </a:r>
            <a:r>
              <a:rPr lang="en-US" sz="2800">
                <a:solidFill>
                  <a:srgbClr val="005AB5"/>
                </a:solidFill>
              </a:rPr>
              <a:t>PK</a:t>
            </a:r>
            <a:r>
              <a:rPr lang="en-US" sz="2800"/>
              <a:t> = </a:t>
            </a:r>
            <a:r>
              <a:rPr lang="en-US" sz="2800">
                <a:solidFill>
                  <a:srgbClr val="DC3220"/>
                </a:solidFill>
              </a:rPr>
              <a:t>k</a:t>
            </a:r>
            <a:r>
              <a:rPr lang="en-US" sz="2800"/>
              <a:t> </a:t>
            </a:r>
            <a:r>
              <a:rPr lang="en-US" sz="2800">
                <a:solidFill>
                  <a:srgbClr val="005AB5"/>
                </a:solidFill>
              </a:rPr>
              <a:t>G</a:t>
            </a:r>
            <a:r>
              <a:rPr lang="en-US" sz="2800"/>
              <a:t> + </a:t>
            </a:r>
            <a:r>
              <a:rPr lang="en-US" sz="2800">
                <a:solidFill>
                  <a:srgbClr val="DC3220"/>
                </a:solidFill>
              </a:rPr>
              <a:t>z R </a:t>
            </a:r>
            <a:r>
              <a:rPr lang="en-US"/>
              <a:t>c</a:t>
            </a:r>
            <a:r>
              <a:rPr lang="en-US" sz="2800"/>
              <a:t>orresponding to </a:t>
            </a:r>
          </a:p>
          <a:p>
            <a:pPr marL="0" indent="0" algn="ctr">
              <a:buNone/>
            </a:pPr>
            <a:r>
              <a:rPr lang="en-US" sz="2800">
                <a:solidFill>
                  <a:srgbClr val="DC3220"/>
                </a:solidFill>
              </a:rPr>
              <a:t> </a:t>
            </a:r>
            <a:endParaRPr lang="en-US" sz="2800">
              <a:solidFill>
                <a:srgbClr val="005AB5"/>
              </a:solidFill>
            </a:endParaRPr>
          </a:p>
          <a:p>
            <a:endParaRPr lang="en-US"/>
          </a:p>
          <a:p>
            <a:endParaRPr lang="en-US"/>
          </a:p>
        </p:txBody>
      </p:sp>
      <p:sp>
        <p:nvSpPr>
          <p:cNvPr id="15" name="Title 14">
            <a:extLst>
              <a:ext uri="{FF2B5EF4-FFF2-40B4-BE49-F238E27FC236}">
                <a16:creationId xmlns:a16="http://schemas.microsoft.com/office/drawing/2014/main" id="{8B5597EE-4C76-4AF8-FE6A-45927DCC0987}"/>
              </a:ext>
            </a:extLst>
          </p:cNvPr>
          <p:cNvSpPr>
            <a:spLocks noGrp="1"/>
          </p:cNvSpPr>
          <p:nvPr>
            <p:ph type="title"/>
          </p:nvPr>
        </p:nvSpPr>
        <p:spPr/>
        <p:txBody>
          <a:bodyPr/>
          <a:lstStyle/>
          <a:p>
            <a:pPr algn="ctr"/>
            <a:r>
              <a:rPr lang="en-US" sz="4000"/>
              <a:t>Protocol </a:t>
            </a:r>
            <a:r>
              <a:rPr lang="el-GR" sz="4000"/>
              <a:t>Π </a:t>
            </a:r>
            <a:r>
              <a:rPr lang="en-US" sz="4000"/>
              <a:t>for Point Operations</a:t>
            </a:r>
          </a:p>
        </p:txBody>
      </p:sp>
      <p:grpSp>
        <p:nvGrpSpPr>
          <p:cNvPr id="4" name="Group 3">
            <a:extLst>
              <a:ext uri="{FF2B5EF4-FFF2-40B4-BE49-F238E27FC236}">
                <a16:creationId xmlns:a16="http://schemas.microsoft.com/office/drawing/2014/main" id="{EA619C37-9FAE-C1AD-FFC1-567A5072BBDF}"/>
              </a:ext>
            </a:extLst>
          </p:cNvPr>
          <p:cNvGrpSpPr/>
          <p:nvPr/>
        </p:nvGrpSpPr>
        <p:grpSpPr>
          <a:xfrm>
            <a:off x="9589663" y="1518488"/>
            <a:ext cx="859810" cy="859810"/>
            <a:chOff x="3037194" y="1946131"/>
            <a:chExt cx="859810" cy="859810"/>
          </a:xfrm>
        </p:grpSpPr>
        <p:pic>
          <p:nvPicPr>
            <p:cNvPr id="5" name="Picture 10" descr="Free Clipart: Padlock Icon | jaschon">
              <a:extLst>
                <a:ext uri="{FF2B5EF4-FFF2-40B4-BE49-F238E27FC236}">
                  <a16:creationId xmlns:a16="http://schemas.microsoft.com/office/drawing/2014/main" id="{0604AE23-72A5-77F6-5973-70F6D80B9D18}"/>
                </a:ext>
              </a:extLst>
            </p:cNvPr>
            <p:cNvPicPr>
              <a:picLocks noChangeAspect="1" noChangeArrowheads="1"/>
            </p:cNvPicPr>
            <p:nvPr/>
          </p:nvPicPr>
          <p:blipFill>
            <a:blip r:embed="rId3">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037194" y="1946131"/>
              <a:ext cx="859810" cy="85981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CF790D08-0F71-8237-ECE2-224D62CF0BF5}"/>
                </a:ext>
              </a:extLst>
            </p:cNvPr>
            <p:cNvSpPr txBox="1"/>
            <p:nvPr/>
          </p:nvSpPr>
          <p:spPr>
            <a:xfrm>
              <a:off x="3305035" y="2298473"/>
              <a:ext cx="324128" cy="461665"/>
            </a:xfrm>
            <a:prstGeom prst="rect">
              <a:avLst/>
            </a:prstGeom>
            <a:noFill/>
          </p:spPr>
          <p:txBody>
            <a:bodyPr wrap="none" rtlCol="0">
              <a:spAutoFit/>
            </a:bodyPr>
            <a:lstStyle/>
            <a:p>
              <a:r>
                <a:rPr lang="en-US" sz="2400">
                  <a:solidFill>
                    <a:schemeClr val="bg1"/>
                  </a:solidFill>
                </a:rPr>
                <a:t>k</a:t>
              </a:r>
            </a:p>
          </p:txBody>
        </p:sp>
      </p:grpSp>
      <p:grpSp>
        <p:nvGrpSpPr>
          <p:cNvPr id="10" name="Group 9">
            <a:extLst>
              <a:ext uri="{FF2B5EF4-FFF2-40B4-BE49-F238E27FC236}">
                <a16:creationId xmlns:a16="http://schemas.microsoft.com/office/drawing/2014/main" id="{43D77D53-4546-4FAB-FCAC-5FD226BE10CC}"/>
              </a:ext>
            </a:extLst>
          </p:cNvPr>
          <p:cNvGrpSpPr/>
          <p:nvPr/>
        </p:nvGrpSpPr>
        <p:grpSpPr>
          <a:xfrm>
            <a:off x="10287409" y="1518488"/>
            <a:ext cx="859810" cy="859810"/>
            <a:chOff x="3037194" y="1946131"/>
            <a:chExt cx="859810" cy="859810"/>
          </a:xfrm>
        </p:grpSpPr>
        <p:pic>
          <p:nvPicPr>
            <p:cNvPr id="11" name="Picture 10" descr="Free Clipart: Padlock Icon | jaschon">
              <a:extLst>
                <a:ext uri="{FF2B5EF4-FFF2-40B4-BE49-F238E27FC236}">
                  <a16:creationId xmlns:a16="http://schemas.microsoft.com/office/drawing/2014/main" id="{50BFE193-8AA7-DA65-7A0A-1E11116EEDD1}"/>
                </a:ext>
              </a:extLst>
            </p:cNvPr>
            <p:cNvPicPr>
              <a:picLocks noChangeAspect="1" noChangeArrowheads="1"/>
            </p:cNvPicPr>
            <p:nvPr/>
          </p:nvPicPr>
          <p:blipFill>
            <a:blip r:embed="rId3">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037194" y="1946131"/>
              <a:ext cx="859810" cy="859810"/>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31FDAA92-A664-6B4A-FE45-4824F6D52A41}"/>
                </a:ext>
              </a:extLst>
            </p:cNvPr>
            <p:cNvSpPr txBox="1"/>
            <p:nvPr/>
          </p:nvSpPr>
          <p:spPr>
            <a:xfrm>
              <a:off x="3305035" y="2298473"/>
              <a:ext cx="306494" cy="461665"/>
            </a:xfrm>
            <a:prstGeom prst="rect">
              <a:avLst/>
            </a:prstGeom>
            <a:noFill/>
          </p:spPr>
          <p:txBody>
            <a:bodyPr wrap="none" rtlCol="0">
              <a:spAutoFit/>
            </a:bodyPr>
            <a:lstStyle/>
            <a:p>
              <a:r>
                <a:rPr lang="en-US" sz="2400">
                  <a:solidFill>
                    <a:schemeClr val="bg1"/>
                  </a:solidFill>
                </a:rPr>
                <a:t>z</a:t>
              </a:r>
            </a:p>
          </p:txBody>
        </p:sp>
      </p:grpSp>
      <p:grpSp>
        <p:nvGrpSpPr>
          <p:cNvPr id="17" name="Group 16">
            <a:extLst>
              <a:ext uri="{FF2B5EF4-FFF2-40B4-BE49-F238E27FC236}">
                <a16:creationId xmlns:a16="http://schemas.microsoft.com/office/drawing/2014/main" id="{170A599C-F2F8-53A2-0ACB-DC3A24A9D293}"/>
              </a:ext>
            </a:extLst>
          </p:cNvPr>
          <p:cNvGrpSpPr/>
          <p:nvPr/>
        </p:nvGrpSpPr>
        <p:grpSpPr>
          <a:xfrm>
            <a:off x="10967521" y="1518488"/>
            <a:ext cx="859810" cy="859810"/>
            <a:chOff x="3825296" y="1946131"/>
            <a:chExt cx="859810" cy="859810"/>
          </a:xfrm>
        </p:grpSpPr>
        <p:pic>
          <p:nvPicPr>
            <p:cNvPr id="18" name="Picture 10" descr="Free Clipart: Padlock Icon | jaschon">
              <a:extLst>
                <a:ext uri="{FF2B5EF4-FFF2-40B4-BE49-F238E27FC236}">
                  <a16:creationId xmlns:a16="http://schemas.microsoft.com/office/drawing/2014/main" id="{6B6F434E-F91A-ADF8-8816-7054F87B13D2}"/>
                </a:ext>
              </a:extLst>
            </p:cNvPr>
            <p:cNvPicPr>
              <a:picLocks noChangeAspect="1" noChangeArrowheads="1"/>
            </p:cNvPicPr>
            <p:nvPr/>
          </p:nvPicPr>
          <p:blipFill>
            <a:blip r:embed="rId3">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825296" y="1946131"/>
              <a:ext cx="859810" cy="859810"/>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a:extLst>
                <a:ext uri="{FF2B5EF4-FFF2-40B4-BE49-F238E27FC236}">
                  <a16:creationId xmlns:a16="http://schemas.microsoft.com/office/drawing/2014/main" id="{9265D71F-B986-8904-1C9D-288F63431444}"/>
                </a:ext>
              </a:extLst>
            </p:cNvPr>
            <p:cNvSpPr txBox="1"/>
            <p:nvPr/>
          </p:nvSpPr>
          <p:spPr>
            <a:xfrm>
              <a:off x="4093137" y="2298472"/>
              <a:ext cx="351378" cy="461665"/>
            </a:xfrm>
            <a:prstGeom prst="rect">
              <a:avLst/>
            </a:prstGeom>
            <a:noFill/>
          </p:spPr>
          <p:txBody>
            <a:bodyPr wrap="none" rtlCol="0">
              <a:spAutoFit/>
            </a:bodyPr>
            <a:lstStyle/>
            <a:p>
              <a:r>
                <a:rPr lang="en-US" sz="2400">
                  <a:solidFill>
                    <a:schemeClr val="bg1"/>
                  </a:solidFill>
                </a:rPr>
                <a:t>R</a:t>
              </a:r>
            </a:p>
          </p:txBody>
        </p:sp>
      </p:grpSp>
      <p:pic>
        <p:nvPicPr>
          <p:cNvPr id="22" name="Picture 6" descr="Client - Free marketing icons">
            <a:extLst>
              <a:ext uri="{FF2B5EF4-FFF2-40B4-BE49-F238E27FC236}">
                <a16:creationId xmlns:a16="http://schemas.microsoft.com/office/drawing/2014/main" id="{1C3A34B5-7163-9C0D-8614-C637A24F960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28374"/>
          <a:stretch/>
        </p:blipFill>
        <p:spPr bwMode="auto">
          <a:xfrm>
            <a:off x="838200" y="4543699"/>
            <a:ext cx="2315308" cy="1658373"/>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a:extLst>
              <a:ext uri="{FF2B5EF4-FFF2-40B4-BE49-F238E27FC236}">
                <a16:creationId xmlns:a16="http://schemas.microsoft.com/office/drawing/2014/main" id="{E007EAC1-82CD-2BF2-2186-A606A8F147F9}"/>
              </a:ext>
            </a:extLst>
          </p:cNvPr>
          <p:cNvSpPr txBox="1"/>
          <p:nvPr/>
        </p:nvSpPr>
        <p:spPr>
          <a:xfrm>
            <a:off x="1493793" y="6313659"/>
            <a:ext cx="1004121" cy="461665"/>
          </a:xfrm>
          <a:prstGeom prst="rect">
            <a:avLst/>
          </a:prstGeom>
          <a:noFill/>
        </p:spPr>
        <p:txBody>
          <a:bodyPr wrap="none" rtlCol="0">
            <a:spAutoFit/>
          </a:bodyPr>
          <a:lstStyle/>
          <a:p>
            <a:r>
              <a:rPr lang="en-US" sz="2400"/>
              <a:t>Prover</a:t>
            </a:r>
          </a:p>
        </p:txBody>
      </p:sp>
      <p:pic>
        <p:nvPicPr>
          <p:cNvPr id="24" name="Picture 23">
            <a:extLst>
              <a:ext uri="{FF2B5EF4-FFF2-40B4-BE49-F238E27FC236}">
                <a16:creationId xmlns:a16="http://schemas.microsoft.com/office/drawing/2014/main" id="{CCB5926D-7815-64F9-478A-B5D1F5FD8122}"/>
              </a:ext>
            </a:extLst>
          </p:cNvPr>
          <p:cNvPicPr>
            <a:picLocks noChangeAspect="1"/>
          </p:cNvPicPr>
          <p:nvPr/>
        </p:nvPicPr>
        <p:blipFill>
          <a:blip r:embed="rId5"/>
          <a:stretch>
            <a:fillRect/>
          </a:stretch>
        </p:blipFill>
        <p:spPr>
          <a:xfrm>
            <a:off x="9046754" y="4318392"/>
            <a:ext cx="2022230" cy="2022230"/>
          </a:xfrm>
          <a:prstGeom prst="rect">
            <a:avLst/>
          </a:prstGeom>
        </p:spPr>
      </p:pic>
      <p:sp>
        <p:nvSpPr>
          <p:cNvPr id="25" name="TextBox 24">
            <a:extLst>
              <a:ext uri="{FF2B5EF4-FFF2-40B4-BE49-F238E27FC236}">
                <a16:creationId xmlns:a16="http://schemas.microsoft.com/office/drawing/2014/main" id="{8390835E-F2A0-4C09-EF29-2C3903CDF318}"/>
              </a:ext>
            </a:extLst>
          </p:cNvPr>
          <p:cNvSpPr txBox="1"/>
          <p:nvPr/>
        </p:nvSpPr>
        <p:spPr>
          <a:xfrm>
            <a:off x="9555809" y="6313659"/>
            <a:ext cx="1102289" cy="461665"/>
          </a:xfrm>
          <a:prstGeom prst="rect">
            <a:avLst/>
          </a:prstGeom>
          <a:noFill/>
        </p:spPr>
        <p:txBody>
          <a:bodyPr wrap="none" rtlCol="0">
            <a:spAutoFit/>
          </a:bodyPr>
          <a:lstStyle/>
          <a:p>
            <a:r>
              <a:rPr lang="en-US" sz="2400"/>
              <a:t>Verifier</a:t>
            </a:r>
          </a:p>
        </p:txBody>
      </p:sp>
      <p:pic>
        <p:nvPicPr>
          <p:cNvPr id="26" name="Picture 8" descr="Green check mark icon symbol logo in a circle. Tick symbol green checkmark  approve transparent 24382913 PNG">
            <a:extLst>
              <a:ext uri="{FF2B5EF4-FFF2-40B4-BE49-F238E27FC236}">
                <a16:creationId xmlns:a16="http://schemas.microsoft.com/office/drawing/2014/main" id="{96A067F2-D0CD-D48A-47F6-4D1BD0F9689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751532" y="5971521"/>
            <a:ext cx="798492" cy="728662"/>
          </a:xfrm>
          <a:prstGeom prst="rect">
            <a:avLst/>
          </a:prstGeom>
          <a:noFill/>
          <a:extLst>
            <a:ext uri="{909E8E84-426E-40DD-AFC4-6F175D3DCCD1}">
              <a14:hiddenFill xmlns:a14="http://schemas.microsoft.com/office/drawing/2010/main">
                <a:solidFill>
                  <a:srgbClr val="FFFFFF"/>
                </a:solidFill>
              </a14:hiddenFill>
            </a:ext>
          </a:extLst>
        </p:spPr>
      </p:pic>
      <p:cxnSp>
        <p:nvCxnSpPr>
          <p:cNvPr id="39" name="Straight Arrow Connector 38">
            <a:extLst>
              <a:ext uri="{FF2B5EF4-FFF2-40B4-BE49-F238E27FC236}">
                <a16:creationId xmlns:a16="http://schemas.microsoft.com/office/drawing/2014/main" id="{E6A02E41-C2DE-FA2C-2CFB-0B0D68B4EB89}"/>
              </a:ext>
            </a:extLst>
          </p:cNvPr>
          <p:cNvCxnSpPr>
            <a:cxnSpLocks/>
          </p:cNvCxnSpPr>
          <p:nvPr/>
        </p:nvCxnSpPr>
        <p:spPr>
          <a:xfrm>
            <a:off x="3153508" y="6067173"/>
            <a:ext cx="5486400" cy="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grpSp>
        <p:nvGrpSpPr>
          <p:cNvPr id="103" name="Group 102">
            <a:extLst>
              <a:ext uri="{FF2B5EF4-FFF2-40B4-BE49-F238E27FC236}">
                <a16:creationId xmlns:a16="http://schemas.microsoft.com/office/drawing/2014/main" id="{F4DBCC11-5606-427A-A776-4A0EB6ED51C4}"/>
              </a:ext>
            </a:extLst>
          </p:cNvPr>
          <p:cNvGrpSpPr/>
          <p:nvPr/>
        </p:nvGrpSpPr>
        <p:grpSpPr>
          <a:xfrm>
            <a:off x="3153508" y="5103100"/>
            <a:ext cx="5486400" cy="523220"/>
            <a:chOff x="3153508" y="5103100"/>
            <a:chExt cx="5486400" cy="523220"/>
          </a:xfrm>
        </p:grpSpPr>
        <p:cxnSp>
          <p:nvCxnSpPr>
            <p:cNvPr id="32" name="Straight Arrow Connector 31">
              <a:extLst>
                <a:ext uri="{FF2B5EF4-FFF2-40B4-BE49-F238E27FC236}">
                  <a16:creationId xmlns:a16="http://schemas.microsoft.com/office/drawing/2014/main" id="{C8A46A04-88E0-6AEF-7286-ACB0C859357A}"/>
                </a:ext>
              </a:extLst>
            </p:cNvPr>
            <p:cNvCxnSpPr>
              <a:cxnSpLocks/>
            </p:cNvCxnSpPr>
            <p:nvPr/>
          </p:nvCxnSpPr>
          <p:spPr>
            <a:xfrm flipH="1">
              <a:off x="3153508" y="5604378"/>
              <a:ext cx="5486400" cy="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40" name="TextBox 39">
              <a:extLst>
                <a:ext uri="{FF2B5EF4-FFF2-40B4-BE49-F238E27FC236}">
                  <a16:creationId xmlns:a16="http://schemas.microsoft.com/office/drawing/2014/main" id="{B45A6F53-826B-C822-359B-DA77178C1581}"/>
                </a:ext>
              </a:extLst>
            </p:cNvPr>
            <p:cNvSpPr txBox="1"/>
            <p:nvPr/>
          </p:nvSpPr>
          <p:spPr>
            <a:xfrm>
              <a:off x="4210862" y="5103100"/>
              <a:ext cx="3371692" cy="523220"/>
            </a:xfrm>
            <a:prstGeom prst="rect">
              <a:avLst/>
            </a:prstGeom>
            <a:noFill/>
          </p:spPr>
          <p:txBody>
            <a:bodyPr wrap="none" rtlCol="0">
              <a:spAutoFit/>
            </a:bodyPr>
            <a:lstStyle/>
            <a:p>
              <a:r>
                <a:rPr lang="en-US" sz="2800"/>
                <a:t>c ←$ </a:t>
              </a:r>
              <a:r>
                <a:rPr lang="en-US" sz="2800" err="1"/>
                <a:t>ChallengeSpace</a:t>
              </a:r>
              <a:r>
                <a:rPr lang="en-US" sz="2800"/>
                <a:t> </a:t>
              </a:r>
            </a:p>
          </p:txBody>
        </p:sp>
      </p:grpSp>
      <p:sp>
        <p:nvSpPr>
          <p:cNvPr id="42" name="Rectangle 41">
            <a:extLst>
              <a:ext uri="{FF2B5EF4-FFF2-40B4-BE49-F238E27FC236}">
                <a16:creationId xmlns:a16="http://schemas.microsoft.com/office/drawing/2014/main" id="{2B098A9A-B6B8-AEC3-442B-4799672A7FAF}"/>
              </a:ext>
            </a:extLst>
          </p:cNvPr>
          <p:cNvSpPr/>
          <p:nvPr/>
        </p:nvSpPr>
        <p:spPr>
          <a:xfrm>
            <a:off x="2985889" y="5675852"/>
            <a:ext cx="5821633" cy="567055"/>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3" name="Picture 6" descr="Download Parchment, Scroll, Ribbon. Royalty-Free Vector Graphic - Pixabay">
            <a:extLst>
              <a:ext uri="{FF2B5EF4-FFF2-40B4-BE49-F238E27FC236}">
                <a16:creationId xmlns:a16="http://schemas.microsoft.com/office/drawing/2014/main" id="{0D8A44F3-8240-EDAA-DE67-7B254FC27B29}"/>
              </a:ext>
            </a:extLst>
          </p:cNvPr>
          <p:cNvPicPr>
            <a:picLocks noChangeAspect="1" noChangeArrowheads="1"/>
          </p:cNvPicPr>
          <p:nvPr/>
        </p:nvPicPr>
        <p:blipFill>
          <a:blip r:embed="rId7">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307749" y="5568811"/>
            <a:ext cx="1177914" cy="588957"/>
          </a:xfrm>
          <a:prstGeom prst="rect">
            <a:avLst/>
          </a:prstGeom>
          <a:noFill/>
          <a:extLst>
            <a:ext uri="{909E8E84-426E-40DD-AFC4-6F175D3DCCD1}">
              <a14:hiddenFill xmlns:a14="http://schemas.microsoft.com/office/drawing/2010/main">
                <a:solidFill>
                  <a:srgbClr val="FFFFFF"/>
                </a:solidFill>
              </a14:hiddenFill>
            </a:ext>
          </a:extLst>
        </p:spPr>
      </p:pic>
      <p:sp>
        <p:nvSpPr>
          <p:cNvPr id="44" name="TextBox 43">
            <a:extLst>
              <a:ext uri="{FF2B5EF4-FFF2-40B4-BE49-F238E27FC236}">
                <a16:creationId xmlns:a16="http://schemas.microsoft.com/office/drawing/2014/main" id="{F66CC28F-24FE-8A33-0D03-78E876F7C277}"/>
              </a:ext>
            </a:extLst>
          </p:cNvPr>
          <p:cNvSpPr txBox="1"/>
          <p:nvPr/>
        </p:nvSpPr>
        <p:spPr>
          <a:xfrm>
            <a:off x="364669" y="3316589"/>
            <a:ext cx="1651414" cy="461665"/>
          </a:xfrm>
          <a:prstGeom prst="rect">
            <a:avLst/>
          </a:prstGeom>
          <a:noFill/>
        </p:spPr>
        <p:txBody>
          <a:bodyPr wrap="none" rtlCol="0">
            <a:spAutoFit/>
          </a:bodyPr>
          <a:lstStyle/>
          <a:p>
            <a:r>
              <a:rPr lang="en-US" sz="2400"/>
              <a:t>Input: </a:t>
            </a:r>
            <a:r>
              <a:rPr lang="en-US" sz="2400">
                <a:solidFill>
                  <a:srgbClr val="005AB5"/>
                </a:solidFill>
              </a:rPr>
              <a:t>PK</a:t>
            </a:r>
            <a:r>
              <a:rPr lang="en-US" sz="2400"/>
              <a:t> </a:t>
            </a:r>
            <a:r>
              <a:rPr lang="en-US" sz="2400">
                <a:solidFill>
                  <a:srgbClr val="005AB5"/>
                </a:solidFill>
              </a:rPr>
              <a:t>G</a:t>
            </a:r>
            <a:r>
              <a:rPr lang="en-US" sz="2400"/>
              <a:t> </a:t>
            </a:r>
          </a:p>
        </p:txBody>
      </p:sp>
      <p:sp>
        <p:nvSpPr>
          <p:cNvPr id="57" name="TextBox 56">
            <a:extLst>
              <a:ext uri="{FF2B5EF4-FFF2-40B4-BE49-F238E27FC236}">
                <a16:creationId xmlns:a16="http://schemas.microsoft.com/office/drawing/2014/main" id="{39927C3C-F10D-5FFC-4D4F-4CE2F108E78E}"/>
              </a:ext>
            </a:extLst>
          </p:cNvPr>
          <p:cNvSpPr txBox="1"/>
          <p:nvPr/>
        </p:nvSpPr>
        <p:spPr>
          <a:xfrm>
            <a:off x="8924341" y="3341989"/>
            <a:ext cx="1651414" cy="461665"/>
          </a:xfrm>
          <a:prstGeom prst="rect">
            <a:avLst/>
          </a:prstGeom>
          <a:noFill/>
        </p:spPr>
        <p:txBody>
          <a:bodyPr wrap="none" rtlCol="0">
            <a:spAutoFit/>
          </a:bodyPr>
          <a:lstStyle/>
          <a:p>
            <a:r>
              <a:rPr lang="en-US" sz="2400"/>
              <a:t>Input: </a:t>
            </a:r>
            <a:r>
              <a:rPr lang="en-US" sz="2400">
                <a:solidFill>
                  <a:srgbClr val="005AB5"/>
                </a:solidFill>
              </a:rPr>
              <a:t>PK</a:t>
            </a:r>
            <a:r>
              <a:rPr lang="en-US" sz="2400"/>
              <a:t> </a:t>
            </a:r>
            <a:r>
              <a:rPr lang="en-US" sz="2400">
                <a:solidFill>
                  <a:srgbClr val="005AB5"/>
                </a:solidFill>
              </a:rPr>
              <a:t>G</a:t>
            </a:r>
            <a:r>
              <a:rPr lang="en-US" sz="2400"/>
              <a:t> </a:t>
            </a:r>
          </a:p>
        </p:txBody>
      </p:sp>
      <p:grpSp>
        <p:nvGrpSpPr>
          <p:cNvPr id="73" name="Group 72">
            <a:extLst>
              <a:ext uri="{FF2B5EF4-FFF2-40B4-BE49-F238E27FC236}">
                <a16:creationId xmlns:a16="http://schemas.microsoft.com/office/drawing/2014/main" id="{6838187C-1587-83FF-F690-6205063E8058}"/>
              </a:ext>
            </a:extLst>
          </p:cNvPr>
          <p:cNvGrpSpPr/>
          <p:nvPr/>
        </p:nvGrpSpPr>
        <p:grpSpPr>
          <a:xfrm>
            <a:off x="4151734" y="3821011"/>
            <a:ext cx="3489943" cy="588957"/>
            <a:chOff x="3948087" y="3820196"/>
            <a:chExt cx="4546014" cy="588957"/>
          </a:xfrm>
        </p:grpSpPr>
        <p:sp>
          <p:nvSpPr>
            <p:cNvPr id="74" name="TextBox 73">
              <a:extLst>
                <a:ext uri="{FF2B5EF4-FFF2-40B4-BE49-F238E27FC236}">
                  <a16:creationId xmlns:a16="http://schemas.microsoft.com/office/drawing/2014/main" id="{45712DF4-D52D-349B-2A05-87551010101A}"/>
                </a:ext>
              </a:extLst>
            </p:cNvPr>
            <p:cNvSpPr txBox="1"/>
            <p:nvPr/>
          </p:nvSpPr>
          <p:spPr>
            <a:xfrm>
              <a:off x="3948087" y="3862023"/>
              <a:ext cx="4546014" cy="461665"/>
            </a:xfrm>
            <a:prstGeom prst="rect">
              <a:avLst/>
            </a:prstGeom>
            <a:ln w="28575"/>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400"/>
                <a:t>Let ZKP recompute              </a:t>
              </a:r>
            </a:p>
          </p:txBody>
        </p:sp>
        <p:pic>
          <p:nvPicPr>
            <p:cNvPr id="75" name="Picture 6" descr="Download Parchment, Scroll, Ribbon. Royalty-Free Vector Graphic - Pixabay">
              <a:extLst>
                <a:ext uri="{FF2B5EF4-FFF2-40B4-BE49-F238E27FC236}">
                  <a16:creationId xmlns:a16="http://schemas.microsoft.com/office/drawing/2014/main" id="{866DA8A7-C912-15A0-B58A-F9347402CA41}"/>
                </a:ext>
              </a:extLst>
            </p:cNvPr>
            <p:cNvPicPr>
              <a:picLocks noChangeAspect="1" noChangeArrowheads="1"/>
            </p:cNvPicPr>
            <p:nvPr/>
          </p:nvPicPr>
          <p:blipFill>
            <a:blip r:embed="rId7">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221228" y="3820196"/>
              <a:ext cx="1177914" cy="58895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76" name="Group 75">
            <a:extLst>
              <a:ext uri="{FF2B5EF4-FFF2-40B4-BE49-F238E27FC236}">
                <a16:creationId xmlns:a16="http://schemas.microsoft.com/office/drawing/2014/main" id="{839D3EDE-942E-CFD6-1247-60E701FC82DD}"/>
              </a:ext>
            </a:extLst>
          </p:cNvPr>
          <p:cNvGrpSpPr/>
          <p:nvPr/>
        </p:nvGrpSpPr>
        <p:grpSpPr>
          <a:xfrm>
            <a:off x="10288163" y="3042488"/>
            <a:ext cx="859810" cy="859810"/>
            <a:chOff x="3037194" y="1946131"/>
            <a:chExt cx="859810" cy="859810"/>
          </a:xfrm>
        </p:grpSpPr>
        <p:pic>
          <p:nvPicPr>
            <p:cNvPr id="77" name="Picture 10" descr="Free Clipart: Padlock Icon | jaschon">
              <a:extLst>
                <a:ext uri="{FF2B5EF4-FFF2-40B4-BE49-F238E27FC236}">
                  <a16:creationId xmlns:a16="http://schemas.microsoft.com/office/drawing/2014/main" id="{86BDC6EC-2A50-CB52-2136-C91A86CB060A}"/>
                </a:ext>
              </a:extLst>
            </p:cNvPr>
            <p:cNvPicPr>
              <a:picLocks noChangeAspect="1" noChangeArrowheads="1"/>
            </p:cNvPicPr>
            <p:nvPr/>
          </p:nvPicPr>
          <p:blipFill>
            <a:blip r:embed="rId3">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037194" y="1946131"/>
              <a:ext cx="859810" cy="859810"/>
            </a:xfrm>
            <a:prstGeom prst="rect">
              <a:avLst/>
            </a:prstGeom>
            <a:noFill/>
            <a:extLst>
              <a:ext uri="{909E8E84-426E-40DD-AFC4-6F175D3DCCD1}">
                <a14:hiddenFill xmlns:a14="http://schemas.microsoft.com/office/drawing/2010/main">
                  <a:solidFill>
                    <a:srgbClr val="FFFFFF"/>
                  </a:solidFill>
                </a14:hiddenFill>
              </a:ext>
            </a:extLst>
          </p:spPr>
        </p:pic>
        <p:sp>
          <p:nvSpPr>
            <p:cNvPr id="78" name="TextBox 77">
              <a:extLst>
                <a:ext uri="{FF2B5EF4-FFF2-40B4-BE49-F238E27FC236}">
                  <a16:creationId xmlns:a16="http://schemas.microsoft.com/office/drawing/2014/main" id="{F1646ED2-2919-B0EA-33DC-E96B53625A35}"/>
                </a:ext>
              </a:extLst>
            </p:cNvPr>
            <p:cNvSpPr txBox="1"/>
            <p:nvPr/>
          </p:nvSpPr>
          <p:spPr>
            <a:xfrm>
              <a:off x="3305035" y="2298473"/>
              <a:ext cx="324128" cy="461665"/>
            </a:xfrm>
            <a:prstGeom prst="rect">
              <a:avLst/>
            </a:prstGeom>
            <a:noFill/>
          </p:spPr>
          <p:txBody>
            <a:bodyPr wrap="none" rtlCol="0">
              <a:spAutoFit/>
            </a:bodyPr>
            <a:lstStyle/>
            <a:p>
              <a:r>
                <a:rPr lang="en-US" sz="2400">
                  <a:solidFill>
                    <a:schemeClr val="bg1"/>
                  </a:solidFill>
                </a:rPr>
                <a:t>k</a:t>
              </a:r>
            </a:p>
          </p:txBody>
        </p:sp>
      </p:grpSp>
      <p:grpSp>
        <p:nvGrpSpPr>
          <p:cNvPr id="79" name="Group 78">
            <a:extLst>
              <a:ext uri="{FF2B5EF4-FFF2-40B4-BE49-F238E27FC236}">
                <a16:creationId xmlns:a16="http://schemas.microsoft.com/office/drawing/2014/main" id="{C834B3AF-0E45-7AB4-884D-22EC62C20E0F}"/>
              </a:ext>
            </a:extLst>
          </p:cNvPr>
          <p:cNvGrpSpPr/>
          <p:nvPr/>
        </p:nvGrpSpPr>
        <p:grpSpPr>
          <a:xfrm>
            <a:off x="10871609" y="3042488"/>
            <a:ext cx="859810" cy="859810"/>
            <a:chOff x="3037194" y="1946131"/>
            <a:chExt cx="859810" cy="859810"/>
          </a:xfrm>
        </p:grpSpPr>
        <p:pic>
          <p:nvPicPr>
            <p:cNvPr id="80" name="Picture 79" descr="Free Clipart: Padlock Icon | jaschon">
              <a:extLst>
                <a:ext uri="{FF2B5EF4-FFF2-40B4-BE49-F238E27FC236}">
                  <a16:creationId xmlns:a16="http://schemas.microsoft.com/office/drawing/2014/main" id="{1BB3ED09-BE38-D694-755F-62EB91667B67}"/>
                </a:ext>
              </a:extLst>
            </p:cNvPr>
            <p:cNvPicPr>
              <a:picLocks noChangeAspect="1" noChangeArrowheads="1"/>
            </p:cNvPicPr>
            <p:nvPr/>
          </p:nvPicPr>
          <p:blipFill>
            <a:blip r:embed="rId3">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037194" y="1946131"/>
              <a:ext cx="859810" cy="859810"/>
            </a:xfrm>
            <a:prstGeom prst="rect">
              <a:avLst/>
            </a:prstGeom>
            <a:noFill/>
            <a:extLst>
              <a:ext uri="{909E8E84-426E-40DD-AFC4-6F175D3DCCD1}">
                <a14:hiddenFill xmlns:a14="http://schemas.microsoft.com/office/drawing/2010/main">
                  <a:solidFill>
                    <a:srgbClr val="FFFFFF"/>
                  </a:solidFill>
                </a14:hiddenFill>
              </a:ext>
            </a:extLst>
          </p:spPr>
        </p:pic>
        <p:sp>
          <p:nvSpPr>
            <p:cNvPr id="81" name="TextBox 80">
              <a:extLst>
                <a:ext uri="{FF2B5EF4-FFF2-40B4-BE49-F238E27FC236}">
                  <a16:creationId xmlns:a16="http://schemas.microsoft.com/office/drawing/2014/main" id="{25A2F7EF-B4CE-2022-3E4D-7009EC1E2355}"/>
                </a:ext>
              </a:extLst>
            </p:cNvPr>
            <p:cNvSpPr txBox="1"/>
            <p:nvPr/>
          </p:nvSpPr>
          <p:spPr>
            <a:xfrm>
              <a:off x="3305035" y="2298473"/>
              <a:ext cx="306494" cy="461665"/>
            </a:xfrm>
            <a:prstGeom prst="rect">
              <a:avLst/>
            </a:prstGeom>
            <a:noFill/>
          </p:spPr>
          <p:txBody>
            <a:bodyPr wrap="none" rtlCol="0">
              <a:spAutoFit/>
            </a:bodyPr>
            <a:lstStyle/>
            <a:p>
              <a:r>
                <a:rPr lang="en-US" sz="2400">
                  <a:solidFill>
                    <a:schemeClr val="bg1"/>
                  </a:solidFill>
                </a:rPr>
                <a:t>z</a:t>
              </a:r>
            </a:p>
          </p:txBody>
        </p:sp>
      </p:grpSp>
      <p:grpSp>
        <p:nvGrpSpPr>
          <p:cNvPr id="82" name="Group 81">
            <a:extLst>
              <a:ext uri="{FF2B5EF4-FFF2-40B4-BE49-F238E27FC236}">
                <a16:creationId xmlns:a16="http://schemas.microsoft.com/office/drawing/2014/main" id="{841DD84A-8C5D-4B74-8849-6D45AF75B708}"/>
              </a:ext>
            </a:extLst>
          </p:cNvPr>
          <p:cNvGrpSpPr/>
          <p:nvPr/>
        </p:nvGrpSpPr>
        <p:grpSpPr>
          <a:xfrm>
            <a:off x="11437421" y="3042488"/>
            <a:ext cx="859810" cy="859810"/>
            <a:chOff x="3825296" y="1946131"/>
            <a:chExt cx="859810" cy="859810"/>
          </a:xfrm>
        </p:grpSpPr>
        <p:pic>
          <p:nvPicPr>
            <p:cNvPr id="83" name="Picture 10" descr="Free Clipart: Padlock Icon | jaschon">
              <a:extLst>
                <a:ext uri="{FF2B5EF4-FFF2-40B4-BE49-F238E27FC236}">
                  <a16:creationId xmlns:a16="http://schemas.microsoft.com/office/drawing/2014/main" id="{35D462CE-64AA-41C9-E3B8-84B3E9C604B6}"/>
                </a:ext>
              </a:extLst>
            </p:cNvPr>
            <p:cNvPicPr>
              <a:picLocks noChangeAspect="1" noChangeArrowheads="1"/>
            </p:cNvPicPr>
            <p:nvPr/>
          </p:nvPicPr>
          <p:blipFill>
            <a:blip r:embed="rId3">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825296" y="1946131"/>
              <a:ext cx="859810" cy="859810"/>
            </a:xfrm>
            <a:prstGeom prst="rect">
              <a:avLst/>
            </a:prstGeom>
            <a:noFill/>
            <a:extLst>
              <a:ext uri="{909E8E84-426E-40DD-AFC4-6F175D3DCCD1}">
                <a14:hiddenFill xmlns:a14="http://schemas.microsoft.com/office/drawing/2010/main">
                  <a:solidFill>
                    <a:srgbClr val="FFFFFF"/>
                  </a:solidFill>
                </a14:hiddenFill>
              </a:ext>
            </a:extLst>
          </p:spPr>
        </p:pic>
        <p:sp>
          <p:nvSpPr>
            <p:cNvPr id="84" name="TextBox 83">
              <a:extLst>
                <a:ext uri="{FF2B5EF4-FFF2-40B4-BE49-F238E27FC236}">
                  <a16:creationId xmlns:a16="http://schemas.microsoft.com/office/drawing/2014/main" id="{E72E2101-8C6D-65E3-F108-A786E6BACA52}"/>
                </a:ext>
              </a:extLst>
            </p:cNvPr>
            <p:cNvSpPr txBox="1"/>
            <p:nvPr/>
          </p:nvSpPr>
          <p:spPr>
            <a:xfrm>
              <a:off x="4093137" y="2298472"/>
              <a:ext cx="351378" cy="461665"/>
            </a:xfrm>
            <a:prstGeom prst="rect">
              <a:avLst/>
            </a:prstGeom>
            <a:noFill/>
          </p:spPr>
          <p:txBody>
            <a:bodyPr wrap="none" rtlCol="0">
              <a:spAutoFit/>
            </a:bodyPr>
            <a:lstStyle/>
            <a:p>
              <a:r>
                <a:rPr lang="en-US" sz="2400">
                  <a:solidFill>
                    <a:schemeClr val="bg1"/>
                  </a:solidFill>
                </a:rPr>
                <a:t>R</a:t>
              </a:r>
            </a:p>
          </p:txBody>
        </p:sp>
      </p:grpSp>
      <p:grpSp>
        <p:nvGrpSpPr>
          <p:cNvPr id="85" name="Group 84">
            <a:extLst>
              <a:ext uri="{FF2B5EF4-FFF2-40B4-BE49-F238E27FC236}">
                <a16:creationId xmlns:a16="http://schemas.microsoft.com/office/drawing/2014/main" id="{733FBC81-0412-0C0D-B7A2-C15D91D19D96}"/>
              </a:ext>
            </a:extLst>
          </p:cNvPr>
          <p:cNvGrpSpPr/>
          <p:nvPr/>
        </p:nvGrpSpPr>
        <p:grpSpPr>
          <a:xfrm>
            <a:off x="1749072" y="3003334"/>
            <a:ext cx="859810" cy="859810"/>
            <a:chOff x="3037194" y="1946131"/>
            <a:chExt cx="859810" cy="859810"/>
          </a:xfrm>
        </p:grpSpPr>
        <p:pic>
          <p:nvPicPr>
            <p:cNvPr id="86" name="Picture 10" descr="Free Clipart: Padlock Icon | jaschon">
              <a:extLst>
                <a:ext uri="{FF2B5EF4-FFF2-40B4-BE49-F238E27FC236}">
                  <a16:creationId xmlns:a16="http://schemas.microsoft.com/office/drawing/2014/main" id="{73496269-7D0C-290D-F642-B4F67BE36FAD}"/>
                </a:ext>
              </a:extLst>
            </p:cNvPr>
            <p:cNvPicPr>
              <a:picLocks noChangeAspect="1" noChangeArrowheads="1"/>
            </p:cNvPicPr>
            <p:nvPr/>
          </p:nvPicPr>
          <p:blipFill>
            <a:blip r:embed="rId3">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037194" y="1946131"/>
              <a:ext cx="859810" cy="859810"/>
            </a:xfrm>
            <a:prstGeom prst="rect">
              <a:avLst/>
            </a:prstGeom>
            <a:noFill/>
            <a:extLst>
              <a:ext uri="{909E8E84-426E-40DD-AFC4-6F175D3DCCD1}">
                <a14:hiddenFill xmlns:a14="http://schemas.microsoft.com/office/drawing/2010/main">
                  <a:solidFill>
                    <a:srgbClr val="FFFFFF"/>
                  </a:solidFill>
                </a14:hiddenFill>
              </a:ext>
            </a:extLst>
          </p:spPr>
        </p:pic>
        <p:sp>
          <p:nvSpPr>
            <p:cNvPr id="87" name="TextBox 86">
              <a:extLst>
                <a:ext uri="{FF2B5EF4-FFF2-40B4-BE49-F238E27FC236}">
                  <a16:creationId xmlns:a16="http://schemas.microsoft.com/office/drawing/2014/main" id="{2A45C0FD-DB6F-4145-3A6F-FB7A7A9E9B3D}"/>
                </a:ext>
              </a:extLst>
            </p:cNvPr>
            <p:cNvSpPr txBox="1"/>
            <p:nvPr/>
          </p:nvSpPr>
          <p:spPr>
            <a:xfrm>
              <a:off x="3305035" y="2298473"/>
              <a:ext cx="324128" cy="461665"/>
            </a:xfrm>
            <a:prstGeom prst="rect">
              <a:avLst/>
            </a:prstGeom>
            <a:noFill/>
          </p:spPr>
          <p:txBody>
            <a:bodyPr wrap="none" rtlCol="0">
              <a:spAutoFit/>
            </a:bodyPr>
            <a:lstStyle/>
            <a:p>
              <a:r>
                <a:rPr lang="en-US" sz="2400">
                  <a:solidFill>
                    <a:schemeClr val="bg1"/>
                  </a:solidFill>
                </a:rPr>
                <a:t>k</a:t>
              </a:r>
            </a:p>
          </p:txBody>
        </p:sp>
      </p:grpSp>
      <p:grpSp>
        <p:nvGrpSpPr>
          <p:cNvPr id="88" name="Group 87">
            <a:extLst>
              <a:ext uri="{FF2B5EF4-FFF2-40B4-BE49-F238E27FC236}">
                <a16:creationId xmlns:a16="http://schemas.microsoft.com/office/drawing/2014/main" id="{3ECB0EB9-78C2-BE4B-A253-EA822E530555}"/>
              </a:ext>
            </a:extLst>
          </p:cNvPr>
          <p:cNvGrpSpPr/>
          <p:nvPr/>
        </p:nvGrpSpPr>
        <p:grpSpPr>
          <a:xfrm>
            <a:off x="2332518" y="3003334"/>
            <a:ext cx="859810" cy="859810"/>
            <a:chOff x="3037194" y="1946131"/>
            <a:chExt cx="859810" cy="859810"/>
          </a:xfrm>
        </p:grpSpPr>
        <p:pic>
          <p:nvPicPr>
            <p:cNvPr id="89" name="Picture 88" descr="Free Clipart: Padlock Icon | jaschon">
              <a:extLst>
                <a:ext uri="{FF2B5EF4-FFF2-40B4-BE49-F238E27FC236}">
                  <a16:creationId xmlns:a16="http://schemas.microsoft.com/office/drawing/2014/main" id="{20DFE2ED-FCEF-11FB-7B5D-DF81FEFC2BFC}"/>
                </a:ext>
              </a:extLst>
            </p:cNvPr>
            <p:cNvPicPr>
              <a:picLocks noChangeAspect="1" noChangeArrowheads="1"/>
            </p:cNvPicPr>
            <p:nvPr/>
          </p:nvPicPr>
          <p:blipFill>
            <a:blip r:embed="rId3">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037194" y="1946131"/>
              <a:ext cx="859810" cy="859810"/>
            </a:xfrm>
            <a:prstGeom prst="rect">
              <a:avLst/>
            </a:prstGeom>
            <a:noFill/>
            <a:extLst>
              <a:ext uri="{909E8E84-426E-40DD-AFC4-6F175D3DCCD1}">
                <a14:hiddenFill xmlns:a14="http://schemas.microsoft.com/office/drawing/2010/main">
                  <a:solidFill>
                    <a:srgbClr val="FFFFFF"/>
                  </a:solidFill>
                </a14:hiddenFill>
              </a:ext>
            </a:extLst>
          </p:spPr>
        </p:pic>
        <p:sp>
          <p:nvSpPr>
            <p:cNvPr id="90" name="TextBox 89">
              <a:extLst>
                <a:ext uri="{FF2B5EF4-FFF2-40B4-BE49-F238E27FC236}">
                  <a16:creationId xmlns:a16="http://schemas.microsoft.com/office/drawing/2014/main" id="{8F26FB41-EA8C-4E6B-5914-41B7CE92B964}"/>
                </a:ext>
              </a:extLst>
            </p:cNvPr>
            <p:cNvSpPr txBox="1"/>
            <p:nvPr/>
          </p:nvSpPr>
          <p:spPr>
            <a:xfrm>
              <a:off x="3305035" y="2298473"/>
              <a:ext cx="306494" cy="461665"/>
            </a:xfrm>
            <a:prstGeom prst="rect">
              <a:avLst/>
            </a:prstGeom>
            <a:noFill/>
          </p:spPr>
          <p:txBody>
            <a:bodyPr wrap="none" rtlCol="0">
              <a:spAutoFit/>
            </a:bodyPr>
            <a:lstStyle/>
            <a:p>
              <a:r>
                <a:rPr lang="en-US" sz="2400">
                  <a:solidFill>
                    <a:schemeClr val="bg1"/>
                  </a:solidFill>
                </a:rPr>
                <a:t>z</a:t>
              </a:r>
            </a:p>
          </p:txBody>
        </p:sp>
      </p:grpSp>
      <p:grpSp>
        <p:nvGrpSpPr>
          <p:cNvPr id="91" name="Group 90">
            <a:extLst>
              <a:ext uri="{FF2B5EF4-FFF2-40B4-BE49-F238E27FC236}">
                <a16:creationId xmlns:a16="http://schemas.microsoft.com/office/drawing/2014/main" id="{077D22A0-BE2D-0CA8-166D-2F5AE1D28D53}"/>
              </a:ext>
            </a:extLst>
          </p:cNvPr>
          <p:cNvGrpSpPr/>
          <p:nvPr/>
        </p:nvGrpSpPr>
        <p:grpSpPr>
          <a:xfrm>
            <a:off x="2898330" y="3003334"/>
            <a:ext cx="859810" cy="859810"/>
            <a:chOff x="3825296" y="1946131"/>
            <a:chExt cx="859810" cy="859810"/>
          </a:xfrm>
        </p:grpSpPr>
        <p:pic>
          <p:nvPicPr>
            <p:cNvPr id="92" name="Picture 10" descr="Free Clipart: Padlock Icon | jaschon">
              <a:extLst>
                <a:ext uri="{FF2B5EF4-FFF2-40B4-BE49-F238E27FC236}">
                  <a16:creationId xmlns:a16="http://schemas.microsoft.com/office/drawing/2014/main" id="{90B7908E-8FC5-05B5-1E14-C11BA8C6885A}"/>
                </a:ext>
              </a:extLst>
            </p:cNvPr>
            <p:cNvPicPr>
              <a:picLocks noChangeAspect="1" noChangeArrowheads="1"/>
            </p:cNvPicPr>
            <p:nvPr/>
          </p:nvPicPr>
          <p:blipFill>
            <a:blip r:embed="rId3">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825296" y="1946131"/>
              <a:ext cx="859810" cy="859810"/>
            </a:xfrm>
            <a:prstGeom prst="rect">
              <a:avLst/>
            </a:prstGeom>
            <a:noFill/>
            <a:extLst>
              <a:ext uri="{909E8E84-426E-40DD-AFC4-6F175D3DCCD1}">
                <a14:hiddenFill xmlns:a14="http://schemas.microsoft.com/office/drawing/2010/main">
                  <a:solidFill>
                    <a:srgbClr val="FFFFFF"/>
                  </a:solidFill>
                </a14:hiddenFill>
              </a:ext>
            </a:extLst>
          </p:spPr>
        </p:pic>
        <p:sp>
          <p:nvSpPr>
            <p:cNvPr id="93" name="TextBox 92">
              <a:extLst>
                <a:ext uri="{FF2B5EF4-FFF2-40B4-BE49-F238E27FC236}">
                  <a16:creationId xmlns:a16="http://schemas.microsoft.com/office/drawing/2014/main" id="{46869120-C3D6-F555-BD0E-E7991D9B164B}"/>
                </a:ext>
              </a:extLst>
            </p:cNvPr>
            <p:cNvSpPr txBox="1"/>
            <p:nvPr/>
          </p:nvSpPr>
          <p:spPr>
            <a:xfrm>
              <a:off x="4093137" y="2298472"/>
              <a:ext cx="351378" cy="461665"/>
            </a:xfrm>
            <a:prstGeom prst="rect">
              <a:avLst/>
            </a:prstGeom>
            <a:noFill/>
          </p:spPr>
          <p:txBody>
            <a:bodyPr wrap="none" rtlCol="0">
              <a:spAutoFit/>
            </a:bodyPr>
            <a:lstStyle/>
            <a:p>
              <a:r>
                <a:rPr lang="en-US" sz="2400">
                  <a:solidFill>
                    <a:schemeClr val="bg1"/>
                  </a:solidFill>
                </a:rPr>
                <a:t>R</a:t>
              </a:r>
            </a:p>
          </p:txBody>
        </p:sp>
      </p:grpSp>
      <p:grpSp>
        <p:nvGrpSpPr>
          <p:cNvPr id="95" name="Group 94">
            <a:extLst>
              <a:ext uri="{FF2B5EF4-FFF2-40B4-BE49-F238E27FC236}">
                <a16:creationId xmlns:a16="http://schemas.microsoft.com/office/drawing/2014/main" id="{D5C54C06-4B8A-2A6A-5D2A-C3210F03C1F2}"/>
              </a:ext>
            </a:extLst>
          </p:cNvPr>
          <p:cNvGrpSpPr/>
          <p:nvPr/>
        </p:nvGrpSpPr>
        <p:grpSpPr>
          <a:xfrm>
            <a:off x="1150608" y="3811319"/>
            <a:ext cx="895473" cy="433185"/>
            <a:chOff x="439611" y="3885207"/>
            <a:chExt cx="895473" cy="433185"/>
          </a:xfrm>
        </p:grpSpPr>
        <p:pic>
          <p:nvPicPr>
            <p:cNvPr id="1026" name="Picture 2" descr="Key Icon - Openclipart">
              <a:extLst>
                <a:ext uri="{FF2B5EF4-FFF2-40B4-BE49-F238E27FC236}">
                  <a16:creationId xmlns:a16="http://schemas.microsoft.com/office/drawing/2014/main" id="{185EF3C7-AC2E-77B0-F1C5-A00F70DD1F1B}"/>
                </a:ext>
              </a:extLst>
            </p:cNvPr>
            <p:cNvPicPr>
              <a:picLocks noChangeAspect="1" noChangeArrowheads="1"/>
            </p:cNvPicPr>
            <p:nvPr/>
          </p:nvPicPr>
          <p:blipFill>
            <a:blip r:embed="rId8">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39611" y="3885207"/>
              <a:ext cx="895473" cy="433185"/>
            </a:xfrm>
            <a:prstGeom prst="rect">
              <a:avLst/>
            </a:prstGeom>
            <a:noFill/>
            <a:extLst>
              <a:ext uri="{909E8E84-426E-40DD-AFC4-6F175D3DCCD1}">
                <a14:hiddenFill xmlns:a14="http://schemas.microsoft.com/office/drawing/2010/main">
                  <a:solidFill>
                    <a:srgbClr val="FFFFFF"/>
                  </a:solidFill>
                </a14:hiddenFill>
              </a:ext>
            </a:extLst>
          </p:spPr>
        </p:pic>
        <p:sp>
          <p:nvSpPr>
            <p:cNvPr id="94" name="TextBox 93">
              <a:extLst>
                <a:ext uri="{FF2B5EF4-FFF2-40B4-BE49-F238E27FC236}">
                  <a16:creationId xmlns:a16="http://schemas.microsoft.com/office/drawing/2014/main" id="{A66B5B57-8F9B-51C0-D51E-B7B445F19D22}"/>
                </a:ext>
              </a:extLst>
            </p:cNvPr>
            <p:cNvSpPr txBox="1"/>
            <p:nvPr/>
          </p:nvSpPr>
          <p:spPr>
            <a:xfrm>
              <a:off x="512979" y="3895888"/>
              <a:ext cx="301686" cy="400110"/>
            </a:xfrm>
            <a:prstGeom prst="rect">
              <a:avLst/>
            </a:prstGeom>
            <a:noFill/>
          </p:spPr>
          <p:txBody>
            <a:bodyPr wrap="none" rtlCol="0">
              <a:spAutoFit/>
            </a:bodyPr>
            <a:lstStyle/>
            <a:p>
              <a:r>
                <a:rPr lang="en-US" sz="2000"/>
                <a:t>k</a:t>
              </a:r>
            </a:p>
          </p:txBody>
        </p:sp>
      </p:grpSp>
      <p:grpSp>
        <p:nvGrpSpPr>
          <p:cNvPr id="96" name="Group 95">
            <a:extLst>
              <a:ext uri="{FF2B5EF4-FFF2-40B4-BE49-F238E27FC236}">
                <a16:creationId xmlns:a16="http://schemas.microsoft.com/office/drawing/2014/main" id="{2BA1B20F-7CE0-E945-4135-21DB207300FE}"/>
              </a:ext>
            </a:extLst>
          </p:cNvPr>
          <p:cNvGrpSpPr/>
          <p:nvPr/>
        </p:nvGrpSpPr>
        <p:grpSpPr>
          <a:xfrm>
            <a:off x="2086959" y="3811319"/>
            <a:ext cx="895473" cy="433185"/>
            <a:chOff x="439611" y="3885207"/>
            <a:chExt cx="895473" cy="433185"/>
          </a:xfrm>
        </p:grpSpPr>
        <p:pic>
          <p:nvPicPr>
            <p:cNvPr id="97" name="Picture 2" descr="Key Icon - Openclipart">
              <a:extLst>
                <a:ext uri="{FF2B5EF4-FFF2-40B4-BE49-F238E27FC236}">
                  <a16:creationId xmlns:a16="http://schemas.microsoft.com/office/drawing/2014/main" id="{614FCF67-27C3-2E88-1284-64136AF74D57}"/>
                </a:ext>
              </a:extLst>
            </p:cNvPr>
            <p:cNvPicPr>
              <a:picLocks noChangeAspect="1" noChangeArrowheads="1"/>
            </p:cNvPicPr>
            <p:nvPr/>
          </p:nvPicPr>
          <p:blipFill>
            <a:blip r:embed="rId8">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39611" y="3885207"/>
              <a:ext cx="895473" cy="433185"/>
            </a:xfrm>
            <a:prstGeom prst="rect">
              <a:avLst/>
            </a:prstGeom>
            <a:noFill/>
            <a:extLst>
              <a:ext uri="{909E8E84-426E-40DD-AFC4-6F175D3DCCD1}">
                <a14:hiddenFill xmlns:a14="http://schemas.microsoft.com/office/drawing/2010/main">
                  <a:solidFill>
                    <a:srgbClr val="FFFFFF"/>
                  </a:solidFill>
                </a14:hiddenFill>
              </a:ext>
            </a:extLst>
          </p:spPr>
        </p:pic>
        <p:sp>
          <p:nvSpPr>
            <p:cNvPr id="98" name="TextBox 97">
              <a:extLst>
                <a:ext uri="{FF2B5EF4-FFF2-40B4-BE49-F238E27FC236}">
                  <a16:creationId xmlns:a16="http://schemas.microsoft.com/office/drawing/2014/main" id="{C337D649-B95E-EEF4-B7A1-7DB76A3DAE13}"/>
                </a:ext>
              </a:extLst>
            </p:cNvPr>
            <p:cNvSpPr txBox="1"/>
            <p:nvPr/>
          </p:nvSpPr>
          <p:spPr>
            <a:xfrm>
              <a:off x="512979" y="3895888"/>
              <a:ext cx="285656" cy="400110"/>
            </a:xfrm>
            <a:prstGeom prst="rect">
              <a:avLst/>
            </a:prstGeom>
            <a:noFill/>
          </p:spPr>
          <p:txBody>
            <a:bodyPr wrap="none" rtlCol="0">
              <a:spAutoFit/>
            </a:bodyPr>
            <a:lstStyle/>
            <a:p>
              <a:r>
                <a:rPr lang="en-US" sz="2000"/>
                <a:t>z</a:t>
              </a:r>
            </a:p>
          </p:txBody>
        </p:sp>
      </p:grpSp>
      <p:grpSp>
        <p:nvGrpSpPr>
          <p:cNvPr id="99" name="Group 98">
            <a:extLst>
              <a:ext uri="{FF2B5EF4-FFF2-40B4-BE49-F238E27FC236}">
                <a16:creationId xmlns:a16="http://schemas.microsoft.com/office/drawing/2014/main" id="{34221B19-C703-C968-77B2-54BE222E5C07}"/>
              </a:ext>
            </a:extLst>
          </p:cNvPr>
          <p:cNvGrpSpPr/>
          <p:nvPr/>
        </p:nvGrpSpPr>
        <p:grpSpPr>
          <a:xfrm>
            <a:off x="2990150" y="3821280"/>
            <a:ext cx="895473" cy="433185"/>
            <a:chOff x="439611" y="3885207"/>
            <a:chExt cx="895473" cy="433185"/>
          </a:xfrm>
        </p:grpSpPr>
        <p:pic>
          <p:nvPicPr>
            <p:cNvPr id="100" name="Picture 2" descr="Key Icon - Openclipart">
              <a:extLst>
                <a:ext uri="{FF2B5EF4-FFF2-40B4-BE49-F238E27FC236}">
                  <a16:creationId xmlns:a16="http://schemas.microsoft.com/office/drawing/2014/main" id="{D6F7A2B6-85F7-6CD7-CCB2-4C3E5339BF0F}"/>
                </a:ext>
              </a:extLst>
            </p:cNvPr>
            <p:cNvPicPr>
              <a:picLocks noChangeAspect="1" noChangeArrowheads="1"/>
            </p:cNvPicPr>
            <p:nvPr/>
          </p:nvPicPr>
          <p:blipFill>
            <a:blip r:embed="rId8">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39611" y="3885207"/>
              <a:ext cx="895473" cy="433185"/>
            </a:xfrm>
            <a:prstGeom prst="rect">
              <a:avLst/>
            </a:prstGeom>
            <a:noFill/>
            <a:extLst>
              <a:ext uri="{909E8E84-426E-40DD-AFC4-6F175D3DCCD1}">
                <a14:hiddenFill xmlns:a14="http://schemas.microsoft.com/office/drawing/2010/main">
                  <a:solidFill>
                    <a:srgbClr val="FFFFFF"/>
                  </a:solidFill>
                </a14:hiddenFill>
              </a:ext>
            </a:extLst>
          </p:spPr>
        </p:pic>
        <p:sp>
          <p:nvSpPr>
            <p:cNvPr id="101" name="TextBox 100">
              <a:extLst>
                <a:ext uri="{FF2B5EF4-FFF2-40B4-BE49-F238E27FC236}">
                  <a16:creationId xmlns:a16="http://schemas.microsoft.com/office/drawing/2014/main" id="{14019083-763B-1CD9-3C2C-4FBB210E5823}"/>
                </a:ext>
              </a:extLst>
            </p:cNvPr>
            <p:cNvSpPr txBox="1"/>
            <p:nvPr/>
          </p:nvSpPr>
          <p:spPr>
            <a:xfrm>
              <a:off x="512979" y="3895888"/>
              <a:ext cx="324128" cy="400110"/>
            </a:xfrm>
            <a:prstGeom prst="rect">
              <a:avLst/>
            </a:prstGeom>
            <a:noFill/>
          </p:spPr>
          <p:txBody>
            <a:bodyPr wrap="none" rtlCol="0">
              <a:spAutoFit/>
            </a:bodyPr>
            <a:lstStyle/>
            <a:p>
              <a:r>
                <a:rPr lang="en-US" sz="2000"/>
                <a:t>R</a:t>
              </a:r>
            </a:p>
          </p:txBody>
        </p:sp>
      </p:grpSp>
      <p:grpSp>
        <p:nvGrpSpPr>
          <p:cNvPr id="8" name="Group 7">
            <a:extLst>
              <a:ext uri="{FF2B5EF4-FFF2-40B4-BE49-F238E27FC236}">
                <a16:creationId xmlns:a16="http://schemas.microsoft.com/office/drawing/2014/main" id="{F4BDEFEE-9853-8325-5BB2-9F9ACB146BBE}"/>
              </a:ext>
            </a:extLst>
          </p:cNvPr>
          <p:cNvGrpSpPr/>
          <p:nvPr/>
        </p:nvGrpSpPr>
        <p:grpSpPr>
          <a:xfrm>
            <a:off x="3153508" y="4535562"/>
            <a:ext cx="5486400" cy="906903"/>
            <a:chOff x="3153508" y="4535562"/>
            <a:chExt cx="5486400" cy="906903"/>
          </a:xfrm>
        </p:grpSpPr>
        <p:cxnSp>
          <p:nvCxnSpPr>
            <p:cNvPr id="31" name="Straight Arrow Connector 30">
              <a:extLst>
                <a:ext uri="{FF2B5EF4-FFF2-40B4-BE49-F238E27FC236}">
                  <a16:creationId xmlns:a16="http://schemas.microsoft.com/office/drawing/2014/main" id="{709548CE-616D-21E6-98E2-81E3CB3E6D79}"/>
                </a:ext>
              </a:extLst>
            </p:cNvPr>
            <p:cNvCxnSpPr>
              <a:cxnSpLocks/>
            </p:cNvCxnSpPr>
            <p:nvPr/>
          </p:nvCxnSpPr>
          <p:spPr>
            <a:xfrm>
              <a:off x="3153508" y="5098547"/>
              <a:ext cx="5486400" cy="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pic>
          <p:nvPicPr>
            <p:cNvPr id="2" name="Picture 1" descr="Scroll variant with seal icon">
              <a:extLst>
                <a:ext uri="{FF2B5EF4-FFF2-40B4-BE49-F238E27FC236}">
                  <a16:creationId xmlns:a16="http://schemas.microsoft.com/office/drawing/2014/main" id="{3D1850ED-683D-1D59-55A1-D30A8F7C48E7}"/>
                </a:ext>
              </a:extLst>
            </p:cNvPr>
            <p:cNvPicPr>
              <a:picLocks noChangeAspect="1" noChangeArrowheads="1"/>
            </p:cNvPicPr>
            <p:nvPr/>
          </p:nvPicPr>
          <p:blipFill>
            <a:blip r:embed="rId9">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350845" y="4535562"/>
              <a:ext cx="906903" cy="90690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3" name="Group 12">
            <a:extLst>
              <a:ext uri="{FF2B5EF4-FFF2-40B4-BE49-F238E27FC236}">
                <a16:creationId xmlns:a16="http://schemas.microsoft.com/office/drawing/2014/main" id="{25E9436A-0EB7-CC63-AD88-2523AF9997E4}"/>
              </a:ext>
            </a:extLst>
          </p:cNvPr>
          <p:cNvGrpSpPr/>
          <p:nvPr/>
        </p:nvGrpSpPr>
        <p:grpSpPr>
          <a:xfrm>
            <a:off x="6379420" y="4369575"/>
            <a:ext cx="2503469" cy="947417"/>
            <a:chOff x="6379420" y="4369575"/>
            <a:chExt cx="2503469" cy="947417"/>
          </a:xfrm>
        </p:grpSpPr>
        <p:pic>
          <p:nvPicPr>
            <p:cNvPr id="7" name="Picture 8" descr="Parchment - Free art icons">
              <a:extLst>
                <a:ext uri="{FF2B5EF4-FFF2-40B4-BE49-F238E27FC236}">
                  <a16:creationId xmlns:a16="http://schemas.microsoft.com/office/drawing/2014/main" id="{9123F1BA-9B3D-5DCB-9BE7-96F6A4BE5217}"/>
                </a:ext>
              </a:extLst>
            </p:cNvPr>
            <p:cNvPicPr>
              <a:picLocks noChangeAspect="1" noChangeArrowheads="1"/>
            </p:cNvPicPr>
            <p:nvPr/>
          </p:nvPicPr>
          <p:blipFill>
            <a:blip r:embed="rId10">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068720" y="4410089"/>
              <a:ext cx="906903" cy="906903"/>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75728C9A-2F0F-9569-6A05-164577F2394A}"/>
                </a:ext>
              </a:extLst>
            </p:cNvPr>
            <p:cNvSpPr txBox="1"/>
            <p:nvPr/>
          </p:nvSpPr>
          <p:spPr>
            <a:xfrm>
              <a:off x="6379420" y="4369575"/>
              <a:ext cx="2503469" cy="369332"/>
            </a:xfrm>
            <a:prstGeom prst="rect">
              <a:avLst/>
            </a:prstGeom>
            <a:noFill/>
          </p:spPr>
          <p:txBody>
            <a:bodyPr wrap="square" rtlCol="0">
              <a:spAutoFit/>
            </a:bodyPr>
            <a:lstStyle/>
            <a:p>
              <a:r>
                <a:rPr lang="en-US"/>
                <a:t>Commit. to randomness</a:t>
              </a:r>
            </a:p>
          </p:txBody>
        </p:sp>
      </p:grpSp>
      <p:sp>
        <p:nvSpPr>
          <p:cNvPr id="14" name="TextBox 13">
            <a:extLst>
              <a:ext uri="{FF2B5EF4-FFF2-40B4-BE49-F238E27FC236}">
                <a16:creationId xmlns:a16="http://schemas.microsoft.com/office/drawing/2014/main" id="{B246F8E2-EA16-F681-C00C-62BB5B7A3238}"/>
              </a:ext>
            </a:extLst>
          </p:cNvPr>
          <p:cNvSpPr txBox="1"/>
          <p:nvPr/>
        </p:nvSpPr>
        <p:spPr>
          <a:xfrm>
            <a:off x="2727454" y="6429523"/>
            <a:ext cx="6734921" cy="461665"/>
          </a:xfrm>
          <a:prstGeom prst="rect">
            <a:avLst/>
          </a:prstGeom>
          <a:noFill/>
        </p:spPr>
        <p:txBody>
          <a:bodyPr wrap="none" rtlCol="0">
            <a:spAutoFit/>
          </a:bodyPr>
          <a:lstStyle/>
          <a:p>
            <a:r>
              <a:rPr lang="en-US" sz="2400"/>
              <a:t>Can make non-interactive using Fiat-Shamir heuristic</a:t>
            </a:r>
          </a:p>
        </p:txBody>
      </p:sp>
    </p:spTree>
    <p:extLst>
      <p:ext uri="{BB962C8B-B14F-4D97-AF65-F5344CB8AC3E}">
        <p14:creationId xmlns:p14="http://schemas.microsoft.com/office/powerpoint/2010/main" val="1714365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7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4" grpId="0"/>
    </p:bldLst>
  </p:timing>
</p:sld>
</file>

<file path=ppt/slides/slide1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9529B1-4C05-8607-D629-18187D7E308F}"/>
              </a:ext>
            </a:extLst>
          </p:cNvPr>
          <p:cNvSpPr>
            <a:spLocks noGrp="1"/>
          </p:cNvSpPr>
          <p:nvPr>
            <p:ph type="title"/>
          </p:nvPr>
        </p:nvSpPr>
        <p:spPr/>
        <p:txBody>
          <a:bodyPr/>
          <a:lstStyle/>
          <a:p>
            <a:r>
              <a:rPr lang="en-US"/>
              <a:t>Hybrid Approach</a:t>
            </a:r>
          </a:p>
        </p:txBody>
      </p:sp>
      <p:sp>
        <p:nvSpPr>
          <p:cNvPr id="3" name="Content Placeholder 2">
            <a:extLst>
              <a:ext uri="{FF2B5EF4-FFF2-40B4-BE49-F238E27FC236}">
                <a16:creationId xmlns:a16="http://schemas.microsoft.com/office/drawing/2014/main" id="{98EC764C-DAB3-FCCB-C35F-E453827BAAAC}"/>
              </a:ext>
            </a:extLst>
          </p:cNvPr>
          <p:cNvSpPr>
            <a:spLocks noGrp="1"/>
          </p:cNvSpPr>
          <p:nvPr>
            <p:ph idx="1"/>
          </p:nvPr>
        </p:nvSpPr>
        <p:spPr>
          <a:xfrm>
            <a:off x="838200" y="2298472"/>
            <a:ext cx="10515600" cy="1988709"/>
          </a:xfrm>
        </p:spPr>
        <p:txBody>
          <a:bodyPr>
            <a:normAutofit/>
          </a:bodyPr>
          <a:lstStyle/>
          <a:p>
            <a:pPr marL="457200" lvl="1" indent="0">
              <a:buNone/>
            </a:pPr>
            <a:r>
              <a:rPr lang="en-US" sz="2600">
                <a:solidFill>
                  <a:srgbClr val="005AB5"/>
                </a:solidFill>
              </a:rPr>
              <a:t>Public input: None</a:t>
            </a:r>
          </a:p>
          <a:p>
            <a:pPr marL="914400" lvl="1" indent="-457200">
              <a:buFont typeface="+mj-lt"/>
              <a:buAutoNum type="arabicPeriod"/>
            </a:pPr>
            <a:r>
              <a:rPr lang="en-US" sz="2600"/>
              <a:t>Compute </a:t>
            </a:r>
            <a:r>
              <a:rPr lang="en-US" sz="2600">
                <a:solidFill>
                  <a:srgbClr val="DC3220"/>
                </a:solidFill>
              </a:rPr>
              <a:t>r</a:t>
            </a:r>
            <a:r>
              <a:rPr lang="en-US" sz="2600"/>
              <a:t> ← x(</a:t>
            </a:r>
            <a:r>
              <a:rPr lang="en-US" sz="2600">
                <a:solidFill>
                  <a:srgbClr val="DC3220"/>
                </a:solidFill>
              </a:rPr>
              <a:t>R</a:t>
            </a:r>
            <a:r>
              <a:rPr lang="en-US" sz="2600"/>
              <a:t>) mod q </a:t>
            </a:r>
          </a:p>
          <a:p>
            <a:pPr marL="914400" lvl="1" indent="-457200">
              <a:buFont typeface="+mj-lt"/>
              <a:buAutoNum type="arabicPeriod"/>
            </a:pPr>
            <a:r>
              <a:rPr lang="en-US" sz="2600"/>
              <a:t>Assert that </a:t>
            </a:r>
            <a:r>
              <a:rPr lang="en-US" sz="2600">
                <a:solidFill>
                  <a:srgbClr val="DC3220"/>
                </a:solidFill>
              </a:rPr>
              <a:t>r</a:t>
            </a:r>
            <a:r>
              <a:rPr lang="en-US" sz="2600"/>
              <a:t> ≠ 0 or </a:t>
            </a:r>
            <a:r>
              <a:rPr lang="en-US" sz="2600">
                <a:solidFill>
                  <a:srgbClr val="DC3220"/>
                </a:solidFill>
              </a:rPr>
              <a:t>z</a:t>
            </a:r>
            <a:r>
              <a:rPr lang="en-US" sz="2600"/>
              <a:t> ≠ 0 mod q</a:t>
            </a:r>
          </a:p>
          <a:p>
            <a:pPr marL="914400" lvl="1" indent="-457200">
              <a:buFont typeface="+mj-lt"/>
              <a:buAutoNum type="arabicPeriod"/>
            </a:pPr>
            <a:r>
              <a:rPr lang="en-US" sz="2600"/>
              <a:t>Compute </a:t>
            </a:r>
            <a:r>
              <a:rPr lang="en-US" sz="2600">
                <a:solidFill>
                  <a:srgbClr val="DC3220"/>
                </a:solidFill>
              </a:rPr>
              <a:t>k</a:t>
            </a:r>
            <a:r>
              <a:rPr lang="en-US" sz="2600"/>
              <a:t> = -H(</a:t>
            </a:r>
            <a:r>
              <a:rPr lang="en-US" sz="2600">
                <a:solidFill>
                  <a:srgbClr val="DC3220"/>
                </a:solidFill>
              </a:rPr>
              <a:t>m</a:t>
            </a:r>
            <a:r>
              <a:rPr lang="en-US" sz="2600"/>
              <a:t>)/</a:t>
            </a:r>
            <a:r>
              <a:rPr lang="en-US" sz="2600">
                <a:solidFill>
                  <a:srgbClr val="DC3220"/>
                </a:solidFill>
              </a:rPr>
              <a:t>r</a:t>
            </a:r>
            <a:r>
              <a:rPr lang="en-US" sz="2600"/>
              <a:t> mod q</a:t>
            </a:r>
          </a:p>
          <a:p>
            <a:pPr marL="914400" lvl="1" indent="-457200">
              <a:buFont typeface="+mj-lt"/>
              <a:buAutoNum type="arabicPeriod"/>
            </a:pPr>
            <a:endParaRPr lang="en-US" sz="2800"/>
          </a:p>
        </p:txBody>
      </p:sp>
      <p:cxnSp>
        <p:nvCxnSpPr>
          <p:cNvPr id="5" name="Straight Connector 4">
            <a:extLst>
              <a:ext uri="{FF2B5EF4-FFF2-40B4-BE49-F238E27FC236}">
                <a16:creationId xmlns:a16="http://schemas.microsoft.com/office/drawing/2014/main" id="{F64ADDC2-7247-06BF-AB08-BB2BC58AE756}"/>
              </a:ext>
            </a:extLst>
          </p:cNvPr>
          <p:cNvCxnSpPr/>
          <p:nvPr/>
        </p:nvCxnSpPr>
        <p:spPr>
          <a:xfrm>
            <a:off x="0" y="4422701"/>
            <a:ext cx="12192000" cy="0"/>
          </a:xfrm>
          <a:prstGeom prst="line">
            <a:avLst/>
          </a:prstGeom>
          <a:ln w="28575">
            <a:solidFill>
              <a:schemeClr val="tx1"/>
            </a:solidFill>
          </a:ln>
          <a:effectLst>
            <a:outerShdw blurRad="50800" dist="381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cxnSp>
      <p:sp>
        <p:nvSpPr>
          <p:cNvPr id="9" name="TextBox 8">
            <a:extLst>
              <a:ext uri="{FF2B5EF4-FFF2-40B4-BE49-F238E27FC236}">
                <a16:creationId xmlns:a16="http://schemas.microsoft.com/office/drawing/2014/main" id="{7E3AD7F2-B492-7411-AD41-64E87CFE3DCD}"/>
              </a:ext>
            </a:extLst>
          </p:cNvPr>
          <p:cNvSpPr txBox="1"/>
          <p:nvPr/>
        </p:nvSpPr>
        <p:spPr>
          <a:xfrm>
            <a:off x="838199" y="4512641"/>
            <a:ext cx="5691189" cy="584775"/>
          </a:xfrm>
          <a:prstGeom prst="rect">
            <a:avLst/>
          </a:prstGeom>
          <a:noFill/>
        </p:spPr>
        <p:txBody>
          <a:bodyPr wrap="square">
            <a:spAutoFit/>
          </a:bodyPr>
          <a:lstStyle/>
          <a:p>
            <a:pPr algn="ctr"/>
            <a:r>
              <a:rPr lang="en-US" sz="3200"/>
              <a:t>Protocol </a:t>
            </a:r>
            <a:r>
              <a:rPr lang="el-GR" sz="3200"/>
              <a:t>Π </a:t>
            </a:r>
            <a:r>
              <a:rPr lang="en-US" sz="3200"/>
              <a:t>for Point Operations</a:t>
            </a:r>
          </a:p>
        </p:txBody>
      </p:sp>
      <p:sp>
        <p:nvSpPr>
          <p:cNvPr id="10" name="Content Placeholder 2">
            <a:extLst>
              <a:ext uri="{FF2B5EF4-FFF2-40B4-BE49-F238E27FC236}">
                <a16:creationId xmlns:a16="http://schemas.microsoft.com/office/drawing/2014/main" id="{1E42D640-4243-1EEF-0491-7CE4EE082EFE}"/>
              </a:ext>
            </a:extLst>
          </p:cNvPr>
          <p:cNvSpPr txBox="1">
            <a:spLocks/>
          </p:cNvSpPr>
          <p:nvPr/>
        </p:nvSpPr>
        <p:spPr>
          <a:xfrm>
            <a:off x="8595609" y="0"/>
            <a:ext cx="3596391" cy="1934092"/>
          </a:xfrm>
          <a:prstGeom prst="rect">
            <a:avLst/>
          </a:prstGeom>
          <a:ln w="28575">
            <a:solidFill>
              <a:schemeClr val="tx1"/>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a:t>Input: </a:t>
            </a:r>
          </a:p>
          <a:p>
            <a:pPr lvl="1"/>
            <a:r>
              <a:rPr lang="en-US" sz="2800"/>
              <a:t>Public key </a:t>
            </a:r>
            <a:r>
              <a:rPr lang="en-US" sz="2800">
                <a:solidFill>
                  <a:srgbClr val="005AB5"/>
                </a:solidFill>
              </a:rPr>
              <a:t>PK</a:t>
            </a:r>
          </a:p>
          <a:p>
            <a:pPr lvl="1"/>
            <a:r>
              <a:rPr lang="en-US" sz="2800"/>
              <a:t>Signature </a:t>
            </a:r>
            <a:r>
              <a:rPr lang="el-GR" sz="2800">
                <a:solidFill>
                  <a:srgbClr val="DC3220"/>
                </a:solidFill>
              </a:rPr>
              <a:t>σ</a:t>
            </a:r>
            <a:r>
              <a:rPr lang="en-US" sz="2800">
                <a:solidFill>
                  <a:srgbClr val="DC3220"/>
                </a:solidFill>
              </a:rPr>
              <a:t> = (R, z)</a:t>
            </a:r>
          </a:p>
          <a:p>
            <a:pPr lvl="1"/>
            <a:r>
              <a:rPr lang="en-US" sz="2800"/>
              <a:t>Message </a:t>
            </a:r>
            <a:r>
              <a:rPr lang="en-US" sz="2800">
                <a:solidFill>
                  <a:srgbClr val="DC3220"/>
                </a:solidFill>
              </a:rPr>
              <a:t>m</a:t>
            </a:r>
          </a:p>
          <a:p>
            <a:pPr marL="914400" lvl="1" indent="-457200">
              <a:buFont typeface="+mj-lt"/>
              <a:buAutoNum type="arabicPeriod"/>
            </a:pPr>
            <a:endParaRPr lang="en-US"/>
          </a:p>
        </p:txBody>
      </p:sp>
      <p:sp>
        <p:nvSpPr>
          <p:cNvPr id="11" name="Content Placeholder 2">
            <a:extLst>
              <a:ext uri="{FF2B5EF4-FFF2-40B4-BE49-F238E27FC236}">
                <a16:creationId xmlns:a16="http://schemas.microsoft.com/office/drawing/2014/main" id="{6DD22CC7-31A4-D79E-4CB5-3B789122C906}"/>
              </a:ext>
            </a:extLst>
          </p:cNvPr>
          <p:cNvSpPr txBox="1">
            <a:spLocks/>
          </p:cNvSpPr>
          <p:nvPr/>
        </p:nvSpPr>
        <p:spPr>
          <a:xfrm>
            <a:off x="838200" y="5322873"/>
            <a:ext cx="10515600" cy="131399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None/>
            </a:pPr>
            <a:r>
              <a:rPr lang="en-US" sz="2600">
                <a:solidFill>
                  <a:srgbClr val="005AB5"/>
                </a:solidFill>
              </a:rPr>
              <a:t>Public input: PK, G</a:t>
            </a:r>
          </a:p>
          <a:p>
            <a:pPr marL="914400" lvl="1" indent="-457200">
              <a:buFont typeface="+mj-lt"/>
              <a:buAutoNum type="arabicPeriod"/>
            </a:pPr>
            <a:r>
              <a:rPr lang="en-US" sz="2600"/>
              <a:t>Assert that </a:t>
            </a:r>
            <a:r>
              <a:rPr lang="en-US" sz="2600">
                <a:solidFill>
                  <a:srgbClr val="005AB5"/>
                </a:solidFill>
              </a:rPr>
              <a:t>PK</a:t>
            </a:r>
            <a:r>
              <a:rPr lang="en-US" sz="2600"/>
              <a:t> = </a:t>
            </a:r>
            <a:r>
              <a:rPr lang="en-US" sz="2600">
                <a:solidFill>
                  <a:srgbClr val="DC3220"/>
                </a:solidFill>
              </a:rPr>
              <a:t>k</a:t>
            </a:r>
            <a:r>
              <a:rPr lang="en-US" sz="2600"/>
              <a:t> </a:t>
            </a:r>
            <a:r>
              <a:rPr lang="en-US" sz="2600">
                <a:solidFill>
                  <a:srgbClr val="005AB5"/>
                </a:solidFill>
              </a:rPr>
              <a:t>G</a:t>
            </a:r>
            <a:r>
              <a:rPr lang="en-US" sz="2600"/>
              <a:t> + </a:t>
            </a:r>
            <a:r>
              <a:rPr lang="en-US" sz="2600">
                <a:solidFill>
                  <a:srgbClr val="DC3220"/>
                </a:solidFill>
              </a:rPr>
              <a:t>z R </a:t>
            </a:r>
          </a:p>
          <a:p>
            <a:pPr marL="914400" lvl="1" indent="-457200">
              <a:buFont typeface="+mj-lt"/>
              <a:buAutoNum type="arabicPeriod"/>
            </a:pPr>
            <a:endParaRPr lang="en-US"/>
          </a:p>
        </p:txBody>
      </p:sp>
      <p:pic>
        <p:nvPicPr>
          <p:cNvPr id="2052" name="Picture 4" descr="Connector Icon - Free PNG &amp; SVG 2374004 - Noun Project">
            <a:extLst>
              <a:ext uri="{FF2B5EF4-FFF2-40B4-BE49-F238E27FC236}">
                <a16:creationId xmlns:a16="http://schemas.microsoft.com/office/drawing/2014/main" id="{88D46EE6-20C1-CA7A-B8DA-BC180D5225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8100000">
            <a:off x="10851509" y="3976388"/>
            <a:ext cx="1110499" cy="1110499"/>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908A6E93-9F81-CA36-6F0F-9EE885EFB070}"/>
              </a:ext>
            </a:extLst>
          </p:cNvPr>
          <p:cNvSpPr txBox="1"/>
          <p:nvPr/>
        </p:nvSpPr>
        <p:spPr>
          <a:xfrm>
            <a:off x="7615003" y="5121647"/>
            <a:ext cx="4351386" cy="954107"/>
          </a:xfrm>
          <a:prstGeom prst="rect">
            <a:avLst/>
          </a:prstGeom>
          <a:noFill/>
          <a:ln w="28575">
            <a:noFill/>
          </a:ln>
        </p:spPr>
        <p:txBody>
          <a:bodyPr wrap="square" rtlCol="0">
            <a:spAutoFit/>
          </a:bodyPr>
          <a:lstStyle/>
          <a:p>
            <a:r>
              <a:rPr lang="en-US" sz="2800"/>
              <a:t>Q: How to ensure </a:t>
            </a:r>
            <a:r>
              <a:rPr lang="en-US" sz="2800">
                <a:solidFill>
                  <a:srgbClr val="DC3220"/>
                </a:solidFill>
              </a:rPr>
              <a:t>k</a:t>
            </a:r>
            <a:r>
              <a:rPr lang="en-US" sz="2800"/>
              <a:t>,</a:t>
            </a:r>
            <a:r>
              <a:rPr lang="en-US" sz="2800">
                <a:solidFill>
                  <a:srgbClr val="FF0000"/>
                </a:solidFill>
              </a:rPr>
              <a:t> </a:t>
            </a:r>
            <a:r>
              <a:rPr lang="en-US" sz="2800">
                <a:solidFill>
                  <a:srgbClr val="DC3220"/>
                </a:solidFill>
              </a:rPr>
              <a:t>z</a:t>
            </a:r>
            <a:r>
              <a:rPr lang="en-US" sz="2800"/>
              <a:t> and </a:t>
            </a:r>
            <a:r>
              <a:rPr lang="en-US" sz="2800">
                <a:solidFill>
                  <a:srgbClr val="DC3220"/>
                </a:solidFill>
              </a:rPr>
              <a:t>R</a:t>
            </a:r>
            <a:r>
              <a:rPr lang="en-US" sz="2800"/>
              <a:t> are the same on both sides?</a:t>
            </a:r>
          </a:p>
        </p:txBody>
      </p:sp>
      <p:sp>
        <p:nvSpPr>
          <p:cNvPr id="15" name="TextBox 14">
            <a:extLst>
              <a:ext uri="{FF2B5EF4-FFF2-40B4-BE49-F238E27FC236}">
                <a16:creationId xmlns:a16="http://schemas.microsoft.com/office/drawing/2014/main" id="{6958ECD9-92F2-4165-9BC8-5B575BA61393}"/>
              </a:ext>
            </a:extLst>
          </p:cNvPr>
          <p:cNvSpPr txBox="1"/>
          <p:nvPr/>
        </p:nvSpPr>
        <p:spPr>
          <a:xfrm>
            <a:off x="7659973" y="6237742"/>
            <a:ext cx="3869842" cy="523220"/>
          </a:xfrm>
          <a:prstGeom prst="rect">
            <a:avLst/>
          </a:prstGeom>
          <a:noFill/>
        </p:spPr>
        <p:txBody>
          <a:bodyPr wrap="none" rtlCol="0">
            <a:spAutoFit/>
          </a:bodyPr>
          <a:lstStyle/>
          <a:p>
            <a:r>
              <a:rPr lang="en-US" sz="2800"/>
              <a:t>A: Commitment Schemes</a:t>
            </a:r>
          </a:p>
        </p:txBody>
      </p:sp>
      <p:sp>
        <p:nvSpPr>
          <p:cNvPr id="17" name="TextBox 16">
            <a:extLst>
              <a:ext uri="{FF2B5EF4-FFF2-40B4-BE49-F238E27FC236}">
                <a16:creationId xmlns:a16="http://schemas.microsoft.com/office/drawing/2014/main" id="{25BFEB8D-B0EE-C861-AE59-3A109ADE15A4}"/>
              </a:ext>
            </a:extLst>
          </p:cNvPr>
          <p:cNvSpPr txBox="1"/>
          <p:nvPr/>
        </p:nvSpPr>
        <p:spPr>
          <a:xfrm>
            <a:off x="267351" y="1634976"/>
            <a:ext cx="2242278" cy="584775"/>
          </a:xfrm>
          <a:prstGeom prst="rect">
            <a:avLst/>
          </a:prstGeom>
          <a:noFill/>
        </p:spPr>
        <p:txBody>
          <a:bodyPr wrap="square">
            <a:spAutoFit/>
          </a:bodyPr>
          <a:lstStyle/>
          <a:p>
            <a:pPr algn="ctr"/>
            <a:r>
              <a:rPr lang="en-US" sz="3200"/>
              <a:t>ZKP</a:t>
            </a:r>
          </a:p>
        </p:txBody>
      </p:sp>
    </p:spTree>
    <p:extLst>
      <p:ext uri="{BB962C8B-B14F-4D97-AF65-F5344CB8AC3E}">
        <p14:creationId xmlns:p14="http://schemas.microsoft.com/office/powerpoint/2010/main" val="3915380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5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sld>
</file>

<file path=ppt/slides/slide1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9529B1-4C05-8607-D629-18187D7E308F}"/>
              </a:ext>
            </a:extLst>
          </p:cNvPr>
          <p:cNvSpPr>
            <a:spLocks noGrp="1"/>
          </p:cNvSpPr>
          <p:nvPr>
            <p:ph type="title"/>
          </p:nvPr>
        </p:nvSpPr>
        <p:spPr/>
        <p:txBody>
          <a:bodyPr/>
          <a:lstStyle/>
          <a:p>
            <a:r>
              <a:rPr lang="en-US"/>
              <a:t>Hybrid Approach</a:t>
            </a:r>
          </a:p>
        </p:txBody>
      </p:sp>
      <p:sp>
        <p:nvSpPr>
          <p:cNvPr id="3" name="Content Placeholder 2">
            <a:extLst>
              <a:ext uri="{FF2B5EF4-FFF2-40B4-BE49-F238E27FC236}">
                <a16:creationId xmlns:a16="http://schemas.microsoft.com/office/drawing/2014/main" id="{98EC764C-DAB3-FCCB-C35F-E453827BAAAC}"/>
              </a:ext>
            </a:extLst>
          </p:cNvPr>
          <p:cNvSpPr>
            <a:spLocks noGrp="1"/>
          </p:cNvSpPr>
          <p:nvPr>
            <p:ph idx="1"/>
          </p:nvPr>
        </p:nvSpPr>
        <p:spPr>
          <a:xfrm>
            <a:off x="838200" y="2298472"/>
            <a:ext cx="10515600" cy="1988709"/>
          </a:xfrm>
        </p:spPr>
        <p:txBody>
          <a:bodyPr>
            <a:normAutofit fontScale="92500" lnSpcReduction="10000"/>
          </a:bodyPr>
          <a:lstStyle/>
          <a:p>
            <a:pPr marL="457200" lvl="1" indent="0">
              <a:buNone/>
            </a:pPr>
            <a:r>
              <a:rPr lang="en-US" sz="2800">
                <a:solidFill>
                  <a:srgbClr val="005AB5"/>
                </a:solidFill>
              </a:rPr>
              <a:t>Public input: </a:t>
            </a:r>
          </a:p>
          <a:p>
            <a:pPr marL="914400" lvl="1" indent="-457200">
              <a:buFont typeface="+mj-lt"/>
              <a:buAutoNum type="arabicPeriod"/>
            </a:pPr>
            <a:r>
              <a:rPr lang="en-US" sz="2800" b="1"/>
              <a:t>Open commitments to obtain </a:t>
            </a:r>
            <a:r>
              <a:rPr lang="en-US" sz="2800" b="1">
                <a:solidFill>
                  <a:srgbClr val="DC3220"/>
                </a:solidFill>
              </a:rPr>
              <a:t>k</a:t>
            </a:r>
            <a:r>
              <a:rPr lang="en-US" sz="2800" b="1"/>
              <a:t>,</a:t>
            </a:r>
            <a:r>
              <a:rPr lang="en-US" sz="2800" b="1">
                <a:solidFill>
                  <a:srgbClr val="FF0000"/>
                </a:solidFill>
              </a:rPr>
              <a:t> </a:t>
            </a:r>
            <a:r>
              <a:rPr lang="en-US" sz="2800" b="1">
                <a:solidFill>
                  <a:srgbClr val="DC3220"/>
                </a:solidFill>
              </a:rPr>
              <a:t>z</a:t>
            </a:r>
            <a:r>
              <a:rPr lang="en-US" sz="2800" b="1"/>
              <a:t> and </a:t>
            </a:r>
            <a:r>
              <a:rPr lang="en-US" sz="2800" b="1">
                <a:solidFill>
                  <a:srgbClr val="DC3220"/>
                </a:solidFill>
              </a:rPr>
              <a:t>R </a:t>
            </a:r>
          </a:p>
          <a:p>
            <a:pPr marL="914400" lvl="1" indent="-457200">
              <a:buFont typeface="+mj-lt"/>
              <a:buAutoNum type="arabicPeriod"/>
            </a:pPr>
            <a:r>
              <a:rPr lang="en-US" sz="2800"/>
              <a:t>Compute </a:t>
            </a:r>
            <a:r>
              <a:rPr lang="en-US" sz="2800">
                <a:solidFill>
                  <a:srgbClr val="DC3220"/>
                </a:solidFill>
              </a:rPr>
              <a:t>r</a:t>
            </a:r>
            <a:r>
              <a:rPr lang="en-US" sz="2800"/>
              <a:t> ← x(</a:t>
            </a:r>
            <a:r>
              <a:rPr lang="en-US" sz="2800">
                <a:solidFill>
                  <a:srgbClr val="DC3220"/>
                </a:solidFill>
              </a:rPr>
              <a:t>R</a:t>
            </a:r>
            <a:r>
              <a:rPr lang="en-US" sz="2800"/>
              <a:t>) mod q </a:t>
            </a:r>
          </a:p>
          <a:p>
            <a:pPr marL="914400" lvl="1" indent="-457200">
              <a:buFont typeface="+mj-lt"/>
              <a:buAutoNum type="arabicPeriod"/>
            </a:pPr>
            <a:r>
              <a:rPr lang="en-US" sz="2800"/>
              <a:t>Assert that </a:t>
            </a:r>
            <a:r>
              <a:rPr lang="en-US" sz="2800">
                <a:solidFill>
                  <a:srgbClr val="DC3220"/>
                </a:solidFill>
              </a:rPr>
              <a:t>r</a:t>
            </a:r>
            <a:r>
              <a:rPr lang="en-US" sz="2800"/>
              <a:t> ≠ 0 or </a:t>
            </a:r>
            <a:r>
              <a:rPr lang="en-US" sz="2800">
                <a:solidFill>
                  <a:srgbClr val="DC3220"/>
                </a:solidFill>
              </a:rPr>
              <a:t>z</a:t>
            </a:r>
            <a:r>
              <a:rPr lang="en-US" sz="2800"/>
              <a:t> ≠ 0 mod q</a:t>
            </a:r>
          </a:p>
          <a:p>
            <a:pPr marL="914400" lvl="1" indent="-457200">
              <a:buFont typeface="+mj-lt"/>
              <a:buAutoNum type="arabicPeriod"/>
            </a:pPr>
            <a:r>
              <a:rPr lang="en-US" sz="2800"/>
              <a:t>Assert that </a:t>
            </a:r>
            <a:r>
              <a:rPr lang="en-US" sz="2800">
                <a:solidFill>
                  <a:srgbClr val="DC3220"/>
                </a:solidFill>
              </a:rPr>
              <a:t>k</a:t>
            </a:r>
            <a:r>
              <a:rPr lang="en-US" sz="2800"/>
              <a:t> = -H(</a:t>
            </a:r>
            <a:r>
              <a:rPr lang="en-US" sz="2800">
                <a:solidFill>
                  <a:srgbClr val="DC3220"/>
                </a:solidFill>
              </a:rPr>
              <a:t>m</a:t>
            </a:r>
            <a:r>
              <a:rPr lang="en-US" sz="2800"/>
              <a:t>)/</a:t>
            </a:r>
            <a:r>
              <a:rPr lang="en-US" sz="2800">
                <a:solidFill>
                  <a:srgbClr val="DC3220"/>
                </a:solidFill>
              </a:rPr>
              <a:t>r</a:t>
            </a:r>
            <a:r>
              <a:rPr lang="en-US" sz="2800"/>
              <a:t> mod q</a:t>
            </a:r>
          </a:p>
          <a:p>
            <a:pPr marL="914400" lvl="1" indent="-457200">
              <a:buFont typeface="+mj-lt"/>
              <a:buAutoNum type="arabicPeriod"/>
            </a:pPr>
            <a:endParaRPr lang="en-US" sz="2800"/>
          </a:p>
        </p:txBody>
      </p:sp>
      <p:cxnSp>
        <p:nvCxnSpPr>
          <p:cNvPr id="5" name="Straight Connector 4">
            <a:extLst>
              <a:ext uri="{FF2B5EF4-FFF2-40B4-BE49-F238E27FC236}">
                <a16:creationId xmlns:a16="http://schemas.microsoft.com/office/drawing/2014/main" id="{F64ADDC2-7247-06BF-AB08-BB2BC58AE756}"/>
              </a:ext>
            </a:extLst>
          </p:cNvPr>
          <p:cNvCxnSpPr/>
          <p:nvPr/>
        </p:nvCxnSpPr>
        <p:spPr>
          <a:xfrm>
            <a:off x="0" y="4422701"/>
            <a:ext cx="12192000" cy="0"/>
          </a:xfrm>
          <a:prstGeom prst="line">
            <a:avLst/>
          </a:prstGeom>
          <a:ln w="28575">
            <a:solidFill>
              <a:schemeClr val="tx1"/>
            </a:solidFill>
          </a:ln>
          <a:effectLst>
            <a:outerShdw blurRad="50800" dist="381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cxnSp>
      <p:sp>
        <p:nvSpPr>
          <p:cNvPr id="10" name="Content Placeholder 2">
            <a:extLst>
              <a:ext uri="{FF2B5EF4-FFF2-40B4-BE49-F238E27FC236}">
                <a16:creationId xmlns:a16="http://schemas.microsoft.com/office/drawing/2014/main" id="{1E42D640-4243-1EEF-0491-7CE4EE082EFE}"/>
              </a:ext>
            </a:extLst>
          </p:cNvPr>
          <p:cNvSpPr txBox="1">
            <a:spLocks/>
          </p:cNvSpPr>
          <p:nvPr/>
        </p:nvSpPr>
        <p:spPr>
          <a:xfrm>
            <a:off x="8595609" y="0"/>
            <a:ext cx="3596391" cy="1934092"/>
          </a:xfrm>
          <a:prstGeom prst="rect">
            <a:avLst/>
          </a:prstGeom>
          <a:ln w="28575">
            <a:solidFill>
              <a:schemeClr val="tx1"/>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a:t>Input: </a:t>
            </a:r>
          </a:p>
          <a:p>
            <a:pPr lvl="1"/>
            <a:r>
              <a:rPr lang="en-US" sz="2800"/>
              <a:t>Public key </a:t>
            </a:r>
            <a:r>
              <a:rPr lang="en-US" sz="2800">
                <a:solidFill>
                  <a:srgbClr val="005AB5"/>
                </a:solidFill>
              </a:rPr>
              <a:t>PK</a:t>
            </a:r>
          </a:p>
          <a:p>
            <a:pPr lvl="1"/>
            <a:r>
              <a:rPr lang="en-US" sz="2800"/>
              <a:t>Signature </a:t>
            </a:r>
            <a:r>
              <a:rPr lang="el-GR" sz="2800">
                <a:solidFill>
                  <a:srgbClr val="DC3220"/>
                </a:solidFill>
              </a:rPr>
              <a:t>σ</a:t>
            </a:r>
            <a:r>
              <a:rPr lang="en-US" sz="2800">
                <a:solidFill>
                  <a:srgbClr val="DC3220"/>
                </a:solidFill>
              </a:rPr>
              <a:t> = (R, z)</a:t>
            </a:r>
          </a:p>
          <a:p>
            <a:pPr lvl="1"/>
            <a:r>
              <a:rPr lang="en-US" sz="2800"/>
              <a:t>Message </a:t>
            </a:r>
            <a:r>
              <a:rPr lang="en-US" sz="2800">
                <a:solidFill>
                  <a:srgbClr val="DC3220"/>
                </a:solidFill>
              </a:rPr>
              <a:t>m</a:t>
            </a:r>
          </a:p>
          <a:p>
            <a:pPr marL="914400" lvl="1" indent="-457200">
              <a:buFont typeface="+mj-lt"/>
              <a:buAutoNum type="arabicPeriod"/>
            </a:pPr>
            <a:endParaRPr lang="en-US"/>
          </a:p>
        </p:txBody>
      </p:sp>
      <p:sp>
        <p:nvSpPr>
          <p:cNvPr id="11" name="Content Placeholder 2">
            <a:extLst>
              <a:ext uri="{FF2B5EF4-FFF2-40B4-BE49-F238E27FC236}">
                <a16:creationId xmlns:a16="http://schemas.microsoft.com/office/drawing/2014/main" id="{6DD22CC7-31A4-D79E-4CB5-3B789122C906}"/>
              </a:ext>
            </a:extLst>
          </p:cNvPr>
          <p:cNvSpPr txBox="1">
            <a:spLocks/>
          </p:cNvSpPr>
          <p:nvPr/>
        </p:nvSpPr>
        <p:spPr>
          <a:xfrm>
            <a:off x="838200" y="5322873"/>
            <a:ext cx="10515600" cy="131399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None/>
            </a:pPr>
            <a:r>
              <a:rPr lang="en-US" sz="2600">
                <a:solidFill>
                  <a:srgbClr val="005AB5"/>
                </a:solidFill>
              </a:rPr>
              <a:t>Public input: PK</a:t>
            </a:r>
          </a:p>
          <a:p>
            <a:pPr marL="914400" lvl="1" indent="-457200">
              <a:buFont typeface="+mj-lt"/>
              <a:buAutoNum type="arabicPeriod"/>
            </a:pPr>
            <a:r>
              <a:rPr lang="en-US" sz="2600" b="1"/>
              <a:t>Open commitments to obtain </a:t>
            </a:r>
            <a:r>
              <a:rPr lang="en-US" sz="2600" b="1">
                <a:solidFill>
                  <a:srgbClr val="DC3220"/>
                </a:solidFill>
              </a:rPr>
              <a:t>k</a:t>
            </a:r>
            <a:r>
              <a:rPr lang="en-US" sz="2600" b="1"/>
              <a:t>,</a:t>
            </a:r>
            <a:r>
              <a:rPr lang="en-US" sz="2600" b="1">
                <a:solidFill>
                  <a:srgbClr val="FF0000"/>
                </a:solidFill>
              </a:rPr>
              <a:t> </a:t>
            </a:r>
            <a:r>
              <a:rPr lang="en-US" sz="2600" b="1">
                <a:solidFill>
                  <a:srgbClr val="DC3220"/>
                </a:solidFill>
              </a:rPr>
              <a:t>z</a:t>
            </a:r>
            <a:r>
              <a:rPr lang="en-US" sz="2600" b="1"/>
              <a:t> and </a:t>
            </a:r>
            <a:r>
              <a:rPr lang="en-US" sz="2600" b="1">
                <a:solidFill>
                  <a:srgbClr val="DC3220"/>
                </a:solidFill>
              </a:rPr>
              <a:t>R</a:t>
            </a:r>
            <a:r>
              <a:rPr lang="en-US" sz="2600" b="1"/>
              <a:t> </a:t>
            </a:r>
            <a:endParaRPr lang="en-US" sz="2600"/>
          </a:p>
          <a:p>
            <a:pPr marL="914400" lvl="1" indent="-457200">
              <a:buFont typeface="+mj-lt"/>
              <a:buAutoNum type="arabicPeriod"/>
            </a:pPr>
            <a:r>
              <a:rPr lang="en-US" sz="2600"/>
              <a:t>Assert that </a:t>
            </a:r>
            <a:r>
              <a:rPr lang="en-US" sz="2600">
                <a:solidFill>
                  <a:srgbClr val="005AB5"/>
                </a:solidFill>
              </a:rPr>
              <a:t>PK</a:t>
            </a:r>
            <a:r>
              <a:rPr lang="en-US" sz="2600"/>
              <a:t> = </a:t>
            </a:r>
            <a:r>
              <a:rPr lang="en-US" sz="2600">
                <a:solidFill>
                  <a:srgbClr val="DC3220"/>
                </a:solidFill>
              </a:rPr>
              <a:t>k</a:t>
            </a:r>
            <a:r>
              <a:rPr lang="en-US" sz="2600"/>
              <a:t> </a:t>
            </a:r>
            <a:r>
              <a:rPr lang="en-US" sz="2600">
                <a:solidFill>
                  <a:srgbClr val="005AB5"/>
                </a:solidFill>
              </a:rPr>
              <a:t>G</a:t>
            </a:r>
            <a:r>
              <a:rPr lang="en-US" sz="2600"/>
              <a:t> + </a:t>
            </a:r>
            <a:r>
              <a:rPr lang="en-US" sz="2600">
                <a:solidFill>
                  <a:srgbClr val="DC3220"/>
                </a:solidFill>
              </a:rPr>
              <a:t>z R </a:t>
            </a:r>
          </a:p>
          <a:p>
            <a:pPr marL="914400" lvl="1" indent="-457200">
              <a:buFont typeface="+mj-lt"/>
              <a:buAutoNum type="arabicPeriod"/>
            </a:pPr>
            <a:endParaRPr lang="en-US"/>
          </a:p>
        </p:txBody>
      </p:sp>
      <p:pic>
        <p:nvPicPr>
          <p:cNvPr id="2052" name="Picture 4" descr="Connector Icon - Free PNG &amp; SVG 2374004 - Noun Project">
            <a:extLst>
              <a:ext uri="{FF2B5EF4-FFF2-40B4-BE49-F238E27FC236}">
                <a16:creationId xmlns:a16="http://schemas.microsoft.com/office/drawing/2014/main" id="{88D46EE6-20C1-CA7A-B8DA-BC180D5225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8100000">
            <a:off x="10851509" y="3976388"/>
            <a:ext cx="1110499" cy="1110499"/>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3">
            <a:extLst>
              <a:ext uri="{FF2B5EF4-FFF2-40B4-BE49-F238E27FC236}">
                <a16:creationId xmlns:a16="http://schemas.microsoft.com/office/drawing/2014/main" id="{DEA639BC-342A-CF21-0FC4-94F6D7103C51}"/>
              </a:ext>
            </a:extLst>
          </p:cNvPr>
          <p:cNvGrpSpPr/>
          <p:nvPr/>
        </p:nvGrpSpPr>
        <p:grpSpPr>
          <a:xfrm>
            <a:off x="3037194" y="1916146"/>
            <a:ext cx="859810" cy="859810"/>
            <a:chOff x="3037194" y="1946131"/>
            <a:chExt cx="859810" cy="859810"/>
          </a:xfrm>
        </p:grpSpPr>
        <p:pic>
          <p:nvPicPr>
            <p:cNvPr id="6" name="Picture 10" descr="Free Clipart: Padlock Icon | jaschon">
              <a:extLst>
                <a:ext uri="{FF2B5EF4-FFF2-40B4-BE49-F238E27FC236}">
                  <a16:creationId xmlns:a16="http://schemas.microsoft.com/office/drawing/2014/main" id="{F572D61F-9E91-F57F-1EF7-5E10768FCC21}"/>
                </a:ext>
              </a:extLst>
            </p:cNvPr>
            <p:cNvPicPr>
              <a:picLocks noChangeAspect="1" noChangeArrowheads="1"/>
            </p:cNvPicPr>
            <p:nvPr/>
          </p:nvPicPr>
          <p:blipFill>
            <a:blip r:embed="rId4">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037194" y="1946131"/>
              <a:ext cx="859810" cy="85981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5DD29251-9CC2-3C65-4D1D-A690BF173C0A}"/>
                </a:ext>
              </a:extLst>
            </p:cNvPr>
            <p:cNvSpPr txBox="1"/>
            <p:nvPr/>
          </p:nvSpPr>
          <p:spPr>
            <a:xfrm>
              <a:off x="3305035" y="2298473"/>
              <a:ext cx="324128" cy="461665"/>
            </a:xfrm>
            <a:prstGeom prst="rect">
              <a:avLst/>
            </a:prstGeom>
            <a:noFill/>
          </p:spPr>
          <p:txBody>
            <a:bodyPr wrap="none" rtlCol="0">
              <a:spAutoFit/>
            </a:bodyPr>
            <a:lstStyle/>
            <a:p>
              <a:r>
                <a:rPr lang="en-US" sz="2400">
                  <a:solidFill>
                    <a:schemeClr val="bg1"/>
                  </a:solidFill>
                </a:rPr>
                <a:t>k</a:t>
              </a:r>
            </a:p>
          </p:txBody>
        </p:sp>
      </p:grpSp>
      <p:grpSp>
        <p:nvGrpSpPr>
          <p:cNvPr id="12" name="Group 11">
            <a:extLst>
              <a:ext uri="{FF2B5EF4-FFF2-40B4-BE49-F238E27FC236}">
                <a16:creationId xmlns:a16="http://schemas.microsoft.com/office/drawing/2014/main" id="{D811868E-FD97-6956-8994-30929A6F9FF0}"/>
              </a:ext>
            </a:extLst>
          </p:cNvPr>
          <p:cNvGrpSpPr/>
          <p:nvPr/>
        </p:nvGrpSpPr>
        <p:grpSpPr>
          <a:xfrm>
            <a:off x="3734940" y="1916146"/>
            <a:ext cx="859810" cy="859810"/>
            <a:chOff x="3037194" y="1946131"/>
            <a:chExt cx="859810" cy="859810"/>
          </a:xfrm>
        </p:grpSpPr>
        <p:pic>
          <p:nvPicPr>
            <p:cNvPr id="13" name="Picture 10" descr="Free Clipart: Padlock Icon | jaschon">
              <a:extLst>
                <a:ext uri="{FF2B5EF4-FFF2-40B4-BE49-F238E27FC236}">
                  <a16:creationId xmlns:a16="http://schemas.microsoft.com/office/drawing/2014/main" id="{508E6B8F-4A48-5BF0-9E30-706C3B464E99}"/>
                </a:ext>
              </a:extLst>
            </p:cNvPr>
            <p:cNvPicPr>
              <a:picLocks noChangeAspect="1" noChangeArrowheads="1"/>
            </p:cNvPicPr>
            <p:nvPr/>
          </p:nvPicPr>
          <p:blipFill>
            <a:blip r:embed="rId4">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037194" y="1946131"/>
              <a:ext cx="859810" cy="859810"/>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CC38D3DD-D114-ADDF-2362-52FC597FC813}"/>
                </a:ext>
              </a:extLst>
            </p:cNvPr>
            <p:cNvSpPr txBox="1"/>
            <p:nvPr/>
          </p:nvSpPr>
          <p:spPr>
            <a:xfrm>
              <a:off x="3305035" y="2298473"/>
              <a:ext cx="306494" cy="461665"/>
            </a:xfrm>
            <a:prstGeom prst="rect">
              <a:avLst/>
            </a:prstGeom>
            <a:noFill/>
          </p:spPr>
          <p:txBody>
            <a:bodyPr wrap="none" rtlCol="0">
              <a:spAutoFit/>
            </a:bodyPr>
            <a:lstStyle/>
            <a:p>
              <a:r>
                <a:rPr lang="en-US" sz="2400">
                  <a:solidFill>
                    <a:schemeClr val="bg1"/>
                  </a:solidFill>
                </a:rPr>
                <a:t>z</a:t>
              </a:r>
            </a:p>
          </p:txBody>
        </p:sp>
      </p:grpSp>
      <p:grpSp>
        <p:nvGrpSpPr>
          <p:cNvPr id="20" name="Group 19">
            <a:extLst>
              <a:ext uri="{FF2B5EF4-FFF2-40B4-BE49-F238E27FC236}">
                <a16:creationId xmlns:a16="http://schemas.microsoft.com/office/drawing/2014/main" id="{BECFE243-8FA8-07D2-9543-98B59F1C88B3}"/>
              </a:ext>
            </a:extLst>
          </p:cNvPr>
          <p:cNvGrpSpPr/>
          <p:nvPr/>
        </p:nvGrpSpPr>
        <p:grpSpPr>
          <a:xfrm>
            <a:off x="4415052" y="1916146"/>
            <a:ext cx="859810" cy="859810"/>
            <a:chOff x="3825296" y="1946131"/>
            <a:chExt cx="859810" cy="859810"/>
          </a:xfrm>
        </p:grpSpPr>
        <p:pic>
          <p:nvPicPr>
            <p:cNvPr id="21" name="Picture 10" descr="Free Clipart: Padlock Icon | jaschon">
              <a:extLst>
                <a:ext uri="{FF2B5EF4-FFF2-40B4-BE49-F238E27FC236}">
                  <a16:creationId xmlns:a16="http://schemas.microsoft.com/office/drawing/2014/main" id="{31A177A8-1827-1EC7-92AC-D4620928B877}"/>
                </a:ext>
              </a:extLst>
            </p:cNvPr>
            <p:cNvPicPr>
              <a:picLocks noChangeAspect="1" noChangeArrowheads="1"/>
            </p:cNvPicPr>
            <p:nvPr/>
          </p:nvPicPr>
          <p:blipFill>
            <a:blip r:embed="rId4">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825296" y="1946131"/>
              <a:ext cx="859810" cy="859810"/>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a:extLst>
                <a:ext uri="{FF2B5EF4-FFF2-40B4-BE49-F238E27FC236}">
                  <a16:creationId xmlns:a16="http://schemas.microsoft.com/office/drawing/2014/main" id="{3CDFF9B4-3EB6-B066-92A0-CFBEBA09C5FC}"/>
                </a:ext>
              </a:extLst>
            </p:cNvPr>
            <p:cNvSpPr txBox="1"/>
            <p:nvPr/>
          </p:nvSpPr>
          <p:spPr>
            <a:xfrm>
              <a:off x="4093137" y="2298472"/>
              <a:ext cx="351378" cy="461665"/>
            </a:xfrm>
            <a:prstGeom prst="rect">
              <a:avLst/>
            </a:prstGeom>
            <a:noFill/>
          </p:spPr>
          <p:txBody>
            <a:bodyPr wrap="none" rtlCol="0">
              <a:spAutoFit/>
            </a:bodyPr>
            <a:lstStyle/>
            <a:p>
              <a:r>
                <a:rPr lang="en-US" sz="2400">
                  <a:solidFill>
                    <a:schemeClr val="bg1"/>
                  </a:solidFill>
                </a:rPr>
                <a:t>R</a:t>
              </a:r>
            </a:p>
          </p:txBody>
        </p:sp>
      </p:grpSp>
      <p:grpSp>
        <p:nvGrpSpPr>
          <p:cNvPr id="23" name="Group 22">
            <a:extLst>
              <a:ext uri="{FF2B5EF4-FFF2-40B4-BE49-F238E27FC236}">
                <a16:creationId xmlns:a16="http://schemas.microsoft.com/office/drawing/2014/main" id="{20F1990D-6887-99CF-C4D8-9CF1E826E052}"/>
              </a:ext>
            </a:extLst>
          </p:cNvPr>
          <p:cNvGrpSpPr/>
          <p:nvPr/>
        </p:nvGrpSpPr>
        <p:grpSpPr>
          <a:xfrm>
            <a:off x="3422129" y="4916946"/>
            <a:ext cx="859810" cy="859810"/>
            <a:chOff x="3037194" y="1946131"/>
            <a:chExt cx="859810" cy="859810"/>
          </a:xfrm>
        </p:grpSpPr>
        <p:pic>
          <p:nvPicPr>
            <p:cNvPr id="24" name="Picture 10" descr="Free Clipart: Padlock Icon | jaschon">
              <a:extLst>
                <a:ext uri="{FF2B5EF4-FFF2-40B4-BE49-F238E27FC236}">
                  <a16:creationId xmlns:a16="http://schemas.microsoft.com/office/drawing/2014/main" id="{78979B70-2D27-139E-662F-FCDE05223C84}"/>
                </a:ext>
              </a:extLst>
            </p:cNvPr>
            <p:cNvPicPr>
              <a:picLocks noChangeAspect="1" noChangeArrowheads="1"/>
            </p:cNvPicPr>
            <p:nvPr/>
          </p:nvPicPr>
          <p:blipFill>
            <a:blip r:embed="rId4">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037194" y="1946131"/>
              <a:ext cx="859810" cy="859810"/>
            </a:xfrm>
            <a:prstGeom prst="rect">
              <a:avLst/>
            </a:prstGeom>
            <a:noFill/>
            <a:extLst>
              <a:ext uri="{909E8E84-426E-40DD-AFC4-6F175D3DCCD1}">
                <a14:hiddenFill xmlns:a14="http://schemas.microsoft.com/office/drawing/2010/main">
                  <a:solidFill>
                    <a:srgbClr val="FFFFFF"/>
                  </a:solidFill>
                </a14:hiddenFill>
              </a:ext>
            </a:extLst>
          </p:spPr>
        </p:pic>
        <p:sp>
          <p:nvSpPr>
            <p:cNvPr id="25" name="TextBox 24">
              <a:extLst>
                <a:ext uri="{FF2B5EF4-FFF2-40B4-BE49-F238E27FC236}">
                  <a16:creationId xmlns:a16="http://schemas.microsoft.com/office/drawing/2014/main" id="{CBB71C04-622C-E78F-91E0-3065FA6E2AF7}"/>
                </a:ext>
              </a:extLst>
            </p:cNvPr>
            <p:cNvSpPr txBox="1"/>
            <p:nvPr/>
          </p:nvSpPr>
          <p:spPr>
            <a:xfrm>
              <a:off x="3305035" y="2298473"/>
              <a:ext cx="324128" cy="461665"/>
            </a:xfrm>
            <a:prstGeom prst="rect">
              <a:avLst/>
            </a:prstGeom>
            <a:noFill/>
          </p:spPr>
          <p:txBody>
            <a:bodyPr wrap="none" rtlCol="0">
              <a:spAutoFit/>
            </a:bodyPr>
            <a:lstStyle/>
            <a:p>
              <a:r>
                <a:rPr lang="en-US" sz="2400">
                  <a:solidFill>
                    <a:schemeClr val="bg1"/>
                  </a:solidFill>
                </a:rPr>
                <a:t>k</a:t>
              </a:r>
            </a:p>
          </p:txBody>
        </p:sp>
      </p:grpSp>
      <p:grpSp>
        <p:nvGrpSpPr>
          <p:cNvPr id="26" name="Group 25">
            <a:extLst>
              <a:ext uri="{FF2B5EF4-FFF2-40B4-BE49-F238E27FC236}">
                <a16:creationId xmlns:a16="http://schemas.microsoft.com/office/drawing/2014/main" id="{42B0D3B5-8533-EEEF-941F-261124BDB229}"/>
              </a:ext>
            </a:extLst>
          </p:cNvPr>
          <p:cNvGrpSpPr/>
          <p:nvPr/>
        </p:nvGrpSpPr>
        <p:grpSpPr>
          <a:xfrm>
            <a:off x="4119875" y="4916946"/>
            <a:ext cx="859810" cy="859810"/>
            <a:chOff x="3037194" y="1946131"/>
            <a:chExt cx="859810" cy="859810"/>
          </a:xfrm>
        </p:grpSpPr>
        <p:pic>
          <p:nvPicPr>
            <p:cNvPr id="27" name="Picture 10" descr="Free Clipart: Padlock Icon | jaschon">
              <a:extLst>
                <a:ext uri="{FF2B5EF4-FFF2-40B4-BE49-F238E27FC236}">
                  <a16:creationId xmlns:a16="http://schemas.microsoft.com/office/drawing/2014/main" id="{176C6C38-F44D-75BD-9558-214FAE15E80B}"/>
                </a:ext>
              </a:extLst>
            </p:cNvPr>
            <p:cNvPicPr>
              <a:picLocks noChangeAspect="1" noChangeArrowheads="1"/>
            </p:cNvPicPr>
            <p:nvPr/>
          </p:nvPicPr>
          <p:blipFill>
            <a:blip r:embed="rId4">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037194" y="1946131"/>
              <a:ext cx="859810" cy="859810"/>
            </a:xfrm>
            <a:prstGeom prst="rect">
              <a:avLst/>
            </a:prstGeom>
            <a:noFill/>
            <a:extLst>
              <a:ext uri="{909E8E84-426E-40DD-AFC4-6F175D3DCCD1}">
                <a14:hiddenFill xmlns:a14="http://schemas.microsoft.com/office/drawing/2010/main">
                  <a:solidFill>
                    <a:srgbClr val="FFFFFF"/>
                  </a:solidFill>
                </a14:hiddenFill>
              </a:ext>
            </a:extLst>
          </p:spPr>
        </p:pic>
        <p:sp>
          <p:nvSpPr>
            <p:cNvPr id="28" name="TextBox 27">
              <a:extLst>
                <a:ext uri="{FF2B5EF4-FFF2-40B4-BE49-F238E27FC236}">
                  <a16:creationId xmlns:a16="http://schemas.microsoft.com/office/drawing/2014/main" id="{4662E74B-D3D4-69B7-8687-37FF92206491}"/>
                </a:ext>
              </a:extLst>
            </p:cNvPr>
            <p:cNvSpPr txBox="1"/>
            <p:nvPr/>
          </p:nvSpPr>
          <p:spPr>
            <a:xfrm>
              <a:off x="3305035" y="2298473"/>
              <a:ext cx="306494" cy="461665"/>
            </a:xfrm>
            <a:prstGeom prst="rect">
              <a:avLst/>
            </a:prstGeom>
            <a:noFill/>
          </p:spPr>
          <p:txBody>
            <a:bodyPr wrap="none" rtlCol="0">
              <a:spAutoFit/>
            </a:bodyPr>
            <a:lstStyle/>
            <a:p>
              <a:r>
                <a:rPr lang="en-US" sz="2400">
                  <a:solidFill>
                    <a:schemeClr val="bg1"/>
                  </a:solidFill>
                </a:rPr>
                <a:t>z</a:t>
              </a:r>
            </a:p>
          </p:txBody>
        </p:sp>
      </p:grpSp>
      <p:grpSp>
        <p:nvGrpSpPr>
          <p:cNvPr id="29" name="Group 28">
            <a:extLst>
              <a:ext uri="{FF2B5EF4-FFF2-40B4-BE49-F238E27FC236}">
                <a16:creationId xmlns:a16="http://schemas.microsoft.com/office/drawing/2014/main" id="{EBB5CB0C-B0B8-0FA8-2A59-97DE58BA83EA}"/>
              </a:ext>
            </a:extLst>
          </p:cNvPr>
          <p:cNvGrpSpPr/>
          <p:nvPr/>
        </p:nvGrpSpPr>
        <p:grpSpPr>
          <a:xfrm>
            <a:off x="4799987" y="4916946"/>
            <a:ext cx="859810" cy="859810"/>
            <a:chOff x="3825296" y="1946131"/>
            <a:chExt cx="859810" cy="859810"/>
          </a:xfrm>
        </p:grpSpPr>
        <p:pic>
          <p:nvPicPr>
            <p:cNvPr id="30" name="Picture 10" descr="Free Clipart: Padlock Icon | jaschon">
              <a:extLst>
                <a:ext uri="{FF2B5EF4-FFF2-40B4-BE49-F238E27FC236}">
                  <a16:creationId xmlns:a16="http://schemas.microsoft.com/office/drawing/2014/main" id="{F11B1A7D-5FD8-FE33-F61A-0848823A4064}"/>
                </a:ext>
              </a:extLst>
            </p:cNvPr>
            <p:cNvPicPr>
              <a:picLocks noChangeAspect="1" noChangeArrowheads="1"/>
            </p:cNvPicPr>
            <p:nvPr/>
          </p:nvPicPr>
          <p:blipFill>
            <a:blip r:embed="rId4">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825296" y="1946131"/>
              <a:ext cx="859810" cy="859810"/>
            </a:xfrm>
            <a:prstGeom prst="rect">
              <a:avLst/>
            </a:prstGeom>
            <a:noFill/>
            <a:extLst>
              <a:ext uri="{909E8E84-426E-40DD-AFC4-6F175D3DCCD1}">
                <a14:hiddenFill xmlns:a14="http://schemas.microsoft.com/office/drawing/2010/main">
                  <a:solidFill>
                    <a:srgbClr val="FFFFFF"/>
                  </a:solidFill>
                </a14:hiddenFill>
              </a:ext>
            </a:extLst>
          </p:spPr>
        </p:pic>
        <p:sp>
          <p:nvSpPr>
            <p:cNvPr id="31" name="TextBox 30">
              <a:extLst>
                <a:ext uri="{FF2B5EF4-FFF2-40B4-BE49-F238E27FC236}">
                  <a16:creationId xmlns:a16="http://schemas.microsoft.com/office/drawing/2014/main" id="{C2342409-A7BE-3F9D-1FA0-17B23C835F63}"/>
                </a:ext>
              </a:extLst>
            </p:cNvPr>
            <p:cNvSpPr txBox="1"/>
            <p:nvPr/>
          </p:nvSpPr>
          <p:spPr>
            <a:xfrm>
              <a:off x="4093137" y="2298472"/>
              <a:ext cx="351378" cy="461665"/>
            </a:xfrm>
            <a:prstGeom prst="rect">
              <a:avLst/>
            </a:prstGeom>
            <a:noFill/>
          </p:spPr>
          <p:txBody>
            <a:bodyPr wrap="none" rtlCol="0">
              <a:spAutoFit/>
            </a:bodyPr>
            <a:lstStyle/>
            <a:p>
              <a:r>
                <a:rPr lang="en-US" sz="2400">
                  <a:solidFill>
                    <a:schemeClr val="bg1"/>
                  </a:solidFill>
                </a:rPr>
                <a:t>R</a:t>
              </a:r>
            </a:p>
          </p:txBody>
        </p:sp>
      </p:grpSp>
      <p:sp>
        <p:nvSpPr>
          <p:cNvPr id="14" name="TextBox 13">
            <a:extLst>
              <a:ext uri="{FF2B5EF4-FFF2-40B4-BE49-F238E27FC236}">
                <a16:creationId xmlns:a16="http://schemas.microsoft.com/office/drawing/2014/main" id="{3BD91601-80A2-2E7C-7689-AE2459D173C9}"/>
              </a:ext>
            </a:extLst>
          </p:cNvPr>
          <p:cNvSpPr txBox="1"/>
          <p:nvPr/>
        </p:nvSpPr>
        <p:spPr>
          <a:xfrm>
            <a:off x="267351" y="1634976"/>
            <a:ext cx="2242278" cy="584775"/>
          </a:xfrm>
          <a:prstGeom prst="rect">
            <a:avLst/>
          </a:prstGeom>
          <a:noFill/>
        </p:spPr>
        <p:txBody>
          <a:bodyPr wrap="square">
            <a:spAutoFit/>
          </a:bodyPr>
          <a:lstStyle/>
          <a:p>
            <a:pPr algn="ctr"/>
            <a:r>
              <a:rPr lang="en-US" sz="3200"/>
              <a:t>ZKP</a:t>
            </a:r>
          </a:p>
        </p:txBody>
      </p:sp>
      <p:sp>
        <p:nvSpPr>
          <p:cNvPr id="15" name="TextBox 14">
            <a:extLst>
              <a:ext uri="{FF2B5EF4-FFF2-40B4-BE49-F238E27FC236}">
                <a16:creationId xmlns:a16="http://schemas.microsoft.com/office/drawing/2014/main" id="{DF3518B9-54C5-AF3A-1330-D9EBA95B663A}"/>
              </a:ext>
            </a:extLst>
          </p:cNvPr>
          <p:cNvSpPr txBox="1"/>
          <p:nvPr/>
        </p:nvSpPr>
        <p:spPr>
          <a:xfrm>
            <a:off x="838199" y="4512641"/>
            <a:ext cx="5691189" cy="584775"/>
          </a:xfrm>
          <a:prstGeom prst="rect">
            <a:avLst/>
          </a:prstGeom>
          <a:noFill/>
        </p:spPr>
        <p:txBody>
          <a:bodyPr wrap="square">
            <a:spAutoFit/>
          </a:bodyPr>
          <a:lstStyle/>
          <a:p>
            <a:pPr algn="ctr"/>
            <a:r>
              <a:rPr lang="en-US" sz="3200"/>
              <a:t>Protocol </a:t>
            </a:r>
            <a:r>
              <a:rPr lang="el-GR" sz="3200"/>
              <a:t>Π </a:t>
            </a:r>
            <a:r>
              <a:rPr lang="en-US" sz="3200"/>
              <a:t>for Point Operations</a:t>
            </a:r>
          </a:p>
        </p:txBody>
      </p:sp>
      <p:sp>
        <p:nvSpPr>
          <p:cNvPr id="9" name="TextBox 8">
            <a:extLst>
              <a:ext uri="{FF2B5EF4-FFF2-40B4-BE49-F238E27FC236}">
                <a16:creationId xmlns:a16="http://schemas.microsoft.com/office/drawing/2014/main" id="{6DCB32E4-4D7F-7415-0016-F675B7A5892A}"/>
              </a:ext>
            </a:extLst>
          </p:cNvPr>
          <p:cNvSpPr txBox="1"/>
          <p:nvPr/>
        </p:nvSpPr>
        <p:spPr>
          <a:xfrm>
            <a:off x="8040281" y="5572125"/>
            <a:ext cx="4127902" cy="1264320"/>
          </a:xfrm>
          <a:prstGeom prst="rect">
            <a:avLst/>
          </a:prstGeom>
          <a:noFill/>
          <a:ln w="28575">
            <a:solidFill>
              <a:srgbClr val="FF0000"/>
            </a:solidFill>
          </a:ln>
        </p:spPr>
        <p:txBody>
          <a:bodyPr wrap="square" rtlCol="0">
            <a:spAutoFit/>
          </a:bodyPr>
          <a:lstStyle/>
          <a:p>
            <a:r>
              <a:rPr lang="en-US" sz="2800"/>
              <a:t>Issue: How to open </a:t>
            </a:r>
          </a:p>
          <a:p>
            <a:pPr>
              <a:lnSpc>
                <a:spcPct val="200000"/>
              </a:lnSpc>
            </a:pPr>
            <a:r>
              <a:rPr lang="en-US" sz="2800"/>
              <a:t>                       in protocol </a:t>
            </a:r>
            <a:r>
              <a:rPr lang="el-GR" sz="2800"/>
              <a:t>Π</a:t>
            </a:r>
            <a:r>
              <a:rPr lang="en-US" sz="2800"/>
              <a:t>?      </a:t>
            </a:r>
          </a:p>
        </p:txBody>
      </p:sp>
      <p:grpSp>
        <p:nvGrpSpPr>
          <p:cNvPr id="17" name="Group 16">
            <a:extLst>
              <a:ext uri="{FF2B5EF4-FFF2-40B4-BE49-F238E27FC236}">
                <a16:creationId xmlns:a16="http://schemas.microsoft.com/office/drawing/2014/main" id="{FC95F399-1521-0FDF-A8CA-2C39903070CE}"/>
              </a:ext>
            </a:extLst>
          </p:cNvPr>
          <p:cNvGrpSpPr/>
          <p:nvPr/>
        </p:nvGrpSpPr>
        <p:grpSpPr>
          <a:xfrm>
            <a:off x="8040281" y="6000063"/>
            <a:ext cx="859810" cy="859810"/>
            <a:chOff x="3037194" y="1946131"/>
            <a:chExt cx="859810" cy="859810"/>
          </a:xfrm>
        </p:grpSpPr>
        <p:pic>
          <p:nvPicPr>
            <p:cNvPr id="18" name="Picture 10" descr="Free Clipart: Padlock Icon | jaschon">
              <a:extLst>
                <a:ext uri="{FF2B5EF4-FFF2-40B4-BE49-F238E27FC236}">
                  <a16:creationId xmlns:a16="http://schemas.microsoft.com/office/drawing/2014/main" id="{4C856A38-128F-DD45-AF56-4A70D8915A03}"/>
                </a:ext>
              </a:extLst>
            </p:cNvPr>
            <p:cNvPicPr>
              <a:picLocks noChangeAspect="1" noChangeArrowheads="1"/>
            </p:cNvPicPr>
            <p:nvPr/>
          </p:nvPicPr>
          <p:blipFill>
            <a:blip r:embed="rId4">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037194" y="1946131"/>
              <a:ext cx="859810" cy="859810"/>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a:extLst>
                <a:ext uri="{FF2B5EF4-FFF2-40B4-BE49-F238E27FC236}">
                  <a16:creationId xmlns:a16="http://schemas.microsoft.com/office/drawing/2014/main" id="{6B7D8C8F-8BAA-0161-E07B-EBCC4CF9FDA1}"/>
                </a:ext>
              </a:extLst>
            </p:cNvPr>
            <p:cNvSpPr txBox="1"/>
            <p:nvPr/>
          </p:nvSpPr>
          <p:spPr>
            <a:xfrm>
              <a:off x="3305035" y="2298473"/>
              <a:ext cx="324128" cy="461665"/>
            </a:xfrm>
            <a:prstGeom prst="rect">
              <a:avLst/>
            </a:prstGeom>
            <a:noFill/>
          </p:spPr>
          <p:txBody>
            <a:bodyPr wrap="none" rtlCol="0">
              <a:spAutoFit/>
            </a:bodyPr>
            <a:lstStyle/>
            <a:p>
              <a:r>
                <a:rPr lang="en-US" sz="2400">
                  <a:solidFill>
                    <a:schemeClr val="bg1"/>
                  </a:solidFill>
                </a:rPr>
                <a:t>k</a:t>
              </a:r>
            </a:p>
          </p:txBody>
        </p:sp>
      </p:grpSp>
      <p:grpSp>
        <p:nvGrpSpPr>
          <p:cNvPr id="32" name="Group 31">
            <a:extLst>
              <a:ext uri="{FF2B5EF4-FFF2-40B4-BE49-F238E27FC236}">
                <a16:creationId xmlns:a16="http://schemas.microsoft.com/office/drawing/2014/main" id="{DFE62F93-2254-EA94-A9F3-290FDF9D645D}"/>
              </a:ext>
            </a:extLst>
          </p:cNvPr>
          <p:cNvGrpSpPr/>
          <p:nvPr/>
        </p:nvGrpSpPr>
        <p:grpSpPr>
          <a:xfrm>
            <a:off x="8604107" y="6000063"/>
            <a:ext cx="859810" cy="859810"/>
            <a:chOff x="3037194" y="1946131"/>
            <a:chExt cx="859810" cy="859810"/>
          </a:xfrm>
        </p:grpSpPr>
        <p:pic>
          <p:nvPicPr>
            <p:cNvPr id="33" name="Picture 10" descr="Free Clipart: Padlock Icon | jaschon">
              <a:extLst>
                <a:ext uri="{FF2B5EF4-FFF2-40B4-BE49-F238E27FC236}">
                  <a16:creationId xmlns:a16="http://schemas.microsoft.com/office/drawing/2014/main" id="{96340383-666F-C664-12DF-01953A692A8E}"/>
                </a:ext>
              </a:extLst>
            </p:cNvPr>
            <p:cNvPicPr>
              <a:picLocks noChangeAspect="1" noChangeArrowheads="1"/>
            </p:cNvPicPr>
            <p:nvPr/>
          </p:nvPicPr>
          <p:blipFill>
            <a:blip r:embed="rId4">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037194" y="1946131"/>
              <a:ext cx="859810" cy="859810"/>
            </a:xfrm>
            <a:prstGeom prst="rect">
              <a:avLst/>
            </a:prstGeom>
            <a:noFill/>
            <a:extLst>
              <a:ext uri="{909E8E84-426E-40DD-AFC4-6F175D3DCCD1}">
                <a14:hiddenFill xmlns:a14="http://schemas.microsoft.com/office/drawing/2010/main">
                  <a:solidFill>
                    <a:srgbClr val="FFFFFF"/>
                  </a:solidFill>
                </a14:hiddenFill>
              </a:ext>
            </a:extLst>
          </p:spPr>
        </p:pic>
        <p:sp>
          <p:nvSpPr>
            <p:cNvPr id="34" name="TextBox 33">
              <a:extLst>
                <a:ext uri="{FF2B5EF4-FFF2-40B4-BE49-F238E27FC236}">
                  <a16:creationId xmlns:a16="http://schemas.microsoft.com/office/drawing/2014/main" id="{9059752C-C8E3-5A07-E7DE-0422EE79A331}"/>
                </a:ext>
              </a:extLst>
            </p:cNvPr>
            <p:cNvSpPr txBox="1"/>
            <p:nvPr/>
          </p:nvSpPr>
          <p:spPr>
            <a:xfrm>
              <a:off x="3305035" y="2298473"/>
              <a:ext cx="306494" cy="461665"/>
            </a:xfrm>
            <a:prstGeom prst="rect">
              <a:avLst/>
            </a:prstGeom>
            <a:noFill/>
          </p:spPr>
          <p:txBody>
            <a:bodyPr wrap="none" rtlCol="0">
              <a:spAutoFit/>
            </a:bodyPr>
            <a:lstStyle/>
            <a:p>
              <a:r>
                <a:rPr lang="en-US" sz="2400">
                  <a:solidFill>
                    <a:schemeClr val="bg1"/>
                  </a:solidFill>
                </a:rPr>
                <a:t>z</a:t>
              </a:r>
            </a:p>
          </p:txBody>
        </p:sp>
      </p:grpSp>
      <p:sp>
        <p:nvSpPr>
          <p:cNvPr id="37" name="TextBox 36">
            <a:extLst>
              <a:ext uri="{FF2B5EF4-FFF2-40B4-BE49-F238E27FC236}">
                <a16:creationId xmlns:a16="http://schemas.microsoft.com/office/drawing/2014/main" id="{F5D17999-27CD-24C5-B8DB-2C9AA2415102}"/>
              </a:ext>
            </a:extLst>
          </p:cNvPr>
          <p:cNvSpPr txBox="1"/>
          <p:nvPr/>
        </p:nvSpPr>
        <p:spPr>
          <a:xfrm>
            <a:off x="9428059" y="6352405"/>
            <a:ext cx="373820" cy="461665"/>
          </a:xfrm>
          <a:prstGeom prst="rect">
            <a:avLst/>
          </a:prstGeom>
          <a:noFill/>
        </p:spPr>
        <p:txBody>
          <a:bodyPr wrap="none" rtlCol="0">
            <a:spAutoFit/>
          </a:bodyPr>
          <a:lstStyle/>
          <a:p>
            <a:r>
              <a:rPr lang="en-US" sz="2400">
                <a:solidFill>
                  <a:schemeClr val="bg1"/>
                </a:solidFill>
              </a:rPr>
              <a:t>z'</a:t>
            </a:r>
          </a:p>
        </p:txBody>
      </p:sp>
      <p:grpSp>
        <p:nvGrpSpPr>
          <p:cNvPr id="38" name="Group 37">
            <a:extLst>
              <a:ext uri="{FF2B5EF4-FFF2-40B4-BE49-F238E27FC236}">
                <a16:creationId xmlns:a16="http://schemas.microsoft.com/office/drawing/2014/main" id="{E0880F46-7EBC-DAC4-B09A-647764D2F170}"/>
              </a:ext>
            </a:extLst>
          </p:cNvPr>
          <p:cNvGrpSpPr/>
          <p:nvPr/>
        </p:nvGrpSpPr>
        <p:grpSpPr>
          <a:xfrm>
            <a:off x="9167933" y="5998190"/>
            <a:ext cx="859810" cy="859810"/>
            <a:chOff x="3825296" y="1946131"/>
            <a:chExt cx="859810" cy="859810"/>
          </a:xfrm>
        </p:grpSpPr>
        <p:pic>
          <p:nvPicPr>
            <p:cNvPr id="39" name="Picture 10" descr="Free Clipart: Padlock Icon | jaschon">
              <a:extLst>
                <a:ext uri="{FF2B5EF4-FFF2-40B4-BE49-F238E27FC236}">
                  <a16:creationId xmlns:a16="http://schemas.microsoft.com/office/drawing/2014/main" id="{87F479FB-4E58-2C14-1855-43DC4B026E3D}"/>
                </a:ext>
              </a:extLst>
            </p:cNvPr>
            <p:cNvPicPr>
              <a:picLocks noChangeAspect="1" noChangeArrowheads="1"/>
            </p:cNvPicPr>
            <p:nvPr/>
          </p:nvPicPr>
          <p:blipFill>
            <a:blip r:embed="rId4">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825296" y="1946131"/>
              <a:ext cx="859810" cy="859810"/>
            </a:xfrm>
            <a:prstGeom prst="rect">
              <a:avLst/>
            </a:prstGeom>
            <a:noFill/>
            <a:extLst>
              <a:ext uri="{909E8E84-426E-40DD-AFC4-6F175D3DCCD1}">
                <a14:hiddenFill xmlns:a14="http://schemas.microsoft.com/office/drawing/2010/main">
                  <a:solidFill>
                    <a:srgbClr val="FFFFFF"/>
                  </a:solidFill>
                </a14:hiddenFill>
              </a:ext>
            </a:extLst>
          </p:spPr>
        </p:pic>
        <p:sp>
          <p:nvSpPr>
            <p:cNvPr id="40" name="TextBox 39">
              <a:extLst>
                <a:ext uri="{FF2B5EF4-FFF2-40B4-BE49-F238E27FC236}">
                  <a16:creationId xmlns:a16="http://schemas.microsoft.com/office/drawing/2014/main" id="{D4CB414A-3C00-ABB8-AF82-88C194886181}"/>
                </a:ext>
              </a:extLst>
            </p:cNvPr>
            <p:cNvSpPr txBox="1"/>
            <p:nvPr/>
          </p:nvSpPr>
          <p:spPr>
            <a:xfrm>
              <a:off x="4093137" y="2298472"/>
              <a:ext cx="351378" cy="461665"/>
            </a:xfrm>
            <a:prstGeom prst="rect">
              <a:avLst/>
            </a:prstGeom>
            <a:noFill/>
          </p:spPr>
          <p:txBody>
            <a:bodyPr wrap="none" rtlCol="0">
              <a:spAutoFit/>
            </a:bodyPr>
            <a:lstStyle/>
            <a:p>
              <a:r>
                <a:rPr lang="en-US" sz="2400">
                  <a:solidFill>
                    <a:schemeClr val="bg1"/>
                  </a:solidFill>
                </a:rPr>
                <a:t>R</a:t>
              </a:r>
            </a:p>
          </p:txBody>
        </p:sp>
      </p:grpSp>
    </p:spTree>
    <p:extLst>
      <p:ext uri="{BB962C8B-B14F-4D97-AF65-F5344CB8AC3E}">
        <p14:creationId xmlns:p14="http://schemas.microsoft.com/office/powerpoint/2010/main" val="703789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17.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1691BB96-9D92-1BF1-5369-C554D6F1F973}"/>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5995E96-DF4B-4454-0233-38BFC4CA4D41}"/>
              </a:ext>
            </a:extLst>
          </p:cNvPr>
          <p:cNvSpPr>
            <a:spLocks noGrp="1"/>
          </p:cNvSpPr>
          <p:nvPr>
            <p:ph idx="1"/>
          </p:nvPr>
        </p:nvSpPr>
        <p:spPr/>
        <p:txBody>
          <a:bodyPr/>
          <a:lstStyle/>
          <a:p>
            <a:r>
              <a:rPr lang="en-US"/>
              <a:t>Goal: Convince Verifier that </a:t>
            </a:r>
            <a:r>
              <a:rPr lang="en-US" sz="2800">
                <a:solidFill>
                  <a:srgbClr val="005AB5"/>
                </a:solidFill>
              </a:rPr>
              <a:t>PK</a:t>
            </a:r>
            <a:r>
              <a:rPr lang="en-US" sz="2800"/>
              <a:t> = </a:t>
            </a:r>
            <a:r>
              <a:rPr lang="en-US" sz="2800">
                <a:solidFill>
                  <a:srgbClr val="DC3220"/>
                </a:solidFill>
              </a:rPr>
              <a:t>k</a:t>
            </a:r>
            <a:r>
              <a:rPr lang="en-US" sz="2800"/>
              <a:t> </a:t>
            </a:r>
            <a:r>
              <a:rPr lang="en-US" sz="2800">
                <a:solidFill>
                  <a:srgbClr val="005AB5"/>
                </a:solidFill>
              </a:rPr>
              <a:t>G</a:t>
            </a:r>
            <a:r>
              <a:rPr lang="en-US" sz="2800"/>
              <a:t> + </a:t>
            </a:r>
            <a:r>
              <a:rPr lang="en-US" sz="2800">
                <a:solidFill>
                  <a:srgbClr val="DC3220"/>
                </a:solidFill>
              </a:rPr>
              <a:t>z R </a:t>
            </a:r>
            <a:r>
              <a:rPr lang="en-US"/>
              <a:t>c</a:t>
            </a:r>
            <a:r>
              <a:rPr lang="en-US" sz="2800"/>
              <a:t>orresponding to </a:t>
            </a:r>
          </a:p>
          <a:p>
            <a:pPr marL="0" indent="0" algn="ctr">
              <a:buNone/>
            </a:pPr>
            <a:r>
              <a:rPr lang="en-US" sz="2800">
                <a:solidFill>
                  <a:srgbClr val="DC3220"/>
                </a:solidFill>
              </a:rPr>
              <a:t> </a:t>
            </a:r>
            <a:endParaRPr lang="en-US" sz="2800">
              <a:solidFill>
                <a:srgbClr val="005AB5"/>
              </a:solidFill>
            </a:endParaRPr>
          </a:p>
          <a:p>
            <a:endParaRPr lang="en-US"/>
          </a:p>
          <a:p>
            <a:endParaRPr lang="en-US"/>
          </a:p>
        </p:txBody>
      </p:sp>
      <p:sp>
        <p:nvSpPr>
          <p:cNvPr id="15" name="Title 14">
            <a:extLst>
              <a:ext uri="{FF2B5EF4-FFF2-40B4-BE49-F238E27FC236}">
                <a16:creationId xmlns:a16="http://schemas.microsoft.com/office/drawing/2014/main" id="{71BE215C-A1DE-6FB2-44F5-9E02D85236AB}"/>
              </a:ext>
            </a:extLst>
          </p:cNvPr>
          <p:cNvSpPr>
            <a:spLocks noGrp="1"/>
          </p:cNvSpPr>
          <p:nvPr>
            <p:ph type="title"/>
          </p:nvPr>
        </p:nvSpPr>
        <p:spPr/>
        <p:txBody>
          <a:bodyPr/>
          <a:lstStyle/>
          <a:p>
            <a:pPr algn="ctr"/>
            <a:r>
              <a:rPr lang="en-US" sz="4000"/>
              <a:t>Protocol </a:t>
            </a:r>
            <a:r>
              <a:rPr lang="el-GR" sz="4000"/>
              <a:t>Π </a:t>
            </a:r>
            <a:r>
              <a:rPr lang="en-US" sz="4000"/>
              <a:t>for Point Operations</a:t>
            </a:r>
          </a:p>
        </p:txBody>
      </p:sp>
      <p:grpSp>
        <p:nvGrpSpPr>
          <p:cNvPr id="4" name="Group 3">
            <a:extLst>
              <a:ext uri="{FF2B5EF4-FFF2-40B4-BE49-F238E27FC236}">
                <a16:creationId xmlns:a16="http://schemas.microsoft.com/office/drawing/2014/main" id="{026CFD3E-5855-797B-7C98-03C8381FA9DF}"/>
              </a:ext>
            </a:extLst>
          </p:cNvPr>
          <p:cNvGrpSpPr/>
          <p:nvPr/>
        </p:nvGrpSpPr>
        <p:grpSpPr>
          <a:xfrm>
            <a:off x="9589663" y="1518488"/>
            <a:ext cx="859810" cy="859810"/>
            <a:chOff x="3037194" y="1946131"/>
            <a:chExt cx="859810" cy="859810"/>
          </a:xfrm>
        </p:grpSpPr>
        <p:pic>
          <p:nvPicPr>
            <p:cNvPr id="5" name="Picture 10" descr="Free Clipart: Padlock Icon | jaschon">
              <a:extLst>
                <a:ext uri="{FF2B5EF4-FFF2-40B4-BE49-F238E27FC236}">
                  <a16:creationId xmlns:a16="http://schemas.microsoft.com/office/drawing/2014/main" id="{D439C39B-2B41-82F0-83DE-4BF2E40758C2}"/>
                </a:ext>
              </a:extLst>
            </p:cNvPr>
            <p:cNvPicPr>
              <a:picLocks noChangeAspect="1" noChangeArrowheads="1"/>
            </p:cNvPicPr>
            <p:nvPr/>
          </p:nvPicPr>
          <p:blipFill>
            <a:blip r:embed="rId3">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037194" y="1946131"/>
              <a:ext cx="859810" cy="85981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8670DD43-CE70-FDEB-8645-7B204A0D79A6}"/>
                </a:ext>
              </a:extLst>
            </p:cNvPr>
            <p:cNvSpPr txBox="1"/>
            <p:nvPr/>
          </p:nvSpPr>
          <p:spPr>
            <a:xfrm>
              <a:off x="3305035" y="2298473"/>
              <a:ext cx="324128" cy="461665"/>
            </a:xfrm>
            <a:prstGeom prst="rect">
              <a:avLst/>
            </a:prstGeom>
            <a:noFill/>
          </p:spPr>
          <p:txBody>
            <a:bodyPr wrap="none" rtlCol="0">
              <a:spAutoFit/>
            </a:bodyPr>
            <a:lstStyle/>
            <a:p>
              <a:r>
                <a:rPr lang="en-US" sz="2400">
                  <a:solidFill>
                    <a:schemeClr val="bg1"/>
                  </a:solidFill>
                </a:rPr>
                <a:t>k</a:t>
              </a:r>
            </a:p>
          </p:txBody>
        </p:sp>
      </p:grpSp>
      <p:grpSp>
        <p:nvGrpSpPr>
          <p:cNvPr id="10" name="Group 9">
            <a:extLst>
              <a:ext uri="{FF2B5EF4-FFF2-40B4-BE49-F238E27FC236}">
                <a16:creationId xmlns:a16="http://schemas.microsoft.com/office/drawing/2014/main" id="{CF692EAD-892A-E071-FF93-F69E478D95C4}"/>
              </a:ext>
            </a:extLst>
          </p:cNvPr>
          <p:cNvGrpSpPr/>
          <p:nvPr/>
        </p:nvGrpSpPr>
        <p:grpSpPr>
          <a:xfrm>
            <a:off x="10287409" y="1518488"/>
            <a:ext cx="859810" cy="859810"/>
            <a:chOff x="3037194" y="1946131"/>
            <a:chExt cx="859810" cy="859810"/>
          </a:xfrm>
        </p:grpSpPr>
        <p:pic>
          <p:nvPicPr>
            <p:cNvPr id="11" name="Picture 10" descr="Free Clipart: Padlock Icon | jaschon">
              <a:extLst>
                <a:ext uri="{FF2B5EF4-FFF2-40B4-BE49-F238E27FC236}">
                  <a16:creationId xmlns:a16="http://schemas.microsoft.com/office/drawing/2014/main" id="{0519183D-3A53-6A85-56E9-404D59B4A3A2}"/>
                </a:ext>
              </a:extLst>
            </p:cNvPr>
            <p:cNvPicPr>
              <a:picLocks noChangeAspect="1" noChangeArrowheads="1"/>
            </p:cNvPicPr>
            <p:nvPr/>
          </p:nvPicPr>
          <p:blipFill>
            <a:blip r:embed="rId3">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037194" y="1946131"/>
              <a:ext cx="859810" cy="859810"/>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65CBC206-DA6C-552B-0729-C88F966B179F}"/>
                </a:ext>
              </a:extLst>
            </p:cNvPr>
            <p:cNvSpPr txBox="1"/>
            <p:nvPr/>
          </p:nvSpPr>
          <p:spPr>
            <a:xfrm>
              <a:off x="3305035" y="2298473"/>
              <a:ext cx="306494" cy="461665"/>
            </a:xfrm>
            <a:prstGeom prst="rect">
              <a:avLst/>
            </a:prstGeom>
            <a:noFill/>
          </p:spPr>
          <p:txBody>
            <a:bodyPr wrap="none" rtlCol="0">
              <a:spAutoFit/>
            </a:bodyPr>
            <a:lstStyle/>
            <a:p>
              <a:r>
                <a:rPr lang="en-US" sz="2400">
                  <a:solidFill>
                    <a:schemeClr val="bg1"/>
                  </a:solidFill>
                </a:rPr>
                <a:t>z</a:t>
              </a:r>
            </a:p>
          </p:txBody>
        </p:sp>
      </p:grpSp>
      <p:grpSp>
        <p:nvGrpSpPr>
          <p:cNvPr id="17" name="Group 16">
            <a:extLst>
              <a:ext uri="{FF2B5EF4-FFF2-40B4-BE49-F238E27FC236}">
                <a16:creationId xmlns:a16="http://schemas.microsoft.com/office/drawing/2014/main" id="{62E9B46D-8293-33D0-07BD-DBED8EDEBA11}"/>
              </a:ext>
            </a:extLst>
          </p:cNvPr>
          <p:cNvGrpSpPr/>
          <p:nvPr/>
        </p:nvGrpSpPr>
        <p:grpSpPr>
          <a:xfrm>
            <a:off x="10967521" y="1518488"/>
            <a:ext cx="859810" cy="859810"/>
            <a:chOff x="3825296" y="1946131"/>
            <a:chExt cx="859810" cy="859810"/>
          </a:xfrm>
        </p:grpSpPr>
        <p:pic>
          <p:nvPicPr>
            <p:cNvPr id="18" name="Picture 10" descr="Free Clipart: Padlock Icon | jaschon">
              <a:extLst>
                <a:ext uri="{FF2B5EF4-FFF2-40B4-BE49-F238E27FC236}">
                  <a16:creationId xmlns:a16="http://schemas.microsoft.com/office/drawing/2014/main" id="{0D99B687-61D6-6DEA-73AF-07E8B8E1A7A0}"/>
                </a:ext>
              </a:extLst>
            </p:cNvPr>
            <p:cNvPicPr>
              <a:picLocks noChangeAspect="1" noChangeArrowheads="1"/>
            </p:cNvPicPr>
            <p:nvPr/>
          </p:nvPicPr>
          <p:blipFill>
            <a:blip r:embed="rId3">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825296" y="1946131"/>
              <a:ext cx="859810" cy="859810"/>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a:extLst>
                <a:ext uri="{FF2B5EF4-FFF2-40B4-BE49-F238E27FC236}">
                  <a16:creationId xmlns:a16="http://schemas.microsoft.com/office/drawing/2014/main" id="{8B0D1A10-3F45-41E9-4F84-AAE89B92C1D9}"/>
                </a:ext>
              </a:extLst>
            </p:cNvPr>
            <p:cNvSpPr txBox="1"/>
            <p:nvPr/>
          </p:nvSpPr>
          <p:spPr>
            <a:xfrm>
              <a:off x="4093137" y="2298472"/>
              <a:ext cx="351378" cy="461665"/>
            </a:xfrm>
            <a:prstGeom prst="rect">
              <a:avLst/>
            </a:prstGeom>
            <a:noFill/>
          </p:spPr>
          <p:txBody>
            <a:bodyPr wrap="none" rtlCol="0">
              <a:spAutoFit/>
            </a:bodyPr>
            <a:lstStyle/>
            <a:p>
              <a:r>
                <a:rPr lang="en-US" sz="2400">
                  <a:solidFill>
                    <a:schemeClr val="bg1"/>
                  </a:solidFill>
                </a:rPr>
                <a:t>R</a:t>
              </a:r>
            </a:p>
          </p:txBody>
        </p:sp>
      </p:grpSp>
      <p:pic>
        <p:nvPicPr>
          <p:cNvPr id="22" name="Picture 6" descr="Client - Free marketing icons">
            <a:extLst>
              <a:ext uri="{FF2B5EF4-FFF2-40B4-BE49-F238E27FC236}">
                <a16:creationId xmlns:a16="http://schemas.microsoft.com/office/drawing/2014/main" id="{D7C30EE8-6F91-709B-96A1-3DE472D2031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28374"/>
          <a:stretch/>
        </p:blipFill>
        <p:spPr bwMode="auto">
          <a:xfrm>
            <a:off x="838200" y="4543699"/>
            <a:ext cx="2315308" cy="1658373"/>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a:extLst>
              <a:ext uri="{FF2B5EF4-FFF2-40B4-BE49-F238E27FC236}">
                <a16:creationId xmlns:a16="http://schemas.microsoft.com/office/drawing/2014/main" id="{B36E9FB5-032E-5842-2BD5-959F4E629B53}"/>
              </a:ext>
            </a:extLst>
          </p:cNvPr>
          <p:cNvSpPr txBox="1"/>
          <p:nvPr/>
        </p:nvSpPr>
        <p:spPr>
          <a:xfrm>
            <a:off x="1493793" y="6313659"/>
            <a:ext cx="1004121" cy="461665"/>
          </a:xfrm>
          <a:prstGeom prst="rect">
            <a:avLst/>
          </a:prstGeom>
          <a:noFill/>
        </p:spPr>
        <p:txBody>
          <a:bodyPr wrap="none" rtlCol="0">
            <a:spAutoFit/>
          </a:bodyPr>
          <a:lstStyle/>
          <a:p>
            <a:r>
              <a:rPr lang="en-US" sz="2400"/>
              <a:t>Prover</a:t>
            </a:r>
          </a:p>
        </p:txBody>
      </p:sp>
      <p:pic>
        <p:nvPicPr>
          <p:cNvPr id="24" name="Picture 23">
            <a:extLst>
              <a:ext uri="{FF2B5EF4-FFF2-40B4-BE49-F238E27FC236}">
                <a16:creationId xmlns:a16="http://schemas.microsoft.com/office/drawing/2014/main" id="{D3D3ED6E-FFA9-348B-529C-6469802720FC}"/>
              </a:ext>
            </a:extLst>
          </p:cNvPr>
          <p:cNvPicPr>
            <a:picLocks noChangeAspect="1"/>
          </p:cNvPicPr>
          <p:nvPr/>
        </p:nvPicPr>
        <p:blipFill>
          <a:blip r:embed="rId5"/>
          <a:stretch>
            <a:fillRect/>
          </a:stretch>
        </p:blipFill>
        <p:spPr>
          <a:xfrm>
            <a:off x="9046754" y="4318392"/>
            <a:ext cx="2022230" cy="2022230"/>
          </a:xfrm>
          <a:prstGeom prst="rect">
            <a:avLst/>
          </a:prstGeom>
        </p:spPr>
      </p:pic>
      <p:sp>
        <p:nvSpPr>
          <p:cNvPr id="25" name="TextBox 24">
            <a:extLst>
              <a:ext uri="{FF2B5EF4-FFF2-40B4-BE49-F238E27FC236}">
                <a16:creationId xmlns:a16="http://schemas.microsoft.com/office/drawing/2014/main" id="{100A049A-BA12-377A-7FD7-05659A09D4D0}"/>
              </a:ext>
            </a:extLst>
          </p:cNvPr>
          <p:cNvSpPr txBox="1"/>
          <p:nvPr/>
        </p:nvSpPr>
        <p:spPr>
          <a:xfrm>
            <a:off x="9555809" y="6313659"/>
            <a:ext cx="1102289" cy="461665"/>
          </a:xfrm>
          <a:prstGeom prst="rect">
            <a:avLst/>
          </a:prstGeom>
          <a:noFill/>
        </p:spPr>
        <p:txBody>
          <a:bodyPr wrap="none" rtlCol="0">
            <a:spAutoFit/>
          </a:bodyPr>
          <a:lstStyle/>
          <a:p>
            <a:r>
              <a:rPr lang="en-US" sz="2400"/>
              <a:t>Verifier</a:t>
            </a:r>
          </a:p>
        </p:txBody>
      </p:sp>
      <p:pic>
        <p:nvPicPr>
          <p:cNvPr id="26" name="Picture 8" descr="Green check mark icon symbol logo in a circle. Tick symbol green checkmark  approve transparent 24382913 PNG">
            <a:extLst>
              <a:ext uri="{FF2B5EF4-FFF2-40B4-BE49-F238E27FC236}">
                <a16:creationId xmlns:a16="http://schemas.microsoft.com/office/drawing/2014/main" id="{2A123B4A-B9BB-5748-DCCF-BB6E3E1C19C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751532" y="5971521"/>
            <a:ext cx="798492" cy="728662"/>
          </a:xfrm>
          <a:prstGeom prst="rect">
            <a:avLst/>
          </a:prstGeom>
          <a:noFill/>
          <a:extLst>
            <a:ext uri="{909E8E84-426E-40DD-AFC4-6F175D3DCCD1}">
              <a14:hiddenFill xmlns:a14="http://schemas.microsoft.com/office/drawing/2010/main">
                <a:solidFill>
                  <a:srgbClr val="FFFFFF"/>
                </a:solidFill>
              </a14:hiddenFill>
            </a:ext>
          </a:extLst>
        </p:spPr>
      </p:pic>
      <p:cxnSp>
        <p:nvCxnSpPr>
          <p:cNvPr id="39" name="Straight Arrow Connector 38">
            <a:extLst>
              <a:ext uri="{FF2B5EF4-FFF2-40B4-BE49-F238E27FC236}">
                <a16:creationId xmlns:a16="http://schemas.microsoft.com/office/drawing/2014/main" id="{494068B6-4D24-8D15-FFA6-0657DF52A6F0}"/>
              </a:ext>
            </a:extLst>
          </p:cNvPr>
          <p:cNvCxnSpPr>
            <a:cxnSpLocks/>
          </p:cNvCxnSpPr>
          <p:nvPr/>
        </p:nvCxnSpPr>
        <p:spPr>
          <a:xfrm>
            <a:off x="3153508" y="6067173"/>
            <a:ext cx="5486400" cy="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grpSp>
        <p:nvGrpSpPr>
          <p:cNvPr id="103" name="Group 102">
            <a:extLst>
              <a:ext uri="{FF2B5EF4-FFF2-40B4-BE49-F238E27FC236}">
                <a16:creationId xmlns:a16="http://schemas.microsoft.com/office/drawing/2014/main" id="{D8E368D4-0723-8401-E547-D6D1BA05AF36}"/>
              </a:ext>
            </a:extLst>
          </p:cNvPr>
          <p:cNvGrpSpPr/>
          <p:nvPr/>
        </p:nvGrpSpPr>
        <p:grpSpPr>
          <a:xfrm>
            <a:off x="3153508" y="5103100"/>
            <a:ext cx="5486400" cy="523220"/>
            <a:chOff x="3153508" y="5103100"/>
            <a:chExt cx="5486400" cy="523220"/>
          </a:xfrm>
        </p:grpSpPr>
        <p:cxnSp>
          <p:nvCxnSpPr>
            <p:cNvPr id="32" name="Straight Arrow Connector 31">
              <a:extLst>
                <a:ext uri="{FF2B5EF4-FFF2-40B4-BE49-F238E27FC236}">
                  <a16:creationId xmlns:a16="http://schemas.microsoft.com/office/drawing/2014/main" id="{889E7935-C91F-1516-20F7-82F42AB68BCF}"/>
                </a:ext>
              </a:extLst>
            </p:cNvPr>
            <p:cNvCxnSpPr>
              <a:cxnSpLocks/>
            </p:cNvCxnSpPr>
            <p:nvPr/>
          </p:nvCxnSpPr>
          <p:spPr>
            <a:xfrm flipH="1">
              <a:off x="3153508" y="5604378"/>
              <a:ext cx="5486400" cy="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40" name="TextBox 39">
              <a:extLst>
                <a:ext uri="{FF2B5EF4-FFF2-40B4-BE49-F238E27FC236}">
                  <a16:creationId xmlns:a16="http://schemas.microsoft.com/office/drawing/2014/main" id="{E730627A-EDF7-8AC5-D350-6B8CB7FACBEE}"/>
                </a:ext>
              </a:extLst>
            </p:cNvPr>
            <p:cNvSpPr txBox="1"/>
            <p:nvPr/>
          </p:nvSpPr>
          <p:spPr>
            <a:xfrm>
              <a:off x="4210862" y="5103100"/>
              <a:ext cx="3371692" cy="523220"/>
            </a:xfrm>
            <a:prstGeom prst="rect">
              <a:avLst/>
            </a:prstGeom>
            <a:noFill/>
          </p:spPr>
          <p:txBody>
            <a:bodyPr wrap="none" rtlCol="0">
              <a:spAutoFit/>
            </a:bodyPr>
            <a:lstStyle/>
            <a:p>
              <a:r>
                <a:rPr lang="en-US" sz="2800"/>
                <a:t>c ←$ </a:t>
              </a:r>
              <a:r>
                <a:rPr lang="en-US" sz="2800" err="1"/>
                <a:t>ChallengeSpace</a:t>
              </a:r>
              <a:r>
                <a:rPr lang="en-US" sz="2800"/>
                <a:t> </a:t>
              </a:r>
            </a:p>
          </p:txBody>
        </p:sp>
      </p:grpSp>
      <p:grpSp>
        <p:nvGrpSpPr>
          <p:cNvPr id="102" name="Group 101">
            <a:extLst>
              <a:ext uri="{FF2B5EF4-FFF2-40B4-BE49-F238E27FC236}">
                <a16:creationId xmlns:a16="http://schemas.microsoft.com/office/drawing/2014/main" id="{F5712736-F748-B7C9-51E5-11D1B7B80735}"/>
              </a:ext>
            </a:extLst>
          </p:cNvPr>
          <p:cNvGrpSpPr/>
          <p:nvPr/>
        </p:nvGrpSpPr>
        <p:grpSpPr>
          <a:xfrm>
            <a:off x="3153508" y="4422604"/>
            <a:ext cx="5486400" cy="906903"/>
            <a:chOff x="3153508" y="4422604"/>
            <a:chExt cx="5486400" cy="906903"/>
          </a:xfrm>
        </p:grpSpPr>
        <p:cxnSp>
          <p:nvCxnSpPr>
            <p:cNvPr id="31" name="Straight Arrow Connector 30">
              <a:extLst>
                <a:ext uri="{FF2B5EF4-FFF2-40B4-BE49-F238E27FC236}">
                  <a16:creationId xmlns:a16="http://schemas.microsoft.com/office/drawing/2014/main" id="{914E81EA-D64E-2BEC-1659-88971F3C633C}"/>
                </a:ext>
              </a:extLst>
            </p:cNvPr>
            <p:cNvCxnSpPr>
              <a:cxnSpLocks/>
            </p:cNvCxnSpPr>
            <p:nvPr/>
          </p:nvCxnSpPr>
          <p:spPr>
            <a:xfrm>
              <a:off x="3153508" y="5098547"/>
              <a:ext cx="5486400" cy="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pic>
          <p:nvPicPr>
            <p:cNvPr id="41" name="Picture 8" descr="Parchment - Free art icons">
              <a:extLst>
                <a:ext uri="{FF2B5EF4-FFF2-40B4-BE49-F238E27FC236}">
                  <a16:creationId xmlns:a16="http://schemas.microsoft.com/office/drawing/2014/main" id="{3A8A17DB-BD15-894D-F48E-677A2BFAAB1D}"/>
                </a:ext>
              </a:extLst>
            </p:cNvPr>
            <p:cNvPicPr>
              <a:picLocks noChangeAspect="1" noChangeArrowheads="1"/>
            </p:cNvPicPr>
            <p:nvPr/>
          </p:nvPicPr>
          <p:blipFill>
            <a:blip r:embed="rId7">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316255" y="4422604"/>
              <a:ext cx="906903" cy="906903"/>
            </a:xfrm>
            <a:prstGeom prst="rect">
              <a:avLst/>
            </a:prstGeom>
            <a:noFill/>
            <a:extLst>
              <a:ext uri="{909E8E84-426E-40DD-AFC4-6F175D3DCCD1}">
                <a14:hiddenFill xmlns:a14="http://schemas.microsoft.com/office/drawing/2010/main">
                  <a:solidFill>
                    <a:srgbClr val="FFFFFF"/>
                  </a:solidFill>
                </a14:hiddenFill>
              </a:ext>
            </a:extLst>
          </p:spPr>
        </p:pic>
      </p:grpSp>
      <p:pic>
        <p:nvPicPr>
          <p:cNvPr id="43" name="Picture 6" descr="Download Parchment, Scroll, Ribbon. Royalty-Free Vector Graphic - Pixabay">
            <a:extLst>
              <a:ext uri="{FF2B5EF4-FFF2-40B4-BE49-F238E27FC236}">
                <a16:creationId xmlns:a16="http://schemas.microsoft.com/office/drawing/2014/main" id="{B9AA43D7-EA44-3DD9-CF2C-29C895D44516}"/>
              </a:ext>
            </a:extLst>
          </p:cNvPr>
          <p:cNvPicPr>
            <a:picLocks noChangeAspect="1" noChangeArrowheads="1"/>
          </p:cNvPicPr>
          <p:nvPr/>
        </p:nvPicPr>
        <p:blipFill>
          <a:blip r:embed="rId8">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307749" y="5568811"/>
            <a:ext cx="1177914" cy="588957"/>
          </a:xfrm>
          <a:prstGeom prst="rect">
            <a:avLst/>
          </a:prstGeom>
          <a:noFill/>
          <a:extLst>
            <a:ext uri="{909E8E84-426E-40DD-AFC4-6F175D3DCCD1}">
              <a14:hiddenFill xmlns:a14="http://schemas.microsoft.com/office/drawing/2010/main">
                <a:solidFill>
                  <a:srgbClr val="FFFFFF"/>
                </a:solidFill>
              </a14:hiddenFill>
            </a:ext>
          </a:extLst>
        </p:spPr>
      </p:pic>
      <p:sp>
        <p:nvSpPr>
          <p:cNvPr id="44" name="TextBox 43">
            <a:extLst>
              <a:ext uri="{FF2B5EF4-FFF2-40B4-BE49-F238E27FC236}">
                <a16:creationId xmlns:a16="http://schemas.microsoft.com/office/drawing/2014/main" id="{16114E02-0367-D5C1-16B4-DCB8BE7400AB}"/>
              </a:ext>
            </a:extLst>
          </p:cNvPr>
          <p:cNvSpPr txBox="1"/>
          <p:nvPr/>
        </p:nvSpPr>
        <p:spPr>
          <a:xfrm>
            <a:off x="364669" y="3316589"/>
            <a:ext cx="1651414" cy="461665"/>
          </a:xfrm>
          <a:prstGeom prst="rect">
            <a:avLst/>
          </a:prstGeom>
          <a:noFill/>
        </p:spPr>
        <p:txBody>
          <a:bodyPr wrap="none" rtlCol="0">
            <a:spAutoFit/>
          </a:bodyPr>
          <a:lstStyle/>
          <a:p>
            <a:r>
              <a:rPr lang="en-US" sz="2400"/>
              <a:t>Input: </a:t>
            </a:r>
            <a:r>
              <a:rPr lang="en-US" sz="2400">
                <a:solidFill>
                  <a:srgbClr val="005AB5"/>
                </a:solidFill>
              </a:rPr>
              <a:t>PK</a:t>
            </a:r>
            <a:r>
              <a:rPr lang="en-US" sz="2400"/>
              <a:t> </a:t>
            </a:r>
            <a:r>
              <a:rPr lang="en-US" sz="2400">
                <a:solidFill>
                  <a:srgbClr val="005AB5"/>
                </a:solidFill>
              </a:rPr>
              <a:t>G</a:t>
            </a:r>
            <a:r>
              <a:rPr lang="en-US" sz="2400"/>
              <a:t> </a:t>
            </a:r>
          </a:p>
        </p:txBody>
      </p:sp>
      <p:sp>
        <p:nvSpPr>
          <p:cNvPr id="57" name="TextBox 56">
            <a:extLst>
              <a:ext uri="{FF2B5EF4-FFF2-40B4-BE49-F238E27FC236}">
                <a16:creationId xmlns:a16="http://schemas.microsoft.com/office/drawing/2014/main" id="{C06A114C-D839-FE9C-3406-63941CFF5B24}"/>
              </a:ext>
            </a:extLst>
          </p:cNvPr>
          <p:cNvSpPr txBox="1"/>
          <p:nvPr/>
        </p:nvSpPr>
        <p:spPr>
          <a:xfrm>
            <a:off x="8924341" y="3341989"/>
            <a:ext cx="1651414" cy="461665"/>
          </a:xfrm>
          <a:prstGeom prst="rect">
            <a:avLst/>
          </a:prstGeom>
          <a:noFill/>
        </p:spPr>
        <p:txBody>
          <a:bodyPr wrap="none" rtlCol="0">
            <a:spAutoFit/>
          </a:bodyPr>
          <a:lstStyle/>
          <a:p>
            <a:r>
              <a:rPr lang="en-US" sz="2400"/>
              <a:t>Input: </a:t>
            </a:r>
            <a:r>
              <a:rPr lang="en-US" sz="2400">
                <a:solidFill>
                  <a:srgbClr val="005AB5"/>
                </a:solidFill>
              </a:rPr>
              <a:t>PK</a:t>
            </a:r>
            <a:r>
              <a:rPr lang="en-US" sz="2400"/>
              <a:t> </a:t>
            </a:r>
            <a:r>
              <a:rPr lang="en-US" sz="2400">
                <a:solidFill>
                  <a:srgbClr val="005AB5"/>
                </a:solidFill>
              </a:rPr>
              <a:t>G</a:t>
            </a:r>
            <a:r>
              <a:rPr lang="en-US" sz="2400"/>
              <a:t> </a:t>
            </a:r>
          </a:p>
        </p:txBody>
      </p:sp>
      <p:grpSp>
        <p:nvGrpSpPr>
          <p:cNvPr id="73" name="Group 72">
            <a:extLst>
              <a:ext uri="{FF2B5EF4-FFF2-40B4-BE49-F238E27FC236}">
                <a16:creationId xmlns:a16="http://schemas.microsoft.com/office/drawing/2014/main" id="{35DCE730-F408-4164-EB88-471FE7A88F5D}"/>
              </a:ext>
            </a:extLst>
          </p:cNvPr>
          <p:cNvGrpSpPr/>
          <p:nvPr/>
        </p:nvGrpSpPr>
        <p:grpSpPr>
          <a:xfrm>
            <a:off x="4151734" y="3821011"/>
            <a:ext cx="3489943" cy="588957"/>
            <a:chOff x="3948087" y="3820196"/>
            <a:chExt cx="4546014" cy="588957"/>
          </a:xfrm>
        </p:grpSpPr>
        <p:sp>
          <p:nvSpPr>
            <p:cNvPr id="74" name="TextBox 73">
              <a:extLst>
                <a:ext uri="{FF2B5EF4-FFF2-40B4-BE49-F238E27FC236}">
                  <a16:creationId xmlns:a16="http://schemas.microsoft.com/office/drawing/2014/main" id="{3707BF16-0065-65DC-06C6-2FA9D4AA0F34}"/>
                </a:ext>
              </a:extLst>
            </p:cNvPr>
            <p:cNvSpPr txBox="1"/>
            <p:nvPr/>
          </p:nvSpPr>
          <p:spPr>
            <a:xfrm>
              <a:off x="3948087" y="3862023"/>
              <a:ext cx="4546014" cy="461665"/>
            </a:xfrm>
            <a:prstGeom prst="rect">
              <a:avLst/>
            </a:prstGeom>
            <a:ln w="28575"/>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400"/>
                <a:t>Let ZKP recompute              </a:t>
              </a:r>
            </a:p>
          </p:txBody>
        </p:sp>
        <p:pic>
          <p:nvPicPr>
            <p:cNvPr id="75" name="Picture 6" descr="Download Parchment, Scroll, Ribbon. Royalty-Free Vector Graphic - Pixabay">
              <a:extLst>
                <a:ext uri="{FF2B5EF4-FFF2-40B4-BE49-F238E27FC236}">
                  <a16:creationId xmlns:a16="http://schemas.microsoft.com/office/drawing/2014/main" id="{555A0B37-7F5B-85A9-6705-EE17F5AAD5A7}"/>
                </a:ext>
              </a:extLst>
            </p:cNvPr>
            <p:cNvPicPr>
              <a:picLocks noChangeAspect="1" noChangeArrowheads="1"/>
            </p:cNvPicPr>
            <p:nvPr/>
          </p:nvPicPr>
          <p:blipFill>
            <a:blip r:embed="rId8">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221228" y="3820196"/>
              <a:ext cx="1177914" cy="58895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76" name="Group 75">
            <a:extLst>
              <a:ext uri="{FF2B5EF4-FFF2-40B4-BE49-F238E27FC236}">
                <a16:creationId xmlns:a16="http://schemas.microsoft.com/office/drawing/2014/main" id="{8499429A-0FFE-6E3E-54B2-3C80E006665D}"/>
              </a:ext>
            </a:extLst>
          </p:cNvPr>
          <p:cNvGrpSpPr/>
          <p:nvPr/>
        </p:nvGrpSpPr>
        <p:grpSpPr>
          <a:xfrm>
            <a:off x="10288163" y="3042488"/>
            <a:ext cx="859810" cy="859810"/>
            <a:chOff x="3037194" y="1946131"/>
            <a:chExt cx="859810" cy="859810"/>
          </a:xfrm>
        </p:grpSpPr>
        <p:pic>
          <p:nvPicPr>
            <p:cNvPr id="77" name="Picture 10" descr="Free Clipart: Padlock Icon | jaschon">
              <a:extLst>
                <a:ext uri="{FF2B5EF4-FFF2-40B4-BE49-F238E27FC236}">
                  <a16:creationId xmlns:a16="http://schemas.microsoft.com/office/drawing/2014/main" id="{5500E5D2-857A-AB22-A113-EC3F15A6F444}"/>
                </a:ext>
              </a:extLst>
            </p:cNvPr>
            <p:cNvPicPr>
              <a:picLocks noChangeAspect="1" noChangeArrowheads="1"/>
            </p:cNvPicPr>
            <p:nvPr/>
          </p:nvPicPr>
          <p:blipFill>
            <a:blip r:embed="rId3">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037194" y="1946131"/>
              <a:ext cx="859810" cy="859810"/>
            </a:xfrm>
            <a:prstGeom prst="rect">
              <a:avLst/>
            </a:prstGeom>
            <a:noFill/>
            <a:extLst>
              <a:ext uri="{909E8E84-426E-40DD-AFC4-6F175D3DCCD1}">
                <a14:hiddenFill xmlns:a14="http://schemas.microsoft.com/office/drawing/2010/main">
                  <a:solidFill>
                    <a:srgbClr val="FFFFFF"/>
                  </a:solidFill>
                </a14:hiddenFill>
              </a:ext>
            </a:extLst>
          </p:spPr>
        </p:pic>
        <p:sp>
          <p:nvSpPr>
            <p:cNvPr id="78" name="TextBox 77">
              <a:extLst>
                <a:ext uri="{FF2B5EF4-FFF2-40B4-BE49-F238E27FC236}">
                  <a16:creationId xmlns:a16="http://schemas.microsoft.com/office/drawing/2014/main" id="{33BCB0C7-7FDC-DCA0-B42A-119A32AEE573}"/>
                </a:ext>
              </a:extLst>
            </p:cNvPr>
            <p:cNvSpPr txBox="1"/>
            <p:nvPr/>
          </p:nvSpPr>
          <p:spPr>
            <a:xfrm>
              <a:off x="3305035" y="2298473"/>
              <a:ext cx="324128" cy="461665"/>
            </a:xfrm>
            <a:prstGeom prst="rect">
              <a:avLst/>
            </a:prstGeom>
            <a:noFill/>
          </p:spPr>
          <p:txBody>
            <a:bodyPr wrap="none" rtlCol="0">
              <a:spAutoFit/>
            </a:bodyPr>
            <a:lstStyle/>
            <a:p>
              <a:r>
                <a:rPr lang="en-US" sz="2400">
                  <a:solidFill>
                    <a:schemeClr val="bg1"/>
                  </a:solidFill>
                </a:rPr>
                <a:t>k</a:t>
              </a:r>
            </a:p>
          </p:txBody>
        </p:sp>
      </p:grpSp>
      <p:grpSp>
        <p:nvGrpSpPr>
          <p:cNvPr id="79" name="Group 78">
            <a:extLst>
              <a:ext uri="{FF2B5EF4-FFF2-40B4-BE49-F238E27FC236}">
                <a16:creationId xmlns:a16="http://schemas.microsoft.com/office/drawing/2014/main" id="{87340DE0-F1E9-7848-B8B1-6369ED7A33AB}"/>
              </a:ext>
            </a:extLst>
          </p:cNvPr>
          <p:cNvGrpSpPr/>
          <p:nvPr/>
        </p:nvGrpSpPr>
        <p:grpSpPr>
          <a:xfrm>
            <a:off x="10871609" y="3042488"/>
            <a:ext cx="859810" cy="859810"/>
            <a:chOff x="3037194" y="1946131"/>
            <a:chExt cx="859810" cy="859810"/>
          </a:xfrm>
        </p:grpSpPr>
        <p:pic>
          <p:nvPicPr>
            <p:cNvPr id="80" name="Picture 79" descr="Free Clipart: Padlock Icon | jaschon">
              <a:extLst>
                <a:ext uri="{FF2B5EF4-FFF2-40B4-BE49-F238E27FC236}">
                  <a16:creationId xmlns:a16="http://schemas.microsoft.com/office/drawing/2014/main" id="{D89A5B37-957C-11CE-FFD4-834956D39B1E}"/>
                </a:ext>
              </a:extLst>
            </p:cNvPr>
            <p:cNvPicPr>
              <a:picLocks noChangeAspect="1" noChangeArrowheads="1"/>
            </p:cNvPicPr>
            <p:nvPr/>
          </p:nvPicPr>
          <p:blipFill>
            <a:blip r:embed="rId3">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037194" y="1946131"/>
              <a:ext cx="859810" cy="859810"/>
            </a:xfrm>
            <a:prstGeom prst="rect">
              <a:avLst/>
            </a:prstGeom>
            <a:noFill/>
            <a:extLst>
              <a:ext uri="{909E8E84-426E-40DD-AFC4-6F175D3DCCD1}">
                <a14:hiddenFill xmlns:a14="http://schemas.microsoft.com/office/drawing/2010/main">
                  <a:solidFill>
                    <a:srgbClr val="FFFFFF"/>
                  </a:solidFill>
                </a14:hiddenFill>
              </a:ext>
            </a:extLst>
          </p:spPr>
        </p:pic>
        <p:sp>
          <p:nvSpPr>
            <p:cNvPr id="81" name="TextBox 80">
              <a:extLst>
                <a:ext uri="{FF2B5EF4-FFF2-40B4-BE49-F238E27FC236}">
                  <a16:creationId xmlns:a16="http://schemas.microsoft.com/office/drawing/2014/main" id="{3BE23A45-2CE9-C26B-2A04-B7CF54991E80}"/>
                </a:ext>
              </a:extLst>
            </p:cNvPr>
            <p:cNvSpPr txBox="1"/>
            <p:nvPr/>
          </p:nvSpPr>
          <p:spPr>
            <a:xfrm>
              <a:off x="3305035" y="2298473"/>
              <a:ext cx="306494" cy="461665"/>
            </a:xfrm>
            <a:prstGeom prst="rect">
              <a:avLst/>
            </a:prstGeom>
            <a:noFill/>
          </p:spPr>
          <p:txBody>
            <a:bodyPr wrap="none" rtlCol="0">
              <a:spAutoFit/>
            </a:bodyPr>
            <a:lstStyle/>
            <a:p>
              <a:r>
                <a:rPr lang="en-US" sz="2400">
                  <a:solidFill>
                    <a:schemeClr val="bg1"/>
                  </a:solidFill>
                </a:rPr>
                <a:t>z</a:t>
              </a:r>
            </a:p>
          </p:txBody>
        </p:sp>
      </p:grpSp>
      <p:grpSp>
        <p:nvGrpSpPr>
          <p:cNvPr id="82" name="Group 81">
            <a:extLst>
              <a:ext uri="{FF2B5EF4-FFF2-40B4-BE49-F238E27FC236}">
                <a16:creationId xmlns:a16="http://schemas.microsoft.com/office/drawing/2014/main" id="{EEA2A542-F419-63E2-A846-F6BE22097C47}"/>
              </a:ext>
            </a:extLst>
          </p:cNvPr>
          <p:cNvGrpSpPr/>
          <p:nvPr/>
        </p:nvGrpSpPr>
        <p:grpSpPr>
          <a:xfrm>
            <a:off x="11437421" y="3042488"/>
            <a:ext cx="859810" cy="859810"/>
            <a:chOff x="3825296" y="1946131"/>
            <a:chExt cx="859810" cy="859810"/>
          </a:xfrm>
        </p:grpSpPr>
        <p:pic>
          <p:nvPicPr>
            <p:cNvPr id="83" name="Picture 10" descr="Free Clipart: Padlock Icon | jaschon">
              <a:extLst>
                <a:ext uri="{FF2B5EF4-FFF2-40B4-BE49-F238E27FC236}">
                  <a16:creationId xmlns:a16="http://schemas.microsoft.com/office/drawing/2014/main" id="{D97722F6-262F-A607-F670-D9205DB5CB7F}"/>
                </a:ext>
              </a:extLst>
            </p:cNvPr>
            <p:cNvPicPr>
              <a:picLocks noChangeAspect="1" noChangeArrowheads="1"/>
            </p:cNvPicPr>
            <p:nvPr/>
          </p:nvPicPr>
          <p:blipFill>
            <a:blip r:embed="rId3">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825296" y="1946131"/>
              <a:ext cx="859810" cy="859810"/>
            </a:xfrm>
            <a:prstGeom prst="rect">
              <a:avLst/>
            </a:prstGeom>
            <a:noFill/>
            <a:extLst>
              <a:ext uri="{909E8E84-426E-40DD-AFC4-6F175D3DCCD1}">
                <a14:hiddenFill xmlns:a14="http://schemas.microsoft.com/office/drawing/2010/main">
                  <a:solidFill>
                    <a:srgbClr val="FFFFFF"/>
                  </a:solidFill>
                </a14:hiddenFill>
              </a:ext>
            </a:extLst>
          </p:spPr>
        </p:pic>
        <p:sp>
          <p:nvSpPr>
            <p:cNvPr id="84" name="TextBox 83">
              <a:extLst>
                <a:ext uri="{FF2B5EF4-FFF2-40B4-BE49-F238E27FC236}">
                  <a16:creationId xmlns:a16="http://schemas.microsoft.com/office/drawing/2014/main" id="{D278D08A-FAC8-AC93-39D4-1963B0825937}"/>
                </a:ext>
              </a:extLst>
            </p:cNvPr>
            <p:cNvSpPr txBox="1"/>
            <p:nvPr/>
          </p:nvSpPr>
          <p:spPr>
            <a:xfrm>
              <a:off x="4093137" y="2298472"/>
              <a:ext cx="351378" cy="461665"/>
            </a:xfrm>
            <a:prstGeom prst="rect">
              <a:avLst/>
            </a:prstGeom>
            <a:noFill/>
          </p:spPr>
          <p:txBody>
            <a:bodyPr wrap="none" rtlCol="0">
              <a:spAutoFit/>
            </a:bodyPr>
            <a:lstStyle/>
            <a:p>
              <a:r>
                <a:rPr lang="en-US" sz="2400">
                  <a:solidFill>
                    <a:schemeClr val="bg1"/>
                  </a:solidFill>
                </a:rPr>
                <a:t>R</a:t>
              </a:r>
            </a:p>
          </p:txBody>
        </p:sp>
      </p:grpSp>
      <p:grpSp>
        <p:nvGrpSpPr>
          <p:cNvPr id="85" name="Group 84">
            <a:extLst>
              <a:ext uri="{FF2B5EF4-FFF2-40B4-BE49-F238E27FC236}">
                <a16:creationId xmlns:a16="http://schemas.microsoft.com/office/drawing/2014/main" id="{EB888E39-2B8E-8E77-6922-827E15174CAE}"/>
              </a:ext>
            </a:extLst>
          </p:cNvPr>
          <p:cNvGrpSpPr/>
          <p:nvPr/>
        </p:nvGrpSpPr>
        <p:grpSpPr>
          <a:xfrm>
            <a:off x="1749072" y="3003334"/>
            <a:ext cx="859810" cy="859810"/>
            <a:chOff x="3037194" y="1946131"/>
            <a:chExt cx="859810" cy="859810"/>
          </a:xfrm>
        </p:grpSpPr>
        <p:pic>
          <p:nvPicPr>
            <p:cNvPr id="86" name="Picture 10" descr="Free Clipart: Padlock Icon | jaschon">
              <a:extLst>
                <a:ext uri="{FF2B5EF4-FFF2-40B4-BE49-F238E27FC236}">
                  <a16:creationId xmlns:a16="http://schemas.microsoft.com/office/drawing/2014/main" id="{90B97CEC-76B3-1AD2-A340-20636B6D3058}"/>
                </a:ext>
              </a:extLst>
            </p:cNvPr>
            <p:cNvPicPr>
              <a:picLocks noChangeAspect="1" noChangeArrowheads="1"/>
            </p:cNvPicPr>
            <p:nvPr/>
          </p:nvPicPr>
          <p:blipFill>
            <a:blip r:embed="rId3">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037194" y="1946131"/>
              <a:ext cx="859810" cy="859810"/>
            </a:xfrm>
            <a:prstGeom prst="rect">
              <a:avLst/>
            </a:prstGeom>
            <a:noFill/>
            <a:extLst>
              <a:ext uri="{909E8E84-426E-40DD-AFC4-6F175D3DCCD1}">
                <a14:hiddenFill xmlns:a14="http://schemas.microsoft.com/office/drawing/2010/main">
                  <a:solidFill>
                    <a:srgbClr val="FFFFFF"/>
                  </a:solidFill>
                </a14:hiddenFill>
              </a:ext>
            </a:extLst>
          </p:spPr>
        </p:pic>
        <p:sp>
          <p:nvSpPr>
            <p:cNvPr id="87" name="TextBox 86">
              <a:extLst>
                <a:ext uri="{FF2B5EF4-FFF2-40B4-BE49-F238E27FC236}">
                  <a16:creationId xmlns:a16="http://schemas.microsoft.com/office/drawing/2014/main" id="{C689A27B-7140-499D-9FC2-652A6D95FFCE}"/>
                </a:ext>
              </a:extLst>
            </p:cNvPr>
            <p:cNvSpPr txBox="1"/>
            <p:nvPr/>
          </p:nvSpPr>
          <p:spPr>
            <a:xfrm>
              <a:off x="3305035" y="2298473"/>
              <a:ext cx="324128" cy="461665"/>
            </a:xfrm>
            <a:prstGeom prst="rect">
              <a:avLst/>
            </a:prstGeom>
            <a:noFill/>
          </p:spPr>
          <p:txBody>
            <a:bodyPr wrap="none" rtlCol="0">
              <a:spAutoFit/>
            </a:bodyPr>
            <a:lstStyle/>
            <a:p>
              <a:r>
                <a:rPr lang="en-US" sz="2400">
                  <a:solidFill>
                    <a:schemeClr val="bg1"/>
                  </a:solidFill>
                </a:rPr>
                <a:t>k</a:t>
              </a:r>
            </a:p>
          </p:txBody>
        </p:sp>
      </p:grpSp>
      <p:grpSp>
        <p:nvGrpSpPr>
          <p:cNvPr id="88" name="Group 87">
            <a:extLst>
              <a:ext uri="{FF2B5EF4-FFF2-40B4-BE49-F238E27FC236}">
                <a16:creationId xmlns:a16="http://schemas.microsoft.com/office/drawing/2014/main" id="{84ABD35E-73F4-83FE-BFA0-584F34C07A84}"/>
              </a:ext>
            </a:extLst>
          </p:cNvPr>
          <p:cNvGrpSpPr/>
          <p:nvPr/>
        </p:nvGrpSpPr>
        <p:grpSpPr>
          <a:xfrm>
            <a:off x="2332518" y="3003334"/>
            <a:ext cx="859810" cy="859810"/>
            <a:chOff x="3037194" y="1946131"/>
            <a:chExt cx="859810" cy="859810"/>
          </a:xfrm>
        </p:grpSpPr>
        <p:pic>
          <p:nvPicPr>
            <p:cNvPr id="89" name="Picture 88" descr="Free Clipart: Padlock Icon | jaschon">
              <a:extLst>
                <a:ext uri="{FF2B5EF4-FFF2-40B4-BE49-F238E27FC236}">
                  <a16:creationId xmlns:a16="http://schemas.microsoft.com/office/drawing/2014/main" id="{AACDFB21-048D-C726-AD42-3E4B565E8D85}"/>
                </a:ext>
              </a:extLst>
            </p:cNvPr>
            <p:cNvPicPr>
              <a:picLocks noChangeAspect="1" noChangeArrowheads="1"/>
            </p:cNvPicPr>
            <p:nvPr/>
          </p:nvPicPr>
          <p:blipFill>
            <a:blip r:embed="rId3">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037194" y="1946131"/>
              <a:ext cx="859810" cy="859810"/>
            </a:xfrm>
            <a:prstGeom prst="rect">
              <a:avLst/>
            </a:prstGeom>
            <a:noFill/>
            <a:extLst>
              <a:ext uri="{909E8E84-426E-40DD-AFC4-6F175D3DCCD1}">
                <a14:hiddenFill xmlns:a14="http://schemas.microsoft.com/office/drawing/2010/main">
                  <a:solidFill>
                    <a:srgbClr val="FFFFFF"/>
                  </a:solidFill>
                </a14:hiddenFill>
              </a:ext>
            </a:extLst>
          </p:spPr>
        </p:pic>
        <p:sp>
          <p:nvSpPr>
            <p:cNvPr id="90" name="TextBox 89">
              <a:extLst>
                <a:ext uri="{FF2B5EF4-FFF2-40B4-BE49-F238E27FC236}">
                  <a16:creationId xmlns:a16="http://schemas.microsoft.com/office/drawing/2014/main" id="{87CCAEF4-04B8-2E47-3E13-23C5568DFCEE}"/>
                </a:ext>
              </a:extLst>
            </p:cNvPr>
            <p:cNvSpPr txBox="1"/>
            <p:nvPr/>
          </p:nvSpPr>
          <p:spPr>
            <a:xfrm>
              <a:off x="3305035" y="2298473"/>
              <a:ext cx="306494" cy="461665"/>
            </a:xfrm>
            <a:prstGeom prst="rect">
              <a:avLst/>
            </a:prstGeom>
            <a:noFill/>
          </p:spPr>
          <p:txBody>
            <a:bodyPr wrap="none" rtlCol="0">
              <a:spAutoFit/>
            </a:bodyPr>
            <a:lstStyle/>
            <a:p>
              <a:r>
                <a:rPr lang="en-US" sz="2400">
                  <a:solidFill>
                    <a:schemeClr val="bg1"/>
                  </a:solidFill>
                </a:rPr>
                <a:t>z</a:t>
              </a:r>
            </a:p>
          </p:txBody>
        </p:sp>
      </p:grpSp>
      <p:grpSp>
        <p:nvGrpSpPr>
          <p:cNvPr id="91" name="Group 90">
            <a:extLst>
              <a:ext uri="{FF2B5EF4-FFF2-40B4-BE49-F238E27FC236}">
                <a16:creationId xmlns:a16="http://schemas.microsoft.com/office/drawing/2014/main" id="{41BA4D56-4B1E-A04A-46B6-5BA464E86D55}"/>
              </a:ext>
            </a:extLst>
          </p:cNvPr>
          <p:cNvGrpSpPr/>
          <p:nvPr/>
        </p:nvGrpSpPr>
        <p:grpSpPr>
          <a:xfrm>
            <a:off x="2898330" y="3003334"/>
            <a:ext cx="859810" cy="859810"/>
            <a:chOff x="3825296" y="1946131"/>
            <a:chExt cx="859810" cy="859810"/>
          </a:xfrm>
        </p:grpSpPr>
        <p:pic>
          <p:nvPicPr>
            <p:cNvPr id="92" name="Picture 10" descr="Free Clipart: Padlock Icon | jaschon">
              <a:extLst>
                <a:ext uri="{FF2B5EF4-FFF2-40B4-BE49-F238E27FC236}">
                  <a16:creationId xmlns:a16="http://schemas.microsoft.com/office/drawing/2014/main" id="{28F026D0-1423-92BA-35A0-3617CC21089B}"/>
                </a:ext>
              </a:extLst>
            </p:cNvPr>
            <p:cNvPicPr>
              <a:picLocks noChangeAspect="1" noChangeArrowheads="1"/>
            </p:cNvPicPr>
            <p:nvPr/>
          </p:nvPicPr>
          <p:blipFill>
            <a:blip r:embed="rId3">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825296" y="1946131"/>
              <a:ext cx="859810" cy="859810"/>
            </a:xfrm>
            <a:prstGeom prst="rect">
              <a:avLst/>
            </a:prstGeom>
            <a:noFill/>
            <a:extLst>
              <a:ext uri="{909E8E84-426E-40DD-AFC4-6F175D3DCCD1}">
                <a14:hiddenFill xmlns:a14="http://schemas.microsoft.com/office/drawing/2010/main">
                  <a:solidFill>
                    <a:srgbClr val="FFFFFF"/>
                  </a:solidFill>
                </a14:hiddenFill>
              </a:ext>
            </a:extLst>
          </p:spPr>
        </p:pic>
        <p:sp>
          <p:nvSpPr>
            <p:cNvPr id="93" name="TextBox 92">
              <a:extLst>
                <a:ext uri="{FF2B5EF4-FFF2-40B4-BE49-F238E27FC236}">
                  <a16:creationId xmlns:a16="http://schemas.microsoft.com/office/drawing/2014/main" id="{C4C76AEA-8DC6-1BF5-E0C9-6E976A46CFC2}"/>
                </a:ext>
              </a:extLst>
            </p:cNvPr>
            <p:cNvSpPr txBox="1"/>
            <p:nvPr/>
          </p:nvSpPr>
          <p:spPr>
            <a:xfrm>
              <a:off x="4093137" y="2298472"/>
              <a:ext cx="351378" cy="461665"/>
            </a:xfrm>
            <a:prstGeom prst="rect">
              <a:avLst/>
            </a:prstGeom>
            <a:noFill/>
          </p:spPr>
          <p:txBody>
            <a:bodyPr wrap="none" rtlCol="0">
              <a:spAutoFit/>
            </a:bodyPr>
            <a:lstStyle/>
            <a:p>
              <a:r>
                <a:rPr lang="en-US" sz="2400">
                  <a:solidFill>
                    <a:schemeClr val="bg1"/>
                  </a:solidFill>
                </a:rPr>
                <a:t>R</a:t>
              </a:r>
            </a:p>
          </p:txBody>
        </p:sp>
      </p:grpSp>
      <p:grpSp>
        <p:nvGrpSpPr>
          <p:cNvPr id="95" name="Group 94">
            <a:extLst>
              <a:ext uri="{FF2B5EF4-FFF2-40B4-BE49-F238E27FC236}">
                <a16:creationId xmlns:a16="http://schemas.microsoft.com/office/drawing/2014/main" id="{A2E06571-CD06-ED79-75BF-0CD8612D317C}"/>
              </a:ext>
            </a:extLst>
          </p:cNvPr>
          <p:cNvGrpSpPr/>
          <p:nvPr/>
        </p:nvGrpSpPr>
        <p:grpSpPr>
          <a:xfrm>
            <a:off x="1150608" y="3811319"/>
            <a:ext cx="895473" cy="433185"/>
            <a:chOff x="439611" y="3885207"/>
            <a:chExt cx="895473" cy="433185"/>
          </a:xfrm>
        </p:grpSpPr>
        <p:pic>
          <p:nvPicPr>
            <p:cNvPr id="1026" name="Picture 2" descr="Key Icon - Openclipart">
              <a:extLst>
                <a:ext uri="{FF2B5EF4-FFF2-40B4-BE49-F238E27FC236}">
                  <a16:creationId xmlns:a16="http://schemas.microsoft.com/office/drawing/2014/main" id="{D3F868D8-B065-7D32-B147-CBAF8B5FBE78}"/>
                </a:ext>
              </a:extLst>
            </p:cNvPr>
            <p:cNvPicPr>
              <a:picLocks noChangeAspect="1" noChangeArrowheads="1"/>
            </p:cNvPicPr>
            <p:nvPr/>
          </p:nvPicPr>
          <p:blipFill>
            <a:blip r:embed="rId9">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39611" y="3885207"/>
              <a:ext cx="895473" cy="433185"/>
            </a:xfrm>
            <a:prstGeom prst="rect">
              <a:avLst/>
            </a:prstGeom>
            <a:noFill/>
            <a:extLst>
              <a:ext uri="{909E8E84-426E-40DD-AFC4-6F175D3DCCD1}">
                <a14:hiddenFill xmlns:a14="http://schemas.microsoft.com/office/drawing/2010/main">
                  <a:solidFill>
                    <a:srgbClr val="FFFFFF"/>
                  </a:solidFill>
                </a14:hiddenFill>
              </a:ext>
            </a:extLst>
          </p:spPr>
        </p:pic>
        <p:sp>
          <p:nvSpPr>
            <p:cNvPr id="94" name="TextBox 93">
              <a:extLst>
                <a:ext uri="{FF2B5EF4-FFF2-40B4-BE49-F238E27FC236}">
                  <a16:creationId xmlns:a16="http://schemas.microsoft.com/office/drawing/2014/main" id="{C9F99FB9-129C-99EF-0E5B-7CF3011D1F39}"/>
                </a:ext>
              </a:extLst>
            </p:cNvPr>
            <p:cNvSpPr txBox="1"/>
            <p:nvPr/>
          </p:nvSpPr>
          <p:spPr>
            <a:xfrm>
              <a:off x="512979" y="3895888"/>
              <a:ext cx="301686" cy="400110"/>
            </a:xfrm>
            <a:prstGeom prst="rect">
              <a:avLst/>
            </a:prstGeom>
            <a:noFill/>
          </p:spPr>
          <p:txBody>
            <a:bodyPr wrap="none" rtlCol="0">
              <a:spAutoFit/>
            </a:bodyPr>
            <a:lstStyle/>
            <a:p>
              <a:r>
                <a:rPr lang="en-US" sz="2000"/>
                <a:t>k</a:t>
              </a:r>
            </a:p>
          </p:txBody>
        </p:sp>
      </p:grpSp>
      <p:grpSp>
        <p:nvGrpSpPr>
          <p:cNvPr id="96" name="Group 95">
            <a:extLst>
              <a:ext uri="{FF2B5EF4-FFF2-40B4-BE49-F238E27FC236}">
                <a16:creationId xmlns:a16="http://schemas.microsoft.com/office/drawing/2014/main" id="{FD668B48-FBF2-0081-1C62-541B5C3EE715}"/>
              </a:ext>
            </a:extLst>
          </p:cNvPr>
          <p:cNvGrpSpPr/>
          <p:nvPr/>
        </p:nvGrpSpPr>
        <p:grpSpPr>
          <a:xfrm>
            <a:off x="2086959" y="3811319"/>
            <a:ext cx="895473" cy="433185"/>
            <a:chOff x="439611" y="3885207"/>
            <a:chExt cx="895473" cy="433185"/>
          </a:xfrm>
        </p:grpSpPr>
        <p:pic>
          <p:nvPicPr>
            <p:cNvPr id="97" name="Picture 2" descr="Key Icon - Openclipart">
              <a:extLst>
                <a:ext uri="{FF2B5EF4-FFF2-40B4-BE49-F238E27FC236}">
                  <a16:creationId xmlns:a16="http://schemas.microsoft.com/office/drawing/2014/main" id="{8A208106-3BBC-BE4E-66E6-66572F6C7CDD}"/>
                </a:ext>
              </a:extLst>
            </p:cNvPr>
            <p:cNvPicPr>
              <a:picLocks noChangeAspect="1" noChangeArrowheads="1"/>
            </p:cNvPicPr>
            <p:nvPr/>
          </p:nvPicPr>
          <p:blipFill>
            <a:blip r:embed="rId9">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39611" y="3885207"/>
              <a:ext cx="895473" cy="433185"/>
            </a:xfrm>
            <a:prstGeom prst="rect">
              <a:avLst/>
            </a:prstGeom>
            <a:noFill/>
            <a:extLst>
              <a:ext uri="{909E8E84-426E-40DD-AFC4-6F175D3DCCD1}">
                <a14:hiddenFill xmlns:a14="http://schemas.microsoft.com/office/drawing/2010/main">
                  <a:solidFill>
                    <a:srgbClr val="FFFFFF"/>
                  </a:solidFill>
                </a14:hiddenFill>
              </a:ext>
            </a:extLst>
          </p:spPr>
        </p:pic>
        <p:sp>
          <p:nvSpPr>
            <p:cNvPr id="98" name="TextBox 97">
              <a:extLst>
                <a:ext uri="{FF2B5EF4-FFF2-40B4-BE49-F238E27FC236}">
                  <a16:creationId xmlns:a16="http://schemas.microsoft.com/office/drawing/2014/main" id="{592B5FE6-F2D8-36C5-A4C3-1EE63C0F6BE3}"/>
                </a:ext>
              </a:extLst>
            </p:cNvPr>
            <p:cNvSpPr txBox="1"/>
            <p:nvPr/>
          </p:nvSpPr>
          <p:spPr>
            <a:xfrm>
              <a:off x="512979" y="3895888"/>
              <a:ext cx="285656" cy="400110"/>
            </a:xfrm>
            <a:prstGeom prst="rect">
              <a:avLst/>
            </a:prstGeom>
            <a:noFill/>
          </p:spPr>
          <p:txBody>
            <a:bodyPr wrap="none" rtlCol="0">
              <a:spAutoFit/>
            </a:bodyPr>
            <a:lstStyle/>
            <a:p>
              <a:r>
                <a:rPr lang="en-US" sz="2000"/>
                <a:t>z</a:t>
              </a:r>
            </a:p>
          </p:txBody>
        </p:sp>
      </p:grpSp>
      <p:grpSp>
        <p:nvGrpSpPr>
          <p:cNvPr id="99" name="Group 98">
            <a:extLst>
              <a:ext uri="{FF2B5EF4-FFF2-40B4-BE49-F238E27FC236}">
                <a16:creationId xmlns:a16="http://schemas.microsoft.com/office/drawing/2014/main" id="{04E53D6C-3EC8-F9A5-7821-9D9DF8DFE5E5}"/>
              </a:ext>
            </a:extLst>
          </p:cNvPr>
          <p:cNvGrpSpPr/>
          <p:nvPr/>
        </p:nvGrpSpPr>
        <p:grpSpPr>
          <a:xfrm>
            <a:off x="2990150" y="3821280"/>
            <a:ext cx="895473" cy="433185"/>
            <a:chOff x="439611" y="3885207"/>
            <a:chExt cx="895473" cy="433185"/>
          </a:xfrm>
        </p:grpSpPr>
        <p:pic>
          <p:nvPicPr>
            <p:cNvPr id="100" name="Picture 2" descr="Key Icon - Openclipart">
              <a:extLst>
                <a:ext uri="{FF2B5EF4-FFF2-40B4-BE49-F238E27FC236}">
                  <a16:creationId xmlns:a16="http://schemas.microsoft.com/office/drawing/2014/main" id="{4BFC8B60-55C4-F466-AF6E-0FB338A2682C}"/>
                </a:ext>
              </a:extLst>
            </p:cNvPr>
            <p:cNvPicPr>
              <a:picLocks noChangeAspect="1" noChangeArrowheads="1"/>
            </p:cNvPicPr>
            <p:nvPr/>
          </p:nvPicPr>
          <p:blipFill>
            <a:blip r:embed="rId9">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39611" y="3885207"/>
              <a:ext cx="895473" cy="433185"/>
            </a:xfrm>
            <a:prstGeom prst="rect">
              <a:avLst/>
            </a:prstGeom>
            <a:noFill/>
            <a:extLst>
              <a:ext uri="{909E8E84-426E-40DD-AFC4-6F175D3DCCD1}">
                <a14:hiddenFill xmlns:a14="http://schemas.microsoft.com/office/drawing/2010/main">
                  <a:solidFill>
                    <a:srgbClr val="FFFFFF"/>
                  </a:solidFill>
                </a14:hiddenFill>
              </a:ext>
            </a:extLst>
          </p:spPr>
        </p:pic>
        <p:sp>
          <p:nvSpPr>
            <p:cNvPr id="101" name="TextBox 100">
              <a:extLst>
                <a:ext uri="{FF2B5EF4-FFF2-40B4-BE49-F238E27FC236}">
                  <a16:creationId xmlns:a16="http://schemas.microsoft.com/office/drawing/2014/main" id="{C5F6F847-7F36-12B7-AD2D-4686CC62376F}"/>
                </a:ext>
              </a:extLst>
            </p:cNvPr>
            <p:cNvSpPr txBox="1"/>
            <p:nvPr/>
          </p:nvSpPr>
          <p:spPr>
            <a:xfrm>
              <a:off x="512979" y="3895888"/>
              <a:ext cx="324128" cy="400110"/>
            </a:xfrm>
            <a:prstGeom prst="rect">
              <a:avLst/>
            </a:prstGeom>
            <a:noFill/>
          </p:spPr>
          <p:txBody>
            <a:bodyPr wrap="none" rtlCol="0">
              <a:spAutoFit/>
            </a:bodyPr>
            <a:lstStyle/>
            <a:p>
              <a:r>
                <a:rPr lang="en-US" sz="2000"/>
                <a:t>R</a:t>
              </a:r>
            </a:p>
          </p:txBody>
        </p:sp>
      </p:grpSp>
      <p:pic>
        <p:nvPicPr>
          <p:cNvPr id="7" name="Picture 6" descr="Scroll variant with seal icon">
            <a:extLst>
              <a:ext uri="{FF2B5EF4-FFF2-40B4-BE49-F238E27FC236}">
                <a16:creationId xmlns:a16="http://schemas.microsoft.com/office/drawing/2014/main" id="{56ED8471-835B-DFB1-B3CF-86074EC9499C}"/>
              </a:ext>
            </a:extLst>
          </p:cNvPr>
          <p:cNvPicPr>
            <a:picLocks noChangeAspect="1" noChangeArrowheads="1"/>
          </p:cNvPicPr>
          <p:nvPr/>
        </p:nvPicPr>
        <p:blipFill>
          <a:blip r:embed="rId10">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522634" y="4559054"/>
            <a:ext cx="906903" cy="9069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3875805"/>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3D5A27B2-55EC-72B9-48A5-D157BE322931}"/>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E5C4247-464D-768B-FDB7-11617DBB90CD}"/>
              </a:ext>
            </a:extLst>
          </p:cNvPr>
          <p:cNvSpPr>
            <a:spLocks noGrp="1"/>
          </p:cNvSpPr>
          <p:nvPr>
            <p:ph idx="1"/>
          </p:nvPr>
        </p:nvSpPr>
        <p:spPr/>
        <p:txBody>
          <a:bodyPr/>
          <a:lstStyle/>
          <a:p>
            <a:r>
              <a:rPr lang="en-US"/>
              <a:t>Goal: Convince Verifier that </a:t>
            </a:r>
            <a:r>
              <a:rPr lang="en-US" sz="2800">
                <a:solidFill>
                  <a:srgbClr val="005AB5"/>
                </a:solidFill>
              </a:rPr>
              <a:t>PK</a:t>
            </a:r>
            <a:r>
              <a:rPr lang="en-US" sz="2800"/>
              <a:t> = </a:t>
            </a:r>
            <a:r>
              <a:rPr lang="en-US" sz="2800">
                <a:solidFill>
                  <a:srgbClr val="DC3220"/>
                </a:solidFill>
              </a:rPr>
              <a:t>k</a:t>
            </a:r>
            <a:r>
              <a:rPr lang="en-US" sz="2800"/>
              <a:t> </a:t>
            </a:r>
            <a:r>
              <a:rPr lang="en-US" sz="2800">
                <a:solidFill>
                  <a:srgbClr val="005AB5"/>
                </a:solidFill>
              </a:rPr>
              <a:t>G</a:t>
            </a:r>
            <a:r>
              <a:rPr lang="en-US" sz="2800"/>
              <a:t> + </a:t>
            </a:r>
            <a:r>
              <a:rPr lang="en-US" sz="2800">
                <a:solidFill>
                  <a:srgbClr val="DC3220"/>
                </a:solidFill>
              </a:rPr>
              <a:t>z R </a:t>
            </a:r>
            <a:r>
              <a:rPr lang="en-US"/>
              <a:t>c</a:t>
            </a:r>
            <a:r>
              <a:rPr lang="en-US" sz="2800"/>
              <a:t>orresponding to </a:t>
            </a:r>
          </a:p>
          <a:p>
            <a:pPr marL="0" indent="0" algn="ctr">
              <a:buNone/>
            </a:pPr>
            <a:r>
              <a:rPr lang="en-US" sz="2800">
                <a:solidFill>
                  <a:srgbClr val="DC3220"/>
                </a:solidFill>
              </a:rPr>
              <a:t> </a:t>
            </a:r>
            <a:endParaRPr lang="en-US" sz="2800">
              <a:solidFill>
                <a:srgbClr val="005AB5"/>
              </a:solidFill>
            </a:endParaRPr>
          </a:p>
          <a:p>
            <a:endParaRPr lang="en-US"/>
          </a:p>
          <a:p>
            <a:endParaRPr lang="en-US"/>
          </a:p>
        </p:txBody>
      </p:sp>
      <p:sp>
        <p:nvSpPr>
          <p:cNvPr id="15" name="Title 14">
            <a:extLst>
              <a:ext uri="{FF2B5EF4-FFF2-40B4-BE49-F238E27FC236}">
                <a16:creationId xmlns:a16="http://schemas.microsoft.com/office/drawing/2014/main" id="{B65B5A08-63E1-CAEA-E330-7C42EBD3FE1E}"/>
              </a:ext>
            </a:extLst>
          </p:cNvPr>
          <p:cNvSpPr>
            <a:spLocks noGrp="1"/>
          </p:cNvSpPr>
          <p:nvPr>
            <p:ph type="title"/>
          </p:nvPr>
        </p:nvSpPr>
        <p:spPr/>
        <p:txBody>
          <a:bodyPr/>
          <a:lstStyle/>
          <a:p>
            <a:pPr algn="ctr"/>
            <a:r>
              <a:rPr lang="en-US" sz="4000"/>
              <a:t>Protocol </a:t>
            </a:r>
            <a:r>
              <a:rPr lang="el-GR" sz="4000"/>
              <a:t>Π </a:t>
            </a:r>
            <a:r>
              <a:rPr lang="en-US" sz="4000"/>
              <a:t>for Point Operations</a:t>
            </a:r>
          </a:p>
        </p:txBody>
      </p:sp>
      <p:grpSp>
        <p:nvGrpSpPr>
          <p:cNvPr id="4" name="Group 3">
            <a:extLst>
              <a:ext uri="{FF2B5EF4-FFF2-40B4-BE49-F238E27FC236}">
                <a16:creationId xmlns:a16="http://schemas.microsoft.com/office/drawing/2014/main" id="{769A9D0A-B402-6111-DF0E-C060DA29EF77}"/>
              </a:ext>
            </a:extLst>
          </p:cNvPr>
          <p:cNvGrpSpPr/>
          <p:nvPr/>
        </p:nvGrpSpPr>
        <p:grpSpPr>
          <a:xfrm>
            <a:off x="9589663" y="1518488"/>
            <a:ext cx="859810" cy="859810"/>
            <a:chOff x="3037194" y="1946131"/>
            <a:chExt cx="859810" cy="859810"/>
          </a:xfrm>
        </p:grpSpPr>
        <p:pic>
          <p:nvPicPr>
            <p:cNvPr id="5" name="Picture 10" descr="Free Clipart: Padlock Icon | jaschon">
              <a:extLst>
                <a:ext uri="{FF2B5EF4-FFF2-40B4-BE49-F238E27FC236}">
                  <a16:creationId xmlns:a16="http://schemas.microsoft.com/office/drawing/2014/main" id="{07F6FBD2-1D71-246D-D023-1AF76555947A}"/>
                </a:ext>
              </a:extLst>
            </p:cNvPr>
            <p:cNvPicPr>
              <a:picLocks noChangeAspect="1" noChangeArrowheads="1"/>
            </p:cNvPicPr>
            <p:nvPr/>
          </p:nvPicPr>
          <p:blipFill>
            <a:blip r:embed="rId3">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037194" y="1946131"/>
              <a:ext cx="859810" cy="85981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35318FFF-9F13-40C4-8878-BE5FC715CB01}"/>
                </a:ext>
              </a:extLst>
            </p:cNvPr>
            <p:cNvSpPr txBox="1"/>
            <p:nvPr/>
          </p:nvSpPr>
          <p:spPr>
            <a:xfrm>
              <a:off x="3305035" y="2298473"/>
              <a:ext cx="324128" cy="461665"/>
            </a:xfrm>
            <a:prstGeom prst="rect">
              <a:avLst/>
            </a:prstGeom>
            <a:noFill/>
          </p:spPr>
          <p:txBody>
            <a:bodyPr wrap="none" rtlCol="0">
              <a:spAutoFit/>
            </a:bodyPr>
            <a:lstStyle/>
            <a:p>
              <a:r>
                <a:rPr lang="en-US" sz="2400">
                  <a:solidFill>
                    <a:schemeClr val="bg1"/>
                  </a:solidFill>
                </a:rPr>
                <a:t>k</a:t>
              </a:r>
            </a:p>
          </p:txBody>
        </p:sp>
      </p:grpSp>
      <p:grpSp>
        <p:nvGrpSpPr>
          <p:cNvPr id="10" name="Group 9">
            <a:extLst>
              <a:ext uri="{FF2B5EF4-FFF2-40B4-BE49-F238E27FC236}">
                <a16:creationId xmlns:a16="http://schemas.microsoft.com/office/drawing/2014/main" id="{9EBC4C57-A5AB-C98A-D2B6-09F917E971C6}"/>
              </a:ext>
            </a:extLst>
          </p:cNvPr>
          <p:cNvGrpSpPr/>
          <p:nvPr/>
        </p:nvGrpSpPr>
        <p:grpSpPr>
          <a:xfrm>
            <a:off x="10287409" y="1518488"/>
            <a:ext cx="859810" cy="859810"/>
            <a:chOff x="3037194" y="1946131"/>
            <a:chExt cx="859810" cy="859810"/>
          </a:xfrm>
        </p:grpSpPr>
        <p:pic>
          <p:nvPicPr>
            <p:cNvPr id="11" name="Picture 10" descr="Free Clipart: Padlock Icon | jaschon">
              <a:extLst>
                <a:ext uri="{FF2B5EF4-FFF2-40B4-BE49-F238E27FC236}">
                  <a16:creationId xmlns:a16="http://schemas.microsoft.com/office/drawing/2014/main" id="{4B02D448-07A6-691E-BE98-44F73B31E1F7}"/>
                </a:ext>
              </a:extLst>
            </p:cNvPr>
            <p:cNvPicPr>
              <a:picLocks noChangeAspect="1" noChangeArrowheads="1"/>
            </p:cNvPicPr>
            <p:nvPr/>
          </p:nvPicPr>
          <p:blipFill>
            <a:blip r:embed="rId3">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037194" y="1946131"/>
              <a:ext cx="859810" cy="859810"/>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18A34E0A-D2E4-C2B3-2C67-29F6798631F6}"/>
                </a:ext>
              </a:extLst>
            </p:cNvPr>
            <p:cNvSpPr txBox="1"/>
            <p:nvPr/>
          </p:nvSpPr>
          <p:spPr>
            <a:xfrm>
              <a:off x="3305035" y="2298473"/>
              <a:ext cx="306494" cy="461665"/>
            </a:xfrm>
            <a:prstGeom prst="rect">
              <a:avLst/>
            </a:prstGeom>
            <a:noFill/>
          </p:spPr>
          <p:txBody>
            <a:bodyPr wrap="none" rtlCol="0">
              <a:spAutoFit/>
            </a:bodyPr>
            <a:lstStyle/>
            <a:p>
              <a:r>
                <a:rPr lang="en-US" sz="2400">
                  <a:solidFill>
                    <a:schemeClr val="bg1"/>
                  </a:solidFill>
                </a:rPr>
                <a:t>z</a:t>
              </a:r>
            </a:p>
          </p:txBody>
        </p:sp>
      </p:grpSp>
      <p:grpSp>
        <p:nvGrpSpPr>
          <p:cNvPr id="17" name="Group 16">
            <a:extLst>
              <a:ext uri="{FF2B5EF4-FFF2-40B4-BE49-F238E27FC236}">
                <a16:creationId xmlns:a16="http://schemas.microsoft.com/office/drawing/2014/main" id="{76B9D0E5-139B-87A5-B032-07628ED28A97}"/>
              </a:ext>
            </a:extLst>
          </p:cNvPr>
          <p:cNvGrpSpPr/>
          <p:nvPr/>
        </p:nvGrpSpPr>
        <p:grpSpPr>
          <a:xfrm>
            <a:off x="10967521" y="1518488"/>
            <a:ext cx="859810" cy="859810"/>
            <a:chOff x="3825296" y="1946131"/>
            <a:chExt cx="859810" cy="859810"/>
          </a:xfrm>
        </p:grpSpPr>
        <p:pic>
          <p:nvPicPr>
            <p:cNvPr id="18" name="Picture 10" descr="Free Clipart: Padlock Icon | jaschon">
              <a:extLst>
                <a:ext uri="{FF2B5EF4-FFF2-40B4-BE49-F238E27FC236}">
                  <a16:creationId xmlns:a16="http://schemas.microsoft.com/office/drawing/2014/main" id="{94A81CFC-533B-8F54-DFC2-C2C586E557B6}"/>
                </a:ext>
              </a:extLst>
            </p:cNvPr>
            <p:cNvPicPr>
              <a:picLocks noChangeAspect="1" noChangeArrowheads="1"/>
            </p:cNvPicPr>
            <p:nvPr/>
          </p:nvPicPr>
          <p:blipFill>
            <a:blip r:embed="rId3">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825296" y="1946131"/>
              <a:ext cx="859810" cy="859810"/>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a:extLst>
                <a:ext uri="{FF2B5EF4-FFF2-40B4-BE49-F238E27FC236}">
                  <a16:creationId xmlns:a16="http://schemas.microsoft.com/office/drawing/2014/main" id="{5B6EA580-FA06-5B7E-3A4B-7A8DDD6751F7}"/>
                </a:ext>
              </a:extLst>
            </p:cNvPr>
            <p:cNvSpPr txBox="1"/>
            <p:nvPr/>
          </p:nvSpPr>
          <p:spPr>
            <a:xfrm>
              <a:off x="4093137" y="2298472"/>
              <a:ext cx="351378" cy="461665"/>
            </a:xfrm>
            <a:prstGeom prst="rect">
              <a:avLst/>
            </a:prstGeom>
            <a:noFill/>
          </p:spPr>
          <p:txBody>
            <a:bodyPr wrap="none" rtlCol="0">
              <a:spAutoFit/>
            </a:bodyPr>
            <a:lstStyle/>
            <a:p>
              <a:r>
                <a:rPr lang="en-US" sz="2400">
                  <a:solidFill>
                    <a:schemeClr val="bg1"/>
                  </a:solidFill>
                </a:rPr>
                <a:t>R</a:t>
              </a:r>
            </a:p>
          </p:txBody>
        </p:sp>
      </p:grpSp>
      <p:pic>
        <p:nvPicPr>
          <p:cNvPr id="22" name="Picture 6" descr="Client - Free marketing icons">
            <a:extLst>
              <a:ext uri="{FF2B5EF4-FFF2-40B4-BE49-F238E27FC236}">
                <a16:creationId xmlns:a16="http://schemas.microsoft.com/office/drawing/2014/main" id="{AB82B014-AEDB-AA37-0CAD-A4EB41344B9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28374"/>
          <a:stretch/>
        </p:blipFill>
        <p:spPr bwMode="auto">
          <a:xfrm>
            <a:off x="838200" y="4543699"/>
            <a:ext cx="2315308" cy="1658373"/>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a:extLst>
              <a:ext uri="{FF2B5EF4-FFF2-40B4-BE49-F238E27FC236}">
                <a16:creationId xmlns:a16="http://schemas.microsoft.com/office/drawing/2014/main" id="{2ECB6C16-3755-EAA5-C90A-317D3DBB5ACC}"/>
              </a:ext>
            </a:extLst>
          </p:cNvPr>
          <p:cNvSpPr txBox="1"/>
          <p:nvPr/>
        </p:nvSpPr>
        <p:spPr>
          <a:xfrm>
            <a:off x="1493793" y="6313659"/>
            <a:ext cx="1004121" cy="461665"/>
          </a:xfrm>
          <a:prstGeom prst="rect">
            <a:avLst/>
          </a:prstGeom>
          <a:noFill/>
        </p:spPr>
        <p:txBody>
          <a:bodyPr wrap="none" rtlCol="0">
            <a:spAutoFit/>
          </a:bodyPr>
          <a:lstStyle/>
          <a:p>
            <a:r>
              <a:rPr lang="en-US" sz="2400"/>
              <a:t>Prover</a:t>
            </a:r>
          </a:p>
        </p:txBody>
      </p:sp>
      <p:pic>
        <p:nvPicPr>
          <p:cNvPr id="24" name="Picture 23">
            <a:extLst>
              <a:ext uri="{FF2B5EF4-FFF2-40B4-BE49-F238E27FC236}">
                <a16:creationId xmlns:a16="http://schemas.microsoft.com/office/drawing/2014/main" id="{D28D116B-4351-7349-179F-311DEFEB164D}"/>
              </a:ext>
            </a:extLst>
          </p:cNvPr>
          <p:cNvPicPr>
            <a:picLocks noChangeAspect="1"/>
          </p:cNvPicPr>
          <p:nvPr/>
        </p:nvPicPr>
        <p:blipFill>
          <a:blip r:embed="rId5"/>
          <a:stretch>
            <a:fillRect/>
          </a:stretch>
        </p:blipFill>
        <p:spPr>
          <a:xfrm>
            <a:off x="9046754" y="4318392"/>
            <a:ext cx="2022230" cy="2022230"/>
          </a:xfrm>
          <a:prstGeom prst="rect">
            <a:avLst/>
          </a:prstGeom>
        </p:spPr>
      </p:pic>
      <p:sp>
        <p:nvSpPr>
          <p:cNvPr id="25" name="TextBox 24">
            <a:extLst>
              <a:ext uri="{FF2B5EF4-FFF2-40B4-BE49-F238E27FC236}">
                <a16:creationId xmlns:a16="http://schemas.microsoft.com/office/drawing/2014/main" id="{E5C44F32-6548-6608-DDF3-2345F70ACFFC}"/>
              </a:ext>
            </a:extLst>
          </p:cNvPr>
          <p:cNvSpPr txBox="1"/>
          <p:nvPr/>
        </p:nvSpPr>
        <p:spPr>
          <a:xfrm>
            <a:off x="9555809" y="6313659"/>
            <a:ext cx="1102289" cy="461665"/>
          </a:xfrm>
          <a:prstGeom prst="rect">
            <a:avLst/>
          </a:prstGeom>
          <a:noFill/>
        </p:spPr>
        <p:txBody>
          <a:bodyPr wrap="none" rtlCol="0">
            <a:spAutoFit/>
          </a:bodyPr>
          <a:lstStyle/>
          <a:p>
            <a:r>
              <a:rPr lang="en-US" sz="2400"/>
              <a:t>Verifier</a:t>
            </a:r>
          </a:p>
        </p:txBody>
      </p:sp>
      <p:pic>
        <p:nvPicPr>
          <p:cNvPr id="26" name="Picture 8" descr="Green check mark icon symbol logo in a circle. Tick symbol green checkmark  approve transparent 24382913 PNG">
            <a:extLst>
              <a:ext uri="{FF2B5EF4-FFF2-40B4-BE49-F238E27FC236}">
                <a16:creationId xmlns:a16="http://schemas.microsoft.com/office/drawing/2014/main" id="{38539643-8352-770D-AC22-167405B3DCA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751532" y="5971521"/>
            <a:ext cx="798492" cy="728662"/>
          </a:xfrm>
          <a:prstGeom prst="rect">
            <a:avLst/>
          </a:prstGeom>
          <a:noFill/>
          <a:extLst>
            <a:ext uri="{909E8E84-426E-40DD-AFC4-6F175D3DCCD1}">
              <a14:hiddenFill xmlns:a14="http://schemas.microsoft.com/office/drawing/2010/main">
                <a:solidFill>
                  <a:srgbClr val="FFFFFF"/>
                </a:solidFill>
              </a14:hiddenFill>
            </a:ext>
          </a:extLst>
        </p:spPr>
      </p:pic>
      <p:sp>
        <p:nvSpPr>
          <p:cNvPr id="44" name="TextBox 43">
            <a:extLst>
              <a:ext uri="{FF2B5EF4-FFF2-40B4-BE49-F238E27FC236}">
                <a16:creationId xmlns:a16="http://schemas.microsoft.com/office/drawing/2014/main" id="{BD756D4C-A443-DFE5-47AC-6F76A5BD6619}"/>
              </a:ext>
            </a:extLst>
          </p:cNvPr>
          <p:cNvSpPr txBox="1"/>
          <p:nvPr/>
        </p:nvSpPr>
        <p:spPr>
          <a:xfrm>
            <a:off x="364669" y="3316589"/>
            <a:ext cx="1651414" cy="461665"/>
          </a:xfrm>
          <a:prstGeom prst="rect">
            <a:avLst/>
          </a:prstGeom>
          <a:noFill/>
        </p:spPr>
        <p:txBody>
          <a:bodyPr wrap="none" rtlCol="0">
            <a:spAutoFit/>
          </a:bodyPr>
          <a:lstStyle/>
          <a:p>
            <a:r>
              <a:rPr lang="en-US" sz="2400"/>
              <a:t>Input: </a:t>
            </a:r>
            <a:r>
              <a:rPr lang="en-US" sz="2400">
                <a:solidFill>
                  <a:srgbClr val="005AB5"/>
                </a:solidFill>
              </a:rPr>
              <a:t>PK</a:t>
            </a:r>
            <a:r>
              <a:rPr lang="en-US" sz="2400"/>
              <a:t> </a:t>
            </a:r>
            <a:r>
              <a:rPr lang="en-US" sz="2400">
                <a:solidFill>
                  <a:srgbClr val="005AB5"/>
                </a:solidFill>
              </a:rPr>
              <a:t>G</a:t>
            </a:r>
            <a:r>
              <a:rPr lang="en-US" sz="2400"/>
              <a:t> </a:t>
            </a:r>
          </a:p>
        </p:txBody>
      </p:sp>
      <p:sp>
        <p:nvSpPr>
          <p:cNvPr id="57" name="TextBox 56">
            <a:extLst>
              <a:ext uri="{FF2B5EF4-FFF2-40B4-BE49-F238E27FC236}">
                <a16:creationId xmlns:a16="http://schemas.microsoft.com/office/drawing/2014/main" id="{3CFD4800-637A-B6E3-F5F0-71C8D19A7F2B}"/>
              </a:ext>
            </a:extLst>
          </p:cNvPr>
          <p:cNvSpPr txBox="1"/>
          <p:nvPr/>
        </p:nvSpPr>
        <p:spPr>
          <a:xfrm>
            <a:off x="8924341" y="3341989"/>
            <a:ext cx="1651414" cy="461665"/>
          </a:xfrm>
          <a:prstGeom prst="rect">
            <a:avLst/>
          </a:prstGeom>
          <a:noFill/>
        </p:spPr>
        <p:txBody>
          <a:bodyPr wrap="none" rtlCol="0">
            <a:spAutoFit/>
          </a:bodyPr>
          <a:lstStyle/>
          <a:p>
            <a:r>
              <a:rPr lang="en-US" sz="2400"/>
              <a:t>Input: </a:t>
            </a:r>
            <a:r>
              <a:rPr lang="en-US" sz="2400">
                <a:solidFill>
                  <a:srgbClr val="005AB5"/>
                </a:solidFill>
              </a:rPr>
              <a:t>PK</a:t>
            </a:r>
            <a:r>
              <a:rPr lang="en-US" sz="2400"/>
              <a:t> </a:t>
            </a:r>
            <a:r>
              <a:rPr lang="en-US" sz="2400">
                <a:solidFill>
                  <a:srgbClr val="005AB5"/>
                </a:solidFill>
              </a:rPr>
              <a:t>G</a:t>
            </a:r>
            <a:r>
              <a:rPr lang="en-US" sz="2400"/>
              <a:t> </a:t>
            </a:r>
          </a:p>
        </p:txBody>
      </p:sp>
      <p:grpSp>
        <p:nvGrpSpPr>
          <p:cNvPr id="73" name="Group 72">
            <a:extLst>
              <a:ext uri="{FF2B5EF4-FFF2-40B4-BE49-F238E27FC236}">
                <a16:creationId xmlns:a16="http://schemas.microsoft.com/office/drawing/2014/main" id="{8388B281-1C0A-DD08-CB1E-A441503F5A6A}"/>
              </a:ext>
            </a:extLst>
          </p:cNvPr>
          <p:cNvGrpSpPr/>
          <p:nvPr/>
        </p:nvGrpSpPr>
        <p:grpSpPr>
          <a:xfrm>
            <a:off x="4151734" y="3821011"/>
            <a:ext cx="3489943" cy="588957"/>
            <a:chOff x="3948087" y="3820196"/>
            <a:chExt cx="4546014" cy="588957"/>
          </a:xfrm>
        </p:grpSpPr>
        <p:sp>
          <p:nvSpPr>
            <p:cNvPr id="74" name="TextBox 73">
              <a:extLst>
                <a:ext uri="{FF2B5EF4-FFF2-40B4-BE49-F238E27FC236}">
                  <a16:creationId xmlns:a16="http://schemas.microsoft.com/office/drawing/2014/main" id="{46D762FD-0E39-4429-2E9B-EA795FF86A8D}"/>
                </a:ext>
              </a:extLst>
            </p:cNvPr>
            <p:cNvSpPr txBox="1"/>
            <p:nvPr/>
          </p:nvSpPr>
          <p:spPr>
            <a:xfrm>
              <a:off x="3948087" y="3862023"/>
              <a:ext cx="4546014" cy="461665"/>
            </a:xfrm>
            <a:prstGeom prst="rect">
              <a:avLst/>
            </a:prstGeom>
            <a:ln w="28575"/>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400"/>
                <a:t>Let ZKP recompute              </a:t>
              </a:r>
            </a:p>
          </p:txBody>
        </p:sp>
        <p:pic>
          <p:nvPicPr>
            <p:cNvPr id="75" name="Picture 6" descr="Download Parchment, Scroll, Ribbon. Royalty-Free Vector Graphic - Pixabay">
              <a:extLst>
                <a:ext uri="{FF2B5EF4-FFF2-40B4-BE49-F238E27FC236}">
                  <a16:creationId xmlns:a16="http://schemas.microsoft.com/office/drawing/2014/main" id="{039DD3BD-0FC4-369B-C083-6A51C1C4B2ED}"/>
                </a:ext>
              </a:extLst>
            </p:cNvPr>
            <p:cNvPicPr>
              <a:picLocks noChangeAspect="1" noChangeArrowheads="1"/>
            </p:cNvPicPr>
            <p:nvPr/>
          </p:nvPicPr>
          <p:blipFill>
            <a:blip r:embed="rId7">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221228" y="3820196"/>
              <a:ext cx="1177914" cy="58895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76" name="Group 75">
            <a:extLst>
              <a:ext uri="{FF2B5EF4-FFF2-40B4-BE49-F238E27FC236}">
                <a16:creationId xmlns:a16="http://schemas.microsoft.com/office/drawing/2014/main" id="{F72A1906-F33B-03C6-8933-5FEF2E29AA38}"/>
              </a:ext>
            </a:extLst>
          </p:cNvPr>
          <p:cNvGrpSpPr/>
          <p:nvPr/>
        </p:nvGrpSpPr>
        <p:grpSpPr>
          <a:xfrm>
            <a:off x="10288163" y="3042488"/>
            <a:ext cx="859810" cy="859810"/>
            <a:chOff x="3037194" y="1946131"/>
            <a:chExt cx="859810" cy="859810"/>
          </a:xfrm>
        </p:grpSpPr>
        <p:pic>
          <p:nvPicPr>
            <p:cNvPr id="77" name="Picture 10" descr="Free Clipart: Padlock Icon | jaschon">
              <a:extLst>
                <a:ext uri="{FF2B5EF4-FFF2-40B4-BE49-F238E27FC236}">
                  <a16:creationId xmlns:a16="http://schemas.microsoft.com/office/drawing/2014/main" id="{D2D53B98-24C5-6A95-2E5E-6BB46AAEA72A}"/>
                </a:ext>
              </a:extLst>
            </p:cNvPr>
            <p:cNvPicPr>
              <a:picLocks noChangeAspect="1" noChangeArrowheads="1"/>
            </p:cNvPicPr>
            <p:nvPr/>
          </p:nvPicPr>
          <p:blipFill>
            <a:blip r:embed="rId3">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037194" y="1946131"/>
              <a:ext cx="859810" cy="859810"/>
            </a:xfrm>
            <a:prstGeom prst="rect">
              <a:avLst/>
            </a:prstGeom>
            <a:noFill/>
            <a:extLst>
              <a:ext uri="{909E8E84-426E-40DD-AFC4-6F175D3DCCD1}">
                <a14:hiddenFill xmlns:a14="http://schemas.microsoft.com/office/drawing/2010/main">
                  <a:solidFill>
                    <a:srgbClr val="FFFFFF"/>
                  </a:solidFill>
                </a14:hiddenFill>
              </a:ext>
            </a:extLst>
          </p:spPr>
        </p:pic>
        <p:sp>
          <p:nvSpPr>
            <p:cNvPr id="78" name="TextBox 77">
              <a:extLst>
                <a:ext uri="{FF2B5EF4-FFF2-40B4-BE49-F238E27FC236}">
                  <a16:creationId xmlns:a16="http://schemas.microsoft.com/office/drawing/2014/main" id="{BDBA4F86-C824-AD66-2EBE-73D538325326}"/>
                </a:ext>
              </a:extLst>
            </p:cNvPr>
            <p:cNvSpPr txBox="1"/>
            <p:nvPr/>
          </p:nvSpPr>
          <p:spPr>
            <a:xfrm>
              <a:off x="3305035" y="2298473"/>
              <a:ext cx="324128" cy="461665"/>
            </a:xfrm>
            <a:prstGeom prst="rect">
              <a:avLst/>
            </a:prstGeom>
            <a:noFill/>
          </p:spPr>
          <p:txBody>
            <a:bodyPr wrap="none" rtlCol="0">
              <a:spAutoFit/>
            </a:bodyPr>
            <a:lstStyle/>
            <a:p>
              <a:r>
                <a:rPr lang="en-US" sz="2400">
                  <a:solidFill>
                    <a:schemeClr val="bg1"/>
                  </a:solidFill>
                </a:rPr>
                <a:t>k</a:t>
              </a:r>
            </a:p>
          </p:txBody>
        </p:sp>
      </p:grpSp>
      <p:grpSp>
        <p:nvGrpSpPr>
          <p:cNvPr id="79" name="Group 78">
            <a:extLst>
              <a:ext uri="{FF2B5EF4-FFF2-40B4-BE49-F238E27FC236}">
                <a16:creationId xmlns:a16="http://schemas.microsoft.com/office/drawing/2014/main" id="{658BB021-4108-7E79-2C03-28881D07F53D}"/>
              </a:ext>
            </a:extLst>
          </p:cNvPr>
          <p:cNvGrpSpPr/>
          <p:nvPr/>
        </p:nvGrpSpPr>
        <p:grpSpPr>
          <a:xfrm>
            <a:off x="10871609" y="3042488"/>
            <a:ext cx="859810" cy="859810"/>
            <a:chOff x="3037194" y="1946131"/>
            <a:chExt cx="859810" cy="859810"/>
          </a:xfrm>
        </p:grpSpPr>
        <p:pic>
          <p:nvPicPr>
            <p:cNvPr id="80" name="Picture 79" descr="Free Clipart: Padlock Icon | jaschon">
              <a:extLst>
                <a:ext uri="{FF2B5EF4-FFF2-40B4-BE49-F238E27FC236}">
                  <a16:creationId xmlns:a16="http://schemas.microsoft.com/office/drawing/2014/main" id="{EBD44F93-E290-FDFB-CA5A-DE41AD32AFAC}"/>
                </a:ext>
              </a:extLst>
            </p:cNvPr>
            <p:cNvPicPr>
              <a:picLocks noChangeAspect="1" noChangeArrowheads="1"/>
            </p:cNvPicPr>
            <p:nvPr/>
          </p:nvPicPr>
          <p:blipFill>
            <a:blip r:embed="rId3">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037194" y="1946131"/>
              <a:ext cx="859810" cy="859810"/>
            </a:xfrm>
            <a:prstGeom prst="rect">
              <a:avLst/>
            </a:prstGeom>
            <a:noFill/>
            <a:extLst>
              <a:ext uri="{909E8E84-426E-40DD-AFC4-6F175D3DCCD1}">
                <a14:hiddenFill xmlns:a14="http://schemas.microsoft.com/office/drawing/2010/main">
                  <a:solidFill>
                    <a:srgbClr val="FFFFFF"/>
                  </a:solidFill>
                </a14:hiddenFill>
              </a:ext>
            </a:extLst>
          </p:spPr>
        </p:pic>
        <p:sp>
          <p:nvSpPr>
            <p:cNvPr id="81" name="TextBox 80">
              <a:extLst>
                <a:ext uri="{FF2B5EF4-FFF2-40B4-BE49-F238E27FC236}">
                  <a16:creationId xmlns:a16="http://schemas.microsoft.com/office/drawing/2014/main" id="{5447BBE9-CAB9-3DD1-F65C-97A0D78FE5C9}"/>
                </a:ext>
              </a:extLst>
            </p:cNvPr>
            <p:cNvSpPr txBox="1"/>
            <p:nvPr/>
          </p:nvSpPr>
          <p:spPr>
            <a:xfrm>
              <a:off x="3305035" y="2298473"/>
              <a:ext cx="306494" cy="461665"/>
            </a:xfrm>
            <a:prstGeom prst="rect">
              <a:avLst/>
            </a:prstGeom>
            <a:noFill/>
          </p:spPr>
          <p:txBody>
            <a:bodyPr wrap="none" rtlCol="0">
              <a:spAutoFit/>
            </a:bodyPr>
            <a:lstStyle/>
            <a:p>
              <a:r>
                <a:rPr lang="en-US" sz="2400">
                  <a:solidFill>
                    <a:schemeClr val="bg1"/>
                  </a:solidFill>
                </a:rPr>
                <a:t>z</a:t>
              </a:r>
            </a:p>
          </p:txBody>
        </p:sp>
      </p:grpSp>
      <p:grpSp>
        <p:nvGrpSpPr>
          <p:cNvPr id="82" name="Group 81">
            <a:extLst>
              <a:ext uri="{FF2B5EF4-FFF2-40B4-BE49-F238E27FC236}">
                <a16:creationId xmlns:a16="http://schemas.microsoft.com/office/drawing/2014/main" id="{94D0808C-B02D-0F9A-F260-9443B9169D9D}"/>
              </a:ext>
            </a:extLst>
          </p:cNvPr>
          <p:cNvGrpSpPr/>
          <p:nvPr/>
        </p:nvGrpSpPr>
        <p:grpSpPr>
          <a:xfrm>
            <a:off x="11437421" y="3042488"/>
            <a:ext cx="859810" cy="859810"/>
            <a:chOff x="3825296" y="1946131"/>
            <a:chExt cx="859810" cy="859810"/>
          </a:xfrm>
        </p:grpSpPr>
        <p:pic>
          <p:nvPicPr>
            <p:cNvPr id="83" name="Picture 10" descr="Free Clipart: Padlock Icon | jaschon">
              <a:extLst>
                <a:ext uri="{FF2B5EF4-FFF2-40B4-BE49-F238E27FC236}">
                  <a16:creationId xmlns:a16="http://schemas.microsoft.com/office/drawing/2014/main" id="{7EE01190-3C52-1794-55EF-B4367616817A}"/>
                </a:ext>
              </a:extLst>
            </p:cNvPr>
            <p:cNvPicPr>
              <a:picLocks noChangeAspect="1" noChangeArrowheads="1"/>
            </p:cNvPicPr>
            <p:nvPr/>
          </p:nvPicPr>
          <p:blipFill>
            <a:blip r:embed="rId3">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825296" y="1946131"/>
              <a:ext cx="859810" cy="859810"/>
            </a:xfrm>
            <a:prstGeom prst="rect">
              <a:avLst/>
            </a:prstGeom>
            <a:noFill/>
            <a:extLst>
              <a:ext uri="{909E8E84-426E-40DD-AFC4-6F175D3DCCD1}">
                <a14:hiddenFill xmlns:a14="http://schemas.microsoft.com/office/drawing/2010/main">
                  <a:solidFill>
                    <a:srgbClr val="FFFFFF"/>
                  </a:solidFill>
                </a14:hiddenFill>
              </a:ext>
            </a:extLst>
          </p:spPr>
        </p:pic>
        <p:sp>
          <p:nvSpPr>
            <p:cNvPr id="84" name="TextBox 83">
              <a:extLst>
                <a:ext uri="{FF2B5EF4-FFF2-40B4-BE49-F238E27FC236}">
                  <a16:creationId xmlns:a16="http://schemas.microsoft.com/office/drawing/2014/main" id="{33C71ECD-5B84-DBD9-B311-EDE918B32BB0}"/>
                </a:ext>
              </a:extLst>
            </p:cNvPr>
            <p:cNvSpPr txBox="1"/>
            <p:nvPr/>
          </p:nvSpPr>
          <p:spPr>
            <a:xfrm>
              <a:off x="4093137" y="2298472"/>
              <a:ext cx="351378" cy="461665"/>
            </a:xfrm>
            <a:prstGeom prst="rect">
              <a:avLst/>
            </a:prstGeom>
            <a:noFill/>
          </p:spPr>
          <p:txBody>
            <a:bodyPr wrap="none" rtlCol="0">
              <a:spAutoFit/>
            </a:bodyPr>
            <a:lstStyle/>
            <a:p>
              <a:r>
                <a:rPr lang="en-US" sz="2400">
                  <a:solidFill>
                    <a:schemeClr val="bg1"/>
                  </a:solidFill>
                </a:rPr>
                <a:t>R</a:t>
              </a:r>
            </a:p>
          </p:txBody>
        </p:sp>
      </p:grpSp>
      <p:grpSp>
        <p:nvGrpSpPr>
          <p:cNvPr id="85" name="Group 84">
            <a:extLst>
              <a:ext uri="{FF2B5EF4-FFF2-40B4-BE49-F238E27FC236}">
                <a16:creationId xmlns:a16="http://schemas.microsoft.com/office/drawing/2014/main" id="{74CB0B3F-869C-CE8E-E4EF-1580DBFCF5E3}"/>
              </a:ext>
            </a:extLst>
          </p:cNvPr>
          <p:cNvGrpSpPr/>
          <p:nvPr/>
        </p:nvGrpSpPr>
        <p:grpSpPr>
          <a:xfrm>
            <a:off x="1749072" y="3003334"/>
            <a:ext cx="859810" cy="859810"/>
            <a:chOff x="3037194" y="1946131"/>
            <a:chExt cx="859810" cy="859810"/>
          </a:xfrm>
        </p:grpSpPr>
        <p:pic>
          <p:nvPicPr>
            <p:cNvPr id="86" name="Picture 10" descr="Free Clipart: Padlock Icon | jaschon">
              <a:extLst>
                <a:ext uri="{FF2B5EF4-FFF2-40B4-BE49-F238E27FC236}">
                  <a16:creationId xmlns:a16="http://schemas.microsoft.com/office/drawing/2014/main" id="{6C99297D-192D-D831-2076-2A2FD9843FD3}"/>
                </a:ext>
              </a:extLst>
            </p:cNvPr>
            <p:cNvPicPr>
              <a:picLocks noChangeAspect="1" noChangeArrowheads="1"/>
            </p:cNvPicPr>
            <p:nvPr/>
          </p:nvPicPr>
          <p:blipFill>
            <a:blip r:embed="rId3">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037194" y="1946131"/>
              <a:ext cx="859810" cy="859810"/>
            </a:xfrm>
            <a:prstGeom prst="rect">
              <a:avLst/>
            </a:prstGeom>
            <a:noFill/>
            <a:extLst>
              <a:ext uri="{909E8E84-426E-40DD-AFC4-6F175D3DCCD1}">
                <a14:hiddenFill xmlns:a14="http://schemas.microsoft.com/office/drawing/2010/main">
                  <a:solidFill>
                    <a:srgbClr val="FFFFFF"/>
                  </a:solidFill>
                </a14:hiddenFill>
              </a:ext>
            </a:extLst>
          </p:spPr>
        </p:pic>
        <p:sp>
          <p:nvSpPr>
            <p:cNvPr id="87" name="TextBox 86">
              <a:extLst>
                <a:ext uri="{FF2B5EF4-FFF2-40B4-BE49-F238E27FC236}">
                  <a16:creationId xmlns:a16="http://schemas.microsoft.com/office/drawing/2014/main" id="{09F75290-BB4E-66B3-D945-DB49905AE8D3}"/>
                </a:ext>
              </a:extLst>
            </p:cNvPr>
            <p:cNvSpPr txBox="1"/>
            <p:nvPr/>
          </p:nvSpPr>
          <p:spPr>
            <a:xfrm>
              <a:off x="3305035" y="2298473"/>
              <a:ext cx="324128" cy="461665"/>
            </a:xfrm>
            <a:prstGeom prst="rect">
              <a:avLst/>
            </a:prstGeom>
            <a:noFill/>
          </p:spPr>
          <p:txBody>
            <a:bodyPr wrap="none" rtlCol="0">
              <a:spAutoFit/>
            </a:bodyPr>
            <a:lstStyle/>
            <a:p>
              <a:r>
                <a:rPr lang="en-US" sz="2400">
                  <a:solidFill>
                    <a:schemeClr val="bg1"/>
                  </a:solidFill>
                </a:rPr>
                <a:t>k</a:t>
              </a:r>
            </a:p>
          </p:txBody>
        </p:sp>
      </p:grpSp>
      <p:grpSp>
        <p:nvGrpSpPr>
          <p:cNvPr id="88" name="Group 87">
            <a:extLst>
              <a:ext uri="{FF2B5EF4-FFF2-40B4-BE49-F238E27FC236}">
                <a16:creationId xmlns:a16="http://schemas.microsoft.com/office/drawing/2014/main" id="{6569A0FB-0163-B5F2-98D3-7744866BCC8A}"/>
              </a:ext>
            </a:extLst>
          </p:cNvPr>
          <p:cNvGrpSpPr/>
          <p:nvPr/>
        </p:nvGrpSpPr>
        <p:grpSpPr>
          <a:xfrm>
            <a:off x="2332518" y="3003334"/>
            <a:ext cx="859810" cy="859810"/>
            <a:chOff x="3037194" y="1946131"/>
            <a:chExt cx="859810" cy="859810"/>
          </a:xfrm>
        </p:grpSpPr>
        <p:pic>
          <p:nvPicPr>
            <p:cNvPr id="89" name="Picture 88" descr="Free Clipart: Padlock Icon | jaschon">
              <a:extLst>
                <a:ext uri="{FF2B5EF4-FFF2-40B4-BE49-F238E27FC236}">
                  <a16:creationId xmlns:a16="http://schemas.microsoft.com/office/drawing/2014/main" id="{C3EB3CAF-5D21-2BD1-3E29-F9F41A05B997}"/>
                </a:ext>
              </a:extLst>
            </p:cNvPr>
            <p:cNvPicPr>
              <a:picLocks noChangeAspect="1" noChangeArrowheads="1"/>
            </p:cNvPicPr>
            <p:nvPr/>
          </p:nvPicPr>
          <p:blipFill>
            <a:blip r:embed="rId3">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037194" y="1946131"/>
              <a:ext cx="859810" cy="859810"/>
            </a:xfrm>
            <a:prstGeom prst="rect">
              <a:avLst/>
            </a:prstGeom>
            <a:noFill/>
            <a:extLst>
              <a:ext uri="{909E8E84-426E-40DD-AFC4-6F175D3DCCD1}">
                <a14:hiddenFill xmlns:a14="http://schemas.microsoft.com/office/drawing/2010/main">
                  <a:solidFill>
                    <a:srgbClr val="FFFFFF"/>
                  </a:solidFill>
                </a14:hiddenFill>
              </a:ext>
            </a:extLst>
          </p:spPr>
        </p:pic>
        <p:sp>
          <p:nvSpPr>
            <p:cNvPr id="90" name="TextBox 89">
              <a:extLst>
                <a:ext uri="{FF2B5EF4-FFF2-40B4-BE49-F238E27FC236}">
                  <a16:creationId xmlns:a16="http://schemas.microsoft.com/office/drawing/2014/main" id="{FFF01089-6CF5-3E66-D164-1D7EA3D83E61}"/>
                </a:ext>
              </a:extLst>
            </p:cNvPr>
            <p:cNvSpPr txBox="1"/>
            <p:nvPr/>
          </p:nvSpPr>
          <p:spPr>
            <a:xfrm>
              <a:off x="3305035" y="2298473"/>
              <a:ext cx="306494" cy="461665"/>
            </a:xfrm>
            <a:prstGeom prst="rect">
              <a:avLst/>
            </a:prstGeom>
            <a:noFill/>
          </p:spPr>
          <p:txBody>
            <a:bodyPr wrap="none" rtlCol="0">
              <a:spAutoFit/>
            </a:bodyPr>
            <a:lstStyle/>
            <a:p>
              <a:r>
                <a:rPr lang="en-US" sz="2400">
                  <a:solidFill>
                    <a:schemeClr val="bg1"/>
                  </a:solidFill>
                </a:rPr>
                <a:t>z</a:t>
              </a:r>
            </a:p>
          </p:txBody>
        </p:sp>
      </p:grpSp>
      <p:grpSp>
        <p:nvGrpSpPr>
          <p:cNvPr id="91" name="Group 90">
            <a:extLst>
              <a:ext uri="{FF2B5EF4-FFF2-40B4-BE49-F238E27FC236}">
                <a16:creationId xmlns:a16="http://schemas.microsoft.com/office/drawing/2014/main" id="{58EE8E13-8B91-9CA8-F977-A95F09C4E1A4}"/>
              </a:ext>
            </a:extLst>
          </p:cNvPr>
          <p:cNvGrpSpPr/>
          <p:nvPr/>
        </p:nvGrpSpPr>
        <p:grpSpPr>
          <a:xfrm>
            <a:off x="2898330" y="3003334"/>
            <a:ext cx="859810" cy="859810"/>
            <a:chOff x="3825296" y="1946131"/>
            <a:chExt cx="859810" cy="859810"/>
          </a:xfrm>
        </p:grpSpPr>
        <p:pic>
          <p:nvPicPr>
            <p:cNvPr id="92" name="Picture 10" descr="Free Clipart: Padlock Icon | jaschon">
              <a:extLst>
                <a:ext uri="{FF2B5EF4-FFF2-40B4-BE49-F238E27FC236}">
                  <a16:creationId xmlns:a16="http://schemas.microsoft.com/office/drawing/2014/main" id="{E2DDCFC1-CAD1-FEDF-BFAE-47A6EA66A082}"/>
                </a:ext>
              </a:extLst>
            </p:cNvPr>
            <p:cNvPicPr>
              <a:picLocks noChangeAspect="1" noChangeArrowheads="1"/>
            </p:cNvPicPr>
            <p:nvPr/>
          </p:nvPicPr>
          <p:blipFill>
            <a:blip r:embed="rId3">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825296" y="1946131"/>
              <a:ext cx="859810" cy="859810"/>
            </a:xfrm>
            <a:prstGeom prst="rect">
              <a:avLst/>
            </a:prstGeom>
            <a:noFill/>
            <a:extLst>
              <a:ext uri="{909E8E84-426E-40DD-AFC4-6F175D3DCCD1}">
                <a14:hiddenFill xmlns:a14="http://schemas.microsoft.com/office/drawing/2010/main">
                  <a:solidFill>
                    <a:srgbClr val="FFFFFF"/>
                  </a:solidFill>
                </a14:hiddenFill>
              </a:ext>
            </a:extLst>
          </p:spPr>
        </p:pic>
        <p:sp>
          <p:nvSpPr>
            <p:cNvPr id="93" name="TextBox 92">
              <a:extLst>
                <a:ext uri="{FF2B5EF4-FFF2-40B4-BE49-F238E27FC236}">
                  <a16:creationId xmlns:a16="http://schemas.microsoft.com/office/drawing/2014/main" id="{62BAA3D7-1C5E-86C8-267F-505FF6CCB3AD}"/>
                </a:ext>
              </a:extLst>
            </p:cNvPr>
            <p:cNvSpPr txBox="1"/>
            <p:nvPr/>
          </p:nvSpPr>
          <p:spPr>
            <a:xfrm>
              <a:off x="4093137" y="2298472"/>
              <a:ext cx="351378" cy="461665"/>
            </a:xfrm>
            <a:prstGeom prst="rect">
              <a:avLst/>
            </a:prstGeom>
            <a:noFill/>
          </p:spPr>
          <p:txBody>
            <a:bodyPr wrap="none" rtlCol="0">
              <a:spAutoFit/>
            </a:bodyPr>
            <a:lstStyle/>
            <a:p>
              <a:r>
                <a:rPr lang="en-US" sz="2400">
                  <a:solidFill>
                    <a:schemeClr val="bg1"/>
                  </a:solidFill>
                </a:rPr>
                <a:t>R</a:t>
              </a:r>
            </a:p>
          </p:txBody>
        </p:sp>
      </p:grpSp>
      <p:grpSp>
        <p:nvGrpSpPr>
          <p:cNvPr id="95" name="Group 94">
            <a:extLst>
              <a:ext uri="{FF2B5EF4-FFF2-40B4-BE49-F238E27FC236}">
                <a16:creationId xmlns:a16="http://schemas.microsoft.com/office/drawing/2014/main" id="{7979403D-18CA-1346-DB7A-AB4BBCDB01D6}"/>
              </a:ext>
            </a:extLst>
          </p:cNvPr>
          <p:cNvGrpSpPr/>
          <p:nvPr/>
        </p:nvGrpSpPr>
        <p:grpSpPr>
          <a:xfrm>
            <a:off x="1150608" y="3811319"/>
            <a:ext cx="895473" cy="433185"/>
            <a:chOff x="439611" y="3885207"/>
            <a:chExt cx="895473" cy="433185"/>
          </a:xfrm>
        </p:grpSpPr>
        <p:pic>
          <p:nvPicPr>
            <p:cNvPr id="1026" name="Picture 2" descr="Key Icon - Openclipart">
              <a:extLst>
                <a:ext uri="{FF2B5EF4-FFF2-40B4-BE49-F238E27FC236}">
                  <a16:creationId xmlns:a16="http://schemas.microsoft.com/office/drawing/2014/main" id="{EE2DDBDF-D492-9BEE-1037-0F85DAD22141}"/>
                </a:ext>
              </a:extLst>
            </p:cNvPr>
            <p:cNvPicPr>
              <a:picLocks noChangeAspect="1" noChangeArrowheads="1"/>
            </p:cNvPicPr>
            <p:nvPr/>
          </p:nvPicPr>
          <p:blipFill>
            <a:blip r:embed="rId8">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39611" y="3885207"/>
              <a:ext cx="895473" cy="433185"/>
            </a:xfrm>
            <a:prstGeom prst="rect">
              <a:avLst/>
            </a:prstGeom>
            <a:noFill/>
            <a:extLst>
              <a:ext uri="{909E8E84-426E-40DD-AFC4-6F175D3DCCD1}">
                <a14:hiddenFill xmlns:a14="http://schemas.microsoft.com/office/drawing/2010/main">
                  <a:solidFill>
                    <a:srgbClr val="FFFFFF"/>
                  </a:solidFill>
                </a14:hiddenFill>
              </a:ext>
            </a:extLst>
          </p:spPr>
        </p:pic>
        <p:sp>
          <p:nvSpPr>
            <p:cNvPr id="94" name="TextBox 93">
              <a:extLst>
                <a:ext uri="{FF2B5EF4-FFF2-40B4-BE49-F238E27FC236}">
                  <a16:creationId xmlns:a16="http://schemas.microsoft.com/office/drawing/2014/main" id="{9796BEA8-19B0-6122-2607-4AF081217A08}"/>
                </a:ext>
              </a:extLst>
            </p:cNvPr>
            <p:cNvSpPr txBox="1"/>
            <p:nvPr/>
          </p:nvSpPr>
          <p:spPr>
            <a:xfrm>
              <a:off x="512979" y="3895888"/>
              <a:ext cx="301686" cy="400110"/>
            </a:xfrm>
            <a:prstGeom prst="rect">
              <a:avLst/>
            </a:prstGeom>
            <a:noFill/>
          </p:spPr>
          <p:txBody>
            <a:bodyPr wrap="none" rtlCol="0">
              <a:spAutoFit/>
            </a:bodyPr>
            <a:lstStyle/>
            <a:p>
              <a:r>
                <a:rPr lang="en-US" sz="2000"/>
                <a:t>k</a:t>
              </a:r>
            </a:p>
          </p:txBody>
        </p:sp>
      </p:grpSp>
      <p:grpSp>
        <p:nvGrpSpPr>
          <p:cNvPr id="96" name="Group 95">
            <a:extLst>
              <a:ext uri="{FF2B5EF4-FFF2-40B4-BE49-F238E27FC236}">
                <a16:creationId xmlns:a16="http://schemas.microsoft.com/office/drawing/2014/main" id="{16DB382C-92DE-3D4B-5268-752F2D73BC6E}"/>
              </a:ext>
            </a:extLst>
          </p:cNvPr>
          <p:cNvGrpSpPr/>
          <p:nvPr/>
        </p:nvGrpSpPr>
        <p:grpSpPr>
          <a:xfrm>
            <a:off x="2086959" y="3811319"/>
            <a:ext cx="895473" cy="433185"/>
            <a:chOff x="439611" y="3885207"/>
            <a:chExt cx="895473" cy="433185"/>
          </a:xfrm>
        </p:grpSpPr>
        <p:pic>
          <p:nvPicPr>
            <p:cNvPr id="97" name="Picture 2" descr="Key Icon - Openclipart">
              <a:extLst>
                <a:ext uri="{FF2B5EF4-FFF2-40B4-BE49-F238E27FC236}">
                  <a16:creationId xmlns:a16="http://schemas.microsoft.com/office/drawing/2014/main" id="{D1EE6348-5F3D-CF04-6D9F-33485DC47735}"/>
                </a:ext>
              </a:extLst>
            </p:cNvPr>
            <p:cNvPicPr>
              <a:picLocks noChangeAspect="1" noChangeArrowheads="1"/>
            </p:cNvPicPr>
            <p:nvPr/>
          </p:nvPicPr>
          <p:blipFill>
            <a:blip r:embed="rId8">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39611" y="3885207"/>
              <a:ext cx="895473" cy="433185"/>
            </a:xfrm>
            <a:prstGeom prst="rect">
              <a:avLst/>
            </a:prstGeom>
            <a:noFill/>
            <a:extLst>
              <a:ext uri="{909E8E84-426E-40DD-AFC4-6F175D3DCCD1}">
                <a14:hiddenFill xmlns:a14="http://schemas.microsoft.com/office/drawing/2010/main">
                  <a:solidFill>
                    <a:srgbClr val="FFFFFF"/>
                  </a:solidFill>
                </a14:hiddenFill>
              </a:ext>
            </a:extLst>
          </p:spPr>
        </p:pic>
        <p:sp>
          <p:nvSpPr>
            <p:cNvPr id="98" name="TextBox 97">
              <a:extLst>
                <a:ext uri="{FF2B5EF4-FFF2-40B4-BE49-F238E27FC236}">
                  <a16:creationId xmlns:a16="http://schemas.microsoft.com/office/drawing/2014/main" id="{8D0F5636-6D81-1E49-CECA-95829D94B1DF}"/>
                </a:ext>
              </a:extLst>
            </p:cNvPr>
            <p:cNvSpPr txBox="1"/>
            <p:nvPr/>
          </p:nvSpPr>
          <p:spPr>
            <a:xfrm>
              <a:off x="512979" y="3895888"/>
              <a:ext cx="285656" cy="400110"/>
            </a:xfrm>
            <a:prstGeom prst="rect">
              <a:avLst/>
            </a:prstGeom>
            <a:noFill/>
          </p:spPr>
          <p:txBody>
            <a:bodyPr wrap="none" rtlCol="0">
              <a:spAutoFit/>
            </a:bodyPr>
            <a:lstStyle/>
            <a:p>
              <a:r>
                <a:rPr lang="en-US" sz="2000"/>
                <a:t>z</a:t>
              </a:r>
            </a:p>
          </p:txBody>
        </p:sp>
      </p:grpSp>
      <p:grpSp>
        <p:nvGrpSpPr>
          <p:cNvPr id="99" name="Group 98">
            <a:extLst>
              <a:ext uri="{FF2B5EF4-FFF2-40B4-BE49-F238E27FC236}">
                <a16:creationId xmlns:a16="http://schemas.microsoft.com/office/drawing/2014/main" id="{1E432963-C899-CC7F-D8E0-F4141E4DBFDE}"/>
              </a:ext>
            </a:extLst>
          </p:cNvPr>
          <p:cNvGrpSpPr/>
          <p:nvPr/>
        </p:nvGrpSpPr>
        <p:grpSpPr>
          <a:xfrm>
            <a:off x="2990150" y="3821280"/>
            <a:ext cx="895473" cy="433185"/>
            <a:chOff x="439611" y="3885207"/>
            <a:chExt cx="895473" cy="433185"/>
          </a:xfrm>
        </p:grpSpPr>
        <p:pic>
          <p:nvPicPr>
            <p:cNvPr id="100" name="Picture 2" descr="Key Icon - Openclipart">
              <a:extLst>
                <a:ext uri="{FF2B5EF4-FFF2-40B4-BE49-F238E27FC236}">
                  <a16:creationId xmlns:a16="http://schemas.microsoft.com/office/drawing/2014/main" id="{F7245615-A9BA-B3AC-1F8C-05CFE08A3AE3}"/>
                </a:ext>
              </a:extLst>
            </p:cNvPr>
            <p:cNvPicPr>
              <a:picLocks noChangeAspect="1" noChangeArrowheads="1"/>
            </p:cNvPicPr>
            <p:nvPr/>
          </p:nvPicPr>
          <p:blipFill>
            <a:blip r:embed="rId8">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39611" y="3885207"/>
              <a:ext cx="895473" cy="433185"/>
            </a:xfrm>
            <a:prstGeom prst="rect">
              <a:avLst/>
            </a:prstGeom>
            <a:noFill/>
            <a:extLst>
              <a:ext uri="{909E8E84-426E-40DD-AFC4-6F175D3DCCD1}">
                <a14:hiddenFill xmlns:a14="http://schemas.microsoft.com/office/drawing/2010/main">
                  <a:solidFill>
                    <a:srgbClr val="FFFFFF"/>
                  </a:solidFill>
                </a14:hiddenFill>
              </a:ext>
            </a:extLst>
          </p:spPr>
        </p:pic>
        <p:sp>
          <p:nvSpPr>
            <p:cNvPr id="101" name="TextBox 100">
              <a:extLst>
                <a:ext uri="{FF2B5EF4-FFF2-40B4-BE49-F238E27FC236}">
                  <a16:creationId xmlns:a16="http://schemas.microsoft.com/office/drawing/2014/main" id="{1C3A86DD-CAA9-EE23-1688-7BC7A1D5206C}"/>
                </a:ext>
              </a:extLst>
            </p:cNvPr>
            <p:cNvSpPr txBox="1"/>
            <p:nvPr/>
          </p:nvSpPr>
          <p:spPr>
            <a:xfrm>
              <a:off x="512979" y="3895888"/>
              <a:ext cx="324128" cy="400110"/>
            </a:xfrm>
            <a:prstGeom prst="rect">
              <a:avLst/>
            </a:prstGeom>
            <a:noFill/>
          </p:spPr>
          <p:txBody>
            <a:bodyPr wrap="none" rtlCol="0">
              <a:spAutoFit/>
            </a:bodyPr>
            <a:lstStyle/>
            <a:p>
              <a:r>
                <a:rPr lang="en-US" sz="2000"/>
                <a:t>R</a:t>
              </a:r>
            </a:p>
          </p:txBody>
        </p:sp>
      </p:grpSp>
      <p:cxnSp>
        <p:nvCxnSpPr>
          <p:cNvPr id="2" name="Straight Arrow Connector 1">
            <a:extLst>
              <a:ext uri="{FF2B5EF4-FFF2-40B4-BE49-F238E27FC236}">
                <a16:creationId xmlns:a16="http://schemas.microsoft.com/office/drawing/2014/main" id="{E480E0E5-AB4E-353E-C472-6467A3FCAE1F}"/>
              </a:ext>
            </a:extLst>
          </p:cNvPr>
          <p:cNvCxnSpPr>
            <a:cxnSpLocks/>
          </p:cNvCxnSpPr>
          <p:nvPr/>
        </p:nvCxnSpPr>
        <p:spPr>
          <a:xfrm>
            <a:off x="3153508" y="5098547"/>
            <a:ext cx="5486400" cy="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7" name="Straight Arrow Connector 6">
            <a:extLst>
              <a:ext uri="{FF2B5EF4-FFF2-40B4-BE49-F238E27FC236}">
                <a16:creationId xmlns:a16="http://schemas.microsoft.com/office/drawing/2014/main" id="{55001354-C114-38DD-FF77-319D656C5DBA}"/>
              </a:ext>
            </a:extLst>
          </p:cNvPr>
          <p:cNvCxnSpPr>
            <a:cxnSpLocks/>
          </p:cNvCxnSpPr>
          <p:nvPr/>
        </p:nvCxnSpPr>
        <p:spPr>
          <a:xfrm flipH="1">
            <a:off x="3153508" y="5604378"/>
            <a:ext cx="5486400" cy="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8" name="Straight Arrow Connector 7">
            <a:extLst>
              <a:ext uri="{FF2B5EF4-FFF2-40B4-BE49-F238E27FC236}">
                <a16:creationId xmlns:a16="http://schemas.microsoft.com/office/drawing/2014/main" id="{C9DC3F88-3F02-DB27-F107-79584CBD2393}"/>
              </a:ext>
            </a:extLst>
          </p:cNvPr>
          <p:cNvCxnSpPr>
            <a:cxnSpLocks/>
          </p:cNvCxnSpPr>
          <p:nvPr/>
        </p:nvCxnSpPr>
        <p:spPr>
          <a:xfrm>
            <a:off x="3153508" y="6067173"/>
            <a:ext cx="5486400" cy="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9" name="TextBox 8">
            <a:extLst>
              <a:ext uri="{FF2B5EF4-FFF2-40B4-BE49-F238E27FC236}">
                <a16:creationId xmlns:a16="http://schemas.microsoft.com/office/drawing/2014/main" id="{7A8BAC70-2011-CF99-7FB8-A925B32ABC5E}"/>
              </a:ext>
            </a:extLst>
          </p:cNvPr>
          <p:cNvSpPr txBox="1"/>
          <p:nvPr/>
        </p:nvSpPr>
        <p:spPr>
          <a:xfrm>
            <a:off x="4210862" y="5103100"/>
            <a:ext cx="3371692" cy="523220"/>
          </a:xfrm>
          <a:prstGeom prst="rect">
            <a:avLst/>
          </a:prstGeom>
          <a:noFill/>
        </p:spPr>
        <p:txBody>
          <a:bodyPr wrap="none" rtlCol="0">
            <a:spAutoFit/>
          </a:bodyPr>
          <a:lstStyle/>
          <a:p>
            <a:r>
              <a:rPr lang="en-US" sz="2800"/>
              <a:t>c ←$ </a:t>
            </a:r>
            <a:r>
              <a:rPr lang="en-US" sz="2800" err="1"/>
              <a:t>ChallengeSpace</a:t>
            </a:r>
            <a:r>
              <a:rPr lang="en-US" sz="2800"/>
              <a:t> </a:t>
            </a:r>
          </a:p>
        </p:txBody>
      </p:sp>
      <p:pic>
        <p:nvPicPr>
          <p:cNvPr id="13" name="Picture 8" descr="Parchment - Free art icons">
            <a:extLst>
              <a:ext uri="{FF2B5EF4-FFF2-40B4-BE49-F238E27FC236}">
                <a16:creationId xmlns:a16="http://schemas.microsoft.com/office/drawing/2014/main" id="{19EE9EE4-5BF9-A188-3471-3FE46B02DC17}"/>
              </a:ext>
            </a:extLst>
          </p:cNvPr>
          <p:cNvPicPr>
            <a:picLocks noChangeAspect="1" noChangeArrowheads="1"/>
          </p:cNvPicPr>
          <p:nvPr/>
        </p:nvPicPr>
        <p:blipFill>
          <a:blip r:embed="rId9">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871751" y="4422604"/>
            <a:ext cx="906903" cy="906903"/>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6" descr="Download Parchment, Scroll, Ribbon. Royalty-Free Vector Graphic - Pixabay">
            <a:extLst>
              <a:ext uri="{FF2B5EF4-FFF2-40B4-BE49-F238E27FC236}">
                <a16:creationId xmlns:a16="http://schemas.microsoft.com/office/drawing/2014/main" id="{913CB602-C09B-4ACF-00B5-6D54625F6283}"/>
              </a:ext>
            </a:extLst>
          </p:cNvPr>
          <p:cNvPicPr>
            <a:picLocks noChangeAspect="1" noChangeArrowheads="1"/>
          </p:cNvPicPr>
          <p:nvPr/>
        </p:nvPicPr>
        <p:blipFill>
          <a:blip r:embed="rId7">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307749" y="5568811"/>
            <a:ext cx="1177914" cy="5889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6" descr="Scroll variant with seal icon">
            <a:extLst>
              <a:ext uri="{FF2B5EF4-FFF2-40B4-BE49-F238E27FC236}">
                <a16:creationId xmlns:a16="http://schemas.microsoft.com/office/drawing/2014/main" id="{37BCC0AA-9705-4351-2452-045DF36C7648}"/>
              </a:ext>
            </a:extLst>
          </p:cNvPr>
          <p:cNvPicPr>
            <a:picLocks noChangeAspect="1" noChangeArrowheads="1"/>
          </p:cNvPicPr>
          <p:nvPr/>
        </p:nvPicPr>
        <p:blipFill>
          <a:blip r:embed="rId10">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040034" y="4559054"/>
            <a:ext cx="906903" cy="906903"/>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18F65B01-2A2C-347D-5D31-1C04CA769569}"/>
              </a:ext>
            </a:extLst>
          </p:cNvPr>
          <p:cNvSpPr txBox="1"/>
          <p:nvPr/>
        </p:nvSpPr>
        <p:spPr>
          <a:xfrm>
            <a:off x="2727454" y="6429523"/>
            <a:ext cx="6734921" cy="461665"/>
          </a:xfrm>
          <a:prstGeom prst="rect">
            <a:avLst/>
          </a:prstGeom>
          <a:noFill/>
        </p:spPr>
        <p:txBody>
          <a:bodyPr wrap="none" rtlCol="0">
            <a:spAutoFit/>
          </a:bodyPr>
          <a:lstStyle/>
          <a:p>
            <a:r>
              <a:rPr lang="en-US" sz="2400"/>
              <a:t>Can make non-interactive using Fiat-Shamir heuristic</a:t>
            </a:r>
          </a:p>
        </p:txBody>
      </p:sp>
    </p:spTree>
    <p:extLst>
      <p:ext uri="{BB962C8B-B14F-4D97-AF65-F5344CB8AC3E}">
        <p14:creationId xmlns:p14="http://schemas.microsoft.com/office/powerpoint/2010/main" val="313469075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23F4C3-FF43-954B-4435-A0ABF9577327}"/>
              </a:ext>
            </a:extLst>
          </p:cNvPr>
          <p:cNvSpPr>
            <a:spLocks noGrp="1"/>
          </p:cNvSpPr>
          <p:nvPr>
            <p:ph type="title"/>
          </p:nvPr>
        </p:nvSpPr>
        <p:spPr/>
        <p:txBody>
          <a:bodyPr/>
          <a:lstStyle/>
          <a:p>
            <a:r>
              <a:rPr lang="en-US"/>
              <a:t>First Attempt: Protocol for Curve Operations</a:t>
            </a:r>
          </a:p>
        </p:txBody>
      </p:sp>
      <p:sp>
        <p:nvSpPr>
          <p:cNvPr id="3" name="Content Placeholder 2">
            <a:extLst>
              <a:ext uri="{FF2B5EF4-FFF2-40B4-BE49-F238E27FC236}">
                <a16:creationId xmlns:a16="http://schemas.microsoft.com/office/drawing/2014/main" id="{43CB623B-BBC5-4602-E7EB-1E5689323A30}"/>
              </a:ext>
            </a:extLst>
          </p:cNvPr>
          <p:cNvSpPr>
            <a:spLocks noGrp="1"/>
          </p:cNvSpPr>
          <p:nvPr>
            <p:ph idx="1"/>
          </p:nvPr>
        </p:nvSpPr>
        <p:spPr/>
        <p:txBody>
          <a:bodyPr/>
          <a:lstStyle/>
          <a:p>
            <a:r>
              <a:rPr lang="en-US"/>
              <a:t>Okamoto’s protocol: Convince Verifier that Prover knows </a:t>
            </a:r>
            <a:r>
              <a:rPr lang="en-US">
                <a:solidFill>
                  <a:srgbClr val="DC3220"/>
                </a:solidFill>
              </a:rPr>
              <a:t>k</a:t>
            </a:r>
            <a:r>
              <a:rPr lang="en-US"/>
              <a:t>,</a:t>
            </a:r>
            <a:r>
              <a:rPr lang="en-US">
                <a:solidFill>
                  <a:srgbClr val="FF0000"/>
                </a:solidFill>
              </a:rPr>
              <a:t> </a:t>
            </a:r>
            <a:r>
              <a:rPr lang="en-US">
                <a:solidFill>
                  <a:srgbClr val="DC3220"/>
                </a:solidFill>
              </a:rPr>
              <a:t>z</a:t>
            </a:r>
            <a:r>
              <a:rPr lang="en-US"/>
              <a:t> such that </a:t>
            </a:r>
          </a:p>
          <a:p>
            <a:pPr marL="0" indent="0" algn="ctr">
              <a:buNone/>
            </a:pPr>
            <a:r>
              <a:rPr lang="en-US" sz="2800">
                <a:solidFill>
                  <a:srgbClr val="005AB5"/>
                </a:solidFill>
              </a:rPr>
              <a:t>PK</a:t>
            </a:r>
            <a:r>
              <a:rPr lang="en-US" sz="2800"/>
              <a:t> = </a:t>
            </a:r>
            <a:r>
              <a:rPr lang="en-US" sz="2800">
                <a:solidFill>
                  <a:srgbClr val="DC3220"/>
                </a:solidFill>
              </a:rPr>
              <a:t>k</a:t>
            </a:r>
            <a:r>
              <a:rPr lang="en-US" sz="2800"/>
              <a:t> </a:t>
            </a:r>
            <a:r>
              <a:rPr lang="en-US" sz="2800">
                <a:solidFill>
                  <a:srgbClr val="005AB5"/>
                </a:solidFill>
              </a:rPr>
              <a:t>G</a:t>
            </a:r>
            <a:r>
              <a:rPr lang="en-US" sz="2800"/>
              <a:t> + </a:t>
            </a:r>
            <a:r>
              <a:rPr lang="en-US" sz="2800">
                <a:solidFill>
                  <a:srgbClr val="DC3220"/>
                </a:solidFill>
              </a:rPr>
              <a:t>z R </a:t>
            </a:r>
          </a:p>
          <a:p>
            <a:r>
              <a:rPr lang="en-US"/>
              <a:t>Set          to be (        ,        ), where          = </a:t>
            </a:r>
            <a:r>
              <a:rPr lang="en-US">
                <a:solidFill>
                  <a:srgbClr val="DC3220"/>
                </a:solidFill>
              </a:rPr>
              <a:t>v</a:t>
            </a:r>
            <a:r>
              <a:rPr lang="en-US">
                <a:solidFill>
                  <a:srgbClr val="FF0000"/>
                </a:solidFill>
              </a:rPr>
              <a:t> </a:t>
            </a:r>
            <a:r>
              <a:rPr lang="en-US" b="1">
                <a:solidFill>
                  <a:srgbClr val="005AB5"/>
                </a:solidFill>
              </a:rPr>
              <a:t>K</a:t>
            </a:r>
            <a:r>
              <a:rPr lang="en-US">
                <a:solidFill>
                  <a:srgbClr val="00B050"/>
                </a:solidFill>
              </a:rPr>
              <a:t> </a:t>
            </a:r>
            <a:r>
              <a:rPr lang="en-US"/>
              <a:t>+</a:t>
            </a:r>
            <a:r>
              <a:rPr lang="en-US">
                <a:solidFill>
                  <a:srgbClr val="FF0000"/>
                </a:solidFill>
              </a:rPr>
              <a:t> </a:t>
            </a:r>
            <a:r>
              <a:rPr lang="en-US">
                <a:solidFill>
                  <a:srgbClr val="DC3220"/>
                </a:solidFill>
              </a:rPr>
              <a:t>R</a:t>
            </a:r>
          </a:p>
          <a:p>
            <a:endParaRPr lang="en-US"/>
          </a:p>
          <a:p>
            <a:endParaRPr lang="en-US"/>
          </a:p>
        </p:txBody>
      </p:sp>
      <p:pic>
        <p:nvPicPr>
          <p:cNvPr id="4" name="Picture 6" descr="Client - Free marketing icons">
            <a:extLst>
              <a:ext uri="{FF2B5EF4-FFF2-40B4-BE49-F238E27FC236}">
                <a16:creationId xmlns:a16="http://schemas.microsoft.com/office/drawing/2014/main" id="{3D20C35B-2E05-AAAD-6463-57A9FD71D2C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28374"/>
          <a:stretch/>
        </p:blipFill>
        <p:spPr bwMode="auto">
          <a:xfrm>
            <a:off x="838200" y="4543699"/>
            <a:ext cx="2315308" cy="165837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E313724D-963A-23B3-C829-A2B6731585E3}"/>
              </a:ext>
            </a:extLst>
          </p:cNvPr>
          <p:cNvSpPr txBox="1"/>
          <p:nvPr/>
        </p:nvSpPr>
        <p:spPr>
          <a:xfrm>
            <a:off x="1493793" y="6313659"/>
            <a:ext cx="1004121" cy="461665"/>
          </a:xfrm>
          <a:prstGeom prst="rect">
            <a:avLst/>
          </a:prstGeom>
          <a:noFill/>
        </p:spPr>
        <p:txBody>
          <a:bodyPr wrap="none" rtlCol="0">
            <a:spAutoFit/>
          </a:bodyPr>
          <a:lstStyle/>
          <a:p>
            <a:r>
              <a:rPr lang="en-US" sz="2400"/>
              <a:t>Prover</a:t>
            </a:r>
          </a:p>
        </p:txBody>
      </p:sp>
      <p:pic>
        <p:nvPicPr>
          <p:cNvPr id="6" name="Picture 5">
            <a:extLst>
              <a:ext uri="{FF2B5EF4-FFF2-40B4-BE49-F238E27FC236}">
                <a16:creationId xmlns:a16="http://schemas.microsoft.com/office/drawing/2014/main" id="{2EDD1D70-CB38-557E-695E-A4AF97BA3A57}"/>
              </a:ext>
            </a:extLst>
          </p:cNvPr>
          <p:cNvPicPr>
            <a:picLocks noChangeAspect="1"/>
          </p:cNvPicPr>
          <p:nvPr/>
        </p:nvPicPr>
        <p:blipFill>
          <a:blip r:embed="rId4"/>
          <a:stretch>
            <a:fillRect/>
          </a:stretch>
        </p:blipFill>
        <p:spPr>
          <a:xfrm>
            <a:off x="9046754" y="4318392"/>
            <a:ext cx="2022230" cy="2022230"/>
          </a:xfrm>
          <a:prstGeom prst="rect">
            <a:avLst/>
          </a:prstGeom>
        </p:spPr>
      </p:pic>
      <p:sp>
        <p:nvSpPr>
          <p:cNvPr id="7" name="TextBox 6">
            <a:extLst>
              <a:ext uri="{FF2B5EF4-FFF2-40B4-BE49-F238E27FC236}">
                <a16:creationId xmlns:a16="http://schemas.microsoft.com/office/drawing/2014/main" id="{07DF7744-13EF-E5FC-4D7E-A9EE7E4A10AD}"/>
              </a:ext>
            </a:extLst>
          </p:cNvPr>
          <p:cNvSpPr txBox="1"/>
          <p:nvPr/>
        </p:nvSpPr>
        <p:spPr>
          <a:xfrm>
            <a:off x="9555809" y="6313659"/>
            <a:ext cx="1102289" cy="461665"/>
          </a:xfrm>
          <a:prstGeom prst="rect">
            <a:avLst/>
          </a:prstGeom>
          <a:noFill/>
        </p:spPr>
        <p:txBody>
          <a:bodyPr wrap="none" rtlCol="0">
            <a:spAutoFit/>
          </a:bodyPr>
          <a:lstStyle/>
          <a:p>
            <a:r>
              <a:rPr lang="en-US" sz="2400"/>
              <a:t>Verifier</a:t>
            </a:r>
          </a:p>
        </p:txBody>
      </p:sp>
      <p:sp>
        <p:nvSpPr>
          <p:cNvPr id="8" name="TextBox 7">
            <a:extLst>
              <a:ext uri="{FF2B5EF4-FFF2-40B4-BE49-F238E27FC236}">
                <a16:creationId xmlns:a16="http://schemas.microsoft.com/office/drawing/2014/main" id="{9CF908AB-C53E-7B1C-AB3F-C5323E26E2BC}"/>
              </a:ext>
            </a:extLst>
          </p:cNvPr>
          <p:cNvSpPr txBox="1"/>
          <p:nvPr/>
        </p:nvSpPr>
        <p:spPr>
          <a:xfrm>
            <a:off x="707680" y="3729405"/>
            <a:ext cx="2576346" cy="461665"/>
          </a:xfrm>
          <a:prstGeom prst="rect">
            <a:avLst/>
          </a:prstGeom>
          <a:noFill/>
        </p:spPr>
        <p:txBody>
          <a:bodyPr wrap="none" rtlCol="0">
            <a:spAutoFit/>
          </a:bodyPr>
          <a:lstStyle/>
          <a:p>
            <a:r>
              <a:rPr lang="en-US" sz="2400"/>
              <a:t>Input: </a:t>
            </a:r>
            <a:r>
              <a:rPr lang="en-US" sz="2400">
                <a:solidFill>
                  <a:srgbClr val="005AB5"/>
                </a:solidFill>
              </a:rPr>
              <a:t>PK</a:t>
            </a:r>
            <a:r>
              <a:rPr lang="en-US" sz="2400"/>
              <a:t>, </a:t>
            </a:r>
            <a:r>
              <a:rPr lang="en-US" sz="2400">
                <a:solidFill>
                  <a:srgbClr val="005AB5"/>
                </a:solidFill>
              </a:rPr>
              <a:t>G</a:t>
            </a:r>
            <a:r>
              <a:rPr lang="en-US" sz="2400"/>
              <a:t>, </a:t>
            </a:r>
            <a:r>
              <a:rPr lang="en-US" sz="2400">
                <a:solidFill>
                  <a:srgbClr val="DC3220"/>
                </a:solidFill>
              </a:rPr>
              <a:t>R</a:t>
            </a:r>
            <a:r>
              <a:rPr lang="en-US" sz="2400"/>
              <a:t>, </a:t>
            </a:r>
            <a:r>
              <a:rPr lang="en-US" sz="2400">
                <a:solidFill>
                  <a:srgbClr val="DC3220"/>
                </a:solidFill>
              </a:rPr>
              <a:t>k</a:t>
            </a:r>
            <a:r>
              <a:rPr lang="en-US" sz="2400"/>
              <a:t>, </a:t>
            </a:r>
            <a:r>
              <a:rPr lang="en-US" sz="2400">
                <a:solidFill>
                  <a:srgbClr val="DC3220"/>
                </a:solidFill>
              </a:rPr>
              <a:t>z</a:t>
            </a:r>
            <a:r>
              <a:rPr lang="en-US" sz="2400"/>
              <a:t> </a:t>
            </a:r>
          </a:p>
        </p:txBody>
      </p:sp>
      <p:sp>
        <p:nvSpPr>
          <p:cNvPr id="9" name="TextBox 8">
            <a:extLst>
              <a:ext uri="{FF2B5EF4-FFF2-40B4-BE49-F238E27FC236}">
                <a16:creationId xmlns:a16="http://schemas.microsoft.com/office/drawing/2014/main" id="{7C95F1CD-7285-03E2-314C-53857D0F3ECA}"/>
              </a:ext>
            </a:extLst>
          </p:cNvPr>
          <p:cNvSpPr txBox="1"/>
          <p:nvPr/>
        </p:nvSpPr>
        <p:spPr>
          <a:xfrm>
            <a:off x="9129762" y="3745968"/>
            <a:ext cx="1954381" cy="461665"/>
          </a:xfrm>
          <a:prstGeom prst="rect">
            <a:avLst/>
          </a:prstGeom>
          <a:noFill/>
        </p:spPr>
        <p:txBody>
          <a:bodyPr wrap="none" rtlCol="0">
            <a:spAutoFit/>
          </a:bodyPr>
          <a:lstStyle/>
          <a:p>
            <a:r>
              <a:rPr lang="en-US" sz="2400"/>
              <a:t>Input: </a:t>
            </a:r>
            <a:r>
              <a:rPr lang="en-US" sz="2400">
                <a:solidFill>
                  <a:srgbClr val="005AB5"/>
                </a:solidFill>
              </a:rPr>
              <a:t>PK</a:t>
            </a:r>
            <a:r>
              <a:rPr lang="en-US" sz="2400"/>
              <a:t>, </a:t>
            </a:r>
            <a:r>
              <a:rPr lang="en-US" sz="2400">
                <a:solidFill>
                  <a:srgbClr val="005AB5"/>
                </a:solidFill>
              </a:rPr>
              <a:t>G</a:t>
            </a:r>
            <a:r>
              <a:rPr lang="en-US" sz="2400"/>
              <a:t>, </a:t>
            </a:r>
            <a:r>
              <a:rPr lang="en-US" sz="2400">
                <a:solidFill>
                  <a:srgbClr val="DC3220"/>
                </a:solidFill>
              </a:rPr>
              <a:t>R</a:t>
            </a:r>
          </a:p>
        </p:txBody>
      </p:sp>
      <p:cxnSp>
        <p:nvCxnSpPr>
          <p:cNvPr id="10" name="Straight Arrow Connector 9">
            <a:extLst>
              <a:ext uri="{FF2B5EF4-FFF2-40B4-BE49-F238E27FC236}">
                <a16:creationId xmlns:a16="http://schemas.microsoft.com/office/drawing/2014/main" id="{8D07BC3D-380D-427E-59EF-0B896CC3AAF7}"/>
              </a:ext>
            </a:extLst>
          </p:cNvPr>
          <p:cNvCxnSpPr>
            <a:cxnSpLocks/>
          </p:cNvCxnSpPr>
          <p:nvPr/>
        </p:nvCxnSpPr>
        <p:spPr>
          <a:xfrm>
            <a:off x="3153508" y="5098547"/>
            <a:ext cx="5486400" cy="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11" name="Straight Arrow Connector 10">
            <a:extLst>
              <a:ext uri="{FF2B5EF4-FFF2-40B4-BE49-F238E27FC236}">
                <a16:creationId xmlns:a16="http://schemas.microsoft.com/office/drawing/2014/main" id="{309ECC07-6CB9-4DCF-9330-AAD30AB8E128}"/>
              </a:ext>
            </a:extLst>
          </p:cNvPr>
          <p:cNvCxnSpPr>
            <a:cxnSpLocks/>
          </p:cNvCxnSpPr>
          <p:nvPr/>
        </p:nvCxnSpPr>
        <p:spPr>
          <a:xfrm flipH="1">
            <a:off x="3153508" y="5604378"/>
            <a:ext cx="5486400" cy="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12" name="Straight Arrow Connector 11">
            <a:extLst>
              <a:ext uri="{FF2B5EF4-FFF2-40B4-BE49-F238E27FC236}">
                <a16:creationId xmlns:a16="http://schemas.microsoft.com/office/drawing/2014/main" id="{0CD20FA6-38E8-9BDA-CA35-1A72CFA65079}"/>
              </a:ext>
            </a:extLst>
          </p:cNvPr>
          <p:cNvCxnSpPr>
            <a:cxnSpLocks/>
          </p:cNvCxnSpPr>
          <p:nvPr/>
        </p:nvCxnSpPr>
        <p:spPr>
          <a:xfrm>
            <a:off x="3153508" y="6067173"/>
            <a:ext cx="5486400" cy="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13" name="TextBox 12">
            <a:extLst>
              <a:ext uri="{FF2B5EF4-FFF2-40B4-BE49-F238E27FC236}">
                <a16:creationId xmlns:a16="http://schemas.microsoft.com/office/drawing/2014/main" id="{4F7D076C-C19A-F619-3B12-DFAA674DC4D4}"/>
              </a:ext>
            </a:extLst>
          </p:cNvPr>
          <p:cNvSpPr txBox="1"/>
          <p:nvPr/>
        </p:nvSpPr>
        <p:spPr>
          <a:xfrm>
            <a:off x="4210862" y="5103100"/>
            <a:ext cx="3371692" cy="523220"/>
          </a:xfrm>
          <a:prstGeom prst="rect">
            <a:avLst/>
          </a:prstGeom>
          <a:noFill/>
        </p:spPr>
        <p:txBody>
          <a:bodyPr wrap="none" rtlCol="0">
            <a:spAutoFit/>
          </a:bodyPr>
          <a:lstStyle/>
          <a:p>
            <a:r>
              <a:rPr lang="en-US" sz="2800"/>
              <a:t>c ←$ </a:t>
            </a:r>
            <a:r>
              <a:rPr lang="en-US" sz="2800" err="1"/>
              <a:t>ChallengeSpace</a:t>
            </a:r>
            <a:r>
              <a:rPr lang="en-US" sz="2800"/>
              <a:t> </a:t>
            </a:r>
          </a:p>
        </p:txBody>
      </p:sp>
      <p:pic>
        <p:nvPicPr>
          <p:cNvPr id="14" name="Picture 8" descr="Green check mark icon symbol logo in a circle. Tick symbol green checkmark  approve transparent 24382913 PNG">
            <a:extLst>
              <a:ext uri="{FF2B5EF4-FFF2-40B4-BE49-F238E27FC236}">
                <a16:creationId xmlns:a16="http://schemas.microsoft.com/office/drawing/2014/main" id="{6BE6AB5E-D6F0-54D6-F1CA-8DC9DF9BA35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751532" y="5971521"/>
            <a:ext cx="798492" cy="728662"/>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E8C12DF6-0EDD-100C-3723-2A8B752F7625}"/>
              </a:ext>
            </a:extLst>
          </p:cNvPr>
          <p:cNvSpPr txBox="1"/>
          <p:nvPr/>
        </p:nvSpPr>
        <p:spPr>
          <a:xfrm>
            <a:off x="3830725" y="4024761"/>
            <a:ext cx="4131965" cy="523220"/>
          </a:xfrm>
          <a:prstGeom prst="rect">
            <a:avLst/>
          </a:prstGeom>
          <a:noFill/>
          <a:ln w="28575">
            <a:solidFill>
              <a:srgbClr val="FF0000"/>
            </a:solidFill>
          </a:ln>
        </p:spPr>
        <p:txBody>
          <a:bodyPr wrap="none" rtlCol="0">
            <a:spAutoFit/>
          </a:bodyPr>
          <a:lstStyle/>
          <a:p>
            <a:r>
              <a:rPr lang="en-US" sz="2800"/>
              <a:t>Issue 1: Reveal </a:t>
            </a:r>
            <a:r>
              <a:rPr lang="en-US" sz="2800">
                <a:solidFill>
                  <a:srgbClr val="DC3220"/>
                </a:solidFill>
              </a:rPr>
              <a:t>R</a:t>
            </a:r>
            <a:r>
              <a:rPr lang="en-US" sz="2800"/>
              <a:t> to Verifier</a:t>
            </a:r>
          </a:p>
        </p:txBody>
      </p:sp>
      <p:pic>
        <p:nvPicPr>
          <p:cNvPr id="5128" name="Picture 8" descr="Parchment - Free art icons">
            <a:extLst>
              <a:ext uri="{FF2B5EF4-FFF2-40B4-BE49-F238E27FC236}">
                <a16:creationId xmlns:a16="http://schemas.microsoft.com/office/drawing/2014/main" id="{C616DEE6-7872-C642-9EEC-87FFEA44BBF2}"/>
              </a:ext>
            </a:extLst>
          </p:cNvPr>
          <p:cNvPicPr>
            <a:picLocks noChangeAspect="1" noChangeArrowheads="1"/>
          </p:cNvPicPr>
          <p:nvPr/>
        </p:nvPicPr>
        <p:blipFill>
          <a:blip r:embed="rId6">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443255" y="4422604"/>
            <a:ext cx="906903" cy="906903"/>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a:extLst>
              <a:ext uri="{FF2B5EF4-FFF2-40B4-BE49-F238E27FC236}">
                <a16:creationId xmlns:a16="http://schemas.microsoft.com/office/drawing/2014/main" id="{A1B03FE3-14D5-5A3E-19EE-4B731B75C6F3}"/>
              </a:ext>
            </a:extLst>
          </p:cNvPr>
          <p:cNvSpPr txBox="1"/>
          <p:nvPr/>
        </p:nvSpPr>
        <p:spPr>
          <a:xfrm>
            <a:off x="2727454" y="6429523"/>
            <a:ext cx="6734921" cy="461665"/>
          </a:xfrm>
          <a:prstGeom prst="rect">
            <a:avLst/>
          </a:prstGeom>
          <a:noFill/>
        </p:spPr>
        <p:txBody>
          <a:bodyPr wrap="none" rtlCol="0">
            <a:spAutoFit/>
          </a:bodyPr>
          <a:lstStyle/>
          <a:p>
            <a:r>
              <a:rPr lang="en-US" sz="2400"/>
              <a:t>Can make non-interactive using Fiat-Shamir heuristic</a:t>
            </a:r>
          </a:p>
        </p:txBody>
      </p:sp>
      <p:pic>
        <p:nvPicPr>
          <p:cNvPr id="1030" name="Picture 6" descr="Download Parchment, Scroll, Ribbon. Royalty-Free Vector Graphic - Pixabay">
            <a:extLst>
              <a:ext uri="{FF2B5EF4-FFF2-40B4-BE49-F238E27FC236}">
                <a16:creationId xmlns:a16="http://schemas.microsoft.com/office/drawing/2014/main" id="{D295A8B1-D13F-B4A8-FCEC-CFFF9FB6A159}"/>
              </a:ext>
            </a:extLst>
          </p:cNvPr>
          <p:cNvPicPr>
            <a:picLocks noChangeAspect="1" noChangeArrowheads="1"/>
          </p:cNvPicPr>
          <p:nvPr/>
        </p:nvPicPr>
        <p:blipFill>
          <a:blip r:embed="rId7">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307749" y="5568811"/>
            <a:ext cx="1177914" cy="588957"/>
          </a:xfrm>
          <a:prstGeom prst="rect">
            <a:avLst/>
          </a:prstGeom>
          <a:noFill/>
          <a:extLst>
            <a:ext uri="{909E8E84-426E-40DD-AFC4-6F175D3DCCD1}">
              <a14:hiddenFill xmlns:a14="http://schemas.microsoft.com/office/drawing/2010/main">
                <a:solidFill>
                  <a:srgbClr val="FFFFFF"/>
                </a:solidFill>
              </a14:hiddenFill>
            </a:ext>
          </a:extLst>
        </p:spPr>
      </p:pic>
      <p:grpSp>
        <p:nvGrpSpPr>
          <p:cNvPr id="17" name="Group 16">
            <a:extLst>
              <a:ext uri="{FF2B5EF4-FFF2-40B4-BE49-F238E27FC236}">
                <a16:creationId xmlns:a16="http://schemas.microsoft.com/office/drawing/2014/main" id="{5E607C70-98F5-CE59-7954-EB6D921C17BE}"/>
              </a:ext>
            </a:extLst>
          </p:cNvPr>
          <p:cNvGrpSpPr/>
          <p:nvPr/>
        </p:nvGrpSpPr>
        <p:grpSpPr>
          <a:xfrm>
            <a:off x="1597057" y="3010305"/>
            <a:ext cx="859810" cy="859810"/>
            <a:chOff x="3825296" y="1946131"/>
            <a:chExt cx="859810" cy="859810"/>
          </a:xfrm>
        </p:grpSpPr>
        <p:pic>
          <p:nvPicPr>
            <p:cNvPr id="18" name="Picture 10" descr="Free Clipart: Padlock Icon | jaschon">
              <a:extLst>
                <a:ext uri="{FF2B5EF4-FFF2-40B4-BE49-F238E27FC236}">
                  <a16:creationId xmlns:a16="http://schemas.microsoft.com/office/drawing/2014/main" id="{7756D1E4-9ACF-985C-4DC7-6336AEC7D254}"/>
                </a:ext>
              </a:extLst>
            </p:cNvPr>
            <p:cNvPicPr>
              <a:picLocks noChangeAspect="1" noChangeArrowheads="1"/>
            </p:cNvPicPr>
            <p:nvPr/>
          </p:nvPicPr>
          <p:blipFill>
            <a:blip r:embed="rId8">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825296" y="1946131"/>
              <a:ext cx="859810" cy="859810"/>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a:extLst>
                <a:ext uri="{FF2B5EF4-FFF2-40B4-BE49-F238E27FC236}">
                  <a16:creationId xmlns:a16="http://schemas.microsoft.com/office/drawing/2014/main" id="{E129650E-8557-E874-C482-9EDFB002EBBA}"/>
                </a:ext>
              </a:extLst>
            </p:cNvPr>
            <p:cNvSpPr txBox="1"/>
            <p:nvPr/>
          </p:nvSpPr>
          <p:spPr>
            <a:xfrm>
              <a:off x="4093137" y="2298472"/>
              <a:ext cx="351378" cy="461665"/>
            </a:xfrm>
            <a:prstGeom prst="rect">
              <a:avLst/>
            </a:prstGeom>
            <a:noFill/>
          </p:spPr>
          <p:txBody>
            <a:bodyPr wrap="none" rtlCol="0">
              <a:spAutoFit/>
            </a:bodyPr>
            <a:lstStyle/>
            <a:p>
              <a:r>
                <a:rPr lang="en-US" sz="2400">
                  <a:solidFill>
                    <a:schemeClr val="bg1"/>
                  </a:solidFill>
                </a:rPr>
                <a:t>R</a:t>
              </a:r>
            </a:p>
          </p:txBody>
        </p:sp>
      </p:grpSp>
      <p:grpSp>
        <p:nvGrpSpPr>
          <p:cNvPr id="20" name="Group 19">
            <a:extLst>
              <a:ext uri="{FF2B5EF4-FFF2-40B4-BE49-F238E27FC236}">
                <a16:creationId xmlns:a16="http://schemas.microsoft.com/office/drawing/2014/main" id="{9230E3EB-FD1C-103F-9B34-CAAE1840152D}"/>
              </a:ext>
            </a:extLst>
          </p:cNvPr>
          <p:cNvGrpSpPr/>
          <p:nvPr/>
        </p:nvGrpSpPr>
        <p:grpSpPr>
          <a:xfrm>
            <a:off x="3240739" y="3010305"/>
            <a:ext cx="859810" cy="859810"/>
            <a:chOff x="3037194" y="1946131"/>
            <a:chExt cx="859810" cy="859810"/>
          </a:xfrm>
        </p:grpSpPr>
        <p:pic>
          <p:nvPicPr>
            <p:cNvPr id="21" name="Picture 20" descr="Free Clipart: Padlock Icon | jaschon">
              <a:extLst>
                <a:ext uri="{FF2B5EF4-FFF2-40B4-BE49-F238E27FC236}">
                  <a16:creationId xmlns:a16="http://schemas.microsoft.com/office/drawing/2014/main" id="{A7DEBE49-1C54-66DE-ADF0-B95996D3F086}"/>
                </a:ext>
              </a:extLst>
            </p:cNvPr>
            <p:cNvPicPr>
              <a:picLocks noChangeAspect="1" noChangeArrowheads="1"/>
            </p:cNvPicPr>
            <p:nvPr/>
          </p:nvPicPr>
          <p:blipFill>
            <a:blip r:embed="rId8">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037194" y="1946131"/>
              <a:ext cx="859810" cy="859810"/>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a:extLst>
                <a:ext uri="{FF2B5EF4-FFF2-40B4-BE49-F238E27FC236}">
                  <a16:creationId xmlns:a16="http://schemas.microsoft.com/office/drawing/2014/main" id="{ACC50CE4-32CC-65E5-E793-8712842DEFA2}"/>
                </a:ext>
              </a:extLst>
            </p:cNvPr>
            <p:cNvSpPr txBox="1"/>
            <p:nvPr/>
          </p:nvSpPr>
          <p:spPr>
            <a:xfrm>
              <a:off x="3305035" y="2298473"/>
              <a:ext cx="324128" cy="461665"/>
            </a:xfrm>
            <a:prstGeom prst="rect">
              <a:avLst/>
            </a:prstGeom>
            <a:noFill/>
          </p:spPr>
          <p:txBody>
            <a:bodyPr wrap="none" rtlCol="0">
              <a:spAutoFit/>
            </a:bodyPr>
            <a:lstStyle/>
            <a:p>
              <a:r>
                <a:rPr lang="en-US" sz="2400">
                  <a:solidFill>
                    <a:schemeClr val="bg1"/>
                  </a:solidFill>
                </a:rPr>
                <a:t>v</a:t>
              </a:r>
            </a:p>
          </p:txBody>
        </p:sp>
      </p:grpSp>
      <p:grpSp>
        <p:nvGrpSpPr>
          <p:cNvPr id="24" name="Group 23">
            <a:extLst>
              <a:ext uri="{FF2B5EF4-FFF2-40B4-BE49-F238E27FC236}">
                <a16:creationId xmlns:a16="http://schemas.microsoft.com/office/drawing/2014/main" id="{12068BC3-8F4A-F002-481F-07118877A896}"/>
              </a:ext>
            </a:extLst>
          </p:cNvPr>
          <p:cNvGrpSpPr/>
          <p:nvPr/>
        </p:nvGrpSpPr>
        <p:grpSpPr>
          <a:xfrm>
            <a:off x="3938485" y="3010305"/>
            <a:ext cx="859810" cy="859810"/>
            <a:chOff x="3037194" y="1946131"/>
            <a:chExt cx="859810" cy="859810"/>
          </a:xfrm>
        </p:grpSpPr>
        <p:pic>
          <p:nvPicPr>
            <p:cNvPr id="25" name="Picture 24" descr="Free Clipart: Padlock Icon | jaschon">
              <a:extLst>
                <a:ext uri="{FF2B5EF4-FFF2-40B4-BE49-F238E27FC236}">
                  <a16:creationId xmlns:a16="http://schemas.microsoft.com/office/drawing/2014/main" id="{2C37A503-EAB9-68F5-C3D9-0D8AAE65A073}"/>
                </a:ext>
              </a:extLst>
            </p:cNvPr>
            <p:cNvPicPr>
              <a:picLocks noChangeAspect="1" noChangeArrowheads="1"/>
            </p:cNvPicPr>
            <p:nvPr/>
          </p:nvPicPr>
          <p:blipFill>
            <a:blip r:embed="rId8">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037194" y="1946131"/>
              <a:ext cx="859810" cy="859810"/>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5">
              <a:extLst>
                <a:ext uri="{FF2B5EF4-FFF2-40B4-BE49-F238E27FC236}">
                  <a16:creationId xmlns:a16="http://schemas.microsoft.com/office/drawing/2014/main" id="{D51530DC-1255-CB98-3BDF-E809984D237F}"/>
                </a:ext>
              </a:extLst>
            </p:cNvPr>
            <p:cNvSpPr txBox="1"/>
            <p:nvPr/>
          </p:nvSpPr>
          <p:spPr>
            <a:xfrm>
              <a:off x="3305035" y="2298473"/>
              <a:ext cx="351378" cy="461665"/>
            </a:xfrm>
            <a:prstGeom prst="rect">
              <a:avLst/>
            </a:prstGeom>
            <a:noFill/>
          </p:spPr>
          <p:txBody>
            <a:bodyPr wrap="none" rtlCol="0">
              <a:spAutoFit/>
            </a:bodyPr>
            <a:lstStyle/>
            <a:p>
              <a:r>
                <a:rPr lang="en-US" sz="2400">
                  <a:solidFill>
                    <a:schemeClr val="bg1"/>
                  </a:solidFill>
                </a:rPr>
                <a:t>R</a:t>
              </a:r>
            </a:p>
          </p:txBody>
        </p:sp>
      </p:grpSp>
      <p:grpSp>
        <p:nvGrpSpPr>
          <p:cNvPr id="27" name="Group 26">
            <a:extLst>
              <a:ext uri="{FF2B5EF4-FFF2-40B4-BE49-F238E27FC236}">
                <a16:creationId xmlns:a16="http://schemas.microsoft.com/office/drawing/2014/main" id="{2E1707FB-4E14-86A7-6BBD-C1A05929CA45}"/>
              </a:ext>
            </a:extLst>
          </p:cNvPr>
          <p:cNvGrpSpPr/>
          <p:nvPr/>
        </p:nvGrpSpPr>
        <p:grpSpPr>
          <a:xfrm>
            <a:off x="5925036" y="3010305"/>
            <a:ext cx="859810" cy="859810"/>
            <a:chOff x="3037194" y="1946131"/>
            <a:chExt cx="859810" cy="859810"/>
          </a:xfrm>
        </p:grpSpPr>
        <p:pic>
          <p:nvPicPr>
            <p:cNvPr id="28" name="Picture 27" descr="Free Clipart: Padlock Icon | jaschon">
              <a:extLst>
                <a:ext uri="{FF2B5EF4-FFF2-40B4-BE49-F238E27FC236}">
                  <a16:creationId xmlns:a16="http://schemas.microsoft.com/office/drawing/2014/main" id="{CCF6D276-006B-8476-80CB-EE0894CD3BC5}"/>
                </a:ext>
              </a:extLst>
            </p:cNvPr>
            <p:cNvPicPr>
              <a:picLocks noChangeAspect="1" noChangeArrowheads="1"/>
            </p:cNvPicPr>
            <p:nvPr/>
          </p:nvPicPr>
          <p:blipFill>
            <a:blip r:embed="rId8">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037194" y="1946131"/>
              <a:ext cx="859810" cy="859810"/>
            </a:xfrm>
            <a:prstGeom prst="rect">
              <a:avLst/>
            </a:prstGeom>
            <a:noFill/>
            <a:extLst>
              <a:ext uri="{909E8E84-426E-40DD-AFC4-6F175D3DCCD1}">
                <a14:hiddenFill xmlns:a14="http://schemas.microsoft.com/office/drawing/2010/main">
                  <a:solidFill>
                    <a:srgbClr val="FFFFFF"/>
                  </a:solidFill>
                </a14:hiddenFill>
              </a:ext>
            </a:extLst>
          </p:spPr>
        </p:pic>
        <p:sp>
          <p:nvSpPr>
            <p:cNvPr id="29" name="TextBox 28">
              <a:extLst>
                <a:ext uri="{FF2B5EF4-FFF2-40B4-BE49-F238E27FC236}">
                  <a16:creationId xmlns:a16="http://schemas.microsoft.com/office/drawing/2014/main" id="{3F520979-53EE-BCC9-6209-DA1240159DF0}"/>
                </a:ext>
              </a:extLst>
            </p:cNvPr>
            <p:cNvSpPr txBox="1"/>
            <p:nvPr/>
          </p:nvSpPr>
          <p:spPr>
            <a:xfrm>
              <a:off x="3305035" y="2298473"/>
              <a:ext cx="351378" cy="461665"/>
            </a:xfrm>
            <a:prstGeom prst="rect">
              <a:avLst/>
            </a:prstGeom>
            <a:noFill/>
          </p:spPr>
          <p:txBody>
            <a:bodyPr wrap="none" rtlCol="0">
              <a:spAutoFit/>
            </a:bodyPr>
            <a:lstStyle/>
            <a:p>
              <a:r>
                <a:rPr lang="en-US" sz="2400">
                  <a:solidFill>
                    <a:schemeClr val="bg1"/>
                  </a:solidFill>
                </a:rPr>
                <a:t>R</a:t>
              </a:r>
            </a:p>
          </p:txBody>
        </p:sp>
      </p:grpSp>
    </p:spTree>
    <p:extLst>
      <p:ext uri="{BB962C8B-B14F-4D97-AF65-F5344CB8AC3E}">
        <p14:creationId xmlns:p14="http://schemas.microsoft.com/office/powerpoint/2010/main" val="124974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12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3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2" end="2"/>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7"/>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4"/>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animBg="1"/>
      <p:bldP spid="2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A11B60-3216-5FBE-255E-88196992CFC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E6A9F1D-7394-2344-6955-64C7A2881545}"/>
              </a:ext>
            </a:extLst>
          </p:cNvPr>
          <p:cNvSpPr>
            <a:spLocks noGrp="1"/>
          </p:cNvSpPr>
          <p:nvPr>
            <p:ph type="title"/>
          </p:nvPr>
        </p:nvSpPr>
        <p:spPr/>
        <p:txBody>
          <a:bodyPr/>
          <a:lstStyle/>
          <a:p>
            <a:r>
              <a:rPr lang="en-US"/>
              <a:t>Modular Arithmetic [IEEE S&amp;P 18]</a:t>
            </a:r>
          </a:p>
        </p:txBody>
      </p:sp>
      <p:sp>
        <p:nvSpPr>
          <p:cNvPr id="3" name="Content Placeholder 2">
            <a:extLst>
              <a:ext uri="{FF2B5EF4-FFF2-40B4-BE49-F238E27FC236}">
                <a16:creationId xmlns:a16="http://schemas.microsoft.com/office/drawing/2014/main" id="{83B8F02C-AB38-E0AE-5C94-E19DC3915B29}"/>
              </a:ext>
            </a:extLst>
          </p:cNvPr>
          <p:cNvSpPr>
            <a:spLocks noGrp="1"/>
          </p:cNvSpPr>
          <p:nvPr>
            <p:ph idx="1"/>
          </p:nvPr>
        </p:nvSpPr>
        <p:spPr>
          <a:xfrm>
            <a:off x="4838544" y="1962700"/>
            <a:ext cx="2514912" cy="842624"/>
          </a:xfrm>
        </p:spPr>
        <p:txBody>
          <a:bodyPr>
            <a:normAutofit fontScale="92500"/>
          </a:bodyPr>
          <a:lstStyle/>
          <a:p>
            <a:pPr marL="0" indent="0">
              <a:buNone/>
            </a:pPr>
            <a:r>
              <a:rPr lang="en-US" sz="4000"/>
              <a:t>a × b mod </a:t>
            </a:r>
            <a:r>
              <a:rPr lang="en-US" sz="4000">
                <a:solidFill>
                  <a:srgbClr val="0070C0"/>
                </a:solidFill>
              </a:rPr>
              <a:t>p</a:t>
            </a:r>
          </a:p>
          <a:p>
            <a:endParaRPr lang="en-US"/>
          </a:p>
          <a:p>
            <a:endParaRPr lang="en-US"/>
          </a:p>
          <a:p>
            <a:endParaRPr lang="en-US"/>
          </a:p>
          <a:p>
            <a:endParaRPr lang="en-US"/>
          </a:p>
          <a:p>
            <a:endParaRPr lang="en-US"/>
          </a:p>
        </p:txBody>
      </p:sp>
      <p:sp>
        <p:nvSpPr>
          <p:cNvPr id="9" name="Content Placeholder 2">
            <a:extLst>
              <a:ext uri="{FF2B5EF4-FFF2-40B4-BE49-F238E27FC236}">
                <a16:creationId xmlns:a16="http://schemas.microsoft.com/office/drawing/2014/main" id="{B4D3A995-6AFD-2A2C-7B46-085AFFB118AB}"/>
              </a:ext>
            </a:extLst>
          </p:cNvPr>
          <p:cNvSpPr txBox="1">
            <a:spLocks/>
          </p:cNvSpPr>
          <p:nvPr/>
        </p:nvSpPr>
        <p:spPr>
          <a:xfrm>
            <a:off x="2771150" y="4309708"/>
            <a:ext cx="6649700" cy="842624"/>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000"/>
              <a:t>a × b = </a:t>
            </a:r>
            <a:r>
              <a:rPr lang="en-US" sz="4000">
                <a:solidFill>
                  <a:srgbClr val="0070C0"/>
                </a:solidFill>
              </a:rPr>
              <a:t>p</a:t>
            </a:r>
            <a:r>
              <a:rPr lang="en-US" sz="4000"/>
              <a:t> × quotient + remainder</a:t>
            </a:r>
            <a:endParaRPr lang="en-US"/>
          </a:p>
          <a:p>
            <a:endParaRPr lang="en-US"/>
          </a:p>
          <a:p>
            <a:endParaRPr lang="en-US"/>
          </a:p>
          <a:p>
            <a:endParaRPr lang="en-US"/>
          </a:p>
          <a:p>
            <a:endParaRPr lang="en-US"/>
          </a:p>
        </p:txBody>
      </p:sp>
      <p:sp>
        <p:nvSpPr>
          <p:cNvPr id="12" name="Down Arrow 11">
            <a:extLst>
              <a:ext uri="{FF2B5EF4-FFF2-40B4-BE49-F238E27FC236}">
                <a16:creationId xmlns:a16="http://schemas.microsoft.com/office/drawing/2014/main" id="{486F80C1-1652-592E-390C-65C232978CBB}"/>
              </a:ext>
            </a:extLst>
          </p:cNvPr>
          <p:cNvSpPr/>
          <p:nvPr/>
        </p:nvSpPr>
        <p:spPr>
          <a:xfrm>
            <a:off x="5833672" y="2875849"/>
            <a:ext cx="524656" cy="1049312"/>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129451B6-97D6-6F9B-4CCF-80D72F71DD25}"/>
              </a:ext>
            </a:extLst>
          </p:cNvPr>
          <p:cNvSpPr txBox="1"/>
          <p:nvPr/>
        </p:nvSpPr>
        <p:spPr>
          <a:xfrm>
            <a:off x="-57647" y="5712033"/>
            <a:ext cx="12307293" cy="1261884"/>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400">
                <a:solidFill>
                  <a:srgbClr val="00B050"/>
                </a:solidFill>
                <a:latin typeface="Consolas" panose="020B0609020204030204" pitchFamily="49" charset="0"/>
                <a:cs typeface="Consolas" panose="020B0609020204030204" pitchFamily="49" charset="0"/>
              </a:rPr>
              <a:t>m</a:t>
            </a:r>
            <a:r>
              <a:rPr lang="en-US" sz="2400">
                <a:latin typeface="Consolas" panose="020B0609020204030204" pitchFamily="49" charset="0"/>
                <a:cs typeface="Consolas" panose="020B0609020204030204" pitchFamily="49" charset="0"/>
              </a:rPr>
              <a:t> = </a:t>
            </a:r>
            <a:r>
              <a:rPr lang="en-US" sz="2400">
                <a:solidFill>
                  <a:srgbClr val="00B050"/>
                </a:solidFill>
                <a:latin typeface="Consolas" panose="020B0609020204030204" pitchFamily="49" charset="0"/>
                <a:cs typeface="Consolas" panose="020B0609020204030204" pitchFamily="49" charset="0"/>
              </a:rPr>
              <a:t>0x73eda753299d7d483339d80809a1d80553bda402fffe5bfeffffffff00000001</a:t>
            </a:r>
            <a:endParaRPr lang="en-US" sz="2800">
              <a:solidFill>
                <a:srgbClr val="00B050"/>
              </a:solidFill>
              <a:latin typeface="Courier New" panose="02070309020205020404" pitchFamily="49" charset="0"/>
              <a:cs typeface="Courier New" panose="02070309020205020404" pitchFamily="49" charset="0"/>
            </a:endParaRPr>
          </a:p>
          <a:p>
            <a:pPr algn="ctr"/>
            <a:r>
              <a:rPr lang="en-US" sz="2400">
                <a:solidFill>
                  <a:srgbClr val="0070C0"/>
                </a:solidFill>
                <a:latin typeface="Consolas" panose="020B0609020204030204" pitchFamily="49" charset="0"/>
                <a:cs typeface="Consolas" panose="020B0609020204030204" pitchFamily="49" charset="0"/>
              </a:rPr>
              <a:t>p</a:t>
            </a:r>
            <a:r>
              <a:rPr lang="en-US" sz="2400">
                <a:latin typeface="Consolas" panose="020B0609020204030204" pitchFamily="49" charset="0"/>
                <a:cs typeface="Consolas" panose="020B0609020204030204" pitchFamily="49" charset="0"/>
              </a:rPr>
              <a:t> = </a:t>
            </a:r>
            <a:r>
              <a:rPr lang="en-US" sz="2400">
                <a:solidFill>
                  <a:srgbClr val="0070C0"/>
                </a:solidFill>
                <a:latin typeface="Consolas" panose="020B0609020204030204" pitchFamily="49" charset="0"/>
                <a:cs typeface="Consolas" panose="020B0609020204030204" pitchFamily="49" charset="0"/>
              </a:rPr>
              <a:t>0xffffffff00000001000000000000000000000000ffffffffffffffffffffffff </a:t>
            </a:r>
          </a:p>
          <a:p>
            <a:endParaRPr lang="en-US" sz="2800"/>
          </a:p>
        </p:txBody>
      </p:sp>
      <p:sp>
        <p:nvSpPr>
          <p:cNvPr id="6" name="TextBox 5">
            <a:extLst>
              <a:ext uri="{FF2B5EF4-FFF2-40B4-BE49-F238E27FC236}">
                <a16:creationId xmlns:a16="http://schemas.microsoft.com/office/drawing/2014/main" id="{B8C7C0D8-C9C0-0E20-4884-533385CDE258}"/>
              </a:ext>
            </a:extLst>
          </p:cNvPr>
          <p:cNvSpPr txBox="1"/>
          <p:nvPr/>
        </p:nvSpPr>
        <p:spPr>
          <a:xfrm>
            <a:off x="104932" y="5188813"/>
            <a:ext cx="1132426" cy="523220"/>
          </a:xfrm>
          <a:prstGeom prst="rect">
            <a:avLst/>
          </a:prstGeom>
          <a:noFill/>
        </p:spPr>
        <p:txBody>
          <a:bodyPr wrap="none" rtlCol="0">
            <a:spAutoFit/>
          </a:bodyPr>
          <a:lstStyle/>
          <a:p>
            <a:r>
              <a:rPr lang="en-US" sz="2800"/>
              <a:t>Recall:</a:t>
            </a:r>
          </a:p>
        </p:txBody>
      </p:sp>
    </p:spTree>
    <p:extLst>
      <p:ext uri="{BB962C8B-B14F-4D97-AF65-F5344CB8AC3E}">
        <p14:creationId xmlns:p14="http://schemas.microsoft.com/office/powerpoint/2010/main" val="254504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animBg="1"/>
      <p:bldP spid="6" grpId="0"/>
    </p:bldLst>
  </p:timing>
</p:sld>
</file>

<file path=ppt/slides/slide1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23F4C3-FF43-954B-4435-A0ABF9577327}"/>
              </a:ext>
            </a:extLst>
          </p:cNvPr>
          <p:cNvSpPr>
            <a:spLocks noGrp="1"/>
          </p:cNvSpPr>
          <p:nvPr>
            <p:ph type="title"/>
          </p:nvPr>
        </p:nvSpPr>
        <p:spPr>
          <a:xfrm>
            <a:off x="627433" y="18256"/>
            <a:ext cx="11130887" cy="1325563"/>
          </a:xfrm>
        </p:spPr>
        <p:txBody>
          <a:bodyPr/>
          <a:lstStyle/>
          <a:p>
            <a:r>
              <a:rPr lang="en-US"/>
              <a:t>Second Attempt: Protocol for Curve Operations</a:t>
            </a:r>
          </a:p>
        </p:txBody>
      </p:sp>
      <p:sp>
        <p:nvSpPr>
          <p:cNvPr id="3" name="Content Placeholder 2">
            <a:extLst>
              <a:ext uri="{FF2B5EF4-FFF2-40B4-BE49-F238E27FC236}">
                <a16:creationId xmlns:a16="http://schemas.microsoft.com/office/drawing/2014/main" id="{43CB623B-BBC5-4602-E7EB-1E5689323A30}"/>
              </a:ext>
            </a:extLst>
          </p:cNvPr>
          <p:cNvSpPr>
            <a:spLocks noGrp="1"/>
          </p:cNvSpPr>
          <p:nvPr>
            <p:ph idx="1"/>
          </p:nvPr>
        </p:nvSpPr>
        <p:spPr>
          <a:xfrm>
            <a:off x="838200" y="2715737"/>
            <a:ext cx="10515600" cy="3502169"/>
          </a:xfrm>
        </p:spPr>
        <p:txBody>
          <a:bodyPr/>
          <a:lstStyle/>
          <a:p>
            <a:pPr marL="0" indent="0" algn="ctr">
              <a:buNone/>
            </a:pPr>
            <a:r>
              <a:rPr lang="en-US" sz="2800">
                <a:solidFill>
                  <a:srgbClr val="005AB5"/>
                </a:solidFill>
              </a:rPr>
              <a:t>PK</a:t>
            </a:r>
            <a:r>
              <a:rPr lang="en-US" sz="2800"/>
              <a:t> = </a:t>
            </a:r>
            <a:r>
              <a:rPr lang="en-US" sz="2800">
                <a:solidFill>
                  <a:srgbClr val="DC3220"/>
                </a:solidFill>
              </a:rPr>
              <a:t>k</a:t>
            </a:r>
            <a:r>
              <a:rPr lang="en-US" sz="2800"/>
              <a:t> </a:t>
            </a:r>
            <a:r>
              <a:rPr lang="en-US" sz="2800">
                <a:solidFill>
                  <a:srgbClr val="005AB5"/>
                </a:solidFill>
              </a:rPr>
              <a:t>G</a:t>
            </a:r>
            <a:r>
              <a:rPr lang="en-US" sz="2800"/>
              <a:t> + </a:t>
            </a:r>
            <a:r>
              <a:rPr lang="en-US" sz="2800">
                <a:solidFill>
                  <a:srgbClr val="DC3220"/>
                </a:solidFill>
              </a:rPr>
              <a:t>z R </a:t>
            </a:r>
          </a:p>
          <a:p>
            <a:r>
              <a:rPr lang="en-US"/>
              <a:t>Set          to be (        ,        ), where          = </a:t>
            </a:r>
            <a:r>
              <a:rPr lang="en-US">
                <a:solidFill>
                  <a:srgbClr val="DC3220"/>
                </a:solidFill>
              </a:rPr>
              <a:t>v</a:t>
            </a:r>
            <a:r>
              <a:rPr lang="en-US">
                <a:solidFill>
                  <a:srgbClr val="FF0000"/>
                </a:solidFill>
              </a:rPr>
              <a:t> </a:t>
            </a:r>
            <a:r>
              <a:rPr lang="en-US" b="1">
                <a:solidFill>
                  <a:srgbClr val="005AB5"/>
                </a:solidFill>
              </a:rPr>
              <a:t>K</a:t>
            </a:r>
            <a:r>
              <a:rPr lang="en-US">
                <a:solidFill>
                  <a:srgbClr val="00B050"/>
                </a:solidFill>
              </a:rPr>
              <a:t> </a:t>
            </a:r>
            <a:r>
              <a:rPr lang="en-US"/>
              <a:t>+</a:t>
            </a:r>
            <a:r>
              <a:rPr lang="en-US">
                <a:solidFill>
                  <a:srgbClr val="FF0000"/>
                </a:solidFill>
              </a:rPr>
              <a:t> </a:t>
            </a:r>
            <a:r>
              <a:rPr lang="en-US">
                <a:solidFill>
                  <a:srgbClr val="DC3220"/>
                </a:solidFill>
              </a:rPr>
              <a:t>R</a:t>
            </a:r>
          </a:p>
          <a:p>
            <a:endParaRPr lang="en-US"/>
          </a:p>
          <a:p>
            <a:r>
              <a:rPr lang="en-US"/>
              <a:t>Modified Okamoto’s protocol: Convince Verifier that Prover knows </a:t>
            </a:r>
            <a:r>
              <a:rPr lang="en-US">
                <a:solidFill>
                  <a:srgbClr val="DC3220"/>
                </a:solidFill>
              </a:rPr>
              <a:t>k</a:t>
            </a:r>
            <a:r>
              <a:rPr lang="en-US"/>
              <a:t>,</a:t>
            </a:r>
            <a:r>
              <a:rPr lang="en-US">
                <a:solidFill>
                  <a:srgbClr val="FF0000"/>
                </a:solidFill>
              </a:rPr>
              <a:t> </a:t>
            </a:r>
            <a:r>
              <a:rPr lang="en-US">
                <a:solidFill>
                  <a:srgbClr val="DC3220"/>
                </a:solidFill>
              </a:rPr>
              <a:t>z</a:t>
            </a:r>
            <a:r>
              <a:rPr lang="en-US"/>
              <a:t>,</a:t>
            </a:r>
            <a:r>
              <a:rPr lang="en-US" b="1">
                <a:solidFill>
                  <a:srgbClr val="DC3220"/>
                </a:solidFill>
              </a:rPr>
              <a:t> z’</a:t>
            </a:r>
            <a:r>
              <a:rPr lang="en-US"/>
              <a:t> such that </a:t>
            </a:r>
          </a:p>
          <a:p>
            <a:pPr marL="0" indent="0" algn="ctr">
              <a:buNone/>
            </a:pPr>
            <a:r>
              <a:rPr lang="en-US">
                <a:solidFill>
                  <a:srgbClr val="005AB5"/>
                </a:solidFill>
              </a:rPr>
              <a:t>PK</a:t>
            </a:r>
            <a:r>
              <a:rPr lang="en-US"/>
              <a:t> = </a:t>
            </a:r>
            <a:r>
              <a:rPr lang="en-US">
                <a:solidFill>
                  <a:srgbClr val="DC3220"/>
                </a:solidFill>
              </a:rPr>
              <a:t>k</a:t>
            </a:r>
            <a:r>
              <a:rPr lang="en-US"/>
              <a:t> </a:t>
            </a:r>
            <a:r>
              <a:rPr lang="en-US">
                <a:solidFill>
                  <a:srgbClr val="005AB5"/>
                </a:solidFill>
              </a:rPr>
              <a:t>G</a:t>
            </a:r>
            <a:r>
              <a:rPr lang="en-US"/>
              <a:t> + </a:t>
            </a:r>
            <a:r>
              <a:rPr lang="en-US">
                <a:solidFill>
                  <a:srgbClr val="DC3220"/>
                </a:solidFill>
              </a:rPr>
              <a:t>z</a:t>
            </a:r>
            <a:r>
              <a:rPr lang="en-US">
                <a:solidFill>
                  <a:srgbClr val="FF0000"/>
                </a:solidFill>
              </a:rPr>
              <a:t>         </a:t>
            </a:r>
            <a:r>
              <a:rPr lang="en-US"/>
              <a:t>+</a:t>
            </a:r>
            <a:r>
              <a:rPr lang="en-US">
                <a:solidFill>
                  <a:srgbClr val="FF0000"/>
                </a:solidFill>
              </a:rPr>
              <a:t> </a:t>
            </a:r>
            <a:r>
              <a:rPr lang="en-US" b="1">
                <a:solidFill>
                  <a:srgbClr val="DC3220"/>
                </a:solidFill>
              </a:rPr>
              <a:t>z’</a:t>
            </a:r>
            <a:r>
              <a:rPr lang="en-US" b="1">
                <a:solidFill>
                  <a:srgbClr val="FF0000"/>
                </a:solidFill>
              </a:rPr>
              <a:t> </a:t>
            </a:r>
            <a:r>
              <a:rPr lang="en-US" b="1">
                <a:solidFill>
                  <a:srgbClr val="005AB5"/>
                </a:solidFill>
              </a:rPr>
              <a:t>K</a:t>
            </a:r>
          </a:p>
          <a:p>
            <a:endParaRPr lang="en-US">
              <a:solidFill>
                <a:srgbClr val="DC3220"/>
              </a:solidFill>
            </a:endParaRPr>
          </a:p>
          <a:p>
            <a:endParaRPr lang="en-US"/>
          </a:p>
          <a:p>
            <a:endParaRPr lang="en-US"/>
          </a:p>
        </p:txBody>
      </p:sp>
      <p:grpSp>
        <p:nvGrpSpPr>
          <p:cNvPr id="17" name="Group 16">
            <a:extLst>
              <a:ext uri="{FF2B5EF4-FFF2-40B4-BE49-F238E27FC236}">
                <a16:creationId xmlns:a16="http://schemas.microsoft.com/office/drawing/2014/main" id="{5E607C70-98F5-CE59-7954-EB6D921C17BE}"/>
              </a:ext>
            </a:extLst>
          </p:cNvPr>
          <p:cNvGrpSpPr/>
          <p:nvPr/>
        </p:nvGrpSpPr>
        <p:grpSpPr>
          <a:xfrm>
            <a:off x="1597057" y="3010305"/>
            <a:ext cx="859810" cy="859810"/>
            <a:chOff x="3825296" y="1946131"/>
            <a:chExt cx="859810" cy="859810"/>
          </a:xfrm>
        </p:grpSpPr>
        <p:pic>
          <p:nvPicPr>
            <p:cNvPr id="18" name="Picture 10" descr="Free Clipart: Padlock Icon | jaschon">
              <a:extLst>
                <a:ext uri="{FF2B5EF4-FFF2-40B4-BE49-F238E27FC236}">
                  <a16:creationId xmlns:a16="http://schemas.microsoft.com/office/drawing/2014/main" id="{7756D1E4-9ACF-985C-4DC7-6336AEC7D254}"/>
                </a:ext>
              </a:extLst>
            </p:cNvPr>
            <p:cNvPicPr>
              <a:picLocks noChangeAspect="1" noChangeArrowheads="1"/>
            </p:cNvPicPr>
            <p:nvPr/>
          </p:nvPicPr>
          <p:blipFill>
            <a:blip r:embed="rId3">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825296" y="1946131"/>
              <a:ext cx="859810" cy="859810"/>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a:extLst>
                <a:ext uri="{FF2B5EF4-FFF2-40B4-BE49-F238E27FC236}">
                  <a16:creationId xmlns:a16="http://schemas.microsoft.com/office/drawing/2014/main" id="{E129650E-8557-E874-C482-9EDFB002EBBA}"/>
                </a:ext>
              </a:extLst>
            </p:cNvPr>
            <p:cNvSpPr txBox="1"/>
            <p:nvPr/>
          </p:nvSpPr>
          <p:spPr>
            <a:xfrm>
              <a:off x="4093137" y="2298472"/>
              <a:ext cx="351378" cy="461665"/>
            </a:xfrm>
            <a:prstGeom prst="rect">
              <a:avLst/>
            </a:prstGeom>
            <a:noFill/>
          </p:spPr>
          <p:txBody>
            <a:bodyPr wrap="none" rtlCol="0">
              <a:spAutoFit/>
            </a:bodyPr>
            <a:lstStyle/>
            <a:p>
              <a:r>
                <a:rPr lang="en-US" sz="2400">
                  <a:solidFill>
                    <a:schemeClr val="bg1"/>
                  </a:solidFill>
                </a:rPr>
                <a:t>R</a:t>
              </a:r>
            </a:p>
          </p:txBody>
        </p:sp>
      </p:grpSp>
      <p:grpSp>
        <p:nvGrpSpPr>
          <p:cNvPr id="20" name="Group 19">
            <a:extLst>
              <a:ext uri="{FF2B5EF4-FFF2-40B4-BE49-F238E27FC236}">
                <a16:creationId xmlns:a16="http://schemas.microsoft.com/office/drawing/2014/main" id="{9230E3EB-FD1C-103F-9B34-CAAE1840152D}"/>
              </a:ext>
            </a:extLst>
          </p:cNvPr>
          <p:cNvGrpSpPr/>
          <p:nvPr/>
        </p:nvGrpSpPr>
        <p:grpSpPr>
          <a:xfrm>
            <a:off x="3240739" y="3010305"/>
            <a:ext cx="859810" cy="859810"/>
            <a:chOff x="3037194" y="1946131"/>
            <a:chExt cx="859810" cy="859810"/>
          </a:xfrm>
        </p:grpSpPr>
        <p:pic>
          <p:nvPicPr>
            <p:cNvPr id="21" name="Picture 20" descr="Free Clipart: Padlock Icon | jaschon">
              <a:extLst>
                <a:ext uri="{FF2B5EF4-FFF2-40B4-BE49-F238E27FC236}">
                  <a16:creationId xmlns:a16="http://schemas.microsoft.com/office/drawing/2014/main" id="{A7DEBE49-1C54-66DE-ADF0-B95996D3F086}"/>
                </a:ext>
              </a:extLst>
            </p:cNvPr>
            <p:cNvPicPr>
              <a:picLocks noChangeAspect="1" noChangeArrowheads="1"/>
            </p:cNvPicPr>
            <p:nvPr/>
          </p:nvPicPr>
          <p:blipFill>
            <a:blip r:embed="rId3">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037194" y="1946131"/>
              <a:ext cx="859810" cy="859810"/>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a:extLst>
                <a:ext uri="{FF2B5EF4-FFF2-40B4-BE49-F238E27FC236}">
                  <a16:creationId xmlns:a16="http://schemas.microsoft.com/office/drawing/2014/main" id="{ACC50CE4-32CC-65E5-E793-8712842DEFA2}"/>
                </a:ext>
              </a:extLst>
            </p:cNvPr>
            <p:cNvSpPr txBox="1"/>
            <p:nvPr/>
          </p:nvSpPr>
          <p:spPr>
            <a:xfrm>
              <a:off x="3305035" y="2298473"/>
              <a:ext cx="324128" cy="461665"/>
            </a:xfrm>
            <a:prstGeom prst="rect">
              <a:avLst/>
            </a:prstGeom>
            <a:noFill/>
          </p:spPr>
          <p:txBody>
            <a:bodyPr wrap="none" rtlCol="0">
              <a:spAutoFit/>
            </a:bodyPr>
            <a:lstStyle/>
            <a:p>
              <a:r>
                <a:rPr lang="en-US" sz="2400">
                  <a:solidFill>
                    <a:schemeClr val="bg1"/>
                  </a:solidFill>
                </a:rPr>
                <a:t>v</a:t>
              </a:r>
            </a:p>
          </p:txBody>
        </p:sp>
      </p:grpSp>
      <p:grpSp>
        <p:nvGrpSpPr>
          <p:cNvPr id="24" name="Group 23">
            <a:extLst>
              <a:ext uri="{FF2B5EF4-FFF2-40B4-BE49-F238E27FC236}">
                <a16:creationId xmlns:a16="http://schemas.microsoft.com/office/drawing/2014/main" id="{12068BC3-8F4A-F002-481F-07118877A896}"/>
              </a:ext>
            </a:extLst>
          </p:cNvPr>
          <p:cNvGrpSpPr/>
          <p:nvPr/>
        </p:nvGrpSpPr>
        <p:grpSpPr>
          <a:xfrm>
            <a:off x="3938485" y="3010305"/>
            <a:ext cx="859810" cy="859810"/>
            <a:chOff x="3037194" y="1946131"/>
            <a:chExt cx="859810" cy="859810"/>
          </a:xfrm>
        </p:grpSpPr>
        <p:pic>
          <p:nvPicPr>
            <p:cNvPr id="25" name="Picture 24" descr="Free Clipart: Padlock Icon | jaschon">
              <a:extLst>
                <a:ext uri="{FF2B5EF4-FFF2-40B4-BE49-F238E27FC236}">
                  <a16:creationId xmlns:a16="http://schemas.microsoft.com/office/drawing/2014/main" id="{2C37A503-EAB9-68F5-C3D9-0D8AAE65A073}"/>
                </a:ext>
              </a:extLst>
            </p:cNvPr>
            <p:cNvPicPr>
              <a:picLocks noChangeAspect="1" noChangeArrowheads="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037194" y="1946131"/>
              <a:ext cx="859810" cy="859810"/>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5">
              <a:extLst>
                <a:ext uri="{FF2B5EF4-FFF2-40B4-BE49-F238E27FC236}">
                  <a16:creationId xmlns:a16="http://schemas.microsoft.com/office/drawing/2014/main" id="{D51530DC-1255-CB98-3BDF-E809984D237F}"/>
                </a:ext>
              </a:extLst>
            </p:cNvPr>
            <p:cNvSpPr txBox="1"/>
            <p:nvPr/>
          </p:nvSpPr>
          <p:spPr>
            <a:xfrm>
              <a:off x="3305035" y="2298473"/>
              <a:ext cx="351378" cy="461665"/>
            </a:xfrm>
            <a:prstGeom prst="rect">
              <a:avLst/>
            </a:prstGeom>
            <a:noFill/>
          </p:spPr>
          <p:txBody>
            <a:bodyPr wrap="none" rtlCol="0">
              <a:spAutoFit/>
            </a:bodyPr>
            <a:lstStyle/>
            <a:p>
              <a:r>
                <a:rPr lang="en-US" sz="2400">
                  <a:solidFill>
                    <a:schemeClr val="bg1"/>
                  </a:solidFill>
                </a:rPr>
                <a:t>R</a:t>
              </a:r>
            </a:p>
          </p:txBody>
        </p:sp>
      </p:grpSp>
      <p:grpSp>
        <p:nvGrpSpPr>
          <p:cNvPr id="27" name="Group 26">
            <a:extLst>
              <a:ext uri="{FF2B5EF4-FFF2-40B4-BE49-F238E27FC236}">
                <a16:creationId xmlns:a16="http://schemas.microsoft.com/office/drawing/2014/main" id="{2E1707FB-4E14-86A7-6BBD-C1A05929CA45}"/>
              </a:ext>
            </a:extLst>
          </p:cNvPr>
          <p:cNvGrpSpPr/>
          <p:nvPr/>
        </p:nvGrpSpPr>
        <p:grpSpPr>
          <a:xfrm>
            <a:off x="5925036" y="3010305"/>
            <a:ext cx="859810" cy="859810"/>
            <a:chOff x="3037194" y="1946131"/>
            <a:chExt cx="859810" cy="859810"/>
          </a:xfrm>
        </p:grpSpPr>
        <p:pic>
          <p:nvPicPr>
            <p:cNvPr id="28" name="Picture 27" descr="Free Clipart: Padlock Icon | jaschon">
              <a:extLst>
                <a:ext uri="{FF2B5EF4-FFF2-40B4-BE49-F238E27FC236}">
                  <a16:creationId xmlns:a16="http://schemas.microsoft.com/office/drawing/2014/main" id="{CCF6D276-006B-8476-80CB-EE0894CD3BC5}"/>
                </a:ext>
              </a:extLst>
            </p:cNvPr>
            <p:cNvPicPr>
              <a:picLocks noChangeAspect="1" noChangeArrowheads="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037194" y="1946131"/>
              <a:ext cx="859810" cy="859810"/>
            </a:xfrm>
            <a:prstGeom prst="rect">
              <a:avLst/>
            </a:prstGeom>
            <a:noFill/>
            <a:extLst>
              <a:ext uri="{909E8E84-426E-40DD-AFC4-6F175D3DCCD1}">
                <a14:hiddenFill xmlns:a14="http://schemas.microsoft.com/office/drawing/2010/main">
                  <a:solidFill>
                    <a:srgbClr val="FFFFFF"/>
                  </a:solidFill>
                </a14:hiddenFill>
              </a:ext>
            </a:extLst>
          </p:spPr>
        </p:pic>
        <p:sp>
          <p:nvSpPr>
            <p:cNvPr id="29" name="TextBox 28">
              <a:extLst>
                <a:ext uri="{FF2B5EF4-FFF2-40B4-BE49-F238E27FC236}">
                  <a16:creationId xmlns:a16="http://schemas.microsoft.com/office/drawing/2014/main" id="{3F520979-53EE-BCC9-6209-DA1240159DF0}"/>
                </a:ext>
              </a:extLst>
            </p:cNvPr>
            <p:cNvSpPr txBox="1"/>
            <p:nvPr/>
          </p:nvSpPr>
          <p:spPr>
            <a:xfrm>
              <a:off x="3305035" y="2298473"/>
              <a:ext cx="351378" cy="461665"/>
            </a:xfrm>
            <a:prstGeom prst="rect">
              <a:avLst/>
            </a:prstGeom>
            <a:noFill/>
          </p:spPr>
          <p:txBody>
            <a:bodyPr wrap="none" rtlCol="0">
              <a:spAutoFit/>
            </a:bodyPr>
            <a:lstStyle/>
            <a:p>
              <a:r>
                <a:rPr lang="en-US" sz="2400">
                  <a:solidFill>
                    <a:schemeClr val="bg1"/>
                  </a:solidFill>
                </a:rPr>
                <a:t>R</a:t>
              </a:r>
            </a:p>
          </p:txBody>
        </p:sp>
      </p:grpSp>
      <p:grpSp>
        <p:nvGrpSpPr>
          <p:cNvPr id="16" name="Group 15">
            <a:extLst>
              <a:ext uri="{FF2B5EF4-FFF2-40B4-BE49-F238E27FC236}">
                <a16:creationId xmlns:a16="http://schemas.microsoft.com/office/drawing/2014/main" id="{68FD5F09-6212-F27D-680D-F811FBD09B52}"/>
              </a:ext>
            </a:extLst>
          </p:cNvPr>
          <p:cNvGrpSpPr/>
          <p:nvPr/>
        </p:nvGrpSpPr>
        <p:grpSpPr>
          <a:xfrm>
            <a:off x="7135578" y="1245633"/>
            <a:ext cx="2265336" cy="859810"/>
            <a:chOff x="1804784" y="1008416"/>
            <a:chExt cx="2265336" cy="859810"/>
          </a:xfrm>
        </p:grpSpPr>
        <p:sp>
          <p:nvSpPr>
            <p:cNvPr id="30" name="TextBox 29">
              <a:extLst>
                <a:ext uri="{FF2B5EF4-FFF2-40B4-BE49-F238E27FC236}">
                  <a16:creationId xmlns:a16="http://schemas.microsoft.com/office/drawing/2014/main" id="{53051942-0B0C-5246-0AAB-F38442490B08}"/>
                </a:ext>
              </a:extLst>
            </p:cNvPr>
            <p:cNvSpPr txBox="1"/>
            <p:nvPr/>
          </p:nvSpPr>
          <p:spPr>
            <a:xfrm>
              <a:off x="2509192" y="1281208"/>
              <a:ext cx="1560928" cy="523220"/>
            </a:xfrm>
            <a:prstGeom prst="rect">
              <a:avLst/>
            </a:prstGeom>
            <a:noFill/>
          </p:spPr>
          <p:txBody>
            <a:bodyPr wrap="square">
              <a:spAutoFit/>
            </a:bodyPr>
            <a:lstStyle/>
            <a:p>
              <a:r>
                <a:rPr lang="en-US" sz="2800"/>
                <a:t>= </a:t>
              </a:r>
              <a:r>
                <a:rPr lang="en-US" sz="2800">
                  <a:solidFill>
                    <a:srgbClr val="DC3220"/>
                  </a:solidFill>
                </a:rPr>
                <a:t>v</a:t>
              </a:r>
              <a:r>
                <a:rPr lang="en-US" sz="2800">
                  <a:solidFill>
                    <a:srgbClr val="FF0000"/>
                  </a:solidFill>
                </a:rPr>
                <a:t> </a:t>
              </a:r>
              <a:r>
                <a:rPr lang="en-US" sz="2800">
                  <a:solidFill>
                    <a:srgbClr val="005AB5"/>
                  </a:solidFill>
                </a:rPr>
                <a:t>K</a:t>
              </a:r>
              <a:r>
                <a:rPr lang="en-US" sz="2800">
                  <a:solidFill>
                    <a:srgbClr val="00B050"/>
                  </a:solidFill>
                </a:rPr>
                <a:t> </a:t>
              </a:r>
              <a:r>
                <a:rPr lang="en-US" sz="2800"/>
                <a:t>+</a:t>
              </a:r>
              <a:r>
                <a:rPr lang="en-US" sz="2800">
                  <a:solidFill>
                    <a:srgbClr val="FF0000"/>
                  </a:solidFill>
                </a:rPr>
                <a:t> </a:t>
              </a:r>
              <a:r>
                <a:rPr lang="en-US" sz="2800">
                  <a:solidFill>
                    <a:srgbClr val="DC3220"/>
                  </a:solidFill>
                </a:rPr>
                <a:t>R</a:t>
              </a:r>
            </a:p>
          </p:txBody>
        </p:sp>
        <p:grpSp>
          <p:nvGrpSpPr>
            <p:cNvPr id="31" name="Group 30">
              <a:extLst>
                <a:ext uri="{FF2B5EF4-FFF2-40B4-BE49-F238E27FC236}">
                  <a16:creationId xmlns:a16="http://schemas.microsoft.com/office/drawing/2014/main" id="{13090890-B599-EA7E-8C3F-0E997F3DFF2E}"/>
                </a:ext>
              </a:extLst>
            </p:cNvPr>
            <p:cNvGrpSpPr/>
            <p:nvPr/>
          </p:nvGrpSpPr>
          <p:grpSpPr>
            <a:xfrm>
              <a:off x="1804784" y="1008416"/>
              <a:ext cx="859810" cy="859810"/>
              <a:chOff x="3037194" y="1946131"/>
              <a:chExt cx="859810" cy="859810"/>
            </a:xfrm>
          </p:grpSpPr>
          <p:pic>
            <p:nvPicPr>
              <p:cNvPr id="32" name="Picture 31" descr="Free Clipart: Padlock Icon | jaschon">
                <a:extLst>
                  <a:ext uri="{FF2B5EF4-FFF2-40B4-BE49-F238E27FC236}">
                    <a16:creationId xmlns:a16="http://schemas.microsoft.com/office/drawing/2014/main" id="{51EDC31C-96F7-E2F5-21DF-E8E8BA66672E}"/>
                  </a:ext>
                </a:extLst>
              </p:cNvPr>
              <p:cNvPicPr>
                <a:picLocks noChangeAspect="1" noChangeArrowheads="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037194" y="1946131"/>
                <a:ext cx="859810" cy="859810"/>
              </a:xfrm>
              <a:prstGeom prst="rect">
                <a:avLst/>
              </a:prstGeom>
              <a:noFill/>
              <a:extLst>
                <a:ext uri="{909E8E84-426E-40DD-AFC4-6F175D3DCCD1}">
                  <a14:hiddenFill xmlns:a14="http://schemas.microsoft.com/office/drawing/2010/main">
                    <a:solidFill>
                      <a:srgbClr val="FFFFFF"/>
                    </a:solidFill>
                  </a14:hiddenFill>
                </a:ext>
              </a:extLst>
            </p:spPr>
          </p:pic>
          <p:sp>
            <p:nvSpPr>
              <p:cNvPr id="33" name="TextBox 32">
                <a:extLst>
                  <a:ext uri="{FF2B5EF4-FFF2-40B4-BE49-F238E27FC236}">
                    <a16:creationId xmlns:a16="http://schemas.microsoft.com/office/drawing/2014/main" id="{BCE1B62A-F03F-6104-F798-08AEAE909DA1}"/>
                  </a:ext>
                </a:extLst>
              </p:cNvPr>
              <p:cNvSpPr txBox="1"/>
              <p:nvPr/>
            </p:nvSpPr>
            <p:spPr>
              <a:xfrm>
                <a:off x="3305035" y="2298473"/>
                <a:ext cx="351378" cy="461665"/>
              </a:xfrm>
              <a:prstGeom prst="rect">
                <a:avLst/>
              </a:prstGeom>
              <a:noFill/>
            </p:spPr>
            <p:txBody>
              <a:bodyPr wrap="none" rtlCol="0">
                <a:spAutoFit/>
              </a:bodyPr>
              <a:lstStyle/>
              <a:p>
                <a:r>
                  <a:rPr lang="en-US" sz="2400">
                    <a:solidFill>
                      <a:schemeClr val="bg1"/>
                    </a:solidFill>
                  </a:rPr>
                  <a:t>R</a:t>
                </a:r>
              </a:p>
            </p:txBody>
          </p:sp>
        </p:grpSp>
      </p:grpSp>
      <p:grpSp>
        <p:nvGrpSpPr>
          <p:cNvPr id="34" name="Group 33">
            <a:extLst>
              <a:ext uri="{FF2B5EF4-FFF2-40B4-BE49-F238E27FC236}">
                <a16:creationId xmlns:a16="http://schemas.microsoft.com/office/drawing/2014/main" id="{7CC507AA-C8EB-3BBA-8B06-F525B6868343}"/>
              </a:ext>
            </a:extLst>
          </p:cNvPr>
          <p:cNvGrpSpPr/>
          <p:nvPr/>
        </p:nvGrpSpPr>
        <p:grpSpPr>
          <a:xfrm>
            <a:off x="1507466" y="1259267"/>
            <a:ext cx="3936811" cy="859810"/>
            <a:chOff x="1927616" y="1712917"/>
            <a:chExt cx="3936811" cy="859810"/>
          </a:xfrm>
        </p:grpSpPr>
        <p:sp>
          <p:nvSpPr>
            <p:cNvPr id="35" name="Content Placeholder 2">
              <a:extLst>
                <a:ext uri="{FF2B5EF4-FFF2-40B4-BE49-F238E27FC236}">
                  <a16:creationId xmlns:a16="http://schemas.microsoft.com/office/drawing/2014/main" id="{A51BA538-42F9-F314-8EAF-8AD3201D859B}"/>
                </a:ext>
              </a:extLst>
            </p:cNvPr>
            <p:cNvSpPr txBox="1">
              <a:spLocks/>
            </p:cNvSpPr>
            <p:nvPr/>
          </p:nvSpPr>
          <p:spPr>
            <a:xfrm>
              <a:off x="1927616" y="1967289"/>
              <a:ext cx="3936811" cy="57736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a:solidFill>
                    <a:srgbClr val="005AB5"/>
                  </a:solidFill>
                </a:rPr>
                <a:t>PK</a:t>
              </a:r>
              <a:r>
                <a:rPr lang="en-US"/>
                <a:t> = </a:t>
              </a:r>
              <a:r>
                <a:rPr lang="en-US">
                  <a:solidFill>
                    <a:srgbClr val="DC3220"/>
                  </a:solidFill>
                </a:rPr>
                <a:t>k</a:t>
              </a:r>
              <a:r>
                <a:rPr lang="en-US"/>
                <a:t> </a:t>
              </a:r>
              <a:r>
                <a:rPr lang="en-US">
                  <a:solidFill>
                    <a:srgbClr val="005AB5"/>
                  </a:solidFill>
                </a:rPr>
                <a:t>G</a:t>
              </a:r>
              <a:r>
                <a:rPr lang="en-US"/>
                <a:t> + </a:t>
              </a:r>
              <a:r>
                <a:rPr lang="en-US">
                  <a:solidFill>
                    <a:srgbClr val="DC3220"/>
                  </a:solidFill>
                </a:rPr>
                <a:t>z</a:t>
              </a:r>
              <a:r>
                <a:rPr lang="en-US">
                  <a:solidFill>
                    <a:srgbClr val="FF0000"/>
                  </a:solidFill>
                </a:rPr>
                <a:t>         </a:t>
              </a:r>
              <a:r>
                <a:rPr lang="en-US"/>
                <a:t>-</a:t>
              </a:r>
              <a:r>
                <a:rPr lang="en-US">
                  <a:solidFill>
                    <a:srgbClr val="FF0000"/>
                  </a:solidFill>
                </a:rPr>
                <a:t> (</a:t>
              </a:r>
              <a:r>
                <a:rPr lang="en-US" err="1">
                  <a:solidFill>
                    <a:srgbClr val="DC3220"/>
                  </a:solidFill>
                </a:rPr>
                <a:t>zv</a:t>
              </a:r>
              <a:r>
                <a:rPr lang="en-US">
                  <a:solidFill>
                    <a:srgbClr val="DC3220"/>
                  </a:solidFill>
                </a:rPr>
                <a:t>)</a:t>
              </a:r>
              <a:r>
                <a:rPr lang="en-US" b="1">
                  <a:solidFill>
                    <a:srgbClr val="FF0000"/>
                  </a:solidFill>
                </a:rPr>
                <a:t> </a:t>
              </a:r>
              <a:r>
                <a:rPr lang="en-US" b="1">
                  <a:solidFill>
                    <a:srgbClr val="005AB5"/>
                  </a:solidFill>
                </a:rPr>
                <a:t>K</a:t>
              </a:r>
            </a:p>
            <a:p>
              <a:endParaRPr lang="en-US"/>
            </a:p>
            <a:p>
              <a:endParaRPr lang="en-US"/>
            </a:p>
          </p:txBody>
        </p:sp>
        <p:grpSp>
          <p:nvGrpSpPr>
            <p:cNvPr id="36" name="Group 35">
              <a:extLst>
                <a:ext uri="{FF2B5EF4-FFF2-40B4-BE49-F238E27FC236}">
                  <a16:creationId xmlns:a16="http://schemas.microsoft.com/office/drawing/2014/main" id="{A0EBF145-8E9D-E170-BA8A-822F6172ED91}"/>
                </a:ext>
              </a:extLst>
            </p:cNvPr>
            <p:cNvGrpSpPr/>
            <p:nvPr/>
          </p:nvGrpSpPr>
          <p:grpSpPr>
            <a:xfrm>
              <a:off x="3759543" y="1712917"/>
              <a:ext cx="859810" cy="859810"/>
              <a:chOff x="3037194" y="1946131"/>
              <a:chExt cx="859810" cy="859810"/>
            </a:xfrm>
          </p:grpSpPr>
          <p:pic>
            <p:nvPicPr>
              <p:cNvPr id="37" name="Picture 36" descr="Free Clipart: Padlock Icon | jaschon">
                <a:extLst>
                  <a:ext uri="{FF2B5EF4-FFF2-40B4-BE49-F238E27FC236}">
                    <a16:creationId xmlns:a16="http://schemas.microsoft.com/office/drawing/2014/main" id="{937B168A-8863-C2D6-092F-FF71EC275E03}"/>
                  </a:ext>
                </a:extLst>
              </p:cNvPr>
              <p:cNvPicPr>
                <a:picLocks noChangeAspect="1" noChangeArrowheads="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037194" y="1946131"/>
                <a:ext cx="859810" cy="859810"/>
              </a:xfrm>
              <a:prstGeom prst="rect">
                <a:avLst/>
              </a:prstGeom>
              <a:noFill/>
              <a:extLst>
                <a:ext uri="{909E8E84-426E-40DD-AFC4-6F175D3DCCD1}">
                  <a14:hiddenFill xmlns:a14="http://schemas.microsoft.com/office/drawing/2010/main">
                    <a:solidFill>
                      <a:srgbClr val="FFFFFF"/>
                    </a:solidFill>
                  </a14:hiddenFill>
                </a:ext>
              </a:extLst>
            </p:spPr>
          </p:pic>
          <p:sp>
            <p:nvSpPr>
              <p:cNvPr id="38" name="TextBox 37">
                <a:extLst>
                  <a:ext uri="{FF2B5EF4-FFF2-40B4-BE49-F238E27FC236}">
                    <a16:creationId xmlns:a16="http://schemas.microsoft.com/office/drawing/2014/main" id="{612A29DA-3374-7D81-BEEA-886CD41BC13D}"/>
                  </a:ext>
                </a:extLst>
              </p:cNvPr>
              <p:cNvSpPr txBox="1"/>
              <p:nvPr/>
            </p:nvSpPr>
            <p:spPr>
              <a:xfrm>
                <a:off x="3305035" y="2298473"/>
                <a:ext cx="351378" cy="461665"/>
              </a:xfrm>
              <a:prstGeom prst="rect">
                <a:avLst/>
              </a:prstGeom>
              <a:noFill/>
            </p:spPr>
            <p:txBody>
              <a:bodyPr wrap="none" rtlCol="0">
                <a:spAutoFit/>
              </a:bodyPr>
              <a:lstStyle/>
              <a:p>
                <a:r>
                  <a:rPr lang="en-US" sz="2400">
                    <a:solidFill>
                      <a:schemeClr val="bg1"/>
                    </a:solidFill>
                  </a:rPr>
                  <a:t>R</a:t>
                </a:r>
              </a:p>
            </p:txBody>
          </p:sp>
        </p:grpSp>
      </p:grpSp>
      <p:pic>
        <p:nvPicPr>
          <p:cNvPr id="39" name="Picture 2" descr="Mathematical Symbols: Useful List of Math Symbols in English • 7ESL">
            <a:extLst>
              <a:ext uri="{FF2B5EF4-FFF2-40B4-BE49-F238E27FC236}">
                <a16:creationId xmlns:a16="http://schemas.microsoft.com/office/drawing/2014/main" id="{BFB25EBD-5201-765B-27BC-B5C372A52F2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0744" r="3986"/>
          <a:stretch/>
        </p:blipFill>
        <p:spPr bwMode="auto">
          <a:xfrm rot="5400000" flipV="1">
            <a:off x="5833549" y="2029589"/>
            <a:ext cx="522730" cy="613032"/>
          </a:xfrm>
          <a:prstGeom prst="rect">
            <a:avLst/>
          </a:prstGeom>
          <a:noFill/>
          <a:extLst>
            <a:ext uri="{909E8E84-426E-40DD-AFC4-6F175D3DCCD1}">
              <a14:hiddenFill xmlns:a14="http://schemas.microsoft.com/office/drawing/2010/main">
                <a:solidFill>
                  <a:srgbClr val="FFFFFF"/>
                </a:solidFill>
              </a14:hiddenFill>
            </a:ext>
          </a:extLst>
        </p:spPr>
      </p:pic>
      <p:sp>
        <p:nvSpPr>
          <p:cNvPr id="41" name="TextBox 40">
            <a:extLst>
              <a:ext uri="{FF2B5EF4-FFF2-40B4-BE49-F238E27FC236}">
                <a16:creationId xmlns:a16="http://schemas.microsoft.com/office/drawing/2014/main" id="{A6E94982-1151-BD52-BC17-DED6749509F8}"/>
              </a:ext>
            </a:extLst>
          </p:cNvPr>
          <p:cNvSpPr txBox="1"/>
          <p:nvPr/>
        </p:nvSpPr>
        <p:spPr>
          <a:xfrm>
            <a:off x="5743044" y="1475159"/>
            <a:ext cx="734496" cy="523220"/>
          </a:xfrm>
          <a:prstGeom prst="rect">
            <a:avLst/>
          </a:prstGeom>
          <a:noFill/>
        </p:spPr>
        <p:txBody>
          <a:bodyPr wrap="none" rtlCol="0">
            <a:spAutoFit/>
          </a:bodyPr>
          <a:lstStyle/>
          <a:p>
            <a:r>
              <a:rPr lang="en-US" sz="2800"/>
              <a:t>and</a:t>
            </a:r>
          </a:p>
        </p:txBody>
      </p:sp>
      <p:sp>
        <p:nvSpPr>
          <p:cNvPr id="42" name="TextBox 41">
            <a:extLst>
              <a:ext uri="{FF2B5EF4-FFF2-40B4-BE49-F238E27FC236}">
                <a16:creationId xmlns:a16="http://schemas.microsoft.com/office/drawing/2014/main" id="{6FA61164-5B80-6A47-23A4-3C75900A6CD6}"/>
              </a:ext>
            </a:extLst>
          </p:cNvPr>
          <p:cNvSpPr txBox="1"/>
          <p:nvPr/>
        </p:nvSpPr>
        <p:spPr>
          <a:xfrm>
            <a:off x="-163773" y="3439236"/>
            <a:ext cx="184731" cy="369332"/>
          </a:xfrm>
          <a:prstGeom prst="rect">
            <a:avLst/>
          </a:prstGeom>
          <a:noFill/>
        </p:spPr>
        <p:txBody>
          <a:bodyPr wrap="none" rtlCol="0">
            <a:spAutoFit/>
          </a:bodyPr>
          <a:lstStyle/>
          <a:p>
            <a:endParaRPr lang="en-US"/>
          </a:p>
        </p:txBody>
      </p:sp>
      <p:grpSp>
        <p:nvGrpSpPr>
          <p:cNvPr id="51" name="Group 50">
            <a:extLst>
              <a:ext uri="{FF2B5EF4-FFF2-40B4-BE49-F238E27FC236}">
                <a16:creationId xmlns:a16="http://schemas.microsoft.com/office/drawing/2014/main" id="{D111D00C-4CD6-8A81-4D22-BD9AB162A31C}"/>
              </a:ext>
            </a:extLst>
          </p:cNvPr>
          <p:cNvGrpSpPr/>
          <p:nvPr/>
        </p:nvGrpSpPr>
        <p:grpSpPr>
          <a:xfrm>
            <a:off x="6083175" y="4914358"/>
            <a:ext cx="859810" cy="859810"/>
            <a:chOff x="3037194" y="1946131"/>
            <a:chExt cx="859810" cy="859810"/>
          </a:xfrm>
        </p:grpSpPr>
        <p:pic>
          <p:nvPicPr>
            <p:cNvPr id="52" name="Picture 51" descr="Free Clipart: Padlock Icon | jaschon">
              <a:extLst>
                <a:ext uri="{FF2B5EF4-FFF2-40B4-BE49-F238E27FC236}">
                  <a16:creationId xmlns:a16="http://schemas.microsoft.com/office/drawing/2014/main" id="{0B2BE89A-0BDC-5BA6-2B15-2644D5B5A036}"/>
                </a:ext>
              </a:extLst>
            </p:cNvPr>
            <p:cNvPicPr>
              <a:picLocks noChangeAspect="1" noChangeArrowheads="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037194" y="1946131"/>
              <a:ext cx="859810" cy="859810"/>
            </a:xfrm>
            <a:prstGeom prst="rect">
              <a:avLst/>
            </a:prstGeom>
            <a:noFill/>
            <a:extLst>
              <a:ext uri="{909E8E84-426E-40DD-AFC4-6F175D3DCCD1}">
                <a14:hiddenFill xmlns:a14="http://schemas.microsoft.com/office/drawing/2010/main">
                  <a:solidFill>
                    <a:srgbClr val="FFFFFF"/>
                  </a:solidFill>
                </a14:hiddenFill>
              </a:ext>
            </a:extLst>
          </p:spPr>
        </p:pic>
        <p:sp>
          <p:nvSpPr>
            <p:cNvPr id="53" name="TextBox 52">
              <a:extLst>
                <a:ext uri="{FF2B5EF4-FFF2-40B4-BE49-F238E27FC236}">
                  <a16:creationId xmlns:a16="http://schemas.microsoft.com/office/drawing/2014/main" id="{556CDE89-A48F-EA90-155E-1B9E2897263C}"/>
                </a:ext>
              </a:extLst>
            </p:cNvPr>
            <p:cNvSpPr txBox="1"/>
            <p:nvPr/>
          </p:nvSpPr>
          <p:spPr>
            <a:xfrm>
              <a:off x="3305035" y="2298473"/>
              <a:ext cx="351378" cy="461665"/>
            </a:xfrm>
            <a:prstGeom prst="rect">
              <a:avLst/>
            </a:prstGeom>
            <a:noFill/>
          </p:spPr>
          <p:txBody>
            <a:bodyPr wrap="none" rtlCol="0">
              <a:spAutoFit/>
            </a:bodyPr>
            <a:lstStyle/>
            <a:p>
              <a:r>
                <a:rPr lang="en-US" sz="2400">
                  <a:solidFill>
                    <a:schemeClr val="bg1"/>
                  </a:solidFill>
                </a:rPr>
                <a:t>R</a:t>
              </a:r>
            </a:p>
          </p:txBody>
        </p:sp>
      </p:grpSp>
    </p:spTree>
    <p:extLst>
      <p:ext uri="{BB962C8B-B14F-4D97-AF65-F5344CB8AC3E}">
        <p14:creationId xmlns:p14="http://schemas.microsoft.com/office/powerpoint/2010/main" val="3586938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532D29F-6A54-88DE-DB71-DBADD16A2931}"/>
              </a:ext>
            </a:extLst>
          </p:cNvPr>
          <p:cNvSpPr>
            <a:spLocks noGrp="1"/>
          </p:cNvSpPr>
          <p:nvPr>
            <p:ph idx="1"/>
          </p:nvPr>
        </p:nvSpPr>
        <p:spPr/>
        <p:txBody>
          <a:bodyPr/>
          <a:lstStyle/>
          <a:p>
            <a:r>
              <a:rPr lang="en-US"/>
              <a:t>Set          to be (        ,        ), where          = </a:t>
            </a:r>
            <a:r>
              <a:rPr lang="en-US">
                <a:solidFill>
                  <a:srgbClr val="DC3220"/>
                </a:solidFill>
              </a:rPr>
              <a:t>v</a:t>
            </a:r>
            <a:r>
              <a:rPr lang="en-US">
                <a:solidFill>
                  <a:srgbClr val="FF0000"/>
                </a:solidFill>
              </a:rPr>
              <a:t> </a:t>
            </a:r>
            <a:r>
              <a:rPr lang="en-US" b="1">
                <a:solidFill>
                  <a:srgbClr val="005AB5"/>
                </a:solidFill>
              </a:rPr>
              <a:t>K</a:t>
            </a:r>
            <a:r>
              <a:rPr lang="en-US">
                <a:solidFill>
                  <a:srgbClr val="00B050"/>
                </a:solidFill>
              </a:rPr>
              <a:t> </a:t>
            </a:r>
            <a:r>
              <a:rPr lang="en-US"/>
              <a:t>+</a:t>
            </a:r>
            <a:r>
              <a:rPr lang="en-US">
                <a:solidFill>
                  <a:srgbClr val="FF0000"/>
                </a:solidFill>
              </a:rPr>
              <a:t> </a:t>
            </a:r>
            <a:r>
              <a:rPr lang="en-US">
                <a:solidFill>
                  <a:srgbClr val="DC3220"/>
                </a:solidFill>
              </a:rPr>
              <a:t>R</a:t>
            </a:r>
          </a:p>
          <a:p>
            <a:r>
              <a:rPr lang="en-US"/>
              <a:t>Convince Verifier that Prover knows </a:t>
            </a:r>
            <a:r>
              <a:rPr lang="en-US">
                <a:solidFill>
                  <a:srgbClr val="DC3220"/>
                </a:solidFill>
              </a:rPr>
              <a:t>k</a:t>
            </a:r>
            <a:r>
              <a:rPr lang="en-US"/>
              <a:t>,</a:t>
            </a:r>
            <a:r>
              <a:rPr lang="en-US">
                <a:solidFill>
                  <a:srgbClr val="FF0000"/>
                </a:solidFill>
              </a:rPr>
              <a:t> </a:t>
            </a:r>
            <a:r>
              <a:rPr lang="en-US">
                <a:solidFill>
                  <a:srgbClr val="DC3220"/>
                </a:solidFill>
              </a:rPr>
              <a:t>z</a:t>
            </a:r>
            <a:r>
              <a:rPr lang="en-US"/>
              <a:t> ,</a:t>
            </a:r>
            <a:r>
              <a:rPr lang="en-US">
                <a:solidFill>
                  <a:srgbClr val="FF0000"/>
                </a:solidFill>
              </a:rPr>
              <a:t> </a:t>
            </a:r>
            <a:r>
              <a:rPr lang="en-US" b="1">
                <a:solidFill>
                  <a:srgbClr val="DC3220"/>
                </a:solidFill>
              </a:rPr>
              <a:t>z’</a:t>
            </a:r>
            <a:r>
              <a:rPr lang="en-US"/>
              <a:t> such that </a:t>
            </a:r>
          </a:p>
          <a:p>
            <a:pPr marL="0" indent="0" algn="ctr">
              <a:buNone/>
            </a:pPr>
            <a:r>
              <a:rPr lang="en-US" sz="2800">
                <a:solidFill>
                  <a:srgbClr val="005AB5"/>
                </a:solidFill>
              </a:rPr>
              <a:t>PK</a:t>
            </a:r>
            <a:r>
              <a:rPr lang="en-US" sz="2800"/>
              <a:t> = </a:t>
            </a:r>
            <a:r>
              <a:rPr lang="en-US" sz="2800">
                <a:solidFill>
                  <a:srgbClr val="DC3220"/>
                </a:solidFill>
              </a:rPr>
              <a:t>k</a:t>
            </a:r>
            <a:r>
              <a:rPr lang="en-US" sz="2800"/>
              <a:t> </a:t>
            </a:r>
            <a:r>
              <a:rPr lang="en-US" sz="2800">
                <a:solidFill>
                  <a:srgbClr val="005AB5"/>
                </a:solidFill>
              </a:rPr>
              <a:t>G</a:t>
            </a:r>
            <a:r>
              <a:rPr lang="en-US" sz="2800"/>
              <a:t> + </a:t>
            </a:r>
            <a:r>
              <a:rPr lang="en-US" sz="2800">
                <a:solidFill>
                  <a:srgbClr val="DC3220"/>
                </a:solidFill>
              </a:rPr>
              <a:t>z</a:t>
            </a:r>
            <a:r>
              <a:rPr lang="en-US" sz="2800">
                <a:solidFill>
                  <a:srgbClr val="FF0000"/>
                </a:solidFill>
              </a:rPr>
              <a:t>         </a:t>
            </a:r>
            <a:r>
              <a:rPr lang="en-US" sz="2800"/>
              <a:t>+</a:t>
            </a:r>
            <a:r>
              <a:rPr lang="en-US" sz="2800">
                <a:solidFill>
                  <a:srgbClr val="FF0000"/>
                </a:solidFill>
              </a:rPr>
              <a:t> </a:t>
            </a:r>
            <a:r>
              <a:rPr lang="en-US" sz="2800" b="1">
                <a:solidFill>
                  <a:srgbClr val="DC3220"/>
                </a:solidFill>
              </a:rPr>
              <a:t>z’</a:t>
            </a:r>
            <a:r>
              <a:rPr lang="en-US" sz="2800" b="1">
                <a:solidFill>
                  <a:srgbClr val="FF0000"/>
                </a:solidFill>
              </a:rPr>
              <a:t> </a:t>
            </a:r>
            <a:r>
              <a:rPr lang="en-US" sz="2800" b="1">
                <a:solidFill>
                  <a:srgbClr val="005AB5"/>
                </a:solidFill>
              </a:rPr>
              <a:t>K</a:t>
            </a:r>
          </a:p>
          <a:p>
            <a:endParaRPr lang="en-US"/>
          </a:p>
          <a:p>
            <a:endParaRPr lang="en-US"/>
          </a:p>
        </p:txBody>
      </p:sp>
      <p:pic>
        <p:nvPicPr>
          <p:cNvPr id="16" name="Picture 15">
            <a:extLst>
              <a:ext uri="{FF2B5EF4-FFF2-40B4-BE49-F238E27FC236}">
                <a16:creationId xmlns:a16="http://schemas.microsoft.com/office/drawing/2014/main" id="{B5944E5D-F495-BFE9-5801-618F1608EBFD}"/>
              </a:ext>
            </a:extLst>
          </p:cNvPr>
          <p:cNvPicPr>
            <a:picLocks noChangeAspect="1"/>
          </p:cNvPicPr>
          <p:nvPr/>
        </p:nvPicPr>
        <p:blipFill>
          <a:blip r:embed="rId3"/>
          <a:stretch>
            <a:fillRect/>
          </a:stretch>
        </p:blipFill>
        <p:spPr>
          <a:xfrm>
            <a:off x="4923828" y="3364173"/>
            <a:ext cx="3147560" cy="742348"/>
          </a:xfrm>
          <a:prstGeom prst="rect">
            <a:avLst/>
          </a:prstGeom>
        </p:spPr>
      </p:pic>
      <p:sp>
        <p:nvSpPr>
          <p:cNvPr id="45" name="TextBox 44">
            <a:extLst>
              <a:ext uri="{FF2B5EF4-FFF2-40B4-BE49-F238E27FC236}">
                <a16:creationId xmlns:a16="http://schemas.microsoft.com/office/drawing/2014/main" id="{7B8729CC-5848-EA75-E721-76901392707A}"/>
              </a:ext>
            </a:extLst>
          </p:cNvPr>
          <p:cNvSpPr txBox="1"/>
          <p:nvPr/>
        </p:nvSpPr>
        <p:spPr>
          <a:xfrm>
            <a:off x="3556781" y="4094774"/>
            <a:ext cx="4682710" cy="523220"/>
          </a:xfrm>
          <a:prstGeom prst="rect">
            <a:avLst/>
          </a:prstGeom>
          <a:noFill/>
          <a:ln w="28575">
            <a:solidFill>
              <a:srgbClr val="FF0000"/>
            </a:solidFill>
          </a:ln>
        </p:spPr>
        <p:txBody>
          <a:bodyPr wrap="square" rtlCol="0">
            <a:spAutoFit/>
          </a:bodyPr>
          <a:lstStyle/>
          <a:p>
            <a:r>
              <a:rPr lang="en-US" sz="2800"/>
              <a:t>Issue 2: Need to check </a:t>
            </a:r>
            <a:r>
              <a:rPr lang="en-US" sz="2800">
                <a:solidFill>
                  <a:srgbClr val="DC3220"/>
                </a:solidFill>
              </a:rPr>
              <a:t>z’ = -</a:t>
            </a:r>
            <a:r>
              <a:rPr lang="en-US" sz="2800" err="1">
                <a:solidFill>
                  <a:srgbClr val="DC3220"/>
                </a:solidFill>
              </a:rPr>
              <a:t>zv</a:t>
            </a:r>
            <a:r>
              <a:rPr lang="en-US" sz="2800">
                <a:solidFill>
                  <a:srgbClr val="FF0000"/>
                </a:solidFill>
              </a:rPr>
              <a:t> </a:t>
            </a:r>
            <a:r>
              <a:rPr lang="en-US" sz="2800"/>
              <a:t>      </a:t>
            </a:r>
          </a:p>
        </p:txBody>
      </p:sp>
      <p:grpSp>
        <p:nvGrpSpPr>
          <p:cNvPr id="4" name="Group 3">
            <a:extLst>
              <a:ext uri="{FF2B5EF4-FFF2-40B4-BE49-F238E27FC236}">
                <a16:creationId xmlns:a16="http://schemas.microsoft.com/office/drawing/2014/main" id="{64B93343-80F6-5488-58D6-13A8630DD8F2}"/>
              </a:ext>
            </a:extLst>
          </p:cNvPr>
          <p:cNvGrpSpPr/>
          <p:nvPr/>
        </p:nvGrpSpPr>
        <p:grpSpPr>
          <a:xfrm>
            <a:off x="1622072" y="1574140"/>
            <a:ext cx="859810" cy="859810"/>
            <a:chOff x="3825296" y="1946131"/>
            <a:chExt cx="859810" cy="859810"/>
          </a:xfrm>
        </p:grpSpPr>
        <p:pic>
          <p:nvPicPr>
            <p:cNvPr id="5" name="Picture 10" descr="Free Clipart: Padlock Icon | jaschon">
              <a:extLst>
                <a:ext uri="{FF2B5EF4-FFF2-40B4-BE49-F238E27FC236}">
                  <a16:creationId xmlns:a16="http://schemas.microsoft.com/office/drawing/2014/main" id="{B95AB237-3539-9F85-08EA-4F41561256AF}"/>
                </a:ext>
              </a:extLst>
            </p:cNvPr>
            <p:cNvPicPr>
              <a:picLocks noChangeAspect="1" noChangeArrowheads="1"/>
            </p:cNvPicPr>
            <p:nvPr/>
          </p:nvPicPr>
          <p:blipFill>
            <a:blip r:embed="rId4">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825296" y="1946131"/>
              <a:ext cx="859810" cy="85981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057FE7D1-F20C-B4EB-74C7-37DBDD8C295E}"/>
                </a:ext>
              </a:extLst>
            </p:cNvPr>
            <p:cNvSpPr txBox="1"/>
            <p:nvPr/>
          </p:nvSpPr>
          <p:spPr>
            <a:xfrm>
              <a:off x="4093137" y="2298472"/>
              <a:ext cx="351378" cy="461665"/>
            </a:xfrm>
            <a:prstGeom prst="rect">
              <a:avLst/>
            </a:prstGeom>
            <a:noFill/>
          </p:spPr>
          <p:txBody>
            <a:bodyPr wrap="none" rtlCol="0">
              <a:spAutoFit/>
            </a:bodyPr>
            <a:lstStyle/>
            <a:p>
              <a:r>
                <a:rPr lang="en-US" sz="2400">
                  <a:solidFill>
                    <a:schemeClr val="bg1"/>
                  </a:solidFill>
                </a:rPr>
                <a:t>R</a:t>
              </a:r>
            </a:p>
          </p:txBody>
        </p:sp>
      </p:grpSp>
      <p:grpSp>
        <p:nvGrpSpPr>
          <p:cNvPr id="10" name="Group 9">
            <a:extLst>
              <a:ext uri="{FF2B5EF4-FFF2-40B4-BE49-F238E27FC236}">
                <a16:creationId xmlns:a16="http://schemas.microsoft.com/office/drawing/2014/main" id="{75AD3B29-EAD2-FE67-DC12-F673D9BA08C0}"/>
              </a:ext>
            </a:extLst>
          </p:cNvPr>
          <p:cNvGrpSpPr/>
          <p:nvPr/>
        </p:nvGrpSpPr>
        <p:grpSpPr>
          <a:xfrm>
            <a:off x="3265754" y="1574140"/>
            <a:ext cx="859810" cy="859810"/>
            <a:chOff x="3037194" y="1946131"/>
            <a:chExt cx="859810" cy="859810"/>
          </a:xfrm>
        </p:grpSpPr>
        <p:pic>
          <p:nvPicPr>
            <p:cNvPr id="11" name="Picture 10" descr="Free Clipart: Padlock Icon | jaschon">
              <a:extLst>
                <a:ext uri="{FF2B5EF4-FFF2-40B4-BE49-F238E27FC236}">
                  <a16:creationId xmlns:a16="http://schemas.microsoft.com/office/drawing/2014/main" id="{215E943F-4D6F-A29F-CCFD-F1F1EFB0BF03}"/>
                </a:ext>
              </a:extLst>
            </p:cNvPr>
            <p:cNvPicPr>
              <a:picLocks noChangeAspect="1" noChangeArrowheads="1"/>
            </p:cNvPicPr>
            <p:nvPr/>
          </p:nvPicPr>
          <p:blipFill>
            <a:blip r:embed="rId4">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037194" y="1946131"/>
              <a:ext cx="859810" cy="859810"/>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4F9A50D8-13DE-104D-1B8B-07C9AA3033EF}"/>
                </a:ext>
              </a:extLst>
            </p:cNvPr>
            <p:cNvSpPr txBox="1"/>
            <p:nvPr/>
          </p:nvSpPr>
          <p:spPr>
            <a:xfrm>
              <a:off x="3305035" y="2298473"/>
              <a:ext cx="324128" cy="461665"/>
            </a:xfrm>
            <a:prstGeom prst="rect">
              <a:avLst/>
            </a:prstGeom>
            <a:noFill/>
          </p:spPr>
          <p:txBody>
            <a:bodyPr wrap="none" rtlCol="0">
              <a:spAutoFit/>
            </a:bodyPr>
            <a:lstStyle/>
            <a:p>
              <a:r>
                <a:rPr lang="en-US" sz="2400">
                  <a:solidFill>
                    <a:schemeClr val="bg1"/>
                  </a:solidFill>
                </a:rPr>
                <a:t>v</a:t>
              </a:r>
            </a:p>
          </p:txBody>
        </p:sp>
      </p:grpSp>
      <p:grpSp>
        <p:nvGrpSpPr>
          <p:cNvPr id="17" name="Group 16">
            <a:extLst>
              <a:ext uri="{FF2B5EF4-FFF2-40B4-BE49-F238E27FC236}">
                <a16:creationId xmlns:a16="http://schemas.microsoft.com/office/drawing/2014/main" id="{70A44F86-1585-FE7D-3BE2-A25357D737F7}"/>
              </a:ext>
            </a:extLst>
          </p:cNvPr>
          <p:cNvGrpSpPr/>
          <p:nvPr/>
        </p:nvGrpSpPr>
        <p:grpSpPr>
          <a:xfrm>
            <a:off x="3963500" y="1574140"/>
            <a:ext cx="859810" cy="859810"/>
            <a:chOff x="3037194" y="1946131"/>
            <a:chExt cx="859810" cy="859810"/>
          </a:xfrm>
        </p:grpSpPr>
        <p:pic>
          <p:nvPicPr>
            <p:cNvPr id="18" name="Picture 17" descr="Free Clipart: Padlock Icon | jaschon">
              <a:extLst>
                <a:ext uri="{FF2B5EF4-FFF2-40B4-BE49-F238E27FC236}">
                  <a16:creationId xmlns:a16="http://schemas.microsoft.com/office/drawing/2014/main" id="{70E29E31-2D5E-22A4-0FCD-6C24DB8568C8}"/>
                </a:ext>
              </a:extLst>
            </p:cNvPr>
            <p:cNvPicPr>
              <a:picLocks noChangeAspect="1" noChangeArrowheads="1"/>
            </p:cNvPicPr>
            <p:nvPr/>
          </p:nvPicPr>
          <p:blipFill>
            <a:blip r:embed="rId4">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037194" y="1946131"/>
              <a:ext cx="859810" cy="859810"/>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a:extLst>
                <a:ext uri="{FF2B5EF4-FFF2-40B4-BE49-F238E27FC236}">
                  <a16:creationId xmlns:a16="http://schemas.microsoft.com/office/drawing/2014/main" id="{354E508A-894E-DCAC-1332-7514085B034B}"/>
                </a:ext>
              </a:extLst>
            </p:cNvPr>
            <p:cNvSpPr txBox="1"/>
            <p:nvPr/>
          </p:nvSpPr>
          <p:spPr>
            <a:xfrm>
              <a:off x="3305035" y="2298473"/>
              <a:ext cx="351378" cy="461665"/>
            </a:xfrm>
            <a:prstGeom prst="rect">
              <a:avLst/>
            </a:prstGeom>
            <a:noFill/>
          </p:spPr>
          <p:txBody>
            <a:bodyPr wrap="none" rtlCol="0">
              <a:spAutoFit/>
            </a:bodyPr>
            <a:lstStyle/>
            <a:p>
              <a:r>
                <a:rPr lang="en-US" sz="2400">
                  <a:solidFill>
                    <a:schemeClr val="bg1"/>
                  </a:solidFill>
                </a:rPr>
                <a:t>R</a:t>
              </a:r>
            </a:p>
          </p:txBody>
        </p:sp>
      </p:grpSp>
      <p:grpSp>
        <p:nvGrpSpPr>
          <p:cNvPr id="21" name="Group 20">
            <a:extLst>
              <a:ext uri="{FF2B5EF4-FFF2-40B4-BE49-F238E27FC236}">
                <a16:creationId xmlns:a16="http://schemas.microsoft.com/office/drawing/2014/main" id="{B9FEC8F5-3652-0606-2E4E-F76002B637DB}"/>
              </a:ext>
            </a:extLst>
          </p:cNvPr>
          <p:cNvGrpSpPr/>
          <p:nvPr/>
        </p:nvGrpSpPr>
        <p:grpSpPr>
          <a:xfrm>
            <a:off x="5950051" y="1574140"/>
            <a:ext cx="859810" cy="859810"/>
            <a:chOff x="3037194" y="1946131"/>
            <a:chExt cx="859810" cy="859810"/>
          </a:xfrm>
        </p:grpSpPr>
        <p:pic>
          <p:nvPicPr>
            <p:cNvPr id="22" name="Picture 21" descr="Free Clipart: Padlock Icon | jaschon">
              <a:extLst>
                <a:ext uri="{FF2B5EF4-FFF2-40B4-BE49-F238E27FC236}">
                  <a16:creationId xmlns:a16="http://schemas.microsoft.com/office/drawing/2014/main" id="{9747D102-D135-0E0A-B8B1-3C80A57FB4D7}"/>
                </a:ext>
              </a:extLst>
            </p:cNvPr>
            <p:cNvPicPr>
              <a:picLocks noChangeAspect="1" noChangeArrowheads="1"/>
            </p:cNvPicPr>
            <p:nvPr/>
          </p:nvPicPr>
          <p:blipFill>
            <a:blip r:embed="rId4">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037194" y="1946131"/>
              <a:ext cx="859810" cy="859810"/>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a:extLst>
                <a:ext uri="{FF2B5EF4-FFF2-40B4-BE49-F238E27FC236}">
                  <a16:creationId xmlns:a16="http://schemas.microsoft.com/office/drawing/2014/main" id="{A8F1376D-DC90-9A6E-2702-303D61734BDC}"/>
                </a:ext>
              </a:extLst>
            </p:cNvPr>
            <p:cNvSpPr txBox="1"/>
            <p:nvPr/>
          </p:nvSpPr>
          <p:spPr>
            <a:xfrm>
              <a:off x="3305035" y="2298473"/>
              <a:ext cx="351378" cy="461665"/>
            </a:xfrm>
            <a:prstGeom prst="rect">
              <a:avLst/>
            </a:prstGeom>
            <a:noFill/>
          </p:spPr>
          <p:txBody>
            <a:bodyPr wrap="none" rtlCol="0">
              <a:spAutoFit/>
            </a:bodyPr>
            <a:lstStyle/>
            <a:p>
              <a:r>
                <a:rPr lang="en-US" sz="2400">
                  <a:solidFill>
                    <a:schemeClr val="bg1"/>
                  </a:solidFill>
                </a:rPr>
                <a:t>R</a:t>
              </a:r>
            </a:p>
          </p:txBody>
        </p:sp>
      </p:grpSp>
      <p:grpSp>
        <p:nvGrpSpPr>
          <p:cNvPr id="24" name="Group 23">
            <a:extLst>
              <a:ext uri="{FF2B5EF4-FFF2-40B4-BE49-F238E27FC236}">
                <a16:creationId xmlns:a16="http://schemas.microsoft.com/office/drawing/2014/main" id="{E0C00135-DB9F-8763-7BE5-1E721E7B41C0}"/>
              </a:ext>
            </a:extLst>
          </p:cNvPr>
          <p:cNvGrpSpPr/>
          <p:nvPr/>
        </p:nvGrpSpPr>
        <p:grpSpPr>
          <a:xfrm>
            <a:off x="6096000" y="2644140"/>
            <a:ext cx="859810" cy="859810"/>
            <a:chOff x="3037194" y="1946131"/>
            <a:chExt cx="859810" cy="859810"/>
          </a:xfrm>
        </p:grpSpPr>
        <p:pic>
          <p:nvPicPr>
            <p:cNvPr id="25" name="Picture 24" descr="Free Clipart: Padlock Icon | jaschon">
              <a:extLst>
                <a:ext uri="{FF2B5EF4-FFF2-40B4-BE49-F238E27FC236}">
                  <a16:creationId xmlns:a16="http://schemas.microsoft.com/office/drawing/2014/main" id="{517F6FE6-322C-861F-3F31-4305C1F368E5}"/>
                </a:ext>
              </a:extLst>
            </p:cNvPr>
            <p:cNvPicPr>
              <a:picLocks noChangeAspect="1" noChangeArrowheads="1"/>
            </p:cNvPicPr>
            <p:nvPr/>
          </p:nvPicPr>
          <p:blipFill>
            <a:blip r:embed="rId4">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037194" y="1946131"/>
              <a:ext cx="859810" cy="859810"/>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5">
              <a:extLst>
                <a:ext uri="{FF2B5EF4-FFF2-40B4-BE49-F238E27FC236}">
                  <a16:creationId xmlns:a16="http://schemas.microsoft.com/office/drawing/2014/main" id="{5CC5BC7D-D1E2-DEEB-B1B9-88891EF53C76}"/>
                </a:ext>
              </a:extLst>
            </p:cNvPr>
            <p:cNvSpPr txBox="1"/>
            <p:nvPr/>
          </p:nvSpPr>
          <p:spPr>
            <a:xfrm>
              <a:off x="3305035" y="2298473"/>
              <a:ext cx="351378" cy="461665"/>
            </a:xfrm>
            <a:prstGeom prst="rect">
              <a:avLst/>
            </a:prstGeom>
            <a:noFill/>
          </p:spPr>
          <p:txBody>
            <a:bodyPr wrap="none" rtlCol="0">
              <a:spAutoFit/>
            </a:bodyPr>
            <a:lstStyle/>
            <a:p>
              <a:r>
                <a:rPr lang="en-US" sz="2400">
                  <a:solidFill>
                    <a:schemeClr val="bg1"/>
                  </a:solidFill>
                </a:rPr>
                <a:t>R</a:t>
              </a:r>
            </a:p>
          </p:txBody>
        </p:sp>
      </p:grpSp>
      <p:pic>
        <p:nvPicPr>
          <p:cNvPr id="27" name="Picture 6" descr="Client - Free marketing icons">
            <a:extLst>
              <a:ext uri="{FF2B5EF4-FFF2-40B4-BE49-F238E27FC236}">
                <a16:creationId xmlns:a16="http://schemas.microsoft.com/office/drawing/2014/main" id="{ADB2E373-9E92-AA67-63E2-9AAFE158EAE8}"/>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b="28374"/>
          <a:stretch/>
        </p:blipFill>
        <p:spPr bwMode="auto">
          <a:xfrm>
            <a:off x="838200" y="4543699"/>
            <a:ext cx="2315308" cy="1658373"/>
          </a:xfrm>
          <a:prstGeom prst="rect">
            <a:avLst/>
          </a:prstGeom>
          <a:noFill/>
          <a:extLst>
            <a:ext uri="{909E8E84-426E-40DD-AFC4-6F175D3DCCD1}">
              <a14:hiddenFill xmlns:a14="http://schemas.microsoft.com/office/drawing/2010/main">
                <a:solidFill>
                  <a:srgbClr val="FFFFFF"/>
                </a:solidFill>
              </a14:hiddenFill>
            </a:ext>
          </a:extLst>
        </p:spPr>
      </p:pic>
      <p:sp>
        <p:nvSpPr>
          <p:cNvPr id="28" name="TextBox 27">
            <a:extLst>
              <a:ext uri="{FF2B5EF4-FFF2-40B4-BE49-F238E27FC236}">
                <a16:creationId xmlns:a16="http://schemas.microsoft.com/office/drawing/2014/main" id="{3EEF1C6B-ADA9-AB15-9817-2CE3EB0562BD}"/>
              </a:ext>
            </a:extLst>
          </p:cNvPr>
          <p:cNvSpPr txBox="1"/>
          <p:nvPr/>
        </p:nvSpPr>
        <p:spPr>
          <a:xfrm>
            <a:off x="1493793" y="6313659"/>
            <a:ext cx="1004121" cy="461665"/>
          </a:xfrm>
          <a:prstGeom prst="rect">
            <a:avLst/>
          </a:prstGeom>
          <a:noFill/>
        </p:spPr>
        <p:txBody>
          <a:bodyPr wrap="none" rtlCol="0">
            <a:spAutoFit/>
          </a:bodyPr>
          <a:lstStyle/>
          <a:p>
            <a:r>
              <a:rPr lang="en-US" sz="2400"/>
              <a:t>Prover</a:t>
            </a:r>
          </a:p>
        </p:txBody>
      </p:sp>
      <p:pic>
        <p:nvPicPr>
          <p:cNvPr id="29" name="Picture 28">
            <a:extLst>
              <a:ext uri="{FF2B5EF4-FFF2-40B4-BE49-F238E27FC236}">
                <a16:creationId xmlns:a16="http://schemas.microsoft.com/office/drawing/2014/main" id="{C744E56F-D866-9186-8A49-1A54579B1A31}"/>
              </a:ext>
            </a:extLst>
          </p:cNvPr>
          <p:cNvPicPr>
            <a:picLocks noChangeAspect="1"/>
          </p:cNvPicPr>
          <p:nvPr/>
        </p:nvPicPr>
        <p:blipFill>
          <a:blip r:embed="rId6"/>
          <a:stretch>
            <a:fillRect/>
          </a:stretch>
        </p:blipFill>
        <p:spPr>
          <a:xfrm>
            <a:off x="9046754" y="4318392"/>
            <a:ext cx="2022230" cy="2022230"/>
          </a:xfrm>
          <a:prstGeom prst="rect">
            <a:avLst/>
          </a:prstGeom>
        </p:spPr>
      </p:pic>
      <p:sp>
        <p:nvSpPr>
          <p:cNvPr id="30" name="TextBox 29">
            <a:extLst>
              <a:ext uri="{FF2B5EF4-FFF2-40B4-BE49-F238E27FC236}">
                <a16:creationId xmlns:a16="http://schemas.microsoft.com/office/drawing/2014/main" id="{BF0B2585-F96D-81EC-9B06-0ED6926D0F79}"/>
              </a:ext>
            </a:extLst>
          </p:cNvPr>
          <p:cNvSpPr txBox="1"/>
          <p:nvPr/>
        </p:nvSpPr>
        <p:spPr>
          <a:xfrm>
            <a:off x="9555809" y="6313659"/>
            <a:ext cx="1102289" cy="461665"/>
          </a:xfrm>
          <a:prstGeom prst="rect">
            <a:avLst/>
          </a:prstGeom>
          <a:noFill/>
        </p:spPr>
        <p:txBody>
          <a:bodyPr wrap="none" rtlCol="0">
            <a:spAutoFit/>
          </a:bodyPr>
          <a:lstStyle/>
          <a:p>
            <a:r>
              <a:rPr lang="en-US" sz="2400"/>
              <a:t>Verifier</a:t>
            </a:r>
          </a:p>
        </p:txBody>
      </p:sp>
      <p:sp>
        <p:nvSpPr>
          <p:cNvPr id="31" name="TextBox 30">
            <a:extLst>
              <a:ext uri="{FF2B5EF4-FFF2-40B4-BE49-F238E27FC236}">
                <a16:creationId xmlns:a16="http://schemas.microsoft.com/office/drawing/2014/main" id="{862198EA-02D7-205A-FAD0-F4BB9DF4F990}"/>
              </a:ext>
            </a:extLst>
          </p:cNvPr>
          <p:cNvSpPr txBox="1"/>
          <p:nvPr/>
        </p:nvSpPr>
        <p:spPr>
          <a:xfrm>
            <a:off x="364669" y="3735689"/>
            <a:ext cx="3610284" cy="461665"/>
          </a:xfrm>
          <a:prstGeom prst="rect">
            <a:avLst/>
          </a:prstGeom>
          <a:noFill/>
        </p:spPr>
        <p:txBody>
          <a:bodyPr wrap="none" rtlCol="0">
            <a:spAutoFit/>
          </a:bodyPr>
          <a:lstStyle/>
          <a:p>
            <a:r>
              <a:rPr lang="en-US" sz="2400"/>
              <a:t>Input: </a:t>
            </a:r>
            <a:r>
              <a:rPr lang="en-US" sz="2400">
                <a:solidFill>
                  <a:srgbClr val="005AB5"/>
                </a:solidFill>
              </a:rPr>
              <a:t>PK</a:t>
            </a:r>
            <a:r>
              <a:rPr lang="en-US" sz="2400"/>
              <a:t>, </a:t>
            </a:r>
            <a:r>
              <a:rPr lang="en-US" sz="2400">
                <a:solidFill>
                  <a:srgbClr val="005AB5"/>
                </a:solidFill>
              </a:rPr>
              <a:t>G</a:t>
            </a:r>
            <a:r>
              <a:rPr lang="en-US" sz="2400"/>
              <a:t>, </a:t>
            </a:r>
            <a:r>
              <a:rPr lang="en-US" sz="2400" b="1">
                <a:solidFill>
                  <a:srgbClr val="005AB5"/>
                </a:solidFill>
              </a:rPr>
              <a:t>K</a:t>
            </a:r>
            <a:r>
              <a:rPr lang="en-US" sz="2400"/>
              <a:t>,         , </a:t>
            </a:r>
            <a:r>
              <a:rPr lang="en-US" sz="2400">
                <a:solidFill>
                  <a:srgbClr val="DC3220"/>
                </a:solidFill>
              </a:rPr>
              <a:t>k</a:t>
            </a:r>
            <a:r>
              <a:rPr lang="en-US" sz="2400"/>
              <a:t>, </a:t>
            </a:r>
            <a:r>
              <a:rPr lang="en-US" sz="2400">
                <a:solidFill>
                  <a:srgbClr val="DC3220"/>
                </a:solidFill>
              </a:rPr>
              <a:t>z, z’</a:t>
            </a:r>
            <a:r>
              <a:rPr lang="en-US" sz="2400"/>
              <a:t> </a:t>
            </a:r>
          </a:p>
        </p:txBody>
      </p:sp>
      <p:sp>
        <p:nvSpPr>
          <p:cNvPr id="32" name="TextBox 31">
            <a:extLst>
              <a:ext uri="{FF2B5EF4-FFF2-40B4-BE49-F238E27FC236}">
                <a16:creationId xmlns:a16="http://schemas.microsoft.com/office/drawing/2014/main" id="{921F1618-9EFF-D9F4-4914-7FD3FB6B91FA}"/>
              </a:ext>
            </a:extLst>
          </p:cNvPr>
          <p:cNvSpPr txBox="1"/>
          <p:nvPr/>
        </p:nvSpPr>
        <p:spPr>
          <a:xfrm>
            <a:off x="8975141" y="3735689"/>
            <a:ext cx="2119491" cy="461665"/>
          </a:xfrm>
          <a:prstGeom prst="rect">
            <a:avLst/>
          </a:prstGeom>
          <a:noFill/>
        </p:spPr>
        <p:txBody>
          <a:bodyPr wrap="none" rtlCol="0">
            <a:spAutoFit/>
          </a:bodyPr>
          <a:lstStyle/>
          <a:p>
            <a:r>
              <a:rPr lang="en-US" sz="2400"/>
              <a:t>Input: </a:t>
            </a:r>
            <a:r>
              <a:rPr lang="en-US" sz="2400">
                <a:solidFill>
                  <a:srgbClr val="005AB5"/>
                </a:solidFill>
              </a:rPr>
              <a:t>PK</a:t>
            </a:r>
            <a:r>
              <a:rPr lang="en-US" sz="2400"/>
              <a:t>, </a:t>
            </a:r>
            <a:r>
              <a:rPr lang="en-US" sz="2400">
                <a:solidFill>
                  <a:srgbClr val="005AB5"/>
                </a:solidFill>
              </a:rPr>
              <a:t>G</a:t>
            </a:r>
            <a:r>
              <a:rPr lang="en-US" sz="2400"/>
              <a:t>, </a:t>
            </a:r>
            <a:r>
              <a:rPr lang="en-US" sz="2400" b="1">
                <a:solidFill>
                  <a:srgbClr val="005AB5"/>
                </a:solidFill>
              </a:rPr>
              <a:t>K</a:t>
            </a:r>
            <a:r>
              <a:rPr lang="en-US" sz="2400"/>
              <a:t>, </a:t>
            </a:r>
          </a:p>
        </p:txBody>
      </p:sp>
      <p:pic>
        <p:nvPicPr>
          <p:cNvPr id="37" name="Picture 8" descr="Green check mark icon symbol logo in a circle. Tick symbol green checkmark  approve transparent 24382913 PNG">
            <a:extLst>
              <a:ext uri="{FF2B5EF4-FFF2-40B4-BE49-F238E27FC236}">
                <a16:creationId xmlns:a16="http://schemas.microsoft.com/office/drawing/2014/main" id="{E8C7BAD1-EF7D-214A-ED19-240F329A663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751532" y="5971521"/>
            <a:ext cx="798492" cy="728662"/>
          </a:xfrm>
          <a:prstGeom prst="rect">
            <a:avLst/>
          </a:prstGeom>
          <a:noFill/>
          <a:extLst>
            <a:ext uri="{909E8E84-426E-40DD-AFC4-6F175D3DCCD1}">
              <a14:hiddenFill xmlns:a14="http://schemas.microsoft.com/office/drawing/2010/main">
                <a:solidFill>
                  <a:srgbClr val="FFFFFF"/>
                </a:solidFill>
              </a14:hiddenFill>
            </a:ext>
          </a:extLst>
        </p:spPr>
      </p:pic>
      <p:grpSp>
        <p:nvGrpSpPr>
          <p:cNvPr id="39" name="Group 38">
            <a:extLst>
              <a:ext uri="{FF2B5EF4-FFF2-40B4-BE49-F238E27FC236}">
                <a16:creationId xmlns:a16="http://schemas.microsoft.com/office/drawing/2014/main" id="{8280406A-CF9F-D438-7F3D-1FAB68CFB07A}"/>
              </a:ext>
            </a:extLst>
          </p:cNvPr>
          <p:cNvGrpSpPr/>
          <p:nvPr/>
        </p:nvGrpSpPr>
        <p:grpSpPr>
          <a:xfrm>
            <a:off x="2177385" y="3458582"/>
            <a:ext cx="859810" cy="859810"/>
            <a:chOff x="3825296" y="1946131"/>
            <a:chExt cx="859810" cy="859810"/>
          </a:xfrm>
        </p:grpSpPr>
        <p:pic>
          <p:nvPicPr>
            <p:cNvPr id="40" name="Picture 10" descr="Free Clipart: Padlock Icon | jaschon">
              <a:extLst>
                <a:ext uri="{FF2B5EF4-FFF2-40B4-BE49-F238E27FC236}">
                  <a16:creationId xmlns:a16="http://schemas.microsoft.com/office/drawing/2014/main" id="{5A30337B-5B2D-B387-E619-AD0782BF3AF6}"/>
                </a:ext>
              </a:extLst>
            </p:cNvPr>
            <p:cNvPicPr>
              <a:picLocks noChangeAspect="1" noChangeArrowheads="1"/>
            </p:cNvPicPr>
            <p:nvPr/>
          </p:nvPicPr>
          <p:blipFill>
            <a:blip r:embed="rId4">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825296" y="1946131"/>
              <a:ext cx="859810" cy="859810"/>
            </a:xfrm>
            <a:prstGeom prst="rect">
              <a:avLst/>
            </a:prstGeom>
            <a:noFill/>
            <a:extLst>
              <a:ext uri="{909E8E84-426E-40DD-AFC4-6F175D3DCCD1}">
                <a14:hiddenFill xmlns:a14="http://schemas.microsoft.com/office/drawing/2010/main">
                  <a:solidFill>
                    <a:srgbClr val="FFFFFF"/>
                  </a:solidFill>
                </a14:hiddenFill>
              </a:ext>
            </a:extLst>
          </p:spPr>
        </p:pic>
        <p:sp>
          <p:nvSpPr>
            <p:cNvPr id="41" name="TextBox 40">
              <a:extLst>
                <a:ext uri="{FF2B5EF4-FFF2-40B4-BE49-F238E27FC236}">
                  <a16:creationId xmlns:a16="http://schemas.microsoft.com/office/drawing/2014/main" id="{4A9FB258-A82E-9C6A-9C6B-36640A8BFE8A}"/>
                </a:ext>
              </a:extLst>
            </p:cNvPr>
            <p:cNvSpPr txBox="1"/>
            <p:nvPr/>
          </p:nvSpPr>
          <p:spPr>
            <a:xfrm>
              <a:off x="4093137" y="2298472"/>
              <a:ext cx="351378" cy="461665"/>
            </a:xfrm>
            <a:prstGeom prst="rect">
              <a:avLst/>
            </a:prstGeom>
            <a:noFill/>
          </p:spPr>
          <p:txBody>
            <a:bodyPr wrap="none" rtlCol="0">
              <a:spAutoFit/>
            </a:bodyPr>
            <a:lstStyle/>
            <a:p>
              <a:r>
                <a:rPr lang="en-US" sz="2400">
                  <a:solidFill>
                    <a:schemeClr val="bg1"/>
                  </a:solidFill>
                </a:rPr>
                <a:t>R</a:t>
              </a:r>
            </a:p>
          </p:txBody>
        </p:sp>
      </p:grpSp>
      <p:grpSp>
        <p:nvGrpSpPr>
          <p:cNvPr id="42" name="Group 41">
            <a:extLst>
              <a:ext uri="{FF2B5EF4-FFF2-40B4-BE49-F238E27FC236}">
                <a16:creationId xmlns:a16="http://schemas.microsoft.com/office/drawing/2014/main" id="{11FF9D02-3DD2-AED8-98DD-5744FC25C031}"/>
              </a:ext>
            </a:extLst>
          </p:cNvPr>
          <p:cNvGrpSpPr/>
          <p:nvPr/>
        </p:nvGrpSpPr>
        <p:grpSpPr>
          <a:xfrm>
            <a:off x="10781487" y="3412778"/>
            <a:ext cx="859810" cy="859810"/>
            <a:chOff x="3825296" y="1946131"/>
            <a:chExt cx="859810" cy="859810"/>
          </a:xfrm>
        </p:grpSpPr>
        <p:pic>
          <p:nvPicPr>
            <p:cNvPr id="43" name="Picture 10" descr="Free Clipart: Padlock Icon | jaschon">
              <a:extLst>
                <a:ext uri="{FF2B5EF4-FFF2-40B4-BE49-F238E27FC236}">
                  <a16:creationId xmlns:a16="http://schemas.microsoft.com/office/drawing/2014/main" id="{9C940FE1-9102-F874-2DAB-6559F5C5699E}"/>
                </a:ext>
              </a:extLst>
            </p:cNvPr>
            <p:cNvPicPr>
              <a:picLocks noChangeAspect="1" noChangeArrowheads="1"/>
            </p:cNvPicPr>
            <p:nvPr/>
          </p:nvPicPr>
          <p:blipFill>
            <a:blip r:embed="rId4">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825296" y="1946131"/>
              <a:ext cx="859810" cy="859810"/>
            </a:xfrm>
            <a:prstGeom prst="rect">
              <a:avLst/>
            </a:prstGeom>
            <a:noFill/>
            <a:extLst>
              <a:ext uri="{909E8E84-426E-40DD-AFC4-6F175D3DCCD1}">
                <a14:hiddenFill xmlns:a14="http://schemas.microsoft.com/office/drawing/2010/main">
                  <a:solidFill>
                    <a:srgbClr val="FFFFFF"/>
                  </a:solidFill>
                </a14:hiddenFill>
              </a:ext>
            </a:extLst>
          </p:spPr>
        </p:pic>
        <p:sp>
          <p:nvSpPr>
            <p:cNvPr id="44" name="TextBox 43">
              <a:extLst>
                <a:ext uri="{FF2B5EF4-FFF2-40B4-BE49-F238E27FC236}">
                  <a16:creationId xmlns:a16="http://schemas.microsoft.com/office/drawing/2014/main" id="{5C289205-8C18-520D-6A92-65660C2B8F15}"/>
                </a:ext>
              </a:extLst>
            </p:cNvPr>
            <p:cNvSpPr txBox="1"/>
            <p:nvPr/>
          </p:nvSpPr>
          <p:spPr>
            <a:xfrm>
              <a:off x="4093137" y="2298472"/>
              <a:ext cx="351378" cy="461665"/>
            </a:xfrm>
            <a:prstGeom prst="rect">
              <a:avLst/>
            </a:prstGeom>
            <a:noFill/>
          </p:spPr>
          <p:txBody>
            <a:bodyPr wrap="none" rtlCol="0">
              <a:spAutoFit/>
            </a:bodyPr>
            <a:lstStyle/>
            <a:p>
              <a:r>
                <a:rPr lang="en-US" sz="2400">
                  <a:solidFill>
                    <a:schemeClr val="bg1"/>
                  </a:solidFill>
                </a:rPr>
                <a:t>R</a:t>
              </a:r>
            </a:p>
          </p:txBody>
        </p:sp>
      </p:grpSp>
      <p:cxnSp>
        <p:nvCxnSpPr>
          <p:cNvPr id="52" name="Straight Arrow Connector 51">
            <a:extLst>
              <a:ext uri="{FF2B5EF4-FFF2-40B4-BE49-F238E27FC236}">
                <a16:creationId xmlns:a16="http://schemas.microsoft.com/office/drawing/2014/main" id="{3DADDF1E-0846-40CC-CB88-E58387E62FDA}"/>
              </a:ext>
            </a:extLst>
          </p:cNvPr>
          <p:cNvCxnSpPr>
            <a:cxnSpLocks/>
          </p:cNvCxnSpPr>
          <p:nvPr/>
        </p:nvCxnSpPr>
        <p:spPr>
          <a:xfrm>
            <a:off x="3153508" y="5098547"/>
            <a:ext cx="5486400" cy="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53" name="Straight Arrow Connector 52">
            <a:extLst>
              <a:ext uri="{FF2B5EF4-FFF2-40B4-BE49-F238E27FC236}">
                <a16:creationId xmlns:a16="http://schemas.microsoft.com/office/drawing/2014/main" id="{CB1CFA18-9C96-DDAE-BCCF-0D2712C20ECF}"/>
              </a:ext>
            </a:extLst>
          </p:cNvPr>
          <p:cNvCxnSpPr>
            <a:cxnSpLocks/>
          </p:cNvCxnSpPr>
          <p:nvPr/>
        </p:nvCxnSpPr>
        <p:spPr>
          <a:xfrm flipH="1">
            <a:off x="3153508" y="5604378"/>
            <a:ext cx="5486400" cy="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54" name="Straight Arrow Connector 53">
            <a:extLst>
              <a:ext uri="{FF2B5EF4-FFF2-40B4-BE49-F238E27FC236}">
                <a16:creationId xmlns:a16="http://schemas.microsoft.com/office/drawing/2014/main" id="{96FB4F64-1BB1-A11C-59ED-27BC25DE77BE}"/>
              </a:ext>
            </a:extLst>
          </p:cNvPr>
          <p:cNvCxnSpPr>
            <a:cxnSpLocks/>
          </p:cNvCxnSpPr>
          <p:nvPr/>
        </p:nvCxnSpPr>
        <p:spPr>
          <a:xfrm>
            <a:off x="3153508" y="6067173"/>
            <a:ext cx="5486400" cy="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55" name="TextBox 54">
            <a:extLst>
              <a:ext uri="{FF2B5EF4-FFF2-40B4-BE49-F238E27FC236}">
                <a16:creationId xmlns:a16="http://schemas.microsoft.com/office/drawing/2014/main" id="{E3F4FF7A-58F3-4324-1705-64A673A938BF}"/>
              </a:ext>
            </a:extLst>
          </p:cNvPr>
          <p:cNvSpPr txBox="1"/>
          <p:nvPr/>
        </p:nvSpPr>
        <p:spPr>
          <a:xfrm>
            <a:off x="4210862" y="5103100"/>
            <a:ext cx="3371692" cy="523220"/>
          </a:xfrm>
          <a:prstGeom prst="rect">
            <a:avLst/>
          </a:prstGeom>
          <a:noFill/>
        </p:spPr>
        <p:txBody>
          <a:bodyPr wrap="none" rtlCol="0">
            <a:spAutoFit/>
          </a:bodyPr>
          <a:lstStyle/>
          <a:p>
            <a:r>
              <a:rPr lang="en-US" sz="2800"/>
              <a:t>c ←$ </a:t>
            </a:r>
            <a:r>
              <a:rPr lang="en-US" sz="2800" err="1"/>
              <a:t>ChallengeSpace</a:t>
            </a:r>
            <a:r>
              <a:rPr lang="en-US" sz="2800"/>
              <a:t> </a:t>
            </a:r>
          </a:p>
        </p:txBody>
      </p:sp>
      <p:pic>
        <p:nvPicPr>
          <p:cNvPr id="56" name="Picture 8" descr="Parchment - Free art icons">
            <a:extLst>
              <a:ext uri="{FF2B5EF4-FFF2-40B4-BE49-F238E27FC236}">
                <a16:creationId xmlns:a16="http://schemas.microsoft.com/office/drawing/2014/main" id="{5241C981-04AA-6375-C9DC-E237420CD7E7}"/>
              </a:ext>
            </a:extLst>
          </p:cNvPr>
          <p:cNvPicPr>
            <a:picLocks noChangeAspect="1" noChangeArrowheads="1"/>
          </p:cNvPicPr>
          <p:nvPr/>
        </p:nvPicPr>
        <p:blipFill>
          <a:blip r:embed="rId8">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443255" y="4422604"/>
            <a:ext cx="906903" cy="906903"/>
          </a:xfrm>
          <a:prstGeom prst="rect">
            <a:avLst/>
          </a:prstGeom>
          <a:noFill/>
          <a:extLst>
            <a:ext uri="{909E8E84-426E-40DD-AFC4-6F175D3DCCD1}">
              <a14:hiddenFill xmlns:a14="http://schemas.microsoft.com/office/drawing/2010/main">
                <a:solidFill>
                  <a:srgbClr val="FFFFFF"/>
                </a:solidFill>
              </a14:hiddenFill>
            </a:ext>
          </a:extLst>
        </p:spPr>
      </p:pic>
      <p:sp>
        <p:nvSpPr>
          <p:cNvPr id="8" name="Title 7">
            <a:extLst>
              <a:ext uri="{FF2B5EF4-FFF2-40B4-BE49-F238E27FC236}">
                <a16:creationId xmlns:a16="http://schemas.microsoft.com/office/drawing/2014/main" id="{D9A227D0-3754-9C0B-D4CF-E828CE7B2D8B}"/>
              </a:ext>
            </a:extLst>
          </p:cNvPr>
          <p:cNvSpPr>
            <a:spLocks noGrp="1"/>
          </p:cNvSpPr>
          <p:nvPr>
            <p:ph type="title"/>
          </p:nvPr>
        </p:nvSpPr>
        <p:spPr>
          <a:xfrm>
            <a:off x="647009" y="28269"/>
            <a:ext cx="11141765" cy="1325563"/>
          </a:xfrm>
        </p:spPr>
        <p:txBody>
          <a:bodyPr/>
          <a:lstStyle/>
          <a:p>
            <a:r>
              <a:rPr lang="en-US"/>
              <a:t>Second Attempt: Protocol for Curve Operations</a:t>
            </a:r>
          </a:p>
        </p:txBody>
      </p:sp>
      <p:pic>
        <p:nvPicPr>
          <p:cNvPr id="9" name="Picture 6" descr="Download Parchment, Scroll, Ribbon. Royalty-Free Vector Graphic - Pixabay">
            <a:extLst>
              <a:ext uri="{FF2B5EF4-FFF2-40B4-BE49-F238E27FC236}">
                <a16:creationId xmlns:a16="http://schemas.microsoft.com/office/drawing/2014/main" id="{270BFBC2-0804-B7E7-E2F1-F4160B361CB6}"/>
              </a:ext>
            </a:extLst>
          </p:cNvPr>
          <p:cNvPicPr>
            <a:picLocks noChangeAspect="1" noChangeArrowheads="1"/>
          </p:cNvPicPr>
          <p:nvPr/>
        </p:nvPicPr>
        <p:blipFill>
          <a:blip r:embed="rId9">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307749" y="5568811"/>
            <a:ext cx="1177914" cy="588957"/>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39D8B967-EB96-D04A-E53F-512FC023ADBA}"/>
              </a:ext>
            </a:extLst>
          </p:cNvPr>
          <p:cNvSpPr txBox="1"/>
          <p:nvPr/>
        </p:nvSpPr>
        <p:spPr>
          <a:xfrm>
            <a:off x="3699687" y="3563111"/>
            <a:ext cx="1242648" cy="461665"/>
          </a:xfrm>
          <a:prstGeom prst="rect">
            <a:avLst/>
          </a:prstGeom>
          <a:noFill/>
        </p:spPr>
        <p:txBody>
          <a:bodyPr wrap="none" rtlCol="0">
            <a:spAutoFit/>
          </a:bodyPr>
          <a:lstStyle/>
          <a:p>
            <a:r>
              <a:rPr lang="en-US" sz="2400"/>
              <a:t>Original:</a:t>
            </a:r>
          </a:p>
        </p:txBody>
      </p:sp>
    </p:spTree>
    <p:extLst>
      <p:ext uri="{BB962C8B-B14F-4D97-AF65-F5344CB8AC3E}">
        <p14:creationId xmlns:p14="http://schemas.microsoft.com/office/powerpoint/2010/main" val="2496965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5"/>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5" grpId="0"/>
      <p:bldP spid="20" grpId="0"/>
    </p:bldLst>
  </p:timing>
</p:sld>
</file>

<file path=ppt/slides/slide1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20F1990D-6887-99CF-C4D8-9CF1E826E052}"/>
              </a:ext>
            </a:extLst>
          </p:cNvPr>
          <p:cNvGrpSpPr/>
          <p:nvPr/>
        </p:nvGrpSpPr>
        <p:grpSpPr>
          <a:xfrm>
            <a:off x="4141651" y="5141796"/>
            <a:ext cx="859810" cy="859810"/>
            <a:chOff x="3037194" y="1946131"/>
            <a:chExt cx="859810" cy="859810"/>
          </a:xfrm>
        </p:grpSpPr>
        <p:pic>
          <p:nvPicPr>
            <p:cNvPr id="24" name="Picture 10" descr="Free Clipart: Padlock Icon | jaschon">
              <a:extLst>
                <a:ext uri="{FF2B5EF4-FFF2-40B4-BE49-F238E27FC236}">
                  <a16:creationId xmlns:a16="http://schemas.microsoft.com/office/drawing/2014/main" id="{78979B70-2D27-139E-662F-FCDE05223C84}"/>
                </a:ext>
              </a:extLst>
            </p:cNvPr>
            <p:cNvPicPr>
              <a:picLocks noChangeAspect="1" noChangeArrowheads="1"/>
            </p:cNvPicPr>
            <p:nvPr/>
          </p:nvPicPr>
          <p:blipFill>
            <a:blip r:embed="rId3">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037194" y="1946131"/>
              <a:ext cx="859810" cy="859810"/>
            </a:xfrm>
            <a:prstGeom prst="rect">
              <a:avLst/>
            </a:prstGeom>
            <a:noFill/>
            <a:extLst>
              <a:ext uri="{909E8E84-426E-40DD-AFC4-6F175D3DCCD1}">
                <a14:hiddenFill xmlns:a14="http://schemas.microsoft.com/office/drawing/2010/main">
                  <a:solidFill>
                    <a:srgbClr val="FFFFFF"/>
                  </a:solidFill>
                </a14:hiddenFill>
              </a:ext>
            </a:extLst>
          </p:spPr>
        </p:pic>
        <p:sp>
          <p:nvSpPr>
            <p:cNvPr id="25" name="TextBox 24">
              <a:extLst>
                <a:ext uri="{FF2B5EF4-FFF2-40B4-BE49-F238E27FC236}">
                  <a16:creationId xmlns:a16="http://schemas.microsoft.com/office/drawing/2014/main" id="{CBB71C04-622C-E78F-91E0-3065FA6E2AF7}"/>
                </a:ext>
              </a:extLst>
            </p:cNvPr>
            <p:cNvSpPr txBox="1"/>
            <p:nvPr/>
          </p:nvSpPr>
          <p:spPr>
            <a:xfrm>
              <a:off x="3305035" y="2298473"/>
              <a:ext cx="324128" cy="461665"/>
            </a:xfrm>
            <a:prstGeom prst="rect">
              <a:avLst/>
            </a:prstGeom>
            <a:noFill/>
          </p:spPr>
          <p:txBody>
            <a:bodyPr wrap="none" rtlCol="0">
              <a:spAutoFit/>
            </a:bodyPr>
            <a:lstStyle/>
            <a:p>
              <a:r>
                <a:rPr lang="en-US" sz="2400">
                  <a:solidFill>
                    <a:schemeClr val="bg1"/>
                  </a:solidFill>
                </a:rPr>
                <a:t>k</a:t>
              </a:r>
            </a:p>
          </p:txBody>
        </p:sp>
      </p:grpSp>
      <p:sp>
        <p:nvSpPr>
          <p:cNvPr id="10" name="Content Placeholder 2">
            <a:extLst>
              <a:ext uri="{FF2B5EF4-FFF2-40B4-BE49-F238E27FC236}">
                <a16:creationId xmlns:a16="http://schemas.microsoft.com/office/drawing/2014/main" id="{86BAA398-D859-19F5-23CF-A343101447FE}"/>
              </a:ext>
            </a:extLst>
          </p:cNvPr>
          <p:cNvSpPr txBox="1">
            <a:spLocks/>
          </p:cNvSpPr>
          <p:nvPr/>
        </p:nvSpPr>
        <p:spPr>
          <a:xfrm>
            <a:off x="838200" y="5349240"/>
            <a:ext cx="10515600" cy="1447060"/>
          </a:xfrm>
          <a:prstGeom prst="rect">
            <a:avLst/>
          </a:prstGeom>
        </p:spPr>
        <p:txBody>
          <a:bodyPr vert="horz" lIns="91440" tIns="45720" rIns="91440" bIns="45720" rtlCol="0">
            <a:normAutofit fontScale="6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lnSpc>
                <a:spcPct val="120000"/>
              </a:lnSpc>
              <a:buNone/>
            </a:pPr>
            <a:r>
              <a:rPr lang="en-US" sz="4200">
                <a:solidFill>
                  <a:srgbClr val="005AB5"/>
                </a:solidFill>
              </a:rPr>
              <a:t>Public input: PK, G, </a:t>
            </a:r>
            <a:r>
              <a:rPr lang="en-US" sz="4200" b="1">
                <a:solidFill>
                  <a:srgbClr val="005AB5"/>
                </a:solidFill>
              </a:rPr>
              <a:t>K</a:t>
            </a:r>
          </a:p>
          <a:p>
            <a:pPr marL="914400" lvl="1" indent="-457200">
              <a:lnSpc>
                <a:spcPct val="120000"/>
              </a:lnSpc>
              <a:buFont typeface="+mj-lt"/>
              <a:buAutoNum type="arabicPeriod"/>
            </a:pPr>
            <a:r>
              <a:rPr lang="en-US" sz="4200"/>
              <a:t>Open commitments to obtain </a:t>
            </a:r>
            <a:r>
              <a:rPr lang="en-US" sz="4200">
                <a:solidFill>
                  <a:srgbClr val="DC3220"/>
                </a:solidFill>
              </a:rPr>
              <a:t>k</a:t>
            </a:r>
            <a:r>
              <a:rPr lang="en-US" sz="4200"/>
              <a:t>,</a:t>
            </a:r>
            <a:r>
              <a:rPr lang="en-US" sz="4200">
                <a:solidFill>
                  <a:srgbClr val="FF0000"/>
                </a:solidFill>
              </a:rPr>
              <a:t> </a:t>
            </a:r>
            <a:r>
              <a:rPr lang="en-US" sz="4200">
                <a:solidFill>
                  <a:srgbClr val="DC3220"/>
                </a:solidFill>
              </a:rPr>
              <a:t>z</a:t>
            </a:r>
            <a:r>
              <a:rPr lang="en-US" sz="4200"/>
              <a:t>, </a:t>
            </a:r>
            <a:r>
              <a:rPr lang="en-US" sz="4200" b="1">
                <a:solidFill>
                  <a:srgbClr val="DC3220"/>
                </a:solidFill>
              </a:rPr>
              <a:t>z’</a:t>
            </a:r>
          </a:p>
          <a:p>
            <a:pPr marL="914400" lvl="1" indent="-457200">
              <a:lnSpc>
                <a:spcPct val="120000"/>
              </a:lnSpc>
              <a:buFont typeface="+mj-lt"/>
              <a:buAutoNum type="arabicPeriod"/>
            </a:pPr>
            <a:r>
              <a:rPr lang="en-US" sz="4200" b="1"/>
              <a:t>Assert that </a:t>
            </a:r>
            <a:r>
              <a:rPr lang="en-US" sz="4200" b="1">
                <a:solidFill>
                  <a:srgbClr val="005AB5"/>
                </a:solidFill>
              </a:rPr>
              <a:t>PK</a:t>
            </a:r>
            <a:r>
              <a:rPr lang="en-US" sz="4200" b="1"/>
              <a:t> = </a:t>
            </a:r>
            <a:r>
              <a:rPr lang="en-US" sz="4200" b="1">
                <a:solidFill>
                  <a:srgbClr val="DC3220"/>
                </a:solidFill>
              </a:rPr>
              <a:t>k</a:t>
            </a:r>
            <a:r>
              <a:rPr lang="en-US" sz="4200" b="1"/>
              <a:t> </a:t>
            </a:r>
            <a:r>
              <a:rPr lang="en-US" sz="4200" b="1">
                <a:solidFill>
                  <a:srgbClr val="005AB5"/>
                </a:solidFill>
              </a:rPr>
              <a:t>G</a:t>
            </a:r>
            <a:r>
              <a:rPr lang="en-US" sz="4200" b="1"/>
              <a:t> + </a:t>
            </a:r>
            <a:r>
              <a:rPr lang="en-US" sz="4200" b="1">
                <a:solidFill>
                  <a:srgbClr val="DC3220"/>
                </a:solidFill>
              </a:rPr>
              <a:t>z</a:t>
            </a:r>
            <a:r>
              <a:rPr lang="en-US" sz="4200" b="1">
                <a:solidFill>
                  <a:srgbClr val="FF0000"/>
                </a:solidFill>
              </a:rPr>
              <a:t>       </a:t>
            </a:r>
            <a:r>
              <a:rPr lang="en-US" sz="4200" b="1"/>
              <a:t>+</a:t>
            </a:r>
            <a:r>
              <a:rPr lang="en-US" sz="4200" b="1">
                <a:solidFill>
                  <a:srgbClr val="FF0000"/>
                </a:solidFill>
              </a:rPr>
              <a:t> </a:t>
            </a:r>
            <a:r>
              <a:rPr lang="en-US" sz="4200" b="1">
                <a:solidFill>
                  <a:srgbClr val="DC3220"/>
                </a:solidFill>
              </a:rPr>
              <a:t>z’</a:t>
            </a:r>
            <a:r>
              <a:rPr lang="en-US" sz="4200" b="1">
                <a:solidFill>
                  <a:srgbClr val="FF0000"/>
                </a:solidFill>
              </a:rPr>
              <a:t> </a:t>
            </a:r>
            <a:r>
              <a:rPr lang="en-US" sz="4200" b="1">
                <a:solidFill>
                  <a:srgbClr val="005AB5"/>
                </a:solidFill>
              </a:rPr>
              <a:t>K</a:t>
            </a:r>
          </a:p>
          <a:p>
            <a:pPr marL="914400" lvl="1" indent="-457200">
              <a:buFont typeface="+mj-lt"/>
              <a:buAutoNum type="arabicPeriod"/>
            </a:pPr>
            <a:endParaRPr lang="en-US"/>
          </a:p>
        </p:txBody>
      </p:sp>
      <p:pic>
        <p:nvPicPr>
          <p:cNvPr id="52" name="Picture 51">
            <a:extLst>
              <a:ext uri="{FF2B5EF4-FFF2-40B4-BE49-F238E27FC236}">
                <a16:creationId xmlns:a16="http://schemas.microsoft.com/office/drawing/2014/main" id="{6CF97076-3694-7F45-075C-CF91F43858E7}"/>
              </a:ext>
            </a:extLst>
          </p:cNvPr>
          <p:cNvPicPr>
            <a:picLocks noChangeAspect="1"/>
          </p:cNvPicPr>
          <p:nvPr/>
        </p:nvPicPr>
        <p:blipFill>
          <a:blip r:embed="rId4">
            <a:duotone>
              <a:schemeClr val="accent3">
                <a:shade val="45000"/>
                <a:satMod val="135000"/>
              </a:schemeClr>
              <a:prstClr val="white"/>
            </a:duotone>
          </a:blip>
          <a:stretch>
            <a:fillRect/>
          </a:stretch>
        </p:blipFill>
        <p:spPr>
          <a:xfrm>
            <a:off x="4999269" y="6222436"/>
            <a:ext cx="463506" cy="573864"/>
          </a:xfrm>
          <a:prstGeom prst="rect">
            <a:avLst/>
          </a:prstGeom>
        </p:spPr>
      </p:pic>
      <p:sp>
        <p:nvSpPr>
          <p:cNvPr id="2" name="Title 1">
            <a:extLst>
              <a:ext uri="{FF2B5EF4-FFF2-40B4-BE49-F238E27FC236}">
                <a16:creationId xmlns:a16="http://schemas.microsoft.com/office/drawing/2014/main" id="{F19529B1-4C05-8607-D629-18187D7E308F}"/>
              </a:ext>
            </a:extLst>
          </p:cNvPr>
          <p:cNvSpPr>
            <a:spLocks noGrp="1"/>
          </p:cNvSpPr>
          <p:nvPr>
            <p:ph type="title"/>
          </p:nvPr>
        </p:nvSpPr>
        <p:spPr/>
        <p:txBody>
          <a:bodyPr/>
          <a:lstStyle/>
          <a:p>
            <a:r>
              <a:rPr lang="en-US"/>
              <a:t>Hybrid Approach</a:t>
            </a:r>
          </a:p>
        </p:txBody>
      </p:sp>
      <p:sp>
        <p:nvSpPr>
          <p:cNvPr id="3" name="Content Placeholder 2">
            <a:extLst>
              <a:ext uri="{FF2B5EF4-FFF2-40B4-BE49-F238E27FC236}">
                <a16:creationId xmlns:a16="http://schemas.microsoft.com/office/drawing/2014/main" id="{98EC764C-DAB3-FCCB-C35F-E453827BAAAC}"/>
              </a:ext>
            </a:extLst>
          </p:cNvPr>
          <p:cNvSpPr>
            <a:spLocks noGrp="1"/>
          </p:cNvSpPr>
          <p:nvPr>
            <p:ph idx="1"/>
          </p:nvPr>
        </p:nvSpPr>
        <p:spPr>
          <a:xfrm>
            <a:off x="838200" y="2298472"/>
            <a:ext cx="10515600" cy="2349079"/>
          </a:xfrm>
        </p:spPr>
        <p:txBody>
          <a:bodyPr>
            <a:normAutofit fontScale="92500" lnSpcReduction="10000"/>
          </a:bodyPr>
          <a:lstStyle/>
          <a:p>
            <a:pPr marL="457200" lvl="1" indent="0">
              <a:buNone/>
            </a:pPr>
            <a:r>
              <a:rPr lang="en-US" sz="2800">
                <a:solidFill>
                  <a:srgbClr val="005AB5"/>
                </a:solidFill>
              </a:rPr>
              <a:t>Public input: </a:t>
            </a:r>
            <a:r>
              <a:rPr lang="en-US" sz="2800" b="1">
                <a:solidFill>
                  <a:srgbClr val="005AB5"/>
                </a:solidFill>
              </a:rPr>
              <a:t>K</a:t>
            </a:r>
            <a:r>
              <a:rPr lang="en-US" sz="2800">
                <a:solidFill>
                  <a:srgbClr val="005AB5"/>
                </a:solidFill>
              </a:rPr>
              <a:t> </a:t>
            </a:r>
          </a:p>
          <a:p>
            <a:pPr marL="914400" lvl="1" indent="-457200">
              <a:buFont typeface="+mj-lt"/>
              <a:buAutoNum type="arabicPeriod"/>
            </a:pPr>
            <a:r>
              <a:rPr lang="en-US" sz="2800"/>
              <a:t>Open commitments to obtain </a:t>
            </a:r>
            <a:r>
              <a:rPr lang="en-US" sz="2800">
                <a:solidFill>
                  <a:srgbClr val="DC3220"/>
                </a:solidFill>
              </a:rPr>
              <a:t>k</a:t>
            </a:r>
            <a:r>
              <a:rPr lang="en-US" sz="2800"/>
              <a:t>,</a:t>
            </a:r>
            <a:r>
              <a:rPr lang="en-US" sz="2800">
                <a:solidFill>
                  <a:srgbClr val="FF0000"/>
                </a:solidFill>
              </a:rPr>
              <a:t> </a:t>
            </a:r>
            <a:r>
              <a:rPr lang="en-US" sz="2800">
                <a:solidFill>
                  <a:srgbClr val="DC3220"/>
                </a:solidFill>
              </a:rPr>
              <a:t>z</a:t>
            </a:r>
            <a:r>
              <a:rPr lang="en-US" sz="2800"/>
              <a:t>,</a:t>
            </a:r>
            <a:r>
              <a:rPr lang="en-US" sz="2800">
                <a:solidFill>
                  <a:srgbClr val="FF0000"/>
                </a:solidFill>
              </a:rPr>
              <a:t> </a:t>
            </a:r>
            <a:r>
              <a:rPr lang="en-US" sz="2800">
                <a:solidFill>
                  <a:srgbClr val="DC3220"/>
                </a:solidFill>
              </a:rPr>
              <a:t>R</a:t>
            </a:r>
            <a:r>
              <a:rPr lang="en-US" sz="2800"/>
              <a:t>, </a:t>
            </a:r>
            <a:r>
              <a:rPr lang="en-US" sz="2800" b="1">
                <a:solidFill>
                  <a:srgbClr val="DC3220"/>
                </a:solidFill>
              </a:rPr>
              <a:t>z’</a:t>
            </a:r>
            <a:r>
              <a:rPr lang="en-US" sz="2800" b="1"/>
              <a:t>, </a:t>
            </a:r>
            <a:r>
              <a:rPr lang="en-US" sz="2800" b="1">
                <a:solidFill>
                  <a:srgbClr val="DC3220"/>
                </a:solidFill>
              </a:rPr>
              <a:t>v</a:t>
            </a:r>
          </a:p>
          <a:p>
            <a:pPr marL="914400" lvl="1" indent="-457200">
              <a:buFont typeface="+mj-lt"/>
              <a:buAutoNum type="arabicPeriod"/>
            </a:pPr>
            <a:r>
              <a:rPr lang="en-US" sz="2800"/>
              <a:t>Compute </a:t>
            </a:r>
            <a:r>
              <a:rPr lang="en-US" sz="2800">
                <a:solidFill>
                  <a:srgbClr val="DC3220"/>
                </a:solidFill>
              </a:rPr>
              <a:t>r</a:t>
            </a:r>
            <a:r>
              <a:rPr lang="en-US" sz="2800"/>
              <a:t> ← x(</a:t>
            </a:r>
            <a:r>
              <a:rPr lang="en-US" sz="2800">
                <a:solidFill>
                  <a:srgbClr val="DC3220"/>
                </a:solidFill>
              </a:rPr>
              <a:t>R</a:t>
            </a:r>
            <a:r>
              <a:rPr lang="en-US" sz="2800"/>
              <a:t>) mod q </a:t>
            </a:r>
          </a:p>
          <a:p>
            <a:pPr marL="914400" lvl="1" indent="-457200">
              <a:buFont typeface="+mj-lt"/>
              <a:buAutoNum type="arabicPeriod"/>
            </a:pPr>
            <a:r>
              <a:rPr lang="en-US" sz="2800"/>
              <a:t>Assert that </a:t>
            </a:r>
            <a:r>
              <a:rPr lang="en-US" sz="2800">
                <a:solidFill>
                  <a:srgbClr val="DC3220"/>
                </a:solidFill>
              </a:rPr>
              <a:t>r</a:t>
            </a:r>
            <a:r>
              <a:rPr lang="en-US" sz="2800"/>
              <a:t> ≠ 0 or </a:t>
            </a:r>
            <a:r>
              <a:rPr lang="en-US" sz="2800">
                <a:solidFill>
                  <a:srgbClr val="DC3220"/>
                </a:solidFill>
              </a:rPr>
              <a:t>z</a:t>
            </a:r>
            <a:r>
              <a:rPr lang="en-US" sz="2800"/>
              <a:t> ≠ 0 mod q</a:t>
            </a:r>
          </a:p>
          <a:p>
            <a:pPr marL="914400" lvl="1" indent="-457200">
              <a:buFont typeface="+mj-lt"/>
              <a:buAutoNum type="arabicPeriod"/>
            </a:pPr>
            <a:r>
              <a:rPr lang="en-US" sz="2800"/>
              <a:t>Assert that </a:t>
            </a:r>
            <a:r>
              <a:rPr lang="en-US" sz="2800">
                <a:solidFill>
                  <a:srgbClr val="DC3220"/>
                </a:solidFill>
              </a:rPr>
              <a:t>k</a:t>
            </a:r>
            <a:r>
              <a:rPr lang="en-US" sz="2800"/>
              <a:t> = -H(</a:t>
            </a:r>
            <a:r>
              <a:rPr lang="en-US" sz="2800">
                <a:solidFill>
                  <a:srgbClr val="DC3220"/>
                </a:solidFill>
              </a:rPr>
              <a:t>m</a:t>
            </a:r>
            <a:r>
              <a:rPr lang="en-US" sz="2800"/>
              <a:t>)/</a:t>
            </a:r>
            <a:r>
              <a:rPr lang="en-US" sz="2800">
                <a:solidFill>
                  <a:srgbClr val="DC3220"/>
                </a:solidFill>
              </a:rPr>
              <a:t>r</a:t>
            </a:r>
            <a:r>
              <a:rPr lang="en-US" sz="2800"/>
              <a:t> mod q</a:t>
            </a:r>
          </a:p>
          <a:p>
            <a:pPr marL="914400" lvl="1" indent="-457200">
              <a:buFont typeface="+mj-lt"/>
              <a:buAutoNum type="arabicPeriod"/>
            </a:pPr>
            <a:r>
              <a:rPr lang="en-US" sz="2800" b="1"/>
              <a:t>Assert that </a:t>
            </a:r>
            <a:r>
              <a:rPr lang="en-US" sz="2800" b="1">
                <a:solidFill>
                  <a:srgbClr val="DC3220"/>
                </a:solidFill>
              </a:rPr>
              <a:t>z’</a:t>
            </a:r>
            <a:r>
              <a:rPr lang="en-US" sz="2800" b="1"/>
              <a:t> = -</a:t>
            </a:r>
            <a:r>
              <a:rPr lang="en-US" sz="2800" b="1">
                <a:solidFill>
                  <a:srgbClr val="DC3220"/>
                </a:solidFill>
              </a:rPr>
              <a:t>z v </a:t>
            </a:r>
            <a:r>
              <a:rPr lang="en-US" sz="2800" b="1"/>
              <a:t>mod q</a:t>
            </a:r>
          </a:p>
          <a:p>
            <a:pPr marL="914400" lvl="1" indent="-457200">
              <a:buFont typeface="+mj-lt"/>
              <a:buAutoNum type="arabicPeriod"/>
            </a:pPr>
            <a:endParaRPr lang="en-US" sz="2800"/>
          </a:p>
        </p:txBody>
      </p:sp>
      <p:cxnSp>
        <p:nvCxnSpPr>
          <p:cNvPr id="5" name="Straight Connector 4">
            <a:extLst>
              <a:ext uri="{FF2B5EF4-FFF2-40B4-BE49-F238E27FC236}">
                <a16:creationId xmlns:a16="http://schemas.microsoft.com/office/drawing/2014/main" id="{F64ADDC2-7247-06BF-AB08-BB2BC58AE756}"/>
              </a:ext>
            </a:extLst>
          </p:cNvPr>
          <p:cNvCxnSpPr/>
          <p:nvPr/>
        </p:nvCxnSpPr>
        <p:spPr>
          <a:xfrm>
            <a:off x="0" y="4647551"/>
            <a:ext cx="12192000" cy="0"/>
          </a:xfrm>
          <a:prstGeom prst="line">
            <a:avLst/>
          </a:prstGeom>
          <a:ln w="28575">
            <a:solidFill>
              <a:schemeClr val="tx1"/>
            </a:solidFill>
          </a:ln>
          <a:effectLst>
            <a:outerShdw blurRad="50800" dist="381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cxnSp>
      <p:pic>
        <p:nvPicPr>
          <p:cNvPr id="2052" name="Picture 4" descr="Connector Icon - Free PNG &amp; SVG 2374004 - Noun Project">
            <a:extLst>
              <a:ext uri="{FF2B5EF4-FFF2-40B4-BE49-F238E27FC236}">
                <a16:creationId xmlns:a16="http://schemas.microsoft.com/office/drawing/2014/main" id="{88D46EE6-20C1-CA7A-B8DA-BC180D5225E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8100000">
            <a:off x="10851509" y="4201238"/>
            <a:ext cx="1110499" cy="1110499"/>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3">
            <a:extLst>
              <a:ext uri="{FF2B5EF4-FFF2-40B4-BE49-F238E27FC236}">
                <a16:creationId xmlns:a16="http://schemas.microsoft.com/office/drawing/2014/main" id="{DEA639BC-342A-CF21-0FC4-94F6D7103C51}"/>
              </a:ext>
            </a:extLst>
          </p:cNvPr>
          <p:cNvGrpSpPr/>
          <p:nvPr/>
        </p:nvGrpSpPr>
        <p:grpSpPr>
          <a:xfrm>
            <a:off x="3281895" y="1890388"/>
            <a:ext cx="859810" cy="859810"/>
            <a:chOff x="3037194" y="1946131"/>
            <a:chExt cx="859810" cy="859810"/>
          </a:xfrm>
        </p:grpSpPr>
        <p:pic>
          <p:nvPicPr>
            <p:cNvPr id="6" name="Picture 10" descr="Free Clipart: Padlock Icon | jaschon">
              <a:extLst>
                <a:ext uri="{FF2B5EF4-FFF2-40B4-BE49-F238E27FC236}">
                  <a16:creationId xmlns:a16="http://schemas.microsoft.com/office/drawing/2014/main" id="{F572D61F-9E91-F57F-1EF7-5E10768FCC21}"/>
                </a:ext>
              </a:extLst>
            </p:cNvPr>
            <p:cNvPicPr>
              <a:picLocks noChangeAspect="1" noChangeArrowheads="1"/>
            </p:cNvPicPr>
            <p:nvPr/>
          </p:nvPicPr>
          <p:blipFill>
            <a:blip r:embed="rId3">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037194" y="1946131"/>
              <a:ext cx="859810" cy="85981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5DD29251-9CC2-3C65-4D1D-A690BF173C0A}"/>
                </a:ext>
              </a:extLst>
            </p:cNvPr>
            <p:cNvSpPr txBox="1"/>
            <p:nvPr/>
          </p:nvSpPr>
          <p:spPr>
            <a:xfrm>
              <a:off x="3305035" y="2298473"/>
              <a:ext cx="324128" cy="461665"/>
            </a:xfrm>
            <a:prstGeom prst="rect">
              <a:avLst/>
            </a:prstGeom>
            <a:noFill/>
          </p:spPr>
          <p:txBody>
            <a:bodyPr wrap="none" rtlCol="0">
              <a:spAutoFit/>
            </a:bodyPr>
            <a:lstStyle/>
            <a:p>
              <a:r>
                <a:rPr lang="en-US" sz="2400">
                  <a:solidFill>
                    <a:schemeClr val="bg1"/>
                  </a:solidFill>
                </a:rPr>
                <a:t>k</a:t>
              </a:r>
            </a:p>
          </p:txBody>
        </p:sp>
      </p:grpSp>
      <p:grpSp>
        <p:nvGrpSpPr>
          <p:cNvPr id="12" name="Group 11">
            <a:extLst>
              <a:ext uri="{FF2B5EF4-FFF2-40B4-BE49-F238E27FC236}">
                <a16:creationId xmlns:a16="http://schemas.microsoft.com/office/drawing/2014/main" id="{D811868E-FD97-6956-8994-30929A6F9FF0}"/>
              </a:ext>
            </a:extLst>
          </p:cNvPr>
          <p:cNvGrpSpPr/>
          <p:nvPr/>
        </p:nvGrpSpPr>
        <p:grpSpPr>
          <a:xfrm>
            <a:off x="3881670" y="1890388"/>
            <a:ext cx="859810" cy="859810"/>
            <a:chOff x="3037194" y="1946131"/>
            <a:chExt cx="859810" cy="859810"/>
          </a:xfrm>
        </p:grpSpPr>
        <p:pic>
          <p:nvPicPr>
            <p:cNvPr id="13" name="Picture 10" descr="Free Clipart: Padlock Icon | jaschon">
              <a:extLst>
                <a:ext uri="{FF2B5EF4-FFF2-40B4-BE49-F238E27FC236}">
                  <a16:creationId xmlns:a16="http://schemas.microsoft.com/office/drawing/2014/main" id="{508E6B8F-4A48-5BF0-9E30-706C3B464E99}"/>
                </a:ext>
              </a:extLst>
            </p:cNvPr>
            <p:cNvPicPr>
              <a:picLocks noChangeAspect="1" noChangeArrowheads="1"/>
            </p:cNvPicPr>
            <p:nvPr/>
          </p:nvPicPr>
          <p:blipFill>
            <a:blip r:embed="rId3">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037194" y="1946131"/>
              <a:ext cx="859810" cy="859810"/>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CC38D3DD-D114-ADDF-2362-52FC597FC813}"/>
                </a:ext>
              </a:extLst>
            </p:cNvPr>
            <p:cNvSpPr txBox="1"/>
            <p:nvPr/>
          </p:nvSpPr>
          <p:spPr>
            <a:xfrm>
              <a:off x="3305035" y="2298473"/>
              <a:ext cx="306494" cy="461665"/>
            </a:xfrm>
            <a:prstGeom prst="rect">
              <a:avLst/>
            </a:prstGeom>
            <a:noFill/>
          </p:spPr>
          <p:txBody>
            <a:bodyPr wrap="none" rtlCol="0">
              <a:spAutoFit/>
            </a:bodyPr>
            <a:lstStyle/>
            <a:p>
              <a:r>
                <a:rPr lang="en-US" sz="2400">
                  <a:solidFill>
                    <a:schemeClr val="bg1"/>
                  </a:solidFill>
                </a:rPr>
                <a:t>z</a:t>
              </a:r>
            </a:p>
          </p:txBody>
        </p:sp>
      </p:grpSp>
      <p:grpSp>
        <p:nvGrpSpPr>
          <p:cNvPr id="20" name="Group 19">
            <a:extLst>
              <a:ext uri="{FF2B5EF4-FFF2-40B4-BE49-F238E27FC236}">
                <a16:creationId xmlns:a16="http://schemas.microsoft.com/office/drawing/2014/main" id="{BECFE243-8FA8-07D2-9543-98B59F1C88B3}"/>
              </a:ext>
            </a:extLst>
          </p:cNvPr>
          <p:cNvGrpSpPr/>
          <p:nvPr/>
        </p:nvGrpSpPr>
        <p:grpSpPr>
          <a:xfrm>
            <a:off x="5128846" y="1889478"/>
            <a:ext cx="859810" cy="859810"/>
            <a:chOff x="3825296" y="1946131"/>
            <a:chExt cx="859810" cy="859810"/>
          </a:xfrm>
        </p:grpSpPr>
        <p:pic>
          <p:nvPicPr>
            <p:cNvPr id="21" name="Picture 10" descr="Free Clipart: Padlock Icon | jaschon">
              <a:extLst>
                <a:ext uri="{FF2B5EF4-FFF2-40B4-BE49-F238E27FC236}">
                  <a16:creationId xmlns:a16="http://schemas.microsoft.com/office/drawing/2014/main" id="{31A177A8-1827-1EC7-92AC-D4620928B877}"/>
                </a:ext>
              </a:extLst>
            </p:cNvPr>
            <p:cNvPicPr>
              <a:picLocks noChangeAspect="1" noChangeArrowheads="1"/>
            </p:cNvPicPr>
            <p:nvPr/>
          </p:nvPicPr>
          <p:blipFill>
            <a:blip r:embed="rId3">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825296" y="1946131"/>
              <a:ext cx="859810" cy="859810"/>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a:extLst>
                <a:ext uri="{FF2B5EF4-FFF2-40B4-BE49-F238E27FC236}">
                  <a16:creationId xmlns:a16="http://schemas.microsoft.com/office/drawing/2014/main" id="{3CDFF9B4-3EB6-B066-92A0-CFBEBA09C5FC}"/>
                </a:ext>
              </a:extLst>
            </p:cNvPr>
            <p:cNvSpPr txBox="1"/>
            <p:nvPr/>
          </p:nvSpPr>
          <p:spPr>
            <a:xfrm>
              <a:off x="4093137" y="2298472"/>
              <a:ext cx="351378" cy="461665"/>
            </a:xfrm>
            <a:prstGeom prst="rect">
              <a:avLst/>
            </a:prstGeom>
            <a:noFill/>
          </p:spPr>
          <p:txBody>
            <a:bodyPr wrap="none" rtlCol="0">
              <a:spAutoFit/>
            </a:bodyPr>
            <a:lstStyle/>
            <a:p>
              <a:r>
                <a:rPr lang="en-US" sz="2400">
                  <a:solidFill>
                    <a:schemeClr val="bg1"/>
                  </a:solidFill>
                </a:rPr>
                <a:t>R</a:t>
              </a:r>
            </a:p>
          </p:txBody>
        </p:sp>
      </p:grpSp>
      <p:grpSp>
        <p:nvGrpSpPr>
          <p:cNvPr id="26" name="Group 25">
            <a:extLst>
              <a:ext uri="{FF2B5EF4-FFF2-40B4-BE49-F238E27FC236}">
                <a16:creationId xmlns:a16="http://schemas.microsoft.com/office/drawing/2014/main" id="{42B0D3B5-8533-EEEF-941F-261124BDB229}"/>
              </a:ext>
            </a:extLst>
          </p:cNvPr>
          <p:cNvGrpSpPr/>
          <p:nvPr/>
        </p:nvGrpSpPr>
        <p:grpSpPr>
          <a:xfrm>
            <a:off x="4741425" y="5141796"/>
            <a:ext cx="859810" cy="859810"/>
            <a:chOff x="3037194" y="1946131"/>
            <a:chExt cx="859810" cy="859810"/>
          </a:xfrm>
        </p:grpSpPr>
        <p:pic>
          <p:nvPicPr>
            <p:cNvPr id="27" name="Picture 10" descr="Free Clipart: Padlock Icon | jaschon">
              <a:extLst>
                <a:ext uri="{FF2B5EF4-FFF2-40B4-BE49-F238E27FC236}">
                  <a16:creationId xmlns:a16="http://schemas.microsoft.com/office/drawing/2014/main" id="{176C6C38-F44D-75BD-9558-214FAE15E80B}"/>
                </a:ext>
              </a:extLst>
            </p:cNvPr>
            <p:cNvPicPr>
              <a:picLocks noChangeAspect="1" noChangeArrowheads="1"/>
            </p:cNvPicPr>
            <p:nvPr/>
          </p:nvPicPr>
          <p:blipFill>
            <a:blip r:embed="rId3">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037194" y="1946131"/>
              <a:ext cx="859810" cy="859810"/>
            </a:xfrm>
            <a:prstGeom prst="rect">
              <a:avLst/>
            </a:prstGeom>
            <a:noFill/>
            <a:extLst>
              <a:ext uri="{909E8E84-426E-40DD-AFC4-6F175D3DCCD1}">
                <a14:hiddenFill xmlns:a14="http://schemas.microsoft.com/office/drawing/2010/main">
                  <a:solidFill>
                    <a:srgbClr val="FFFFFF"/>
                  </a:solidFill>
                </a14:hiddenFill>
              </a:ext>
            </a:extLst>
          </p:spPr>
        </p:pic>
        <p:sp>
          <p:nvSpPr>
            <p:cNvPr id="28" name="TextBox 27">
              <a:extLst>
                <a:ext uri="{FF2B5EF4-FFF2-40B4-BE49-F238E27FC236}">
                  <a16:creationId xmlns:a16="http://schemas.microsoft.com/office/drawing/2014/main" id="{4662E74B-D3D4-69B7-8687-37FF92206491}"/>
                </a:ext>
              </a:extLst>
            </p:cNvPr>
            <p:cNvSpPr txBox="1"/>
            <p:nvPr/>
          </p:nvSpPr>
          <p:spPr>
            <a:xfrm>
              <a:off x="3305035" y="2298473"/>
              <a:ext cx="306494" cy="461665"/>
            </a:xfrm>
            <a:prstGeom prst="rect">
              <a:avLst/>
            </a:prstGeom>
            <a:noFill/>
          </p:spPr>
          <p:txBody>
            <a:bodyPr wrap="none" rtlCol="0">
              <a:spAutoFit/>
            </a:bodyPr>
            <a:lstStyle/>
            <a:p>
              <a:r>
                <a:rPr lang="en-US" sz="2400">
                  <a:solidFill>
                    <a:schemeClr val="bg1"/>
                  </a:solidFill>
                </a:rPr>
                <a:t>z</a:t>
              </a:r>
            </a:p>
          </p:txBody>
        </p:sp>
      </p:grpSp>
      <p:grpSp>
        <p:nvGrpSpPr>
          <p:cNvPr id="29" name="Group 28">
            <a:extLst>
              <a:ext uri="{FF2B5EF4-FFF2-40B4-BE49-F238E27FC236}">
                <a16:creationId xmlns:a16="http://schemas.microsoft.com/office/drawing/2014/main" id="{EBB5CB0C-B0B8-0FA8-2A59-97DE58BA83EA}"/>
              </a:ext>
            </a:extLst>
          </p:cNvPr>
          <p:cNvGrpSpPr/>
          <p:nvPr/>
        </p:nvGrpSpPr>
        <p:grpSpPr>
          <a:xfrm>
            <a:off x="5964943" y="5132911"/>
            <a:ext cx="859810" cy="859810"/>
            <a:chOff x="3825296" y="1946131"/>
            <a:chExt cx="859810" cy="859810"/>
          </a:xfrm>
        </p:grpSpPr>
        <p:pic>
          <p:nvPicPr>
            <p:cNvPr id="30" name="Picture 10" descr="Free Clipart: Padlock Icon | jaschon">
              <a:extLst>
                <a:ext uri="{FF2B5EF4-FFF2-40B4-BE49-F238E27FC236}">
                  <a16:creationId xmlns:a16="http://schemas.microsoft.com/office/drawing/2014/main" id="{F11B1A7D-5FD8-FE33-F61A-0848823A4064}"/>
                </a:ext>
              </a:extLst>
            </p:cNvPr>
            <p:cNvPicPr>
              <a:picLocks noChangeAspect="1" noChangeArrowheads="1"/>
            </p:cNvPicPr>
            <p:nvPr/>
          </p:nvPicPr>
          <p:blipFill>
            <a:blip r:embed="rId3">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825296" y="1946131"/>
              <a:ext cx="859810" cy="859810"/>
            </a:xfrm>
            <a:prstGeom prst="rect">
              <a:avLst/>
            </a:prstGeom>
            <a:noFill/>
            <a:extLst>
              <a:ext uri="{909E8E84-426E-40DD-AFC4-6F175D3DCCD1}">
                <a14:hiddenFill xmlns:a14="http://schemas.microsoft.com/office/drawing/2010/main">
                  <a:solidFill>
                    <a:srgbClr val="FFFFFF"/>
                  </a:solidFill>
                </a14:hiddenFill>
              </a:ext>
            </a:extLst>
          </p:spPr>
        </p:pic>
        <p:sp>
          <p:nvSpPr>
            <p:cNvPr id="31" name="TextBox 30">
              <a:extLst>
                <a:ext uri="{FF2B5EF4-FFF2-40B4-BE49-F238E27FC236}">
                  <a16:creationId xmlns:a16="http://schemas.microsoft.com/office/drawing/2014/main" id="{C2342409-A7BE-3F9D-1FA0-17B23C835F63}"/>
                </a:ext>
              </a:extLst>
            </p:cNvPr>
            <p:cNvSpPr txBox="1"/>
            <p:nvPr/>
          </p:nvSpPr>
          <p:spPr>
            <a:xfrm>
              <a:off x="4093137" y="2298472"/>
              <a:ext cx="351378" cy="461665"/>
            </a:xfrm>
            <a:prstGeom prst="rect">
              <a:avLst/>
            </a:prstGeom>
            <a:noFill/>
          </p:spPr>
          <p:txBody>
            <a:bodyPr wrap="none" rtlCol="0">
              <a:spAutoFit/>
            </a:bodyPr>
            <a:lstStyle/>
            <a:p>
              <a:r>
                <a:rPr lang="en-US" sz="2400">
                  <a:solidFill>
                    <a:schemeClr val="bg1"/>
                  </a:solidFill>
                </a:rPr>
                <a:t>R</a:t>
              </a:r>
            </a:p>
          </p:txBody>
        </p:sp>
      </p:grpSp>
      <p:grpSp>
        <p:nvGrpSpPr>
          <p:cNvPr id="14" name="Group 13">
            <a:extLst>
              <a:ext uri="{FF2B5EF4-FFF2-40B4-BE49-F238E27FC236}">
                <a16:creationId xmlns:a16="http://schemas.microsoft.com/office/drawing/2014/main" id="{A7833196-6254-0AD5-088B-C0A38161544B}"/>
              </a:ext>
            </a:extLst>
          </p:cNvPr>
          <p:cNvGrpSpPr/>
          <p:nvPr/>
        </p:nvGrpSpPr>
        <p:grpSpPr>
          <a:xfrm>
            <a:off x="4474561" y="1889478"/>
            <a:ext cx="859810" cy="859810"/>
            <a:chOff x="3037194" y="1946131"/>
            <a:chExt cx="859810" cy="859810"/>
          </a:xfrm>
        </p:grpSpPr>
        <p:pic>
          <p:nvPicPr>
            <p:cNvPr id="15" name="Picture 10" descr="Free Clipart: Padlock Icon | jaschon">
              <a:extLst>
                <a:ext uri="{FF2B5EF4-FFF2-40B4-BE49-F238E27FC236}">
                  <a16:creationId xmlns:a16="http://schemas.microsoft.com/office/drawing/2014/main" id="{5A1848E4-6E4D-07A8-EE59-C308A8A8DAB7}"/>
                </a:ext>
              </a:extLst>
            </p:cNvPr>
            <p:cNvPicPr>
              <a:picLocks noChangeAspect="1" noChangeArrowheads="1"/>
            </p:cNvPicPr>
            <p:nvPr/>
          </p:nvPicPr>
          <p:blipFill>
            <a:blip r:embed="rId3">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037194" y="1946131"/>
              <a:ext cx="859810" cy="859810"/>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748E9D06-93F1-A31C-16DD-85B6056F7723}"/>
                </a:ext>
              </a:extLst>
            </p:cNvPr>
            <p:cNvSpPr txBox="1"/>
            <p:nvPr/>
          </p:nvSpPr>
          <p:spPr>
            <a:xfrm>
              <a:off x="3305035" y="2298473"/>
              <a:ext cx="373820" cy="461665"/>
            </a:xfrm>
            <a:prstGeom prst="rect">
              <a:avLst/>
            </a:prstGeom>
            <a:noFill/>
          </p:spPr>
          <p:txBody>
            <a:bodyPr wrap="none" rtlCol="0">
              <a:spAutoFit/>
            </a:bodyPr>
            <a:lstStyle/>
            <a:p>
              <a:r>
                <a:rPr lang="en-US" sz="2400">
                  <a:solidFill>
                    <a:schemeClr val="bg1"/>
                  </a:solidFill>
                </a:rPr>
                <a:t>z'</a:t>
              </a:r>
            </a:p>
          </p:txBody>
        </p:sp>
      </p:grpSp>
      <p:grpSp>
        <p:nvGrpSpPr>
          <p:cNvPr id="18" name="Group 17">
            <a:extLst>
              <a:ext uri="{FF2B5EF4-FFF2-40B4-BE49-F238E27FC236}">
                <a16:creationId xmlns:a16="http://schemas.microsoft.com/office/drawing/2014/main" id="{F2017C4D-9DF4-065C-EFCB-65561B2D0242}"/>
              </a:ext>
            </a:extLst>
          </p:cNvPr>
          <p:cNvGrpSpPr/>
          <p:nvPr/>
        </p:nvGrpSpPr>
        <p:grpSpPr>
          <a:xfrm>
            <a:off x="5334167" y="5150681"/>
            <a:ext cx="859810" cy="859810"/>
            <a:chOff x="3037194" y="1946131"/>
            <a:chExt cx="859810" cy="859810"/>
          </a:xfrm>
        </p:grpSpPr>
        <p:pic>
          <p:nvPicPr>
            <p:cNvPr id="19" name="Picture 10" descr="Free Clipart: Padlock Icon | jaschon">
              <a:extLst>
                <a:ext uri="{FF2B5EF4-FFF2-40B4-BE49-F238E27FC236}">
                  <a16:creationId xmlns:a16="http://schemas.microsoft.com/office/drawing/2014/main" id="{E0E7399A-03D6-5521-CE96-A8609600FD55}"/>
                </a:ext>
              </a:extLst>
            </p:cNvPr>
            <p:cNvPicPr>
              <a:picLocks noChangeAspect="1" noChangeArrowheads="1"/>
            </p:cNvPicPr>
            <p:nvPr/>
          </p:nvPicPr>
          <p:blipFill>
            <a:blip r:embed="rId3">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037194" y="1946131"/>
              <a:ext cx="859810" cy="859810"/>
            </a:xfrm>
            <a:prstGeom prst="rect">
              <a:avLst/>
            </a:prstGeom>
            <a:noFill/>
            <a:extLst>
              <a:ext uri="{909E8E84-426E-40DD-AFC4-6F175D3DCCD1}">
                <a14:hiddenFill xmlns:a14="http://schemas.microsoft.com/office/drawing/2010/main">
                  <a:solidFill>
                    <a:srgbClr val="FFFFFF"/>
                  </a:solidFill>
                </a14:hiddenFill>
              </a:ext>
            </a:extLst>
          </p:spPr>
        </p:pic>
        <p:sp>
          <p:nvSpPr>
            <p:cNvPr id="32" name="TextBox 31">
              <a:extLst>
                <a:ext uri="{FF2B5EF4-FFF2-40B4-BE49-F238E27FC236}">
                  <a16:creationId xmlns:a16="http://schemas.microsoft.com/office/drawing/2014/main" id="{84B0562A-F6E3-6410-592C-1FA248A19DDD}"/>
                </a:ext>
              </a:extLst>
            </p:cNvPr>
            <p:cNvSpPr txBox="1"/>
            <p:nvPr/>
          </p:nvSpPr>
          <p:spPr>
            <a:xfrm>
              <a:off x="3305035" y="2298473"/>
              <a:ext cx="373820" cy="461665"/>
            </a:xfrm>
            <a:prstGeom prst="rect">
              <a:avLst/>
            </a:prstGeom>
            <a:noFill/>
          </p:spPr>
          <p:txBody>
            <a:bodyPr wrap="none" rtlCol="0">
              <a:spAutoFit/>
            </a:bodyPr>
            <a:lstStyle/>
            <a:p>
              <a:r>
                <a:rPr lang="en-US" sz="2400">
                  <a:solidFill>
                    <a:schemeClr val="bg1"/>
                  </a:solidFill>
                </a:rPr>
                <a:t>z'</a:t>
              </a:r>
            </a:p>
          </p:txBody>
        </p:sp>
      </p:grpSp>
      <p:sp>
        <p:nvSpPr>
          <p:cNvPr id="36" name="Content Placeholder 2">
            <a:extLst>
              <a:ext uri="{FF2B5EF4-FFF2-40B4-BE49-F238E27FC236}">
                <a16:creationId xmlns:a16="http://schemas.microsoft.com/office/drawing/2014/main" id="{2CEAB05C-86C6-B0E9-5D52-ADB46FC942FA}"/>
              </a:ext>
            </a:extLst>
          </p:cNvPr>
          <p:cNvSpPr txBox="1">
            <a:spLocks/>
          </p:cNvSpPr>
          <p:nvPr/>
        </p:nvSpPr>
        <p:spPr>
          <a:xfrm>
            <a:off x="8595609" y="0"/>
            <a:ext cx="3596391" cy="1934092"/>
          </a:xfrm>
          <a:prstGeom prst="rect">
            <a:avLst/>
          </a:prstGeom>
          <a:ln w="28575">
            <a:solidFill>
              <a:schemeClr val="tx1"/>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a:t>Input: </a:t>
            </a:r>
          </a:p>
          <a:p>
            <a:pPr lvl="1"/>
            <a:r>
              <a:rPr lang="en-US" sz="2800"/>
              <a:t>Public key </a:t>
            </a:r>
            <a:r>
              <a:rPr lang="en-US" sz="2800">
                <a:solidFill>
                  <a:srgbClr val="005AB5"/>
                </a:solidFill>
              </a:rPr>
              <a:t>PK</a:t>
            </a:r>
          </a:p>
          <a:p>
            <a:pPr lvl="1"/>
            <a:r>
              <a:rPr lang="en-US" sz="2800"/>
              <a:t>Signature </a:t>
            </a:r>
            <a:r>
              <a:rPr lang="el-GR" sz="2800">
                <a:solidFill>
                  <a:srgbClr val="DC3220"/>
                </a:solidFill>
              </a:rPr>
              <a:t>σ</a:t>
            </a:r>
            <a:r>
              <a:rPr lang="en-US" sz="2800">
                <a:solidFill>
                  <a:srgbClr val="DC3220"/>
                </a:solidFill>
              </a:rPr>
              <a:t> = (R, z)</a:t>
            </a:r>
          </a:p>
          <a:p>
            <a:pPr lvl="1"/>
            <a:r>
              <a:rPr lang="en-US" sz="2800"/>
              <a:t>Message </a:t>
            </a:r>
            <a:r>
              <a:rPr lang="en-US" sz="2800">
                <a:solidFill>
                  <a:srgbClr val="DC3220"/>
                </a:solidFill>
              </a:rPr>
              <a:t>m</a:t>
            </a:r>
          </a:p>
          <a:p>
            <a:pPr marL="914400" lvl="1" indent="-457200">
              <a:buFont typeface="+mj-lt"/>
              <a:buAutoNum type="arabicPeriod"/>
            </a:pPr>
            <a:endParaRPr lang="en-US"/>
          </a:p>
        </p:txBody>
      </p:sp>
      <p:sp>
        <p:nvSpPr>
          <p:cNvPr id="35" name="TextBox 34">
            <a:extLst>
              <a:ext uri="{FF2B5EF4-FFF2-40B4-BE49-F238E27FC236}">
                <a16:creationId xmlns:a16="http://schemas.microsoft.com/office/drawing/2014/main" id="{F3987C9D-80A0-1F7F-B271-A77E6FA9E85E}"/>
              </a:ext>
            </a:extLst>
          </p:cNvPr>
          <p:cNvSpPr txBox="1"/>
          <p:nvPr/>
        </p:nvSpPr>
        <p:spPr>
          <a:xfrm>
            <a:off x="8040281" y="5572125"/>
            <a:ext cx="4127902" cy="1264320"/>
          </a:xfrm>
          <a:prstGeom prst="rect">
            <a:avLst/>
          </a:prstGeom>
          <a:noFill/>
          <a:ln w="28575">
            <a:solidFill>
              <a:srgbClr val="FF0000"/>
            </a:solidFill>
          </a:ln>
        </p:spPr>
        <p:txBody>
          <a:bodyPr wrap="square" rtlCol="0">
            <a:spAutoFit/>
          </a:bodyPr>
          <a:lstStyle/>
          <a:p>
            <a:r>
              <a:rPr lang="en-US" sz="2800"/>
              <a:t>Issue 3: How to open </a:t>
            </a:r>
          </a:p>
          <a:p>
            <a:pPr>
              <a:lnSpc>
                <a:spcPct val="200000"/>
              </a:lnSpc>
            </a:pPr>
            <a:r>
              <a:rPr lang="en-US" sz="2800"/>
              <a:t>                       in protocol </a:t>
            </a:r>
            <a:r>
              <a:rPr lang="el-GR" sz="2800"/>
              <a:t>Π</a:t>
            </a:r>
            <a:r>
              <a:rPr lang="en-US" sz="2800"/>
              <a:t>?      </a:t>
            </a:r>
          </a:p>
        </p:txBody>
      </p:sp>
      <p:grpSp>
        <p:nvGrpSpPr>
          <p:cNvPr id="37" name="Group 36">
            <a:extLst>
              <a:ext uri="{FF2B5EF4-FFF2-40B4-BE49-F238E27FC236}">
                <a16:creationId xmlns:a16="http://schemas.microsoft.com/office/drawing/2014/main" id="{67C37C3F-F08F-86A9-808E-87ECE8D4D4A4}"/>
              </a:ext>
            </a:extLst>
          </p:cNvPr>
          <p:cNvGrpSpPr/>
          <p:nvPr/>
        </p:nvGrpSpPr>
        <p:grpSpPr>
          <a:xfrm>
            <a:off x="8040281" y="6000063"/>
            <a:ext cx="859810" cy="859810"/>
            <a:chOff x="3037194" y="1946131"/>
            <a:chExt cx="859810" cy="859810"/>
          </a:xfrm>
        </p:grpSpPr>
        <p:pic>
          <p:nvPicPr>
            <p:cNvPr id="38" name="Picture 10" descr="Free Clipart: Padlock Icon | jaschon">
              <a:extLst>
                <a:ext uri="{FF2B5EF4-FFF2-40B4-BE49-F238E27FC236}">
                  <a16:creationId xmlns:a16="http://schemas.microsoft.com/office/drawing/2014/main" id="{FEB37185-D746-F901-FF1E-DEFD869149ED}"/>
                </a:ext>
              </a:extLst>
            </p:cNvPr>
            <p:cNvPicPr>
              <a:picLocks noChangeAspect="1" noChangeArrowheads="1"/>
            </p:cNvPicPr>
            <p:nvPr/>
          </p:nvPicPr>
          <p:blipFill>
            <a:blip r:embed="rId3">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037194" y="1946131"/>
              <a:ext cx="859810" cy="859810"/>
            </a:xfrm>
            <a:prstGeom prst="rect">
              <a:avLst/>
            </a:prstGeom>
            <a:noFill/>
            <a:extLst>
              <a:ext uri="{909E8E84-426E-40DD-AFC4-6F175D3DCCD1}">
                <a14:hiddenFill xmlns:a14="http://schemas.microsoft.com/office/drawing/2010/main">
                  <a:solidFill>
                    <a:srgbClr val="FFFFFF"/>
                  </a:solidFill>
                </a14:hiddenFill>
              </a:ext>
            </a:extLst>
          </p:spPr>
        </p:pic>
        <p:sp>
          <p:nvSpPr>
            <p:cNvPr id="39" name="TextBox 38">
              <a:extLst>
                <a:ext uri="{FF2B5EF4-FFF2-40B4-BE49-F238E27FC236}">
                  <a16:creationId xmlns:a16="http://schemas.microsoft.com/office/drawing/2014/main" id="{C6BF9F00-6759-C34D-8038-315277441DEE}"/>
                </a:ext>
              </a:extLst>
            </p:cNvPr>
            <p:cNvSpPr txBox="1"/>
            <p:nvPr/>
          </p:nvSpPr>
          <p:spPr>
            <a:xfrm>
              <a:off x="3305035" y="2298473"/>
              <a:ext cx="324128" cy="461665"/>
            </a:xfrm>
            <a:prstGeom prst="rect">
              <a:avLst/>
            </a:prstGeom>
            <a:noFill/>
          </p:spPr>
          <p:txBody>
            <a:bodyPr wrap="none" rtlCol="0">
              <a:spAutoFit/>
            </a:bodyPr>
            <a:lstStyle/>
            <a:p>
              <a:r>
                <a:rPr lang="en-US" sz="2400">
                  <a:solidFill>
                    <a:schemeClr val="bg1"/>
                  </a:solidFill>
                </a:rPr>
                <a:t>k</a:t>
              </a:r>
            </a:p>
          </p:txBody>
        </p:sp>
      </p:grpSp>
      <p:grpSp>
        <p:nvGrpSpPr>
          <p:cNvPr id="40" name="Group 39">
            <a:extLst>
              <a:ext uri="{FF2B5EF4-FFF2-40B4-BE49-F238E27FC236}">
                <a16:creationId xmlns:a16="http://schemas.microsoft.com/office/drawing/2014/main" id="{7EB7C1F8-97A7-1B5B-4294-982B54C20FDE}"/>
              </a:ext>
            </a:extLst>
          </p:cNvPr>
          <p:cNvGrpSpPr/>
          <p:nvPr/>
        </p:nvGrpSpPr>
        <p:grpSpPr>
          <a:xfrm>
            <a:off x="8604107" y="6000063"/>
            <a:ext cx="859810" cy="859810"/>
            <a:chOff x="3037194" y="1946131"/>
            <a:chExt cx="859810" cy="859810"/>
          </a:xfrm>
        </p:grpSpPr>
        <p:pic>
          <p:nvPicPr>
            <p:cNvPr id="41" name="Picture 10" descr="Free Clipart: Padlock Icon | jaschon">
              <a:extLst>
                <a:ext uri="{FF2B5EF4-FFF2-40B4-BE49-F238E27FC236}">
                  <a16:creationId xmlns:a16="http://schemas.microsoft.com/office/drawing/2014/main" id="{9E5A8A97-30B8-6D02-786E-EF9CF6451503}"/>
                </a:ext>
              </a:extLst>
            </p:cNvPr>
            <p:cNvPicPr>
              <a:picLocks noChangeAspect="1" noChangeArrowheads="1"/>
            </p:cNvPicPr>
            <p:nvPr/>
          </p:nvPicPr>
          <p:blipFill>
            <a:blip r:embed="rId3">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037194" y="1946131"/>
              <a:ext cx="859810" cy="859810"/>
            </a:xfrm>
            <a:prstGeom prst="rect">
              <a:avLst/>
            </a:prstGeom>
            <a:noFill/>
            <a:extLst>
              <a:ext uri="{909E8E84-426E-40DD-AFC4-6F175D3DCCD1}">
                <a14:hiddenFill xmlns:a14="http://schemas.microsoft.com/office/drawing/2010/main">
                  <a:solidFill>
                    <a:srgbClr val="FFFFFF"/>
                  </a:solidFill>
                </a14:hiddenFill>
              </a:ext>
            </a:extLst>
          </p:spPr>
        </p:pic>
        <p:sp>
          <p:nvSpPr>
            <p:cNvPr id="42" name="TextBox 41">
              <a:extLst>
                <a:ext uri="{FF2B5EF4-FFF2-40B4-BE49-F238E27FC236}">
                  <a16:creationId xmlns:a16="http://schemas.microsoft.com/office/drawing/2014/main" id="{A65C0565-465E-4538-4559-A0D280F7B12E}"/>
                </a:ext>
              </a:extLst>
            </p:cNvPr>
            <p:cNvSpPr txBox="1"/>
            <p:nvPr/>
          </p:nvSpPr>
          <p:spPr>
            <a:xfrm>
              <a:off x="3305035" y="2298473"/>
              <a:ext cx="306494" cy="461665"/>
            </a:xfrm>
            <a:prstGeom prst="rect">
              <a:avLst/>
            </a:prstGeom>
            <a:noFill/>
          </p:spPr>
          <p:txBody>
            <a:bodyPr wrap="none" rtlCol="0">
              <a:spAutoFit/>
            </a:bodyPr>
            <a:lstStyle/>
            <a:p>
              <a:r>
                <a:rPr lang="en-US" sz="2400">
                  <a:solidFill>
                    <a:schemeClr val="bg1"/>
                  </a:solidFill>
                </a:rPr>
                <a:t>z</a:t>
              </a:r>
            </a:p>
          </p:txBody>
        </p:sp>
      </p:grpSp>
      <p:grpSp>
        <p:nvGrpSpPr>
          <p:cNvPr id="46" name="Group 45">
            <a:extLst>
              <a:ext uri="{FF2B5EF4-FFF2-40B4-BE49-F238E27FC236}">
                <a16:creationId xmlns:a16="http://schemas.microsoft.com/office/drawing/2014/main" id="{71F02619-8EE7-0492-7D8D-4ABF67E427F0}"/>
              </a:ext>
            </a:extLst>
          </p:cNvPr>
          <p:cNvGrpSpPr/>
          <p:nvPr/>
        </p:nvGrpSpPr>
        <p:grpSpPr>
          <a:xfrm>
            <a:off x="9160218" y="6000063"/>
            <a:ext cx="859810" cy="859810"/>
            <a:chOff x="3037194" y="1946131"/>
            <a:chExt cx="859810" cy="859810"/>
          </a:xfrm>
        </p:grpSpPr>
        <p:pic>
          <p:nvPicPr>
            <p:cNvPr id="47" name="Picture 10" descr="Free Clipart: Padlock Icon | jaschon">
              <a:extLst>
                <a:ext uri="{FF2B5EF4-FFF2-40B4-BE49-F238E27FC236}">
                  <a16:creationId xmlns:a16="http://schemas.microsoft.com/office/drawing/2014/main" id="{24B05204-CB66-DF5F-F22D-846F36DDF320}"/>
                </a:ext>
              </a:extLst>
            </p:cNvPr>
            <p:cNvPicPr>
              <a:picLocks noChangeAspect="1" noChangeArrowheads="1"/>
            </p:cNvPicPr>
            <p:nvPr/>
          </p:nvPicPr>
          <p:blipFill>
            <a:blip r:embed="rId3">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037194" y="1946131"/>
              <a:ext cx="859810" cy="859810"/>
            </a:xfrm>
            <a:prstGeom prst="rect">
              <a:avLst/>
            </a:prstGeom>
            <a:noFill/>
            <a:extLst>
              <a:ext uri="{909E8E84-426E-40DD-AFC4-6F175D3DCCD1}">
                <a14:hiddenFill xmlns:a14="http://schemas.microsoft.com/office/drawing/2010/main">
                  <a:solidFill>
                    <a:srgbClr val="FFFFFF"/>
                  </a:solidFill>
                </a14:hiddenFill>
              </a:ext>
            </a:extLst>
          </p:spPr>
        </p:pic>
        <p:sp>
          <p:nvSpPr>
            <p:cNvPr id="48" name="TextBox 47">
              <a:extLst>
                <a:ext uri="{FF2B5EF4-FFF2-40B4-BE49-F238E27FC236}">
                  <a16:creationId xmlns:a16="http://schemas.microsoft.com/office/drawing/2014/main" id="{C31D71C1-7394-F2BA-2380-88CA89B0EF80}"/>
                </a:ext>
              </a:extLst>
            </p:cNvPr>
            <p:cNvSpPr txBox="1"/>
            <p:nvPr/>
          </p:nvSpPr>
          <p:spPr>
            <a:xfrm>
              <a:off x="3305035" y="2298473"/>
              <a:ext cx="373820" cy="461665"/>
            </a:xfrm>
            <a:prstGeom prst="rect">
              <a:avLst/>
            </a:prstGeom>
            <a:noFill/>
          </p:spPr>
          <p:txBody>
            <a:bodyPr wrap="none" rtlCol="0">
              <a:spAutoFit/>
            </a:bodyPr>
            <a:lstStyle/>
            <a:p>
              <a:r>
                <a:rPr lang="en-US" sz="2400">
                  <a:solidFill>
                    <a:schemeClr val="bg1"/>
                  </a:solidFill>
                </a:rPr>
                <a:t>z'</a:t>
              </a:r>
            </a:p>
          </p:txBody>
        </p:sp>
      </p:grpSp>
      <p:sp>
        <p:nvSpPr>
          <p:cNvPr id="50" name="TextBox 49">
            <a:extLst>
              <a:ext uri="{FF2B5EF4-FFF2-40B4-BE49-F238E27FC236}">
                <a16:creationId xmlns:a16="http://schemas.microsoft.com/office/drawing/2014/main" id="{842478BC-E046-CEB6-09B4-EB9F823F5103}"/>
              </a:ext>
            </a:extLst>
          </p:cNvPr>
          <p:cNvSpPr txBox="1"/>
          <p:nvPr/>
        </p:nvSpPr>
        <p:spPr>
          <a:xfrm>
            <a:off x="267351" y="1634976"/>
            <a:ext cx="2242278" cy="584775"/>
          </a:xfrm>
          <a:prstGeom prst="rect">
            <a:avLst/>
          </a:prstGeom>
          <a:noFill/>
        </p:spPr>
        <p:txBody>
          <a:bodyPr wrap="square">
            <a:spAutoFit/>
          </a:bodyPr>
          <a:lstStyle/>
          <a:p>
            <a:pPr algn="ctr"/>
            <a:r>
              <a:rPr lang="en-US" sz="3200"/>
              <a:t>ZKP</a:t>
            </a:r>
          </a:p>
        </p:txBody>
      </p:sp>
      <p:sp>
        <p:nvSpPr>
          <p:cNvPr id="59" name="TextBox 58">
            <a:extLst>
              <a:ext uri="{FF2B5EF4-FFF2-40B4-BE49-F238E27FC236}">
                <a16:creationId xmlns:a16="http://schemas.microsoft.com/office/drawing/2014/main" id="{4EB552DE-A0B7-D97B-63BA-6266357B23CE}"/>
              </a:ext>
            </a:extLst>
          </p:cNvPr>
          <p:cNvSpPr txBox="1"/>
          <p:nvPr/>
        </p:nvSpPr>
        <p:spPr>
          <a:xfrm>
            <a:off x="838199" y="4684093"/>
            <a:ext cx="5691189" cy="584775"/>
          </a:xfrm>
          <a:prstGeom prst="rect">
            <a:avLst/>
          </a:prstGeom>
          <a:noFill/>
        </p:spPr>
        <p:txBody>
          <a:bodyPr wrap="square">
            <a:spAutoFit/>
          </a:bodyPr>
          <a:lstStyle/>
          <a:p>
            <a:pPr algn="ctr"/>
            <a:r>
              <a:rPr lang="en-US" sz="3200"/>
              <a:t>Protocol </a:t>
            </a:r>
            <a:r>
              <a:rPr lang="el-GR" sz="3200"/>
              <a:t>Π </a:t>
            </a:r>
            <a:r>
              <a:rPr lang="en-US" sz="3200"/>
              <a:t>for Point Operations</a:t>
            </a:r>
          </a:p>
        </p:txBody>
      </p:sp>
      <p:grpSp>
        <p:nvGrpSpPr>
          <p:cNvPr id="7" name="Group 6">
            <a:extLst>
              <a:ext uri="{FF2B5EF4-FFF2-40B4-BE49-F238E27FC236}">
                <a16:creationId xmlns:a16="http://schemas.microsoft.com/office/drawing/2014/main" id="{E22ABF37-0137-404F-5C5B-7EEA9D0F9BBB}"/>
              </a:ext>
            </a:extLst>
          </p:cNvPr>
          <p:cNvGrpSpPr/>
          <p:nvPr/>
        </p:nvGrpSpPr>
        <p:grpSpPr>
          <a:xfrm>
            <a:off x="5957829" y="1899320"/>
            <a:ext cx="859810" cy="859810"/>
            <a:chOff x="3037194" y="1946131"/>
            <a:chExt cx="859810" cy="859810"/>
          </a:xfrm>
        </p:grpSpPr>
        <p:pic>
          <p:nvPicPr>
            <p:cNvPr id="9" name="Picture 8" descr="Free Clipart: Padlock Icon | jaschon">
              <a:extLst>
                <a:ext uri="{FF2B5EF4-FFF2-40B4-BE49-F238E27FC236}">
                  <a16:creationId xmlns:a16="http://schemas.microsoft.com/office/drawing/2014/main" id="{73777C1E-CBC5-2681-F9CA-C84F26D03B98}"/>
                </a:ext>
              </a:extLst>
            </p:cNvPr>
            <p:cNvPicPr>
              <a:picLocks noChangeAspect="1" noChangeArrowheads="1"/>
            </p:cNvPicPr>
            <p:nvPr/>
          </p:nvPicPr>
          <p:blipFill>
            <a:blip r:embed="rId3">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037194" y="1946131"/>
              <a:ext cx="859810" cy="859810"/>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55088034-CC21-15B6-389D-60EF8C380806}"/>
                </a:ext>
              </a:extLst>
            </p:cNvPr>
            <p:cNvSpPr txBox="1"/>
            <p:nvPr/>
          </p:nvSpPr>
          <p:spPr>
            <a:xfrm>
              <a:off x="3305035" y="2298473"/>
              <a:ext cx="324128" cy="461665"/>
            </a:xfrm>
            <a:prstGeom prst="rect">
              <a:avLst/>
            </a:prstGeom>
            <a:noFill/>
          </p:spPr>
          <p:txBody>
            <a:bodyPr wrap="none" rtlCol="0">
              <a:spAutoFit/>
            </a:bodyPr>
            <a:lstStyle/>
            <a:p>
              <a:r>
                <a:rPr lang="en-US" sz="2400">
                  <a:solidFill>
                    <a:schemeClr val="bg1"/>
                  </a:solidFill>
                </a:rPr>
                <a:t>v</a:t>
              </a:r>
            </a:p>
          </p:txBody>
        </p:sp>
      </p:grpSp>
      <p:grpSp>
        <p:nvGrpSpPr>
          <p:cNvPr id="33" name="Group 32">
            <a:extLst>
              <a:ext uri="{FF2B5EF4-FFF2-40B4-BE49-F238E27FC236}">
                <a16:creationId xmlns:a16="http://schemas.microsoft.com/office/drawing/2014/main" id="{93410D87-5675-1AAD-5E1B-89397493977F}"/>
              </a:ext>
            </a:extLst>
          </p:cNvPr>
          <p:cNvGrpSpPr/>
          <p:nvPr/>
        </p:nvGrpSpPr>
        <p:grpSpPr>
          <a:xfrm>
            <a:off x="6655575" y="1899320"/>
            <a:ext cx="859810" cy="859810"/>
            <a:chOff x="3037194" y="1946131"/>
            <a:chExt cx="859810" cy="859810"/>
          </a:xfrm>
        </p:grpSpPr>
        <p:pic>
          <p:nvPicPr>
            <p:cNvPr id="34" name="Picture 33" descr="Free Clipart: Padlock Icon | jaschon">
              <a:extLst>
                <a:ext uri="{FF2B5EF4-FFF2-40B4-BE49-F238E27FC236}">
                  <a16:creationId xmlns:a16="http://schemas.microsoft.com/office/drawing/2014/main" id="{C4CFD723-687F-95FB-2046-B0637BE00CD3}"/>
                </a:ext>
              </a:extLst>
            </p:cNvPr>
            <p:cNvPicPr>
              <a:picLocks noChangeAspect="1" noChangeArrowheads="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037194" y="1946131"/>
              <a:ext cx="859810" cy="859810"/>
            </a:xfrm>
            <a:prstGeom prst="rect">
              <a:avLst/>
            </a:prstGeom>
            <a:noFill/>
            <a:extLst>
              <a:ext uri="{909E8E84-426E-40DD-AFC4-6F175D3DCCD1}">
                <a14:hiddenFill xmlns:a14="http://schemas.microsoft.com/office/drawing/2010/main">
                  <a:solidFill>
                    <a:srgbClr val="FFFFFF"/>
                  </a:solidFill>
                </a14:hiddenFill>
              </a:ext>
            </a:extLst>
          </p:spPr>
        </p:pic>
        <p:sp>
          <p:nvSpPr>
            <p:cNvPr id="49" name="TextBox 48">
              <a:extLst>
                <a:ext uri="{FF2B5EF4-FFF2-40B4-BE49-F238E27FC236}">
                  <a16:creationId xmlns:a16="http://schemas.microsoft.com/office/drawing/2014/main" id="{05B54EFF-5379-7F8C-EC99-81D6E2D12BC0}"/>
                </a:ext>
              </a:extLst>
            </p:cNvPr>
            <p:cNvSpPr txBox="1"/>
            <p:nvPr/>
          </p:nvSpPr>
          <p:spPr>
            <a:xfrm>
              <a:off x="3305035" y="2298473"/>
              <a:ext cx="351378" cy="461665"/>
            </a:xfrm>
            <a:prstGeom prst="rect">
              <a:avLst/>
            </a:prstGeom>
            <a:noFill/>
          </p:spPr>
          <p:txBody>
            <a:bodyPr wrap="none" rtlCol="0">
              <a:spAutoFit/>
            </a:bodyPr>
            <a:lstStyle/>
            <a:p>
              <a:r>
                <a:rPr lang="en-US" sz="2400">
                  <a:solidFill>
                    <a:schemeClr val="bg1"/>
                  </a:solidFill>
                </a:rPr>
                <a:t>R</a:t>
              </a:r>
            </a:p>
          </p:txBody>
        </p:sp>
      </p:grpSp>
      <p:sp>
        <p:nvSpPr>
          <p:cNvPr id="53" name="TextBox 52">
            <a:extLst>
              <a:ext uri="{FF2B5EF4-FFF2-40B4-BE49-F238E27FC236}">
                <a16:creationId xmlns:a16="http://schemas.microsoft.com/office/drawing/2014/main" id="{2C938977-D39A-51EE-74D6-A083CA808019}"/>
              </a:ext>
            </a:extLst>
          </p:cNvPr>
          <p:cNvSpPr txBox="1"/>
          <p:nvPr/>
        </p:nvSpPr>
        <p:spPr>
          <a:xfrm>
            <a:off x="5759621" y="2205858"/>
            <a:ext cx="1900753" cy="461665"/>
          </a:xfrm>
          <a:prstGeom prst="rect">
            <a:avLst/>
          </a:prstGeom>
          <a:noFill/>
        </p:spPr>
        <p:txBody>
          <a:bodyPr wrap="square">
            <a:spAutoFit/>
          </a:bodyPr>
          <a:lstStyle/>
          <a:p>
            <a:r>
              <a:rPr lang="en-US" sz="2400"/>
              <a:t>=(         ,         ) </a:t>
            </a:r>
          </a:p>
        </p:txBody>
      </p:sp>
      <p:grpSp>
        <p:nvGrpSpPr>
          <p:cNvPr id="43" name="Group 42">
            <a:extLst>
              <a:ext uri="{FF2B5EF4-FFF2-40B4-BE49-F238E27FC236}">
                <a16:creationId xmlns:a16="http://schemas.microsoft.com/office/drawing/2014/main" id="{A7980FBB-BF3F-2C55-1617-CA8F8FE06291}"/>
              </a:ext>
            </a:extLst>
          </p:cNvPr>
          <p:cNvGrpSpPr/>
          <p:nvPr/>
        </p:nvGrpSpPr>
        <p:grpSpPr>
          <a:xfrm>
            <a:off x="5964170" y="5132394"/>
            <a:ext cx="859810" cy="859810"/>
            <a:chOff x="3037194" y="1946131"/>
            <a:chExt cx="859810" cy="859810"/>
          </a:xfrm>
        </p:grpSpPr>
        <p:pic>
          <p:nvPicPr>
            <p:cNvPr id="44" name="Picture 43" descr="Free Clipart: Padlock Icon | jaschon">
              <a:extLst>
                <a:ext uri="{FF2B5EF4-FFF2-40B4-BE49-F238E27FC236}">
                  <a16:creationId xmlns:a16="http://schemas.microsoft.com/office/drawing/2014/main" id="{6D3117C8-8968-930A-3B95-94E13F4C5900}"/>
                </a:ext>
              </a:extLst>
            </p:cNvPr>
            <p:cNvPicPr>
              <a:picLocks noChangeAspect="1" noChangeArrowheads="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037194" y="1946131"/>
              <a:ext cx="859810" cy="859810"/>
            </a:xfrm>
            <a:prstGeom prst="rect">
              <a:avLst/>
            </a:prstGeom>
            <a:noFill/>
            <a:extLst>
              <a:ext uri="{909E8E84-426E-40DD-AFC4-6F175D3DCCD1}">
                <a14:hiddenFill xmlns:a14="http://schemas.microsoft.com/office/drawing/2010/main">
                  <a:solidFill>
                    <a:srgbClr val="FFFFFF"/>
                  </a:solidFill>
                </a14:hiddenFill>
              </a:ext>
            </a:extLst>
          </p:spPr>
        </p:pic>
        <p:sp>
          <p:nvSpPr>
            <p:cNvPr id="45" name="TextBox 44">
              <a:extLst>
                <a:ext uri="{FF2B5EF4-FFF2-40B4-BE49-F238E27FC236}">
                  <a16:creationId xmlns:a16="http://schemas.microsoft.com/office/drawing/2014/main" id="{E5CC9DEE-03A6-6150-FA07-7A4D36961248}"/>
                </a:ext>
              </a:extLst>
            </p:cNvPr>
            <p:cNvSpPr txBox="1"/>
            <p:nvPr/>
          </p:nvSpPr>
          <p:spPr>
            <a:xfrm>
              <a:off x="3305035" y="2298473"/>
              <a:ext cx="351378" cy="461665"/>
            </a:xfrm>
            <a:prstGeom prst="rect">
              <a:avLst/>
            </a:prstGeom>
            <a:noFill/>
          </p:spPr>
          <p:txBody>
            <a:bodyPr wrap="none" rtlCol="0">
              <a:spAutoFit/>
            </a:bodyPr>
            <a:lstStyle/>
            <a:p>
              <a:r>
                <a:rPr lang="en-US" sz="2400">
                  <a:solidFill>
                    <a:schemeClr val="bg1"/>
                  </a:solidFill>
                </a:rPr>
                <a:t>R</a:t>
              </a:r>
            </a:p>
          </p:txBody>
        </p:sp>
      </p:grpSp>
      <p:sp>
        <p:nvSpPr>
          <p:cNvPr id="54" name="TextBox 53">
            <a:extLst>
              <a:ext uri="{FF2B5EF4-FFF2-40B4-BE49-F238E27FC236}">
                <a16:creationId xmlns:a16="http://schemas.microsoft.com/office/drawing/2014/main" id="{27B26F46-359B-3540-B70D-45C45F73AFA3}"/>
              </a:ext>
            </a:extLst>
          </p:cNvPr>
          <p:cNvSpPr txBox="1"/>
          <p:nvPr/>
        </p:nvSpPr>
        <p:spPr>
          <a:xfrm>
            <a:off x="6584238" y="5809101"/>
            <a:ext cx="641661" cy="492443"/>
          </a:xfrm>
          <a:prstGeom prst="rect">
            <a:avLst/>
          </a:prstGeom>
          <a:noFill/>
        </p:spPr>
        <p:txBody>
          <a:bodyPr wrap="square">
            <a:spAutoFit/>
          </a:bodyPr>
          <a:lstStyle/>
          <a:p>
            <a:r>
              <a:rPr lang="en-US" sz="2600"/>
              <a:t>,</a:t>
            </a:r>
            <a:r>
              <a:rPr lang="en-US" sz="2600">
                <a:solidFill>
                  <a:srgbClr val="FF0000"/>
                </a:solidFill>
              </a:rPr>
              <a:t> </a:t>
            </a:r>
            <a:r>
              <a:rPr lang="en-US" sz="2600">
                <a:solidFill>
                  <a:srgbClr val="DC3220"/>
                </a:solidFill>
              </a:rPr>
              <a:t>R</a:t>
            </a:r>
            <a:endParaRPr lang="en-US" sz="2600"/>
          </a:p>
        </p:txBody>
      </p:sp>
      <p:sp>
        <p:nvSpPr>
          <p:cNvPr id="55" name="TextBox 54">
            <a:extLst>
              <a:ext uri="{FF2B5EF4-FFF2-40B4-BE49-F238E27FC236}">
                <a16:creationId xmlns:a16="http://schemas.microsoft.com/office/drawing/2014/main" id="{B45E09A5-E995-4FAF-4064-DA09F2CC2C1D}"/>
              </a:ext>
            </a:extLst>
          </p:cNvPr>
          <p:cNvSpPr txBox="1"/>
          <p:nvPr/>
        </p:nvSpPr>
        <p:spPr>
          <a:xfrm>
            <a:off x="11386868" y="7263442"/>
            <a:ext cx="184731"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1017530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3"/>
                                        </p:tgtEl>
                                        <p:attrNameLst>
                                          <p:attrName>style.visibility</p:attrName>
                                        </p:attrNameLst>
                                      </p:cBhvr>
                                      <p:to>
                                        <p:strVal val="visible"/>
                                      </p:to>
                                    </p:set>
                                  </p:childTnLst>
                                </p:cTn>
                              </p:par>
                              <p:par>
                                <p:cTn id="7" presetID="14" presetClass="exit" presetSubtype="10" fill="hold" grpId="0" nodeType="withEffect">
                                  <p:stCondLst>
                                    <p:cond delay="0"/>
                                  </p:stCondLst>
                                  <p:childTnLst>
                                    <p:animEffect transition="out" filter="randombar(horizontal)">
                                      <p:cBhvr>
                                        <p:cTn id="8" dur="500"/>
                                        <p:tgtEl>
                                          <p:spTgt spid="54"/>
                                        </p:tgtEl>
                                      </p:cBhvr>
                                    </p:animEffect>
                                    <p:set>
                                      <p:cBhvr>
                                        <p:cTn id="9" dur="1" fill="hold">
                                          <p:stCondLst>
                                            <p:cond delay="499"/>
                                          </p:stCondLst>
                                        </p:cTn>
                                        <p:tgtEl>
                                          <p:spTgt spid="54"/>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35"/>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37"/>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40"/>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54" grpId="0"/>
    </p:bldLst>
  </p:timing>
</p:sld>
</file>

<file path=ppt/slides/slide1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532D29F-6A54-88DE-DB71-DBADD16A2931}"/>
              </a:ext>
            </a:extLst>
          </p:cNvPr>
          <p:cNvSpPr>
            <a:spLocks noGrp="1"/>
          </p:cNvSpPr>
          <p:nvPr>
            <p:ph idx="1"/>
          </p:nvPr>
        </p:nvSpPr>
        <p:spPr/>
        <p:txBody>
          <a:bodyPr/>
          <a:lstStyle/>
          <a:p>
            <a:r>
              <a:rPr lang="en-US"/>
              <a:t>Set          to be (        ,        ), where          = </a:t>
            </a:r>
            <a:r>
              <a:rPr lang="en-US">
                <a:solidFill>
                  <a:srgbClr val="DC3220"/>
                </a:solidFill>
              </a:rPr>
              <a:t>v</a:t>
            </a:r>
            <a:r>
              <a:rPr lang="en-US">
                <a:solidFill>
                  <a:srgbClr val="FF0000"/>
                </a:solidFill>
              </a:rPr>
              <a:t> </a:t>
            </a:r>
            <a:r>
              <a:rPr lang="en-US">
                <a:solidFill>
                  <a:srgbClr val="005AB5"/>
                </a:solidFill>
              </a:rPr>
              <a:t>K</a:t>
            </a:r>
            <a:r>
              <a:rPr lang="en-US">
                <a:solidFill>
                  <a:srgbClr val="00B050"/>
                </a:solidFill>
              </a:rPr>
              <a:t> </a:t>
            </a:r>
            <a:r>
              <a:rPr lang="en-US"/>
              <a:t>+</a:t>
            </a:r>
            <a:r>
              <a:rPr lang="en-US">
                <a:solidFill>
                  <a:srgbClr val="FF0000"/>
                </a:solidFill>
              </a:rPr>
              <a:t> </a:t>
            </a:r>
            <a:r>
              <a:rPr lang="en-US">
                <a:solidFill>
                  <a:srgbClr val="DC3220"/>
                </a:solidFill>
              </a:rPr>
              <a:t>R</a:t>
            </a:r>
          </a:p>
          <a:p>
            <a:r>
              <a:rPr lang="en-US"/>
              <a:t>Convince Verifier that Prover knows </a:t>
            </a:r>
            <a:r>
              <a:rPr lang="en-US">
                <a:solidFill>
                  <a:srgbClr val="DC3220"/>
                </a:solidFill>
              </a:rPr>
              <a:t>k</a:t>
            </a:r>
            <a:r>
              <a:rPr lang="en-US"/>
              <a:t>,</a:t>
            </a:r>
            <a:r>
              <a:rPr lang="en-US">
                <a:solidFill>
                  <a:srgbClr val="FF0000"/>
                </a:solidFill>
              </a:rPr>
              <a:t> </a:t>
            </a:r>
            <a:r>
              <a:rPr lang="en-US">
                <a:solidFill>
                  <a:srgbClr val="DC3220"/>
                </a:solidFill>
              </a:rPr>
              <a:t>z’</a:t>
            </a:r>
            <a:r>
              <a:rPr lang="en-US"/>
              <a:t>,</a:t>
            </a:r>
            <a:r>
              <a:rPr lang="en-US">
                <a:solidFill>
                  <a:srgbClr val="FF0000"/>
                </a:solidFill>
              </a:rPr>
              <a:t> </a:t>
            </a:r>
            <a:r>
              <a:rPr lang="en-US">
                <a:solidFill>
                  <a:srgbClr val="DC3220"/>
                </a:solidFill>
              </a:rPr>
              <a:t>z</a:t>
            </a:r>
            <a:r>
              <a:rPr lang="en-US"/>
              <a:t> such that </a:t>
            </a:r>
          </a:p>
          <a:p>
            <a:pPr marL="0" indent="0" algn="ctr">
              <a:buNone/>
            </a:pPr>
            <a:r>
              <a:rPr lang="en-US" sz="2800">
                <a:solidFill>
                  <a:srgbClr val="005AB5"/>
                </a:solidFill>
              </a:rPr>
              <a:t>PK</a:t>
            </a:r>
            <a:r>
              <a:rPr lang="en-US" sz="2800"/>
              <a:t> = </a:t>
            </a:r>
            <a:r>
              <a:rPr lang="en-US" sz="2800">
                <a:solidFill>
                  <a:srgbClr val="DC3220"/>
                </a:solidFill>
              </a:rPr>
              <a:t>k</a:t>
            </a:r>
            <a:r>
              <a:rPr lang="en-US" sz="2800"/>
              <a:t> </a:t>
            </a:r>
            <a:r>
              <a:rPr lang="en-US" sz="2800">
                <a:solidFill>
                  <a:srgbClr val="005AB5"/>
                </a:solidFill>
              </a:rPr>
              <a:t>G</a:t>
            </a:r>
            <a:r>
              <a:rPr lang="en-US" sz="2800"/>
              <a:t> + </a:t>
            </a:r>
            <a:r>
              <a:rPr lang="en-US" sz="2800">
                <a:solidFill>
                  <a:srgbClr val="DC3220"/>
                </a:solidFill>
              </a:rPr>
              <a:t>z</a:t>
            </a:r>
            <a:r>
              <a:rPr lang="en-US" sz="2800">
                <a:solidFill>
                  <a:srgbClr val="FF0000"/>
                </a:solidFill>
              </a:rPr>
              <a:t>         </a:t>
            </a:r>
            <a:r>
              <a:rPr lang="en-US" sz="2800"/>
              <a:t>+</a:t>
            </a:r>
            <a:r>
              <a:rPr lang="en-US" sz="2800">
                <a:solidFill>
                  <a:srgbClr val="FF0000"/>
                </a:solidFill>
              </a:rPr>
              <a:t> </a:t>
            </a:r>
            <a:r>
              <a:rPr lang="en-US" sz="2800">
                <a:solidFill>
                  <a:srgbClr val="DC3220"/>
                </a:solidFill>
              </a:rPr>
              <a:t>z’</a:t>
            </a:r>
            <a:r>
              <a:rPr lang="en-US" sz="2800">
                <a:solidFill>
                  <a:srgbClr val="FF0000"/>
                </a:solidFill>
              </a:rPr>
              <a:t> </a:t>
            </a:r>
            <a:r>
              <a:rPr lang="en-US" sz="2800">
                <a:solidFill>
                  <a:srgbClr val="005AB5"/>
                </a:solidFill>
              </a:rPr>
              <a:t>K</a:t>
            </a:r>
          </a:p>
          <a:p>
            <a:endParaRPr lang="en-US"/>
          </a:p>
          <a:p>
            <a:endParaRPr lang="en-US"/>
          </a:p>
        </p:txBody>
      </p:sp>
      <p:pic>
        <p:nvPicPr>
          <p:cNvPr id="27" name="Picture 6" descr="Client - Free marketing icons">
            <a:extLst>
              <a:ext uri="{FF2B5EF4-FFF2-40B4-BE49-F238E27FC236}">
                <a16:creationId xmlns:a16="http://schemas.microsoft.com/office/drawing/2014/main" id="{ADB2E373-9E92-AA67-63E2-9AAFE158EAE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28374"/>
          <a:stretch/>
        </p:blipFill>
        <p:spPr bwMode="auto">
          <a:xfrm>
            <a:off x="838200" y="4543699"/>
            <a:ext cx="2315308" cy="1658373"/>
          </a:xfrm>
          <a:prstGeom prst="rect">
            <a:avLst/>
          </a:prstGeom>
          <a:noFill/>
          <a:extLst>
            <a:ext uri="{909E8E84-426E-40DD-AFC4-6F175D3DCCD1}">
              <a14:hiddenFill xmlns:a14="http://schemas.microsoft.com/office/drawing/2010/main">
                <a:solidFill>
                  <a:srgbClr val="FFFFFF"/>
                </a:solidFill>
              </a14:hiddenFill>
            </a:ext>
          </a:extLst>
        </p:spPr>
      </p:pic>
      <p:sp>
        <p:nvSpPr>
          <p:cNvPr id="28" name="TextBox 27">
            <a:extLst>
              <a:ext uri="{FF2B5EF4-FFF2-40B4-BE49-F238E27FC236}">
                <a16:creationId xmlns:a16="http://schemas.microsoft.com/office/drawing/2014/main" id="{3EEF1C6B-ADA9-AB15-9817-2CE3EB0562BD}"/>
              </a:ext>
            </a:extLst>
          </p:cNvPr>
          <p:cNvSpPr txBox="1"/>
          <p:nvPr/>
        </p:nvSpPr>
        <p:spPr>
          <a:xfrm>
            <a:off x="1493793" y="6313659"/>
            <a:ext cx="1004121" cy="461665"/>
          </a:xfrm>
          <a:prstGeom prst="rect">
            <a:avLst/>
          </a:prstGeom>
          <a:noFill/>
        </p:spPr>
        <p:txBody>
          <a:bodyPr wrap="none" rtlCol="0">
            <a:spAutoFit/>
          </a:bodyPr>
          <a:lstStyle/>
          <a:p>
            <a:r>
              <a:rPr lang="en-US" sz="2400"/>
              <a:t>Prover</a:t>
            </a:r>
          </a:p>
        </p:txBody>
      </p:sp>
      <p:pic>
        <p:nvPicPr>
          <p:cNvPr id="29" name="Picture 28">
            <a:extLst>
              <a:ext uri="{FF2B5EF4-FFF2-40B4-BE49-F238E27FC236}">
                <a16:creationId xmlns:a16="http://schemas.microsoft.com/office/drawing/2014/main" id="{C744E56F-D866-9186-8A49-1A54579B1A31}"/>
              </a:ext>
            </a:extLst>
          </p:cNvPr>
          <p:cNvPicPr>
            <a:picLocks noChangeAspect="1"/>
          </p:cNvPicPr>
          <p:nvPr/>
        </p:nvPicPr>
        <p:blipFill>
          <a:blip r:embed="rId4"/>
          <a:stretch>
            <a:fillRect/>
          </a:stretch>
        </p:blipFill>
        <p:spPr>
          <a:xfrm>
            <a:off x="9046754" y="4318392"/>
            <a:ext cx="2022230" cy="2022230"/>
          </a:xfrm>
          <a:prstGeom prst="rect">
            <a:avLst/>
          </a:prstGeom>
        </p:spPr>
      </p:pic>
      <p:sp>
        <p:nvSpPr>
          <p:cNvPr id="30" name="TextBox 29">
            <a:extLst>
              <a:ext uri="{FF2B5EF4-FFF2-40B4-BE49-F238E27FC236}">
                <a16:creationId xmlns:a16="http://schemas.microsoft.com/office/drawing/2014/main" id="{BF0B2585-F96D-81EC-9B06-0ED6926D0F79}"/>
              </a:ext>
            </a:extLst>
          </p:cNvPr>
          <p:cNvSpPr txBox="1"/>
          <p:nvPr/>
        </p:nvSpPr>
        <p:spPr>
          <a:xfrm>
            <a:off x="9555809" y="6313659"/>
            <a:ext cx="1102289" cy="461665"/>
          </a:xfrm>
          <a:prstGeom prst="rect">
            <a:avLst/>
          </a:prstGeom>
          <a:noFill/>
        </p:spPr>
        <p:txBody>
          <a:bodyPr wrap="none" rtlCol="0">
            <a:spAutoFit/>
          </a:bodyPr>
          <a:lstStyle/>
          <a:p>
            <a:r>
              <a:rPr lang="en-US" sz="2400"/>
              <a:t>Verifier</a:t>
            </a:r>
          </a:p>
        </p:txBody>
      </p:sp>
      <p:pic>
        <p:nvPicPr>
          <p:cNvPr id="37" name="Picture 8" descr="Green check mark icon symbol logo in a circle. Tick symbol green checkmark  approve transparent 24382913 PNG">
            <a:extLst>
              <a:ext uri="{FF2B5EF4-FFF2-40B4-BE49-F238E27FC236}">
                <a16:creationId xmlns:a16="http://schemas.microsoft.com/office/drawing/2014/main" id="{E8C7BAD1-EF7D-214A-ED19-240F329A663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751532" y="5971521"/>
            <a:ext cx="798492" cy="728662"/>
          </a:xfrm>
          <a:prstGeom prst="rect">
            <a:avLst/>
          </a:prstGeom>
          <a:noFill/>
          <a:extLst>
            <a:ext uri="{909E8E84-426E-40DD-AFC4-6F175D3DCCD1}">
              <a14:hiddenFill xmlns:a14="http://schemas.microsoft.com/office/drawing/2010/main">
                <a:solidFill>
                  <a:srgbClr val="FFFFFF"/>
                </a:solidFill>
              </a14:hiddenFill>
            </a:ext>
          </a:extLst>
        </p:spPr>
      </p:pic>
      <p:cxnSp>
        <p:nvCxnSpPr>
          <p:cNvPr id="52" name="Straight Arrow Connector 51">
            <a:extLst>
              <a:ext uri="{FF2B5EF4-FFF2-40B4-BE49-F238E27FC236}">
                <a16:creationId xmlns:a16="http://schemas.microsoft.com/office/drawing/2014/main" id="{3DADDF1E-0846-40CC-CB88-E58387E62FDA}"/>
              </a:ext>
            </a:extLst>
          </p:cNvPr>
          <p:cNvCxnSpPr>
            <a:cxnSpLocks/>
          </p:cNvCxnSpPr>
          <p:nvPr/>
        </p:nvCxnSpPr>
        <p:spPr>
          <a:xfrm>
            <a:off x="3153508" y="5098547"/>
            <a:ext cx="5486400" cy="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53" name="Straight Arrow Connector 52">
            <a:extLst>
              <a:ext uri="{FF2B5EF4-FFF2-40B4-BE49-F238E27FC236}">
                <a16:creationId xmlns:a16="http://schemas.microsoft.com/office/drawing/2014/main" id="{CB1CFA18-9C96-DDAE-BCCF-0D2712C20ECF}"/>
              </a:ext>
            </a:extLst>
          </p:cNvPr>
          <p:cNvCxnSpPr>
            <a:cxnSpLocks/>
          </p:cNvCxnSpPr>
          <p:nvPr/>
        </p:nvCxnSpPr>
        <p:spPr>
          <a:xfrm flipH="1">
            <a:off x="3153508" y="5604378"/>
            <a:ext cx="5486400" cy="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54" name="Straight Arrow Connector 53">
            <a:extLst>
              <a:ext uri="{FF2B5EF4-FFF2-40B4-BE49-F238E27FC236}">
                <a16:creationId xmlns:a16="http://schemas.microsoft.com/office/drawing/2014/main" id="{96FB4F64-1BB1-A11C-59ED-27BC25DE77BE}"/>
              </a:ext>
            </a:extLst>
          </p:cNvPr>
          <p:cNvCxnSpPr>
            <a:cxnSpLocks/>
          </p:cNvCxnSpPr>
          <p:nvPr/>
        </p:nvCxnSpPr>
        <p:spPr>
          <a:xfrm>
            <a:off x="3153508" y="6067173"/>
            <a:ext cx="5486400" cy="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55" name="TextBox 54">
            <a:extLst>
              <a:ext uri="{FF2B5EF4-FFF2-40B4-BE49-F238E27FC236}">
                <a16:creationId xmlns:a16="http://schemas.microsoft.com/office/drawing/2014/main" id="{E3F4FF7A-58F3-4324-1705-64A673A938BF}"/>
              </a:ext>
            </a:extLst>
          </p:cNvPr>
          <p:cNvSpPr txBox="1"/>
          <p:nvPr/>
        </p:nvSpPr>
        <p:spPr>
          <a:xfrm>
            <a:off x="4210862" y="5103100"/>
            <a:ext cx="3371692" cy="523220"/>
          </a:xfrm>
          <a:prstGeom prst="rect">
            <a:avLst/>
          </a:prstGeom>
          <a:noFill/>
        </p:spPr>
        <p:txBody>
          <a:bodyPr wrap="none" rtlCol="0">
            <a:spAutoFit/>
          </a:bodyPr>
          <a:lstStyle/>
          <a:p>
            <a:r>
              <a:rPr lang="en-US" sz="2800"/>
              <a:t>c ←$ </a:t>
            </a:r>
            <a:r>
              <a:rPr lang="en-US" sz="2800" err="1"/>
              <a:t>ChallengeSpace</a:t>
            </a:r>
            <a:r>
              <a:rPr lang="en-US" sz="2800"/>
              <a:t> </a:t>
            </a:r>
          </a:p>
        </p:txBody>
      </p:sp>
      <p:pic>
        <p:nvPicPr>
          <p:cNvPr id="56" name="Picture 8" descr="Parchment - Free art icons">
            <a:extLst>
              <a:ext uri="{FF2B5EF4-FFF2-40B4-BE49-F238E27FC236}">
                <a16:creationId xmlns:a16="http://schemas.microsoft.com/office/drawing/2014/main" id="{5241C981-04AA-6375-C9DC-E237420CD7E7}"/>
              </a:ext>
            </a:extLst>
          </p:cNvPr>
          <p:cNvPicPr>
            <a:picLocks noChangeAspect="1" noChangeArrowheads="1"/>
          </p:cNvPicPr>
          <p:nvPr/>
        </p:nvPicPr>
        <p:blipFill>
          <a:blip r:embed="rId6">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443255" y="4422604"/>
            <a:ext cx="906903" cy="906903"/>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1FC57663-897A-A552-3F88-F57DBBFAF574}"/>
              </a:ext>
            </a:extLst>
          </p:cNvPr>
          <p:cNvSpPr/>
          <p:nvPr/>
        </p:nvSpPr>
        <p:spPr>
          <a:xfrm>
            <a:off x="2985889" y="5675852"/>
            <a:ext cx="5821633" cy="567055"/>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14">
            <a:extLst>
              <a:ext uri="{FF2B5EF4-FFF2-40B4-BE49-F238E27FC236}">
                <a16:creationId xmlns:a16="http://schemas.microsoft.com/office/drawing/2014/main" id="{B88E23CD-5D5E-0C22-18AC-3A7785A5FF44}"/>
              </a:ext>
            </a:extLst>
          </p:cNvPr>
          <p:cNvSpPr>
            <a:spLocks noGrp="1"/>
          </p:cNvSpPr>
          <p:nvPr>
            <p:ph type="title"/>
          </p:nvPr>
        </p:nvSpPr>
        <p:spPr/>
        <p:txBody>
          <a:bodyPr/>
          <a:lstStyle/>
          <a:p>
            <a:r>
              <a:rPr lang="en-US"/>
              <a:t>Final Version: Protocol for Curve Operations</a:t>
            </a:r>
          </a:p>
        </p:txBody>
      </p:sp>
      <p:pic>
        <p:nvPicPr>
          <p:cNvPr id="2" name="Picture 6" descr="Download Parchment, Scroll, Ribbon. Royalty-Free Vector Graphic - Pixabay">
            <a:extLst>
              <a:ext uri="{FF2B5EF4-FFF2-40B4-BE49-F238E27FC236}">
                <a16:creationId xmlns:a16="http://schemas.microsoft.com/office/drawing/2014/main" id="{50B3CE56-8BBC-895B-992A-C9EAB8D27513}"/>
              </a:ext>
            </a:extLst>
          </p:cNvPr>
          <p:cNvPicPr>
            <a:picLocks noChangeAspect="1" noChangeArrowheads="1"/>
          </p:cNvPicPr>
          <p:nvPr/>
        </p:nvPicPr>
        <p:blipFill>
          <a:blip r:embed="rId7">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307749" y="5568811"/>
            <a:ext cx="1177914" cy="588957"/>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a:extLst>
              <a:ext uri="{FF2B5EF4-FFF2-40B4-BE49-F238E27FC236}">
                <a16:creationId xmlns:a16="http://schemas.microsoft.com/office/drawing/2014/main" id="{B49630F8-C4D9-7026-9419-16477546E39E}"/>
              </a:ext>
            </a:extLst>
          </p:cNvPr>
          <p:cNvGrpSpPr/>
          <p:nvPr/>
        </p:nvGrpSpPr>
        <p:grpSpPr>
          <a:xfrm>
            <a:off x="1622072" y="1574140"/>
            <a:ext cx="859810" cy="859810"/>
            <a:chOff x="3825296" y="1946131"/>
            <a:chExt cx="859810" cy="859810"/>
          </a:xfrm>
        </p:grpSpPr>
        <p:pic>
          <p:nvPicPr>
            <p:cNvPr id="9" name="Picture 10" descr="Free Clipart: Padlock Icon | jaschon">
              <a:extLst>
                <a:ext uri="{FF2B5EF4-FFF2-40B4-BE49-F238E27FC236}">
                  <a16:creationId xmlns:a16="http://schemas.microsoft.com/office/drawing/2014/main" id="{8D880097-B96C-4F63-4856-A8553E674229}"/>
                </a:ext>
              </a:extLst>
            </p:cNvPr>
            <p:cNvPicPr>
              <a:picLocks noChangeAspect="1" noChangeArrowheads="1"/>
            </p:cNvPicPr>
            <p:nvPr/>
          </p:nvPicPr>
          <p:blipFill>
            <a:blip r:embed="rId8">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825296" y="1946131"/>
              <a:ext cx="859810" cy="859810"/>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17312BB5-3A74-8346-4EA1-7D93D6BB38C3}"/>
                </a:ext>
              </a:extLst>
            </p:cNvPr>
            <p:cNvSpPr txBox="1"/>
            <p:nvPr/>
          </p:nvSpPr>
          <p:spPr>
            <a:xfrm>
              <a:off x="4093137" y="2298472"/>
              <a:ext cx="351378" cy="461665"/>
            </a:xfrm>
            <a:prstGeom prst="rect">
              <a:avLst/>
            </a:prstGeom>
            <a:noFill/>
          </p:spPr>
          <p:txBody>
            <a:bodyPr wrap="none" rtlCol="0">
              <a:spAutoFit/>
            </a:bodyPr>
            <a:lstStyle/>
            <a:p>
              <a:r>
                <a:rPr lang="en-US" sz="2400">
                  <a:solidFill>
                    <a:schemeClr val="bg1"/>
                  </a:solidFill>
                </a:rPr>
                <a:t>R</a:t>
              </a:r>
            </a:p>
          </p:txBody>
        </p:sp>
      </p:grpSp>
      <p:grpSp>
        <p:nvGrpSpPr>
          <p:cNvPr id="14" name="Group 13">
            <a:extLst>
              <a:ext uri="{FF2B5EF4-FFF2-40B4-BE49-F238E27FC236}">
                <a16:creationId xmlns:a16="http://schemas.microsoft.com/office/drawing/2014/main" id="{411B0E4C-1497-969F-3A06-731238C0C814}"/>
              </a:ext>
            </a:extLst>
          </p:cNvPr>
          <p:cNvGrpSpPr/>
          <p:nvPr/>
        </p:nvGrpSpPr>
        <p:grpSpPr>
          <a:xfrm>
            <a:off x="3265754" y="1574140"/>
            <a:ext cx="859810" cy="859810"/>
            <a:chOff x="3037194" y="1946131"/>
            <a:chExt cx="859810" cy="859810"/>
          </a:xfrm>
        </p:grpSpPr>
        <p:pic>
          <p:nvPicPr>
            <p:cNvPr id="16" name="Picture 15" descr="Free Clipart: Padlock Icon | jaschon">
              <a:extLst>
                <a:ext uri="{FF2B5EF4-FFF2-40B4-BE49-F238E27FC236}">
                  <a16:creationId xmlns:a16="http://schemas.microsoft.com/office/drawing/2014/main" id="{92D931BA-C48F-ED2A-3FF9-B5D7DDA64167}"/>
                </a:ext>
              </a:extLst>
            </p:cNvPr>
            <p:cNvPicPr>
              <a:picLocks noChangeAspect="1" noChangeArrowheads="1"/>
            </p:cNvPicPr>
            <p:nvPr/>
          </p:nvPicPr>
          <p:blipFill>
            <a:blip r:embed="rId8">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037194" y="1946131"/>
              <a:ext cx="859810" cy="859810"/>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4E9A67C6-CC9B-8447-E82F-6A43B7C10CDF}"/>
                </a:ext>
              </a:extLst>
            </p:cNvPr>
            <p:cNvSpPr txBox="1"/>
            <p:nvPr/>
          </p:nvSpPr>
          <p:spPr>
            <a:xfrm>
              <a:off x="3305035" y="2298473"/>
              <a:ext cx="324128" cy="461665"/>
            </a:xfrm>
            <a:prstGeom prst="rect">
              <a:avLst/>
            </a:prstGeom>
            <a:noFill/>
          </p:spPr>
          <p:txBody>
            <a:bodyPr wrap="none" rtlCol="0">
              <a:spAutoFit/>
            </a:bodyPr>
            <a:lstStyle/>
            <a:p>
              <a:r>
                <a:rPr lang="en-US" sz="2400">
                  <a:solidFill>
                    <a:schemeClr val="bg1"/>
                  </a:solidFill>
                </a:rPr>
                <a:t>v</a:t>
              </a:r>
            </a:p>
          </p:txBody>
        </p:sp>
      </p:grpSp>
      <p:grpSp>
        <p:nvGrpSpPr>
          <p:cNvPr id="33" name="Group 32">
            <a:extLst>
              <a:ext uri="{FF2B5EF4-FFF2-40B4-BE49-F238E27FC236}">
                <a16:creationId xmlns:a16="http://schemas.microsoft.com/office/drawing/2014/main" id="{2FB174E9-939E-CB94-AE99-6BD7757CA200}"/>
              </a:ext>
            </a:extLst>
          </p:cNvPr>
          <p:cNvGrpSpPr/>
          <p:nvPr/>
        </p:nvGrpSpPr>
        <p:grpSpPr>
          <a:xfrm>
            <a:off x="3963500" y="1574140"/>
            <a:ext cx="859810" cy="859810"/>
            <a:chOff x="3037194" y="1946131"/>
            <a:chExt cx="859810" cy="859810"/>
          </a:xfrm>
        </p:grpSpPr>
        <p:pic>
          <p:nvPicPr>
            <p:cNvPr id="34" name="Picture 33" descr="Free Clipart: Padlock Icon | jaschon">
              <a:extLst>
                <a:ext uri="{FF2B5EF4-FFF2-40B4-BE49-F238E27FC236}">
                  <a16:creationId xmlns:a16="http://schemas.microsoft.com/office/drawing/2014/main" id="{12F41B5D-3A56-E179-447A-AE16C5D16397}"/>
                </a:ext>
              </a:extLst>
            </p:cNvPr>
            <p:cNvPicPr>
              <a:picLocks noChangeAspect="1" noChangeArrowheads="1"/>
            </p:cNvPicPr>
            <p:nvPr/>
          </p:nvPicPr>
          <p:blipFill>
            <a:blip r:embed="rId8">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037194" y="1946131"/>
              <a:ext cx="859810" cy="859810"/>
            </a:xfrm>
            <a:prstGeom prst="rect">
              <a:avLst/>
            </a:prstGeom>
            <a:noFill/>
            <a:extLst>
              <a:ext uri="{909E8E84-426E-40DD-AFC4-6F175D3DCCD1}">
                <a14:hiddenFill xmlns:a14="http://schemas.microsoft.com/office/drawing/2010/main">
                  <a:solidFill>
                    <a:srgbClr val="FFFFFF"/>
                  </a:solidFill>
                </a14:hiddenFill>
              </a:ext>
            </a:extLst>
          </p:spPr>
        </p:pic>
        <p:sp>
          <p:nvSpPr>
            <p:cNvPr id="35" name="TextBox 34">
              <a:extLst>
                <a:ext uri="{FF2B5EF4-FFF2-40B4-BE49-F238E27FC236}">
                  <a16:creationId xmlns:a16="http://schemas.microsoft.com/office/drawing/2014/main" id="{6F2966CC-AE69-7546-6A72-A0A1BBA240D4}"/>
                </a:ext>
              </a:extLst>
            </p:cNvPr>
            <p:cNvSpPr txBox="1"/>
            <p:nvPr/>
          </p:nvSpPr>
          <p:spPr>
            <a:xfrm>
              <a:off x="3305035" y="2298473"/>
              <a:ext cx="351378" cy="461665"/>
            </a:xfrm>
            <a:prstGeom prst="rect">
              <a:avLst/>
            </a:prstGeom>
            <a:noFill/>
          </p:spPr>
          <p:txBody>
            <a:bodyPr wrap="none" rtlCol="0">
              <a:spAutoFit/>
            </a:bodyPr>
            <a:lstStyle/>
            <a:p>
              <a:r>
                <a:rPr lang="en-US" sz="2400">
                  <a:solidFill>
                    <a:schemeClr val="bg1"/>
                  </a:solidFill>
                </a:rPr>
                <a:t>R</a:t>
              </a:r>
            </a:p>
          </p:txBody>
        </p:sp>
      </p:grpSp>
      <p:grpSp>
        <p:nvGrpSpPr>
          <p:cNvPr id="36" name="Group 35">
            <a:extLst>
              <a:ext uri="{FF2B5EF4-FFF2-40B4-BE49-F238E27FC236}">
                <a16:creationId xmlns:a16="http://schemas.microsoft.com/office/drawing/2014/main" id="{79641525-0B80-7F37-BF0B-E2B39623FB06}"/>
              </a:ext>
            </a:extLst>
          </p:cNvPr>
          <p:cNvGrpSpPr/>
          <p:nvPr/>
        </p:nvGrpSpPr>
        <p:grpSpPr>
          <a:xfrm>
            <a:off x="5950051" y="1574140"/>
            <a:ext cx="859810" cy="859810"/>
            <a:chOff x="3037194" y="1946131"/>
            <a:chExt cx="859810" cy="859810"/>
          </a:xfrm>
        </p:grpSpPr>
        <p:pic>
          <p:nvPicPr>
            <p:cNvPr id="38" name="Picture 37" descr="Free Clipart: Padlock Icon | jaschon">
              <a:extLst>
                <a:ext uri="{FF2B5EF4-FFF2-40B4-BE49-F238E27FC236}">
                  <a16:creationId xmlns:a16="http://schemas.microsoft.com/office/drawing/2014/main" id="{617BB1BA-79C9-EE26-708A-94B96F1C5FD5}"/>
                </a:ext>
              </a:extLst>
            </p:cNvPr>
            <p:cNvPicPr>
              <a:picLocks noChangeAspect="1" noChangeArrowheads="1"/>
            </p:cNvPicPr>
            <p:nvPr/>
          </p:nvPicPr>
          <p:blipFill>
            <a:blip r:embed="rId8">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037194" y="1946131"/>
              <a:ext cx="859810" cy="859810"/>
            </a:xfrm>
            <a:prstGeom prst="rect">
              <a:avLst/>
            </a:prstGeom>
            <a:noFill/>
            <a:extLst>
              <a:ext uri="{909E8E84-426E-40DD-AFC4-6F175D3DCCD1}">
                <a14:hiddenFill xmlns:a14="http://schemas.microsoft.com/office/drawing/2010/main">
                  <a:solidFill>
                    <a:srgbClr val="FFFFFF"/>
                  </a:solidFill>
                </a14:hiddenFill>
              </a:ext>
            </a:extLst>
          </p:spPr>
        </p:pic>
        <p:sp>
          <p:nvSpPr>
            <p:cNvPr id="45" name="TextBox 44">
              <a:extLst>
                <a:ext uri="{FF2B5EF4-FFF2-40B4-BE49-F238E27FC236}">
                  <a16:creationId xmlns:a16="http://schemas.microsoft.com/office/drawing/2014/main" id="{F1C7B83E-225E-9BA1-4E11-38E4A59F2544}"/>
                </a:ext>
              </a:extLst>
            </p:cNvPr>
            <p:cNvSpPr txBox="1"/>
            <p:nvPr/>
          </p:nvSpPr>
          <p:spPr>
            <a:xfrm>
              <a:off x="3305035" y="2298473"/>
              <a:ext cx="351378" cy="461665"/>
            </a:xfrm>
            <a:prstGeom prst="rect">
              <a:avLst/>
            </a:prstGeom>
            <a:noFill/>
          </p:spPr>
          <p:txBody>
            <a:bodyPr wrap="none" rtlCol="0">
              <a:spAutoFit/>
            </a:bodyPr>
            <a:lstStyle/>
            <a:p>
              <a:r>
                <a:rPr lang="en-US" sz="2400">
                  <a:solidFill>
                    <a:schemeClr val="bg1"/>
                  </a:solidFill>
                </a:rPr>
                <a:t>R</a:t>
              </a:r>
            </a:p>
          </p:txBody>
        </p:sp>
      </p:grpSp>
      <p:grpSp>
        <p:nvGrpSpPr>
          <p:cNvPr id="46" name="Group 45">
            <a:extLst>
              <a:ext uri="{FF2B5EF4-FFF2-40B4-BE49-F238E27FC236}">
                <a16:creationId xmlns:a16="http://schemas.microsoft.com/office/drawing/2014/main" id="{3564EB32-BC35-0986-0AB0-DC3E5C0CFB90}"/>
              </a:ext>
            </a:extLst>
          </p:cNvPr>
          <p:cNvGrpSpPr/>
          <p:nvPr/>
        </p:nvGrpSpPr>
        <p:grpSpPr>
          <a:xfrm>
            <a:off x="6096000" y="2644140"/>
            <a:ext cx="859810" cy="859810"/>
            <a:chOff x="3037194" y="1946131"/>
            <a:chExt cx="859810" cy="859810"/>
          </a:xfrm>
        </p:grpSpPr>
        <p:pic>
          <p:nvPicPr>
            <p:cNvPr id="47" name="Picture 46" descr="Free Clipart: Padlock Icon | jaschon">
              <a:extLst>
                <a:ext uri="{FF2B5EF4-FFF2-40B4-BE49-F238E27FC236}">
                  <a16:creationId xmlns:a16="http://schemas.microsoft.com/office/drawing/2014/main" id="{E08A18F3-B7EF-1A14-DC42-77C66FD1C8B2}"/>
                </a:ext>
              </a:extLst>
            </p:cNvPr>
            <p:cNvPicPr>
              <a:picLocks noChangeAspect="1" noChangeArrowheads="1"/>
            </p:cNvPicPr>
            <p:nvPr/>
          </p:nvPicPr>
          <p:blipFill>
            <a:blip r:embed="rId8">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037194" y="1946131"/>
              <a:ext cx="859810" cy="859810"/>
            </a:xfrm>
            <a:prstGeom prst="rect">
              <a:avLst/>
            </a:prstGeom>
            <a:noFill/>
            <a:extLst>
              <a:ext uri="{909E8E84-426E-40DD-AFC4-6F175D3DCCD1}">
                <a14:hiddenFill xmlns:a14="http://schemas.microsoft.com/office/drawing/2010/main">
                  <a:solidFill>
                    <a:srgbClr val="FFFFFF"/>
                  </a:solidFill>
                </a14:hiddenFill>
              </a:ext>
            </a:extLst>
          </p:spPr>
        </p:pic>
        <p:sp>
          <p:nvSpPr>
            <p:cNvPr id="48" name="TextBox 47">
              <a:extLst>
                <a:ext uri="{FF2B5EF4-FFF2-40B4-BE49-F238E27FC236}">
                  <a16:creationId xmlns:a16="http://schemas.microsoft.com/office/drawing/2014/main" id="{9D0D47BF-2A29-887C-1679-653392EB8AA5}"/>
                </a:ext>
              </a:extLst>
            </p:cNvPr>
            <p:cNvSpPr txBox="1"/>
            <p:nvPr/>
          </p:nvSpPr>
          <p:spPr>
            <a:xfrm>
              <a:off x="3305035" y="2298473"/>
              <a:ext cx="351378" cy="461665"/>
            </a:xfrm>
            <a:prstGeom prst="rect">
              <a:avLst/>
            </a:prstGeom>
            <a:noFill/>
          </p:spPr>
          <p:txBody>
            <a:bodyPr wrap="none" rtlCol="0">
              <a:spAutoFit/>
            </a:bodyPr>
            <a:lstStyle/>
            <a:p>
              <a:r>
                <a:rPr lang="en-US" sz="2400">
                  <a:solidFill>
                    <a:schemeClr val="bg1"/>
                  </a:solidFill>
                </a:rPr>
                <a:t>R</a:t>
              </a:r>
            </a:p>
          </p:txBody>
        </p:sp>
      </p:grpSp>
      <p:sp>
        <p:nvSpPr>
          <p:cNvPr id="59" name="TextBox 58">
            <a:extLst>
              <a:ext uri="{FF2B5EF4-FFF2-40B4-BE49-F238E27FC236}">
                <a16:creationId xmlns:a16="http://schemas.microsoft.com/office/drawing/2014/main" id="{BFC4A8CA-0B03-DF60-C800-E33728B7F2CC}"/>
              </a:ext>
            </a:extLst>
          </p:cNvPr>
          <p:cNvSpPr txBox="1"/>
          <p:nvPr/>
        </p:nvSpPr>
        <p:spPr>
          <a:xfrm>
            <a:off x="364669" y="3735689"/>
            <a:ext cx="3689408" cy="461665"/>
          </a:xfrm>
          <a:prstGeom prst="rect">
            <a:avLst/>
          </a:prstGeom>
          <a:noFill/>
        </p:spPr>
        <p:txBody>
          <a:bodyPr wrap="none" rtlCol="0">
            <a:spAutoFit/>
          </a:bodyPr>
          <a:lstStyle/>
          <a:p>
            <a:r>
              <a:rPr lang="en-US" sz="2400"/>
              <a:t>Input: </a:t>
            </a:r>
            <a:r>
              <a:rPr lang="en-US" sz="2400">
                <a:solidFill>
                  <a:srgbClr val="005AB5"/>
                </a:solidFill>
              </a:rPr>
              <a:t>PK</a:t>
            </a:r>
            <a:r>
              <a:rPr lang="en-US" sz="2400"/>
              <a:t>, </a:t>
            </a:r>
            <a:r>
              <a:rPr lang="en-US" sz="2400">
                <a:solidFill>
                  <a:srgbClr val="005AB5"/>
                </a:solidFill>
              </a:rPr>
              <a:t>G</a:t>
            </a:r>
            <a:r>
              <a:rPr lang="en-US" sz="2400"/>
              <a:t>, </a:t>
            </a:r>
            <a:r>
              <a:rPr lang="en-US" sz="2400">
                <a:solidFill>
                  <a:srgbClr val="005AB5"/>
                </a:solidFill>
              </a:rPr>
              <a:t>K</a:t>
            </a:r>
            <a:r>
              <a:rPr lang="en-US" sz="2400"/>
              <a:t>,         , </a:t>
            </a:r>
            <a:r>
              <a:rPr lang="en-US" sz="2400">
                <a:solidFill>
                  <a:srgbClr val="DC3220"/>
                </a:solidFill>
              </a:rPr>
              <a:t>k</a:t>
            </a:r>
            <a:r>
              <a:rPr lang="en-US" sz="2400"/>
              <a:t>, </a:t>
            </a:r>
            <a:r>
              <a:rPr lang="en-US" sz="2400">
                <a:solidFill>
                  <a:srgbClr val="DC3220"/>
                </a:solidFill>
              </a:rPr>
              <a:t>z</a:t>
            </a:r>
            <a:r>
              <a:rPr lang="en-US" sz="2400"/>
              <a:t>,</a:t>
            </a:r>
            <a:r>
              <a:rPr lang="en-US" sz="2400">
                <a:solidFill>
                  <a:srgbClr val="DC3220"/>
                </a:solidFill>
              </a:rPr>
              <a:t> z’</a:t>
            </a:r>
            <a:r>
              <a:rPr lang="en-US" sz="2400"/>
              <a:t> </a:t>
            </a:r>
          </a:p>
        </p:txBody>
      </p:sp>
      <p:sp>
        <p:nvSpPr>
          <p:cNvPr id="60" name="TextBox 59">
            <a:extLst>
              <a:ext uri="{FF2B5EF4-FFF2-40B4-BE49-F238E27FC236}">
                <a16:creationId xmlns:a16="http://schemas.microsoft.com/office/drawing/2014/main" id="{E3F67E9F-E553-2E90-CABD-ED633D81B807}"/>
              </a:ext>
            </a:extLst>
          </p:cNvPr>
          <p:cNvSpPr txBox="1"/>
          <p:nvPr/>
        </p:nvSpPr>
        <p:spPr>
          <a:xfrm>
            <a:off x="8975141" y="3735689"/>
            <a:ext cx="2119491" cy="461665"/>
          </a:xfrm>
          <a:prstGeom prst="rect">
            <a:avLst/>
          </a:prstGeom>
          <a:noFill/>
        </p:spPr>
        <p:txBody>
          <a:bodyPr wrap="none" rtlCol="0">
            <a:spAutoFit/>
          </a:bodyPr>
          <a:lstStyle/>
          <a:p>
            <a:r>
              <a:rPr lang="en-US" sz="2400"/>
              <a:t>Input: </a:t>
            </a:r>
            <a:r>
              <a:rPr lang="en-US" sz="2400">
                <a:solidFill>
                  <a:srgbClr val="005AB5"/>
                </a:solidFill>
              </a:rPr>
              <a:t>PK</a:t>
            </a:r>
            <a:r>
              <a:rPr lang="en-US" sz="2400"/>
              <a:t>, </a:t>
            </a:r>
            <a:r>
              <a:rPr lang="en-US" sz="2400">
                <a:solidFill>
                  <a:srgbClr val="005AB5"/>
                </a:solidFill>
              </a:rPr>
              <a:t>G</a:t>
            </a:r>
            <a:r>
              <a:rPr lang="en-US" sz="2400"/>
              <a:t>, </a:t>
            </a:r>
            <a:r>
              <a:rPr lang="en-US" sz="2400" b="1">
                <a:solidFill>
                  <a:srgbClr val="005AB5"/>
                </a:solidFill>
              </a:rPr>
              <a:t>K</a:t>
            </a:r>
            <a:r>
              <a:rPr lang="en-US" sz="2400"/>
              <a:t>, </a:t>
            </a:r>
          </a:p>
        </p:txBody>
      </p:sp>
      <p:grpSp>
        <p:nvGrpSpPr>
          <p:cNvPr id="61" name="Group 60">
            <a:extLst>
              <a:ext uri="{FF2B5EF4-FFF2-40B4-BE49-F238E27FC236}">
                <a16:creationId xmlns:a16="http://schemas.microsoft.com/office/drawing/2014/main" id="{3281599D-0D09-C73D-D3F0-19F6046BF76A}"/>
              </a:ext>
            </a:extLst>
          </p:cNvPr>
          <p:cNvGrpSpPr/>
          <p:nvPr/>
        </p:nvGrpSpPr>
        <p:grpSpPr>
          <a:xfrm>
            <a:off x="2177385" y="3458582"/>
            <a:ext cx="859810" cy="859810"/>
            <a:chOff x="3825296" y="1946131"/>
            <a:chExt cx="859810" cy="859810"/>
          </a:xfrm>
        </p:grpSpPr>
        <p:pic>
          <p:nvPicPr>
            <p:cNvPr id="62" name="Picture 10" descr="Free Clipart: Padlock Icon | jaschon">
              <a:extLst>
                <a:ext uri="{FF2B5EF4-FFF2-40B4-BE49-F238E27FC236}">
                  <a16:creationId xmlns:a16="http://schemas.microsoft.com/office/drawing/2014/main" id="{8AC41485-F18F-3005-00AF-B3A7FFEA520E}"/>
                </a:ext>
              </a:extLst>
            </p:cNvPr>
            <p:cNvPicPr>
              <a:picLocks noChangeAspect="1" noChangeArrowheads="1"/>
            </p:cNvPicPr>
            <p:nvPr/>
          </p:nvPicPr>
          <p:blipFill>
            <a:blip r:embed="rId8">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825296" y="1946131"/>
              <a:ext cx="859810" cy="859810"/>
            </a:xfrm>
            <a:prstGeom prst="rect">
              <a:avLst/>
            </a:prstGeom>
            <a:noFill/>
            <a:extLst>
              <a:ext uri="{909E8E84-426E-40DD-AFC4-6F175D3DCCD1}">
                <a14:hiddenFill xmlns:a14="http://schemas.microsoft.com/office/drawing/2010/main">
                  <a:solidFill>
                    <a:srgbClr val="FFFFFF"/>
                  </a:solidFill>
                </a14:hiddenFill>
              </a:ext>
            </a:extLst>
          </p:spPr>
        </p:pic>
        <p:sp>
          <p:nvSpPr>
            <p:cNvPr id="63" name="TextBox 62">
              <a:extLst>
                <a:ext uri="{FF2B5EF4-FFF2-40B4-BE49-F238E27FC236}">
                  <a16:creationId xmlns:a16="http://schemas.microsoft.com/office/drawing/2014/main" id="{8C5D0E59-3436-1CEC-13B7-A263E2B195C4}"/>
                </a:ext>
              </a:extLst>
            </p:cNvPr>
            <p:cNvSpPr txBox="1"/>
            <p:nvPr/>
          </p:nvSpPr>
          <p:spPr>
            <a:xfrm>
              <a:off x="4093137" y="2298472"/>
              <a:ext cx="351378" cy="461665"/>
            </a:xfrm>
            <a:prstGeom prst="rect">
              <a:avLst/>
            </a:prstGeom>
            <a:noFill/>
          </p:spPr>
          <p:txBody>
            <a:bodyPr wrap="none" rtlCol="0">
              <a:spAutoFit/>
            </a:bodyPr>
            <a:lstStyle/>
            <a:p>
              <a:r>
                <a:rPr lang="en-US" sz="2400">
                  <a:solidFill>
                    <a:schemeClr val="bg1"/>
                  </a:solidFill>
                </a:rPr>
                <a:t>R</a:t>
              </a:r>
            </a:p>
          </p:txBody>
        </p:sp>
      </p:grpSp>
      <p:grpSp>
        <p:nvGrpSpPr>
          <p:cNvPr id="64" name="Group 63">
            <a:extLst>
              <a:ext uri="{FF2B5EF4-FFF2-40B4-BE49-F238E27FC236}">
                <a16:creationId xmlns:a16="http://schemas.microsoft.com/office/drawing/2014/main" id="{E0B0F8CE-52FC-11FC-B4A5-81FF15B2D32C}"/>
              </a:ext>
            </a:extLst>
          </p:cNvPr>
          <p:cNvGrpSpPr/>
          <p:nvPr/>
        </p:nvGrpSpPr>
        <p:grpSpPr>
          <a:xfrm>
            <a:off x="10781487" y="3412778"/>
            <a:ext cx="859810" cy="859810"/>
            <a:chOff x="3825296" y="1946131"/>
            <a:chExt cx="859810" cy="859810"/>
          </a:xfrm>
        </p:grpSpPr>
        <p:pic>
          <p:nvPicPr>
            <p:cNvPr id="65" name="Picture 10" descr="Free Clipart: Padlock Icon | jaschon">
              <a:extLst>
                <a:ext uri="{FF2B5EF4-FFF2-40B4-BE49-F238E27FC236}">
                  <a16:creationId xmlns:a16="http://schemas.microsoft.com/office/drawing/2014/main" id="{F5186C01-5EDE-B4C5-03F4-CFDA3E0C48C6}"/>
                </a:ext>
              </a:extLst>
            </p:cNvPr>
            <p:cNvPicPr>
              <a:picLocks noChangeAspect="1" noChangeArrowheads="1"/>
            </p:cNvPicPr>
            <p:nvPr/>
          </p:nvPicPr>
          <p:blipFill>
            <a:blip r:embed="rId8">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825296" y="1946131"/>
              <a:ext cx="859810" cy="859810"/>
            </a:xfrm>
            <a:prstGeom prst="rect">
              <a:avLst/>
            </a:prstGeom>
            <a:noFill/>
            <a:extLst>
              <a:ext uri="{909E8E84-426E-40DD-AFC4-6F175D3DCCD1}">
                <a14:hiddenFill xmlns:a14="http://schemas.microsoft.com/office/drawing/2010/main">
                  <a:solidFill>
                    <a:srgbClr val="FFFFFF"/>
                  </a:solidFill>
                </a14:hiddenFill>
              </a:ext>
            </a:extLst>
          </p:spPr>
        </p:pic>
        <p:sp>
          <p:nvSpPr>
            <p:cNvPr id="66" name="TextBox 65">
              <a:extLst>
                <a:ext uri="{FF2B5EF4-FFF2-40B4-BE49-F238E27FC236}">
                  <a16:creationId xmlns:a16="http://schemas.microsoft.com/office/drawing/2014/main" id="{1F3A6C0D-7565-5DC6-EA0E-FE9D890D556E}"/>
                </a:ext>
              </a:extLst>
            </p:cNvPr>
            <p:cNvSpPr txBox="1"/>
            <p:nvPr/>
          </p:nvSpPr>
          <p:spPr>
            <a:xfrm>
              <a:off x="4093137" y="2298472"/>
              <a:ext cx="351378" cy="461665"/>
            </a:xfrm>
            <a:prstGeom prst="rect">
              <a:avLst/>
            </a:prstGeom>
            <a:noFill/>
          </p:spPr>
          <p:txBody>
            <a:bodyPr wrap="none" rtlCol="0">
              <a:spAutoFit/>
            </a:bodyPr>
            <a:lstStyle/>
            <a:p>
              <a:r>
                <a:rPr lang="en-US" sz="2400">
                  <a:solidFill>
                    <a:schemeClr val="bg1"/>
                  </a:solidFill>
                </a:rPr>
                <a:t>R</a:t>
              </a:r>
            </a:p>
          </p:txBody>
        </p:sp>
      </p:grpSp>
      <p:grpSp>
        <p:nvGrpSpPr>
          <p:cNvPr id="4" name="Group 3">
            <a:extLst>
              <a:ext uri="{FF2B5EF4-FFF2-40B4-BE49-F238E27FC236}">
                <a16:creationId xmlns:a16="http://schemas.microsoft.com/office/drawing/2014/main" id="{9BD6CD08-85C5-69C3-BEB4-1BBDB8DCB42E}"/>
              </a:ext>
            </a:extLst>
          </p:cNvPr>
          <p:cNvGrpSpPr/>
          <p:nvPr/>
        </p:nvGrpSpPr>
        <p:grpSpPr>
          <a:xfrm>
            <a:off x="4151734" y="3821011"/>
            <a:ext cx="3489943" cy="588957"/>
            <a:chOff x="3948087" y="3820196"/>
            <a:chExt cx="4546014" cy="588957"/>
          </a:xfrm>
        </p:grpSpPr>
        <p:sp>
          <p:nvSpPr>
            <p:cNvPr id="5" name="TextBox 4">
              <a:extLst>
                <a:ext uri="{FF2B5EF4-FFF2-40B4-BE49-F238E27FC236}">
                  <a16:creationId xmlns:a16="http://schemas.microsoft.com/office/drawing/2014/main" id="{2324DEF1-1ACB-52E0-E29D-4470E17D439C}"/>
                </a:ext>
              </a:extLst>
            </p:cNvPr>
            <p:cNvSpPr txBox="1"/>
            <p:nvPr/>
          </p:nvSpPr>
          <p:spPr>
            <a:xfrm>
              <a:off x="3948087" y="3862023"/>
              <a:ext cx="4546014" cy="461665"/>
            </a:xfrm>
            <a:prstGeom prst="rect">
              <a:avLst/>
            </a:prstGeom>
            <a:ln w="28575"/>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400"/>
                <a:t>Let ZKP recompute              </a:t>
              </a:r>
            </a:p>
          </p:txBody>
        </p:sp>
        <p:pic>
          <p:nvPicPr>
            <p:cNvPr id="6" name="Picture 6" descr="Download Parchment, Scroll, Ribbon. Royalty-Free Vector Graphic - Pixabay">
              <a:extLst>
                <a:ext uri="{FF2B5EF4-FFF2-40B4-BE49-F238E27FC236}">
                  <a16:creationId xmlns:a16="http://schemas.microsoft.com/office/drawing/2014/main" id="{52D4751C-CE82-291E-14B8-0F4E5E9CC6AD}"/>
                </a:ext>
              </a:extLst>
            </p:cNvPr>
            <p:cNvPicPr>
              <a:picLocks noChangeAspect="1" noChangeArrowheads="1"/>
            </p:cNvPicPr>
            <p:nvPr/>
          </p:nvPicPr>
          <p:blipFill>
            <a:blip r:embed="rId7">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221228" y="3820196"/>
              <a:ext cx="1177914" cy="588957"/>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444989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532D29F-6A54-88DE-DB71-DBADD16A2931}"/>
              </a:ext>
            </a:extLst>
          </p:cNvPr>
          <p:cNvSpPr>
            <a:spLocks noGrp="1"/>
          </p:cNvSpPr>
          <p:nvPr>
            <p:ph idx="1"/>
          </p:nvPr>
        </p:nvSpPr>
        <p:spPr/>
        <p:txBody>
          <a:bodyPr/>
          <a:lstStyle/>
          <a:p>
            <a:r>
              <a:rPr lang="en-US"/>
              <a:t>Set          to be (        ,        ), where          = </a:t>
            </a:r>
            <a:r>
              <a:rPr lang="en-US">
                <a:solidFill>
                  <a:srgbClr val="DC3220"/>
                </a:solidFill>
              </a:rPr>
              <a:t>v</a:t>
            </a:r>
            <a:r>
              <a:rPr lang="en-US">
                <a:solidFill>
                  <a:srgbClr val="FF0000"/>
                </a:solidFill>
              </a:rPr>
              <a:t> </a:t>
            </a:r>
            <a:r>
              <a:rPr lang="en-US">
                <a:solidFill>
                  <a:srgbClr val="005AB5"/>
                </a:solidFill>
              </a:rPr>
              <a:t>K</a:t>
            </a:r>
            <a:r>
              <a:rPr lang="en-US">
                <a:solidFill>
                  <a:srgbClr val="00B050"/>
                </a:solidFill>
              </a:rPr>
              <a:t> </a:t>
            </a:r>
            <a:r>
              <a:rPr lang="en-US"/>
              <a:t>+</a:t>
            </a:r>
            <a:r>
              <a:rPr lang="en-US">
                <a:solidFill>
                  <a:srgbClr val="FF0000"/>
                </a:solidFill>
              </a:rPr>
              <a:t> </a:t>
            </a:r>
            <a:r>
              <a:rPr lang="en-US">
                <a:solidFill>
                  <a:srgbClr val="DC3220"/>
                </a:solidFill>
              </a:rPr>
              <a:t>R</a:t>
            </a:r>
          </a:p>
          <a:p>
            <a:r>
              <a:rPr lang="en-US"/>
              <a:t>Convince Verifier that Prover knows </a:t>
            </a:r>
            <a:r>
              <a:rPr lang="en-US">
                <a:solidFill>
                  <a:srgbClr val="DC3220"/>
                </a:solidFill>
              </a:rPr>
              <a:t>k</a:t>
            </a:r>
            <a:r>
              <a:rPr lang="en-US"/>
              <a:t>,</a:t>
            </a:r>
            <a:r>
              <a:rPr lang="en-US">
                <a:solidFill>
                  <a:srgbClr val="FF0000"/>
                </a:solidFill>
              </a:rPr>
              <a:t> </a:t>
            </a:r>
            <a:r>
              <a:rPr lang="en-US">
                <a:solidFill>
                  <a:srgbClr val="DC3220"/>
                </a:solidFill>
              </a:rPr>
              <a:t>z’</a:t>
            </a:r>
            <a:r>
              <a:rPr lang="en-US"/>
              <a:t>,</a:t>
            </a:r>
            <a:r>
              <a:rPr lang="en-US">
                <a:solidFill>
                  <a:srgbClr val="FF0000"/>
                </a:solidFill>
              </a:rPr>
              <a:t> </a:t>
            </a:r>
            <a:r>
              <a:rPr lang="en-US">
                <a:solidFill>
                  <a:srgbClr val="DC3220"/>
                </a:solidFill>
              </a:rPr>
              <a:t>z</a:t>
            </a:r>
            <a:r>
              <a:rPr lang="en-US"/>
              <a:t> such that </a:t>
            </a:r>
          </a:p>
          <a:p>
            <a:pPr marL="0" indent="0" algn="ctr">
              <a:buNone/>
            </a:pPr>
            <a:r>
              <a:rPr lang="en-US" sz="2800">
                <a:solidFill>
                  <a:srgbClr val="005AB5"/>
                </a:solidFill>
              </a:rPr>
              <a:t>PK</a:t>
            </a:r>
            <a:r>
              <a:rPr lang="en-US" sz="2800"/>
              <a:t> = </a:t>
            </a:r>
            <a:r>
              <a:rPr lang="en-US" sz="2800">
                <a:solidFill>
                  <a:srgbClr val="DC3220"/>
                </a:solidFill>
              </a:rPr>
              <a:t>k</a:t>
            </a:r>
            <a:r>
              <a:rPr lang="en-US" sz="2800"/>
              <a:t> </a:t>
            </a:r>
            <a:r>
              <a:rPr lang="en-US" sz="2800">
                <a:solidFill>
                  <a:srgbClr val="005AB5"/>
                </a:solidFill>
              </a:rPr>
              <a:t>G</a:t>
            </a:r>
            <a:r>
              <a:rPr lang="en-US" sz="2800"/>
              <a:t> + </a:t>
            </a:r>
            <a:r>
              <a:rPr lang="en-US" sz="2800">
                <a:solidFill>
                  <a:srgbClr val="DC3220"/>
                </a:solidFill>
              </a:rPr>
              <a:t>z</a:t>
            </a:r>
            <a:r>
              <a:rPr lang="en-US" sz="2800">
                <a:solidFill>
                  <a:srgbClr val="FF0000"/>
                </a:solidFill>
              </a:rPr>
              <a:t>         </a:t>
            </a:r>
            <a:r>
              <a:rPr lang="en-US" sz="2800"/>
              <a:t>+</a:t>
            </a:r>
            <a:r>
              <a:rPr lang="en-US" sz="2800">
                <a:solidFill>
                  <a:srgbClr val="FF0000"/>
                </a:solidFill>
              </a:rPr>
              <a:t> </a:t>
            </a:r>
            <a:r>
              <a:rPr lang="en-US" sz="2800">
                <a:solidFill>
                  <a:srgbClr val="DC3220"/>
                </a:solidFill>
              </a:rPr>
              <a:t>z’</a:t>
            </a:r>
            <a:r>
              <a:rPr lang="en-US" sz="2800">
                <a:solidFill>
                  <a:srgbClr val="FF0000"/>
                </a:solidFill>
              </a:rPr>
              <a:t> </a:t>
            </a:r>
            <a:r>
              <a:rPr lang="en-US" sz="2800">
                <a:solidFill>
                  <a:srgbClr val="005AB5"/>
                </a:solidFill>
              </a:rPr>
              <a:t>K</a:t>
            </a:r>
          </a:p>
          <a:p>
            <a:endParaRPr lang="en-US"/>
          </a:p>
          <a:p>
            <a:endParaRPr lang="en-US"/>
          </a:p>
        </p:txBody>
      </p:sp>
      <p:pic>
        <p:nvPicPr>
          <p:cNvPr id="27" name="Picture 6" descr="Client - Free marketing icons">
            <a:extLst>
              <a:ext uri="{FF2B5EF4-FFF2-40B4-BE49-F238E27FC236}">
                <a16:creationId xmlns:a16="http://schemas.microsoft.com/office/drawing/2014/main" id="{ADB2E373-9E92-AA67-63E2-9AAFE158EAE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28374"/>
          <a:stretch/>
        </p:blipFill>
        <p:spPr bwMode="auto">
          <a:xfrm>
            <a:off x="838200" y="4543699"/>
            <a:ext cx="2315308" cy="1658373"/>
          </a:xfrm>
          <a:prstGeom prst="rect">
            <a:avLst/>
          </a:prstGeom>
          <a:noFill/>
          <a:extLst>
            <a:ext uri="{909E8E84-426E-40DD-AFC4-6F175D3DCCD1}">
              <a14:hiddenFill xmlns:a14="http://schemas.microsoft.com/office/drawing/2010/main">
                <a:solidFill>
                  <a:srgbClr val="FFFFFF"/>
                </a:solidFill>
              </a14:hiddenFill>
            </a:ext>
          </a:extLst>
        </p:spPr>
      </p:pic>
      <p:sp>
        <p:nvSpPr>
          <p:cNvPr id="28" name="TextBox 27">
            <a:extLst>
              <a:ext uri="{FF2B5EF4-FFF2-40B4-BE49-F238E27FC236}">
                <a16:creationId xmlns:a16="http://schemas.microsoft.com/office/drawing/2014/main" id="{3EEF1C6B-ADA9-AB15-9817-2CE3EB0562BD}"/>
              </a:ext>
            </a:extLst>
          </p:cNvPr>
          <p:cNvSpPr txBox="1"/>
          <p:nvPr/>
        </p:nvSpPr>
        <p:spPr>
          <a:xfrm>
            <a:off x="1493793" y="6313659"/>
            <a:ext cx="1004121" cy="461665"/>
          </a:xfrm>
          <a:prstGeom prst="rect">
            <a:avLst/>
          </a:prstGeom>
          <a:noFill/>
        </p:spPr>
        <p:txBody>
          <a:bodyPr wrap="none" rtlCol="0">
            <a:spAutoFit/>
          </a:bodyPr>
          <a:lstStyle/>
          <a:p>
            <a:r>
              <a:rPr lang="en-US" sz="2400"/>
              <a:t>Prover</a:t>
            </a:r>
          </a:p>
        </p:txBody>
      </p:sp>
      <p:pic>
        <p:nvPicPr>
          <p:cNvPr id="29" name="Picture 28">
            <a:extLst>
              <a:ext uri="{FF2B5EF4-FFF2-40B4-BE49-F238E27FC236}">
                <a16:creationId xmlns:a16="http://schemas.microsoft.com/office/drawing/2014/main" id="{C744E56F-D866-9186-8A49-1A54579B1A31}"/>
              </a:ext>
            </a:extLst>
          </p:cNvPr>
          <p:cNvPicPr>
            <a:picLocks noChangeAspect="1"/>
          </p:cNvPicPr>
          <p:nvPr/>
        </p:nvPicPr>
        <p:blipFill>
          <a:blip r:embed="rId4"/>
          <a:stretch>
            <a:fillRect/>
          </a:stretch>
        </p:blipFill>
        <p:spPr>
          <a:xfrm>
            <a:off x="9046754" y="4318392"/>
            <a:ext cx="2022230" cy="2022230"/>
          </a:xfrm>
          <a:prstGeom prst="rect">
            <a:avLst/>
          </a:prstGeom>
        </p:spPr>
      </p:pic>
      <p:sp>
        <p:nvSpPr>
          <p:cNvPr id="30" name="TextBox 29">
            <a:extLst>
              <a:ext uri="{FF2B5EF4-FFF2-40B4-BE49-F238E27FC236}">
                <a16:creationId xmlns:a16="http://schemas.microsoft.com/office/drawing/2014/main" id="{BF0B2585-F96D-81EC-9B06-0ED6926D0F79}"/>
              </a:ext>
            </a:extLst>
          </p:cNvPr>
          <p:cNvSpPr txBox="1"/>
          <p:nvPr/>
        </p:nvSpPr>
        <p:spPr>
          <a:xfrm>
            <a:off x="9555809" y="6313659"/>
            <a:ext cx="1102289" cy="461665"/>
          </a:xfrm>
          <a:prstGeom prst="rect">
            <a:avLst/>
          </a:prstGeom>
          <a:noFill/>
        </p:spPr>
        <p:txBody>
          <a:bodyPr wrap="none" rtlCol="0">
            <a:spAutoFit/>
          </a:bodyPr>
          <a:lstStyle/>
          <a:p>
            <a:r>
              <a:rPr lang="en-US" sz="2400"/>
              <a:t>Verifier</a:t>
            </a:r>
          </a:p>
        </p:txBody>
      </p:sp>
      <p:pic>
        <p:nvPicPr>
          <p:cNvPr id="37" name="Picture 8" descr="Green check mark icon symbol logo in a circle. Tick symbol green checkmark  approve transparent 24382913 PNG">
            <a:extLst>
              <a:ext uri="{FF2B5EF4-FFF2-40B4-BE49-F238E27FC236}">
                <a16:creationId xmlns:a16="http://schemas.microsoft.com/office/drawing/2014/main" id="{E8C7BAD1-EF7D-214A-ED19-240F329A663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751532" y="5971521"/>
            <a:ext cx="798492" cy="728662"/>
          </a:xfrm>
          <a:prstGeom prst="rect">
            <a:avLst/>
          </a:prstGeom>
          <a:noFill/>
          <a:extLst>
            <a:ext uri="{909E8E84-426E-40DD-AFC4-6F175D3DCCD1}">
              <a14:hiddenFill xmlns:a14="http://schemas.microsoft.com/office/drawing/2010/main">
                <a:solidFill>
                  <a:srgbClr val="FFFFFF"/>
                </a:solidFill>
              </a14:hiddenFill>
            </a:ext>
          </a:extLst>
        </p:spPr>
      </p:pic>
      <p:cxnSp>
        <p:nvCxnSpPr>
          <p:cNvPr id="52" name="Straight Arrow Connector 51">
            <a:extLst>
              <a:ext uri="{FF2B5EF4-FFF2-40B4-BE49-F238E27FC236}">
                <a16:creationId xmlns:a16="http://schemas.microsoft.com/office/drawing/2014/main" id="{3DADDF1E-0846-40CC-CB88-E58387E62FDA}"/>
              </a:ext>
            </a:extLst>
          </p:cNvPr>
          <p:cNvCxnSpPr>
            <a:cxnSpLocks/>
          </p:cNvCxnSpPr>
          <p:nvPr/>
        </p:nvCxnSpPr>
        <p:spPr>
          <a:xfrm>
            <a:off x="3153508" y="5098547"/>
            <a:ext cx="5486400" cy="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53" name="Straight Arrow Connector 52">
            <a:extLst>
              <a:ext uri="{FF2B5EF4-FFF2-40B4-BE49-F238E27FC236}">
                <a16:creationId xmlns:a16="http://schemas.microsoft.com/office/drawing/2014/main" id="{CB1CFA18-9C96-DDAE-BCCF-0D2712C20ECF}"/>
              </a:ext>
            </a:extLst>
          </p:cNvPr>
          <p:cNvCxnSpPr>
            <a:cxnSpLocks/>
          </p:cNvCxnSpPr>
          <p:nvPr/>
        </p:nvCxnSpPr>
        <p:spPr>
          <a:xfrm flipH="1">
            <a:off x="3153508" y="5604378"/>
            <a:ext cx="5486400" cy="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54" name="Straight Arrow Connector 53">
            <a:extLst>
              <a:ext uri="{FF2B5EF4-FFF2-40B4-BE49-F238E27FC236}">
                <a16:creationId xmlns:a16="http://schemas.microsoft.com/office/drawing/2014/main" id="{96FB4F64-1BB1-A11C-59ED-27BC25DE77BE}"/>
              </a:ext>
            </a:extLst>
          </p:cNvPr>
          <p:cNvCxnSpPr>
            <a:cxnSpLocks/>
          </p:cNvCxnSpPr>
          <p:nvPr/>
        </p:nvCxnSpPr>
        <p:spPr>
          <a:xfrm>
            <a:off x="3153508" y="6067173"/>
            <a:ext cx="5486400" cy="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55" name="TextBox 54">
            <a:extLst>
              <a:ext uri="{FF2B5EF4-FFF2-40B4-BE49-F238E27FC236}">
                <a16:creationId xmlns:a16="http://schemas.microsoft.com/office/drawing/2014/main" id="{E3F4FF7A-58F3-4324-1705-64A673A938BF}"/>
              </a:ext>
            </a:extLst>
          </p:cNvPr>
          <p:cNvSpPr txBox="1"/>
          <p:nvPr/>
        </p:nvSpPr>
        <p:spPr>
          <a:xfrm>
            <a:off x="4210862" y="5103100"/>
            <a:ext cx="3371692" cy="523220"/>
          </a:xfrm>
          <a:prstGeom prst="rect">
            <a:avLst/>
          </a:prstGeom>
          <a:noFill/>
        </p:spPr>
        <p:txBody>
          <a:bodyPr wrap="none" rtlCol="0">
            <a:spAutoFit/>
          </a:bodyPr>
          <a:lstStyle/>
          <a:p>
            <a:r>
              <a:rPr lang="en-US" sz="2800"/>
              <a:t>c ←$ </a:t>
            </a:r>
            <a:r>
              <a:rPr lang="en-US" sz="2800" err="1"/>
              <a:t>ChallengeSpace</a:t>
            </a:r>
            <a:r>
              <a:rPr lang="en-US" sz="2800"/>
              <a:t> </a:t>
            </a:r>
          </a:p>
        </p:txBody>
      </p:sp>
      <p:pic>
        <p:nvPicPr>
          <p:cNvPr id="56" name="Picture 8" descr="Parchment - Free art icons">
            <a:extLst>
              <a:ext uri="{FF2B5EF4-FFF2-40B4-BE49-F238E27FC236}">
                <a16:creationId xmlns:a16="http://schemas.microsoft.com/office/drawing/2014/main" id="{5241C981-04AA-6375-C9DC-E237420CD7E7}"/>
              </a:ext>
            </a:extLst>
          </p:cNvPr>
          <p:cNvPicPr>
            <a:picLocks noChangeAspect="1" noChangeArrowheads="1"/>
          </p:cNvPicPr>
          <p:nvPr/>
        </p:nvPicPr>
        <p:blipFill>
          <a:blip r:embed="rId6">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871751" y="4422604"/>
            <a:ext cx="906903" cy="906903"/>
          </a:xfrm>
          <a:prstGeom prst="rect">
            <a:avLst/>
          </a:prstGeom>
          <a:noFill/>
          <a:extLst>
            <a:ext uri="{909E8E84-426E-40DD-AFC4-6F175D3DCCD1}">
              <a14:hiddenFill xmlns:a14="http://schemas.microsoft.com/office/drawing/2010/main">
                <a:solidFill>
                  <a:srgbClr val="FFFFFF"/>
                </a:solidFill>
              </a14:hiddenFill>
            </a:ext>
          </a:extLst>
        </p:spPr>
      </p:pic>
      <p:sp>
        <p:nvSpPr>
          <p:cNvPr id="15" name="Title 14">
            <a:extLst>
              <a:ext uri="{FF2B5EF4-FFF2-40B4-BE49-F238E27FC236}">
                <a16:creationId xmlns:a16="http://schemas.microsoft.com/office/drawing/2014/main" id="{B88E23CD-5D5E-0C22-18AC-3A7785A5FF44}"/>
              </a:ext>
            </a:extLst>
          </p:cNvPr>
          <p:cNvSpPr>
            <a:spLocks noGrp="1"/>
          </p:cNvSpPr>
          <p:nvPr>
            <p:ph type="title"/>
          </p:nvPr>
        </p:nvSpPr>
        <p:spPr/>
        <p:txBody>
          <a:bodyPr/>
          <a:lstStyle/>
          <a:p>
            <a:r>
              <a:rPr lang="en-US"/>
              <a:t>Final Version: Protocol for Curve Operations</a:t>
            </a:r>
          </a:p>
        </p:txBody>
      </p:sp>
      <p:pic>
        <p:nvPicPr>
          <p:cNvPr id="2" name="Picture 6" descr="Download Parchment, Scroll, Ribbon. Royalty-Free Vector Graphic - Pixabay">
            <a:extLst>
              <a:ext uri="{FF2B5EF4-FFF2-40B4-BE49-F238E27FC236}">
                <a16:creationId xmlns:a16="http://schemas.microsoft.com/office/drawing/2014/main" id="{50B3CE56-8BBC-895B-992A-C9EAB8D27513}"/>
              </a:ext>
            </a:extLst>
          </p:cNvPr>
          <p:cNvPicPr>
            <a:picLocks noChangeAspect="1" noChangeArrowheads="1"/>
          </p:cNvPicPr>
          <p:nvPr/>
        </p:nvPicPr>
        <p:blipFill>
          <a:blip r:embed="rId7">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307749" y="5568811"/>
            <a:ext cx="1177914" cy="58895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Scroll variant with seal icon">
            <a:extLst>
              <a:ext uri="{FF2B5EF4-FFF2-40B4-BE49-F238E27FC236}">
                <a16:creationId xmlns:a16="http://schemas.microsoft.com/office/drawing/2014/main" id="{B26280AF-9B5A-A4B3-B051-4B042C20F0C8}"/>
              </a:ext>
            </a:extLst>
          </p:cNvPr>
          <p:cNvPicPr>
            <a:picLocks noChangeAspect="1" noChangeArrowheads="1"/>
          </p:cNvPicPr>
          <p:nvPr/>
        </p:nvPicPr>
        <p:blipFill>
          <a:blip r:embed="rId8">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040034" y="4559054"/>
            <a:ext cx="906903" cy="906903"/>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oup 8">
            <a:extLst>
              <a:ext uri="{FF2B5EF4-FFF2-40B4-BE49-F238E27FC236}">
                <a16:creationId xmlns:a16="http://schemas.microsoft.com/office/drawing/2014/main" id="{5B947F70-555E-5F7C-789E-F436B4C02841}"/>
              </a:ext>
            </a:extLst>
          </p:cNvPr>
          <p:cNvGrpSpPr/>
          <p:nvPr/>
        </p:nvGrpSpPr>
        <p:grpSpPr>
          <a:xfrm>
            <a:off x="4151734" y="3821011"/>
            <a:ext cx="3489943" cy="588957"/>
            <a:chOff x="3948087" y="3820196"/>
            <a:chExt cx="4546014" cy="588957"/>
          </a:xfrm>
        </p:grpSpPr>
        <p:sp>
          <p:nvSpPr>
            <p:cNvPr id="13" name="TextBox 12">
              <a:extLst>
                <a:ext uri="{FF2B5EF4-FFF2-40B4-BE49-F238E27FC236}">
                  <a16:creationId xmlns:a16="http://schemas.microsoft.com/office/drawing/2014/main" id="{17445A12-7803-6EB3-43C6-7A2D34021184}"/>
                </a:ext>
              </a:extLst>
            </p:cNvPr>
            <p:cNvSpPr txBox="1"/>
            <p:nvPr/>
          </p:nvSpPr>
          <p:spPr>
            <a:xfrm>
              <a:off x="3948087" y="3862023"/>
              <a:ext cx="4546014" cy="461665"/>
            </a:xfrm>
            <a:prstGeom prst="rect">
              <a:avLst/>
            </a:prstGeom>
            <a:ln w="28575"/>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400"/>
                <a:t>Let ZKP recompute              </a:t>
              </a:r>
            </a:p>
          </p:txBody>
        </p:sp>
        <p:pic>
          <p:nvPicPr>
            <p:cNvPr id="14" name="Picture 6" descr="Download Parchment, Scroll, Ribbon. Royalty-Free Vector Graphic - Pixabay">
              <a:extLst>
                <a:ext uri="{FF2B5EF4-FFF2-40B4-BE49-F238E27FC236}">
                  <a16:creationId xmlns:a16="http://schemas.microsoft.com/office/drawing/2014/main" id="{91AC1571-8DA2-7817-7A6B-D3F8474FE7F7}"/>
                </a:ext>
              </a:extLst>
            </p:cNvPr>
            <p:cNvPicPr>
              <a:picLocks noChangeAspect="1" noChangeArrowheads="1"/>
            </p:cNvPicPr>
            <p:nvPr/>
          </p:nvPicPr>
          <p:blipFill>
            <a:blip r:embed="rId7">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221228" y="3820196"/>
              <a:ext cx="1177914" cy="58895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7" name="Group 6">
            <a:extLst>
              <a:ext uri="{FF2B5EF4-FFF2-40B4-BE49-F238E27FC236}">
                <a16:creationId xmlns:a16="http://schemas.microsoft.com/office/drawing/2014/main" id="{1E73AA07-FD64-F34E-FE9F-3B5630FBB888}"/>
              </a:ext>
            </a:extLst>
          </p:cNvPr>
          <p:cNvGrpSpPr/>
          <p:nvPr/>
        </p:nvGrpSpPr>
        <p:grpSpPr>
          <a:xfrm>
            <a:off x="1622072" y="1574140"/>
            <a:ext cx="859810" cy="859810"/>
            <a:chOff x="3825296" y="1946131"/>
            <a:chExt cx="859810" cy="859810"/>
          </a:xfrm>
        </p:grpSpPr>
        <p:pic>
          <p:nvPicPr>
            <p:cNvPr id="16" name="Picture 10" descr="Free Clipart: Padlock Icon | jaschon">
              <a:extLst>
                <a:ext uri="{FF2B5EF4-FFF2-40B4-BE49-F238E27FC236}">
                  <a16:creationId xmlns:a16="http://schemas.microsoft.com/office/drawing/2014/main" id="{47D6D41C-B201-242E-537A-296A1F046291}"/>
                </a:ext>
              </a:extLst>
            </p:cNvPr>
            <p:cNvPicPr>
              <a:picLocks noChangeAspect="1" noChangeArrowheads="1"/>
            </p:cNvPicPr>
            <p:nvPr/>
          </p:nvPicPr>
          <p:blipFill>
            <a:blip r:embed="rId9">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825296" y="1946131"/>
              <a:ext cx="859810" cy="859810"/>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52C0711E-9951-2325-3A81-DFA69A52319A}"/>
                </a:ext>
              </a:extLst>
            </p:cNvPr>
            <p:cNvSpPr txBox="1"/>
            <p:nvPr/>
          </p:nvSpPr>
          <p:spPr>
            <a:xfrm>
              <a:off x="4093137" y="2298472"/>
              <a:ext cx="351378" cy="461665"/>
            </a:xfrm>
            <a:prstGeom prst="rect">
              <a:avLst/>
            </a:prstGeom>
            <a:noFill/>
          </p:spPr>
          <p:txBody>
            <a:bodyPr wrap="none" rtlCol="0">
              <a:spAutoFit/>
            </a:bodyPr>
            <a:lstStyle/>
            <a:p>
              <a:r>
                <a:rPr lang="en-US" sz="2400">
                  <a:solidFill>
                    <a:schemeClr val="bg1"/>
                  </a:solidFill>
                </a:rPr>
                <a:t>R</a:t>
              </a:r>
            </a:p>
          </p:txBody>
        </p:sp>
      </p:grpSp>
      <p:grpSp>
        <p:nvGrpSpPr>
          <p:cNvPr id="33" name="Group 32">
            <a:extLst>
              <a:ext uri="{FF2B5EF4-FFF2-40B4-BE49-F238E27FC236}">
                <a16:creationId xmlns:a16="http://schemas.microsoft.com/office/drawing/2014/main" id="{7553CB45-DEF9-FF58-7535-F1E5C256BA64}"/>
              </a:ext>
            </a:extLst>
          </p:cNvPr>
          <p:cNvGrpSpPr/>
          <p:nvPr/>
        </p:nvGrpSpPr>
        <p:grpSpPr>
          <a:xfrm>
            <a:off x="3265754" y="1574140"/>
            <a:ext cx="859810" cy="859810"/>
            <a:chOff x="3037194" y="1946131"/>
            <a:chExt cx="859810" cy="859810"/>
          </a:xfrm>
        </p:grpSpPr>
        <p:pic>
          <p:nvPicPr>
            <p:cNvPr id="34" name="Picture 33" descr="Free Clipart: Padlock Icon | jaschon">
              <a:extLst>
                <a:ext uri="{FF2B5EF4-FFF2-40B4-BE49-F238E27FC236}">
                  <a16:creationId xmlns:a16="http://schemas.microsoft.com/office/drawing/2014/main" id="{67A98ED7-7BBB-03A7-7830-A3E60561D000}"/>
                </a:ext>
              </a:extLst>
            </p:cNvPr>
            <p:cNvPicPr>
              <a:picLocks noChangeAspect="1" noChangeArrowheads="1"/>
            </p:cNvPicPr>
            <p:nvPr/>
          </p:nvPicPr>
          <p:blipFill>
            <a:blip r:embed="rId9">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037194" y="1946131"/>
              <a:ext cx="859810" cy="859810"/>
            </a:xfrm>
            <a:prstGeom prst="rect">
              <a:avLst/>
            </a:prstGeom>
            <a:noFill/>
            <a:extLst>
              <a:ext uri="{909E8E84-426E-40DD-AFC4-6F175D3DCCD1}">
                <a14:hiddenFill xmlns:a14="http://schemas.microsoft.com/office/drawing/2010/main">
                  <a:solidFill>
                    <a:srgbClr val="FFFFFF"/>
                  </a:solidFill>
                </a14:hiddenFill>
              </a:ext>
            </a:extLst>
          </p:spPr>
        </p:pic>
        <p:sp>
          <p:nvSpPr>
            <p:cNvPr id="35" name="TextBox 34">
              <a:extLst>
                <a:ext uri="{FF2B5EF4-FFF2-40B4-BE49-F238E27FC236}">
                  <a16:creationId xmlns:a16="http://schemas.microsoft.com/office/drawing/2014/main" id="{7DBED08E-D455-9AE6-866C-00398462854D}"/>
                </a:ext>
              </a:extLst>
            </p:cNvPr>
            <p:cNvSpPr txBox="1"/>
            <p:nvPr/>
          </p:nvSpPr>
          <p:spPr>
            <a:xfrm>
              <a:off x="3305035" y="2298473"/>
              <a:ext cx="324128" cy="461665"/>
            </a:xfrm>
            <a:prstGeom prst="rect">
              <a:avLst/>
            </a:prstGeom>
            <a:noFill/>
          </p:spPr>
          <p:txBody>
            <a:bodyPr wrap="none" rtlCol="0">
              <a:spAutoFit/>
            </a:bodyPr>
            <a:lstStyle/>
            <a:p>
              <a:r>
                <a:rPr lang="en-US" sz="2400">
                  <a:solidFill>
                    <a:schemeClr val="bg1"/>
                  </a:solidFill>
                </a:rPr>
                <a:t>v</a:t>
              </a:r>
            </a:p>
          </p:txBody>
        </p:sp>
      </p:grpSp>
      <p:grpSp>
        <p:nvGrpSpPr>
          <p:cNvPr id="36" name="Group 35">
            <a:extLst>
              <a:ext uri="{FF2B5EF4-FFF2-40B4-BE49-F238E27FC236}">
                <a16:creationId xmlns:a16="http://schemas.microsoft.com/office/drawing/2014/main" id="{18908E28-1B13-3A50-3F1B-791C55DD18D0}"/>
              </a:ext>
            </a:extLst>
          </p:cNvPr>
          <p:cNvGrpSpPr/>
          <p:nvPr/>
        </p:nvGrpSpPr>
        <p:grpSpPr>
          <a:xfrm>
            <a:off x="3963500" y="1574140"/>
            <a:ext cx="859810" cy="859810"/>
            <a:chOff x="3037194" y="1946131"/>
            <a:chExt cx="859810" cy="859810"/>
          </a:xfrm>
        </p:grpSpPr>
        <p:pic>
          <p:nvPicPr>
            <p:cNvPr id="38" name="Picture 37" descr="Free Clipart: Padlock Icon | jaschon">
              <a:extLst>
                <a:ext uri="{FF2B5EF4-FFF2-40B4-BE49-F238E27FC236}">
                  <a16:creationId xmlns:a16="http://schemas.microsoft.com/office/drawing/2014/main" id="{3786D643-A902-24B7-BC84-F826453FB706}"/>
                </a:ext>
              </a:extLst>
            </p:cNvPr>
            <p:cNvPicPr>
              <a:picLocks noChangeAspect="1" noChangeArrowheads="1"/>
            </p:cNvPicPr>
            <p:nvPr/>
          </p:nvPicPr>
          <p:blipFill>
            <a:blip r:embed="rId9">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037194" y="1946131"/>
              <a:ext cx="859810" cy="859810"/>
            </a:xfrm>
            <a:prstGeom prst="rect">
              <a:avLst/>
            </a:prstGeom>
            <a:noFill/>
            <a:extLst>
              <a:ext uri="{909E8E84-426E-40DD-AFC4-6F175D3DCCD1}">
                <a14:hiddenFill xmlns:a14="http://schemas.microsoft.com/office/drawing/2010/main">
                  <a:solidFill>
                    <a:srgbClr val="FFFFFF"/>
                  </a:solidFill>
                </a14:hiddenFill>
              </a:ext>
            </a:extLst>
          </p:spPr>
        </p:pic>
        <p:sp>
          <p:nvSpPr>
            <p:cNvPr id="45" name="TextBox 44">
              <a:extLst>
                <a:ext uri="{FF2B5EF4-FFF2-40B4-BE49-F238E27FC236}">
                  <a16:creationId xmlns:a16="http://schemas.microsoft.com/office/drawing/2014/main" id="{803E37C3-BB50-E57A-E980-ED071D5BA89C}"/>
                </a:ext>
              </a:extLst>
            </p:cNvPr>
            <p:cNvSpPr txBox="1"/>
            <p:nvPr/>
          </p:nvSpPr>
          <p:spPr>
            <a:xfrm>
              <a:off x="3305035" y="2298473"/>
              <a:ext cx="351378" cy="461665"/>
            </a:xfrm>
            <a:prstGeom prst="rect">
              <a:avLst/>
            </a:prstGeom>
            <a:noFill/>
          </p:spPr>
          <p:txBody>
            <a:bodyPr wrap="none" rtlCol="0">
              <a:spAutoFit/>
            </a:bodyPr>
            <a:lstStyle/>
            <a:p>
              <a:r>
                <a:rPr lang="en-US" sz="2400">
                  <a:solidFill>
                    <a:schemeClr val="bg1"/>
                  </a:solidFill>
                </a:rPr>
                <a:t>R</a:t>
              </a:r>
            </a:p>
          </p:txBody>
        </p:sp>
      </p:grpSp>
      <p:grpSp>
        <p:nvGrpSpPr>
          <p:cNvPr id="46" name="Group 45">
            <a:extLst>
              <a:ext uri="{FF2B5EF4-FFF2-40B4-BE49-F238E27FC236}">
                <a16:creationId xmlns:a16="http://schemas.microsoft.com/office/drawing/2014/main" id="{DC546AAD-5774-EDDF-5211-651FF1813E2B}"/>
              </a:ext>
            </a:extLst>
          </p:cNvPr>
          <p:cNvGrpSpPr/>
          <p:nvPr/>
        </p:nvGrpSpPr>
        <p:grpSpPr>
          <a:xfrm>
            <a:off x="5950051" y="1574140"/>
            <a:ext cx="859810" cy="859810"/>
            <a:chOff x="3037194" y="1946131"/>
            <a:chExt cx="859810" cy="859810"/>
          </a:xfrm>
        </p:grpSpPr>
        <p:pic>
          <p:nvPicPr>
            <p:cNvPr id="47" name="Picture 46" descr="Free Clipart: Padlock Icon | jaschon">
              <a:extLst>
                <a:ext uri="{FF2B5EF4-FFF2-40B4-BE49-F238E27FC236}">
                  <a16:creationId xmlns:a16="http://schemas.microsoft.com/office/drawing/2014/main" id="{2085874B-7F5D-C316-8126-1E42C952A37D}"/>
                </a:ext>
              </a:extLst>
            </p:cNvPr>
            <p:cNvPicPr>
              <a:picLocks noChangeAspect="1" noChangeArrowheads="1"/>
            </p:cNvPicPr>
            <p:nvPr/>
          </p:nvPicPr>
          <p:blipFill>
            <a:blip r:embed="rId9">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037194" y="1946131"/>
              <a:ext cx="859810" cy="859810"/>
            </a:xfrm>
            <a:prstGeom prst="rect">
              <a:avLst/>
            </a:prstGeom>
            <a:noFill/>
            <a:extLst>
              <a:ext uri="{909E8E84-426E-40DD-AFC4-6F175D3DCCD1}">
                <a14:hiddenFill xmlns:a14="http://schemas.microsoft.com/office/drawing/2010/main">
                  <a:solidFill>
                    <a:srgbClr val="FFFFFF"/>
                  </a:solidFill>
                </a14:hiddenFill>
              </a:ext>
            </a:extLst>
          </p:spPr>
        </p:pic>
        <p:sp>
          <p:nvSpPr>
            <p:cNvPr id="48" name="TextBox 47">
              <a:extLst>
                <a:ext uri="{FF2B5EF4-FFF2-40B4-BE49-F238E27FC236}">
                  <a16:creationId xmlns:a16="http://schemas.microsoft.com/office/drawing/2014/main" id="{0ACD76BB-2406-0798-71CB-5B1829DBC3AC}"/>
                </a:ext>
              </a:extLst>
            </p:cNvPr>
            <p:cNvSpPr txBox="1"/>
            <p:nvPr/>
          </p:nvSpPr>
          <p:spPr>
            <a:xfrm>
              <a:off x="3305035" y="2298473"/>
              <a:ext cx="351378" cy="461665"/>
            </a:xfrm>
            <a:prstGeom prst="rect">
              <a:avLst/>
            </a:prstGeom>
            <a:noFill/>
          </p:spPr>
          <p:txBody>
            <a:bodyPr wrap="none" rtlCol="0">
              <a:spAutoFit/>
            </a:bodyPr>
            <a:lstStyle/>
            <a:p>
              <a:r>
                <a:rPr lang="en-US" sz="2400">
                  <a:solidFill>
                    <a:schemeClr val="bg1"/>
                  </a:solidFill>
                </a:rPr>
                <a:t>R</a:t>
              </a:r>
            </a:p>
          </p:txBody>
        </p:sp>
      </p:grpSp>
      <p:grpSp>
        <p:nvGrpSpPr>
          <p:cNvPr id="49" name="Group 48">
            <a:extLst>
              <a:ext uri="{FF2B5EF4-FFF2-40B4-BE49-F238E27FC236}">
                <a16:creationId xmlns:a16="http://schemas.microsoft.com/office/drawing/2014/main" id="{1DAF5770-2C06-07B2-C4BC-839639EE09B5}"/>
              </a:ext>
            </a:extLst>
          </p:cNvPr>
          <p:cNvGrpSpPr/>
          <p:nvPr/>
        </p:nvGrpSpPr>
        <p:grpSpPr>
          <a:xfrm>
            <a:off x="6096000" y="2644140"/>
            <a:ext cx="859810" cy="859810"/>
            <a:chOff x="3037194" y="1946131"/>
            <a:chExt cx="859810" cy="859810"/>
          </a:xfrm>
        </p:grpSpPr>
        <p:pic>
          <p:nvPicPr>
            <p:cNvPr id="50" name="Picture 49" descr="Free Clipart: Padlock Icon | jaschon">
              <a:extLst>
                <a:ext uri="{FF2B5EF4-FFF2-40B4-BE49-F238E27FC236}">
                  <a16:creationId xmlns:a16="http://schemas.microsoft.com/office/drawing/2014/main" id="{FB3D2BD7-D3CF-0CC7-FB65-969B5EF74AAA}"/>
                </a:ext>
              </a:extLst>
            </p:cNvPr>
            <p:cNvPicPr>
              <a:picLocks noChangeAspect="1" noChangeArrowheads="1"/>
            </p:cNvPicPr>
            <p:nvPr/>
          </p:nvPicPr>
          <p:blipFill>
            <a:blip r:embed="rId9">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037194" y="1946131"/>
              <a:ext cx="859810" cy="859810"/>
            </a:xfrm>
            <a:prstGeom prst="rect">
              <a:avLst/>
            </a:prstGeom>
            <a:noFill/>
            <a:extLst>
              <a:ext uri="{909E8E84-426E-40DD-AFC4-6F175D3DCCD1}">
                <a14:hiddenFill xmlns:a14="http://schemas.microsoft.com/office/drawing/2010/main">
                  <a:solidFill>
                    <a:srgbClr val="FFFFFF"/>
                  </a:solidFill>
                </a14:hiddenFill>
              </a:ext>
            </a:extLst>
          </p:spPr>
        </p:pic>
        <p:sp>
          <p:nvSpPr>
            <p:cNvPr id="51" name="TextBox 50">
              <a:extLst>
                <a:ext uri="{FF2B5EF4-FFF2-40B4-BE49-F238E27FC236}">
                  <a16:creationId xmlns:a16="http://schemas.microsoft.com/office/drawing/2014/main" id="{05800928-5C58-343F-1104-49790C431999}"/>
                </a:ext>
              </a:extLst>
            </p:cNvPr>
            <p:cNvSpPr txBox="1"/>
            <p:nvPr/>
          </p:nvSpPr>
          <p:spPr>
            <a:xfrm>
              <a:off x="3305035" y="2298473"/>
              <a:ext cx="351378" cy="461665"/>
            </a:xfrm>
            <a:prstGeom prst="rect">
              <a:avLst/>
            </a:prstGeom>
            <a:noFill/>
          </p:spPr>
          <p:txBody>
            <a:bodyPr wrap="none" rtlCol="0">
              <a:spAutoFit/>
            </a:bodyPr>
            <a:lstStyle/>
            <a:p>
              <a:r>
                <a:rPr lang="en-US" sz="2400">
                  <a:solidFill>
                    <a:schemeClr val="bg1"/>
                  </a:solidFill>
                </a:rPr>
                <a:t>R</a:t>
              </a:r>
            </a:p>
          </p:txBody>
        </p:sp>
      </p:grpSp>
      <p:sp>
        <p:nvSpPr>
          <p:cNvPr id="63" name="TextBox 62">
            <a:extLst>
              <a:ext uri="{FF2B5EF4-FFF2-40B4-BE49-F238E27FC236}">
                <a16:creationId xmlns:a16="http://schemas.microsoft.com/office/drawing/2014/main" id="{21632A76-6A47-DB3B-F4A6-1E511CDAB7F9}"/>
              </a:ext>
            </a:extLst>
          </p:cNvPr>
          <p:cNvSpPr txBox="1"/>
          <p:nvPr/>
        </p:nvSpPr>
        <p:spPr>
          <a:xfrm>
            <a:off x="8975141" y="3735689"/>
            <a:ext cx="2119491" cy="461665"/>
          </a:xfrm>
          <a:prstGeom prst="rect">
            <a:avLst/>
          </a:prstGeom>
          <a:noFill/>
        </p:spPr>
        <p:txBody>
          <a:bodyPr wrap="none" rtlCol="0">
            <a:spAutoFit/>
          </a:bodyPr>
          <a:lstStyle/>
          <a:p>
            <a:r>
              <a:rPr lang="en-US" sz="2400"/>
              <a:t>Input: </a:t>
            </a:r>
            <a:r>
              <a:rPr lang="en-US" sz="2400">
                <a:solidFill>
                  <a:srgbClr val="005AB5"/>
                </a:solidFill>
              </a:rPr>
              <a:t>PK</a:t>
            </a:r>
            <a:r>
              <a:rPr lang="en-US" sz="2400"/>
              <a:t>, </a:t>
            </a:r>
            <a:r>
              <a:rPr lang="en-US" sz="2400">
                <a:solidFill>
                  <a:srgbClr val="005AB5"/>
                </a:solidFill>
              </a:rPr>
              <a:t>G</a:t>
            </a:r>
            <a:r>
              <a:rPr lang="en-US" sz="2400"/>
              <a:t>, </a:t>
            </a:r>
            <a:r>
              <a:rPr lang="en-US" sz="2400" b="1">
                <a:solidFill>
                  <a:srgbClr val="005AB5"/>
                </a:solidFill>
              </a:rPr>
              <a:t>K</a:t>
            </a:r>
            <a:r>
              <a:rPr lang="en-US" sz="2400"/>
              <a:t>, </a:t>
            </a:r>
          </a:p>
        </p:txBody>
      </p:sp>
      <p:grpSp>
        <p:nvGrpSpPr>
          <p:cNvPr id="64" name="Group 63">
            <a:extLst>
              <a:ext uri="{FF2B5EF4-FFF2-40B4-BE49-F238E27FC236}">
                <a16:creationId xmlns:a16="http://schemas.microsoft.com/office/drawing/2014/main" id="{E3F0EC6A-B355-56FE-1DD4-827BD2E70973}"/>
              </a:ext>
            </a:extLst>
          </p:cNvPr>
          <p:cNvGrpSpPr/>
          <p:nvPr/>
        </p:nvGrpSpPr>
        <p:grpSpPr>
          <a:xfrm>
            <a:off x="2177385" y="3458582"/>
            <a:ext cx="859810" cy="859810"/>
            <a:chOff x="3825296" y="1946131"/>
            <a:chExt cx="859810" cy="859810"/>
          </a:xfrm>
        </p:grpSpPr>
        <p:pic>
          <p:nvPicPr>
            <p:cNvPr id="65" name="Picture 10" descr="Free Clipart: Padlock Icon | jaschon">
              <a:extLst>
                <a:ext uri="{FF2B5EF4-FFF2-40B4-BE49-F238E27FC236}">
                  <a16:creationId xmlns:a16="http://schemas.microsoft.com/office/drawing/2014/main" id="{1823B3AE-A98A-0AA1-8FD8-4B30D24BEEC3}"/>
                </a:ext>
              </a:extLst>
            </p:cNvPr>
            <p:cNvPicPr>
              <a:picLocks noChangeAspect="1" noChangeArrowheads="1"/>
            </p:cNvPicPr>
            <p:nvPr/>
          </p:nvPicPr>
          <p:blipFill>
            <a:blip r:embed="rId9">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825296" y="1946131"/>
              <a:ext cx="859810" cy="859810"/>
            </a:xfrm>
            <a:prstGeom prst="rect">
              <a:avLst/>
            </a:prstGeom>
            <a:noFill/>
            <a:extLst>
              <a:ext uri="{909E8E84-426E-40DD-AFC4-6F175D3DCCD1}">
                <a14:hiddenFill xmlns:a14="http://schemas.microsoft.com/office/drawing/2010/main">
                  <a:solidFill>
                    <a:srgbClr val="FFFFFF"/>
                  </a:solidFill>
                </a14:hiddenFill>
              </a:ext>
            </a:extLst>
          </p:spPr>
        </p:pic>
        <p:sp>
          <p:nvSpPr>
            <p:cNvPr id="66" name="TextBox 65">
              <a:extLst>
                <a:ext uri="{FF2B5EF4-FFF2-40B4-BE49-F238E27FC236}">
                  <a16:creationId xmlns:a16="http://schemas.microsoft.com/office/drawing/2014/main" id="{8E2F1D93-0FD9-3ECE-BF69-869E53CE55D2}"/>
                </a:ext>
              </a:extLst>
            </p:cNvPr>
            <p:cNvSpPr txBox="1"/>
            <p:nvPr/>
          </p:nvSpPr>
          <p:spPr>
            <a:xfrm>
              <a:off x="4093137" y="2298472"/>
              <a:ext cx="351378" cy="461665"/>
            </a:xfrm>
            <a:prstGeom prst="rect">
              <a:avLst/>
            </a:prstGeom>
            <a:noFill/>
          </p:spPr>
          <p:txBody>
            <a:bodyPr wrap="none" rtlCol="0">
              <a:spAutoFit/>
            </a:bodyPr>
            <a:lstStyle/>
            <a:p>
              <a:r>
                <a:rPr lang="en-US" sz="2400">
                  <a:solidFill>
                    <a:schemeClr val="bg1"/>
                  </a:solidFill>
                </a:rPr>
                <a:t>R</a:t>
              </a:r>
            </a:p>
          </p:txBody>
        </p:sp>
      </p:grpSp>
      <p:grpSp>
        <p:nvGrpSpPr>
          <p:cNvPr id="67" name="Group 66">
            <a:extLst>
              <a:ext uri="{FF2B5EF4-FFF2-40B4-BE49-F238E27FC236}">
                <a16:creationId xmlns:a16="http://schemas.microsoft.com/office/drawing/2014/main" id="{71450861-3428-096A-F4BF-01C8F3344021}"/>
              </a:ext>
            </a:extLst>
          </p:cNvPr>
          <p:cNvGrpSpPr/>
          <p:nvPr/>
        </p:nvGrpSpPr>
        <p:grpSpPr>
          <a:xfrm>
            <a:off x="10781487" y="3412778"/>
            <a:ext cx="859810" cy="859810"/>
            <a:chOff x="3825296" y="1946131"/>
            <a:chExt cx="859810" cy="859810"/>
          </a:xfrm>
        </p:grpSpPr>
        <p:pic>
          <p:nvPicPr>
            <p:cNvPr id="68" name="Picture 10" descr="Free Clipart: Padlock Icon | jaschon">
              <a:extLst>
                <a:ext uri="{FF2B5EF4-FFF2-40B4-BE49-F238E27FC236}">
                  <a16:creationId xmlns:a16="http://schemas.microsoft.com/office/drawing/2014/main" id="{CA8BA188-530F-65CF-0E88-F73A9B8A24F9}"/>
                </a:ext>
              </a:extLst>
            </p:cNvPr>
            <p:cNvPicPr>
              <a:picLocks noChangeAspect="1" noChangeArrowheads="1"/>
            </p:cNvPicPr>
            <p:nvPr/>
          </p:nvPicPr>
          <p:blipFill>
            <a:blip r:embed="rId9">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825296" y="1946131"/>
              <a:ext cx="859810" cy="859810"/>
            </a:xfrm>
            <a:prstGeom prst="rect">
              <a:avLst/>
            </a:prstGeom>
            <a:noFill/>
            <a:extLst>
              <a:ext uri="{909E8E84-426E-40DD-AFC4-6F175D3DCCD1}">
                <a14:hiddenFill xmlns:a14="http://schemas.microsoft.com/office/drawing/2010/main">
                  <a:solidFill>
                    <a:srgbClr val="FFFFFF"/>
                  </a:solidFill>
                </a14:hiddenFill>
              </a:ext>
            </a:extLst>
          </p:spPr>
        </p:pic>
        <p:sp>
          <p:nvSpPr>
            <p:cNvPr id="69" name="TextBox 68">
              <a:extLst>
                <a:ext uri="{FF2B5EF4-FFF2-40B4-BE49-F238E27FC236}">
                  <a16:creationId xmlns:a16="http://schemas.microsoft.com/office/drawing/2014/main" id="{2934E87F-D3A6-E901-9ABA-239AFC53C64B}"/>
                </a:ext>
              </a:extLst>
            </p:cNvPr>
            <p:cNvSpPr txBox="1"/>
            <p:nvPr/>
          </p:nvSpPr>
          <p:spPr>
            <a:xfrm>
              <a:off x="4093137" y="2298472"/>
              <a:ext cx="351378" cy="461665"/>
            </a:xfrm>
            <a:prstGeom prst="rect">
              <a:avLst/>
            </a:prstGeom>
            <a:noFill/>
          </p:spPr>
          <p:txBody>
            <a:bodyPr wrap="none" rtlCol="0">
              <a:spAutoFit/>
            </a:bodyPr>
            <a:lstStyle/>
            <a:p>
              <a:r>
                <a:rPr lang="en-US" sz="2400">
                  <a:solidFill>
                    <a:schemeClr val="bg1"/>
                  </a:solidFill>
                </a:rPr>
                <a:t>R</a:t>
              </a:r>
            </a:p>
          </p:txBody>
        </p:sp>
      </p:grpSp>
      <p:sp>
        <p:nvSpPr>
          <p:cNvPr id="70" name="TextBox 69">
            <a:extLst>
              <a:ext uri="{FF2B5EF4-FFF2-40B4-BE49-F238E27FC236}">
                <a16:creationId xmlns:a16="http://schemas.microsoft.com/office/drawing/2014/main" id="{E8346006-5F0F-BC05-77C2-C6AE19BF32A7}"/>
              </a:ext>
            </a:extLst>
          </p:cNvPr>
          <p:cNvSpPr txBox="1"/>
          <p:nvPr/>
        </p:nvSpPr>
        <p:spPr>
          <a:xfrm>
            <a:off x="364669" y="3735689"/>
            <a:ext cx="3689408" cy="461665"/>
          </a:xfrm>
          <a:prstGeom prst="rect">
            <a:avLst/>
          </a:prstGeom>
          <a:noFill/>
        </p:spPr>
        <p:txBody>
          <a:bodyPr wrap="none" rtlCol="0">
            <a:spAutoFit/>
          </a:bodyPr>
          <a:lstStyle/>
          <a:p>
            <a:r>
              <a:rPr lang="en-US" sz="2400"/>
              <a:t>Input: </a:t>
            </a:r>
            <a:r>
              <a:rPr lang="en-US" sz="2400">
                <a:solidFill>
                  <a:srgbClr val="005AB5"/>
                </a:solidFill>
              </a:rPr>
              <a:t>PK</a:t>
            </a:r>
            <a:r>
              <a:rPr lang="en-US" sz="2400"/>
              <a:t>, </a:t>
            </a:r>
            <a:r>
              <a:rPr lang="en-US" sz="2400">
                <a:solidFill>
                  <a:srgbClr val="005AB5"/>
                </a:solidFill>
              </a:rPr>
              <a:t>G</a:t>
            </a:r>
            <a:r>
              <a:rPr lang="en-US" sz="2400"/>
              <a:t>, </a:t>
            </a:r>
            <a:r>
              <a:rPr lang="en-US" sz="2400">
                <a:solidFill>
                  <a:srgbClr val="005AB5"/>
                </a:solidFill>
              </a:rPr>
              <a:t>K</a:t>
            </a:r>
            <a:r>
              <a:rPr lang="en-US" sz="2400"/>
              <a:t>,         , </a:t>
            </a:r>
            <a:r>
              <a:rPr lang="en-US" sz="2400">
                <a:solidFill>
                  <a:srgbClr val="DC3220"/>
                </a:solidFill>
              </a:rPr>
              <a:t>k</a:t>
            </a:r>
            <a:r>
              <a:rPr lang="en-US" sz="2400"/>
              <a:t>, </a:t>
            </a:r>
            <a:r>
              <a:rPr lang="en-US" sz="2400">
                <a:solidFill>
                  <a:srgbClr val="DC3220"/>
                </a:solidFill>
              </a:rPr>
              <a:t>z</a:t>
            </a:r>
            <a:r>
              <a:rPr lang="en-US" sz="2400"/>
              <a:t>,</a:t>
            </a:r>
            <a:r>
              <a:rPr lang="en-US" sz="2400">
                <a:solidFill>
                  <a:srgbClr val="DC3220"/>
                </a:solidFill>
              </a:rPr>
              <a:t> z’</a:t>
            </a:r>
            <a:r>
              <a:rPr lang="en-US" sz="2400"/>
              <a:t> </a:t>
            </a:r>
          </a:p>
        </p:txBody>
      </p:sp>
      <p:sp>
        <p:nvSpPr>
          <p:cNvPr id="71" name="TextBox 70">
            <a:extLst>
              <a:ext uri="{FF2B5EF4-FFF2-40B4-BE49-F238E27FC236}">
                <a16:creationId xmlns:a16="http://schemas.microsoft.com/office/drawing/2014/main" id="{E6F5ADEE-A2AF-AFD2-CDA2-8149DCADDCB1}"/>
              </a:ext>
            </a:extLst>
          </p:cNvPr>
          <p:cNvSpPr txBox="1"/>
          <p:nvPr/>
        </p:nvSpPr>
        <p:spPr>
          <a:xfrm>
            <a:off x="2727454" y="6429523"/>
            <a:ext cx="6734921" cy="461665"/>
          </a:xfrm>
          <a:prstGeom prst="rect">
            <a:avLst/>
          </a:prstGeom>
          <a:noFill/>
        </p:spPr>
        <p:txBody>
          <a:bodyPr wrap="none" rtlCol="0">
            <a:spAutoFit/>
          </a:bodyPr>
          <a:lstStyle/>
          <a:p>
            <a:r>
              <a:rPr lang="en-US" sz="2400"/>
              <a:t>Can make non-interactive using Fiat-Shamir heuristic</a:t>
            </a:r>
          </a:p>
        </p:txBody>
      </p:sp>
    </p:spTree>
    <p:extLst>
      <p:ext uri="{BB962C8B-B14F-4D97-AF65-F5344CB8AC3E}">
        <p14:creationId xmlns:p14="http://schemas.microsoft.com/office/powerpoint/2010/main" val="901878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71" grpId="0"/>
    </p:bldLst>
  </p:timing>
</p:sld>
</file>

<file path=ppt/slides/slide1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56" name="Group 55">
            <a:extLst>
              <a:ext uri="{FF2B5EF4-FFF2-40B4-BE49-F238E27FC236}">
                <a16:creationId xmlns:a16="http://schemas.microsoft.com/office/drawing/2014/main" id="{0CB6F108-1EE3-7FEC-8ED0-AF6170A31009}"/>
              </a:ext>
            </a:extLst>
          </p:cNvPr>
          <p:cNvGrpSpPr/>
          <p:nvPr/>
        </p:nvGrpSpPr>
        <p:grpSpPr>
          <a:xfrm>
            <a:off x="4136745" y="5141365"/>
            <a:ext cx="859810" cy="859810"/>
            <a:chOff x="3037194" y="1946131"/>
            <a:chExt cx="859810" cy="859810"/>
          </a:xfrm>
        </p:grpSpPr>
        <p:pic>
          <p:nvPicPr>
            <p:cNvPr id="57" name="Picture 56" descr="Free Clipart: Padlock Icon | jaschon">
              <a:extLst>
                <a:ext uri="{FF2B5EF4-FFF2-40B4-BE49-F238E27FC236}">
                  <a16:creationId xmlns:a16="http://schemas.microsoft.com/office/drawing/2014/main" id="{6D4342D1-052E-C13E-A372-4038E867CDC2}"/>
                </a:ext>
              </a:extLst>
            </p:cNvPr>
            <p:cNvPicPr>
              <a:picLocks noChangeAspect="1" noChangeArrowheads="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037194" y="1946131"/>
              <a:ext cx="859810" cy="859810"/>
            </a:xfrm>
            <a:prstGeom prst="rect">
              <a:avLst/>
            </a:prstGeom>
            <a:noFill/>
            <a:extLst>
              <a:ext uri="{909E8E84-426E-40DD-AFC4-6F175D3DCCD1}">
                <a14:hiddenFill xmlns:a14="http://schemas.microsoft.com/office/drawing/2010/main">
                  <a:solidFill>
                    <a:srgbClr val="FFFFFF"/>
                  </a:solidFill>
                </a14:hiddenFill>
              </a:ext>
            </a:extLst>
          </p:spPr>
        </p:pic>
        <p:sp>
          <p:nvSpPr>
            <p:cNvPr id="58" name="TextBox 57">
              <a:extLst>
                <a:ext uri="{FF2B5EF4-FFF2-40B4-BE49-F238E27FC236}">
                  <a16:creationId xmlns:a16="http://schemas.microsoft.com/office/drawing/2014/main" id="{B366A323-DECB-9270-89DB-E08849A9B210}"/>
                </a:ext>
              </a:extLst>
            </p:cNvPr>
            <p:cNvSpPr txBox="1"/>
            <p:nvPr/>
          </p:nvSpPr>
          <p:spPr>
            <a:xfrm>
              <a:off x="3305035" y="2298473"/>
              <a:ext cx="351378" cy="461665"/>
            </a:xfrm>
            <a:prstGeom prst="rect">
              <a:avLst/>
            </a:prstGeom>
            <a:noFill/>
          </p:spPr>
          <p:txBody>
            <a:bodyPr wrap="none" rtlCol="0">
              <a:spAutoFit/>
            </a:bodyPr>
            <a:lstStyle/>
            <a:p>
              <a:r>
                <a:rPr lang="en-US" sz="2400">
                  <a:solidFill>
                    <a:schemeClr val="bg1"/>
                  </a:solidFill>
                </a:rPr>
                <a:t>R</a:t>
              </a:r>
            </a:p>
          </p:txBody>
        </p:sp>
      </p:grpSp>
      <p:grpSp>
        <p:nvGrpSpPr>
          <p:cNvPr id="2062" name="Group 2061">
            <a:extLst>
              <a:ext uri="{FF2B5EF4-FFF2-40B4-BE49-F238E27FC236}">
                <a16:creationId xmlns:a16="http://schemas.microsoft.com/office/drawing/2014/main" id="{46204215-B248-99AD-81DE-279164E7A973}"/>
              </a:ext>
            </a:extLst>
          </p:cNvPr>
          <p:cNvGrpSpPr/>
          <p:nvPr/>
        </p:nvGrpSpPr>
        <p:grpSpPr>
          <a:xfrm>
            <a:off x="4762751" y="5141796"/>
            <a:ext cx="859810" cy="859810"/>
            <a:chOff x="3037194" y="1946131"/>
            <a:chExt cx="859810" cy="859810"/>
          </a:xfrm>
        </p:grpSpPr>
        <p:pic>
          <p:nvPicPr>
            <p:cNvPr id="2063" name="Picture 10" descr="Free Clipart: Padlock Icon | jaschon">
              <a:extLst>
                <a:ext uri="{FF2B5EF4-FFF2-40B4-BE49-F238E27FC236}">
                  <a16:creationId xmlns:a16="http://schemas.microsoft.com/office/drawing/2014/main" id="{041E2B89-63F2-BAF9-0631-EC3C560D69C1}"/>
                </a:ext>
              </a:extLst>
            </p:cNvPr>
            <p:cNvPicPr>
              <a:picLocks noChangeAspect="1" noChangeArrowheads="1"/>
            </p:cNvPicPr>
            <p:nvPr/>
          </p:nvPicPr>
          <p:blipFill>
            <a:blip r:embed="rId3">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037194" y="1946131"/>
              <a:ext cx="859810" cy="859810"/>
            </a:xfrm>
            <a:prstGeom prst="rect">
              <a:avLst/>
            </a:prstGeom>
            <a:noFill/>
            <a:extLst>
              <a:ext uri="{909E8E84-426E-40DD-AFC4-6F175D3DCCD1}">
                <a14:hiddenFill xmlns:a14="http://schemas.microsoft.com/office/drawing/2010/main">
                  <a:solidFill>
                    <a:srgbClr val="FFFFFF"/>
                  </a:solidFill>
                </a14:hiddenFill>
              </a:ext>
            </a:extLst>
          </p:spPr>
        </p:pic>
        <p:sp>
          <p:nvSpPr>
            <p:cNvPr id="2064" name="TextBox 2063">
              <a:extLst>
                <a:ext uri="{FF2B5EF4-FFF2-40B4-BE49-F238E27FC236}">
                  <a16:creationId xmlns:a16="http://schemas.microsoft.com/office/drawing/2014/main" id="{ED148045-6E3C-55D4-5985-C972D1627281}"/>
                </a:ext>
              </a:extLst>
            </p:cNvPr>
            <p:cNvSpPr txBox="1"/>
            <p:nvPr/>
          </p:nvSpPr>
          <p:spPr>
            <a:xfrm>
              <a:off x="3305035" y="2298473"/>
              <a:ext cx="324128" cy="461665"/>
            </a:xfrm>
            <a:prstGeom prst="rect">
              <a:avLst/>
            </a:prstGeom>
            <a:noFill/>
          </p:spPr>
          <p:txBody>
            <a:bodyPr wrap="none" rtlCol="0">
              <a:spAutoFit/>
            </a:bodyPr>
            <a:lstStyle/>
            <a:p>
              <a:r>
                <a:rPr lang="en-US" sz="2400">
                  <a:solidFill>
                    <a:schemeClr val="bg1"/>
                  </a:solidFill>
                </a:rPr>
                <a:t>k</a:t>
              </a:r>
            </a:p>
          </p:txBody>
        </p:sp>
      </p:grpSp>
      <p:sp>
        <p:nvSpPr>
          <p:cNvPr id="11" name="Content Placeholder 2">
            <a:extLst>
              <a:ext uri="{FF2B5EF4-FFF2-40B4-BE49-F238E27FC236}">
                <a16:creationId xmlns:a16="http://schemas.microsoft.com/office/drawing/2014/main" id="{6DD22CC7-31A4-D79E-4CB5-3B789122C906}"/>
              </a:ext>
            </a:extLst>
          </p:cNvPr>
          <p:cNvSpPr txBox="1">
            <a:spLocks/>
          </p:cNvSpPr>
          <p:nvPr/>
        </p:nvSpPr>
        <p:spPr>
          <a:xfrm>
            <a:off x="838200" y="5547723"/>
            <a:ext cx="10515600" cy="131399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None/>
            </a:pPr>
            <a:r>
              <a:rPr lang="en-US" sz="2600">
                <a:solidFill>
                  <a:srgbClr val="005AB5"/>
                </a:solidFill>
              </a:rPr>
              <a:t>Public input: PK, G, </a:t>
            </a:r>
            <a:r>
              <a:rPr lang="en-US" sz="2600" b="1">
                <a:solidFill>
                  <a:srgbClr val="005AB5"/>
                </a:solidFill>
              </a:rPr>
              <a:t>K</a:t>
            </a:r>
          </a:p>
          <a:p>
            <a:pPr marL="914400" lvl="1" indent="-457200">
              <a:lnSpc>
                <a:spcPct val="150000"/>
              </a:lnSpc>
              <a:buFont typeface="+mj-lt"/>
              <a:buAutoNum type="arabicPeriod"/>
            </a:pPr>
            <a:r>
              <a:rPr lang="en-US" sz="2600"/>
              <a:t>Assert that </a:t>
            </a:r>
            <a:r>
              <a:rPr lang="en-US" sz="2600">
                <a:solidFill>
                  <a:srgbClr val="005AB5"/>
                </a:solidFill>
              </a:rPr>
              <a:t>PK</a:t>
            </a:r>
            <a:r>
              <a:rPr lang="en-US" sz="2600"/>
              <a:t> = </a:t>
            </a:r>
            <a:r>
              <a:rPr lang="en-US" sz="2600">
                <a:solidFill>
                  <a:srgbClr val="DC3220"/>
                </a:solidFill>
              </a:rPr>
              <a:t>k</a:t>
            </a:r>
            <a:r>
              <a:rPr lang="en-US" sz="2600"/>
              <a:t> </a:t>
            </a:r>
            <a:r>
              <a:rPr lang="en-US" sz="2600">
                <a:solidFill>
                  <a:srgbClr val="005AB5"/>
                </a:solidFill>
              </a:rPr>
              <a:t>G</a:t>
            </a:r>
            <a:r>
              <a:rPr lang="en-US" sz="2600"/>
              <a:t> + </a:t>
            </a:r>
            <a:r>
              <a:rPr lang="en-US" sz="2600">
                <a:solidFill>
                  <a:srgbClr val="DC3220"/>
                </a:solidFill>
              </a:rPr>
              <a:t>z</a:t>
            </a:r>
            <a:r>
              <a:rPr lang="en-US" sz="2600">
                <a:solidFill>
                  <a:srgbClr val="FF0000"/>
                </a:solidFill>
              </a:rPr>
              <a:t>       </a:t>
            </a:r>
            <a:r>
              <a:rPr lang="en-US" sz="2600"/>
              <a:t>+</a:t>
            </a:r>
            <a:r>
              <a:rPr lang="en-US" sz="2600">
                <a:solidFill>
                  <a:srgbClr val="FF0000"/>
                </a:solidFill>
              </a:rPr>
              <a:t> </a:t>
            </a:r>
            <a:r>
              <a:rPr lang="en-US" sz="2600">
                <a:solidFill>
                  <a:srgbClr val="DC3220"/>
                </a:solidFill>
              </a:rPr>
              <a:t>z’</a:t>
            </a:r>
            <a:r>
              <a:rPr lang="en-US" sz="2600">
                <a:solidFill>
                  <a:srgbClr val="FF0000"/>
                </a:solidFill>
              </a:rPr>
              <a:t> </a:t>
            </a:r>
            <a:r>
              <a:rPr lang="en-US" sz="2600">
                <a:solidFill>
                  <a:srgbClr val="005AB5"/>
                </a:solidFill>
              </a:rPr>
              <a:t>K</a:t>
            </a:r>
          </a:p>
          <a:p>
            <a:pPr marL="914400" lvl="1" indent="-457200">
              <a:buFont typeface="+mj-lt"/>
              <a:buAutoNum type="arabicPeriod"/>
            </a:pPr>
            <a:endParaRPr lang="en-US"/>
          </a:p>
        </p:txBody>
      </p:sp>
      <p:pic>
        <p:nvPicPr>
          <p:cNvPr id="52" name="Picture 51">
            <a:extLst>
              <a:ext uri="{FF2B5EF4-FFF2-40B4-BE49-F238E27FC236}">
                <a16:creationId xmlns:a16="http://schemas.microsoft.com/office/drawing/2014/main" id="{6CF97076-3694-7F45-075C-CF91F43858E7}"/>
              </a:ext>
            </a:extLst>
          </p:cNvPr>
          <p:cNvPicPr>
            <a:picLocks noChangeAspect="1"/>
          </p:cNvPicPr>
          <p:nvPr/>
        </p:nvPicPr>
        <p:blipFill>
          <a:blip r:embed="rId4">
            <a:duotone>
              <a:schemeClr val="accent3">
                <a:shade val="45000"/>
                <a:satMod val="135000"/>
              </a:schemeClr>
              <a:prstClr val="white"/>
            </a:duotone>
          </a:blip>
          <a:stretch>
            <a:fillRect/>
          </a:stretch>
        </p:blipFill>
        <p:spPr>
          <a:xfrm>
            <a:off x="4943136" y="5994643"/>
            <a:ext cx="463506" cy="573864"/>
          </a:xfrm>
          <a:prstGeom prst="rect">
            <a:avLst/>
          </a:prstGeom>
        </p:spPr>
      </p:pic>
      <p:sp>
        <p:nvSpPr>
          <p:cNvPr id="2" name="Title 1">
            <a:extLst>
              <a:ext uri="{FF2B5EF4-FFF2-40B4-BE49-F238E27FC236}">
                <a16:creationId xmlns:a16="http://schemas.microsoft.com/office/drawing/2014/main" id="{F19529B1-4C05-8607-D629-18187D7E308F}"/>
              </a:ext>
            </a:extLst>
          </p:cNvPr>
          <p:cNvSpPr>
            <a:spLocks noGrp="1"/>
          </p:cNvSpPr>
          <p:nvPr>
            <p:ph type="title"/>
          </p:nvPr>
        </p:nvSpPr>
        <p:spPr/>
        <p:txBody>
          <a:bodyPr/>
          <a:lstStyle/>
          <a:p>
            <a:r>
              <a:rPr lang="en-US"/>
              <a:t>Hybrid Approach</a:t>
            </a:r>
          </a:p>
        </p:txBody>
      </p:sp>
      <p:sp>
        <p:nvSpPr>
          <p:cNvPr id="3" name="Content Placeholder 2">
            <a:extLst>
              <a:ext uri="{FF2B5EF4-FFF2-40B4-BE49-F238E27FC236}">
                <a16:creationId xmlns:a16="http://schemas.microsoft.com/office/drawing/2014/main" id="{98EC764C-DAB3-FCCB-C35F-E453827BAAAC}"/>
              </a:ext>
            </a:extLst>
          </p:cNvPr>
          <p:cNvSpPr>
            <a:spLocks noGrp="1"/>
          </p:cNvSpPr>
          <p:nvPr>
            <p:ph idx="1"/>
          </p:nvPr>
        </p:nvSpPr>
        <p:spPr>
          <a:xfrm>
            <a:off x="838200" y="2298472"/>
            <a:ext cx="10515600" cy="2570342"/>
          </a:xfrm>
        </p:spPr>
        <p:txBody>
          <a:bodyPr>
            <a:normAutofit fontScale="92500" lnSpcReduction="20000"/>
          </a:bodyPr>
          <a:lstStyle/>
          <a:p>
            <a:pPr marL="457200" lvl="1" indent="0">
              <a:buNone/>
            </a:pPr>
            <a:r>
              <a:rPr lang="en-US" sz="2800">
                <a:solidFill>
                  <a:srgbClr val="005AB5"/>
                </a:solidFill>
              </a:rPr>
              <a:t>Public input: </a:t>
            </a:r>
            <a:r>
              <a:rPr lang="en-US" sz="2800" b="1">
                <a:solidFill>
                  <a:srgbClr val="005AB5"/>
                </a:solidFill>
              </a:rPr>
              <a:t>K</a:t>
            </a:r>
            <a:r>
              <a:rPr lang="en-US" sz="2800">
                <a:solidFill>
                  <a:srgbClr val="005AB5"/>
                </a:solidFill>
              </a:rPr>
              <a:t> </a:t>
            </a:r>
          </a:p>
          <a:p>
            <a:pPr marL="914400" lvl="1" indent="-457200">
              <a:buFont typeface="+mj-lt"/>
              <a:buAutoNum type="arabicPeriod"/>
            </a:pPr>
            <a:r>
              <a:rPr lang="en-US" sz="2800"/>
              <a:t>Open commitments to obtain </a:t>
            </a:r>
            <a:r>
              <a:rPr lang="en-US" sz="2800">
                <a:solidFill>
                  <a:srgbClr val="DC3220"/>
                </a:solidFill>
              </a:rPr>
              <a:t>k</a:t>
            </a:r>
            <a:r>
              <a:rPr lang="en-US" sz="2800"/>
              <a:t>,</a:t>
            </a:r>
            <a:r>
              <a:rPr lang="en-US" sz="2800">
                <a:solidFill>
                  <a:srgbClr val="FF0000"/>
                </a:solidFill>
              </a:rPr>
              <a:t> </a:t>
            </a:r>
            <a:r>
              <a:rPr lang="en-US" sz="2800">
                <a:solidFill>
                  <a:srgbClr val="DC3220"/>
                </a:solidFill>
              </a:rPr>
              <a:t>z</a:t>
            </a:r>
            <a:r>
              <a:rPr lang="en-US" sz="2800"/>
              <a:t>,</a:t>
            </a:r>
            <a:r>
              <a:rPr lang="en-US" sz="2800">
                <a:solidFill>
                  <a:srgbClr val="FF0000"/>
                </a:solidFill>
              </a:rPr>
              <a:t> </a:t>
            </a:r>
            <a:r>
              <a:rPr lang="en-US" sz="2800">
                <a:solidFill>
                  <a:srgbClr val="DC3220"/>
                </a:solidFill>
              </a:rPr>
              <a:t>R</a:t>
            </a:r>
            <a:r>
              <a:rPr lang="en-US" sz="2800"/>
              <a:t>, </a:t>
            </a:r>
            <a:r>
              <a:rPr lang="en-US" sz="2800">
                <a:solidFill>
                  <a:srgbClr val="DC3220"/>
                </a:solidFill>
              </a:rPr>
              <a:t>z’</a:t>
            </a:r>
            <a:r>
              <a:rPr lang="en-US" sz="2800"/>
              <a:t>, </a:t>
            </a:r>
            <a:r>
              <a:rPr lang="en-US" sz="2800">
                <a:solidFill>
                  <a:srgbClr val="DC3220"/>
                </a:solidFill>
              </a:rPr>
              <a:t>v</a:t>
            </a:r>
          </a:p>
          <a:p>
            <a:pPr marL="914400" lvl="1" indent="-457200">
              <a:buFont typeface="+mj-lt"/>
              <a:buAutoNum type="arabicPeriod"/>
            </a:pPr>
            <a:r>
              <a:rPr lang="en-US" sz="2800"/>
              <a:t>Compute </a:t>
            </a:r>
            <a:r>
              <a:rPr lang="en-US" sz="2800">
                <a:solidFill>
                  <a:srgbClr val="DC3220"/>
                </a:solidFill>
              </a:rPr>
              <a:t>r</a:t>
            </a:r>
            <a:r>
              <a:rPr lang="en-US" sz="2800"/>
              <a:t> ← x(</a:t>
            </a:r>
            <a:r>
              <a:rPr lang="en-US" sz="2800">
                <a:solidFill>
                  <a:srgbClr val="DC3220"/>
                </a:solidFill>
              </a:rPr>
              <a:t>R</a:t>
            </a:r>
            <a:r>
              <a:rPr lang="en-US" sz="2800"/>
              <a:t>) mod q </a:t>
            </a:r>
          </a:p>
          <a:p>
            <a:pPr marL="914400" lvl="1" indent="-457200">
              <a:buFont typeface="+mj-lt"/>
              <a:buAutoNum type="arabicPeriod"/>
            </a:pPr>
            <a:r>
              <a:rPr lang="en-US" sz="2800"/>
              <a:t>Assert that </a:t>
            </a:r>
            <a:r>
              <a:rPr lang="en-US" sz="2800">
                <a:solidFill>
                  <a:srgbClr val="DC3220"/>
                </a:solidFill>
              </a:rPr>
              <a:t>r</a:t>
            </a:r>
            <a:r>
              <a:rPr lang="en-US" sz="2800"/>
              <a:t> ≠ 0 or </a:t>
            </a:r>
            <a:r>
              <a:rPr lang="en-US" sz="2800">
                <a:solidFill>
                  <a:srgbClr val="DC3220"/>
                </a:solidFill>
              </a:rPr>
              <a:t>z</a:t>
            </a:r>
            <a:r>
              <a:rPr lang="en-US" sz="2800"/>
              <a:t> ≠ 0 mod q</a:t>
            </a:r>
          </a:p>
          <a:p>
            <a:pPr marL="914400" lvl="1" indent="-457200">
              <a:buFont typeface="+mj-lt"/>
              <a:buAutoNum type="arabicPeriod"/>
            </a:pPr>
            <a:r>
              <a:rPr lang="en-US" sz="2800"/>
              <a:t>Assert that </a:t>
            </a:r>
            <a:r>
              <a:rPr lang="en-US" sz="2800">
                <a:solidFill>
                  <a:srgbClr val="DC3220"/>
                </a:solidFill>
              </a:rPr>
              <a:t>k</a:t>
            </a:r>
            <a:r>
              <a:rPr lang="en-US" sz="2800"/>
              <a:t> = -H(</a:t>
            </a:r>
            <a:r>
              <a:rPr lang="en-US" sz="2800">
                <a:solidFill>
                  <a:srgbClr val="DC3220"/>
                </a:solidFill>
              </a:rPr>
              <a:t>m</a:t>
            </a:r>
            <a:r>
              <a:rPr lang="en-US" sz="2800"/>
              <a:t>)/</a:t>
            </a:r>
            <a:r>
              <a:rPr lang="en-US" sz="2800">
                <a:solidFill>
                  <a:srgbClr val="DC3220"/>
                </a:solidFill>
              </a:rPr>
              <a:t>r</a:t>
            </a:r>
            <a:r>
              <a:rPr lang="en-US" sz="2800"/>
              <a:t> mod q</a:t>
            </a:r>
          </a:p>
          <a:p>
            <a:pPr marL="914400" lvl="1" indent="-457200">
              <a:buFont typeface="+mj-lt"/>
              <a:buAutoNum type="arabicPeriod"/>
            </a:pPr>
            <a:r>
              <a:rPr lang="en-US" sz="2800"/>
              <a:t>Assert that </a:t>
            </a:r>
            <a:r>
              <a:rPr lang="en-US" sz="2800">
                <a:solidFill>
                  <a:srgbClr val="DC3220"/>
                </a:solidFill>
              </a:rPr>
              <a:t>z’</a:t>
            </a:r>
            <a:r>
              <a:rPr lang="en-US" sz="2800"/>
              <a:t> = -</a:t>
            </a:r>
            <a:r>
              <a:rPr lang="en-US" sz="2800">
                <a:solidFill>
                  <a:srgbClr val="DC3220"/>
                </a:solidFill>
              </a:rPr>
              <a:t>z v </a:t>
            </a:r>
            <a:r>
              <a:rPr lang="en-US" sz="2800"/>
              <a:t>mod q</a:t>
            </a:r>
          </a:p>
          <a:p>
            <a:pPr marL="914400" lvl="1" indent="-457200">
              <a:buFont typeface="+mj-lt"/>
              <a:buAutoNum type="arabicPeriod"/>
            </a:pPr>
            <a:r>
              <a:rPr lang="en-US" sz="2800" b="1"/>
              <a:t>Open               and verify computations of </a:t>
            </a:r>
          </a:p>
          <a:p>
            <a:pPr marL="914400" lvl="1" indent="-457200">
              <a:buFont typeface="+mj-lt"/>
              <a:buAutoNum type="arabicPeriod"/>
            </a:pPr>
            <a:endParaRPr lang="en-US" sz="2800"/>
          </a:p>
        </p:txBody>
      </p:sp>
      <p:cxnSp>
        <p:nvCxnSpPr>
          <p:cNvPr id="5" name="Straight Connector 4">
            <a:extLst>
              <a:ext uri="{FF2B5EF4-FFF2-40B4-BE49-F238E27FC236}">
                <a16:creationId xmlns:a16="http://schemas.microsoft.com/office/drawing/2014/main" id="{F64ADDC2-7247-06BF-AB08-BB2BC58AE756}"/>
              </a:ext>
            </a:extLst>
          </p:cNvPr>
          <p:cNvCxnSpPr/>
          <p:nvPr/>
        </p:nvCxnSpPr>
        <p:spPr>
          <a:xfrm>
            <a:off x="0" y="4647551"/>
            <a:ext cx="12192000" cy="0"/>
          </a:xfrm>
          <a:prstGeom prst="line">
            <a:avLst/>
          </a:prstGeom>
          <a:ln w="28575">
            <a:solidFill>
              <a:schemeClr val="tx1"/>
            </a:solidFill>
          </a:ln>
          <a:effectLst>
            <a:outerShdw blurRad="50800" dist="381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cxnSp>
      <p:sp>
        <p:nvSpPr>
          <p:cNvPr id="7" name="TextBox 6">
            <a:extLst>
              <a:ext uri="{FF2B5EF4-FFF2-40B4-BE49-F238E27FC236}">
                <a16:creationId xmlns:a16="http://schemas.microsoft.com/office/drawing/2014/main" id="{CBE8B1CD-DBD3-B4AC-3C0E-8226B0624BD0}"/>
              </a:ext>
            </a:extLst>
          </p:cNvPr>
          <p:cNvSpPr txBox="1"/>
          <p:nvPr/>
        </p:nvSpPr>
        <p:spPr>
          <a:xfrm>
            <a:off x="267351" y="1634976"/>
            <a:ext cx="2242278" cy="584775"/>
          </a:xfrm>
          <a:prstGeom prst="rect">
            <a:avLst/>
          </a:prstGeom>
          <a:noFill/>
        </p:spPr>
        <p:txBody>
          <a:bodyPr wrap="square">
            <a:spAutoFit/>
          </a:bodyPr>
          <a:lstStyle/>
          <a:p>
            <a:pPr algn="ctr"/>
            <a:r>
              <a:rPr lang="en-US" sz="3200"/>
              <a:t>ZKP</a:t>
            </a:r>
          </a:p>
        </p:txBody>
      </p:sp>
      <p:pic>
        <p:nvPicPr>
          <p:cNvPr id="2052" name="Picture 4" descr="Connector Icon - Free PNG &amp; SVG 2374004 - Noun Project">
            <a:extLst>
              <a:ext uri="{FF2B5EF4-FFF2-40B4-BE49-F238E27FC236}">
                <a16:creationId xmlns:a16="http://schemas.microsoft.com/office/drawing/2014/main" id="{88D46EE6-20C1-CA7A-B8DA-BC180D5225E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8100000">
            <a:off x="10851509" y="4201238"/>
            <a:ext cx="1110499" cy="1110499"/>
          </a:xfrm>
          <a:prstGeom prst="rect">
            <a:avLst/>
          </a:prstGeom>
          <a:noFill/>
          <a:extLst>
            <a:ext uri="{909E8E84-426E-40DD-AFC4-6F175D3DCCD1}">
              <a14:hiddenFill xmlns:a14="http://schemas.microsoft.com/office/drawing/2010/main">
                <a:solidFill>
                  <a:srgbClr val="FFFFFF"/>
                </a:solidFill>
              </a14:hiddenFill>
            </a:ext>
          </a:extLst>
        </p:spPr>
      </p:pic>
      <p:sp>
        <p:nvSpPr>
          <p:cNvPr id="33" name="Down Arrow 32">
            <a:extLst>
              <a:ext uri="{FF2B5EF4-FFF2-40B4-BE49-F238E27FC236}">
                <a16:creationId xmlns:a16="http://schemas.microsoft.com/office/drawing/2014/main" id="{EB8A7C1B-4823-71B8-88E6-E85DB730F510}"/>
              </a:ext>
            </a:extLst>
          </p:cNvPr>
          <p:cNvSpPr/>
          <p:nvPr/>
        </p:nvSpPr>
        <p:spPr>
          <a:xfrm flipH="1" flipV="1">
            <a:off x="9708430" y="4415537"/>
            <a:ext cx="239842" cy="548640"/>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4" name="Picture 6" descr="Scroll variant with seal icon">
            <a:extLst>
              <a:ext uri="{FF2B5EF4-FFF2-40B4-BE49-F238E27FC236}">
                <a16:creationId xmlns:a16="http://schemas.microsoft.com/office/drawing/2014/main" id="{3B9904B6-79E2-C6EB-F54B-4E499F908255}"/>
              </a:ext>
            </a:extLst>
          </p:cNvPr>
          <p:cNvPicPr>
            <a:picLocks noChangeAspect="1" noChangeArrowheads="1"/>
          </p:cNvPicPr>
          <p:nvPr/>
        </p:nvPicPr>
        <p:blipFill>
          <a:blip r:embed="rId6">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859939" y="4868656"/>
            <a:ext cx="906903" cy="906903"/>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6" descr="Scroll variant with seal icon">
            <a:extLst>
              <a:ext uri="{FF2B5EF4-FFF2-40B4-BE49-F238E27FC236}">
                <a16:creationId xmlns:a16="http://schemas.microsoft.com/office/drawing/2014/main" id="{4FCB982D-4627-6DD4-705A-91FA241EB2DF}"/>
              </a:ext>
            </a:extLst>
          </p:cNvPr>
          <p:cNvPicPr>
            <a:picLocks noChangeAspect="1" noChangeArrowheads="1"/>
          </p:cNvPicPr>
          <p:nvPr/>
        </p:nvPicPr>
        <p:blipFill>
          <a:blip r:embed="rId6">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699391" y="4153841"/>
            <a:ext cx="906903" cy="906903"/>
          </a:xfrm>
          <a:prstGeom prst="rect">
            <a:avLst/>
          </a:prstGeom>
          <a:noFill/>
          <a:extLst>
            <a:ext uri="{909E8E84-426E-40DD-AFC4-6F175D3DCCD1}">
              <a14:hiddenFill xmlns:a14="http://schemas.microsoft.com/office/drawing/2010/main">
                <a:solidFill>
                  <a:srgbClr val="FFFFFF"/>
                </a:solidFill>
              </a14:hiddenFill>
            </a:ext>
          </a:extLst>
        </p:spPr>
      </p:pic>
      <p:sp>
        <p:nvSpPr>
          <p:cNvPr id="54" name="TextBox 53">
            <a:extLst>
              <a:ext uri="{FF2B5EF4-FFF2-40B4-BE49-F238E27FC236}">
                <a16:creationId xmlns:a16="http://schemas.microsoft.com/office/drawing/2014/main" id="{536F185F-E677-8633-FEA7-AB9936A2EF1B}"/>
              </a:ext>
            </a:extLst>
          </p:cNvPr>
          <p:cNvSpPr txBox="1"/>
          <p:nvPr/>
        </p:nvSpPr>
        <p:spPr>
          <a:xfrm>
            <a:off x="7539436" y="2113468"/>
            <a:ext cx="4691990" cy="1261884"/>
          </a:xfrm>
          <a:prstGeom prst="rect">
            <a:avLst/>
          </a:prstGeom>
          <a:noFill/>
        </p:spPr>
        <p:txBody>
          <a:bodyPr wrap="none" rtlCol="0">
            <a:spAutoFit/>
          </a:bodyPr>
          <a:lstStyle/>
          <a:p>
            <a:r>
              <a:rPr lang="en-US" sz="2600"/>
              <a:t>Bottleneck(s):</a:t>
            </a:r>
          </a:p>
          <a:p>
            <a:pPr marL="342900" indent="-342900">
              <a:buFont typeface="Arial" panose="020B0604020202020204" pitchFamily="34" charset="0"/>
              <a:buChar char="•"/>
            </a:pPr>
            <a:r>
              <a:rPr lang="en-US" sz="2400"/>
              <a:t>One fixed point multiplication</a:t>
            </a:r>
          </a:p>
          <a:p>
            <a:pPr marL="342900" indent="-342900">
              <a:buFont typeface="Arial" panose="020B0604020202020204" pitchFamily="34" charset="0"/>
              <a:buChar char="•"/>
            </a:pPr>
            <a:r>
              <a:rPr lang="en-US" sz="2400"/>
              <a:t>One dynamic point multiplication</a:t>
            </a:r>
          </a:p>
        </p:txBody>
      </p:sp>
      <p:sp>
        <p:nvSpPr>
          <p:cNvPr id="55" name="TextBox 54">
            <a:extLst>
              <a:ext uri="{FF2B5EF4-FFF2-40B4-BE49-F238E27FC236}">
                <a16:creationId xmlns:a16="http://schemas.microsoft.com/office/drawing/2014/main" id="{72A6C2A5-265D-5DA6-1167-8E2151D6D0A7}"/>
              </a:ext>
            </a:extLst>
          </p:cNvPr>
          <p:cNvSpPr txBox="1"/>
          <p:nvPr/>
        </p:nvSpPr>
        <p:spPr>
          <a:xfrm>
            <a:off x="7266159" y="3298745"/>
            <a:ext cx="4884542" cy="461665"/>
          </a:xfrm>
          <a:prstGeom prst="rect">
            <a:avLst/>
          </a:prstGeom>
          <a:ln w="28575">
            <a:solidFill>
              <a:schemeClr val="accent1"/>
            </a:solidFill>
          </a:ln>
        </p:spPr>
        <p:style>
          <a:lnRef idx="2">
            <a:schemeClr val="dk1"/>
          </a:lnRef>
          <a:fillRef idx="1">
            <a:schemeClr val="lt1"/>
          </a:fillRef>
          <a:effectRef idx="0">
            <a:schemeClr val="dk1"/>
          </a:effectRef>
          <a:fontRef idx="minor">
            <a:schemeClr val="dk1"/>
          </a:fontRef>
        </p:style>
        <p:txBody>
          <a:bodyPr wrap="none" rtlCol="0">
            <a:spAutoFit/>
          </a:bodyPr>
          <a:lstStyle/>
          <a:p>
            <a:r>
              <a:rPr lang="en-US" sz="2400"/>
              <a:t>Constraint cost has decreased by </a:t>
            </a:r>
            <a:r>
              <a:rPr lang="en-US" sz="2400">
                <a:solidFill>
                  <a:schemeClr val="accent1"/>
                </a:solidFill>
              </a:rPr>
              <a:t>&gt;2x</a:t>
            </a:r>
            <a:r>
              <a:rPr lang="en-US" sz="2400"/>
              <a:t>!</a:t>
            </a:r>
          </a:p>
        </p:txBody>
      </p:sp>
      <p:sp>
        <p:nvSpPr>
          <p:cNvPr id="36" name="Content Placeholder 2">
            <a:extLst>
              <a:ext uri="{FF2B5EF4-FFF2-40B4-BE49-F238E27FC236}">
                <a16:creationId xmlns:a16="http://schemas.microsoft.com/office/drawing/2014/main" id="{2CEAB05C-86C6-B0E9-5D52-ADB46FC942FA}"/>
              </a:ext>
            </a:extLst>
          </p:cNvPr>
          <p:cNvSpPr txBox="1">
            <a:spLocks/>
          </p:cNvSpPr>
          <p:nvPr/>
        </p:nvSpPr>
        <p:spPr>
          <a:xfrm>
            <a:off x="8595609" y="0"/>
            <a:ext cx="3596391" cy="1934092"/>
          </a:xfrm>
          <a:prstGeom prst="rect">
            <a:avLst/>
          </a:prstGeom>
          <a:ln w="28575">
            <a:solidFill>
              <a:schemeClr val="tx1"/>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a:t>Input: </a:t>
            </a:r>
          </a:p>
          <a:p>
            <a:pPr lvl="1"/>
            <a:r>
              <a:rPr lang="en-US" sz="2800"/>
              <a:t>Public key </a:t>
            </a:r>
            <a:r>
              <a:rPr lang="en-US" sz="2800">
                <a:solidFill>
                  <a:srgbClr val="005AB5"/>
                </a:solidFill>
              </a:rPr>
              <a:t>PK</a:t>
            </a:r>
          </a:p>
          <a:p>
            <a:pPr lvl="1"/>
            <a:r>
              <a:rPr lang="en-US" sz="2800"/>
              <a:t>Signature </a:t>
            </a:r>
            <a:r>
              <a:rPr lang="el-GR" sz="2800">
                <a:solidFill>
                  <a:srgbClr val="DC3220"/>
                </a:solidFill>
              </a:rPr>
              <a:t>σ</a:t>
            </a:r>
            <a:r>
              <a:rPr lang="en-US" sz="2800">
                <a:solidFill>
                  <a:srgbClr val="DC3220"/>
                </a:solidFill>
              </a:rPr>
              <a:t> = (R, z)</a:t>
            </a:r>
          </a:p>
          <a:p>
            <a:pPr lvl="1"/>
            <a:r>
              <a:rPr lang="en-US" sz="2800"/>
              <a:t>Message </a:t>
            </a:r>
            <a:r>
              <a:rPr lang="en-US" sz="2800">
                <a:solidFill>
                  <a:srgbClr val="DC3220"/>
                </a:solidFill>
              </a:rPr>
              <a:t>m</a:t>
            </a:r>
          </a:p>
          <a:p>
            <a:pPr marL="914400" lvl="1" indent="-457200">
              <a:buFont typeface="+mj-lt"/>
              <a:buAutoNum type="arabicPeriod"/>
            </a:pPr>
            <a:endParaRPr lang="en-US"/>
          </a:p>
        </p:txBody>
      </p:sp>
      <p:pic>
        <p:nvPicPr>
          <p:cNvPr id="37" name="Picture 6" descr="Download Parchment, Scroll, Ribbon. Royalty-Free Vector Graphic - Pixabay">
            <a:extLst>
              <a:ext uri="{FF2B5EF4-FFF2-40B4-BE49-F238E27FC236}">
                <a16:creationId xmlns:a16="http://schemas.microsoft.com/office/drawing/2014/main" id="{0B8583AE-FE0F-227B-BE94-A4B71E0F65B7}"/>
              </a:ext>
            </a:extLst>
          </p:cNvPr>
          <p:cNvPicPr>
            <a:picLocks noChangeAspect="1" noChangeArrowheads="1"/>
          </p:cNvPicPr>
          <p:nvPr/>
        </p:nvPicPr>
        <p:blipFill>
          <a:blip r:embed="rId7">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522459" y="4167530"/>
            <a:ext cx="1177914" cy="588957"/>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6" descr="Download Parchment, Scroll, Ribbon. Royalty-Free Vector Graphic - Pixabay">
            <a:extLst>
              <a:ext uri="{FF2B5EF4-FFF2-40B4-BE49-F238E27FC236}">
                <a16:creationId xmlns:a16="http://schemas.microsoft.com/office/drawing/2014/main" id="{66A28235-5594-EFBE-76A3-8986ACD4EB58}"/>
              </a:ext>
            </a:extLst>
          </p:cNvPr>
          <p:cNvPicPr>
            <a:picLocks noChangeAspect="1" noChangeArrowheads="1"/>
          </p:cNvPicPr>
          <p:nvPr/>
        </p:nvPicPr>
        <p:blipFill>
          <a:blip r:embed="rId7">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595609" y="4956574"/>
            <a:ext cx="1097280" cy="548640"/>
          </a:xfrm>
          <a:prstGeom prst="rect">
            <a:avLst/>
          </a:prstGeom>
          <a:noFill/>
          <a:extLst>
            <a:ext uri="{909E8E84-426E-40DD-AFC4-6F175D3DCCD1}">
              <a14:hiddenFill xmlns:a14="http://schemas.microsoft.com/office/drawing/2010/main">
                <a:solidFill>
                  <a:srgbClr val="FFFFFF"/>
                </a:solidFill>
              </a14:hiddenFill>
            </a:ext>
          </a:extLst>
        </p:spPr>
      </p:pic>
      <p:sp>
        <p:nvSpPr>
          <p:cNvPr id="39" name="TextBox 38">
            <a:extLst>
              <a:ext uri="{FF2B5EF4-FFF2-40B4-BE49-F238E27FC236}">
                <a16:creationId xmlns:a16="http://schemas.microsoft.com/office/drawing/2014/main" id="{7730288D-56E1-0B35-1FBA-C2C06359A8CB}"/>
              </a:ext>
            </a:extLst>
          </p:cNvPr>
          <p:cNvSpPr txBox="1"/>
          <p:nvPr/>
        </p:nvSpPr>
        <p:spPr>
          <a:xfrm>
            <a:off x="838199" y="4669806"/>
            <a:ext cx="5691189" cy="584775"/>
          </a:xfrm>
          <a:prstGeom prst="rect">
            <a:avLst/>
          </a:prstGeom>
          <a:noFill/>
        </p:spPr>
        <p:txBody>
          <a:bodyPr wrap="square">
            <a:spAutoFit/>
          </a:bodyPr>
          <a:lstStyle/>
          <a:p>
            <a:pPr algn="ctr"/>
            <a:r>
              <a:rPr lang="en-US" sz="3200"/>
              <a:t>Protocol </a:t>
            </a:r>
            <a:r>
              <a:rPr lang="el-GR" sz="3200"/>
              <a:t>Π </a:t>
            </a:r>
            <a:r>
              <a:rPr lang="en-US" sz="3200"/>
              <a:t>for Point Operations</a:t>
            </a:r>
          </a:p>
        </p:txBody>
      </p:sp>
      <p:grpSp>
        <p:nvGrpSpPr>
          <p:cNvPr id="51" name="Group 50">
            <a:extLst>
              <a:ext uri="{FF2B5EF4-FFF2-40B4-BE49-F238E27FC236}">
                <a16:creationId xmlns:a16="http://schemas.microsoft.com/office/drawing/2014/main" id="{245D035F-D277-7463-3E4D-846B38C14F64}"/>
              </a:ext>
            </a:extLst>
          </p:cNvPr>
          <p:cNvGrpSpPr/>
          <p:nvPr/>
        </p:nvGrpSpPr>
        <p:grpSpPr>
          <a:xfrm>
            <a:off x="3281895" y="1890388"/>
            <a:ext cx="859810" cy="859810"/>
            <a:chOff x="3037194" y="1946131"/>
            <a:chExt cx="859810" cy="859810"/>
          </a:xfrm>
        </p:grpSpPr>
        <p:pic>
          <p:nvPicPr>
            <p:cNvPr id="53" name="Picture 10" descr="Free Clipart: Padlock Icon | jaschon">
              <a:extLst>
                <a:ext uri="{FF2B5EF4-FFF2-40B4-BE49-F238E27FC236}">
                  <a16:creationId xmlns:a16="http://schemas.microsoft.com/office/drawing/2014/main" id="{0B8BCE0C-742D-E9EA-4CCC-E23501219B55}"/>
                </a:ext>
              </a:extLst>
            </p:cNvPr>
            <p:cNvPicPr>
              <a:picLocks noChangeAspect="1" noChangeArrowheads="1"/>
            </p:cNvPicPr>
            <p:nvPr/>
          </p:nvPicPr>
          <p:blipFill>
            <a:blip r:embed="rId3">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037194" y="1946131"/>
              <a:ext cx="859810" cy="859810"/>
            </a:xfrm>
            <a:prstGeom prst="rect">
              <a:avLst/>
            </a:prstGeom>
            <a:noFill/>
            <a:extLst>
              <a:ext uri="{909E8E84-426E-40DD-AFC4-6F175D3DCCD1}">
                <a14:hiddenFill xmlns:a14="http://schemas.microsoft.com/office/drawing/2010/main">
                  <a:solidFill>
                    <a:srgbClr val="FFFFFF"/>
                  </a:solidFill>
                </a14:hiddenFill>
              </a:ext>
            </a:extLst>
          </p:spPr>
        </p:pic>
        <p:sp>
          <p:nvSpPr>
            <p:cNvPr id="59" name="TextBox 58">
              <a:extLst>
                <a:ext uri="{FF2B5EF4-FFF2-40B4-BE49-F238E27FC236}">
                  <a16:creationId xmlns:a16="http://schemas.microsoft.com/office/drawing/2014/main" id="{DD0D2720-CF2A-984A-36B4-43560AAA2A64}"/>
                </a:ext>
              </a:extLst>
            </p:cNvPr>
            <p:cNvSpPr txBox="1"/>
            <p:nvPr/>
          </p:nvSpPr>
          <p:spPr>
            <a:xfrm>
              <a:off x="3305035" y="2298473"/>
              <a:ext cx="324128" cy="461665"/>
            </a:xfrm>
            <a:prstGeom prst="rect">
              <a:avLst/>
            </a:prstGeom>
            <a:noFill/>
          </p:spPr>
          <p:txBody>
            <a:bodyPr wrap="none" rtlCol="0">
              <a:spAutoFit/>
            </a:bodyPr>
            <a:lstStyle/>
            <a:p>
              <a:r>
                <a:rPr lang="en-US" sz="2400">
                  <a:solidFill>
                    <a:schemeClr val="bg1"/>
                  </a:solidFill>
                </a:rPr>
                <a:t>k</a:t>
              </a:r>
            </a:p>
          </p:txBody>
        </p:sp>
      </p:grpSp>
      <p:grpSp>
        <p:nvGrpSpPr>
          <p:cNvPr id="60" name="Group 59">
            <a:extLst>
              <a:ext uri="{FF2B5EF4-FFF2-40B4-BE49-F238E27FC236}">
                <a16:creationId xmlns:a16="http://schemas.microsoft.com/office/drawing/2014/main" id="{9D261EF2-B865-8F77-63AD-97125B9F0E3C}"/>
              </a:ext>
            </a:extLst>
          </p:cNvPr>
          <p:cNvGrpSpPr/>
          <p:nvPr/>
        </p:nvGrpSpPr>
        <p:grpSpPr>
          <a:xfrm>
            <a:off x="3881670" y="1890388"/>
            <a:ext cx="859810" cy="859810"/>
            <a:chOff x="3037194" y="1946131"/>
            <a:chExt cx="859810" cy="859810"/>
          </a:xfrm>
        </p:grpSpPr>
        <p:pic>
          <p:nvPicPr>
            <p:cNvPr id="61" name="Picture 10" descr="Free Clipart: Padlock Icon | jaschon">
              <a:extLst>
                <a:ext uri="{FF2B5EF4-FFF2-40B4-BE49-F238E27FC236}">
                  <a16:creationId xmlns:a16="http://schemas.microsoft.com/office/drawing/2014/main" id="{AC7D9D02-EB91-5DC7-8B3D-D8921895D006}"/>
                </a:ext>
              </a:extLst>
            </p:cNvPr>
            <p:cNvPicPr>
              <a:picLocks noChangeAspect="1" noChangeArrowheads="1"/>
            </p:cNvPicPr>
            <p:nvPr/>
          </p:nvPicPr>
          <p:blipFill>
            <a:blip r:embed="rId3">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037194" y="1946131"/>
              <a:ext cx="859810" cy="859810"/>
            </a:xfrm>
            <a:prstGeom prst="rect">
              <a:avLst/>
            </a:prstGeom>
            <a:noFill/>
            <a:extLst>
              <a:ext uri="{909E8E84-426E-40DD-AFC4-6F175D3DCCD1}">
                <a14:hiddenFill xmlns:a14="http://schemas.microsoft.com/office/drawing/2010/main">
                  <a:solidFill>
                    <a:srgbClr val="FFFFFF"/>
                  </a:solidFill>
                </a14:hiddenFill>
              </a:ext>
            </a:extLst>
          </p:spPr>
        </p:pic>
        <p:sp>
          <p:nvSpPr>
            <p:cNvPr id="62" name="TextBox 61">
              <a:extLst>
                <a:ext uri="{FF2B5EF4-FFF2-40B4-BE49-F238E27FC236}">
                  <a16:creationId xmlns:a16="http://schemas.microsoft.com/office/drawing/2014/main" id="{923117A6-4C5E-A785-9401-CC1706126C43}"/>
                </a:ext>
              </a:extLst>
            </p:cNvPr>
            <p:cNvSpPr txBox="1"/>
            <p:nvPr/>
          </p:nvSpPr>
          <p:spPr>
            <a:xfrm>
              <a:off x="3305035" y="2298473"/>
              <a:ext cx="306494" cy="461665"/>
            </a:xfrm>
            <a:prstGeom prst="rect">
              <a:avLst/>
            </a:prstGeom>
            <a:noFill/>
          </p:spPr>
          <p:txBody>
            <a:bodyPr wrap="none" rtlCol="0">
              <a:spAutoFit/>
            </a:bodyPr>
            <a:lstStyle/>
            <a:p>
              <a:r>
                <a:rPr lang="en-US" sz="2400">
                  <a:solidFill>
                    <a:schemeClr val="bg1"/>
                  </a:solidFill>
                </a:rPr>
                <a:t>z</a:t>
              </a:r>
            </a:p>
          </p:txBody>
        </p:sp>
      </p:grpSp>
      <p:grpSp>
        <p:nvGrpSpPr>
          <p:cNvPr id="63" name="Group 62">
            <a:extLst>
              <a:ext uri="{FF2B5EF4-FFF2-40B4-BE49-F238E27FC236}">
                <a16:creationId xmlns:a16="http://schemas.microsoft.com/office/drawing/2014/main" id="{DDF12557-F54A-E9C7-7E7B-81897C1CF14F}"/>
              </a:ext>
            </a:extLst>
          </p:cNvPr>
          <p:cNvGrpSpPr/>
          <p:nvPr/>
        </p:nvGrpSpPr>
        <p:grpSpPr>
          <a:xfrm>
            <a:off x="5128846" y="1889478"/>
            <a:ext cx="859810" cy="859810"/>
            <a:chOff x="3825296" y="1946131"/>
            <a:chExt cx="859810" cy="859810"/>
          </a:xfrm>
        </p:grpSpPr>
        <p:pic>
          <p:nvPicPr>
            <p:cNvPr id="2048" name="Picture 10" descr="Free Clipart: Padlock Icon | jaschon">
              <a:extLst>
                <a:ext uri="{FF2B5EF4-FFF2-40B4-BE49-F238E27FC236}">
                  <a16:creationId xmlns:a16="http://schemas.microsoft.com/office/drawing/2014/main" id="{584A5B77-230E-BA4A-5A14-0A38715DE9AB}"/>
                </a:ext>
              </a:extLst>
            </p:cNvPr>
            <p:cNvPicPr>
              <a:picLocks noChangeAspect="1" noChangeArrowheads="1"/>
            </p:cNvPicPr>
            <p:nvPr/>
          </p:nvPicPr>
          <p:blipFill>
            <a:blip r:embed="rId3">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825296" y="1946131"/>
              <a:ext cx="859810" cy="859810"/>
            </a:xfrm>
            <a:prstGeom prst="rect">
              <a:avLst/>
            </a:prstGeom>
            <a:noFill/>
            <a:extLst>
              <a:ext uri="{909E8E84-426E-40DD-AFC4-6F175D3DCCD1}">
                <a14:hiddenFill xmlns:a14="http://schemas.microsoft.com/office/drawing/2010/main">
                  <a:solidFill>
                    <a:srgbClr val="FFFFFF"/>
                  </a:solidFill>
                </a14:hiddenFill>
              </a:ext>
            </a:extLst>
          </p:spPr>
        </p:pic>
        <p:sp>
          <p:nvSpPr>
            <p:cNvPr id="2049" name="TextBox 2048">
              <a:extLst>
                <a:ext uri="{FF2B5EF4-FFF2-40B4-BE49-F238E27FC236}">
                  <a16:creationId xmlns:a16="http://schemas.microsoft.com/office/drawing/2014/main" id="{F2CE2F64-146C-FD84-8FBC-431B8A37E947}"/>
                </a:ext>
              </a:extLst>
            </p:cNvPr>
            <p:cNvSpPr txBox="1"/>
            <p:nvPr/>
          </p:nvSpPr>
          <p:spPr>
            <a:xfrm>
              <a:off x="4093137" y="2298472"/>
              <a:ext cx="351378" cy="461665"/>
            </a:xfrm>
            <a:prstGeom prst="rect">
              <a:avLst/>
            </a:prstGeom>
            <a:noFill/>
          </p:spPr>
          <p:txBody>
            <a:bodyPr wrap="none" rtlCol="0">
              <a:spAutoFit/>
            </a:bodyPr>
            <a:lstStyle/>
            <a:p>
              <a:r>
                <a:rPr lang="en-US" sz="2400">
                  <a:solidFill>
                    <a:schemeClr val="bg1"/>
                  </a:solidFill>
                </a:rPr>
                <a:t>R</a:t>
              </a:r>
            </a:p>
          </p:txBody>
        </p:sp>
      </p:grpSp>
      <p:grpSp>
        <p:nvGrpSpPr>
          <p:cNvPr id="2050" name="Group 2049">
            <a:extLst>
              <a:ext uri="{FF2B5EF4-FFF2-40B4-BE49-F238E27FC236}">
                <a16:creationId xmlns:a16="http://schemas.microsoft.com/office/drawing/2014/main" id="{7667CCC3-8A56-8FE2-722B-C4C7BC0CC37F}"/>
              </a:ext>
            </a:extLst>
          </p:cNvPr>
          <p:cNvGrpSpPr/>
          <p:nvPr/>
        </p:nvGrpSpPr>
        <p:grpSpPr>
          <a:xfrm>
            <a:off x="4474561" y="1889478"/>
            <a:ext cx="859810" cy="859810"/>
            <a:chOff x="3037194" y="1946131"/>
            <a:chExt cx="859810" cy="859810"/>
          </a:xfrm>
        </p:grpSpPr>
        <p:pic>
          <p:nvPicPr>
            <p:cNvPr id="2051" name="Picture 10" descr="Free Clipart: Padlock Icon | jaschon">
              <a:extLst>
                <a:ext uri="{FF2B5EF4-FFF2-40B4-BE49-F238E27FC236}">
                  <a16:creationId xmlns:a16="http://schemas.microsoft.com/office/drawing/2014/main" id="{359FC314-653C-5E3A-6A92-14F338435DA1}"/>
                </a:ext>
              </a:extLst>
            </p:cNvPr>
            <p:cNvPicPr>
              <a:picLocks noChangeAspect="1" noChangeArrowheads="1"/>
            </p:cNvPicPr>
            <p:nvPr/>
          </p:nvPicPr>
          <p:blipFill>
            <a:blip r:embed="rId3">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037194" y="1946131"/>
              <a:ext cx="859810" cy="859810"/>
            </a:xfrm>
            <a:prstGeom prst="rect">
              <a:avLst/>
            </a:prstGeom>
            <a:noFill/>
            <a:extLst>
              <a:ext uri="{909E8E84-426E-40DD-AFC4-6F175D3DCCD1}">
                <a14:hiddenFill xmlns:a14="http://schemas.microsoft.com/office/drawing/2010/main">
                  <a:solidFill>
                    <a:srgbClr val="FFFFFF"/>
                  </a:solidFill>
                </a14:hiddenFill>
              </a:ext>
            </a:extLst>
          </p:spPr>
        </p:pic>
        <p:sp>
          <p:nvSpPr>
            <p:cNvPr id="2053" name="TextBox 2052">
              <a:extLst>
                <a:ext uri="{FF2B5EF4-FFF2-40B4-BE49-F238E27FC236}">
                  <a16:creationId xmlns:a16="http://schemas.microsoft.com/office/drawing/2014/main" id="{D73B9407-E45D-C38D-26D2-1366CEA0566D}"/>
                </a:ext>
              </a:extLst>
            </p:cNvPr>
            <p:cNvSpPr txBox="1"/>
            <p:nvPr/>
          </p:nvSpPr>
          <p:spPr>
            <a:xfrm>
              <a:off x="3305035" y="2298473"/>
              <a:ext cx="373820" cy="461665"/>
            </a:xfrm>
            <a:prstGeom prst="rect">
              <a:avLst/>
            </a:prstGeom>
            <a:noFill/>
          </p:spPr>
          <p:txBody>
            <a:bodyPr wrap="none" rtlCol="0">
              <a:spAutoFit/>
            </a:bodyPr>
            <a:lstStyle/>
            <a:p>
              <a:r>
                <a:rPr lang="en-US" sz="2400">
                  <a:solidFill>
                    <a:schemeClr val="bg1"/>
                  </a:solidFill>
                </a:rPr>
                <a:t>z'</a:t>
              </a:r>
            </a:p>
          </p:txBody>
        </p:sp>
      </p:grpSp>
      <p:grpSp>
        <p:nvGrpSpPr>
          <p:cNvPr id="2054" name="Group 2053">
            <a:extLst>
              <a:ext uri="{FF2B5EF4-FFF2-40B4-BE49-F238E27FC236}">
                <a16:creationId xmlns:a16="http://schemas.microsoft.com/office/drawing/2014/main" id="{CD7E0101-2607-35EF-7B64-A1A65E913EAB}"/>
              </a:ext>
            </a:extLst>
          </p:cNvPr>
          <p:cNvGrpSpPr/>
          <p:nvPr/>
        </p:nvGrpSpPr>
        <p:grpSpPr>
          <a:xfrm>
            <a:off x="5957829" y="1899320"/>
            <a:ext cx="859810" cy="859810"/>
            <a:chOff x="3037194" y="1946131"/>
            <a:chExt cx="859810" cy="859810"/>
          </a:xfrm>
        </p:grpSpPr>
        <p:pic>
          <p:nvPicPr>
            <p:cNvPr id="2055" name="Picture 2054" descr="Free Clipart: Padlock Icon | jaschon">
              <a:extLst>
                <a:ext uri="{FF2B5EF4-FFF2-40B4-BE49-F238E27FC236}">
                  <a16:creationId xmlns:a16="http://schemas.microsoft.com/office/drawing/2014/main" id="{6C81CCFF-BC5A-ACD1-F6DB-35FEA1B328CF}"/>
                </a:ext>
              </a:extLst>
            </p:cNvPr>
            <p:cNvPicPr>
              <a:picLocks noChangeAspect="1" noChangeArrowheads="1"/>
            </p:cNvPicPr>
            <p:nvPr/>
          </p:nvPicPr>
          <p:blipFill>
            <a:blip r:embed="rId3">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037194" y="1946131"/>
              <a:ext cx="859810" cy="859810"/>
            </a:xfrm>
            <a:prstGeom prst="rect">
              <a:avLst/>
            </a:prstGeom>
            <a:noFill/>
            <a:extLst>
              <a:ext uri="{909E8E84-426E-40DD-AFC4-6F175D3DCCD1}">
                <a14:hiddenFill xmlns:a14="http://schemas.microsoft.com/office/drawing/2010/main">
                  <a:solidFill>
                    <a:srgbClr val="FFFFFF"/>
                  </a:solidFill>
                </a14:hiddenFill>
              </a:ext>
            </a:extLst>
          </p:spPr>
        </p:pic>
        <p:sp>
          <p:nvSpPr>
            <p:cNvPr id="2056" name="TextBox 2055">
              <a:extLst>
                <a:ext uri="{FF2B5EF4-FFF2-40B4-BE49-F238E27FC236}">
                  <a16:creationId xmlns:a16="http://schemas.microsoft.com/office/drawing/2014/main" id="{7357D682-2BC8-929C-BED9-CF2E6750D211}"/>
                </a:ext>
              </a:extLst>
            </p:cNvPr>
            <p:cNvSpPr txBox="1"/>
            <p:nvPr/>
          </p:nvSpPr>
          <p:spPr>
            <a:xfrm>
              <a:off x="3305035" y="2298473"/>
              <a:ext cx="324128" cy="461665"/>
            </a:xfrm>
            <a:prstGeom prst="rect">
              <a:avLst/>
            </a:prstGeom>
            <a:noFill/>
          </p:spPr>
          <p:txBody>
            <a:bodyPr wrap="none" rtlCol="0">
              <a:spAutoFit/>
            </a:bodyPr>
            <a:lstStyle/>
            <a:p>
              <a:r>
                <a:rPr lang="en-US" sz="2400">
                  <a:solidFill>
                    <a:schemeClr val="bg1"/>
                  </a:solidFill>
                </a:rPr>
                <a:t>v</a:t>
              </a:r>
            </a:p>
          </p:txBody>
        </p:sp>
      </p:grpSp>
      <p:grpSp>
        <p:nvGrpSpPr>
          <p:cNvPr id="2057" name="Group 2056">
            <a:extLst>
              <a:ext uri="{FF2B5EF4-FFF2-40B4-BE49-F238E27FC236}">
                <a16:creationId xmlns:a16="http://schemas.microsoft.com/office/drawing/2014/main" id="{0CC72BDD-F4D9-FD28-0923-EFB0F41D3CB1}"/>
              </a:ext>
            </a:extLst>
          </p:cNvPr>
          <p:cNvGrpSpPr/>
          <p:nvPr/>
        </p:nvGrpSpPr>
        <p:grpSpPr>
          <a:xfrm>
            <a:off x="6655575" y="1899320"/>
            <a:ext cx="859810" cy="859810"/>
            <a:chOff x="3037194" y="1946131"/>
            <a:chExt cx="859810" cy="859810"/>
          </a:xfrm>
        </p:grpSpPr>
        <p:pic>
          <p:nvPicPr>
            <p:cNvPr id="2058" name="Picture 2057" descr="Free Clipart: Padlock Icon | jaschon">
              <a:extLst>
                <a:ext uri="{FF2B5EF4-FFF2-40B4-BE49-F238E27FC236}">
                  <a16:creationId xmlns:a16="http://schemas.microsoft.com/office/drawing/2014/main" id="{0AE211E9-825B-4A78-CC3E-98D72FB719CC}"/>
                </a:ext>
              </a:extLst>
            </p:cNvPr>
            <p:cNvPicPr>
              <a:picLocks noChangeAspect="1" noChangeArrowheads="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037194" y="1946131"/>
              <a:ext cx="859810" cy="859810"/>
            </a:xfrm>
            <a:prstGeom prst="rect">
              <a:avLst/>
            </a:prstGeom>
            <a:noFill/>
            <a:extLst>
              <a:ext uri="{909E8E84-426E-40DD-AFC4-6F175D3DCCD1}">
                <a14:hiddenFill xmlns:a14="http://schemas.microsoft.com/office/drawing/2010/main">
                  <a:solidFill>
                    <a:srgbClr val="FFFFFF"/>
                  </a:solidFill>
                </a14:hiddenFill>
              </a:ext>
            </a:extLst>
          </p:spPr>
        </p:pic>
        <p:sp>
          <p:nvSpPr>
            <p:cNvPr id="2059" name="TextBox 2058">
              <a:extLst>
                <a:ext uri="{FF2B5EF4-FFF2-40B4-BE49-F238E27FC236}">
                  <a16:creationId xmlns:a16="http://schemas.microsoft.com/office/drawing/2014/main" id="{C5A1C457-A603-03D9-A3F6-6ED7BCEB06D7}"/>
                </a:ext>
              </a:extLst>
            </p:cNvPr>
            <p:cNvSpPr txBox="1"/>
            <p:nvPr/>
          </p:nvSpPr>
          <p:spPr>
            <a:xfrm>
              <a:off x="3305035" y="2298473"/>
              <a:ext cx="351378" cy="461665"/>
            </a:xfrm>
            <a:prstGeom prst="rect">
              <a:avLst/>
            </a:prstGeom>
            <a:noFill/>
          </p:spPr>
          <p:txBody>
            <a:bodyPr wrap="none" rtlCol="0">
              <a:spAutoFit/>
            </a:bodyPr>
            <a:lstStyle/>
            <a:p>
              <a:r>
                <a:rPr lang="en-US" sz="2400">
                  <a:solidFill>
                    <a:schemeClr val="bg1"/>
                  </a:solidFill>
                </a:rPr>
                <a:t>R</a:t>
              </a:r>
            </a:p>
          </p:txBody>
        </p:sp>
      </p:grpSp>
      <p:sp>
        <p:nvSpPr>
          <p:cNvPr id="2060" name="TextBox 2059">
            <a:extLst>
              <a:ext uri="{FF2B5EF4-FFF2-40B4-BE49-F238E27FC236}">
                <a16:creationId xmlns:a16="http://schemas.microsoft.com/office/drawing/2014/main" id="{C1A1F93A-B26D-ED1B-6B65-8FF41150157A}"/>
              </a:ext>
            </a:extLst>
          </p:cNvPr>
          <p:cNvSpPr txBox="1"/>
          <p:nvPr/>
        </p:nvSpPr>
        <p:spPr>
          <a:xfrm>
            <a:off x="5759621" y="2205858"/>
            <a:ext cx="1900753" cy="461665"/>
          </a:xfrm>
          <a:prstGeom prst="rect">
            <a:avLst/>
          </a:prstGeom>
          <a:noFill/>
        </p:spPr>
        <p:txBody>
          <a:bodyPr wrap="square">
            <a:spAutoFit/>
          </a:bodyPr>
          <a:lstStyle/>
          <a:p>
            <a:r>
              <a:rPr lang="en-US" sz="2400"/>
              <a:t>=(         ,         ) </a:t>
            </a:r>
          </a:p>
        </p:txBody>
      </p:sp>
      <p:grpSp>
        <p:nvGrpSpPr>
          <p:cNvPr id="2065" name="Group 2064">
            <a:extLst>
              <a:ext uri="{FF2B5EF4-FFF2-40B4-BE49-F238E27FC236}">
                <a16:creationId xmlns:a16="http://schemas.microsoft.com/office/drawing/2014/main" id="{8683B40E-BC77-E545-A2A3-F58C2609AC84}"/>
              </a:ext>
            </a:extLst>
          </p:cNvPr>
          <p:cNvGrpSpPr/>
          <p:nvPr/>
        </p:nvGrpSpPr>
        <p:grpSpPr>
          <a:xfrm>
            <a:off x="5362525" y="5141796"/>
            <a:ext cx="859810" cy="859810"/>
            <a:chOff x="3037194" y="1946131"/>
            <a:chExt cx="859810" cy="859810"/>
          </a:xfrm>
        </p:grpSpPr>
        <p:pic>
          <p:nvPicPr>
            <p:cNvPr id="2066" name="Picture 10" descr="Free Clipart: Padlock Icon | jaschon">
              <a:extLst>
                <a:ext uri="{FF2B5EF4-FFF2-40B4-BE49-F238E27FC236}">
                  <a16:creationId xmlns:a16="http://schemas.microsoft.com/office/drawing/2014/main" id="{E96034A4-1AE7-A0CE-546D-CF3B1A427C00}"/>
                </a:ext>
              </a:extLst>
            </p:cNvPr>
            <p:cNvPicPr>
              <a:picLocks noChangeAspect="1" noChangeArrowheads="1"/>
            </p:cNvPicPr>
            <p:nvPr/>
          </p:nvPicPr>
          <p:blipFill>
            <a:blip r:embed="rId3">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037194" y="1946131"/>
              <a:ext cx="859810" cy="859810"/>
            </a:xfrm>
            <a:prstGeom prst="rect">
              <a:avLst/>
            </a:prstGeom>
            <a:noFill/>
            <a:extLst>
              <a:ext uri="{909E8E84-426E-40DD-AFC4-6F175D3DCCD1}">
                <a14:hiddenFill xmlns:a14="http://schemas.microsoft.com/office/drawing/2010/main">
                  <a:solidFill>
                    <a:srgbClr val="FFFFFF"/>
                  </a:solidFill>
                </a14:hiddenFill>
              </a:ext>
            </a:extLst>
          </p:spPr>
        </p:pic>
        <p:sp>
          <p:nvSpPr>
            <p:cNvPr id="2067" name="TextBox 2066">
              <a:extLst>
                <a:ext uri="{FF2B5EF4-FFF2-40B4-BE49-F238E27FC236}">
                  <a16:creationId xmlns:a16="http://schemas.microsoft.com/office/drawing/2014/main" id="{C577BAF4-9BC9-F5F0-6E79-0C5066AFBC02}"/>
                </a:ext>
              </a:extLst>
            </p:cNvPr>
            <p:cNvSpPr txBox="1"/>
            <p:nvPr/>
          </p:nvSpPr>
          <p:spPr>
            <a:xfrm>
              <a:off x="3305035" y="2298473"/>
              <a:ext cx="306494" cy="461665"/>
            </a:xfrm>
            <a:prstGeom prst="rect">
              <a:avLst/>
            </a:prstGeom>
            <a:noFill/>
          </p:spPr>
          <p:txBody>
            <a:bodyPr wrap="none" rtlCol="0">
              <a:spAutoFit/>
            </a:bodyPr>
            <a:lstStyle/>
            <a:p>
              <a:r>
                <a:rPr lang="en-US" sz="2400">
                  <a:solidFill>
                    <a:schemeClr val="bg1"/>
                  </a:solidFill>
                </a:rPr>
                <a:t>z</a:t>
              </a:r>
            </a:p>
          </p:txBody>
        </p:sp>
      </p:grpSp>
      <p:grpSp>
        <p:nvGrpSpPr>
          <p:cNvPr id="2071" name="Group 2070">
            <a:extLst>
              <a:ext uri="{FF2B5EF4-FFF2-40B4-BE49-F238E27FC236}">
                <a16:creationId xmlns:a16="http://schemas.microsoft.com/office/drawing/2014/main" id="{2DD9F51A-F6A0-D14C-37EE-644450BD57A1}"/>
              </a:ext>
            </a:extLst>
          </p:cNvPr>
          <p:cNvGrpSpPr/>
          <p:nvPr/>
        </p:nvGrpSpPr>
        <p:grpSpPr>
          <a:xfrm>
            <a:off x="5955267" y="5150681"/>
            <a:ext cx="859810" cy="859810"/>
            <a:chOff x="3037194" y="1946131"/>
            <a:chExt cx="859810" cy="859810"/>
          </a:xfrm>
        </p:grpSpPr>
        <p:pic>
          <p:nvPicPr>
            <p:cNvPr id="2072" name="Picture 10" descr="Free Clipart: Padlock Icon | jaschon">
              <a:extLst>
                <a:ext uri="{FF2B5EF4-FFF2-40B4-BE49-F238E27FC236}">
                  <a16:creationId xmlns:a16="http://schemas.microsoft.com/office/drawing/2014/main" id="{6CCFFC15-DF33-A57B-4805-15410FF93E61}"/>
                </a:ext>
              </a:extLst>
            </p:cNvPr>
            <p:cNvPicPr>
              <a:picLocks noChangeAspect="1" noChangeArrowheads="1"/>
            </p:cNvPicPr>
            <p:nvPr/>
          </p:nvPicPr>
          <p:blipFill>
            <a:blip r:embed="rId3">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037194" y="1946131"/>
              <a:ext cx="859810" cy="859810"/>
            </a:xfrm>
            <a:prstGeom prst="rect">
              <a:avLst/>
            </a:prstGeom>
            <a:noFill/>
            <a:extLst>
              <a:ext uri="{909E8E84-426E-40DD-AFC4-6F175D3DCCD1}">
                <a14:hiddenFill xmlns:a14="http://schemas.microsoft.com/office/drawing/2010/main">
                  <a:solidFill>
                    <a:srgbClr val="FFFFFF"/>
                  </a:solidFill>
                </a14:hiddenFill>
              </a:ext>
            </a:extLst>
          </p:spPr>
        </p:pic>
        <p:sp>
          <p:nvSpPr>
            <p:cNvPr id="2073" name="TextBox 2072">
              <a:extLst>
                <a:ext uri="{FF2B5EF4-FFF2-40B4-BE49-F238E27FC236}">
                  <a16:creationId xmlns:a16="http://schemas.microsoft.com/office/drawing/2014/main" id="{0F584C89-03BC-3A44-4E7B-64FE4B881BDE}"/>
                </a:ext>
              </a:extLst>
            </p:cNvPr>
            <p:cNvSpPr txBox="1"/>
            <p:nvPr/>
          </p:nvSpPr>
          <p:spPr>
            <a:xfrm>
              <a:off x="3305035" y="2298473"/>
              <a:ext cx="373820" cy="461665"/>
            </a:xfrm>
            <a:prstGeom prst="rect">
              <a:avLst/>
            </a:prstGeom>
            <a:noFill/>
          </p:spPr>
          <p:txBody>
            <a:bodyPr wrap="none" rtlCol="0">
              <a:spAutoFit/>
            </a:bodyPr>
            <a:lstStyle/>
            <a:p>
              <a:r>
                <a:rPr lang="en-US" sz="2400">
                  <a:solidFill>
                    <a:schemeClr val="bg1"/>
                  </a:solidFill>
                </a:rPr>
                <a:t>z'</a:t>
              </a:r>
            </a:p>
          </p:txBody>
        </p:sp>
      </p:grpSp>
    </p:spTree>
    <p:extLst>
      <p:ext uri="{BB962C8B-B14F-4D97-AF65-F5344CB8AC3E}">
        <p14:creationId xmlns:p14="http://schemas.microsoft.com/office/powerpoint/2010/main" val="1882030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4" fill="hold" nodeType="clickEffect">
                                  <p:stCondLst>
                                    <p:cond delay="0"/>
                                  </p:stCondLst>
                                  <p:childTnLst>
                                    <p:animEffect transition="out" filter="wipe(down)">
                                      <p:cBhvr>
                                        <p:cTn id="6" dur="500"/>
                                        <p:tgtEl>
                                          <p:spTgt spid="2062"/>
                                        </p:tgtEl>
                                      </p:cBhvr>
                                    </p:animEffect>
                                    <p:set>
                                      <p:cBhvr>
                                        <p:cTn id="7" dur="1" fill="hold">
                                          <p:stCondLst>
                                            <p:cond delay="499"/>
                                          </p:stCondLst>
                                        </p:cTn>
                                        <p:tgtEl>
                                          <p:spTgt spid="2062"/>
                                        </p:tgtEl>
                                        <p:attrNameLst>
                                          <p:attrName>style.visibility</p:attrName>
                                        </p:attrNameLst>
                                      </p:cBhvr>
                                      <p:to>
                                        <p:strVal val="hidden"/>
                                      </p:to>
                                    </p:set>
                                  </p:childTnLst>
                                </p:cTn>
                              </p:par>
                              <p:par>
                                <p:cTn id="8" presetID="22" presetClass="exit" presetSubtype="4" fill="hold" nodeType="withEffect">
                                  <p:stCondLst>
                                    <p:cond delay="0"/>
                                  </p:stCondLst>
                                  <p:childTnLst>
                                    <p:animEffect transition="out" filter="wipe(down)">
                                      <p:cBhvr>
                                        <p:cTn id="9" dur="500"/>
                                        <p:tgtEl>
                                          <p:spTgt spid="2065"/>
                                        </p:tgtEl>
                                      </p:cBhvr>
                                    </p:animEffect>
                                    <p:set>
                                      <p:cBhvr>
                                        <p:cTn id="10" dur="1" fill="hold">
                                          <p:stCondLst>
                                            <p:cond delay="499"/>
                                          </p:stCondLst>
                                        </p:cTn>
                                        <p:tgtEl>
                                          <p:spTgt spid="2065"/>
                                        </p:tgtEl>
                                        <p:attrNameLst>
                                          <p:attrName>style.visibility</p:attrName>
                                        </p:attrNameLst>
                                      </p:cBhvr>
                                      <p:to>
                                        <p:strVal val="hidden"/>
                                      </p:to>
                                    </p:set>
                                  </p:childTnLst>
                                </p:cTn>
                              </p:par>
                              <p:par>
                                <p:cTn id="11" presetID="22" presetClass="exit" presetSubtype="4" fill="hold" nodeType="withEffect">
                                  <p:stCondLst>
                                    <p:cond delay="0"/>
                                  </p:stCondLst>
                                  <p:childTnLst>
                                    <p:animEffect transition="out" filter="wipe(down)">
                                      <p:cBhvr>
                                        <p:cTn id="12" dur="500"/>
                                        <p:tgtEl>
                                          <p:spTgt spid="2071"/>
                                        </p:tgtEl>
                                      </p:cBhvr>
                                    </p:animEffect>
                                    <p:set>
                                      <p:cBhvr>
                                        <p:cTn id="13" dur="1" fill="hold">
                                          <p:stCondLst>
                                            <p:cond delay="499"/>
                                          </p:stCondLst>
                                        </p:cTn>
                                        <p:tgtEl>
                                          <p:spTgt spid="2071"/>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54">
                                            <p:txEl>
                                              <p:pRg st="0" end="0"/>
                                            </p:txEl>
                                          </p:spTgt>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54">
                                            <p:txEl>
                                              <p:pRg st="1" end="1"/>
                                            </p:txEl>
                                          </p:spTgt>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54">
                                            <p:txEl>
                                              <p:pRg st="2" end="2"/>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3" presetClass="exit" presetSubtype="10" fill="hold" nodeType="clickEffect">
                                  <p:stCondLst>
                                    <p:cond delay="0"/>
                                  </p:stCondLst>
                                  <p:childTnLst>
                                    <p:animEffect transition="out" filter="blinds(horizontal)">
                                      <p:cBhvr>
                                        <p:cTn id="25" dur="500"/>
                                        <p:tgtEl>
                                          <p:spTgt spid="54">
                                            <p:txEl>
                                              <p:pRg st="2" end="2"/>
                                            </p:txEl>
                                          </p:spTgt>
                                        </p:tgtEl>
                                      </p:cBhvr>
                                    </p:animEffect>
                                    <p:set>
                                      <p:cBhvr>
                                        <p:cTn id="26" dur="1" fill="hold">
                                          <p:stCondLst>
                                            <p:cond delay="499"/>
                                          </p:stCondLst>
                                        </p:cTn>
                                        <p:tgtEl>
                                          <p:spTgt spid="54">
                                            <p:txEl>
                                              <p:pRg st="2" end="2"/>
                                            </p:txEl>
                                          </p:spTgt>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build="allAtOnce"/>
      <p:bldP spid="55" grpId="0" animBg="1"/>
    </p:bldLst>
  </p:timing>
</p:sld>
</file>

<file path=ppt/slides/slide1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6AC93A-674D-E7B6-E709-B2FF805D1EAF}"/>
              </a:ext>
            </a:extLst>
          </p:cNvPr>
          <p:cNvSpPr>
            <a:spLocks noGrp="1"/>
          </p:cNvSpPr>
          <p:nvPr>
            <p:ph type="title"/>
          </p:nvPr>
        </p:nvSpPr>
        <p:spPr/>
        <p:txBody>
          <a:bodyPr/>
          <a:lstStyle/>
          <a:p>
            <a:r>
              <a:rPr lang="en-US"/>
              <a:t>Experimental Results</a:t>
            </a:r>
          </a:p>
        </p:txBody>
      </p:sp>
      <p:sp>
        <p:nvSpPr>
          <p:cNvPr id="3" name="Content Placeholder 2">
            <a:extLst>
              <a:ext uri="{FF2B5EF4-FFF2-40B4-BE49-F238E27FC236}">
                <a16:creationId xmlns:a16="http://schemas.microsoft.com/office/drawing/2014/main" id="{172C213A-9CBC-B466-3896-9B9A27A0E016}"/>
              </a:ext>
            </a:extLst>
          </p:cNvPr>
          <p:cNvSpPr>
            <a:spLocks noGrp="1"/>
          </p:cNvSpPr>
          <p:nvPr>
            <p:ph idx="1"/>
          </p:nvPr>
        </p:nvSpPr>
        <p:spPr>
          <a:xfrm>
            <a:off x="838200" y="1257586"/>
            <a:ext cx="10515600" cy="4667250"/>
          </a:xfrm>
        </p:spPr>
        <p:txBody>
          <a:bodyPr/>
          <a:lstStyle/>
          <a:p>
            <a:r>
              <a:rPr lang="en-US"/>
              <a:t>Proof-of-Possession for ECDSA Signature w/o Hashing</a:t>
            </a:r>
          </a:p>
          <a:p>
            <a:endParaRPr lang="en-US"/>
          </a:p>
          <a:p>
            <a:endParaRPr lang="en-US"/>
          </a:p>
          <a:p>
            <a:endParaRPr lang="en-US"/>
          </a:p>
          <a:p>
            <a:endParaRPr lang="en-US"/>
          </a:p>
          <a:p>
            <a:pPr marL="0" indent="0">
              <a:buNone/>
            </a:pPr>
            <a:endParaRPr lang="en-US"/>
          </a:p>
          <a:p>
            <a:r>
              <a:rPr lang="en-US"/>
              <a:t>Proof-of-Possession for ECDSA Signature w/ Hashing 2KB message</a:t>
            </a:r>
          </a:p>
          <a:p>
            <a:endParaRPr lang="en-US"/>
          </a:p>
        </p:txBody>
      </p:sp>
      <p:graphicFrame>
        <p:nvGraphicFramePr>
          <p:cNvPr id="4" name="Table 3">
            <a:extLst>
              <a:ext uri="{FF2B5EF4-FFF2-40B4-BE49-F238E27FC236}">
                <a16:creationId xmlns:a16="http://schemas.microsoft.com/office/drawing/2014/main" id="{534D9C0C-661E-2DA2-EC8A-C1C7D11FFE5C}"/>
              </a:ext>
            </a:extLst>
          </p:cNvPr>
          <p:cNvGraphicFramePr>
            <a:graphicFrameLocks noGrp="1"/>
          </p:cNvGraphicFramePr>
          <p:nvPr/>
        </p:nvGraphicFramePr>
        <p:xfrm>
          <a:off x="600275" y="1820101"/>
          <a:ext cx="10991451" cy="1828800"/>
        </p:xfrm>
        <a:graphic>
          <a:graphicData uri="http://schemas.openxmlformats.org/drawingml/2006/table">
            <a:tbl>
              <a:tblPr firstRow="1" bandRow="1">
                <a:tableStyleId>{5C22544A-7EE6-4342-B048-85BDC9FD1C3A}</a:tableStyleId>
              </a:tblPr>
              <a:tblGrid>
                <a:gridCol w="2363510">
                  <a:extLst>
                    <a:ext uri="{9D8B030D-6E8A-4147-A177-3AD203B41FA5}">
                      <a16:colId xmlns:a16="http://schemas.microsoft.com/office/drawing/2014/main" val="4076128446"/>
                    </a:ext>
                  </a:extLst>
                </a:gridCol>
                <a:gridCol w="1238938">
                  <a:extLst>
                    <a:ext uri="{9D8B030D-6E8A-4147-A177-3AD203B41FA5}">
                      <a16:colId xmlns:a16="http://schemas.microsoft.com/office/drawing/2014/main" val="1214266184"/>
                    </a:ext>
                  </a:extLst>
                </a:gridCol>
                <a:gridCol w="2463001">
                  <a:extLst>
                    <a:ext uri="{9D8B030D-6E8A-4147-A177-3AD203B41FA5}">
                      <a16:colId xmlns:a16="http://schemas.microsoft.com/office/drawing/2014/main" val="2895749122"/>
                    </a:ext>
                  </a:extLst>
                </a:gridCol>
                <a:gridCol w="2463001">
                  <a:extLst>
                    <a:ext uri="{9D8B030D-6E8A-4147-A177-3AD203B41FA5}">
                      <a16:colId xmlns:a16="http://schemas.microsoft.com/office/drawing/2014/main" val="2574473906"/>
                    </a:ext>
                  </a:extLst>
                </a:gridCol>
                <a:gridCol w="2463001">
                  <a:extLst>
                    <a:ext uri="{9D8B030D-6E8A-4147-A177-3AD203B41FA5}">
                      <a16:colId xmlns:a16="http://schemas.microsoft.com/office/drawing/2014/main" val="3235712568"/>
                    </a:ext>
                  </a:extLst>
                </a:gridCol>
              </a:tblGrid>
              <a:tr h="370840">
                <a:tc>
                  <a:txBody>
                    <a:bodyPr/>
                    <a:lstStyle/>
                    <a:p>
                      <a:r>
                        <a:rPr lang="en-US" sz="2400"/>
                        <a:t>Method</a:t>
                      </a:r>
                    </a:p>
                  </a:txBody>
                  <a:tcPr/>
                </a:tc>
                <a:tc>
                  <a:txBody>
                    <a:bodyPr/>
                    <a:lstStyle/>
                    <a:p>
                      <a:pPr algn="ctr"/>
                      <a:r>
                        <a:rPr lang="en-US" sz="2400"/>
                        <a:t>|m| (B) </a:t>
                      </a:r>
                    </a:p>
                  </a:txBody>
                  <a:tcPr/>
                </a:tc>
                <a:tc>
                  <a:txBody>
                    <a:bodyPr/>
                    <a:lstStyle/>
                    <a:p>
                      <a:pPr algn="ctr"/>
                      <a:r>
                        <a:rPr lang="en-US" sz="2400"/>
                        <a:t>Prover Time (s)</a:t>
                      </a:r>
                    </a:p>
                  </a:txBody>
                  <a:tcPr/>
                </a:tc>
                <a:tc>
                  <a:txBody>
                    <a:bodyPr/>
                    <a:lstStyle/>
                    <a:p>
                      <a:pPr algn="ctr"/>
                      <a:r>
                        <a:rPr lang="en-US" sz="2400"/>
                        <a:t>Verifier Time (s)</a:t>
                      </a:r>
                    </a:p>
                  </a:txBody>
                  <a:tcPr/>
                </a:tc>
                <a:tc>
                  <a:txBody>
                    <a:bodyPr/>
                    <a:lstStyle/>
                    <a:p>
                      <a:pPr algn="ctr"/>
                      <a:r>
                        <a:rPr lang="en-US" sz="2400"/>
                        <a:t>Proof size (kB)</a:t>
                      </a:r>
                    </a:p>
                  </a:txBody>
                  <a:tcPr/>
                </a:tc>
                <a:extLst>
                  <a:ext uri="{0D108BD9-81ED-4DB2-BD59-A6C34878D82A}">
                    <a16:rowId xmlns:a16="http://schemas.microsoft.com/office/drawing/2014/main" val="4082820127"/>
                  </a:ext>
                </a:extLst>
              </a:tr>
              <a:tr h="370840">
                <a:tc>
                  <a:txBody>
                    <a:bodyPr/>
                    <a:lstStyle/>
                    <a:p>
                      <a:r>
                        <a:rPr lang="en-US" sz="2400">
                          <a:solidFill>
                            <a:schemeClr val="tx1"/>
                          </a:solidFill>
                        </a:rPr>
                        <a:t>halo2</a:t>
                      </a:r>
                    </a:p>
                  </a:txBody>
                  <a:tcPr/>
                </a:tc>
                <a:tc>
                  <a:txBody>
                    <a:bodyPr/>
                    <a:lstStyle/>
                    <a:p>
                      <a:pPr algn="r"/>
                      <a:r>
                        <a:rPr lang="en-US" sz="2400">
                          <a:solidFill>
                            <a:schemeClr val="tx1"/>
                          </a:solidFill>
                        </a:rPr>
                        <a:t>0</a:t>
                      </a:r>
                    </a:p>
                  </a:txBody>
                  <a:tcPr/>
                </a:tc>
                <a:tc>
                  <a:txBody>
                    <a:bodyPr/>
                    <a:lstStyle/>
                    <a:p>
                      <a:pPr algn="r"/>
                      <a:r>
                        <a:rPr lang="en-US" sz="2400">
                          <a:solidFill>
                            <a:schemeClr val="tx1"/>
                          </a:solidFill>
                        </a:rPr>
                        <a:t>18.3</a:t>
                      </a:r>
                    </a:p>
                  </a:txBody>
                  <a:tcPr/>
                </a:tc>
                <a:tc>
                  <a:txBody>
                    <a:bodyPr/>
                    <a:lstStyle/>
                    <a:p>
                      <a:pPr algn="r"/>
                      <a:r>
                        <a:rPr lang="en-US" sz="2400">
                          <a:solidFill>
                            <a:schemeClr val="tx1"/>
                          </a:solidFill>
                        </a:rPr>
                        <a:t>0.07</a:t>
                      </a:r>
                    </a:p>
                  </a:txBody>
                  <a:tcPr/>
                </a:tc>
                <a:tc>
                  <a:txBody>
                    <a:bodyPr/>
                    <a:lstStyle/>
                    <a:p>
                      <a:pPr algn="r"/>
                      <a:r>
                        <a:rPr lang="en-US" sz="2400">
                          <a:solidFill>
                            <a:schemeClr val="tx1"/>
                          </a:solidFill>
                        </a:rPr>
                        <a:t>6.5</a:t>
                      </a:r>
                    </a:p>
                  </a:txBody>
                  <a:tcPr/>
                </a:tc>
                <a:extLst>
                  <a:ext uri="{0D108BD9-81ED-4DB2-BD59-A6C34878D82A}">
                    <a16:rowId xmlns:a16="http://schemas.microsoft.com/office/drawing/2014/main" val="3744794592"/>
                  </a:ext>
                </a:extLst>
              </a:tr>
              <a:tr h="0">
                <a:tc>
                  <a:txBody>
                    <a:bodyPr/>
                    <a:lstStyle/>
                    <a:p>
                      <a:r>
                        <a:rPr lang="en-US" sz="2400" b="1">
                          <a:solidFill>
                            <a:schemeClr val="tx1"/>
                          </a:solidFill>
                        </a:rPr>
                        <a:t>Right-field App.</a:t>
                      </a:r>
                    </a:p>
                  </a:txBody>
                  <a:tcPr/>
                </a:tc>
                <a:tc>
                  <a:txBody>
                    <a:bodyPr/>
                    <a:lstStyle/>
                    <a:p>
                      <a:pPr algn="r"/>
                      <a:r>
                        <a:rPr lang="en-US" sz="2400">
                          <a:solidFill>
                            <a:schemeClr val="tx1"/>
                          </a:solidFill>
                        </a:rPr>
                        <a:t>64</a:t>
                      </a:r>
                    </a:p>
                  </a:txBody>
                  <a:tcPr/>
                </a:tc>
                <a:tc>
                  <a:txBody>
                    <a:bodyPr/>
                    <a:lstStyle/>
                    <a:p>
                      <a:pPr algn="r"/>
                      <a:r>
                        <a:rPr lang="en-US" sz="2400">
                          <a:solidFill>
                            <a:schemeClr val="tx1"/>
                          </a:solidFill>
                        </a:rPr>
                        <a:t>0.4</a:t>
                      </a:r>
                    </a:p>
                  </a:txBody>
                  <a:tcPr/>
                </a:tc>
                <a:tc>
                  <a:txBody>
                    <a:bodyPr/>
                    <a:lstStyle/>
                    <a:p>
                      <a:pPr algn="r"/>
                      <a:r>
                        <a:rPr lang="en-US" sz="2400">
                          <a:solidFill>
                            <a:schemeClr val="tx1"/>
                          </a:solidFill>
                        </a:rPr>
                        <a:t>0.2</a:t>
                      </a:r>
                    </a:p>
                  </a:txBody>
                  <a:tcPr/>
                </a:tc>
                <a:tc>
                  <a:txBody>
                    <a:bodyPr/>
                    <a:lstStyle/>
                    <a:p>
                      <a:pPr algn="r"/>
                      <a:r>
                        <a:rPr lang="en-US" sz="2400">
                          <a:solidFill>
                            <a:schemeClr val="tx1"/>
                          </a:solidFill>
                        </a:rPr>
                        <a:t>31</a:t>
                      </a:r>
                    </a:p>
                  </a:txBody>
                  <a:tcPr/>
                </a:tc>
                <a:extLst>
                  <a:ext uri="{0D108BD9-81ED-4DB2-BD59-A6C34878D82A}">
                    <a16:rowId xmlns:a16="http://schemas.microsoft.com/office/drawing/2014/main" val="2511476053"/>
                  </a:ext>
                </a:extLst>
              </a:tr>
              <a:tr h="370840">
                <a:tc>
                  <a:txBody>
                    <a:bodyPr/>
                    <a:lstStyle/>
                    <a:p>
                      <a:r>
                        <a:rPr lang="en-US" sz="2400" b="1">
                          <a:solidFill>
                            <a:schemeClr val="tx1"/>
                          </a:solidFill>
                        </a:rPr>
                        <a:t>Hybrid App.</a:t>
                      </a:r>
                    </a:p>
                  </a:txBody>
                  <a:tcPr/>
                </a:tc>
                <a:tc>
                  <a:txBody>
                    <a:bodyPr/>
                    <a:lstStyle/>
                    <a:p>
                      <a:pPr algn="r"/>
                      <a:r>
                        <a:rPr lang="en-US" sz="2400">
                          <a:solidFill>
                            <a:schemeClr val="tx1"/>
                          </a:solidFill>
                        </a:rPr>
                        <a:t>64</a:t>
                      </a:r>
                    </a:p>
                  </a:txBody>
                  <a:tcPr/>
                </a:tc>
                <a:tc>
                  <a:txBody>
                    <a:bodyPr/>
                    <a:lstStyle/>
                    <a:p>
                      <a:pPr algn="r"/>
                      <a:r>
                        <a:rPr lang="en-US" sz="2400">
                          <a:solidFill>
                            <a:schemeClr val="tx1"/>
                          </a:solidFill>
                        </a:rPr>
                        <a:t>0.9</a:t>
                      </a:r>
                    </a:p>
                  </a:txBody>
                  <a:tcPr/>
                </a:tc>
                <a:tc>
                  <a:txBody>
                    <a:bodyPr/>
                    <a:lstStyle/>
                    <a:p>
                      <a:pPr algn="r"/>
                      <a:r>
                        <a:rPr lang="en-US" sz="2400">
                          <a:solidFill>
                            <a:schemeClr val="tx1"/>
                          </a:solidFill>
                        </a:rPr>
                        <a:t>0.03</a:t>
                      </a:r>
                    </a:p>
                  </a:txBody>
                  <a:tcPr/>
                </a:tc>
                <a:tc>
                  <a:txBody>
                    <a:bodyPr/>
                    <a:lstStyle/>
                    <a:p>
                      <a:pPr algn="r"/>
                      <a:r>
                        <a:rPr lang="en-US" sz="2400">
                          <a:solidFill>
                            <a:schemeClr val="tx1"/>
                          </a:solidFill>
                        </a:rPr>
                        <a:t>0.5</a:t>
                      </a:r>
                    </a:p>
                  </a:txBody>
                  <a:tcPr/>
                </a:tc>
                <a:extLst>
                  <a:ext uri="{0D108BD9-81ED-4DB2-BD59-A6C34878D82A}">
                    <a16:rowId xmlns:a16="http://schemas.microsoft.com/office/drawing/2014/main" val="2167993139"/>
                  </a:ext>
                </a:extLst>
              </a:tr>
            </a:tbl>
          </a:graphicData>
        </a:graphic>
      </p:graphicFrame>
      <p:graphicFrame>
        <p:nvGraphicFramePr>
          <p:cNvPr id="5" name="Table 4">
            <a:extLst>
              <a:ext uri="{FF2B5EF4-FFF2-40B4-BE49-F238E27FC236}">
                <a16:creationId xmlns:a16="http://schemas.microsoft.com/office/drawing/2014/main" id="{A8A087A3-3007-A4C3-14EA-FAC762D31976}"/>
              </a:ext>
            </a:extLst>
          </p:cNvPr>
          <p:cNvGraphicFramePr>
            <a:graphicFrameLocks noGrp="1"/>
          </p:cNvGraphicFramePr>
          <p:nvPr/>
        </p:nvGraphicFramePr>
        <p:xfrm>
          <a:off x="600275" y="4899207"/>
          <a:ext cx="10991450" cy="914400"/>
        </p:xfrm>
        <a:graphic>
          <a:graphicData uri="http://schemas.openxmlformats.org/drawingml/2006/table">
            <a:tbl>
              <a:tblPr firstRow="1" bandRow="1">
                <a:tableStyleId>{5C22544A-7EE6-4342-B048-85BDC9FD1C3A}</a:tableStyleId>
              </a:tblPr>
              <a:tblGrid>
                <a:gridCol w="2363510">
                  <a:extLst>
                    <a:ext uri="{9D8B030D-6E8A-4147-A177-3AD203B41FA5}">
                      <a16:colId xmlns:a16="http://schemas.microsoft.com/office/drawing/2014/main" val="4076128446"/>
                    </a:ext>
                  </a:extLst>
                </a:gridCol>
                <a:gridCol w="2156985">
                  <a:extLst>
                    <a:ext uri="{9D8B030D-6E8A-4147-A177-3AD203B41FA5}">
                      <a16:colId xmlns:a16="http://schemas.microsoft.com/office/drawing/2014/main" val="1214266184"/>
                    </a:ext>
                  </a:extLst>
                </a:gridCol>
                <a:gridCol w="2156985">
                  <a:extLst>
                    <a:ext uri="{9D8B030D-6E8A-4147-A177-3AD203B41FA5}">
                      <a16:colId xmlns:a16="http://schemas.microsoft.com/office/drawing/2014/main" val="2895749122"/>
                    </a:ext>
                  </a:extLst>
                </a:gridCol>
                <a:gridCol w="2323445">
                  <a:extLst>
                    <a:ext uri="{9D8B030D-6E8A-4147-A177-3AD203B41FA5}">
                      <a16:colId xmlns:a16="http://schemas.microsoft.com/office/drawing/2014/main" val="2574473906"/>
                    </a:ext>
                  </a:extLst>
                </a:gridCol>
                <a:gridCol w="1990525">
                  <a:extLst>
                    <a:ext uri="{9D8B030D-6E8A-4147-A177-3AD203B41FA5}">
                      <a16:colId xmlns:a16="http://schemas.microsoft.com/office/drawing/2014/main" val="3235712568"/>
                    </a:ext>
                  </a:extLst>
                </a:gridCol>
              </a:tblGrid>
              <a:tr h="370840">
                <a:tc>
                  <a:txBody>
                    <a:bodyPr/>
                    <a:lstStyle/>
                    <a:p>
                      <a:r>
                        <a:rPr lang="en-US" sz="2400"/>
                        <a:t>Method</a:t>
                      </a:r>
                    </a:p>
                  </a:txBody>
                  <a:tcPr/>
                </a:tc>
                <a:tc>
                  <a:txBody>
                    <a:bodyPr/>
                    <a:lstStyle/>
                    <a:p>
                      <a:pPr algn="ctr"/>
                      <a:r>
                        <a:rPr lang="en-US" sz="2400"/>
                        <a:t>#Constraints</a:t>
                      </a:r>
                    </a:p>
                  </a:txBody>
                  <a:tcPr/>
                </a:tc>
                <a:tc>
                  <a:txBody>
                    <a:bodyPr/>
                    <a:lstStyle/>
                    <a:p>
                      <a:pPr algn="ctr"/>
                      <a:r>
                        <a:rPr lang="en-US" sz="2400"/>
                        <a:t>Prover Time (s)</a:t>
                      </a:r>
                    </a:p>
                  </a:txBody>
                  <a:tcPr/>
                </a:tc>
                <a:tc>
                  <a:txBody>
                    <a:bodyPr/>
                    <a:lstStyle/>
                    <a:p>
                      <a:pPr algn="ctr"/>
                      <a:r>
                        <a:rPr lang="en-US" sz="2400"/>
                        <a:t>Verifier Time (s)</a:t>
                      </a:r>
                    </a:p>
                  </a:txBody>
                  <a:tcPr/>
                </a:tc>
                <a:tc>
                  <a:txBody>
                    <a:bodyPr/>
                    <a:lstStyle/>
                    <a:p>
                      <a:pPr algn="ctr"/>
                      <a:r>
                        <a:rPr lang="en-US" sz="2400"/>
                        <a:t>Proof size (kB)</a:t>
                      </a:r>
                    </a:p>
                  </a:txBody>
                  <a:tcPr/>
                </a:tc>
                <a:extLst>
                  <a:ext uri="{0D108BD9-81ED-4DB2-BD59-A6C34878D82A}">
                    <a16:rowId xmlns:a16="http://schemas.microsoft.com/office/drawing/2014/main" val="4082820127"/>
                  </a:ext>
                </a:extLst>
              </a:tr>
              <a:tr h="370840">
                <a:tc>
                  <a:txBody>
                    <a:bodyPr/>
                    <a:lstStyle/>
                    <a:p>
                      <a:r>
                        <a:rPr lang="en-US" sz="2400" b="1"/>
                        <a:t>Hybrid Approach</a:t>
                      </a:r>
                    </a:p>
                  </a:txBody>
                  <a:tcPr/>
                </a:tc>
                <a:tc>
                  <a:txBody>
                    <a:bodyPr/>
                    <a:lstStyle/>
                    <a:p>
                      <a:pPr algn="r"/>
                      <a:r>
                        <a:rPr lang="en-US" sz="2400"/>
                        <a:t>276 K</a:t>
                      </a:r>
                    </a:p>
                  </a:txBody>
                  <a:tcPr/>
                </a:tc>
                <a:tc>
                  <a:txBody>
                    <a:bodyPr/>
                    <a:lstStyle/>
                    <a:p>
                      <a:pPr algn="r"/>
                      <a:r>
                        <a:rPr lang="en-US" sz="2400"/>
                        <a:t>3.4</a:t>
                      </a:r>
                    </a:p>
                  </a:txBody>
                  <a:tcPr/>
                </a:tc>
                <a:tc>
                  <a:txBody>
                    <a:bodyPr/>
                    <a:lstStyle/>
                    <a:p>
                      <a:pPr algn="r"/>
                      <a:r>
                        <a:rPr lang="en-US" sz="2400"/>
                        <a:t>0.03</a:t>
                      </a:r>
                    </a:p>
                  </a:txBody>
                  <a:tcPr/>
                </a:tc>
                <a:tc>
                  <a:txBody>
                    <a:bodyPr/>
                    <a:lstStyle/>
                    <a:p>
                      <a:pPr algn="r"/>
                      <a:r>
                        <a:rPr lang="en-US" sz="2400"/>
                        <a:t>0.7</a:t>
                      </a:r>
                    </a:p>
                  </a:txBody>
                  <a:tcPr/>
                </a:tc>
                <a:extLst>
                  <a:ext uri="{0D108BD9-81ED-4DB2-BD59-A6C34878D82A}">
                    <a16:rowId xmlns:a16="http://schemas.microsoft.com/office/drawing/2014/main" val="2167993139"/>
                  </a:ext>
                </a:extLst>
              </a:tr>
            </a:tbl>
          </a:graphicData>
        </a:graphic>
      </p:graphicFrame>
      <p:sp>
        <p:nvSpPr>
          <p:cNvPr id="20" name="TextBox 19">
            <a:extLst>
              <a:ext uri="{FF2B5EF4-FFF2-40B4-BE49-F238E27FC236}">
                <a16:creationId xmlns:a16="http://schemas.microsoft.com/office/drawing/2014/main" id="{E354603B-7E41-DF71-3F62-AC1A6CD00BB5}"/>
              </a:ext>
            </a:extLst>
          </p:cNvPr>
          <p:cNvSpPr txBox="1"/>
          <p:nvPr/>
        </p:nvSpPr>
        <p:spPr>
          <a:xfrm>
            <a:off x="5146511" y="6401119"/>
            <a:ext cx="6977921" cy="40011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US" sz="2000" b="0" i="0">
                <a:solidFill>
                  <a:srgbClr val="0D0D0D"/>
                </a:solidFill>
                <a:effectLst/>
                <a:highlight>
                  <a:srgbClr val="FFFFFF"/>
                </a:highlight>
                <a:latin typeface="Calibri" panose="020F0502020204030204" pitchFamily="34" charset="0"/>
                <a:cs typeface="Calibri" panose="020F0502020204030204" pitchFamily="34" charset="0"/>
              </a:rPr>
              <a:t>AMD Ryzen </a:t>
            </a:r>
            <a:r>
              <a:rPr lang="en-US" sz="2000" b="0" i="0" err="1">
                <a:solidFill>
                  <a:srgbClr val="0D0D0D"/>
                </a:solidFill>
                <a:effectLst/>
                <a:highlight>
                  <a:srgbClr val="FFFFFF"/>
                </a:highlight>
                <a:latin typeface="Calibri" panose="020F0502020204030204" pitchFamily="34" charset="0"/>
                <a:cs typeface="Calibri" panose="020F0502020204030204" pitchFamily="34" charset="0"/>
              </a:rPr>
              <a:t>Threadripper</a:t>
            </a:r>
            <a:r>
              <a:rPr lang="en-US" sz="2000" b="0" i="0">
                <a:solidFill>
                  <a:srgbClr val="0D0D0D"/>
                </a:solidFill>
                <a:effectLst/>
                <a:highlight>
                  <a:srgbClr val="FFFFFF"/>
                </a:highlight>
                <a:latin typeface="Calibri" panose="020F0502020204030204" pitchFamily="34" charset="0"/>
                <a:cs typeface="Calibri" panose="020F0502020204030204" pitchFamily="34" charset="0"/>
              </a:rPr>
              <a:t> PRO 5995WX CPU, </a:t>
            </a:r>
            <a:r>
              <a:rPr lang="en-US" sz="2000" b="0" i="0">
                <a:solidFill>
                  <a:srgbClr val="0D0D0D"/>
                </a:solidFill>
                <a:effectLst/>
                <a:highlight>
                  <a:srgbClr val="FFFFFF"/>
                </a:highlight>
                <a:latin typeface="Söhne"/>
              </a:rPr>
              <a:t>1.8GHz, </a:t>
            </a:r>
            <a:r>
              <a:rPr lang="en-US" sz="2000" b="0" i="0">
                <a:solidFill>
                  <a:srgbClr val="0D0D0D"/>
                </a:solidFill>
                <a:effectLst/>
                <a:highlight>
                  <a:srgbClr val="FFFFFF"/>
                </a:highlight>
                <a:latin typeface="Calibri" panose="020F0502020204030204" pitchFamily="34" charset="0"/>
                <a:cs typeface="Calibri" panose="020F0502020204030204" pitchFamily="34" charset="0"/>
              </a:rPr>
              <a:t>256 GB RAM</a:t>
            </a:r>
            <a:endParaRPr lang="en-US" sz="2000">
              <a:latin typeface="Calibri" panose="020F0502020204030204" pitchFamily="34" charset="0"/>
              <a:cs typeface="Calibri" panose="020F0502020204030204" pitchFamily="34" charset="0"/>
            </a:endParaRPr>
          </a:p>
        </p:txBody>
      </p:sp>
      <p:sp>
        <p:nvSpPr>
          <p:cNvPr id="11" name="TextBox 10">
            <a:extLst>
              <a:ext uri="{FF2B5EF4-FFF2-40B4-BE49-F238E27FC236}">
                <a16:creationId xmlns:a16="http://schemas.microsoft.com/office/drawing/2014/main" id="{5A8530E3-692C-3C93-F589-E3D38C4E40F8}"/>
              </a:ext>
            </a:extLst>
          </p:cNvPr>
          <p:cNvSpPr txBox="1"/>
          <p:nvPr/>
        </p:nvSpPr>
        <p:spPr>
          <a:xfrm>
            <a:off x="7116050" y="5750315"/>
            <a:ext cx="4651594" cy="461665"/>
          </a:xfrm>
          <a:prstGeom prst="rect">
            <a:avLst/>
          </a:prstGeom>
          <a:noFill/>
        </p:spPr>
        <p:txBody>
          <a:bodyPr wrap="none" rtlCol="0">
            <a:spAutoFit/>
          </a:bodyPr>
          <a:lstStyle/>
          <a:p>
            <a:r>
              <a:rPr lang="en-US" sz="2400"/>
              <a:t>2KB = typical size of X509 certificate</a:t>
            </a:r>
          </a:p>
        </p:txBody>
      </p:sp>
      <p:grpSp>
        <p:nvGrpSpPr>
          <p:cNvPr id="28" name="Group 27">
            <a:extLst>
              <a:ext uri="{FF2B5EF4-FFF2-40B4-BE49-F238E27FC236}">
                <a16:creationId xmlns:a16="http://schemas.microsoft.com/office/drawing/2014/main" id="{246357AA-3DF8-5719-EBE0-D1C77EDA5E46}"/>
              </a:ext>
            </a:extLst>
          </p:cNvPr>
          <p:cNvGrpSpPr/>
          <p:nvPr/>
        </p:nvGrpSpPr>
        <p:grpSpPr>
          <a:xfrm>
            <a:off x="9666797" y="2545130"/>
            <a:ext cx="1097280" cy="1092097"/>
            <a:chOff x="9556939" y="2988032"/>
            <a:chExt cx="1097280" cy="1092097"/>
          </a:xfrm>
        </p:grpSpPr>
        <p:sp>
          <p:nvSpPr>
            <p:cNvPr id="7" name="Rectangle 6">
              <a:extLst>
                <a:ext uri="{FF2B5EF4-FFF2-40B4-BE49-F238E27FC236}">
                  <a16:creationId xmlns:a16="http://schemas.microsoft.com/office/drawing/2014/main" id="{0A3D0593-FD1D-A7BA-3014-089D5ACFD9C6}"/>
                </a:ext>
              </a:extLst>
            </p:cNvPr>
            <p:cNvSpPr/>
            <p:nvPr/>
          </p:nvSpPr>
          <p:spPr>
            <a:xfrm>
              <a:off x="9556939" y="3637227"/>
              <a:ext cx="731520" cy="442902"/>
            </a:xfrm>
            <a:prstGeom prst="rect">
              <a:avLst/>
            </a:prstGeom>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a:t>&gt;9×</a:t>
              </a:r>
            </a:p>
          </p:txBody>
        </p:sp>
        <p:cxnSp>
          <p:nvCxnSpPr>
            <p:cNvPr id="9" name="Straight Arrow Connector 8">
              <a:extLst>
                <a:ext uri="{FF2B5EF4-FFF2-40B4-BE49-F238E27FC236}">
                  <a16:creationId xmlns:a16="http://schemas.microsoft.com/office/drawing/2014/main" id="{283BACED-835C-7630-83C2-8DBFF5748B98}"/>
                </a:ext>
              </a:extLst>
            </p:cNvPr>
            <p:cNvCxnSpPr>
              <a:cxnSpLocks/>
              <a:stCxn id="7" idx="0"/>
            </p:cNvCxnSpPr>
            <p:nvPr/>
          </p:nvCxnSpPr>
          <p:spPr>
            <a:xfrm flipV="1">
              <a:off x="9922699" y="2988032"/>
              <a:ext cx="640348" cy="649195"/>
            </a:xfrm>
            <a:prstGeom prst="straightConnector1">
              <a:avLst/>
            </a:prstGeom>
            <a:ln w="19050">
              <a:solidFill>
                <a:srgbClr val="DC322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86875A44-0FBF-7F29-5A8E-2831C57C5DCE}"/>
                </a:ext>
              </a:extLst>
            </p:cNvPr>
            <p:cNvCxnSpPr>
              <a:cxnSpLocks/>
              <a:stCxn id="7" idx="0"/>
            </p:cNvCxnSpPr>
            <p:nvPr/>
          </p:nvCxnSpPr>
          <p:spPr>
            <a:xfrm flipV="1">
              <a:off x="9922699" y="3375419"/>
              <a:ext cx="516164" cy="261808"/>
            </a:xfrm>
            <a:prstGeom prst="straightConnector1">
              <a:avLst/>
            </a:prstGeom>
            <a:ln w="19050">
              <a:solidFill>
                <a:srgbClr val="DC322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EA1E43D2-1E8F-A0A3-E238-42ECA3559A31}"/>
                </a:ext>
              </a:extLst>
            </p:cNvPr>
            <p:cNvCxnSpPr>
              <a:cxnSpLocks/>
              <a:stCxn id="7" idx="3"/>
            </p:cNvCxnSpPr>
            <p:nvPr/>
          </p:nvCxnSpPr>
          <p:spPr>
            <a:xfrm flipV="1">
              <a:off x="10288459" y="3857865"/>
              <a:ext cx="365760" cy="813"/>
            </a:xfrm>
            <a:prstGeom prst="straightConnector1">
              <a:avLst/>
            </a:prstGeom>
            <a:ln w="19050">
              <a:solidFill>
                <a:srgbClr val="005AB5"/>
              </a:solidFill>
              <a:tailEnd type="triangle"/>
            </a:ln>
          </p:spPr>
          <p:style>
            <a:lnRef idx="1">
              <a:schemeClr val="accent1"/>
            </a:lnRef>
            <a:fillRef idx="0">
              <a:schemeClr val="accent1"/>
            </a:fillRef>
            <a:effectRef idx="0">
              <a:schemeClr val="accent1"/>
            </a:effectRef>
            <a:fontRef idx="minor">
              <a:schemeClr val="tx1"/>
            </a:fontRef>
          </p:style>
        </p:cxnSp>
      </p:grpSp>
      <p:grpSp>
        <p:nvGrpSpPr>
          <p:cNvPr id="30" name="Group 29">
            <a:extLst>
              <a:ext uri="{FF2B5EF4-FFF2-40B4-BE49-F238E27FC236}">
                <a16:creationId xmlns:a16="http://schemas.microsoft.com/office/drawing/2014/main" id="{4547872C-437D-D1F1-E357-91868F3A15ED}"/>
              </a:ext>
            </a:extLst>
          </p:cNvPr>
          <p:cNvGrpSpPr/>
          <p:nvPr/>
        </p:nvGrpSpPr>
        <p:grpSpPr>
          <a:xfrm>
            <a:off x="4251960" y="1627202"/>
            <a:ext cx="4829925" cy="1578270"/>
            <a:chOff x="5146511" y="1395531"/>
            <a:chExt cx="4295336" cy="2241696"/>
          </a:xfrm>
        </p:grpSpPr>
        <p:sp>
          <p:nvSpPr>
            <p:cNvPr id="12" name="Rectangle 11">
              <a:extLst>
                <a:ext uri="{FF2B5EF4-FFF2-40B4-BE49-F238E27FC236}">
                  <a16:creationId xmlns:a16="http://schemas.microsoft.com/office/drawing/2014/main" id="{3FA85D5F-FDF7-4988-BB2E-81E6EEB8A12A}"/>
                </a:ext>
              </a:extLst>
            </p:cNvPr>
            <p:cNvSpPr/>
            <p:nvPr/>
          </p:nvSpPr>
          <p:spPr>
            <a:xfrm>
              <a:off x="5146511" y="2285999"/>
              <a:ext cx="4295336" cy="1351228"/>
            </a:xfrm>
            <a:prstGeom prst="rect">
              <a:avLst/>
            </a:prstGeom>
            <a:noFill/>
            <a:ln w="38100">
              <a:solidFill>
                <a:srgbClr val="994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A55D53A9-D29D-F88B-4E2A-59E7EEEA192D}"/>
                </a:ext>
              </a:extLst>
            </p:cNvPr>
            <p:cNvSpPr/>
            <p:nvPr/>
          </p:nvSpPr>
          <p:spPr>
            <a:xfrm>
              <a:off x="6865276" y="1395531"/>
              <a:ext cx="857804" cy="442902"/>
            </a:xfrm>
            <a:prstGeom prst="rect">
              <a:avLst/>
            </a:prstGeom>
            <a:ln>
              <a:solidFill>
                <a:srgbClr val="994F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a:t>&gt;30×</a:t>
              </a:r>
            </a:p>
          </p:txBody>
        </p:sp>
      </p:grpSp>
      <p:sp>
        <p:nvSpPr>
          <p:cNvPr id="31" name="Rectangle 30">
            <a:extLst>
              <a:ext uri="{FF2B5EF4-FFF2-40B4-BE49-F238E27FC236}">
                <a16:creationId xmlns:a16="http://schemas.microsoft.com/office/drawing/2014/main" id="{E2E0B006-5AFC-2D2A-491A-11B21390600F}"/>
              </a:ext>
            </a:extLst>
          </p:cNvPr>
          <p:cNvSpPr/>
          <p:nvPr/>
        </p:nvSpPr>
        <p:spPr>
          <a:xfrm>
            <a:off x="600274" y="2750674"/>
            <a:ext cx="2348314" cy="443651"/>
          </a:xfrm>
          <a:prstGeom prst="rect">
            <a:avLst/>
          </a:prstGeom>
          <a:noFill/>
          <a:ln w="38100">
            <a:solidFill>
              <a:srgbClr val="994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323359EC-2E1B-6F91-BBE0-3182AC710576}"/>
              </a:ext>
            </a:extLst>
          </p:cNvPr>
          <p:cNvSpPr/>
          <p:nvPr/>
        </p:nvSpPr>
        <p:spPr>
          <a:xfrm>
            <a:off x="600274" y="3187608"/>
            <a:ext cx="2348314" cy="443651"/>
          </a:xfrm>
          <a:prstGeom prst="rect">
            <a:avLst/>
          </a:prstGeom>
          <a:noFill/>
          <a:ln w="38100">
            <a:solidFill>
              <a:srgbClr val="994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2AB539E3-641B-FABB-485B-91DAB1A0FBA2}"/>
              </a:ext>
            </a:extLst>
          </p:cNvPr>
          <p:cNvGrpSpPr/>
          <p:nvPr/>
        </p:nvGrpSpPr>
        <p:grpSpPr>
          <a:xfrm>
            <a:off x="4777740" y="2545130"/>
            <a:ext cx="914400" cy="1103771"/>
            <a:chOff x="9556939" y="2976358"/>
            <a:chExt cx="914400" cy="1103771"/>
          </a:xfrm>
        </p:grpSpPr>
        <p:sp>
          <p:nvSpPr>
            <p:cNvPr id="34" name="Rectangle 33">
              <a:extLst>
                <a:ext uri="{FF2B5EF4-FFF2-40B4-BE49-F238E27FC236}">
                  <a16:creationId xmlns:a16="http://schemas.microsoft.com/office/drawing/2014/main" id="{0ED67A3E-E6BE-EEC3-9964-3BE6DAC0D87E}"/>
                </a:ext>
              </a:extLst>
            </p:cNvPr>
            <p:cNvSpPr/>
            <p:nvPr/>
          </p:nvSpPr>
          <p:spPr>
            <a:xfrm>
              <a:off x="9556939" y="3637227"/>
              <a:ext cx="731520" cy="442902"/>
            </a:xfrm>
            <a:prstGeom prst="rect">
              <a:avLst/>
            </a:prstGeom>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a:t>20×</a:t>
              </a:r>
            </a:p>
          </p:txBody>
        </p:sp>
        <p:cxnSp>
          <p:nvCxnSpPr>
            <p:cNvPr id="35" name="Straight Arrow Connector 34">
              <a:extLst>
                <a:ext uri="{FF2B5EF4-FFF2-40B4-BE49-F238E27FC236}">
                  <a16:creationId xmlns:a16="http://schemas.microsoft.com/office/drawing/2014/main" id="{57AAB990-B5FD-DC15-6C74-E80D6CBECDCC}"/>
                </a:ext>
              </a:extLst>
            </p:cNvPr>
            <p:cNvCxnSpPr>
              <a:cxnSpLocks/>
              <a:stCxn id="34" idx="0"/>
            </p:cNvCxnSpPr>
            <p:nvPr/>
          </p:nvCxnSpPr>
          <p:spPr>
            <a:xfrm flipV="1">
              <a:off x="9922699" y="2976358"/>
              <a:ext cx="548640" cy="660869"/>
            </a:xfrm>
            <a:prstGeom prst="straightConnector1">
              <a:avLst/>
            </a:prstGeom>
            <a:ln w="19050">
              <a:solidFill>
                <a:srgbClr val="DC3220"/>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F6ECD200-44FA-49FF-5C96-E80805E04FB3}"/>
                </a:ext>
              </a:extLst>
            </p:cNvPr>
            <p:cNvCxnSpPr>
              <a:cxnSpLocks/>
              <a:stCxn id="34" idx="3"/>
            </p:cNvCxnSpPr>
            <p:nvPr/>
          </p:nvCxnSpPr>
          <p:spPr>
            <a:xfrm flipV="1">
              <a:off x="10288459" y="3857865"/>
              <a:ext cx="182880" cy="813"/>
            </a:xfrm>
            <a:prstGeom prst="straightConnector1">
              <a:avLst/>
            </a:prstGeom>
            <a:ln w="19050">
              <a:solidFill>
                <a:srgbClr val="005AB5"/>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608388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nodeType="clickEffect">
                                  <p:stCondLst>
                                    <p:cond delay="0"/>
                                  </p:stCondLst>
                                  <p:childTnLst>
                                    <p:set>
                                      <p:cBhvr>
                                        <p:cTn id="12" dur="1" fill="hold">
                                          <p:stCondLst>
                                            <p:cond delay="0"/>
                                          </p:stCondLst>
                                        </p:cTn>
                                        <p:tgtEl>
                                          <p:spTgt spid="30"/>
                                        </p:tgtEl>
                                        <p:attrNameLst>
                                          <p:attrName>style.visibility</p:attrName>
                                        </p:attrNameLst>
                                      </p:cBhvr>
                                      <p:to>
                                        <p:strVal val="hidden"/>
                                      </p:to>
                                    </p:set>
                                  </p:childTnLst>
                                </p:cTn>
                              </p:par>
                              <p:par>
                                <p:cTn id="13" presetID="1" presetClass="entr" presetSubtype="0"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par>
                                <p:cTn id="15" presetID="1" presetClass="exit" presetSubtype="0" fill="hold" grpId="1" nodeType="withEffect">
                                  <p:stCondLst>
                                    <p:cond delay="0"/>
                                  </p:stCondLst>
                                  <p:childTnLst>
                                    <p:set>
                                      <p:cBhvr>
                                        <p:cTn id="16" dur="1" fill="hold">
                                          <p:stCondLst>
                                            <p:cond delay="0"/>
                                          </p:stCondLst>
                                        </p:cTn>
                                        <p:tgtEl>
                                          <p:spTgt spid="31"/>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31" grpId="0" animBg="1"/>
      <p:bldP spid="31" grpId="1" animBg="1"/>
      <p:bldP spid="32" grpId="0" animBg="1"/>
    </p:bld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D808E9-239F-597A-7FC4-6AC4165D1AFA}"/>
              </a:ext>
            </a:extLst>
          </p:cNvPr>
          <p:cNvSpPr>
            <a:spLocks noGrp="1"/>
          </p:cNvSpPr>
          <p:nvPr>
            <p:ph type="title"/>
          </p:nvPr>
        </p:nvSpPr>
        <p:spPr/>
        <p:txBody>
          <a:bodyPr/>
          <a:lstStyle/>
          <a:p>
            <a:r>
              <a:rPr lang="en-US"/>
              <a:t>Why Randomized Algorithms? </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AA1D757-D90F-99FF-3C62-F10E629E1303}"/>
                  </a:ext>
                </a:extLst>
              </p:cNvPr>
              <p:cNvSpPr>
                <a:spLocks noGrp="1"/>
              </p:cNvSpPr>
              <p:nvPr>
                <p:ph idx="1"/>
              </p:nvPr>
            </p:nvSpPr>
            <p:spPr>
              <a:xfrm>
                <a:off x="838200" y="1825625"/>
                <a:ext cx="10756392" cy="4351338"/>
              </a:xfrm>
            </p:spPr>
            <p:txBody>
              <a:bodyPr>
                <a:normAutofit/>
              </a:bodyPr>
              <a:lstStyle/>
              <a:p>
                <a:r>
                  <a:rPr lang="en-US"/>
                  <a:t>Many problems can be solved more efficiently using randomized algorithms. </a:t>
                </a:r>
              </a:p>
              <a:p>
                <a:endParaRPr lang="en-US"/>
              </a:p>
              <a:p>
                <a:r>
                  <a:rPr lang="en-US"/>
                  <a:t>Example: Polynomial Identity Testing</a:t>
                </a:r>
              </a:p>
              <a:p>
                <a:pPr lvl="1"/>
                <a:r>
                  <a:rPr lang="en-US"/>
                  <a:t>Let </a:t>
                </a:r>
                <a:r>
                  <a:rPr lang="en-US">
                    <a:latin typeface="Cambria Math" panose="02040503050406030204" pitchFamily="18" charset="0"/>
                    <a:ea typeface="Cambria Math" panose="02040503050406030204" pitchFamily="18" charset="0"/>
                  </a:rPr>
                  <a:t>p, q </a:t>
                </a:r>
                <a:r>
                  <a:rPr lang="en-US"/>
                  <a:t>be </a:t>
                </a:r>
                <a:r>
                  <a:rPr lang="en-US">
                    <a:latin typeface="Cambria Math" panose="02040503050406030204" pitchFamily="18" charset="0"/>
                    <a:ea typeface="Cambria Math" panose="02040503050406030204" pitchFamily="18" charset="0"/>
                  </a:rPr>
                  <a:t>n</a:t>
                </a:r>
                <a:r>
                  <a:rPr lang="en-US"/>
                  <a:t>-variate polynomials of total degree at most </a:t>
                </a:r>
                <a:r>
                  <a:rPr lang="en-US">
                    <a:latin typeface="Cambria Math" panose="02040503050406030204" pitchFamily="18" charset="0"/>
                    <a:ea typeface="Cambria Math" panose="02040503050406030204" pitchFamily="18" charset="0"/>
                  </a:rPr>
                  <a:t>d</a:t>
                </a:r>
                <a:r>
                  <a:rPr lang="en-US"/>
                  <a:t> over a finite field </a:t>
                </a:r>
                <a:r>
                  <a:rPr lang="en-US">
                    <a:latin typeface="Cambria Math" panose="02040503050406030204" pitchFamily="18" charset="0"/>
                    <a:ea typeface="Cambria Math" panose="02040503050406030204" pitchFamily="18" charset="0"/>
                  </a:rPr>
                  <a:t>F.</a:t>
                </a:r>
              </a:p>
              <a:p>
                <a:pPr lvl="1"/>
                <a:endParaRPr lang="en-US">
                  <a:latin typeface="Cambria Math" panose="02040503050406030204" pitchFamily="18" charset="0"/>
                  <a:ea typeface="Cambria Math" panose="02040503050406030204" pitchFamily="18" charset="0"/>
                </a:endParaRPr>
              </a:p>
              <a:p>
                <a:pPr lvl="1"/>
                <a:r>
                  <a:rPr lang="en-US"/>
                  <a:t>If </a:t>
                </a:r>
                <a:r>
                  <a:rPr lang="en-US">
                    <a:latin typeface="Cambria Math" panose="02040503050406030204" pitchFamily="18" charset="0"/>
                    <a:ea typeface="Cambria Math" panose="02040503050406030204" pitchFamily="18" charset="0"/>
                  </a:rPr>
                  <a:t>p(x) ≠ q(x):</a:t>
                </a:r>
                <a:endParaRPr lang="en-US" b="0" i="1">
                  <a:latin typeface="Cambria Math" panose="02040503050406030204" pitchFamily="18" charset="0"/>
                  <a:ea typeface="Cambria Math" panose="02040503050406030204" pitchFamily="18" charset="0"/>
                </a:endParaRPr>
              </a:p>
              <a:p>
                <a:pPr marL="457200" lvl="1" indent="0">
                  <a:buNone/>
                </a:pPr>
                <a14:m>
                  <m:oMathPara xmlns:m="http://schemas.openxmlformats.org/officeDocument/2006/math">
                    <m:oMathParaPr>
                      <m:jc m:val="center"/>
                    </m:oMathParaPr>
                    <m:oMath xmlns:m="http://schemas.openxmlformats.org/officeDocument/2006/math">
                      <m:sSub>
                        <m:sSubPr>
                          <m:ctrlPr>
                            <a:rPr lang="en-US" b="0" i="1" smtClean="0">
                              <a:latin typeface="Cambria Math" panose="02040503050406030204" pitchFamily="18" charset="0"/>
                              <a:ea typeface="Cambria Math" panose="02040503050406030204" pitchFamily="18" charset="0"/>
                            </a:rPr>
                          </m:ctrlPr>
                        </m:sSubPr>
                        <m:e>
                          <m:r>
                            <m:rPr>
                              <m:nor/>
                            </m:rPr>
                            <a:rPr lang="en-US" b="0" i="0" smtClean="0">
                              <a:latin typeface="Cambria Math" panose="02040503050406030204" pitchFamily="18" charset="0"/>
                              <a:ea typeface="Cambria Math" panose="02040503050406030204" pitchFamily="18" charset="0"/>
                            </a:rPr>
                            <m:t>Pr</m:t>
                          </m:r>
                        </m:e>
                        <m:sub>
                          <m:sSub>
                            <m:sSubPr>
                              <m:ctrlPr>
                                <a:rPr lang="en-US" b="0" i="1" smtClean="0">
                                  <a:latin typeface="Cambria Math" panose="02040503050406030204" pitchFamily="18" charset="0"/>
                                  <a:ea typeface="Cambria Math" panose="02040503050406030204" pitchFamily="18" charset="0"/>
                                </a:rPr>
                              </m:ctrlPr>
                            </m:sSubPr>
                            <m:e>
                              <m:r>
                                <m:rPr>
                                  <m:nor/>
                                </m:rPr>
                                <a:rPr lang="en-US" b="0" i="0" smtClean="0">
                                  <a:latin typeface="Cambria Math" panose="02040503050406030204" pitchFamily="18" charset="0"/>
                                  <a:ea typeface="Cambria Math" panose="02040503050406030204" pitchFamily="18" charset="0"/>
                                </a:rPr>
                                <m:t>r</m:t>
                              </m:r>
                            </m:e>
                            <m:sub>
                              <m:r>
                                <m:rPr>
                                  <m:nor/>
                                </m:rPr>
                                <a:rPr lang="en-US" b="0" i="0" smtClean="0">
                                  <a:latin typeface="Cambria Math" panose="02040503050406030204" pitchFamily="18" charset="0"/>
                                  <a:ea typeface="Cambria Math" panose="02040503050406030204" pitchFamily="18" charset="0"/>
                                </a:rPr>
                                <m:t>i</m:t>
                              </m:r>
                            </m:sub>
                          </m:sSub>
                          <m:sSup>
                            <m:sSupPr>
                              <m:ctrlPr>
                                <a:rPr lang="en-US" b="0" i="1" smtClean="0">
                                  <a:latin typeface="Cambria Math" panose="02040503050406030204" pitchFamily="18" charset="0"/>
                                  <a:ea typeface="Cambria Math" panose="02040503050406030204" pitchFamily="18" charset="0"/>
                                </a:rPr>
                              </m:ctrlPr>
                            </m:sSupPr>
                            <m:e>
                              <m:r>
                                <m:rPr>
                                  <m:nor/>
                                </m:rPr>
                                <a:rPr lang="en-US" b="0" i="0" smtClean="0">
                                  <a:latin typeface="Cambria Math" panose="02040503050406030204" pitchFamily="18" charset="0"/>
                                  <a:ea typeface="Cambria Math" panose="02040503050406030204" pitchFamily="18" charset="0"/>
                                </a:rPr>
                                <m:t>⟵</m:t>
                              </m:r>
                            </m:e>
                            <m:sup>
                              <m:r>
                                <m:rPr>
                                  <m:nor/>
                                </m:rPr>
                                <a:rPr lang="en-US" b="0" i="0" smtClean="0">
                                  <a:latin typeface="Cambria Math" panose="02040503050406030204" pitchFamily="18" charset="0"/>
                                  <a:ea typeface="Cambria Math" panose="02040503050406030204" pitchFamily="18" charset="0"/>
                                </a:rPr>
                                <m:t>$</m:t>
                              </m:r>
                            </m:sup>
                          </m:sSup>
                          <m:r>
                            <m:rPr>
                              <m:nor/>
                            </m:rPr>
                            <a:rPr lang="en-US" b="0" i="0" smtClean="0">
                              <a:latin typeface="Cambria Math" panose="02040503050406030204" pitchFamily="18" charset="0"/>
                              <a:ea typeface="Cambria Math" panose="02040503050406030204" pitchFamily="18" charset="0"/>
                            </a:rPr>
                            <m:t>F</m:t>
                          </m:r>
                        </m:sub>
                      </m:sSub>
                      <m:d>
                        <m:dPr>
                          <m:begChr m:val="["/>
                          <m:endChr m:val="]"/>
                          <m:ctrlPr>
                            <a:rPr lang="en-US" b="0" i="1" smtClean="0">
                              <a:latin typeface="Cambria Math" panose="02040503050406030204" pitchFamily="18" charset="0"/>
                              <a:ea typeface="Cambria Math" panose="02040503050406030204" pitchFamily="18" charset="0"/>
                            </a:rPr>
                          </m:ctrlPr>
                        </m:dPr>
                        <m:e>
                          <m:r>
                            <m:rPr>
                              <m:nor/>
                            </m:rPr>
                            <a:rPr lang="en-US" b="0" i="0" smtClean="0">
                              <a:latin typeface="Cambria Math" panose="02040503050406030204" pitchFamily="18" charset="0"/>
                              <a:ea typeface="Cambria Math" panose="02040503050406030204" pitchFamily="18" charset="0"/>
                            </a:rPr>
                            <m:t>p</m:t>
                          </m:r>
                          <m:d>
                            <m:dPr>
                              <m:ctrlPr>
                                <a:rPr lang="en-US" b="0" i="1" smtClean="0">
                                  <a:latin typeface="Cambria Math" panose="02040503050406030204" pitchFamily="18" charset="0"/>
                                  <a:ea typeface="Cambria Math" panose="02040503050406030204" pitchFamily="18" charset="0"/>
                                </a:rPr>
                              </m:ctrlPr>
                            </m:dPr>
                            <m:e>
                              <m:sSub>
                                <m:sSubPr>
                                  <m:ctrlPr>
                                    <a:rPr lang="en-US" b="0" i="1" smtClean="0">
                                      <a:latin typeface="Cambria Math" panose="02040503050406030204" pitchFamily="18" charset="0"/>
                                      <a:ea typeface="Cambria Math" panose="02040503050406030204" pitchFamily="18" charset="0"/>
                                    </a:rPr>
                                  </m:ctrlPr>
                                </m:sSubPr>
                                <m:e>
                                  <m:r>
                                    <m:rPr>
                                      <m:nor/>
                                    </m:rPr>
                                    <a:rPr lang="en-US" b="0" i="0" smtClean="0">
                                      <a:latin typeface="Cambria Math" panose="02040503050406030204" pitchFamily="18" charset="0"/>
                                      <a:ea typeface="Cambria Math" panose="02040503050406030204" pitchFamily="18" charset="0"/>
                                    </a:rPr>
                                    <m:t>r</m:t>
                                  </m:r>
                                </m:e>
                                <m:sub>
                                  <m:r>
                                    <m:rPr>
                                      <m:nor/>
                                    </m:rPr>
                                    <a:rPr lang="en-US" b="0" i="0" smtClean="0">
                                      <a:latin typeface="Cambria Math" panose="02040503050406030204" pitchFamily="18" charset="0"/>
                                      <a:ea typeface="Cambria Math" panose="02040503050406030204" pitchFamily="18" charset="0"/>
                                    </a:rPr>
                                    <m:t>1</m:t>
                                  </m:r>
                                </m:sub>
                              </m:sSub>
                              <m:r>
                                <m:rPr>
                                  <m:nor/>
                                </m:rPr>
                                <a:rPr lang="en-US" b="0" i="0" smtClean="0">
                                  <a:latin typeface="Cambria Math" panose="02040503050406030204" pitchFamily="18" charset="0"/>
                                  <a:ea typeface="Cambria Math" panose="02040503050406030204" pitchFamily="18" charset="0"/>
                                </a:rPr>
                                <m:t>, …,</m:t>
                              </m:r>
                              <m:sSub>
                                <m:sSubPr>
                                  <m:ctrlPr>
                                    <a:rPr lang="en-US" i="1">
                                      <a:latin typeface="Cambria Math" panose="02040503050406030204" pitchFamily="18" charset="0"/>
                                      <a:ea typeface="Cambria Math" panose="02040503050406030204" pitchFamily="18" charset="0"/>
                                    </a:rPr>
                                  </m:ctrlPr>
                                </m:sSubPr>
                                <m:e>
                                  <m:r>
                                    <m:rPr>
                                      <m:nor/>
                                    </m:rPr>
                                    <a:rPr lang="en-US" i="0" smtClean="0">
                                      <a:latin typeface="Cambria Math" panose="02040503050406030204" pitchFamily="18" charset="0"/>
                                      <a:ea typeface="Cambria Math" panose="02040503050406030204" pitchFamily="18" charset="0"/>
                                    </a:rPr>
                                    <m:t>r</m:t>
                                  </m:r>
                                </m:e>
                                <m:sub>
                                  <m:r>
                                    <m:rPr>
                                      <m:nor/>
                                    </m:rPr>
                                    <a:rPr lang="en-US" b="0" i="0" smtClean="0">
                                      <a:latin typeface="Cambria Math" panose="02040503050406030204" pitchFamily="18" charset="0"/>
                                      <a:ea typeface="Cambria Math" panose="02040503050406030204" pitchFamily="18" charset="0"/>
                                    </a:rPr>
                                    <m:t>n</m:t>
                                  </m:r>
                                </m:sub>
                              </m:sSub>
                            </m:e>
                          </m:d>
                          <m:r>
                            <m:rPr>
                              <m:nor/>
                            </m:rPr>
                            <a:rPr lang="en-US" i="0" smtClean="0">
                              <a:latin typeface="Cambria Math" panose="02040503050406030204" pitchFamily="18" charset="0"/>
                              <a:ea typeface="Cambria Math" panose="02040503050406030204" pitchFamily="18" charset="0"/>
                            </a:rPr>
                            <m:t>=</m:t>
                          </m:r>
                          <m:r>
                            <m:rPr>
                              <m:nor/>
                            </m:rPr>
                            <a:rPr lang="en-US" b="0" i="0" smtClean="0">
                              <a:latin typeface="Cambria Math" panose="02040503050406030204" pitchFamily="18" charset="0"/>
                              <a:ea typeface="Cambria Math" panose="02040503050406030204" pitchFamily="18" charset="0"/>
                            </a:rPr>
                            <m:t>q</m:t>
                          </m:r>
                          <m:d>
                            <m:dPr>
                              <m:ctrlPr>
                                <a:rPr lang="en-US" i="1">
                                  <a:latin typeface="Cambria Math" panose="02040503050406030204" pitchFamily="18" charset="0"/>
                                  <a:ea typeface="Cambria Math" panose="02040503050406030204" pitchFamily="18" charset="0"/>
                                </a:rPr>
                              </m:ctrlPr>
                            </m:dPr>
                            <m:e>
                              <m:sSub>
                                <m:sSubPr>
                                  <m:ctrlPr>
                                    <a:rPr lang="en-US" i="1">
                                      <a:latin typeface="Cambria Math" panose="02040503050406030204" pitchFamily="18" charset="0"/>
                                      <a:ea typeface="Cambria Math" panose="02040503050406030204" pitchFamily="18" charset="0"/>
                                    </a:rPr>
                                  </m:ctrlPr>
                                </m:sSubPr>
                                <m:e>
                                  <m:r>
                                    <m:rPr>
                                      <m:nor/>
                                    </m:rPr>
                                    <a:rPr lang="en-US" i="0" smtClean="0">
                                      <a:latin typeface="Cambria Math" panose="02040503050406030204" pitchFamily="18" charset="0"/>
                                      <a:ea typeface="Cambria Math" panose="02040503050406030204" pitchFamily="18" charset="0"/>
                                    </a:rPr>
                                    <m:t>r</m:t>
                                  </m:r>
                                </m:e>
                                <m:sub>
                                  <m:r>
                                    <m:rPr>
                                      <m:nor/>
                                    </m:rPr>
                                    <a:rPr lang="en-US" i="0" smtClean="0">
                                      <a:latin typeface="Cambria Math" panose="02040503050406030204" pitchFamily="18" charset="0"/>
                                      <a:ea typeface="Cambria Math" panose="02040503050406030204" pitchFamily="18" charset="0"/>
                                    </a:rPr>
                                    <m:t>1</m:t>
                                  </m:r>
                                </m:sub>
                              </m:sSub>
                              <m:r>
                                <m:rPr>
                                  <m:nor/>
                                </m:rPr>
                                <a:rPr lang="en-US" i="0" smtClean="0">
                                  <a:latin typeface="Cambria Math" panose="02040503050406030204" pitchFamily="18" charset="0"/>
                                  <a:ea typeface="Cambria Math" panose="02040503050406030204" pitchFamily="18" charset="0"/>
                                </a:rPr>
                                <m:t>, …,</m:t>
                              </m:r>
                              <m:sSub>
                                <m:sSubPr>
                                  <m:ctrlPr>
                                    <a:rPr lang="en-US" i="1">
                                      <a:latin typeface="Cambria Math" panose="02040503050406030204" pitchFamily="18" charset="0"/>
                                      <a:ea typeface="Cambria Math" panose="02040503050406030204" pitchFamily="18" charset="0"/>
                                    </a:rPr>
                                  </m:ctrlPr>
                                </m:sSubPr>
                                <m:e>
                                  <m:r>
                                    <m:rPr>
                                      <m:nor/>
                                    </m:rPr>
                                    <a:rPr lang="en-US" i="0" smtClean="0">
                                      <a:latin typeface="Cambria Math" panose="02040503050406030204" pitchFamily="18" charset="0"/>
                                      <a:ea typeface="Cambria Math" panose="02040503050406030204" pitchFamily="18" charset="0"/>
                                    </a:rPr>
                                    <m:t>r</m:t>
                                  </m:r>
                                </m:e>
                                <m:sub>
                                  <m:r>
                                    <m:rPr>
                                      <m:nor/>
                                    </m:rPr>
                                    <a:rPr lang="en-US" i="0" smtClean="0">
                                      <a:latin typeface="Cambria Math" panose="02040503050406030204" pitchFamily="18" charset="0"/>
                                      <a:ea typeface="Cambria Math" panose="02040503050406030204" pitchFamily="18" charset="0"/>
                                    </a:rPr>
                                    <m:t>n</m:t>
                                  </m:r>
                                </m:sub>
                              </m:sSub>
                            </m:e>
                          </m:d>
                        </m:e>
                      </m:d>
                      <m:r>
                        <m:rPr>
                          <m:nor/>
                        </m:rPr>
                        <a:rPr lang="en-US" b="0" i="0" smtClean="0">
                          <a:latin typeface="Cambria Math" panose="02040503050406030204" pitchFamily="18" charset="0"/>
                          <a:ea typeface="Cambria Math" panose="02040503050406030204" pitchFamily="18" charset="0"/>
                        </a:rPr>
                        <m:t>≤</m:t>
                      </m:r>
                      <m:f>
                        <m:fPr>
                          <m:ctrlPr>
                            <a:rPr lang="en-US" b="0" i="1" smtClean="0">
                              <a:latin typeface="Cambria Math" panose="02040503050406030204" pitchFamily="18" charset="0"/>
                              <a:ea typeface="Cambria Math" panose="02040503050406030204" pitchFamily="18" charset="0"/>
                            </a:rPr>
                          </m:ctrlPr>
                        </m:fPr>
                        <m:num>
                          <m:r>
                            <m:rPr>
                              <m:nor/>
                            </m:rPr>
                            <a:rPr lang="en-US" b="0" i="0" smtClean="0">
                              <a:latin typeface="Cambria Math" panose="02040503050406030204" pitchFamily="18" charset="0"/>
                              <a:ea typeface="Cambria Math" panose="02040503050406030204" pitchFamily="18" charset="0"/>
                            </a:rPr>
                            <m:t>d</m:t>
                          </m:r>
                        </m:num>
                        <m:den>
                          <m:d>
                            <m:dPr>
                              <m:begChr m:val="|"/>
                              <m:endChr m:val="|"/>
                              <m:ctrlPr>
                                <a:rPr lang="en-US" b="0" i="1" smtClean="0">
                                  <a:latin typeface="Cambria Math" panose="02040503050406030204" pitchFamily="18" charset="0"/>
                                  <a:ea typeface="Cambria Math" panose="02040503050406030204" pitchFamily="18" charset="0"/>
                                </a:rPr>
                              </m:ctrlPr>
                            </m:dPr>
                            <m:e>
                              <m:r>
                                <m:rPr>
                                  <m:nor/>
                                </m:rPr>
                                <a:rPr lang="en-US" b="0" i="0" smtClean="0">
                                  <a:latin typeface="Cambria Math" panose="02040503050406030204" pitchFamily="18" charset="0"/>
                                  <a:ea typeface="Cambria Math" panose="02040503050406030204" pitchFamily="18" charset="0"/>
                                </a:rPr>
                                <m:t>F</m:t>
                              </m:r>
                            </m:e>
                          </m:d>
                        </m:den>
                      </m:f>
                    </m:oMath>
                  </m:oMathPara>
                </a14:m>
                <a:endParaRPr lang="en-US">
                  <a:latin typeface="Cambria Math" panose="02040503050406030204" pitchFamily="18" charset="0"/>
                  <a:ea typeface="Cambria Math" panose="02040503050406030204" pitchFamily="18" charset="0"/>
                </a:endParaRPr>
              </a:p>
              <a:p>
                <a:endParaRPr lang="en-US"/>
              </a:p>
              <a:p>
                <a:pPr lvl="1"/>
                <a:endParaRPr lang="en-US"/>
              </a:p>
            </p:txBody>
          </p:sp>
        </mc:Choice>
        <mc:Fallback xmlns="">
          <p:sp>
            <p:nvSpPr>
              <p:cNvPr id="3" name="Content Placeholder 2">
                <a:extLst>
                  <a:ext uri="{FF2B5EF4-FFF2-40B4-BE49-F238E27FC236}">
                    <a16:creationId xmlns:a16="http://schemas.microsoft.com/office/drawing/2014/main" id="{6AA1D757-D90F-99FF-3C62-F10E629E1303}"/>
                  </a:ext>
                </a:extLst>
              </p:cNvPr>
              <p:cNvSpPr>
                <a:spLocks noGrp="1" noRot="1" noChangeAspect="1" noMove="1" noResize="1" noEditPoints="1" noAdjustHandles="1" noChangeArrowheads="1" noChangeShapeType="1" noTextEdit="1"/>
              </p:cNvSpPr>
              <p:nvPr>
                <p:ph idx="1"/>
              </p:nvPr>
            </p:nvSpPr>
            <p:spPr>
              <a:xfrm>
                <a:off x="838200" y="1825625"/>
                <a:ext cx="10756392" cy="4351338"/>
              </a:xfrm>
              <a:blipFill>
                <a:blip r:embed="rId3"/>
                <a:stretch>
                  <a:fillRect l="-1020" t="-2241"/>
                </a:stretch>
              </a:blipFill>
            </p:spPr>
            <p:txBody>
              <a:bodyPr/>
              <a:lstStyle/>
              <a:p>
                <a:r>
                  <a:rPr lang="en-US">
                    <a:noFill/>
                  </a:rPr>
                  <a:t> </a:t>
                </a:r>
              </a:p>
            </p:txBody>
          </p:sp>
        </mc:Fallback>
      </mc:AlternateContent>
      <p:sp>
        <p:nvSpPr>
          <p:cNvPr id="5" name="TextBox 4">
            <a:extLst>
              <a:ext uri="{FF2B5EF4-FFF2-40B4-BE49-F238E27FC236}">
                <a16:creationId xmlns:a16="http://schemas.microsoft.com/office/drawing/2014/main" id="{318749DD-FC99-680A-35DF-5E3E210B9409}"/>
              </a:ext>
            </a:extLst>
          </p:cNvPr>
          <p:cNvSpPr txBox="1"/>
          <p:nvPr/>
        </p:nvSpPr>
        <p:spPr>
          <a:xfrm>
            <a:off x="4787178" y="5953460"/>
            <a:ext cx="7297783" cy="830997"/>
          </a:xfrm>
          <a:prstGeom prst="rect">
            <a:avLst/>
          </a:prstGeom>
          <a:noFill/>
          <a:ln>
            <a:solidFill>
              <a:schemeClr val="tx1"/>
            </a:solidFill>
          </a:ln>
        </p:spPr>
        <p:txBody>
          <a:bodyPr wrap="square">
            <a:spAutoFit/>
          </a:bodyPr>
          <a:lstStyle/>
          <a:p>
            <a:r>
              <a:rPr lang="en-US" sz="2400"/>
              <a:t>In the case of universal </a:t>
            </a:r>
            <a:r>
              <a:rPr lang="en-US" sz="2400" err="1"/>
              <a:t>zk</a:t>
            </a:r>
            <a:r>
              <a:rPr lang="en-US" sz="2400"/>
              <a:t>-SNARK circuits, randomization can help with verifying permutations efficiently.</a:t>
            </a:r>
          </a:p>
        </p:txBody>
      </p:sp>
      <p:grpSp>
        <p:nvGrpSpPr>
          <p:cNvPr id="11" name="Group 10">
            <a:extLst>
              <a:ext uri="{FF2B5EF4-FFF2-40B4-BE49-F238E27FC236}">
                <a16:creationId xmlns:a16="http://schemas.microsoft.com/office/drawing/2014/main" id="{21F8DC26-E199-E7FE-6B37-70FC49172F64}"/>
              </a:ext>
            </a:extLst>
          </p:cNvPr>
          <p:cNvGrpSpPr/>
          <p:nvPr/>
        </p:nvGrpSpPr>
        <p:grpSpPr>
          <a:xfrm>
            <a:off x="5230585" y="4118337"/>
            <a:ext cx="1730829" cy="600165"/>
            <a:chOff x="5230585" y="4118337"/>
            <a:chExt cx="1730829" cy="600165"/>
          </a:xfrm>
        </p:grpSpPr>
        <p:sp>
          <p:nvSpPr>
            <p:cNvPr id="7" name="TextBox 6">
              <a:extLst>
                <a:ext uri="{FF2B5EF4-FFF2-40B4-BE49-F238E27FC236}">
                  <a16:creationId xmlns:a16="http://schemas.microsoft.com/office/drawing/2014/main" id="{FAD53989-260D-06DE-9057-BB5461D7C8B0}"/>
                </a:ext>
              </a:extLst>
            </p:cNvPr>
            <p:cNvSpPr txBox="1"/>
            <p:nvPr/>
          </p:nvSpPr>
          <p:spPr>
            <a:xfrm>
              <a:off x="5230585" y="4256837"/>
              <a:ext cx="1730829" cy="461665"/>
            </a:xfrm>
            <a:prstGeom prst="rect">
              <a:avLst/>
            </a:prstGeom>
            <a:noFill/>
          </p:spPr>
          <p:txBody>
            <a:bodyPr wrap="square">
              <a:spAutoFit/>
            </a:bodyPr>
            <a:lstStyle/>
            <a:p>
              <a:r>
                <a:rPr lang="en-US" sz="2400">
                  <a:latin typeface="Cambria Math" panose="02040503050406030204" pitchFamily="18" charset="0"/>
                  <a:ea typeface="Cambria Math" panose="02040503050406030204" pitchFamily="18" charset="0"/>
                </a:rPr>
                <a:t>p(x) = q(x)</a:t>
              </a:r>
            </a:p>
          </p:txBody>
        </p:sp>
        <p:sp>
          <p:nvSpPr>
            <p:cNvPr id="9" name="TextBox 8">
              <a:extLst>
                <a:ext uri="{FF2B5EF4-FFF2-40B4-BE49-F238E27FC236}">
                  <a16:creationId xmlns:a16="http://schemas.microsoft.com/office/drawing/2014/main" id="{80FACBCD-C0B5-3298-00A0-93B74435BC91}"/>
                </a:ext>
              </a:extLst>
            </p:cNvPr>
            <p:cNvSpPr txBox="1"/>
            <p:nvPr/>
          </p:nvSpPr>
          <p:spPr>
            <a:xfrm>
              <a:off x="5945777" y="4118337"/>
              <a:ext cx="415834" cy="369332"/>
            </a:xfrm>
            <a:prstGeom prst="rect">
              <a:avLst/>
            </a:prstGeom>
            <a:noFill/>
          </p:spPr>
          <p:txBody>
            <a:bodyPr wrap="square">
              <a:spAutoFit/>
            </a:bodyPr>
            <a:lstStyle/>
            <a:p>
              <a:r>
                <a:rPr lang="en-US"/>
                <a:t>?</a:t>
              </a:r>
            </a:p>
          </p:txBody>
        </p:sp>
      </p:grpSp>
    </p:spTree>
    <p:extLst>
      <p:ext uri="{BB962C8B-B14F-4D97-AF65-F5344CB8AC3E}">
        <p14:creationId xmlns:p14="http://schemas.microsoft.com/office/powerpoint/2010/main" val="3281680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F244E3-C291-718E-1507-E12519223E2A}"/>
              </a:ext>
            </a:extLst>
          </p:cNvPr>
          <p:cNvSpPr>
            <a:spLocks noGrp="1"/>
          </p:cNvSpPr>
          <p:nvPr>
            <p:ph type="title"/>
          </p:nvPr>
        </p:nvSpPr>
        <p:spPr/>
        <p:txBody>
          <a:bodyPr/>
          <a:lstStyle/>
          <a:p>
            <a:r>
              <a:rPr lang="en-US"/>
              <a:t>Randomized Verification in the Circuit </a:t>
            </a:r>
          </a:p>
        </p:txBody>
      </p:sp>
      <p:sp>
        <p:nvSpPr>
          <p:cNvPr id="7" name="TextBox 6">
            <a:extLst>
              <a:ext uri="{FF2B5EF4-FFF2-40B4-BE49-F238E27FC236}">
                <a16:creationId xmlns:a16="http://schemas.microsoft.com/office/drawing/2014/main" id="{37C107DA-7C85-A9D2-1955-00AD1AF2375C}"/>
              </a:ext>
            </a:extLst>
          </p:cNvPr>
          <p:cNvSpPr txBox="1"/>
          <p:nvPr/>
        </p:nvSpPr>
        <p:spPr>
          <a:xfrm>
            <a:off x="5302084" y="1902285"/>
            <a:ext cx="6999098" cy="2677656"/>
          </a:xfrm>
          <a:prstGeom prst="rect">
            <a:avLst/>
          </a:prstGeom>
          <a:noFill/>
        </p:spPr>
        <p:txBody>
          <a:bodyPr wrap="square">
            <a:spAutoFit/>
          </a:bodyPr>
          <a:lstStyle/>
          <a:p>
            <a:r>
              <a:rPr lang="en-US" sz="2800"/>
              <a:t>E.g., For a public multivariate polynomial p(x), prove that the prover knows a solution </a:t>
            </a:r>
            <a:r>
              <a:rPr lang="en-US" sz="2800">
                <a:solidFill>
                  <a:srgbClr val="FF0000"/>
                </a:solidFill>
              </a:rPr>
              <a:t>w</a:t>
            </a:r>
            <a:r>
              <a:rPr lang="en-US" sz="2800"/>
              <a:t> </a:t>
            </a:r>
            <a:r>
              <a:rPr lang="en-US" sz="2800" err="1"/>
              <a:t>s.t.</a:t>
            </a:r>
            <a:r>
              <a:rPr lang="en-US" sz="2800"/>
              <a:t> f(</a:t>
            </a:r>
            <a:r>
              <a:rPr lang="en-US" sz="2800">
                <a:solidFill>
                  <a:srgbClr val="FF0000"/>
                </a:solidFill>
              </a:rPr>
              <a:t>w</a:t>
            </a:r>
            <a:r>
              <a:rPr lang="en-US" sz="2800"/>
              <a:t>, x) is a polynomial equal to p(x)</a:t>
            </a:r>
          </a:p>
          <a:p>
            <a:endParaRPr lang="en-US" sz="2800"/>
          </a:p>
          <a:p>
            <a:r>
              <a:rPr lang="en-US" sz="2800"/>
              <a:t>Randomized verification:</a:t>
            </a:r>
          </a:p>
          <a:p>
            <a:r>
              <a:rPr lang="en-US" sz="2800"/>
              <a:t>Check if p(r) = f(</a:t>
            </a:r>
            <a:r>
              <a:rPr lang="en-US" sz="2800">
                <a:solidFill>
                  <a:srgbClr val="FF0000"/>
                </a:solidFill>
              </a:rPr>
              <a:t>w</a:t>
            </a:r>
            <a:r>
              <a:rPr lang="en-US" sz="2800"/>
              <a:t>, r) for a random r</a:t>
            </a:r>
          </a:p>
        </p:txBody>
      </p:sp>
      <p:pic>
        <p:nvPicPr>
          <p:cNvPr id="9" name="Picture 8">
            <a:extLst>
              <a:ext uri="{FF2B5EF4-FFF2-40B4-BE49-F238E27FC236}">
                <a16:creationId xmlns:a16="http://schemas.microsoft.com/office/drawing/2014/main" id="{23416BC4-CA64-7D04-3816-6C7DDEAD957B}"/>
              </a:ext>
            </a:extLst>
          </p:cNvPr>
          <p:cNvPicPr>
            <a:picLocks noChangeAspect="1"/>
          </p:cNvPicPr>
          <p:nvPr/>
        </p:nvPicPr>
        <p:blipFill>
          <a:blip r:embed="rId3"/>
          <a:stretch>
            <a:fillRect/>
          </a:stretch>
        </p:blipFill>
        <p:spPr>
          <a:xfrm>
            <a:off x="546100" y="1964232"/>
            <a:ext cx="4646802" cy="3789485"/>
          </a:xfrm>
          <a:prstGeom prst="rect">
            <a:avLst/>
          </a:prstGeom>
        </p:spPr>
      </p:pic>
      <p:sp>
        <p:nvSpPr>
          <p:cNvPr id="3" name="TextBox 2">
            <a:extLst>
              <a:ext uri="{FF2B5EF4-FFF2-40B4-BE49-F238E27FC236}">
                <a16:creationId xmlns:a16="http://schemas.microsoft.com/office/drawing/2014/main" id="{5C889445-02B6-F817-97E5-EA30E713F95B}"/>
              </a:ext>
            </a:extLst>
          </p:cNvPr>
          <p:cNvSpPr txBox="1"/>
          <p:nvPr/>
        </p:nvSpPr>
        <p:spPr>
          <a:xfrm>
            <a:off x="4101983" y="5348364"/>
            <a:ext cx="7976286" cy="1384995"/>
          </a:xfrm>
          <a:prstGeom prst="rect">
            <a:avLst/>
          </a:prstGeom>
          <a:noFill/>
          <a:ln w="38100">
            <a:solidFill>
              <a:srgbClr val="FF0000"/>
            </a:solidFill>
          </a:ln>
        </p:spPr>
        <p:txBody>
          <a:bodyPr wrap="square">
            <a:spAutoFit/>
          </a:bodyPr>
          <a:lstStyle/>
          <a:p>
            <a:r>
              <a:rPr lang="en-US" sz="2800"/>
              <a:t>If we allow the prover to choose the randomness, or if the prover knows it before computing the solution, the prover can cheat.</a:t>
            </a:r>
          </a:p>
        </p:txBody>
      </p:sp>
      <p:grpSp>
        <p:nvGrpSpPr>
          <p:cNvPr id="6" name="Group 5">
            <a:extLst>
              <a:ext uri="{FF2B5EF4-FFF2-40B4-BE49-F238E27FC236}">
                <a16:creationId xmlns:a16="http://schemas.microsoft.com/office/drawing/2014/main" id="{C6C987FC-CF71-8EDE-6457-03DB18B7C85C}"/>
              </a:ext>
            </a:extLst>
          </p:cNvPr>
          <p:cNvGrpSpPr/>
          <p:nvPr/>
        </p:nvGrpSpPr>
        <p:grpSpPr>
          <a:xfrm>
            <a:off x="5463916" y="4638359"/>
            <a:ext cx="4186844" cy="578138"/>
            <a:chOff x="5463916" y="4529175"/>
            <a:chExt cx="4186844" cy="578138"/>
          </a:xfrm>
        </p:grpSpPr>
        <p:sp>
          <p:nvSpPr>
            <p:cNvPr id="4" name="TextBox 3">
              <a:extLst>
                <a:ext uri="{FF2B5EF4-FFF2-40B4-BE49-F238E27FC236}">
                  <a16:creationId xmlns:a16="http://schemas.microsoft.com/office/drawing/2014/main" id="{0FCDFED9-166B-0D81-C62B-EAB97B8BCE6E}"/>
                </a:ext>
              </a:extLst>
            </p:cNvPr>
            <p:cNvSpPr txBox="1"/>
            <p:nvPr/>
          </p:nvSpPr>
          <p:spPr>
            <a:xfrm>
              <a:off x="6096646" y="4556634"/>
              <a:ext cx="3554114" cy="523220"/>
            </a:xfrm>
            <a:prstGeom prst="rect">
              <a:avLst/>
            </a:prstGeom>
            <a:noFill/>
          </p:spPr>
          <p:txBody>
            <a:bodyPr wrap="none" rtlCol="0">
              <a:spAutoFit/>
            </a:bodyPr>
            <a:lstStyle/>
            <a:p>
              <a:r>
                <a:rPr lang="en-US" sz="2800"/>
                <a:t>Find </a:t>
              </a:r>
              <a:r>
                <a:rPr lang="en-US" sz="2800">
                  <a:solidFill>
                    <a:srgbClr val="FF0000"/>
                  </a:solidFill>
                </a:rPr>
                <a:t>w</a:t>
              </a:r>
              <a:r>
                <a:rPr lang="en-US" sz="2800"/>
                <a:t> </a:t>
              </a:r>
              <a:r>
                <a:rPr lang="en-US" sz="2800" err="1"/>
                <a:t>s.t.</a:t>
              </a:r>
              <a:r>
                <a:rPr lang="en-US" sz="2800"/>
                <a:t> p(r) = f(</a:t>
              </a:r>
              <a:r>
                <a:rPr lang="en-US" sz="2800">
                  <a:solidFill>
                    <a:srgbClr val="FF0000"/>
                  </a:solidFill>
                </a:rPr>
                <a:t>w</a:t>
              </a:r>
              <a:r>
                <a:rPr lang="en-US" sz="2800"/>
                <a:t>, r) </a:t>
              </a:r>
            </a:p>
          </p:txBody>
        </p:sp>
        <p:pic>
          <p:nvPicPr>
            <p:cNvPr id="5" name="Picture 4" descr="Devil - Free smileys icons">
              <a:extLst>
                <a:ext uri="{FF2B5EF4-FFF2-40B4-BE49-F238E27FC236}">
                  <a16:creationId xmlns:a16="http://schemas.microsoft.com/office/drawing/2014/main" id="{978965D2-8D07-C157-DD74-6682C5BB5D5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63916" y="4529175"/>
              <a:ext cx="578138" cy="578138"/>
            </a:xfrm>
            <a:prstGeom prst="rect">
              <a:avLst/>
            </a:prstGeom>
            <a:noFill/>
            <a:extLst>
              <a:ext uri="{909E8E84-426E-40DD-AFC4-6F175D3DCCD1}">
                <a14:hiddenFill xmlns:a14="http://schemas.microsoft.com/office/drawing/2010/main">
                  <a:solidFill>
                    <a:srgbClr val="FFFFFF"/>
                  </a:solidFill>
                </a14:hiddenFill>
              </a:ext>
            </a:extLst>
          </p:spPr>
        </p:pic>
      </p:grpSp>
      <p:sp>
        <p:nvSpPr>
          <p:cNvPr id="10" name="TextBox 9">
            <a:extLst>
              <a:ext uri="{FF2B5EF4-FFF2-40B4-BE49-F238E27FC236}">
                <a16:creationId xmlns:a16="http://schemas.microsoft.com/office/drawing/2014/main" id="{5B78508A-1656-7BA6-B267-20AD98D4FC84}"/>
              </a:ext>
            </a:extLst>
          </p:cNvPr>
          <p:cNvSpPr txBox="1"/>
          <p:nvPr/>
        </p:nvSpPr>
        <p:spPr>
          <a:xfrm>
            <a:off x="676112" y="1269881"/>
            <a:ext cx="10515600" cy="523220"/>
          </a:xfrm>
          <a:prstGeom prst="rect">
            <a:avLst/>
          </a:prstGeom>
          <a:noFill/>
        </p:spPr>
        <p:txBody>
          <a:bodyPr wrap="square">
            <a:spAutoFit/>
          </a:bodyPr>
          <a:lstStyle/>
          <a:p>
            <a:pPr marL="457200" indent="-457200">
              <a:buFont typeface="Arial" panose="020B0604020202020204" pitchFamily="34" charset="0"/>
              <a:buChar char="•"/>
            </a:pPr>
            <a:r>
              <a:rPr lang="en-US" sz="2800"/>
              <a:t>Goal: Convince Verifier that Prover knows </a:t>
            </a:r>
            <a:r>
              <a:rPr lang="en-US" sz="2800">
                <a:solidFill>
                  <a:srgbClr val="FF0000"/>
                </a:solidFill>
              </a:rPr>
              <a:t>w </a:t>
            </a:r>
            <a:r>
              <a:rPr lang="en-US" sz="2800"/>
              <a:t>such that F(x, </a:t>
            </a:r>
            <a:r>
              <a:rPr lang="en-US" sz="2800">
                <a:solidFill>
                  <a:srgbClr val="FF0000"/>
                </a:solidFill>
              </a:rPr>
              <a:t>w</a:t>
            </a:r>
            <a:r>
              <a:rPr lang="en-US" sz="2800"/>
              <a:t>) is true</a:t>
            </a:r>
          </a:p>
        </p:txBody>
      </p:sp>
    </p:spTree>
    <p:extLst>
      <p:ext uri="{BB962C8B-B14F-4D97-AF65-F5344CB8AC3E}">
        <p14:creationId xmlns:p14="http://schemas.microsoft.com/office/powerpoint/2010/main" val="1936124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
</file>

<file path=ppt/slides/slide129.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365E0AC8-2F90-4775-1DCB-426F1A6D222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5DDC1B4-8613-1CEB-9BD0-F431DA9AD3EF}"/>
              </a:ext>
            </a:extLst>
          </p:cNvPr>
          <p:cNvSpPr>
            <a:spLocks noGrp="1"/>
          </p:cNvSpPr>
          <p:nvPr>
            <p:ph type="title"/>
          </p:nvPr>
        </p:nvSpPr>
        <p:spPr/>
        <p:txBody>
          <a:bodyPr/>
          <a:lstStyle/>
          <a:p>
            <a:r>
              <a:rPr lang="en-US"/>
              <a:t>Randomized Verification in the Circuit </a:t>
            </a:r>
          </a:p>
        </p:txBody>
      </p:sp>
      <p:sp>
        <p:nvSpPr>
          <p:cNvPr id="8" name="Rectangle 7">
            <a:extLst>
              <a:ext uri="{FF2B5EF4-FFF2-40B4-BE49-F238E27FC236}">
                <a16:creationId xmlns:a16="http://schemas.microsoft.com/office/drawing/2014/main" id="{A5D0D927-8FEC-22C5-8A94-B44C6BB9CAB1}"/>
              </a:ext>
            </a:extLst>
          </p:cNvPr>
          <p:cNvSpPr/>
          <p:nvPr/>
        </p:nvSpPr>
        <p:spPr>
          <a:xfrm>
            <a:off x="1910687" y="2306469"/>
            <a:ext cx="8379725" cy="3575715"/>
          </a:xfrm>
          <a:prstGeom prst="rect">
            <a:avLst/>
          </a:prstGeom>
          <a:ln>
            <a:solidFill>
              <a:schemeClr val="tx1"/>
            </a:solidFill>
            <a:prstDash val="lg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0" name="Down Arrow 9">
            <a:extLst>
              <a:ext uri="{FF2B5EF4-FFF2-40B4-BE49-F238E27FC236}">
                <a16:creationId xmlns:a16="http://schemas.microsoft.com/office/drawing/2014/main" id="{C866E313-09BF-C409-EE62-68C1C4CEBEDD}"/>
              </a:ext>
            </a:extLst>
          </p:cNvPr>
          <p:cNvSpPr/>
          <p:nvPr/>
        </p:nvSpPr>
        <p:spPr>
          <a:xfrm>
            <a:off x="2743200" y="1692322"/>
            <a:ext cx="382137" cy="614149"/>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0054BA1F-509D-B0FA-6900-0C9FA1069095}"/>
              </a:ext>
            </a:extLst>
          </p:cNvPr>
          <p:cNvSpPr txBox="1"/>
          <p:nvPr/>
        </p:nvSpPr>
        <p:spPr>
          <a:xfrm>
            <a:off x="2058865" y="1217009"/>
            <a:ext cx="1441292" cy="461665"/>
          </a:xfrm>
          <a:prstGeom prst="rect">
            <a:avLst/>
          </a:prstGeom>
          <a:noFill/>
        </p:spPr>
        <p:txBody>
          <a:bodyPr wrap="none" rtlCol="0">
            <a:spAutoFit/>
          </a:bodyPr>
          <a:lstStyle/>
          <a:p>
            <a:r>
              <a:rPr lang="en-US" sz="2400"/>
              <a:t>Problem x</a:t>
            </a:r>
          </a:p>
        </p:txBody>
      </p:sp>
      <p:sp>
        <p:nvSpPr>
          <p:cNvPr id="12" name="TextBox 11">
            <a:extLst>
              <a:ext uri="{FF2B5EF4-FFF2-40B4-BE49-F238E27FC236}">
                <a16:creationId xmlns:a16="http://schemas.microsoft.com/office/drawing/2014/main" id="{77A2448F-DE01-F853-C5E6-1C32E59519D1}"/>
              </a:ext>
            </a:extLst>
          </p:cNvPr>
          <p:cNvSpPr txBox="1"/>
          <p:nvPr/>
        </p:nvSpPr>
        <p:spPr>
          <a:xfrm>
            <a:off x="7779227" y="1765082"/>
            <a:ext cx="2527808" cy="523220"/>
          </a:xfrm>
          <a:prstGeom prst="rect">
            <a:avLst/>
          </a:prstGeom>
          <a:noFill/>
        </p:spPr>
        <p:txBody>
          <a:bodyPr wrap="none" rtlCol="0">
            <a:spAutoFit/>
          </a:bodyPr>
          <a:lstStyle/>
          <a:p>
            <a:r>
              <a:rPr lang="en-US" sz="2800"/>
              <a:t>Modified Circuit</a:t>
            </a:r>
          </a:p>
        </p:txBody>
      </p:sp>
      <p:sp>
        <p:nvSpPr>
          <p:cNvPr id="13" name="TextBox 12">
            <a:extLst>
              <a:ext uri="{FF2B5EF4-FFF2-40B4-BE49-F238E27FC236}">
                <a16:creationId xmlns:a16="http://schemas.microsoft.com/office/drawing/2014/main" id="{661944AF-1485-3338-73E6-4DACCE6576A7}"/>
              </a:ext>
            </a:extLst>
          </p:cNvPr>
          <p:cNvSpPr txBox="1"/>
          <p:nvPr/>
        </p:nvSpPr>
        <p:spPr>
          <a:xfrm>
            <a:off x="1916499" y="2292823"/>
            <a:ext cx="1688604" cy="461665"/>
          </a:xfrm>
          <a:prstGeom prst="rect">
            <a:avLst/>
          </a:prstGeom>
          <a:noFill/>
        </p:spPr>
        <p:txBody>
          <a:bodyPr wrap="none" rtlCol="0">
            <a:spAutoFit/>
          </a:bodyPr>
          <a:lstStyle/>
          <a:p>
            <a:r>
              <a:rPr lang="en-US" sz="2400"/>
              <a:t>Prover(x, </a:t>
            </a:r>
            <a:r>
              <a:rPr lang="en-US" sz="2400">
                <a:solidFill>
                  <a:srgbClr val="FF0000"/>
                </a:solidFill>
              </a:rPr>
              <a:t>w</a:t>
            </a:r>
            <a:r>
              <a:rPr lang="en-US" sz="2400"/>
              <a:t>)</a:t>
            </a:r>
          </a:p>
        </p:txBody>
      </p:sp>
      <p:sp>
        <p:nvSpPr>
          <p:cNvPr id="14" name="TextBox 13">
            <a:extLst>
              <a:ext uri="{FF2B5EF4-FFF2-40B4-BE49-F238E27FC236}">
                <a16:creationId xmlns:a16="http://schemas.microsoft.com/office/drawing/2014/main" id="{C707C00C-22EC-B7EE-E6E0-0002A8A56DC5}"/>
              </a:ext>
            </a:extLst>
          </p:cNvPr>
          <p:cNvSpPr txBox="1"/>
          <p:nvPr/>
        </p:nvSpPr>
        <p:spPr>
          <a:xfrm>
            <a:off x="8865127" y="2306471"/>
            <a:ext cx="1421287" cy="461665"/>
          </a:xfrm>
          <a:prstGeom prst="rect">
            <a:avLst/>
          </a:prstGeom>
          <a:noFill/>
        </p:spPr>
        <p:txBody>
          <a:bodyPr wrap="none" rtlCol="0">
            <a:spAutoFit/>
          </a:bodyPr>
          <a:lstStyle/>
          <a:p>
            <a:r>
              <a:rPr lang="en-US" sz="2400"/>
              <a:t>Verifier(x)</a:t>
            </a:r>
          </a:p>
        </p:txBody>
      </p:sp>
      <p:sp>
        <p:nvSpPr>
          <p:cNvPr id="17" name="Down Arrow 16">
            <a:extLst>
              <a:ext uri="{FF2B5EF4-FFF2-40B4-BE49-F238E27FC236}">
                <a16:creationId xmlns:a16="http://schemas.microsoft.com/office/drawing/2014/main" id="{53C0EAB4-4A6D-12C4-092A-33116B7188E3}"/>
              </a:ext>
            </a:extLst>
          </p:cNvPr>
          <p:cNvSpPr/>
          <p:nvPr/>
        </p:nvSpPr>
        <p:spPr>
          <a:xfrm>
            <a:off x="3991970" y="1678674"/>
            <a:ext cx="382137" cy="614149"/>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8A4B7595-FA29-6AD4-050B-0F3BD174402E}"/>
              </a:ext>
            </a:extLst>
          </p:cNvPr>
          <p:cNvSpPr txBox="1"/>
          <p:nvPr/>
        </p:nvSpPr>
        <p:spPr>
          <a:xfrm>
            <a:off x="3541101" y="1217009"/>
            <a:ext cx="1574470" cy="461665"/>
          </a:xfrm>
          <a:prstGeom prst="rect">
            <a:avLst/>
          </a:prstGeom>
          <a:noFill/>
        </p:spPr>
        <p:txBody>
          <a:bodyPr wrap="none" rtlCol="0">
            <a:spAutoFit/>
          </a:bodyPr>
          <a:lstStyle/>
          <a:p>
            <a:r>
              <a:rPr lang="en-US" sz="2400"/>
              <a:t>Solution </a:t>
            </a:r>
            <a:r>
              <a:rPr lang="en-US" sz="2400">
                <a:solidFill>
                  <a:srgbClr val="FF0000"/>
                </a:solidFill>
              </a:rPr>
              <a:t>w </a:t>
            </a:r>
          </a:p>
        </p:txBody>
      </p:sp>
      <p:sp>
        <p:nvSpPr>
          <p:cNvPr id="20" name="Rectangle 19">
            <a:extLst>
              <a:ext uri="{FF2B5EF4-FFF2-40B4-BE49-F238E27FC236}">
                <a16:creationId xmlns:a16="http://schemas.microsoft.com/office/drawing/2014/main" id="{BECC8648-C932-A7C4-CF73-E5B6F7B6C571}"/>
              </a:ext>
            </a:extLst>
          </p:cNvPr>
          <p:cNvSpPr/>
          <p:nvPr/>
        </p:nvSpPr>
        <p:spPr>
          <a:xfrm>
            <a:off x="6782937" y="4785774"/>
            <a:ext cx="3507475" cy="1095276"/>
          </a:xfrm>
          <a:prstGeom prst="rect">
            <a:avLst/>
          </a:prstGeom>
          <a:ln>
            <a:solidFill>
              <a:schemeClr val="tx1"/>
            </a:solidFill>
            <a:prstDash val="solid"/>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a:t>Randomized Verification Circuit</a:t>
            </a:r>
          </a:p>
        </p:txBody>
      </p:sp>
      <p:grpSp>
        <p:nvGrpSpPr>
          <p:cNvPr id="41" name="Group 40">
            <a:extLst>
              <a:ext uri="{FF2B5EF4-FFF2-40B4-BE49-F238E27FC236}">
                <a16:creationId xmlns:a16="http://schemas.microsoft.com/office/drawing/2014/main" id="{24477F36-AD5E-5B22-1187-C75D9E9987E9}"/>
              </a:ext>
            </a:extLst>
          </p:cNvPr>
          <p:cNvGrpSpPr/>
          <p:nvPr/>
        </p:nvGrpSpPr>
        <p:grpSpPr>
          <a:xfrm>
            <a:off x="8194421" y="5881050"/>
            <a:ext cx="1066639" cy="973585"/>
            <a:chOff x="8194421" y="5881050"/>
            <a:chExt cx="1066639" cy="973585"/>
          </a:xfrm>
        </p:grpSpPr>
        <p:sp>
          <p:nvSpPr>
            <p:cNvPr id="21" name="Down Arrow 20">
              <a:extLst>
                <a:ext uri="{FF2B5EF4-FFF2-40B4-BE49-F238E27FC236}">
                  <a16:creationId xmlns:a16="http://schemas.microsoft.com/office/drawing/2014/main" id="{6AD4CDD8-8CCF-E6BE-40E3-FADAD66352D2}"/>
                </a:ext>
              </a:extLst>
            </p:cNvPr>
            <p:cNvSpPr/>
            <p:nvPr/>
          </p:nvSpPr>
          <p:spPr>
            <a:xfrm>
              <a:off x="8536673" y="5881050"/>
              <a:ext cx="382137" cy="492458"/>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8EA25681-3374-4FD6-E7BC-1693A5BE6B0E}"/>
                </a:ext>
              </a:extLst>
            </p:cNvPr>
            <p:cNvSpPr txBox="1"/>
            <p:nvPr/>
          </p:nvSpPr>
          <p:spPr>
            <a:xfrm>
              <a:off x="8194421" y="6392970"/>
              <a:ext cx="1066639" cy="461665"/>
            </a:xfrm>
            <a:prstGeom prst="rect">
              <a:avLst/>
            </a:prstGeom>
            <a:noFill/>
          </p:spPr>
          <p:txBody>
            <a:bodyPr wrap="none" rtlCol="0">
              <a:spAutoFit/>
            </a:bodyPr>
            <a:lstStyle/>
            <a:p>
              <a:r>
                <a:rPr lang="en-US" sz="2400"/>
                <a:t>Yes/No</a:t>
              </a:r>
            </a:p>
          </p:txBody>
        </p:sp>
      </p:grpSp>
      <p:cxnSp>
        <p:nvCxnSpPr>
          <p:cNvPr id="24" name="Straight Arrow Connector 23">
            <a:extLst>
              <a:ext uri="{FF2B5EF4-FFF2-40B4-BE49-F238E27FC236}">
                <a16:creationId xmlns:a16="http://schemas.microsoft.com/office/drawing/2014/main" id="{F446B31F-E01D-D3A7-0BEB-7B50EE0A652F}"/>
              </a:ext>
            </a:extLst>
          </p:cNvPr>
          <p:cNvCxnSpPr/>
          <p:nvPr/>
        </p:nvCxnSpPr>
        <p:spPr>
          <a:xfrm>
            <a:off x="3629169" y="2947915"/>
            <a:ext cx="4933662"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C67138C0-2517-3B64-A5DF-D2C1DFAF567D}"/>
              </a:ext>
            </a:extLst>
          </p:cNvPr>
          <p:cNvSpPr txBox="1"/>
          <p:nvPr/>
        </p:nvSpPr>
        <p:spPr>
          <a:xfrm>
            <a:off x="5573287" y="2464600"/>
            <a:ext cx="795842" cy="461665"/>
          </a:xfrm>
          <a:prstGeom prst="rect">
            <a:avLst/>
          </a:prstGeom>
          <a:noFill/>
        </p:spPr>
        <p:txBody>
          <a:bodyPr wrap="square">
            <a:spAutoFit/>
          </a:bodyPr>
          <a:lstStyle/>
          <a:p>
            <a:r>
              <a:rPr lang="en-US" sz="2400">
                <a:solidFill>
                  <a:srgbClr val="FF0000"/>
                </a:solidFill>
              </a:rPr>
              <a:t>w</a:t>
            </a:r>
            <a:r>
              <a:rPr lang="en-US" sz="2400" baseline="30000">
                <a:solidFill>
                  <a:srgbClr val="FF0000"/>
                </a:solidFill>
              </a:rPr>
              <a:t>(0) </a:t>
            </a:r>
            <a:endParaRPr lang="en-US" sz="2400" baseline="30000"/>
          </a:p>
        </p:txBody>
      </p:sp>
      <p:cxnSp>
        <p:nvCxnSpPr>
          <p:cNvPr id="27" name="Straight Arrow Connector 26">
            <a:extLst>
              <a:ext uri="{FF2B5EF4-FFF2-40B4-BE49-F238E27FC236}">
                <a16:creationId xmlns:a16="http://schemas.microsoft.com/office/drawing/2014/main" id="{145EA2BE-C0A7-52E6-59BB-85B3D374BBAB}"/>
              </a:ext>
            </a:extLst>
          </p:cNvPr>
          <p:cNvCxnSpPr>
            <a:cxnSpLocks/>
          </p:cNvCxnSpPr>
          <p:nvPr/>
        </p:nvCxnSpPr>
        <p:spPr>
          <a:xfrm flipH="1">
            <a:off x="3629169" y="3386919"/>
            <a:ext cx="4933662"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A54E7E91-E4E4-2670-660A-AFB37E7CF511}"/>
              </a:ext>
            </a:extLst>
          </p:cNvPr>
          <p:cNvSpPr txBox="1"/>
          <p:nvPr/>
        </p:nvSpPr>
        <p:spPr>
          <a:xfrm>
            <a:off x="4674713" y="2929888"/>
            <a:ext cx="2883353" cy="461665"/>
          </a:xfrm>
          <a:prstGeom prst="rect">
            <a:avLst/>
          </a:prstGeom>
          <a:noFill/>
        </p:spPr>
        <p:txBody>
          <a:bodyPr wrap="none" rtlCol="0">
            <a:spAutoFit/>
          </a:bodyPr>
          <a:lstStyle/>
          <a:p>
            <a:r>
              <a:rPr lang="en-US" sz="2400"/>
              <a:t>Verifier randomness r</a:t>
            </a:r>
          </a:p>
        </p:txBody>
      </p:sp>
      <p:cxnSp>
        <p:nvCxnSpPr>
          <p:cNvPr id="29" name="Straight Arrow Connector 28">
            <a:extLst>
              <a:ext uri="{FF2B5EF4-FFF2-40B4-BE49-F238E27FC236}">
                <a16:creationId xmlns:a16="http://schemas.microsoft.com/office/drawing/2014/main" id="{115C5BAE-4EA6-7E9A-7621-72E7594CCDAE}"/>
              </a:ext>
            </a:extLst>
          </p:cNvPr>
          <p:cNvCxnSpPr/>
          <p:nvPr/>
        </p:nvCxnSpPr>
        <p:spPr>
          <a:xfrm>
            <a:off x="3605103" y="3850941"/>
            <a:ext cx="4933662"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05562297-6824-73A2-C297-D11F03E3FFDB}"/>
              </a:ext>
            </a:extLst>
          </p:cNvPr>
          <p:cNvSpPr txBox="1"/>
          <p:nvPr/>
        </p:nvSpPr>
        <p:spPr>
          <a:xfrm>
            <a:off x="5573287" y="3380222"/>
            <a:ext cx="636444" cy="461665"/>
          </a:xfrm>
          <a:prstGeom prst="rect">
            <a:avLst/>
          </a:prstGeom>
          <a:noFill/>
        </p:spPr>
        <p:txBody>
          <a:bodyPr wrap="square">
            <a:spAutoFit/>
          </a:bodyPr>
          <a:lstStyle/>
          <a:p>
            <a:r>
              <a:rPr lang="en-US" sz="2400">
                <a:solidFill>
                  <a:srgbClr val="FF0000"/>
                </a:solidFill>
              </a:rPr>
              <a:t>w</a:t>
            </a:r>
            <a:r>
              <a:rPr lang="en-US" sz="2400" baseline="30000">
                <a:solidFill>
                  <a:srgbClr val="FF0000"/>
                </a:solidFill>
              </a:rPr>
              <a:t>(1) </a:t>
            </a:r>
            <a:r>
              <a:rPr lang="en-US" sz="2400">
                <a:solidFill>
                  <a:srgbClr val="FF0000"/>
                </a:solidFill>
              </a:rPr>
              <a:t> </a:t>
            </a:r>
            <a:endParaRPr lang="en-US" sz="2400"/>
          </a:p>
        </p:txBody>
      </p:sp>
      <p:grpSp>
        <p:nvGrpSpPr>
          <p:cNvPr id="40" name="Group 39">
            <a:extLst>
              <a:ext uri="{FF2B5EF4-FFF2-40B4-BE49-F238E27FC236}">
                <a16:creationId xmlns:a16="http://schemas.microsoft.com/office/drawing/2014/main" id="{59009B9B-9319-C997-164C-F9F575A242D0}"/>
              </a:ext>
            </a:extLst>
          </p:cNvPr>
          <p:cNvGrpSpPr/>
          <p:nvPr/>
        </p:nvGrpSpPr>
        <p:grpSpPr>
          <a:xfrm>
            <a:off x="5598158" y="3843974"/>
            <a:ext cx="4749706" cy="952857"/>
            <a:chOff x="5598158" y="3843974"/>
            <a:chExt cx="4749706" cy="952857"/>
          </a:xfrm>
        </p:grpSpPr>
        <p:sp>
          <p:nvSpPr>
            <p:cNvPr id="31" name="Down Arrow 30">
              <a:extLst>
                <a:ext uri="{FF2B5EF4-FFF2-40B4-BE49-F238E27FC236}">
                  <a16:creationId xmlns:a16="http://schemas.microsoft.com/office/drawing/2014/main" id="{5FCE63FC-76AF-75B0-4C0B-674FA545B173}"/>
                </a:ext>
              </a:extLst>
            </p:cNvPr>
            <p:cNvSpPr/>
            <p:nvPr/>
          </p:nvSpPr>
          <p:spPr>
            <a:xfrm>
              <a:off x="6694775" y="4304373"/>
              <a:ext cx="382137" cy="492458"/>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0FE99EB0-00BD-39F8-74B0-37756A35F4EB}"/>
                </a:ext>
              </a:extLst>
            </p:cNvPr>
            <p:cNvSpPr txBox="1"/>
            <p:nvPr/>
          </p:nvSpPr>
          <p:spPr>
            <a:xfrm>
              <a:off x="5598158" y="3853764"/>
              <a:ext cx="1441292" cy="461665"/>
            </a:xfrm>
            <a:prstGeom prst="rect">
              <a:avLst/>
            </a:prstGeom>
            <a:noFill/>
          </p:spPr>
          <p:txBody>
            <a:bodyPr wrap="none" rtlCol="0">
              <a:spAutoFit/>
            </a:bodyPr>
            <a:lstStyle/>
            <a:p>
              <a:r>
                <a:rPr lang="en-US" sz="2400"/>
                <a:t>Problem x</a:t>
              </a:r>
            </a:p>
          </p:txBody>
        </p:sp>
        <p:sp>
          <p:nvSpPr>
            <p:cNvPr id="33" name="Down Arrow 32">
              <a:extLst>
                <a:ext uri="{FF2B5EF4-FFF2-40B4-BE49-F238E27FC236}">
                  <a16:creationId xmlns:a16="http://schemas.microsoft.com/office/drawing/2014/main" id="{5466A4B7-E6F1-56F9-8FBB-12C907674227}"/>
                </a:ext>
              </a:extLst>
            </p:cNvPr>
            <p:cNvSpPr/>
            <p:nvPr/>
          </p:nvSpPr>
          <p:spPr>
            <a:xfrm>
              <a:off x="7618511" y="4293342"/>
              <a:ext cx="382137" cy="492458"/>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Down Arrow 33">
              <a:extLst>
                <a:ext uri="{FF2B5EF4-FFF2-40B4-BE49-F238E27FC236}">
                  <a16:creationId xmlns:a16="http://schemas.microsoft.com/office/drawing/2014/main" id="{8C805AD4-AFB4-5A07-C87C-1D42387FB6FE}"/>
                </a:ext>
              </a:extLst>
            </p:cNvPr>
            <p:cNvSpPr/>
            <p:nvPr/>
          </p:nvSpPr>
          <p:spPr>
            <a:xfrm>
              <a:off x="9184124" y="4283585"/>
              <a:ext cx="382137" cy="492458"/>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Down Arrow 34">
              <a:extLst>
                <a:ext uri="{FF2B5EF4-FFF2-40B4-BE49-F238E27FC236}">
                  <a16:creationId xmlns:a16="http://schemas.microsoft.com/office/drawing/2014/main" id="{FBBB3D5D-4500-0195-7B0C-A6F18469E1CC}"/>
                </a:ext>
              </a:extLst>
            </p:cNvPr>
            <p:cNvSpPr/>
            <p:nvPr/>
          </p:nvSpPr>
          <p:spPr>
            <a:xfrm>
              <a:off x="9849788" y="4281876"/>
              <a:ext cx="382137" cy="492458"/>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43D68CAD-272C-71E0-CB9A-DA568BD314BF}"/>
                </a:ext>
              </a:extLst>
            </p:cNvPr>
            <p:cNvSpPr txBox="1"/>
            <p:nvPr/>
          </p:nvSpPr>
          <p:spPr>
            <a:xfrm>
              <a:off x="6960842" y="3859030"/>
              <a:ext cx="2036442" cy="461665"/>
            </a:xfrm>
            <a:prstGeom prst="rect">
              <a:avLst/>
            </a:prstGeom>
            <a:noFill/>
          </p:spPr>
          <p:txBody>
            <a:bodyPr wrap="square">
              <a:spAutoFit/>
            </a:bodyPr>
            <a:lstStyle/>
            <a:p>
              <a:r>
                <a:rPr lang="en-US" sz="2400"/>
                <a:t>Randomness r</a:t>
              </a:r>
            </a:p>
          </p:txBody>
        </p:sp>
        <p:sp>
          <p:nvSpPr>
            <p:cNvPr id="38" name="TextBox 37">
              <a:extLst>
                <a:ext uri="{FF2B5EF4-FFF2-40B4-BE49-F238E27FC236}">
                  <a16:creationId xmlns:a16="http://schemas.microsoft.com/office/drawing/2014/main" id="{8FE37CDB-5A2E-4A6F-EC81-2B46D960A207}"/>
                </a:ext>
              </a:extLst>
            </p:cNvPr>
            <p:cNvSpPr txBox="1"/>
            <p:nvPr/>
          </p:nvSpPr>
          <p:spPr>
            <a:xfrm>
              <a:off x="9082476" y="3858043"/>
              <a:ext cx="795842" cy="461665"/>
            </a:xfrm>
            <a:prstGeom prst="rect">
              <a:avLst/>
            </a:prstGeom>
            <a:noFill/>
          </p:spPr>
          <p:txBody>
            <a:bodyPr wrap="square">
              <a:spAutoFit/>
            </a:bodyPr>
            <a:lstStyle/>
            <a:p>
              <a:r>
                <a:rPr lang="en-US" sz="2400">
                  <a:solidFill>
                    <a:srgbClr val="FF0000"/>
                  </a:solidFill>
                </a:rPr>
                <a:t>w</a:t>
              </a:r>
              <a:r>
                <a:rPr lang="en-US" sz="2400" baseline="30000">
                  <a:solidFill>
                    <a:srgbClr val="FF0000"/>
                  </a:solidFill>
                </a:rPr>
                <a:t>(0) </a:t>
              </a:r>
              <a:endParaRPr lang="en-US" sz="2400" baseline="30000"/>
            </a:p>
          </p:txBody>
        </p:sp>
        <p:sp>
          <p:nvSpPr>
            <p:cNvPr id="39" name="TextBox 38">
              <a:extLst>
                <a:ext uri="{FF2B5EF4-FFF2-40B4-BE49-F238E27FC236}">
                  <a16:creationId xmlns:a16="http://schemas.microsoft.com/office/drawing/2014/main" id="{91F682F6-21C1-418B-9F43-9738F836C720}"/>
                </a:ext>
              </a:extLst>
            </p:cNvPr>
            <p:cNvSpPr txBox="1"/>
            <p:nvPr/>
          </p:nvSpPr>
          <p:spPr>
            <a:xfrm>
              <a:off x="9711420" y="3843974"/>
              <a:ext cx="636444" cy="461665"/>
            </a:xfrm>
            <a:prstGeom prst="rect">
              <a:avLst/>
            </a:prstGeom>
            <a:noFill/>
          </p:spPr>
          <p:txBody>
            <a:bodyPr wrap="square">
              <a:spAutoFit/>
            </a:bodyPr>
            <a:lstStyle/>
            <a:p>
              <a:r>
                <a:rPr lang="en-US" sz="2400">
                  <a:solidFill>
                    <a:srgbClr val="FF0000"/>
                  </a:solidFill>
                </a:rPr>
                <a:t>w</a:t>
              </a:r>
              <a:r>
                <a:rPr lang="en-US" sz="2400" baseline="30000">
                  <a:solidFill>
                    <a:srgbClr val="FF0000"/>
                  </a:solidFill>
                </a:rPr>
                <a:t>(1) </a:t>
              </a:r>
              <a:r>
                <a:rPr lang="en-US" sz="2400">
                  <a:solidFill>
                    <a:srgbClr val="FF0000"/>
                  </a:solidFill>
                </a:rPr>
                <a:t> </a:t>
              </a:r>
              <a:endParaRPr lang="en-US" sz="2400"/>
            </a:p>
          </p:txBody>
        </p:sp>
      </p:grpSp>
    </p:spTree>
    <p:extLst>
      <p:ext uri="{BB962C8B-B14F-4D97-AF65-F5344CB8AC3E}">
        <p14:creationId xmlns:p14="http://schemas.microsoft.com/office/powerpoint/2010/main" val="3746564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0"/>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20" grpId="0" animBg="1"/>
      <p:bldP spid="26" grpId="0"/>
      <p:bldP spid="28" grpId="0"/>
      <p:bldP spid="3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92B06F-FD39-5226-B5FE-6784AED5485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602BC5C-D4FE-BD0B-2ADE-9BA1D6FAE561}"/>
              </a:ext>
            </a:extLst>
          </p:cNvPr>
          <p:cNvSpPr>
            <a:spLocks noGrp="1"/>
          </p:cNvSpPr>
          <p:nvPr>
            <p:ph type="title"/>
          </p:nvPr>
        </p:nvSpPr>
        <p:spPr/>
        <p:txBody>
          <a:bodyPr/>
          <a:lstStyle/>
          <a:p>
            <a:r>
              <a:rPr lang="en-US"/>
              <a:t>Common Range Check</a:t>
            </a:r>
          </a:p>
        </p:txBody>
      </p:sp>
      <p:grpSp>
        <p:nvGrpSpPr>
          <p:cNvPr id="9" name="Group 8">
            <a:extLst>
              <a:ext uri="{FF2B5EF4-FFF2-40B4-BE49-F238E27FC236}">
                <a16:creationId xmlns:a16="http://schemas.microsoft.com/office/drawing/2014/main" id="{30235DBD-D1D0-AD46-3B01-066F3844D20C}"/>
              </a:ext>
            </a:extLst>
          </p:cNvPr>
          <p:cNvGrpSpPr/>
          <p:nvPr/>
        </p:nvGrpSpPr>
        <p:grpSpPr>
          <a:xfrm>
            <a:off x="2752759" y="1428050"/>
            <a:ext cx="1928358" cy="841415"/>
            <a:chOff x="961820" y="5579431"/>
            <a:chExt cx="1928358" cy="841415"/>
          </a:xfrm>
        </p:grpSpPr>
        <p:pic>
          <p:nvPicPr>
            <p:cNvPr id="10" name="Picture 9">
              <a:extLst>
                <a:ext uri="{FF2B5EF4-FFF2-40B4-BE49-F238E27FC236}">
                  <a16:creationId xmlns:a16="http://schemas.microsoft.com/office/drawing/2014/main" id="{CDF4DC15-5C5D-E9D8-1252-77799BA8126D}"/>
                </a:ext>
              </a:extLst>
            </p:cNvPr>
            <p:cNvPicPr>
              <a:picLocks noChangeAspect="1"/>
            </p:cNvPicPr>
            <p:nvPr/>
          </p:nvPicPr>
          <p:blipFill>
            <a:blip r:embed="rId3"/>
            <a:stretch>
              <a:fillRect/>
            </a:stretch>
          </p:blipFill>
          <p:spPr>
            <a:xfrm>
              <a:off x="961820" y="5955380"/>
              <a:ext cx="1928358" cy="465466"/>
            </a:xfrm>
            <a:prstGeom prst="rect">
              <a:avLst/>
            </a:prstGeom>
          </p:spPr>
        </p:pic>
        <p:sp>
          <p:nvSpPr>
            <p:cNvPr id="11" name="TextBox 10">
              <a:extLst>
                <a:ext uri="{FF2B5EF4-FFF2-40B4-BE49-F238E27FC236}">
                  <a16:creationId xmlns:a16="http://schemas.microsoft.com/office/drawing/2014/main" id="{3D8541AA-FB92-345D-F49F-37DA45118DF3}"/>
                </a:ext>
              </a:extLst>
            </p:cNvPr>
            <p:cNvSpPr txBox="1"/>
            <p:nvPr/>
          </p:nvSpPr>
          <p:spPr>
            <a:xfrm>
              <a:off x="1198428" y="5579431"/>
              <a:ext cx="1455142" cy="379463"/>
            </a:xfrm>
            <a:prstGeom prst="rect">
              <a:avLst/>
            </a:prstGeom>
            <a:solidFill>
              <a:schemeClr val="bg1"/>
            </a:solidFill>
          </p:spPr>
          <p:txBody>
            <a:bodyPr wrap="square">
              <a:spAutoFit/>
            </a:bodyPr>
            <a:lstStyle/>
            <a:p>
              <a:pPr>
                <a:lnSpc>
                  <a:spcPts val="2000"/>
                </a:lnSpc>
              </a:pPr>
              <a:r>
                <a:rPr lang="en-US" sz="2800"/>
                <a:t>quotient</a:t>
              </a:r>
            </a:p>
          </p:txBody>
        </p:sp>
      </p:grpSp>
      <p:grpSp>
        <p:nvGrpSpPr>
          <p:cNvPr id="13" name="Group 12">
            <a:extLst>
              <a:ext uri="{FF2B5EF4-FFF2-40B4-BE49-F238E27FC236}">
                <a16:creationId xmlns:a16="http://schemas.microsoft.com/office/drawing/2014/main" id="{897DF626-75DD-5A61-5AB2-DDD7A470F428}"/>
              </a:ext>
            </a:extLst>
          </p:cNvPr>
          <p:cNvGrpSpPr/>
          <p:nvPr/>
        </p:nvGrpSpPr>
        <p:grpSpPr>
          <a:xfrm>
            <a:off x="2798479" y="2437279"/>
            <a:ext cx="1928358" cy="832950"/>
            <a:chOff x="961820" y="5587896"/>
            <a:chExt cx="1928358" cy="832950"/>
          </a:xfrm>
        </p:grpSpPr>
        <p:pic>
          <p:nvPicPr>
            <p:cNvPr id="14" name="Picture 13">
              <a:extLst>
                <a:ext uri="{FF2B5EF4-FFF2-40B4-BE49-F238E27FC236}">
                  <a16:creationId xmlns:a16="http://schemas.microsoft.com/office/drawing/2014/main" id="{B03B9A45-F972-3A62-9924-E129E846F217}"/>
                </a:ext>
              </a:extLst>
            </p:cNvPr>
            <p:cNvPicPr>
              <a:picLocks noChangeAspect="1"/>
            </p:cNvPicPr>
            <p:nvPr/>
          </p:nvPicPr>
          <p:blipFill>
            <a:blip r:embed="rId3"/>
            <a:stretch>
              <a:fillRect/>
            </a:stretch>
          </p:blipFill>
          <p:spPr>
            <a:xfrm>
              <a:off x="961820" y="5955380"/>
              <a:ext cx="1928358" cy="465466"/>
            </a:xfrm>
            <a:prstGeom prst="rect">
              <a:avLst/>
            </a:prstGeom>
          </p:spPr>
        </p:pic>
        <p:sp>
          <p:nvSpPr>
            <p:cNvPr id="15" name="TextBox 14">
              <a:extLst>
                <a:ext uri="{FF2B5EF4-FFF2-40B4-BE49-F238E27FC236}">
                  <a16:creationId xmlns:a16="http://schemas.microsoft.com/office/drawing/2014/main" id="{81EF110F-A6A8-156E-CBE0-EDD0DD6CC939}"/>
                </a:ext>
              </a:extLst>
            </p:cNvPr>
            <p:cNvSpPr txBox="1"/>
            <p:nvPr/>
          </p:nvSpPr>
          <p:spPr>
            <a:xfrm>
              <a:off x="1093979" y="5587896"/>
              <a:ext cx="1702152" cy="379463"/>
            </a:xfrm>
            <a:prstGeom prst="rect">
              <a:avLst/>
            </a:prstGeom>
            <a:solidFill>
              <a:schemeClr val="bg1"/>
            </a:solidFill>
          </p:spPr>
          <p:txBody>
            <a:bodyPr wrap="square">
              <a:spAutoFit/>
            </a:bodyPr>
            <a:lstStyle/>
            <a:p>
              <a:pPr>
                <a:lnSpc>
                  <a:spcPts val="2000"/>
                </a:lnSpc>
              </a:pPr>
              <a:r>
                <a:rPr lang="en-US" sz="2800"/>
                <a:t>remainder</a:t>
              </a:r>
            </a:p>
          </p:txBody>
        </p:sp>
      </p:grpSp>
      <p:sp>
        <p:nvSpPr>
          <p:cNvPr id="16" name="Right Arrow 15">
            <a:extLst>
              <a:ext uri="{FF2B5EF4-FFF2-40B4-BE49-F238E27FC236}">
                <a16:creationId xmlns:a16="http://schemas.microsoft.com/office/drawing/2014/main" id="{1412F65C-5B02-0B49-4DEF-68F2C2C99AE2}"/>
              </a:ext>
            </a:extLst>
          </p:cNvPr>
          <p:cNvSpPr/>
          <p:nvPr/>
        </p:nvSpPr>
        <p:spPr>
          <a:xfrm>
            <a:off x="5441676" y="4132846"/>
            <a:ext cx="969818" cy="344836"/>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403057A9-5F23-C728-AD1E-42FE0DA82F27}"/>
              </a:ext>
            </a:extLst>
          </p:cNvPr>
          <p:cNvSpPr txBox="1"/>
          <p:nvPr/>
        </p:nvSpPr>
        <p:spPr>
          <a:xfrm>
            <a:off x="7945176" y="4058061"/>
            <a:ext cx="1529586" cy="523220"/>
          </a:xfrm>
          <a:prstGeom prst="rect">
            <a:avLst/>
          </a:prstGeom>
          <a:noFill/>
        </p:spPr>
        <p:txBody>
          <a:bodyPr wrap="none" rtlCol="0">
            <a:spAutoFit/>
          </a:bodyPr>
          <a:lstStyle/>
          <a:p>
            <a:r>
              <a:rPr lang="en-US" sz="2800"/>
              <a:t>0010…11</a:t>
            </a:r>
          </a:p>
        </p:txBody>
      </p:sp>
      <p:sp>
        <p:nvSpPr>
          <p:cNvPr id="18" name="Right Arrow 17">
            <a:extLst>
              <a:ext uri="{FF2B5EF4-FFF2-40B4-BE49-F238E27FC236}">
                <a16:creationId xmlns:a16="http://schemas.microsoft.com/office/drawing/2014/main" id="{46EBB272-6451-7FD6-5F87-22358B0568DA}"/>
              </a:ext>
            </a:extLst>
          </p:cNvPr>
          <p:cNvSpPr/>
          <p:nvPr/>
        </p:nvSpPr>
        <p:spPr>
          <a:xfrm>
            <a:off x="5441676" y="1864314"/>
            <a:ext cx="969818" cy="344836"/>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11FA7FB-876E-CC55-424F-12ABD61402C3}"/>
              </a:ext>
            </a:extLst>
          </p:cNvPr>
          <p:cNvSpPr txBox="1"/>
          <p:nvPr/>
        </p:nvSpPr>
        <p:spPr>
          <a:xfrm>
            <a:off x="7172053" y="1775122"/>
            <a:ext cx="2991525" cy="523220"/>
          </a:xfrm>
          <a:prstGeom prst="rect">
            <a:avLst/>
          </a:prstGeom>
          <a:noFill/>
        </p:spPr>
        <p:txBody>
          <a:bodyPr wrap="none" rtlCol="0">
            <a:spAutoFit/>
          </a:bodyPr>
          <a:lstStyle/>
          <a:p>
            <a:r>
              <a:rPr lang="en-US" sz="2800"/>
              <a:t>1110000…0010111</a:t>
            </a:r>
          </a:p>
        </p:txBody>
      </p:sp>
      <p:sp>
        <p:nvSpPr>
          <p:cNvPr id="20" name="Right Arrow 19">
            <a:extLst>
              <a:ext uri="{FF2B5EF4-FFF2-40B4-BE49-F238E27FC236}">
                <a16:creationId xmlns:a16="http://schemas.microsoft.com/office/drawing/2014/main" id="{B43C16F4-BA99-44E8-F3FA-EAF6D90CE872}"/>
              </a:ext>
            </a:extLst>
          </p:cNvPr>
          <p:cNvSpPr/>
          <p:nvPr/>
        </p:nvSpPr>
        <p:spPr>
          <a:xfrm>
            <a:off x="5441676" y="2858954"/>
            <a:ext cx="969818" cy="344836"/>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4EF389B1-BD35-6C3D-B687-A76C4E7EE865}"/>
              </a:ext>
            </a:extLst>
          </p:cNvPr>
          <p:cNvSpPr txBox="1"/>
          <p:nvPr/>
        </p:nvSpPr>
        <p:spPr>
          <a:xfrm>
            <a:off x="7126333" y="2808496"/>
            <a:ext cx="2991525" cy="523220"/>
          </a:xfrm>
          <a:prstGeom prst="rect">
            <a:avLst/>
          </a:prstGeom>
          <a:noFill/>
        </p:spPr>
        <p:txBody>
          <a:bodyPr wrap="none" rtlCol="0">
            <a:spAutoFit/>
          </a:bodyPr>
          <a:lstStyle/>
          <a:p>
            <a:r>
              <a:rPr lang="en-US" sz="2800"/>
              <a:t>1100000…0011011</a:t>
            </a:r>
          </a:p>
        </p:txBody>
      </p:sp>
      <p:sp>
        <p:nvSpPr>
          <p:cNvPr id="29" name="TextBox 28">
            <a:extLst>
              <a:ext uri="{FF2B5EF4-FFF2-40B4-BE49-F238E27FC236}">
                <a16:creationId xmlns:a16="http://schemas.microsoft.com/office/drawing/2014/main" id="{4ABA8713-9CC6-73E1-33FC-C5A7105E8379}"/>
              </a:ext>
            </a:extLst>
          </p:cNvPr>
          <p:cNvSpPr txBox="1"/>
          <p:nvPr/>
        </p:nvSpPr>
        <p:spPr>
          <a:xfrm>
            <a:off x="1897878" y="5425169"/>
            <a:ext cx="8269358" cy="523220"/>
          </a:xfrm>
          <a:prstGeom prst="rect">
            <a:avLst/>
          </a:prstGeom>
          <a:noFill/>
          <a:ln w="28575">
            <a:noFill/>
          </a:ln>
        </p:spPr>
        <p:txBody>
          <a:bodyPr wrap="square" rtlCol="0">
            <a:spAutoFit/>
          </a:bodyPr>
          <a:lstStyle/>
          <a:p>
            <a:pPr algn="ctr"/>
            <a:r>
              <a:rPr lang="en-US" sz="2800" i="0">
                <a:solidFill>
                  <a:srgbClr val="0D0D0D"/>
                </a:solidFill>
                <a:effectLst/>
                <a:highlight>
                  <a:srgbClr val="FFFFFF"/>
                </a:highlight>
                <a:latin typeface="Calibri" panose="020F0502020204030204" pitchFamily="34" charset="0"/>
                <a:cs typeface="Calibri" panose="020F0502020204030204" pitchFamily="34" charset="0"/>
              </a:rPr>
              <a:t>Bit-splitting approach: </a:t>
            </a:r>
            <a:r>
              <a:rPr lang="en-US" sz="2800">
                <a:solidFill>
                  <a:schemeClr val="accent1"/>
                </a:solidFill>
                <a:highlight>
                  <a:srgbClr val="FFFFFF"/>
                </a:highlight>
                <a:latin typeface="Calibri" panose="020F0502020204030204" pitchFamily="34" charset="0"/>
                <a:cs typeface="Calibri" panose="020F0502020204030204" pitchFamily="34" charset="0"/>
              </a:rPr>
              <a:t>1</a:t>
            </a:r>
            <a:r>
              <a:rPr lang="en-US" sz="2800" i="0">
                <a:solidFill>
                  <a:schemeClr val="accent1"/>
                </a:solidFill>
                <a:effectLst/>
                <a:highlight>
                  <a:srgbClr val="FFFFFF"/>
                </a:highlight>
                <a:latin typeface="Calibri" panose="020F0502020204030204" pitchFamily="34" charset="0"/>
                <a:cs typeface="Calibri" panose="020F0502020204030204" pitchFamily="34" charset="0"/>
              </a:rPr>
              <a:t> constraint</a:t>
            </a:r>
            <a:r>
              <a:rPr lang="en-US" sz="2800" i="0">
                <a:solidFill>
                  <a:srgbClr val="0D0D0D"/>
                </a:solidFill>
                <a:effectLst/>
                <a:highlight>
                  <a:srgbClr val="FFFFFF"/>
                </a:highlight>
                <a:latin typeface="Calibri" panose="020F0502020204030204" pitchFamily="34" charset="0"/>
                <a:cs typeface="Calibri" panose="020F0502020204030204" pitchFamily="34" charset="0"/>
              </a:rPr>
              <a:t> per </a:t>
            </a:r>
            <a:r>
              <a:rPr lang="en-US" sz="2800" i="0">
                <a:solidFill>
                  <a:schemeClr val="accent1"/>
                </a:solidFill>
                <a:effectLst/>
                <a:highlight>
                  <a:srgbClr val="FFFFFF"/>
                </a:highlight>
                <a:latin typeface="Calibri" panose="020F0502020204030204" pitchFamily="34" charset="0"/>
                <a:cs typeface="Calibri" panose="020F0502020204030204" pitchFamily="34" charset="0"/>
              </a:rPr>
              <a:t>bit</a:t>
            </a:r>
            <a:endParaRPr lang="en-US" sz="2800">
              <a:solidFill>
                <a:schemeClr val="accent1"/>
              </a:solidFill>
              <a:latin typeface="Calibri" panose="020F0502020204030204" pitchFamily="34" charset="0"/>
              <a:cs typeface="Calibri" panose="020F0502020204030204" pitchFamily="34" charset="0"/>
            </a:endParaRPr>
          </a:p>
        </p:txBody>
      </p:sp>
      <p:grpSp>
        <p:nvGrpSpPr>
          <p:cNvPr id="12" name="Group 11">
            <a:extLst>
              <a:ext uri="{FF2B5EF4-FFF2-40B4-BE49-F238E27FC236}">
                <a16:creationId xmlns:a16="http://schemas.microsoft.com/office/drawing/2014/main" id="{FCDC92E1-3301-E5C2-AFFB-30F7F49F7E4E}"/>
              </a:ext>
            </a:extLst>
          </p:cNvPr>
          <p:cNvGrpSpPr/>
          <p:nvPr/>
        </p:nvGrpSpPr>
        <p:grpSpPr>
          <a:xfrm flipH="1">
            <a:off x="2757245" y="3456474"/>
            <a:ext cx="2526678" cy="1054367"/>
            <a:chOff x="404734" y="5366479"/>
            <a:chExt cx="2526678" cy="1054367"/>
          </a:xfrm>
        </p:grpSpPr>
        <p:grpSp>
          <p:nvGrpSpPr>
            <p:cNvPr id="24" name="Group 23">
              <a:extLst>
                <a:ext uri="{FF2B5EF4-FFF2-40B4-BE49-F238E27FC236}">
                  <a16:creationId xmlns:a16="http://schemas.microsoft.com/office/drawing/2014/main" id="{C69E89E1-0269-4548-B0D3-E6E926D5E026}"/>
                </a:ext>
              </a:extLst>
            </p:cNvPr>
            <p:cNvGrpSpPr/>
            <p:nvPr/>
          </p:nvGrpSpPr>
          <p:grpSpPr>
            <a:xfrm>
              <a:off x="788829" y="5607839"/>
              <a:ext cx="2142583" cy="813007"/>
              <a:chOff x="788829" y="5607839"/>
              <a:chExt cx="2142583" cy="813007"/>
            </a:xfrm>
          </p:grpSpPr>
          <p:pic>
            <p:nvPicPr>
              <p:cNvPr id="34" name="Picture 33">
                <a:extLst>
                  <a:ext uri="{FF2B5EF4-FFF2-40B4-BE49-F238E27FC236}">
                    <a16:creationId xmlns:a16="http://schemas.microsoft.com/office/drawing/2014/main" id="{80231A8E-5D25-AC65-9CE4-673C231FC3D5}"/>
                  </a:ext>
                </a:extLst>
              </p:cNvPr>
              <p:cNvPicPr>
                <a:picLocks noChangeAspect="1"/>
              </p:cNvPicPr>
              <p:nvPr/>
            </p:nvPicPr>
            <p:blipFill>
              <a:blip r:embed="rId3"/>
              <a:stretch>
                <a:fillRect/>
              </a:stretch>
            </p:blipFill>
            <p:spPr>
              <a:xfrm flipH="1">
                <a:off x="961820" y="5955380"/>
                <a:ext cx="1928358" cy="465466"/>
              </a:xfrm>
              <a:prstGeom prst="rect">
                <a:avLst/>
              </a:prstGeom>
            </p:spPr>
          </p:pic>
          <p:sp>
            <p:nvSpPr>
              <p:cNvPr id="35" name="TextBox 34">
                <a:extLst>
                  <a:ext uri="{FF2B5EF4-FFF2-40B4-BE49-F238E27FC236}">
                    <a16:creationId xmlns:a16="http://schemas.microsoft.com/office/drawing/2014/main" id="{54D9E869-C439-91B3-5EF2-BA96FC27528B}"/>
                  </a:ext>
                </a:extLst>
              </p:cNvPr>
              <p:cNvSpPr txBox="1"/>
              <p:nvPr/>
            </p:nvSpPr>
            <p:spPr>
              <a:xfrm>
                <a:off x="788829" y="5607839"/>
                <a:ext cx="2142583" cy="360227"/>
              </a:xfrm>
              <a:prstGeom prst="rect">
                <a:avLst/>
              </a:prstGeom>
              <a:solidFill>
                <a:schemeClr val="bg1"/>
              </a:solidFill>
            </p:spPr>
            <p:txBody>
              <a:bodyPr wrap="square">
                <a:spAutoFit/>
              </a:bodyPr>
              <a:lstStyle/>
              <a:p>
                <a:pPr>
                  <a:lnSpc>
                    <a:spcPts val="1800"/>
                  </a:lnSpc>
                </a:pPr>
                <a:r>
                  <a:rPr lang="en-US" sz="2800"/>
                  <a:t>intermediate</a:t>
                </a:r>
              </a:p>
            </p:txBody>
          </p:sp>
        </p:grpSp>
        <p:sp>
          <p:nvSpPr>
            <p:cNvPr id="32" name="Rectangle 31">
              <a:extLst>
                <a:ext uri="{FF2B5EF4-FFF2-40B4-BE49-F238E27FC236}">
                  <a16:creationId xmlns:a16="http://schemas.microsoft.com/office/drawing/2014/main" id="{FFE89E8B-F180-31E9-0897-E4973A21E8CF}"/>
                </a:ext>
              </a:extLst>
            </p:cNvPr>
            <p:cNvSpPr/>
            <p:nvPr/>
          </p:nvSpPr>
          <p:spPr>
            <a:xfrm>
              <a:off x="2371921" y="6076133"/>
              <a:ext cx="428068" cy="22860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3" name="TextBox 32">
              <a:extLst>
                <a:ext uri="{FF2B5EF4-FFF2-40B4-BE49-F238E27FC236}">
                  <a16:creationId xmlns:a16="http://schemas.microsoft.com/office/drawing/2014/main" id="{E61B06A2-43E4-BB51-A453-F9CB70CBD7A2}"/>
                </a:ext>
              </a:extLst>
            </p:cNvPr>
            <p:cNvSpPr txBox="1"/>
            <p:nvPr/>
          </p:nvSpPr>
          <p:spPr>
            <a:xfrm>
              <a:off x="404734" y="5366479"/>
              <a:ext cx="184731" cy="369332"/>
            </a:xfrm>
            <a:prstGeom prst="rect">
              <a:avLst/>
            </a:prstGeom>
            <a:noFill/>
          </p:spPr>
          <p:txBody>
            <a:bodyPr wrap="none" rtlCol="0">
              <a:spAutoFit/>
            </a:bodyPr>
            <a:lstStyle/>
            <a:p>
              <a:endParaRPr lang="en-US"/>
            </a:p>
          </p:txBody>
        </p:sp>
      </p:grpSp>
      <p:sp>
        <p:nvSpPr>
          <p:cNvPr id="3" name="TextBox 2">
            <a:extLst>
              <a:ext uri="{FF2B5EF4-FFF2-40B4-BE49-F238E27FC236}">
                <a16:creationId xmlns:a16="http://schemas.microsoft.com/office/drawing/2014/main" id="{B0034CAF-2A9B-5CBC-B98A-FB229B37EE35}"/>
              </a:ext>
            </a:extLst>
          </p:cNvPr>
          <p:cNvSpPr txBox="1"/>
          <p:nvPr/>
        </p:nvSpPr>
        <p:spPr>
          <a:xfrm>
            <a:off x="1875036" y="6242733"/>
            <a:ext cx="8269358" cy="523220"/>
          </a:xfrm>
          <a:prstGeom prst="rect">
            <a:avLst/>
          </a:prstGeom>
          <a:noFill/>
          <a:ln w="28575">
            <a:noFill/>
          </a:ln>
        </p:spPr>
        <p:txBody>
          <a:bodyPr wrap="square" rtlCol="0">
            <a:spAutoFit/>
          </a:bodyPr>
          <a:lstStyle/>
          <a:p>
            <a:pPr algn="ctr"/>
            <a:r>
              <a:rPr lang="en-US" sz="2800" i="0">
                <a:solidFill>
                  <a:srgbClr val="0D0D0D"/>
                </a:solidFill>
                <a:effectLst/>
                <a:highlight>
                  <a:srgbClr val="FFFFFF"/>
                </a:highlight>
                <a:latin typeface="Calibri" panose="020F0502020204030204" pitchFamily="34" charset="0"/>
                <a:cs typeface="Calibri" panose="020F0502020204030204" pitchFamily="34" charset="0"/>
              </a:rPr>
              <a:t>Lookup-based approach: </a:t>
            </a:r>
            <a:r>
              <a:rPr lang="en-US" sz="2800">
                <a:solidFill>
                  <a:schemeClr val="accent1"/>
                </a:solidFill>
                <a:highlight>
                  <a:srgbClr val="FFFFFF"/>
                </a:highlight>
                <a:latin typeface="Calibri" panose="020F0502020204030204" pitchFamily="34" charset="0"/>
                <a:cs typeface="Calibri" panose="020F0502020204030204" pitchFamily="34" charset="0"/>
              </a:rPr>
              <a:t>1</a:t>
            </a:r>
            <a:r>
              <a:rPr lang="en-US" sz="2800" i="0">
                <a:solidFill>
                  <a:schemeClr val="accent1"/>
                </a:solidFill>
                <a:effectLst/>
                <a:highlight>
                  <a:srgbClr val="FFFFFF"/>
                </a:highlight>
                <a:latin typeface="Calibri" panose="020F0502020204030204" pitchFamily="34" charset="0"/>
                <a:cs typeface="Calibri" panose="020F0502020204030204" pitchFamily="34" charset="0"/>
              </a:rPr>
              <a:t> constraint</a:t>
            </a:r>
            <a:r>
              <a:rPr lang="en-US" sz="2800" i="0">
                <a:solidFill>
                  <a:srgbClr val="0D0D0D"/>
                </a:solidFill>
                <a:effectLst/>
                <a:highlight>
                  <a:srgbClr val="FFFFFF"/>
                </a:highlight>
                <a:latin typeface="Calibri" panose="020F0502020204030204" pitchFamily="34" charset="0"/>
                <a:cs typeface="Calibri" panose="020F0502020204030204" pitchFamily="34" charset="0"/>
              </a:rPr>
              <a:t> per </a:t>
            </a:r>
            <a:r>
              <a:rPr lang="en-US" sz="2800" i="0">
                <a:solidFill>
                  <a:schemeClr val="accent1"/>
                </a:solidFill>
                <a:effectLst/>
                <a:highlight>
                  <a:srgbClr val="FFFFFF"/>
                </a:highlight>
                <a:latin typeface="Calibri" panose="020F0502020204030204" pitchFamily="34" charset="0"/>
                <a:cs typeface="Calibri" panose="020F0502020204030204" pitchFamily="34" charset="0"/>
              </a:rPr>
              <a:t>chunk</a:t>
            </a:r>
            <a:endParaRPr lang="en-US" sz="2800">
              <a:solidFill>
                <a:schemeClr val="accent1"/>
              </a:solidFill>
              <a:latin typeface="Calibri" panose="020F0502020204030204" pitchFamily="34" charset="0"/>
              <a:cs typeface="Calibri" panose="020F0502020204030204" pitchFamily="34" charset="0"/>
            </a:endParaRPr>
          </a:p>
        </p:txBody>
      </p:sp>
      <p:sp>
        <p:nvSpPr>
          <p:cNvPr id="30" name="Down Arrow 29">
            <a:extLst>
              <a:ext uri="{FF2B5EF4-FFF2-40B4-BE49-F238E27FC236}">
                <a16:creationId xmlns:a16="http://schemas.microsoft.com/office/drawing/2014/main" id="{FDA971E1-A793-3E1C-DEC6-E37341E56110}"/>
              </a:ext>
            </a:extLst>
          </p:cNvPr>
          <p:cNvSpPr/>
          <p:nvPr/>
        </p:nvSpPr>
        <p:spPr>
          <a:xfrm>
            <a:off x="5824591" y="5956254"/>
            <a:ext cx="212833" cy="365760"/>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9227FF6A-CD93-AECA-0C63-A1038D95D67A}"/>
              </a:ext>
            </a:extLst>
          </p:cNvPr>
          <p:cNvSpPr txBox="1"/>
          <p:nvPr/>
        </p:nvSpPr>
        <p:spPr>
          <a:xfrm>
            <a:off x="3217730" y="4932427"/>
            <a:ext cx="5417710" cy="461665"/>
          </a:xfrm>
          <a:prstGeom prst="rect">
            <a:avLst/>
          </a:prstGeom>
          <a:no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solidFill>
                  <a:srgbClr val="FF0000"/>
                </a:solidFill>
              </a:rPr>
              <a:t>&gt;90% of SOTA RSA arithmetic proving cost</a:t>
            </a:r>
          </a:p>
        </p:txBody>
      </p:sp>
    </p:spTree>
    <p:extLst>
      <p:ext uri="{BB962C8B-B14F-4D97-AF65-F5344CB8AC3E}">
        <p14:creationId xmlns:p14="http://schemas.microsoft.com/office/powerpoint/2010/main" val="2165858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4" grpId="0" animBg="1"/>
    </p:bld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F244E3-C291-718E-1507-E12519223E2A}"/>
              </a:ext>
            </a:extLst>
          </p:cNvPr>
          <p:cNvSpPr>
            <a:spLocks noGrp="1"/>
          </p:cNvSpPr>
          <p:nvPr>
            <p:ph type="title"/>
          </p:nvPr>
        </p:nvSpPr>
        <p:spPr/>
        <p:txBody>
          <a:bodyPr/>
          <a:lstStyle/>
          <a:p>
            <a:r>
              <a:rPr lang="en-US"/>
              <a:t>Randomized Verification in the Circuit </a:t>
            </a:r>
          </a:p>
        </p:txBody>
      </p:sp>
      <p:sp>
        <p:nvSpPr>
          <p:cNvPr id="3" name="Content Placeholder 2">
            <a:extLst>
              <a:ext uri="{FF2B5EF4-FFF2-40B4-BE49-F238E27FC236}">
                <a16:creationId xmlns:a16="http://schemas.microsoft.com/office/drawing/2014/main" id="{D6DACA78-0C8A-2450-6CD9-4193709D46A7}"/>
              </a:ext>
            </a:extLst>
          </p:cNvPr>
          <p:cNvSpPr>
            <a:spLocks noGrp="1"/>
          </p:cNvSpPr>
          <p:nvPr>
            <p:ph idx="1"/>
          </p:nvPr>
        </p:nvSpPr>
        <p:spPr/>
        <p:txBody>
          <a:bodyPr/>
          <a:lstStyle/>
          <a:p>
            <a:r>
              <a:rPr lang="en-US"/>
              <a:t>Naïve solution:</a:t>
            </a:r>
          </a:p>
        </p:txBody>
      </p:sp>
      <p:pic>
        <p:nvPicPr>
          <p:cNvPr id="5" name="Picture 4">
            <a:extLst>
              <a:ext uri="{FF2B5EF4-FFF2-40B4-BE49-F238E27FC236}">
                <a16:creationId xmlns:a16="http://schemas.microsoft.com/office/drawing/2014/main" id="{8C894015-11E2-6823-A685-DDCFFB31D233}"/>
              </a:ext>
            </a:extLst>
          </p:cNvPr>
          <p:cNvPicPr>
            <a:picLocks noChangeAspect="1"/>
          </p:cNvPicPr>
          <p:nvPr/>
        </p:nvPicPr>
        <p:blipFill>
          <a:blip r:embed="rId2"/>
          <a:stretch>
            <a:fillRect/>
          </a:stretch>
        </p:blipFill>
        <p:spPr>
          <a:xfrm>
            <a:off x="838200" y="2287152"/>
            <a:ext cx="5965645" cy="4268169"/>
          </a:xfrm>
          <a:prstGeom prst="rect">
            <a:avLst/>
          </a:prstGeom>
        </p:spPr>
      </p:pic>
      <p:sp>
        <p:nvSpPr>
          <p:cNvPr id="7" name="TextBox 6">
            <a:extLst>
              <a:ext uri="{FF2B5EF4-FFF2-40B4-BE49-F238E27FC236}">
                <a16:creationId xmlns:a16="http://schemas.microsoft.com/office/drawing/2014/main" id="{37C107DA-7C85-A9D2-1955-00AD1AF2375C}"/>
              </a:ext>
            </a:extLst>
          </p:cNvPr>
          <p:cNvSpPr txBox="1"/>
          <p:nvPr/>
        </p:nvSpPr>
        <p:spPr>
          <a:xfrm>
            <a:off x="6803845" y="2833935"/>
            <a:ext cx="5388155" cy="3539430"/>
          </a:xfrm>
          <a:prstGeom prst="rect">
            <a:avLst/>
          </a:prstGeom>
          <a:noFill/>
        </p:spPr>
        <p:txBody>
          <a:bodyPr wrap="square">
            <a:spAutoFit/>
          </a:bodyPr>
          <a:lstStyle/>
          <a:p>
            <a:r>
              <a:rPr lang="en-US" sz="2800"/>
              <a:t>Have a very high cost due to calling the hash function in the circuit. </a:t>
            </a:r>
          </a:p>
          <a:p>
            <a:endParaRPr lang="en-US" sz="2800"/>
          </a:p>
          <a:p>
            <a:endParaRPr lang="en-US" sz="2800"/>
          </a:p>
          <a:p>
            <a:endParaRPr lang="en-US" sz="2800"/>
          </a:p>
          <a:p>
            <a:r>
              <a:rPr lang="en-US" sz="2800"/>
              <a:t>Question: Can we support randomized verification without having to pay this cost?</a:t>
            </a:r>
          </a:p>
        </p:txBody>
      </p:sp>
    </p:spTree>
    <p:extLst>
      <p:ext uri="{BB962C8B-B14F-4D97-AF65-F5344CB8AC3E}">
        <p14:creationId xmlns:p14="http://schemas.microsoft.com/office/powerpoint/2010/main" val="2407032327"/>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9D1F22-BE57-B0DD-8D70-83B05B9213C4}"/>
              </a:ext>
            </a:extLst>
          </p:cNvPr>
          <p:cNvSpPr>
            <a:spLocks noGrp="1"/>
          </p:cNvSpPr>
          <p:nvPr>
            <p:ph type="title"/>
          </p:nvPr>
        </p:nvSpPr>
        <p:spPr/>
        <p:txBody>
          <a:bodyPr/>
          <a:lstStyle/>
          <a:p>
            <a:r>
              <a:rPr lang="en-US"/>
              <a:t>New </a:t>
            </a:r>
            <a:r>
              <a:rPr lang="en-US" err="1"/>
              <a:t>zk</a:t>
            </a:r>
            <a:r>
              <a:rPr lang="en-US"/>
              <a:t>-SNARK (Simplified)</a:t>
            </a:r>
          </a:p>
        </p:txBody>
      </p:sp>
      <p:sp>
        <p:nvSpPr>
          <p:cNvPr id="3" name="Content Placeholder 2">
            <a:extLst>
              <a:ext uri="{FF2B5EF4-FFF2-40B4-BE49-F238E27FC236}">
                <a16:creationId xmlns:a16="http://schemas.microsoft.com/office/drawing/2014/main" id="{811E8891-88AD-353D-71CB-90F5045F8E2D}"/>
              </a:ext>
            </a:extLst>
          </p:cNvPr>
          <p:cNvSpPr>
            <a:spLocks noGrp="1"/>
          </p:cNvSpPr>
          <p:nvPr>
            <p:ph idx="1"/>
          </p:nvPr>
        </p:nvSpPr>
        <p:spPr>
          <a:xfrm>
            <a:off x="838200" y="1825625"/>
            <a:ext cx="10515600" cy="4861778"/>
          </a:xfrm>
        </p:spPr>
        <p:txBody>
          <a:bodyPr>
            <a:normAutofit/>
          </a:bodyPr>
          <a:lstStyle/>
          <a:p>
            <a:r>
              <a:rPr lang="en-US"/>
              <a:t>Goal: Allow using randomized checks efficiently in </a:t>
            </a:r>
            <a:r>
              <a:rPr lang="en-US" err="1"/>
              <a:t>zk</a:t>
            </a:r>
            <a:r>
              <a:rPr lang="en-US"/>
              <a:t>-SNARK circuit</a:t>
            </a:r>
          </a:p>
          <a:p>
            <a:pPr marL="0" indent="0">
              <a:buNone/>
            </a:pPr>
            <a:endParaRPr lang="en-US"/>
          </a:p>
          <a:p>
            <a:r>
              <a:rPr lang="en-US"/>
              <a:t>How: Modify the Spartan </a:t>
            </a:r>
            <a:r>
              <a:rPr lang="en-US" err="1"/>
              <a:t>zk</a:t>
            </a:r>
            <a:r>
              <a:rPr lang="en-US"/>
              <a:t>-SNARK protocol to support randomization</a:t>
            </a:r>
          </a:p>
          <a:p>
            <a:pPr lvl="1"/>
            <a:endParaRPr lang="en-US"/>
          </a:p>
          <a:p>
            <a:r>
              <a:rPr lang="en-US"/>
              <a:t>Intuition:</a:t>
            </a:r>
          </a:p>
          <a:p>
            <a:pPr lvl="1"/>
            <a:r>
              <a:rPr lang="en-US"/>
              <a:t>Force the prover to do the proof computation over two stages</a:t>
            </a:r>
          </a:p>
          <a:p>
            <a:pPr lvl="1"/>
            <a:r>
              <a:rPr lang="en-US"/>
              <a:t>First part of the </a:t>
            </a:r>
            <a:r>
              <a:rPr lang="en-US" err="1"/>
              <a:t>zk</a:t>
            </a:r>
            <a:r>
              <a:rPr lang="en-US"/>
              <a:t>-SNARK proof acts as a commitment to the witness</a:t>
            </a:r>
          </a:p>
          <a:p>
            <a:pPr lvl="1"/>
            <a:r>
              <a:rPr lang="en-US"/>
              <a:t>Utilize this to produce the randomness needed for the rest of the circuit</a:t>
            </a:r>
          </a:p>
          <a:p>
            <a:endParaRPr lang="en-US"/>
          </a:p>
          <a:p>
            <a:endParaRPr lang="en-US"/>
          </a:p>
        </p:txBody>
      </p:sp>
    </p:spTree>
    <p:extLst>
      <p:ext uri="{BB962C8B-B14F-4D97-AF65-F5344CB8AC3E}">
        <p14:creationId xmlns:p14="http://schemas.microsoft.com/office/powerpoint/2010/main" val="1947853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E21D31-AB7A-30EC-2D41-3FDD3304A5F7}"/>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2A4DB695-A8D4-96F8-7C67-FA89C67BF6FE}"/>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3081273483"/>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EC5953-2ACB-DD71-0033-C19DC921C34C}"/>
              </a:ext>
            </a:extLst>
          </p:cNvPr>
          <p:cNvSpPr>
            <a:spLocks noGrp="1"/>
          </p:cNvSpPr>
          <p:nvPr>
            <p:ph type="title"/>
          </p:nvPr>
        </p:nvSpPr>
        <p:spPr/>
        <p:txBody>
          <a:bodyPr/>
          <a:lstStyle/>
          <a:p>
            <a:r>
              <a:rPr lang="en-US"/>
              <a:t>Incomplete Point Addition</a:t>
            </a:r>
          </a:p>
        </p:txBody>
      </p:sp>
      <p:sp>
        <p:nvSpPr>
          <p:cNvPr id="3" name="Content Placeholder 2">
            <a:extLst>
              <a:ext uri="{FF2B5EF4-FFF2-40B4-BE49-F238E27FC236}">
                <a16:creationId xmlns:a16="http://schemas.microsoft.com/office/drawing/2014/main" id="{46C7A167-CB0B-66A9-91DB-CAC5CEC1C373}"/>
              </a:ext>
            </a:extLst>
          </p:cNvPr>
          <p:cNvSpPr txBox="1">
            <a:spLocks/>
          </p:cNvSpPr>
          <p:nvPr/>
        </p:nvSpPr>
        <p:spPr>
          <a:xfrm>
            <a:off x="838200" y="1825625"/>
            <a:ext cx="10515600" cy="4945878"/>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t>Optimizations for computing </a:t>
            </a:r>
            <a:r>
              <a:rPr lang="en-US" err="1"/>
              <a:t>nP</a:t>
            </a:r>
            <a:r>
              <a:rPr lang="en-US"/>
              <a:t>, assuming n ≠ 0 mod q and P ≠ O </a:t>
            </a:r>
          </a:p>
          <a:p>
            <a:pPr marL="0" indent="0">
              <a:buFont typeface="Arial" panose="020B0604020202020204" pitchFamily="34" charset="0"/>
              <a:buNone/>
            </a:pPr>
            <a:endParaRPr lang="en-US"/>
          </a:p>
          <a:p>
            <a:pPr marL="0" indent="0">
              <a:buFont typeface="Arial" panose="020B0604020202020204" pitchFamily="34" charset="0"/>
              <a:buNone/>
            </a:pPr>
            <a:r>
              <a:rPr lang="en-US"/>
              <a:t>Double-and-add Method</a:t>
            </a:r>
          </a:p>
          <a:p>
            <a:pPr marL="514350" indent="-514350">
              <a:buFont typeface="+mj-lt"/>
              <a:buAutoNum type="arabicPeriod"/>
            </a:pPr>
            <a:r>
              <a:rPr lang="en-US"/>
              <a:t>Split n into bits n</a:t>
            </a:r>
            <a:r>
              <a:rPr lang="en-US" baseline="-25000"/>
              <a:t>0</a:t>
            </a:r>
            <a:r>
              <a:rPr lang="en-US"/>
              <a:t> .. n</a:t>
            </a:r>
            <a:r>
              <a:rPr lang="en-US" baseline="-25000"/>
              <a:t>255</a:t>
            </a:r>
          </a:p>
          <a:p>
            <a:pPr marL="514350" indent="-514350">
              <a:buFont typeface="+mj-lt"/>
              <a:buAutoNum type="arabicPeriod"/>
            </a:pPr>
            <a:r>
              <a:rPr lang="en-US"/>
              <a:t>Let P’ be Point at Infinity O</a:t>
            </a:r>
          </a:p>
          <a:p>
            <a:pPr marL="514350" indent="-514350">
              <a:buFont typeface="+mj-lt"/>
              <a:buAutoNum type="arabicPeriod"/>
            </a:pPr>
            <a:r>
              <a:rPr lang="en-US"/>
              <a:t>Let P” be P</a:t>
            </a:r>
          </a:p>
          <a:p>
            <a:pPr marL="514350" indent="-514350">
              <a:buFont typeface="+mj-lt"/>
              <a:buAutoNum type="arabicPeriod"/>
            </a:pPr>
            <a:r>
              <a:rPr lang="en-US"/>
              <a:t>For </a:t>
            </a:r>
            <a:r>
              <a:rPr lang="en-US" err="1"/>
              <a:t>i</a:t>
            </a:r>
            <a:r>
              <a:rPr lang="en-US"/>
              <a:t> in [0, 255]:</a:t>
            </a:r>
          </a:p>
          <a:p>
            <a:pPr marL="457200" lvl="1" indent="0">
              <a:buNone/>
            </a:pPr>
            <a:r>
              <a:rPr lang="en-US" sz="2800"/>
              <a:t>	If </a:t>
            </a:r>
            <a:r>
              <a:rPr lang="en-US" sz="2800" err="1"/>
              <a:t>n</a:t>
            </a:r>
            <a:r>
              <a:rPr lang="en-US" sz="2800" baseline="-25000" err="1"/>
              <a:t>i</a:t>
            </a:r>
            <a:r>
              <a:rPr lang="en-US" sz="2800"/>
              <a:t> = 1 then P’ ← P’ + P” = </a:t>
            </a:r>
            <a:r>
              <a:rPr lang="en-US" sz="2800" err="1"/>
              <a:t>kP</a:t>
            </a:r>
            <a:r>
              <a:rPr lang="en-US" sz="2800"/>
              <a:t> + 2</a:t>
            </a:r>
            <a:r>
              <a:rPr lang="en-US" sz="2800" baseline="30000"/>
              <a:t>i</a:t>
            </a:r>
            <a:r>
              <a:rPr lang="en-US" sz="2800"/>
              <a:t>P</a:t>
            </a:r>
          </a:p>
          <a:p>
            <a:pPr marL="457200" lvl="1" indent="0">
              <a:buFont typeface="Arial" panose="020B0604020202020204" pitchFamily="34" charset="0"/>
              <a:buNone/>
            </a:pPr>
            <a:r>
              <a:rPr lang="en-US" sz="2800"/>
              <a:t>	P” ← P” + P”</a:t>
            </a:r>
          </a:p>
          <a:p>
            <a:pPr marL="457200" indent="-457200">
              <a:buFont typeface="+mj-lt"/>
              <a:buAutoNum type="arabicPeriod"/>
            </a:pPr>
            <a:r>
              <a:rPr lang="en-US"/>
              <a:t>Return P’</a:t>
            </a:r>
          </a:p>
        </p:txBody>
      </p:sp>
      <p:sp>
        <p:nvSpPr>
          <p:cNvPr id="7" name="Rectangle 6">
            <a:extLst>
              <a:ext uri="{FF2B5EF4-FFF2-40B4-BE49-F238E27FC236}">
                <a16:creationId xmlns:a16="http://schemas.microsoft.com/office/drawing/2014/main" id="{45410A23-3A5B-3092-FCDC-A64F20266897}"/>
              </a:ext>
            </a:extLst>
          </p:cNvPr>
          <p:cNvSpPr/>
          <p:nvPr/>
        </p:nvSpPr>
        <p:spPr>
          <a:xfrm>
            <a:off x="3684933" y="5003216"/>
            <a:ext cx="3242339" cy="432487"/>
          </a:xfrm>
          <a:prstGeom prst="rect">
            <a:avLst/>
          </a:prstGeom>
          <a:noFill/>
          <a:ln w="19050">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cxnSp>
        <p:nvCxnSpPr>
          <p:cNvPr id="11" name="Straight Arrow Connector 10">
            <a:extLst>
              <a:ext uri="{FF2B5EF4-FFF2-40B4-BE49-F238E27FC236}">
                <a16:creationId xmlns:a16="http://schemas.microsoft.com/office/drawing/2014/main" id="{23A84904-1DEF-E2DB-0FFF-41483E9A957C}"/>
              </a:ext>
            </a:extLst>
          </p:cNvPr>
          <p:cNvCxnSpPr>
            <a:cxnSpLocks/>
          </p:cNvCxnSpPr>
          <p:nvPr/>
        </p:nvCxnSpPr>
        <p:spPr>
          <a:xfrm flipH="1">
            <a:off x="6927272" y="5219459"/>
            <a:ext cx="1652813" cy="0"/>
          </a:xfrm>
          <a:prstGeom prst="straightConnector1">
            <a:avLst/>
          </a:prstGeom>
          <a:ln w="2857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4BE0472E-CE90-98F1-09B1-6D6D85A42534}"/>
              </a:ext>
            </a:extLst>
          </p:cNvPr>
          <p:cNvSpPr txBox="1"/>
          <p:nvPr/>
        </p:nvSpPr>
        <p:spPr>
          <a:xfrm>
            <a:off x="8580084" y="5003216"/>
            <a:ext cx="1367480" cy="523220"/>
          </a:xfrm>
          <a:prstGeom prst="rect">
            <a:avLst/>
          </a:prstGeom>
          <a:ln w="19050">
            <a:solidFill>
              <a:schemeClr val="accent1"/>
            </a:solid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sz="2800"/>
              <a:t>P’ ≠ ±P”</a:t>
            </a:r>
          </a:p>
        </p:txBody>
      </p:sp>
    </p:spTree>
    <p:extLst>
      <p:ext uri="{BB962C8B-B14F-4D97-AF65-F5344CB8AC3E}">
        <p14:creationId xmlns:p14="http://schemas.microsoft.com/office/powerpoint/2010/main" val="2335556704"/>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EC5953-2ACB-DD71-0033-C19DC921C34C}"/>
              </a:ext>
            </a:extLst>
          </p:cNvPr>
          <p:cNvSpPr>
            <a:spLocks noGrp="1"/>
          </p:cNvSpPr>
          <p:nvPr>
            <p:ph type="title"/>
          </p:nvPr>
        </p:nvSpPr>
        <p:spPr/>
        <p:txBody>
          <a:bodyPr/>
          <a:lstStyle/>
          <a:p>
            <a:r>
              <a:rPr lang="en-US"/>
              <a:t>Incomplete Point Addition</a:t>
            </a:r>
          </a:p>
        </p:txBody>
      </p:sp>
      <p:sp>
        <p:nvSpPr>
          <p:cNvPr id="3" name="Content Placeholder 2">
            <a:extLst>
              <a:ext uri="{FF2B5EF4-FFF2-40B4-BE49-F238E27FC236}">
                <a16:creationId xmlns:a16="http://schemas.microsoft.com/office/drawing/2014/main" id="{46C7A167-CB0B-66A9-91DB-CAC5CEC1C373}"/>
              </a:ext>
            </a:extLst>
          </p:cNvPr>
          <p:cNvSpPr txBox="1">
            <a:spLocks/>
          </p:cNvSpPr>
          <p:nvPr/>
        </p:nvSpPr>
        <p:spPr>
          <a:xfrm>
            <a:off x="838200" y="1825625"/>
            <a:ext cx="10515600" cy="4945878"/>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t>Optimizations for computing </a:t>
            </a:r>
            <a:r>
              <a:rPr lang="en-US" err="1"/>
              <a:t>nP</a:t>
            </a:r>
            <a:r>
              <a:rPr lang="en-US"/>
              <a:t>, assuming n ≠ 0 mod q and P ≠ O </a:t>
            </a:r>
          </a:p>
          <a:p>
            <a:pPr marL="0" indent="0">
              <a:buFont typeface="Arial" panose="020B0604020202020204" pitchFamily="34" charset="0"/>
              <a:buNone/>
            </a:pPr>
            <a:endParaRPr lang="en-US"/>
          </a:p>
          <a:p>
            <a:pPr marL="0" indent="0">
              <a:buFont typeface="Arial" panose="020B0604020202020204" pitchFamily="34" charset="0"/>
              <a:buNone/>
            </a:pPr>
            <a:r>
              <a:rPr lang="en-US"/>
              <a:t>Double-and-add Method</a:t>
            </a:r>
          </a:p>
          <a:p>
            <a:pPr marL="514350" indent="-514350">
              <a:buFont typeface="+mj-lt"/>
              <a:buAutoNum type="arabicPeriod"/>
            </a:pPr>
            <a:r>
              <a:rPr lang="en-US"/>
              <a:t>Split n into bits n</a:t>
            </a:r>
            <a:r>
              <a:rPr lang="en-US" baseline="-25000"/>
              <a:t>0</a:t>
            </a:r>
            <a:r>
              <a:rPr lang="en-US"/>
              <a:t> .. n</a:t>
            </a:r>
            <a:r>
              <a:rPr lang="en-US" baseline="-25000"/>
              <a:t>255</a:t>
            </a:r>
          </a:p>
          <a:p>
            <a:pPr marL="514350" indent="-514350">
              <a:buFont typeface="+mj-lt"/>
              <a:buAutoNum type="arabicPeriod"/>
            </a:pPr>
            <a:r>
              <a:rPr lang="en-US"/>
              <a:t>Let P’ be Point at Infinity O</a:t>
            </a:r>
          </a:p>
          <a:p>
            <a:pPr marL="514350" indent="-514350">
              <a:buFont typeface="+mj-lt"/>
              <a:buAutoNum type="arabicPeriod"/>
            </a:pPr>
            <a:r>
              <a:rPr lang="en-US"/>
              <a:t>Let P” be P</a:t>
            </a:r>
          </a:p>
          <a:p>
            <a:pPr marL="514350" indent="-514350">
              <a:buFont typeface="+mj-lt"/>
              <a:buAutoNum type="arabicPeriod"/>
            </a:pPr>
            <a:r>
              <a:rPr lang="en-US"/>
              <a:t>For </a:t>
            </a:r>
            <a:r>
              <a:rPr lang="en-US" err="1"/>
              <a:t>i</a:t>
            </a:r>
            <a:r>
              <a:rPr lang="en-US"/>
              <a:t> in [0, 255]:</a:t>
            </a:r>
          </a:p>
          <a:p>
            <a:pPr marL="457200" lvl="1" indent="0">
              <a:buNone/>
            </a:pPr>
            <a:r>
              <a:rPr lang="en-US" sz="2800"/>
              <a:t>	If </a:t>
            </a:r>
            <a:r>
              <a:rPr lang="en-US" sz="2800" err="1"/>
              <a:t>n</a:t>
            </a:r>
            <a:r>
              <a:rPr lang="en-US" sz="2800" baseline="-25000" err="1"/>
              <a:t>i</a:t>
            </a:r>
            <a:r>
              <a:rPr lang="en-US" sz="2800"/>
              <a:t> = 1 then P’ ← P’ + P”</a:t>
            </a:r>
          </a:p>
          <a:p>
            <a:pPr marL="457200" lvl="1" indent="0">
              <a:buFont typeface="Arial" panose="020B0604020202020204" pitchFamily="34" charset="0"/>
              <a:buNone/>
            </a:pPr>
            <a:r>
              <a:rPr lang="en-US" sz="2800"/>
              <a:t>	P” ← P” + P”</a:t>
            </a:r>
          </a:p>
          <a:p>
            <a:pPr marL="457200" indent="-457200">
              <a:buFont typeface="+mj-lt"/>
              <a:buAutoNum type="arabicPeriod"/>
            </a:pPr>
            <a:r>
              <a:rPr lang="en-US"/>
              <a:t>Return P’</a:t>
            </a:r>
          </a:p>
        </p:txBody>
      </p:sp>
      <p:sp>
        <p:nvSpPr>
          <p:cNvPr id="7" name="Rectangle 6">
            <a:extLst>
              <a:ext uri="{FF2B5EF4-FFF2-40B4-BE49-F238E27FC236}">
                <a16:creationId xmlns:a16="http://schemas.microsoft.com/office/drawing/2014/main" id="{45410A23-3A5B-3092-FCDC-A64F20266897}"/>
              </a:ext>
            </a:extLst>
          </p:cNvPr>
          <p:cNvSpPr/>
          <p:nvPr/>
        </p:nvSpPr>
        <p:spPr>
          <a:xfrm>
            <a:off x="3684933" y="5003216"/>
            <a:ext cx="1843031" cy="432487"/>
          </a:xfrm>
          <a:prstGeom prst="rect">
            <a:avLst/>
          </a:prstGeom>
          <a:noFill/>
          <a:ln w="19050">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cxnSp>
        <p:nvCxnSpPr>
          <p:cNvPr id="11" name="Straight Arrow Connector 10">
            <a:extLst>
              <a:ext uri="{FF2B5EF4-FFF2-40B4-BE49-F238E27FC236}">
                <a16:creationId xmlns:a16="http://schemas.microsoft.com/office/drawing/2014/main" id="{23A84904-1DEF-E2DB-0FFF-41483E9A957C}"/>
              </a:ext>
            </a:extLst>
          </p:cNvPr>
          <p:cNvCxnSpPr>
            <a:cxnSpLocks/>
            <a:endCxn id="7" idx="3"/>
          </p:cNvCxnSpPr>
          <p:nvPr/>
        </p:nvCxnSpPr>
        <p:spPr>
          <a:xfrm flipH="1">
            <a:off x="5527964" y="5219459"/>
            <a:ext cx="3052121" cy="1"/>
          </a:xfrm>
          <a:prstGeom prst="straightConnector1">
            <a:avLst/>
          </a:prstGeom>
          <a:ln w="2857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4BE0472E-CE90-98F1-09B1-6D6D85A42534}"/>
              </a:ext>
            </a:extLst>
          </p:cNvPr>
          <p:cNvSpPr txBox="1"/>
          <p:nvPr/>
        </p:nvSpPr>
        <p:spPr>
          <a:xfrm>
            <a:off x="8580083" y="5003216"/>
            <a:ext cx="1589527" cy="523220"/>
          </a:xfrm>
          <a:prstGeom prst="rect">
            <a:avLst/>
          </a:prstGeom>
          <a:ln w="19050">
            <a:solidFill>
              <a:schemeClr val="accent1"/>
            </a:solid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sz="2800" err="1"/>
              <a:t>kP</a:t>
            </a:r>
            <a:r>
              <a:rPr lang="en-US" sz="2800"/>
              <a:t> ≠ ± 2</a:t>
            </a:r>
            <a:r>
              <a:rPr lang="en-US" sz="2800" baseline="30000"/>
              <a:t>i</a:t>
            </a:r>
            <a:r>
              <a:rPr lang="en-US" sz="2800"/>
              <a:t>P</a:t>
            </a:r>
          </a:p>
        </p:txBody>
      </p:sp>
      <p:sp>
        <p:nvSpPr>
          <p:cNvPr id="8" name="Up-Down Arrow 7">
            <a:extLst>
              <a:ext uri="{FF2B5EF4-FFF2-40B4-BE49-F238E27FC236}">
                <a16:creationId xmlns:a16="http://schemas.microsoft.com/office/drawing/2014/main" id="{2896892A-2148-DA92-1300-B53F31BE9882}"/>
              </a:ext>
            </a:extLst>
          </p:cNvPr>
          <p:cNvSpPr/>
          <p:nvPr/>
        </p:nvSpPr>
        <p:spPr>
          <a:xfrm>
            <a:off x="9201664" y="4419600"/>
            <a:ext cx="346363" cy="583616"/>
          </a:xfrm>
          <a:prstGeom prst="up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911E3316-1A46-45AC-865C-D36E9B5C9C64}"/>
              </a:ext>
            </a:extLst>
          </p:cNvPr>
          <p:cNvSpPr txBox="1"/>
          <p:nvPr/>
        </p:nvSpPr>
        <p:spPr>
          <a:xfrm>
            <a:off x="8417477" y="3883289"/>
            <a:ext cx="1914736" cy="523220"/>
          </a:xfrm>
          <a:prstGeom prst="rect">
            <a:avLst/>
          </a:prstGeom>
          <a:ln w="19050">
            <a:solidFill>
              <a:schemeClr val="accent1"/>
            </a:solid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sz="2800"/>
              <a:t>(k ± 2</a:t>
            </a:r>
            <a:r>
              <a:rPr lang="en-US" sz="2800" baseline="30000"/>
              <a:t>i</a:t>
            </a:r>
            <a:r>
              <a:rPr lang="en-US" sz="2800"/>
              <a:t>)P ≠ O </a:t>
            </a:r>
          </a:p>
        </p:txBody>
      </p:sp>
      <p:sp>
        <p:nvSpPr>
          <p:cNvPr id="10" name="Up-Down Arrow 9">
            <a:extLst>
              <a:ext uri="{FF2B5EF4-FFF2-40B4-BE49-F238E27FC236}">
                <a16:creationId xmlns:a16="http://schemas.microsoft.com/office/drawing/2014/main" id="{C1153BF4-DD47-31E9-F65E-FC1DBC4B8F57}"/>
              </a:ext>
            </a:extLst>
          </p:cNvPr>
          <p:cNvSpPr/>
          <p:nvPr/>
        </p:nvSpPr>
        <p:spPr>
          <a:xfrm>
            <a:off x="9201663" y="3286582"/>
            <a:ext cx="346363" cy="583616"/>
          </a:xfrm>
          <a:prstGeom prst="up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FBEFC03C-7E26-6730-0BDD-AAFA5590B2D4}"/>
              </a:ext>
            </a:extLst>
          </p:cNvPr>
          <p:cNvSpPr txBox="1"/>
          <p:nvPr/>
        </p:nvSpPr>
        <p:spPr>
          <a:xfrm>
            <a:off x="7987985" y="2750271"/>
            <a:ext cx="2773717" cy="523220"/>
          </a:xfrm>
          <a:prstGeom prst="rect">
            <a:avLst/>
          </a:prstGeom>
          <a:ln w="19050">
            <a:solidFill>
              <a:schemeClr val="accent1"/>
            </a:solid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sz="2800"/>
              <a:t>k ± 2</a:t>
            </a:r>
            <a:r>
              <a:rPr lang="en-US" sz="2800" baseline="30000"/>
              <a:t>i</a:t>
            </a:r>
            <a:r>
              <a:rPr lang="en-US" sz="2800"/>
              <a:t> </a:t>
            </a:r>
            <a:r>
              <a:rPr lang="en-US" sz="2800" b="0" i="0">
                <a:solidFill>
                  <a:srgbClr val="0D0D0D"/>
                </a:solidFill>
                <a:effectLst/>
                <a:highlight>
                  <a:srgbClr val="FFFFFF"/>
                </a:highlight>
                <a:latin typeface="KaTeX_Main"/>
              </a:rPr>
              <a:t>≢ 0 (mod q)</a:t>
            </a:r>
            <a:endParaRPr lang="en-US" sz="2800"/>
          </a:p>
        </p:txBody>
      </p:sp>
    </p:spTree>
    <p:extLst>
      <p:ext uri="{BB962C8B-B14F-4D97-AF65-F5344CB8AC3E}">
        <p14:creationId xmlns:p14="http://schemas.microsoft.com/office/powerpoint/2010/main" val="3517247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3" grpId="0" animBg="1"/>
    </p:bld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EC5953-2ACB-DD71-0033-C19DC921C34C}"/>
              </a:ext>
            </a:extLst>
          </p:cNvPr>
          <p:cNvSpPr>
            <a:spLocks noGrp="1"/>
          </p:cNvSpPr>
          <p:nvPr>
            <p:ph type="title"/>
          </p:nvPr>
        </p:nvSpPr>
        <p:spPr/>
        <p:txBody>
          <a:bodyPr/>
          <a:lstStyle/>
          <a:p>
            <a:r>
              <a:rPr lang="en-US"/>
              <a:t>Incomplete Point Addition</a:t>
            </a:r>
          </a:p>
        </p:txBody>
      </p:sp>
      <p:sp>
        <p:nvSpPr>
          <p:cNvPr id="3" name="Content Placeholder 2">
            <a:extLst>
              <a:ext uri="{FF2B5EF4-FFF2-40B4-BE49-F238E27FC236}">
                <a16:creationId xmlns:a16="http://schemas.microsoft.com/office/drawing/2014/main" id="{46C7A167-CB0B-66A9-91DB-CAC5CEC1C373}"/>
              </a:ext>
            </a:extLst>
          </p:cNvPr>
          <p:cNvSpPr txBox="1">
            <a:spLocks/>
          </p:cNvSpPr>
          <p:nvPr/>
        </p:nvSpPr>
        <p:spPr>
          <a:xfrm>
            <a:off x="838200" y="1825625"/>
            <a:ext cx="10515600" cy="4945878"/>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t>Optimizations for computing </a:t>
            </a:r>
            <a:r>
              <a:rPr lang="en-US" err="1"/>
              <a:t>nP</a:t>
            </a:r>
            <a:r>
              <a:rPr lang="en-US"/>
              <a:t>, assuming n ≠ 0 mod q and P ≠ O </a:t>
            </a:r>
          </a:p>
          <a:p>
            <a:pPr marL="0" indent="0">
              <a:buFont typeface="Arial" panose="020B0604020202020204" pitchFamily="34" charset="0"/>
              <a:buNone/>
            </a:pPr>
            <a:endParaRPr lang="en-US"/>
          </a:p>
          <a:p>
            <a:pPr marL="0" indent="0">
              <a:buFont typeface="Arial" panose="020B0604020202020204" pitchFamily="34" charset="0"/>
              <a:buNone/>
            </a:pPr>
            <a:r>
              <a:rPr lang="en-US"/>
              <a:t>Double-and-add Method</a:t>
            </a:r>
          </a:p>
          <a:p>
            <a:pPr marL="514350" indent="-514350">
              <a:buFont typeface="+mj-lt"/>
              <a:buAutoNum type="arabicPeriod"/>
            </a:pPr>
            <a:r>
              <a:rPr lang="en-US"/>
              <a:t>Split n into bits n</a:t>
            </a:r>
            <a:r>
              <a:rPr lang="en-US" baseline="-25000"/>
              <a:t>0</a:t>
            </a:r>
            <a:r>
              <a:rPr lang="en-US"/>
              <a:t> .. n</a:t>
            </a:r>
            <a:r>
              <a:rPr lang="en-US" baseline="-25000"/>
              <a:t>255</a:t>
            </a:r>
          </a:p>
          <a:p>
            <a:pPr marL="514350" indent="-514350">
              <a:buFont typeface="+mj-lt"/>
              <a:buAutoNum type="arabicPeriod"/>
            </a:pPr>
            <a:r>
              <a:rPr lang="en-US"/>
              <a:t>Let P’ be Point at Infinity O</a:t>
            </a:r>
          </a:p>
          <a:p>
            <a:pPr marL="514350" indent="-514350">
              <a:buFont typeface="+mj-lt"/>
              <a:buAutoNum type="arabicPeriod"/>
            </a:pPr>
            <a:r>
              <a:rPr lang="en-US"/>
              <a:t>Let P” be P</a:t>
            </a:r>
          </a:p>
          <a:p>
            <a:pPr marL="514350" indent="-514350">
              <a:buFont typeface="+mj-lt"/>
              <a:buAutoNum type="arabicPeriod"/>
            </a:pPr>
            <a:r>
              <a:rPr lang="en-US"/>
              <a:t>For </a:t>
            </a:r>
            <a:r>
              <a:rPr lang="en-US" err="1"/>
              <a:t>i</a:t>
            </a:r>
            <a:r>
              <a:rPr lang="en-US"/>
              <a:t> in [0, 255]:</a:t>
            </a:r>
          </a:p>
          <a:p>
            <a:pPr marL="457200" lvl="1" indent="0">
              <a:buNone/>
            </a:pPr>
            <a:r>
              <a:rPr lang="en-US" sz="2800"/>
              <a:t>	If </a:t>
            </a:r>
            <a:r>
              <a:rPr lang="en-US" sz="2800" err="1"/>
              <a:t>n</a:t>
            </a:r>
            <a:r>
              <a:rPr lang="en-US" sz="2800" baseline="-25000" err="1"/>
              <a:t>i</a:t>
            </a:r>
            <a:r>
              <a:rPr lang="en-US" sz="2800"/>
              <a:t> = 1 then P’ ← P’ + P”</a:t>
            </a:r>
          </a:p>
          <a:p>
            <a:pPr marL="457200" lvl="1" indent="0">
              <a:buFont typeface="Arial" panose="020B0604020202020204" pitchFamily="34" charset="0"/>
              <a:buNone/>
            </a:pPr>
            <a:r>
              <a:rPr lang="en-US" sz="2800"/>
              <a:t>	P” ← P” + P”</a:t>
            </a:r>
          </a:p>
          <a:p>
            <a:pPr marL="457200" indent="-457200">
              <a:buFont typeface="+mj-lt"/>
              <a:buAutoNum type="arabicPeriod"/>
            </a:pPr>
            <a:r>
              <a:rPr lang="en-US"/>
              <a:t>Return P’</a:t>
            </a:r>
          </a:p>
        </p:txBody>
      </p:sp>
      <p:sp>
        <p:nvSpPr>
          <p:cNvPr id="7" name="Rectangle 6">
            <a:extLst>
              <a:ext uri="{FF2B5EF4-FFF2-40B4-BE49-F238E27FC236}">
                <a16:creationId xmlns:a16="http://schemas.microsoft.com/office/drawing/2014/main" id="{45410A23-3A5B-3092-FCDC-A64F20266897}"/>
              </a:ext>
            </a:extLst>
          </p:cNvPr>
          <p:cNvSpPr/>
          <p:nvPr/>
        </p:nvSpPr>
        <p:spPr>
          <a:xfrm>
            <a:off x="3684933" y="5003216"/>
            <a:ext cx="1843031" cy="432487"/>
          </a:xfrm>
          <a:prstGeom prst="rect">
            <a:avLst/>
          </a:prstGeom>
          <a:noFill/>
          <a:ln w="19050">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cxnSp>
        <p:nvCxnSpPr>
          <p:cNvPr id="11" name="Straight Arrow Connector 10">
            <a:extLst>
              <a:ext uri="{FF2B5EF4-FFF2-40B4-BE49-F238E27FC236}">
                <a16:creationId xmlns:a16="http://schemas.microsoft.com/office/drawing/2014/main" id="{23A84904-1DEF-E2DB-0FFF-41483E9A957C}"/>
              </a:ext>
            </a:extLst>
          </p:cNvPr>
          <p:cNvCxnSpPr>
            <a:cxnSpLocks/>
            <a:endCxn id="7" idx="3"/>
          </p:cNvCxnSpPr>
          <p:nvPr/>
        </p:nvCxnSpPr>
        <p:spPr>
          <a:xfrm flipH="1">
            <a:off x="5527964" y="5219459"/>
            <a:ext cx="3052121" cy="1"/>
          </a:xfrm>
          <a:prstGeom prst="straightConnector1">
            <a:avLst/>
          </a:prstGeom>
          <a:ln w="2857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4BE0472E-CE90-98F1-09B1-6D6D85A42534}"/>
              </a:ext>
            </a:extLst>
          </p:cNvPr>
          <p:cNvSpPr txBox="1"/>
          <p:nvPr/>
        </p:nvSpPr>
        <p:spPr>
          <a:xfrm>
            <a:off x="8226792" y="5003216"/>
            <a:ext cx="2773717" cy="523220"/>
          </a:xfrm>
          <a:prstGeom prst="rect">
            <a:avLst/>
          </a:prstGeom>
          <a:ln w="19050">
            <a:solidFill>
              <a:schemeClr val="accent1"/>
            </a:solid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sz="2800"/>
              <a:t>k ± 2</a:t>
            </a:r>
            <a:r>
              <a:rPr lang="en-US" sz="2800" baseline="30000"/>
              <a:t>i</a:t>
            </a:r>
            <a:r>
              <a:rPr lang="en-US" sz="2800"/>
              <a:t> </a:t>
            </a:r>
            <a:r>
              <a:rPr lang="en-US" sz="2800" b="0" i="0">
                <a:solidFill>
                  <a:srgbClr val="0D0D0D"/>
                </a:solidFill>
                <a:effectLst/>
                <a:highlight>
                  <a:srgbClr val="FFFFFF"/>
                </a:highlight>
                <a:latin typeface="KaTeX_Main"/>
              </a:rPr>
              <a:t>≢ 0 (mod q)</a:t>
            </a:r>
            <a:endParaRPr lang="en-US" sz="2800"/>
          </a:p>
        </p:txBody>
      </p:sp>
      <p:sp>
        <p:nvSpPr>
          <p:cNvPr id="4" name="TextBox 3">
            <a:extLst>
              <a:ext uri="{FF2B5EF4-FFF2-40B4-BE49-F238E27FC236}">
                <a16:creationId xmlns:a16="http://schemas.microsoft.com/office/drawing/2014/main" id="{950F65BA-D012-2526-E720-64AA74ECBB07}"/>
              </a:ext>
            </a:extLst>
          </p:cNvPr>
          <p:cNvSpPr txBox="1"/>
          <p:nvPr/>
        </p:nvSpPr>
        <p:spPr>
          <a:xfrm>
            <a:off x="5735036" y="2729943"/>
            <a:ext cx="2383728" cy="52322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2800"/>
              <a:t>k &lt; 2</a:t>
            </a:r>
            <a:r>
              <a:rPr lang="en-US" sz="2800" baseline="30000"/>
              <a:t>i</a:t>
            </a:r>
            <a:r>
              <a:rPr lang="en-US" sz="2800"/>
              <a:t> </a:t>
            </a:r>
            <a:r>
              <a:rPr lang="en-US" sz="2800">
                <a:solidFill>
                  <a:srgbClr val="202124"/>
                </a:solidFill>
                <a:highlight>
                  <a:srgbClr val="FFFFFF"/>
                </a:highlight>
                <a:latin typeface="Google Sans"/>
              </a:rPr>
              <a:t>≤</a:t>
            </a:r>
            <a:r>
              <a:rPr lang="en-US" sz="2800"/>
              <a:t> 2</a:t>
            </a:r>
            <a:r>
              <a:rPr lang="en-US" sz="2800" baseline="30000"/>
              <a:t>255</a:t>
            </a:r>
            <a:r>
              <a:rPr lang="en-US" sz="2800"/>
              <a:t> &lt; q </a:t>
            </a:r>
          </a:p>
        </p:txBody>
      </p:sp>
      <p:sp>
        <p:nvSpPr>
          <p:cNvPr id="5" name="Down Arrow 4">
            <a:extLst>
              <a:ext uri="{FF2B5EF4-FFF2-40B4-BE49-F238E27FC236}">
                <a16:creationId xmlns:a16="http://schemas.microsoft.com/office/drawing/2014/main" id="{4B18117F-3F75-5C1F-F27C-57FCE6C96783}"/>
              </a:ext>
            </a:extLst>
          </p:cNvPr>
          <p:cNvSpPr/>
          <p:nvPr/>
        </p:nvSpPr>
        <p:spPr>
          <a:xfrm>
            <a:off x="6580909" y="3253162"/>
            <a:ext cx="346364" cy="585216"/>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D0C3979E-1311-6E39-C848-07C6E78ED60E}"/>
              </a:ext>
            </a:extLst>
          </p:cNvPr>
          <p:cNvSpPr txBox="1"/>
          <p:nvPr/>
        </p:nvSpPr>
        <p:spPr>
          <a:xfrm>
            <a:off x="5527964" y="3839047"/>
            <a:ext cx="2773717" cy="523220"/>
          </a:xfrm>
          <a:prstGeom prst="rect">
            <a:avLst/>
          </a:prstGeom>
          <a:ln w="19050">
            <a:solidFill>
              <a:schemeClr val="accent1"/>
            </a:solid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sz="2800"/>
              <a:t>k - 2</a:t>
            </a:r>
            <a:r>
              <a:rPr lang="en-US" sz="2800" baseline="30000"/>
              <a:t>i</a:t>
            </a:r>
            <a:r>
              <a:rPr lang="en-US" sz="2800"/>
              <a:t> </a:t>
            </a:r>
            <a:r>
              <a:rPr lang="en-US" sz="2800" b="0" i="0">
                <a:solidFill>
                  <a:srgbClr val="0D0D0D"/>
                </a:solidFill>
                <a:effectLst/>
                <a:highlight>
                  <a:srgbClr val="FFFFFF"/>
                </a:highlight>
                <a:latin typeface="KaTeX_Main"/>
              </a:rPr>
              <a:t>≢ 0 (mod q)</a:t>
            </a:r>
            <a:endParaRPr lang="en-US" sz="2800"/>
          </a:p>
        </p:txBody>
      </p:sp>
      <p:sp>
        <p:nvSpPr>
          <p:cNvPr id="14" name="TextBox 13">
            <a:extLst>
              <a:ext uri="{FF2B5EF4-FFF2-40B4-BE49-F238E27FC236}">
                <a16:creationId xmlns:a16="http://schemas.microsoft.com/office/drawing/2014/main" id="{E7B52257-1FBF-0381-6071-8F339A1E2A23}"/>
              </a:ext>
            </a:extLst>
          </p:cNvPr>
          <p:cNvSpPr txBox="1"/>
          <p:nvPr/>
        </p:nvSpPr>
        <p:spPr>
          <a:xfrm>
            <a:off x="8970072" y="2729942"/>
            <a:ext cx="2383728" cy="52322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2800"/>
              <a:t>k + 2</a:t>
            </a:r>
            <a:r>
              <a:rPr lang="en-US" sz="2800" baseline="30000"/>
              <a:t>i</a:t>
            </a:r>
            <a:r>
              <a:rPr lang="en-US" sz="2800"/>
              <a:t> </a:t>
            </a:r>
            <a:r>
              <a:rPr lang="en-US" sz="2800">
                <a:solidFill>
                  <a:srgbClr val="202124"/>
                </a:solidFill>
                <a:highlight>
                  <a:srgbClr val="FFFFFF"/>
                </a:highlight>
                <a:latin typeface="Google Sans"/>
              </a:rPr>
              <a:t>≤ n &lt;</a:t>
            </a:r>
            <a:r>
              <a:rPr lang="en-US" sz="2800"/>
              <a:t> 2</a:t>
            </a:r>
            <a:r>
              <a:rPr lang="en-US" sz="2800" baseline="30000"/>
              <a:t>256</a:t>
            </a:r>
            <a:r>
              <a:rPr lang="en-US" sz="2800"/>
              <a:t> </a:t>
            </a:r>
          </a:p>
        </p:txBody>
      </p:sp>
      <p:sp>
        <p:nvSpPr>
          <p:cNvPr id="15" name="Down Arrow 14">
            <a:extLst>
              <a:ext uri="{FF2B5EF4-FFF2-40B4-BE49-F238E27FC236}">
                <a16:creationId xmlns:a16="http://schemas.microsoft.com/office/drawing/2014/main" id="{EA0FF06E-8E41-2B0A-31CC-A1059E9B3C3B}"/>
              </a:ext>
            </a:extLst>
          </p:cNvPr>
          <p:cNvSpPr/>
          <p:nvPr/>
        </p:nvSpPr>
        <p:spPr>
          <a:xfrm>
            <a:off x="9985663" y="3262866"/>
            <a:ext cx="346364" cy="585216"/>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46B51F52-C5F3-D828-A743-68640E25821C}"/>
              </a:ext>
            </a:extLst>
          </p:cNvPr>
          <p:cNvSpPr txBox="1"/>
          <p:nvPr/>
        </p:nvSpPr>
        <p:spPr>
          <a:xfrm>
            <a:off x="8771986" y="3854125"/>
            <a:ext cx="2773717" cy="523220"/>
          </a:xfrm>
          <a:prstGeom prst="rect">
            <a:avLst/>
          </a:prstGeom>
          <a:ln w="19050">
            <a:solidFill>
              <a:schemeClr val="accent1"/>
            </a:solid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sz="2800"/>
              <a:t>k + 2</a:t>
            </a:r>
            <a:r>
              <a:rPr lang="en-US" sz="2800" baseline="30000"/>
              <a:t>i</a:t>
            </a:r>
            <a:r>
              <a:rPr lang="en-US" sz="2800"/>
              <a:t> </a:t>
            </a:r>
            <a:r>
              <a:rPr lang="en-US" sz="2800" b="0" i="0">
                <a:solidFill>
                  <a:srgbClr val="0D0D0D"/>
                </a:solidFill>
                <a:effectLst/>
                <a:highlight>
                  <a:srgbClr val="FFFFFF"/>
                </a:highlight>
                <a:latin typeface="KaTeX_Main"/>
              </a:rPr>
              <a:t>≢ 0 (mod q)</a:t>
            </a:r>
            <a:endParaRPr lang="en-US" sz="2800"/>
          </a:p>
        </p:txBody>
      </p:sp>
    </p:spTree>
    <p:extLst>
      <p:ext uri="{BB962C8B-B14F-4D97-AF65-F5344CB8AC3E}">
        <p14:creationId xmlns:p14="http://schemas.microsoft.com/office/powerpoint/2010/main" val="1130963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14" grpId="0" animBg="1"/>
      <p:bldP spid="15" grpId="0" animBg="1"/>
      <p:bldP spid="16" grpId="0" animBg="1"/>
    </p:bld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EC5953-2ACB-DD71-0033-C19DC921C34C}"/>
              </a:ext>
            </a:extLst>
          </p:cNvPr>
          <p:cNvSpPr>
            <a:spLocks noGrp="1"/>
          </p:cNvSpPr>
          <p:nvPr>
            <p:ph type="title"/>
          </p:nvPr>
        </p:nvSpPr>
        <p:spPr/>
        <p:txBody>
          <a:bodyPr/>
          <a:lstStyle/>
          <a:p>
            <a:r>
              <a:rPr lang="en-US"/>
              <a:t>Incomplete Point Addition</a:t>
            </a:r>
          </a:p>
        </p:txBody>
      </p:sp>
      <p:sp>
        <p:nvSpPr>
          <p:cNvPr id="3" name="Content Placeholder 2">
            <a:extLst>
              <a:ext uri="{FF2B5EF4-FFF2-40B4-BE49-F238E27FC236}">
                <a16:creationId xmlns:a16="http://schemas.microsoft.com/office/drawing/2014/main" id="{46C7A167-CB0B-66A9-91DB-CAC5CEC1C373}"/>
              </a:ext>
            </a:extLst>
          </p:cNvPr>
          <p:cNvSpPr txBox="1">
            <a:spLocks/>
          </p:cNvSpPr>
          <p:nvPr/>
        </p:nvSpPr>
        <p:spPr>
          <a:xfrm>
            <a:off x="838200" y="1825625"/>
            <a:ext cx="10515600" cy="4945878"/>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t>Optimizations for computing </a:t>
            </a:r>
            <a:r>
              <a:rPr lang="en-US" err="1"/>
              <a:t>nP</a:t>
            </a:r>
            <a:r>
              <a:rPr lang="en-US"/>
              <a:t>, assuming n ≠ 0 mod q and P ≠ O </a:t>
            </a:r>
          </a:p>
          <a:p>
            <a:pPr marL="0" indent="0">
              <a:buFont typeface="Arial" panose="020B0604020202020204" pitchFamily="34" charset="0"/>
              <a:buNone/>
            </a:pPr>
            <a:endParaRPr lang="en-US"/>
          </a:p>
          <a:p>
            <a:pPr marL="0" indent="0">
              <a:buFont typeface="Arial" panose="020B0604020202020204" pitchFamily="34" charset="0"/>
              <a:buNone/>
            </a:pPr>
            <a:r>
              <a:rPr lang="en-US"/>
              <a:t>Double-and-add Method</a:t>
            </a:r>
          </a:p>
          <a:p>
            <a:pPr marL="514350" indent="-514350">
              <a:buFont typeface="+mj-lt"/>
              <a:buAutoNum type="arabicPeriod"/>
            </a:pPr>
            <a:r>
              <a:rPr lang="en-US"/>
              <a:t>Split n into bits n</a:t>
            </a:r>
            <a:r>
              <a:rPr lang="en-US" baseline="-25000"/>
              <a:t>0</a:t>
            </a:r>
            <a:r>
              <a:rPr lang="en-US"/>
              <a:t> .. n</a:t>
            </a:r>
            <a:r>
              <a:rPr lang="en-US" baseline="-25000"/>
              <a:t>255</a:t>
            </a:r>
          </a:p>
          <a:p>
            <a:pPr marL="514350" indent="-514350">
              <a:buFont typeface="+mj-lt"/>
              <a:buAutoNum type="arabicPeriod"/>
            </a:pPr>
            <a:r>
              <a:rPr lang="en-US"/>
              <a:t>Let P’ be Point at Infinity O</a:t>
            </a:r>
          </a:p>
          <a:p>
            <a:pPr marL="514350" indent="-514350">
              <a:buFont typeface="+mj-lt"/>
              <a:buAutoNum type="arabicPeriod"/>
            </a:pPr>
            <a:r>
              <a:rPr lang="en-US"/>
              <a:t>Let P” be P</a:t>
            </a:r>
          </a:p>
          <a:p>
            <a:pPr marL="514350" indent="-514350">
              <a:buFont typeface="+mj-lt"/>
              <a:buAutoNum type="arabicPeriod"/>
            </a:pPr>
            <a:r>
              <a:rPr lang="en-US"/>
              <a:t>For </a:t>
            </a:r>
            <a:r>
              <a:rPr lang="en-US" err="1"/>
              <a:t>i</a:t>
            </a:r>
            <a:r>
              <a:rPr lang="en-US"/>
              <a:t> in [0, 255]:</a:t>
            </a:r>
          </a:p>
          <a:p>
            <a:pPr marL="457200" lvl="1" indent="0">
              <a:buFont typeface="Arial" panose="020B0604020202020204" pitchFamily="34" charset="0"/>
              <a:buNone/>
            </a:pPr>
            <a:r>
              <a:rPr lang="en-US" sz="2800"/>
              <a:t>	If </a:t>
            </a:r>
            <a:r>
              <a:rPr lang="en-US" sz="2800" err="1"/>
              <a:t>n</a:t>
            </a:r>
            <a:r>
              <a:rPr lang="en-US" sz="2800" baseline="-25000" err="1"/>
              <a:t>i</a:t>
            </a:r>
            <a:r>
              <a:rPr lang="en-US" sz="2800"/>
              <a:t> = 1 then P’ ← P’ + P”</a:t>
            </a:r>
          </a:p>
          <a:p>
            <a:pPr marL="457200" lvl="1" indent="0">
              <a:buFont typeface="Arial" panose="020B0604020202020204" pitchFamily="34" charset="0"/>
              <a:buNone/>
            </a:pPr>
            <a:r>
              <a:rPr lang="en-US" sz="2800"/>
              <a:t>	P” ← P” + P”</a:t>
            </a:r>
          </a:p>
          <a:p>
            <a:pPr marL="457200" indent="-457200">
              <a:buFont typeface="+mj-lt"/>
              <a:buAutoNum type="arabicPeriod"/>
            </a:pPr>
            <a:r>
              <a:rPr lang="en-US"/>
              <a:t>Return P’</a:t>
            </a:r>
          </a:p>
        </p:txBody>
      </p:sp>
      <p:sp>
        <p:nvSpPr>
          <p:cNvPr id="7" name="Rectangle 6">
            <a:extLst>
              <a:ext uri="{FF2B5EF4-FFF2-40B4-BE49-F238E27FC236}">
                <a16:creationId xmlns:a16="http://schemas.microsoft.com/office/drawing/2014/main" id="{45410A23-3A5B-3092-FCDC-A64F20266897}"/>
              </a:ext>
            </a:extLst>
          </p:cNvPr>
          <p:cNvSpPr/>
          <p:nvPr/>
        </p:nvSpPr>
        <p:spPr>
          <a:xfrm>
            <a:off x="3684934" y="5003216"/>
            <a:ext cx="1847088" cy="432487"/>
          </a:xfrm>
          <a:prstGeom prst="rect">
            <a:avLst/>
          </a:prstGeom>
          <a:noFill/>
          <a:ln w="19050">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cxnSp>
        <p:nvCxnSpPr>
          <p:cNvPr id="11" name="Straight Arrow Connector 10">
            <a:extLst>
              <a:ext uri="{FF2B5EF4-FFF2-40B4-BE49-F238E27FC236}">
                <a16:creationId xmlns:a16="http://schemas.microsoft.com/office/drawing/2014/main" id="{23A84904-1DEF-E2DB-0FFF-41483E9A957C}"/>
              </a:ext>
            </a:extLst>
          </p:cNvPr>
          <p:cNvCxnSpPr>
            <a:cxnSpLocks/>
          </p:cNvCxnSpPr>
          <p:nvPr/>
        </p:nvCxnSpPr>
        <p:spPr>
          <a:xfrm flipH="1">
            <a:off x="5532022" y="5219459"/>
            <a:ext cx="3048063" cy="0"/>
          </a:xfrm>
          <a:prstGeom prst="straightConnector1">
            <a:avLst/>
          </a:prstGeom>
          <a:ln w="2857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4BE0472E-CE90-98F1-09B1-6D6D85A42534}"/>
              </a:ext>
            </a:extLst>
          </p:cNvPr>
          <p:cNvSpPr txBox="1"/>
          <p:nvPr/>
        </p:nvSpPr>
        <p:spPr>
          <a:xfrm>
            <a:off x="8580084" y="5003216"/>
            <a:ext cx="1367480" cy="523220"/>
          </a:xfrm>
          <a:prstGeom prst="rect">
            <a:avLst/>
          </a:prstGeom>
          <a:ln w="19050">
            <a:solidFill>
              <a:schemeClr val="accent1"/>
            </a:solid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sz="2800"/>
              <a:t>P’ ≠ ±P”</a:t>
            </a:r>
          </a:p>
        </p:txBody>
      </p:sp>
    </p:spTree>
    <p:extLst>
      <p:ext uri="{BB962C8B-B14F-4D97-AF65-F5344CB8AC3E}">
        <p14:creationId xmlns:p14="http://schemas.microsoft.com/office/powerpoint/2010/main" val="3139834774"/>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683C7DB1-026C-AE75-4C88-10E2CC83C9B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EF65955-B40E-2872-384E-EB0CC7298460}"/>
              </a:ext>
            </a:extLst>
          </p:cNvPr>
          <p:cNvSpPr>
            <a:spLocks noGrp="1"/>
          </p:cNvSpPr>
          <p:nvPr>
            <p:ph type="title"/>
          </p:nvPr>
        </p:nvSpPr>
        <p:spPr/>
        <p:txBody>
          <a:bodyPr/>
          <a:lstStyle/>
          <a:p>
            <a:r>
              <a:rPr lang="en-US"/>
              <a:t>Upgrading Legacy Signatures</a:t>
            </a:r>
          </a:p>
        </p:txBody>
      </p:sp>
      <p:pic>
        <p:nvPicPr>
          <p:cNvPr id="4" name="Picture 6" descr="Client - Free marketing icons">
            <a:extLst>
              <a:ext uri="{FF2B5EF4-FFF2-40B4-BE49-F238E27FC236}">
                <a16:creationId xmlns:a16="http://schemas.microsoft.com/office/drawing/2014/main" id="{1E6E3544-FFCA-CEE5-95C4-8109B58E419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28374"/>
          <a:stretch/>
        </p:blipFill>
        <p:spPr bwMode="auto">
          <a:xfrm>
            <a:off x="4842159" y="2984558"/>
            <a:ext cx="2315308" cy="1658373"/>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a:extLst>
              <a:ext uri="{FF2B5EF4-FFF2-40B4-BE49-F238E27FC236}">
                <a16:creationId xmlns:a16="http://schemas.microsoft.com/office/drawing/2014/main" id="{F067A1BA-EB4D-D728-AB97-A2B37A65DC35}"/>
              </a:ext>
            </a:extLst>
          </p:cNvPr>
          <p:cNvGrpSpPr/>
          <p:nvPr/>
        </p:nvGrpSpPr>
        <p:grpSpPr>
          <a:xfrm>
            <a:off x="321851" y="2533733"/>
            <a:ext cx="5208008" cy="2794994"/>
            <a:chOff x="718924" y="3871233"/>
            <a:chExt cx="5208008" cy="2794994"/>
          </a:xfrm>
        </p:grpSpPr>
        <p:pic>
          <p:nvPicPr>
            <p:cNvPr id="6" name="Picture 4" descr="Certificate - Free education icons">
              <a:extLst>
                <a:ext uri="{FF2B5EF4-FFF2-40B4-BE49-F238E27FC236}">
                  <a16:creationId xmlns:a16="http://schemas.microsoft.com/office/drawing/2014/main" id="{B1ABAB2B-8F84-40FF-21AE-9FDFDBDC87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39232" y="5746632"/>
              <a:ext cx="687700" cy="687700"/>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6">
              <a:extLst>
                <a:ext uri="{FF2B5EF4-FFF2-40B4-BE49-F238E27FC236}">
                  <a16:creationId xmlns:a16="http://schemas.microsoft.com/office/drawing/2014/main" id="{AEF4CD2E-FCF4-C66C-4B9C-26F9E9C5D748}"/>
                </a:ext>
              </a:extLst>
            </p:cNvPr>
            <p:cNvGrpSpPr/>
            <p:nvPr/>
          </p:nvGrpSpPr>
          <p:grpSpPr>
            <a:xfrm>
              <a:off x="718924" y="3871233"/>
              <a:ext cx="2685158" cy="2794994"/>
              <a:chOff x="742356" y="3871233"/>
              <a:chExt cx="2866728" cy="2794994"/>
            </a:xfrm>
          </p:grpSpPr>
          <p:pic>
            <p:nvPicPr>
              <p:cNvPr id="8" name="Picture 6" descr="Home • Go Government">
                <a:extLst>
                  <a:ext uri="{FF2B5EF4-FFF2-40B4-BE49-F238E27FC236}">
                    <a16:creationId xmlns:a16="http://schemas.microsoft.com/office/drawing/2014/main" id="{B27FC91D-989C-5650-0947-6FED4258150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38031" y="4322058"/>
                <a:ext cx="1475378" cy="147537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Key PNG transparent image download, size: 2560x1066px">
                <a:extLst>
                  <a:ext uri="{FF2B5EF4-FFF2-40B4-BE49-F238E27FC236}">
                    <a16:creationId xmlns:a16="http://schemas.microsoft.com/office/drawing/2014/main" id="{7872E031-1566-F6D4-0D1B-BF6389DABABC}"/>
                  </a:ext>
                </a:extLst>
              </p:cNvPr>
              <p:cNvPicPr>
                <a:picLocks noChangeAspect="1" noChangeArrowheads="1"/>
              </p:cNvPicPr>
              <p:nvPr/>
            </p:nvPicPr>
            <p:blipFill>
              <a:blip r:embed="rId5">
                <a:duotone>
                  <a:prstClr val="black"/>
                  <a:srgbClr val="DC3220">
                    <a:tint val="45000"/>
                    <a:satMod val="400000"/>
                  </a:srgbClr>
                </a:duotone>
                <a:extLst>
                  <a:ext uri="{28A0092B-C50C-407E-A947-70E740481C1C}">
                    <a14:useLocalDpi xmlns:a14="http://schemas.microsoft.com/office/drawing/2010/main" val="0"/>
                  </a:ext>
                </a:extLst>
              </a:blip>
              <a:srcRect/>
              <a:stretch>
                <a:fillRect/>
              </a:stretch>
            </p:blipFill>
            <p:spPr bwMode="auto">
              <a:xfrm>
                <a:off x="1354851" y="5823456"/>
                <a:ext cx="851283" cy="35448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Key PNG transparent image download, size: 2560x1066px">
                <a:extLst>
                  <a:ext uri="{FF2B5EF4-FFF2-40B4-BE49-F238E27FC236}">
                    <a16:creationId xmlns:a16="http://schemas.microsoft.com/office/drawing/2014/main" id="{5D89EDBA-0423-D282-EEA0-016D912CAF64}"/>
                  </a:ext>
                </a:extLst>
              </p:cNvPr>
              <p:cNvPicPr>
                <a:picLocks noChangeAspect="1" noChangeArrowheads="1"/>
              </p:cNvPicPr>
              <p:nvPr/>
            </p:nvPicPr>
            <p:blipFill>
              <a:blip r:embed="rId5">
                <a:duotone>
                  <a:prstClr val="black"/>
                  <a:srgbClr val="005AB5">
                    <a:tint val="45000"/>
                    <a:satMod val="400000"/>
                  </a:srgbClr>
                </a:duotone>
                <a:extLst>
                  <a:ext uri="{28A0092B-C50C-407E-A947-70E740481C1C}">
                    <a14:useLocalDpi xmlns:a14="http://schemas.microsoft.com/office/drawing/2010/main" val="0"/>
                  </a:ext>
                </a:extLst>
              </a:blip>
              <a:srcRect/>
              <a:stretch>
                <a:fillRect/>
              </a:stretch>
            </p:blipFill>
            <p:spPr bwMode="auto">
              <a:xfrm>
                <a:off x="2239693" y="5820305"/>
                <a:ext cx="851282" cy="354480"/>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F52E86B5-116A-8CDF-C69F-9E2A75A6E45B}"/>
                  </a:ext>
                </a:extLst>
              </p:cNvPr>
              <p:cNvSpPr txBox="1"/>
              <p:nvPr/>
            </p:nvSpPr>
            <p:spPr>
              <a:xfrm>
                <a:off x="1594193" y="6174785"/>
                <a:ext cx="1215399" cy="461665"/>
              </a:xfrm>
              <a:prstGeom prst="rect">
                <a:avLst/>
              </a:prstGeom>
              <a:noFill/>
            </p:spPr>
            <p:txBody>
              <a:bodyPr wrap="none" rtlCol="0">
                <a:spAutoFit/>
              </a:bodyPr>
              <a:lstStyle/>
              <a:p>
                <a:r>
                  <a:rPr lang="en-US" sz="2400"/>
                  <a:t>(</a:t>
                </a:r>
                <a:r>
                  <a:rPr lang="en-US" sz="2400" err="1"/>
                  <a:t>sk</a:t>
                </a:r>
                <a:r>
                  <a:rPr lang="en-US" sz="2400"/>
                  <a:t>,   pk)</a:t>
                </a:r>
              </a:p>
            </p:txBody>
          </p:sp>
          <p:sp>
            <p:nvSpPr>
              <p:cNvPr id="12" name="Rounded Rectangular Callout 11">
                <a:extLst>
                  <a:ext uri="{FF2B5EF4-FFF2-40B4-BE49-F238E27FC236}">
                    <a16:creationId xmlns:a16="http://schemas.microsoft.com/office/drawing/2014/main" id="{E90407E4-3F1C-6C5E-615C-F86225C30D70}"/>
                  </a:ext>
                </a:extLst>
              </p:cNvPr>
              <p:cNvSpPr/>
              <p:nvPr/>
            </p:nvSpPr>
            <p:spPr>
              <a:xfrm>
                <a:off x="742356" y="3871233"/>
                <a:ext cx="2866728" cy="2794994"/>
              </a:xfrm>
              <a:prstGeom prst="wedgeRoundRectCallout">
                <a:avLst>
                  <a:gd name="adj1" fmla="val 121467"/>
                  <a:gd name="adj2" fmla="val 26701"/>
                  <a:gd name="adj3" fmla="val 16667"/>
                </a:avLst>
              </a:prstGeom>
              <a:noFill/>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3" name="TextBox 12">
                <a:extLst>
                  <a:ext uri="{FF2B5EF4-FFF2-40B4-BE49-F238E27FC236}">
                    <a16:creationId xmlns:a16="http://schemas.microsoft.com/office/drawing/2014/main" id="{D2F2D231-8A42-11BB-A587-4561E9A0F530}"/>
                  </a:ext>
                </a:extLst>
              </p:cNvPr>
              <p:cNvSpPr txBox="1"/>
              <p:nvPr/>
            </p:nvSpPr>
            <p:spPr>
              <a:xfrm>
                <a:off x="827146" y="3925662"/>
                <a:ext cx="1348574" cy="461665"/>
              </a:xfrm>
              <a:prstGeom prst="rect">
                <a:avLst/>
              </a:prstGeom>
              <a:noFill/>
            </p:spPr>
            <p:txBody>
              <a:bodyPr wrap="none" rtlCol="0">
                <a:spAutoFit/>
              </a:bodyPr>
              <a:lstStyle/>
              <a:p>
                <a:r>
                  <a:rPr lang="en-US" sz="2400"/>
                  <a:t>Issued by</a:t>
                </a:r>
              </a:p>
            </p:txBody>
          </p:sp>
        </p:grpSp>
      </p:grpSp>
      <p:sp>
        <p:nvSpPr>
          <p:cNvPr id="25" name="Cloud Callout 24">
            <a:extLst>
              <a:ext uri="{FF2B5EF4-FFF2-40B4-BE49-F238E27FC236}">
                <a16:creationId xmlns:a16="http://schemas.microsoft.com/office/drawing/2014/main" id="{BFCEDD45-8AB3-3756-698E-74AA2AADA89E}"/>
              </a:ext>
            </a:extLst>
          </p:cNvPr>
          <p:cNvSpPr/>
          <p:nvPr/>
        </p:nvSpPr>
        <p:spPr>
          <a:xfrm>
            <a:off x="6331432" y="1268567"/>
            <a:ext cx="5282635" cy="1325563"/>
          </a:xfrm>
          <a:prstGeom prst="cloudCallout">
            <a:avLst>
              <a:gd name="adj1" fmla="val -43088"/>
              <a:gd name="adj2" fmla="val 65188"/>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a:t>Proof-of-Possession</a:t>
            </a:r>
          </a:p>
        </p:txBody>
      </p:sp>
      <p:sp>
        <p:nvSpPr>
          <p:cNvPr id="26" name="Cloud Callout 25">
            <a:extLst>
              <a:ext uri="{FF2B5EF4-FFF2-40B4-BE49-F238E27FC236}">
                <a16:creationId xmlns:a16="http://schemas.microsoft.com/office/drawing/2014/main" id="{FF11A2C5-2298-0D40-EEF5-3C1988740899}"/>
              </a:ext>
            </a:extLst>
          </p:cNvPr>
          <p:cNvSpPr/>
          <p:nvPr/>
        </p:nvSpPr>
        <p:spPr>
          <a:xfrm>
            <a:off x="7304896" y="2650318"/>
            <a:ext cx="4309171" cy="1325563"/>
          </a:xfrm>
          <a:prstGeom prst="cloudCallout">
            <a:avLst>
              <a:gd name="adj1" fmla="val -62494"/>
              <a:gd name="adj2" fmla="val 30249"/>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a:t>Ring Signature</a:t>
            </a:r>
          </a:p>
        </p:txBody>
      </p:sp>
      <p:sp>
        <p:nvSpPr>
          <p:cNvPr id="28" name="Cloud Callout 27">
            <a:extLst>
              <a:ext uri="{FF2B5EF4-FFF2-40B4-BE49-F238E27FC236}">
                <a16:creationId xmlns:a16="http://schemas.microsoft.com/office/drawing/2014/main" id="{67F72726-5A46-0A35-8A2C-C88026C022D7}"/>
              </a:ext>
            </a:extLst>
          </p:cNvPr>
          <p:cNvSpPr/>
          <p:nvPr/>
        </p:nvSpPr>
        <p:spPr>
          <a:xfrm>
            <a:off x="6757887" y="4327721"/>
            <a:ext cx="5403187" cy="1325563"/>
          </a:xfrm>
          <a:prstGeom prst="cloudCallout">
            <a:avLst>
              <a:gd name="adj1" fmla="val -46396"/>
              <a:gd name="adj2" fmla="val -52171"/>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a:t>Aggregate signature</a:t>
            </a:r>
          </a:p>
        </p:txBody>
      </p:sp>
      <p:sp>
        <p:nvSpPr>
          <p:cNvPr id="3" name="TextBox 2">
            <a:extLst>
              <a:ext uri="{FF2B5EF4-FFF2-40B4-BE49-F238E27FC236}">
                <a16:creationId xmlns:a16="http://schemas.microsoft.com/office/drawing/2014/main" id="{EE516973-F4A9-BA1F-0803-CB4903AA4E53}"/>
              </a:ext>
            </a:extLst>
          </p:cNvPr>
          <p:cNvSpPr txBox="1"/>
          <p:nvPr/>
        </p:nvSpPr>
        <p:spPr>
          <a:xfrm>
            <a:off x="2615912" y="6073257"/>
            <a:ext cx="6960175" cy="523220"/>
          </a:xfrm>
          <a:prstGeom prst="rect">
            <a:avLst/>
          </a:prstGeom>
          <a:noFill/>
        </p:spPr>
        <p:txBody>
          <a:bodyPr wrap="none" rtlCol="0">
            <a:spAutoFit/>
          </a:bodyPr>
          <a:lstStyle/>
          <a:p>
            <a:r>
              <a:rPr lang="en-US" sz="2800"/>
              <a:t>Want: Compatible with existing infrastructures</a:t>
            </a:r>
          </a:p>
        </p:txBody>
      </p:sp>
    </p:spTree>
    <p:extLst>
      <p:ext uri="{BB962C8B-B14F-4D97-AF65-F5344CB8AC3E}">
        <p14:creationId xmlns:p14="http://schemas.microsoft.com/office/powerpoint/2010/main" val="3508609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8" grpId="0" animBg="1"/>
      <p:bldP spid="3" grpId="0"/>
    </p:bldLst>
  </p:timing>
</p:sld>
</file>

<file path=ppt/slides/slide138.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973C1157-AB52-1F60-05DE-4ED462373B5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D540997-9534-DF55-B613-E03F2A74921E}"/>
              </a:ext>
            </a:extLst>
          </p:cNvPr>
          <p:cNvSpPr>
            <a:spLocks noGrp="1"/>
          </p:cNvSpPr>
          <p:nvPr>
            <p:ph type="title"/>
          </p:nvPr>
        </p:nvSpPr>
        <p:spPr/>
        <p:txBody>
          <a:bodyPr/>
          <a:lstStyle/>
          <a:p>
            <a:r>
              <a:rPr lang="en-US"/>
              <a:t>Upgrading Legacy Signatures</a:t>
            </a:r>
          </a:p>
        </p:txBody>
      </p:sp>
      <p:pic>
        <p:nvPicPr>
          <p:cNvPr id="4" name="Picture 6" descr="Client - Free marketing icons">
            <a:extLst>
              <a:ext uri="{FF2B5EF4-FFF2-40B4-BE49-F238E27FC236}">
                <a16:creationId xmlns:a16="http://schemas.microsoft.com/office/drawing/2014/main" id="{6667E319-DC1C-4A5A-2BA5-6B89E1595FD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28374"/>
          <a:stretch/>
        </p:blipFill>
        <p:spPr bwMode="auto">
          <a:xfrm>
            <a:off x="4842159" y="2984558"/>
            <a:ext cx="2315308" cy="1658373"/>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a:extLst>
              <a:ext uri="{FF2B5EF4-FFF2-40B4-BE49-F238E27FC236}">
                <a16:creationId xmlns:a16="http://schemas.microsoft.com/office/drawing/2014/main" id="{B21697FA-B629-0DF9-CD02-1E1288FF7B12}"/>
              </a:ext>
            </a:extLst>
          </p:cNvPr>
          <p:cNvGrpSpPr/>
          <p:nvPr/>
        </p:nvGrpSpPr>
        <p:grpSpPr>
          <a:xfrm>
            <a:off x="321851" y="2533733"/>
            <a:ext cx="5208008" cy="2794994"/>
            <a:chOff x="718924" y="3871233"/>
            <a:chExt cx="5208008" cy="2794994"/>
          </a:xfrm>
        </p:grpSpPr>
        <p:pic>
          <p:nvPicPr>
            <p:cNvPr id="6" name="Picture 4" descr="Certificate - Free education icons">
              <a:extLst>
                <a:ext uri="{FF2B5EF4-FFF2-40B4-BE49-F238E27FC236}">
                  <a16:creationId xmlns:a16="http://schemas.microsoft.com/office/drawing/2014/main" id="{B4736BDE-9365-5843-F52E-2C1C874C8CA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39232" y="5746632"/>
              <a:ext cx="687700" cy="687700"/>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6">
              <a:extLst>
                <a:ext uri="{FF2B5EF4-FFF2-40B4-BE49-F238E27FC236}">
                  <a16:creationId xmlns:a16="http://schemas.microsoft.com/office/drawing/2014/main" id="{FD6511C2-60A5-21F4-EFF9-B2B792478BE0}"/>
                </a:ext>
              </a:extLst>
            </p:cNvPr>
            <p:cNvGrpSpPr/>
            <p:nvPr/>
          </p:nvGrpSpPr>
          <p:grpSpPr>
            <a:xfrm>
              <a:off x="718924" y="3871233"/>
              <a:ext cx="2685158" cy="2794994"/>
              <a:chOff x="742356" y="3871233"/>
              <a:chExt cx="2866728" cy="2794994"/>
            </a:xfrm>
          </p:grpSpPr>
          <p:pic>
            <p:nvPicPr>
              <p:cNvPr id="8" name="Picture 6" descr="Home • Go Government">
                <a:extLst>
                  <a:ext uri="{FF2B5EF4-FFF2-40B4-BE49-F238E27FC236}">
                    <a16:creationId xmlns:a16="http://schemas.microsoft.com/office/drawing/2014/main" id="{AB4A3E2E-F037-4F37-1021-BB34F532829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38031" y="4322058"/>
                <a:ext cx="1475378" cy="147537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Key PNG transparent image download, size: 2560x1066px">
                <a:extLst>
                  <a:ext uri="{FF2B5EF4-FFF2-40B4-BE49-F238E27FC236}">
                    <a16:creationId xmlns:a16="http://schemas.microsoft.com/office/drawing/2014/main" id="{020B5A61-24A1-BF53-C4EB-31CF718C615A}"/>
                  </a:ext>
                </a:extLst>
              </p:cNvPr>
              <p:cNvPicPr>
                <a:picLocks noChangeAspect="1" noChangeArrowheads="1"/>
              </p:cNvPicPr>
              <p:nvPr/>
            </p:nvPicPr>
            <p:blipFill>
              <a:blip r:embed="rId6">
                <a:duotone>
                  <a:prstClr val="black"/>
                  <a:srgbClr val="DC3220">
                    <a:tint val="45000"/>
                    <a:satMod val="400000"/>
                  </a:srgbClr>
                </a:duotone>
                <a:extLst>
                  <a:ext uri="{28A0092B-C50C-407E-A947-70E740481C1C}">
                    <a14:useLocalDpi xmlns:a14="http://schemas.microsoft.com/office/drawing/2010/main" val="0"/>
                  </a:ext>
                </a:extLst>
              </a:blip>
              <a:srcRect/>
              <a:stretch>
                <a:fillRect/>
              </a:stretch>
            </p:blipFill>
            <p:spPr bwMode="auto">
              <a:xfrm>
                <a:off x="1354851" y="5823456"/>
                <a:ext cx="851283" cy="35448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Key PNG transparent image download, size: 2560x1066px">
                <a:extLst>
                  <a:ext uri="{FF2B5EF4-FFF2-40B4-BE49-F238E27FC236}">
                    <a16:creationId xmlns:a16="http://schemas.microsoft.com/office/drawing/2014/main" id="{53D0AD16-6A95-B3DD-1C70-C9B011775CDE}"/>
                  </a:ext>
                </a:extLst>
              </p:cNvPr>
              <p:cNvPicPr>
                <a:picLocks noChangeAspect="1" noChangeArrowheads="1"/>
              </p:cNvPicPr>
              <p:nvPr/>
            </p:nvPicPr>
            <p:blipFill>
              <a:blip r:embed="rId6">
                <a:duotone>
                  <a:prstClr val="black"/>
                  <a:srgbClr val="005AB5">
                    <a:tint val="45000"/>
                    <a:satMod val="400000"/>
                  </a:srgbClr>
                </a:duotone>
                <a:extLst>
                  <a:ext uri="{28A0092B-C50C-407E-A947-70E740481C1C}">
                    <a14:useLocalDpi xmlns:a14="http://schemas.microsoft.com/office/drawing/2010/main" val="0"/>
                  </a:ext>
                </a:extLst>
              </a:blip>
              <a:srcRect/>
              <a:stretch>
                <a:fillRect/>
              </a:stretch>
            </p:blipFill>
            <p:spPr bwMode="auto">
              <a:xfrm>
                <a:off x="2239693" y="5820305"/>
                <a:ext cx="851282" cy="354480"/>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4B41272A-223C-8C40-8123-B46B994EDB31}"/>
                  </a:ext>
                </a:extLst>
              </p:cNvPr>
              <p:cNvSpPr txBox="1"/>
              <p:nvPr/>
            </p:nvSpPr>
            <p:spPr>
              <a:xfrm>
                <a:off x="1594193" y="6174785"/>
                <a:ext cx="1215399" cy="461665"/>
              </a:xfrm>
              <a:prstGeom prst="rect">
                <a:avLst/>
              </a:prstGeom>
              <a:noFill/>
            </p:spPr>
            <p:txBody>
              <a:bodyPr wrap="none" rtlCol="0">
                <a:spAutoFit/>
              </a:bodyPr>
              <a:lstStyle/>
              <a:p>
                <a:r>
                  <a:rPr lang="en-US" sz="2400"/>
                  <a:t>(</a:t>
                </a:r>
                <a:r>
                  <a:rPr lang="en-US" sz="2400" err="1"/>
                  <a:t>sk</a:t>
                </a:r>
                <a:r>
                  <a:rPr lang="en-US" sz="2400"/>
                  <a:t>,   pk)</a:t>
                </a:r>
              </a:p>
            </p:txBody>
          </p:sp>
          <p:sp>
            <p:nvSpPr>
              <p:cNvPr id="12" name="Rounded Rectangular Callout 11">
                <a:extLst>
                  <a:ext uri="{FF2B5EF4-FFF2-40B4-BE49-F238E27FC236}">
                    <a16:creationId xmlns:a16="http://schemas.microsoft.com/office/drawing/2014/main" id="{E1867613-D83E-F1E4-B4F4-1DF296FB70ED}"/>
                  </a:ext>
                </a:extLst>
              </p:cNvPr>
              <p:cNvSpPr/>
              <p:nvPr/>
            </p:nvSpPr>
            <p:spPr>
              <a:xfrm>
                <a:off x="742356" y="3871233"/>
                <a:ext cx="2866728" cy="2794994"/>
              </a:xfrm>
              <a:prstGeom prst="wedgeRoundRectCallout">
                <a:avLst>
                  <a:gd name="adj1" fmla="val 121467"/>
                  <a:gd name="adj2" fmla="val 26701"/>
                  <a:gd name="adj3" fmla="val 16667"/>
                </a:avLst>
              </a:prstGeom>
              <a:noFill/>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3" name="TextBox 12">
                <a:extLst>
                  <a:ext uri="{FF2B5EF4-FFF2-40B4-BE49-F238E27FC236}">
                    <a16:creationId xmlns:a16="http://schemas.microsoft.com/office/drawing/2014/main" id="{E7BD95A0-416D-18A4-EFEF-A7403DE82828}"/>
                  </a:ext>
                </a:extLst>
              </p:cNvPr>
              <p:cNvSpPr txBox="1"/>
              <p:nvPr/>
            </p:nvSpPr>
            <p:spPr>
              <a:xfrm>
                <a:off x="827146" y="3925662"/>
                <a:ext cx="1348574" cy="461665"/>
              </a:xfrm>
              <a:prstGeom prst="rect">
                <a:avLst/>
              </a:prstGeom>
              <a:noFill/>
            </p:spPr>
            <p:txBody>
              <a:bodyPr wrap="none" rtlCol="0">
                <a:spAutoFit/>
              </a:bodyPr>
              <a:lstStyle/>
              <a:p>
                <a:r>
                  <a:rPr lang="en-US" sz="2400"/>
                  <a:t>Issued by</a:t>
                </a:r>
              </a:p>
            </p:txBody>
          </p:sp>
        </p:grpSp>
      </p:grpSp>
      <p:sp>
        <p:nvSpPr>
          <p:cNvPr id="3" name="Rectangle 2">
            <a:extLst>
              <a:ext uri="{FF2B5EF4-FFF2-40B4-BE49-F238E27FC236}">
                <a16:creationId xmlns:a16="http://schemas.microsoft.com/office/drawing/2014/main" id="{7C932131-6546-DEB2-FA4B-921400ED3E0A}"/>
              </a:ext>
            </a:extLst>
          </p:cNvPr>
          <p:cNvSpPr/>
          <p:nvPr/>
        </p:nvSpPr>
        <p:spPr>
          <a:xfrm>
            <a:off x="8590916" y="3131125"/>
            <a:ext cx="2390298" cy="1410826"/>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US" sz="2800"/>
              <a:t>Signature Generation</a:t>
            </a:r>
          </a:p>
        </p:txBody>
      </p:sp>
      <p:pic>
        <p:nvPicPr>
          <p:cNvPr id="14" name="Picture 4" descr="Certificate - Free education icons">
            <a:extLst>
              <a:ext uri="{FF2B5EF4-FFF2-40B4-BE49-F238E27FC236}">
                <a16:creationId xmlns:a16="http://schemas.microsoft.com/office/drawing/2014/main" id="{EB141D94-4F44-CC71-CCC0-BCFBE7FF2D2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49454" y="3049827"/>
            <a:ext cx="687700" cy="687700"/>
          </a:xfrm>
          <a:prstGeom prst="rect">
            <a:avLst/>
          </a:prstGeom>
          <a:noFill/>
          <a:extLst>
            <a:ext uri="{909E8E84-426E-40DD-AFC4-6F175D3DCCD1}">
              <a14:hiddenFill xmlns:a14="http://schemas.microsoft.com/office/drawing/2010/main">
                <a:solidFill>
                  <a:srgbClr val="FFFFFF"/>
                </a:solidFill>
              </a14:hiddenFill>
            </a:ext>
          </a:extLst>
        </p:spPr>
      </p:pic>
      <p:pic>
        <p:nvPicPr>
          <p:cNvPr id="15" name="Graphic 14" descr="Diploma roll with solid fill">
            <a:extLst>
              <a:ext uri="{FF2B5EF4-FFF2-40B4-BE49-F238E27FC236}">
                <a16:creationId xmlns:a16="http://schemas.microsoft.com/office/drawing/2014/main" id="{5713A7C4-2045-ABF4-9391-50B0F6EEF1CD}"/>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199301" y="3615874"/>
            <a:ext cx="914400" cy="914400"/>
          </a:xfrm>
          <a:prstGeom prst="rect">
            <a:avLst/>
          </a:prstGeom>
        </p:spPr>
      </p:pic>
      <p:cxnSp>
        <p:nvCxnSpPr>
          <p:cNvPr id="16" name="Straight Arrow Connector 15">
            <a:extLst>
              <a:ext uri="{FF2B5EF4-FFF2-40B4-BE49-F238E27FC236}">
                <a16:creationId xmlns:a16="http://schemas.microsoft.com/office/drawing/2014/main" id="{E68AA6EC-0CE7-990A-3955-7353ADA2EEB1}"/>
              </a:ext>
            </a:extLst>
          </p:cNvPr>
          <p:cNvCxnSpPr>
            <a:cxnSpLocks/>
          </p:cNvCxnSpPr>
          <p:nvPr/>
        </p:nvCxnSpPr>
        <p:spPr>
          <a:xfrm>
            <a:off x="6956359" y="3737527"/>
            <a:ext cx="1400285" cy="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17" name="Straight Arrow Connector 16">
            <a:extLst>
              <a:ext uri="{FF2B5EF4-FFF2-40B4-BE49-F238E27FC236}">
                <a16:creationId xmlns:a16="http://schemas.microsoft.com/office/drawing/2014/main" id="{779AFCE6-AAED-064F-668E-D3EB80D2CD11}"/>
              </a:ext>
            </a:extLst>
          </p:cNvPr>
          <p:cNvCxnSpPr>
            <a:cxnSpLocks/>
          </p:cNvCxnSpPr>
          <p:nvPr/>
        </p:nvCxnSpPr>
        <p:spPr>
          <a:xfrm flipH="1" flipV="1">
            <a:off x="6998599" y="4327217"/>
            <a:ext cx="1399032" cy="147"/>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18" name="Content Placeholder 2">
            <a:extLst>
              <a:ext uri="{FF2B5EF4-FFF2-40B4-BE49-F238E27FC236}">
                <a16:creationId xmlns:a16="http://schemas.microsoft.com/office/drawing/2014/main" id="{53C2A1F3-3147-D8DE-CA2A-39FD7E0F0E69}"/>
              </a:ext>
            </a:extLst>
          </p:cNvPr>
          <p:cNvSpPr>
            <a:spLocks noGrp="1"/>
          </p:cNvSpPr>
          <p:nvPr>
            <p:ph idx="1"/>
          </p:nvPr>
        </p:nvSpPr>
        <p:spPr>
          <a:xfrm>
            <a:off x="1224576" y="5535245"/>
            <a:ext cx="9742848" cy="1325563"/>
          </a:xfrm>
        </p:spPr>
        <p:txBody>
          <a:bodyPr/>
          <a:lstStyle/>
          <a:p>
            <a:pPr marL="0" indent="0" algn="ctr">
              <a:buNone/>
            </a:pPr>
            <a:r>
              <a:rPr lang="en-US" sz="3600"/>
              <a:t>Fast signer, fast verifier, small signature</a:t>
            </a:r>
          </a:p>
          <a:p>
            <a:pPr marL="0" indent="0" algn="ctr">
              <a:buNone/>
            </a:pPr>
            <a:r>
              <a:rPr lang="en-US" sz="3600">
                <a:solidFill>
                  <a:srgbClr val="FF0000"/>
                </a:solidFill>
              </a:rPr>
              <a:t>Esp. difficult for Post-Quantum Signatures</a:t>
            </a:r>
            <a:endParaRPr lang="en-US" sz="3200"/>
          </a:p>
          <a:p>
            <a:endParaRPr lang="en-US"/>
          </a:p>
          <a:p>
            <a:endParaRPr lang="en-US"/>
          </a:p>
          <a:p>
            <a:pPr marL="0" indent="0">
              <a:buNone/>
            </a:pPr>
            <a:endParaRPr lang="en-US"/>
          </a:p>
        </p:txBody>
      </p:sp>
    </p:spTree>
    <p:extLst>
      <p:ext uri="{BB962C8B-B14F-4D97-AF65-F5344CB8AC3E}">
        <p14:creationId xmlns:p14="http://schemas.microsoft.com/office/powerpoint/2010/main" val="4119701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71746D-73FE-E698-2DB6-29B73D4E1AD6}"/>
              </a:ext>
            </a:extLst>
          </p:cNvPr>
          <p:cNvSpPr>
            <a:spLocks noGrp="1"/>
          </p:cNvSpPr>
          <p:nvPr>
            <p:ph type="title"/>
          </p:nvPr>
        </p:nvSpPr>
        <p:spPr/>
        <p:txBody>
          <a:bodyPr/>
          <a:lstStyle/>
          <a:p>
            <a:r>
              <a:rPr lang="en-US"/>
              <a:t>Motivation</a:t>
            </a:r>
          </a:p>
        </p:txBody>
      </p:sp>
      <p:sp>
        <p:nvSpPr>
          <p:cNvPr id="3" name="Content Placeholder 2">
            <a:extLst>
              <a:ext uri="{FF2B5EF4-FFF2-40B4-BE49-F238E27FC236}">
                <a16:creationId xmlns:a16="http://schemas.microsoft.com/office/drawing/2014/main" id="{756ECC54-7365-286A-E901-744DBB7F8128}"/>
              </a:ext>
            </a:extLst>
          </p:cNvPr>
          <p:cNvSpPr>
            <a:spLocks noGrp="1"/>
          </p:cNvSpPr>
          <p:nvPr>
            <p:ph idx="1"/>
          </p:nvPr>
        </p:nvSpPr>
        <p:spPr>
          <a:xfrm>
            <a:off x="838200" y="1343818"/>
            <a:ext cx="10515600" cy="4833145"/>
          </a:xfrm>
        </p:spPr>
        <p:txBody>
          <a:bodyPr/>
          <a:lstStyle/>
          <a:p>
            <a:r>
              <a:rPr lang="en-US" sz="3600"/>
              <a:t>Challenges</a:t>
            </a:r>
          </a:p>
          <a:p>
            <a:pPr lvl="1"/>
            <a:r>
              <a:rPr lang="en-US" sz="3200"/>
              <a:t>Efficiency: Fast signer, fast verifier, small signature</a:t>
            </a:r>
          </a:p>
          <a:p>
            <a:pPr lvl="1"/>
            <a:r>
              <a:rPr lang="en-US" sz="3200"/>
              <a:t>Esp. difficult for Post-Quantum Signatures</a:t>
            </a:r>
          </a:p>
          <a:p>
            <a:pPr lvl="1"/>
            <a:endParaRPr lang="en-US" sz="3200"/>
          </a:p>
          <a:p>
            <a:endParaRPr lang="en-US"/>
          </a:p>
          <a:p>
            <a:endParaRPr lang="en-US"/>
          </a:p>
          <a:p>
            <a:pPr marL="0" indent="0">
              <a:buNone/>
            </a:pPr>
            <a:endParaRPr lang="en-US"/>
          </a:p>
        </p:txBody>
      </p:sp>
      <p:pic>
        <p:nvPicPr>
          <p:cNvPr id="4" name="Picture 6" descr="Client - Free marketing icons">
            <a:extLst>
              <a:ext uri="{FF2B5EF4-FFF2-40B4-BE49-F238E27FC236}">
                <a16:creationId xmlns:a16="http://schemas.microsoft.com/office/drawing/2014/main" id="{3F9DC440-F59A-4A21-953B-A033E30C50A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28374"/>
          <a:stretch/>
        </p:blipFill>
        <p:spPr bwMode="auto">
          <a:xfrm>
            <a:off x="4842159" y="4029589"/>
            <a:ext cx="2315308" cy="1658373"/>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a:extLst>
              <a:ext uri="{FF2B5EF4-FFF2-40B4-BE49-F238E27FC236}">
                <a16:creationId xmlns:a16="http://schemas.microsoft.com/office/drawing/2014/main" id="{2FEECBEF-A2A3-D97B-E00D-5BFB48196B31}"/>
              </a:ext>
            </a:extLst>
          </p:cNvPr>
          <p:cNvGrpSpPr/>
          <p:nvPr/>
        </p:nvGrpSpPr>
        <p:grpSpPr>
          <a:xfrm>
            <a:off x="321851" y="3578764"/>
            <a:ext cx="5208008" cy="2794994"/>
            <a:chOff x="718924" y="3871233"/>
            <a:chExt cx="5208008" cy="2794994"/>
          </a:xfrm>
        </p:grpSpPr>
        <p:pic>
          <p:nvPicPr>
            <p:cNvPr id="6" name="Picture 4" descr="Certificate - Free education icons">
              <a:extLst>
                <a:ext uri="{FF2B5EF4-FFF2-40B4-BE49-F238E27FC236}">
                  <a16:creationId xmlns:a16="http://schemas.microsoft.com/office/drawing/2014/main" id="{C814B681-4BC4-A552-D9BD-C875EB8A08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39232" y="5746632"/>
              <a:ext cx="687700" cy="687700"/>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6">
              <a:extLst>
                <a:ext uri="{FF2B5EF4-FFF2-40B4-BE49-F238E27FC236}">
                  <a16:creationId xmlns:a16="http://schemas.microsoft.com/office/drawing/2014/main" id="{D678D3C1-D593-9695-4E3D-44D864D2E7E8}"/>
                </a:ext>
              </a:extLst>
            </p:cNvPr>
            <p:cNvGrpSpPr/>
            <p:nvPr/>
          </p:nvGrpSpPr>
          <p:grpSpPr>
            <a:xfrm>
              <a:off x="718924" y="3871233"/>
              <a:ext cx="2685158" cy="2794994"/>
              <a:chOff x="742356" y="3871233"/>
              <a:chExt cx="2866728" cy="2794994"/>
            </a:xfrm>
          </p:grpSpPr>
          <p:pic>
            <p:nvPicPr>
              <p:cNvPr id="8" name="Picture 6" descr="Home • Go Government">
                <a:extLst>
                  <a:ext uri="{FF2B5EF4-FFF2-40B4-BE49-F238E27FC236}">
                    <a16:creationId xmlns:a16="http://schemas.microsoft.com/office/drawing/2014/main" id="{D1A84332-05A1-0E38-A3DD-F396C2AA9CB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38031" y="4322058"/>
                <a:ext cx="1475378" cy="147537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Key PNG transparent image download, size: 2560x1066px">
                <a:extLst>
                  <a:ext uri="{FF2B5EF4-FFF2-40B4-BE49-F238E27FC236}">
                    <a16:creationId xmlns:a16="http://schemas.microsoft.com/office/drawing/2014/main" id="{4045C58E-2418-BA68-FF4C-D83C1CFCB057}"/>
                  </a:ext>
                </a:extLst>
              </p:cNvPr>
              <p:cNvPicPr>
                <a:picLocks noChangeAspect="1" noChangeArrowheads="1"/>
              </p:cNvPicPr>
              <p:nvPr/>
            </p:nvPicPr>
            <p:blipFill>
              <a:blip r:embed="rId5">
                <a:duotone>
                  <a:prstClr val="black"/>
                  <a:srgbClr val="DC3220">
                    <a:tint val="45000"/>
                    <a:satMod val="400000"/>
                  </a:srgbClr>
                </a:duotone>
                <a:extLst>
                  <a:ext uri="{28A0092B-C50C-407E-A947-70E740481C1C}">
                    <a14:useLocalDpi xmlns:a14="http://schemas.microsoft.com/office/drawing/2010/main" val="0"/>
                  </a:ext>
                </a:extLst>
              </a:blip>
              <a:srcRect/>
              <a:stretch>
                <a:fillRect/>
              </a:stretch>
            </p:blipFill>
            <p:spPr bwMode="auto">
              <a:xfrm>
                <a:off x="1354851" y="5823456"/>
                <a:ext cx="851283" cy="35448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Key PNG transparent image download, size: 2560x1066px">
                <a:extLst>
                  <a:ext uri="{FF2B5EF4-FFF2-40B4-BE49-F238E27FC236}">
                    <a16:creationId xmlns:a16="http://schemas.microsoft.com/office/drawing/2014/main" id="{22AC04FC-8E78-C3B8-0D4F-134D984AD2ED}"/>
                  </a:ext>
                </a:extLst>
              </p:cNvPr>
              <p:cNvPicPr>
                <a:picLocks noChangeAspect="1" noChangeArrowheads="1"/>
              </p:cNvPicPr>
              <p:nvPr/>
            </p:nvPicPr>
            <p:blipFill>
              <a:blip r:embed="rId5">
                <a:duotone>
                  <a:prstClr val="black"/>
                  <a:srgbClr val="005AB5">
                    <a:tint val="45000"/>
                    <a:satMod val="400000"/>
                  </a:srgbClr>
                </a:duotone>
                <a:extLst>
                  <a:ext uri="{28A0092B-C50C-407E-A947-70E740481C1C}">
                    <a14:useLocalDpi xmlns:a14="http://schemas.microsoft.com/office/drawing/2010/main" val="0"/>
                  </a:ext>
                </a:extLst>
              </a:blip>
              <a:srcRect/>
              <a:stretch>
                <a:fillRect/>
              </a:stretch>
            </p:blipFill>
            <p:spPr bwMode="auto">
              <a:xfrm>
                <a:off x="2239693" y="5820305"/>
                <a:ext cx="851282" cy="354480"/>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084E594C-D37D-2DE0-3AA2-85657AA7C2DD}"/>
                  </a:ext>
                </a:extLst>
              </p:cNvPr>
              <p:cNvSpPr txBox="1"/>
              <p:nvPr/>
            </p:nvSpPr>
            <p:spPr>
              <a:xfrm>
                <a:off x="1594193" y="6174785"/>
                <a:ext cx="1215399" cy="461665"/>
              </a:xfrm>
              <a:prstGeom prst="rect">
                <a:avLst/>
              </a:prstGeom>
              <a:noFill/>
            </p:spPr>
            <p:txBody>
              <a:bodyPr wrap="none" rtlCol="0">
                <a:spAutoFit/>
              </a:bodyPr>
              <a:lstStyle/>
              <a:p>
                <a:r>
                  <a:rPr lang="en-US" sz="2400"/>
                  <a:t>(</a:t>
                </a:r>
                <a:r>
                  <a:rPr lang="en-US" sz="2400" err="1"/>
                  <a:t>sk</a:t>
                </a:r>
                <a:r>
                  <a:rPr lang="en-US" sz="2400"/>
                  <a:t>,   pk)</a:t>
                </a:r>
              </a:p>
            </p:txBody>
          </p:sp>
          <p:sp>
            <p:nvSpPr>
              <p:cNvPr id="12" name="Rounded Rectangular Callout 11">
                <a:extLst>
                  <a:ext uri="{FF2B5EF4-FFF2-40B4-BE49-F238E27FC236}">
                    <a16:creationId xmlns:a16="http://schemas.microsoft.com/office/drawing/2014/main" id="{CB2BABF7-78EE-4760-13F4-E7DD80A63BB7}"/>
                  </a:ext>
                </a:extLst>
              </p:cNvPr>
              <p:cNvSpPr/>
              <p:nvPr/>
            </p:nvSpPr>
            <p:spPr>
              <a:xfrm>
                <a:off x="742356" y="3871233"/>
                <a:ext cx="2866728" cy="2794994"/>
              </a:xfrm>
              <a:prstGeom prst="wedgeRoundRectCallout">
                <a:avLst>
                  <a:gd name="adj1" fmla="val 121467"/>
                  <a:gd name="adj2" fmla="val 26701"/>
                  <a:gd name="adj3" fmla="val 16667"/>
                </a:avLst>
              </a:prstGeom>
              <a:noFill/>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3" name="TextBox 12">
                <a:extLst>
                  <a:ext uri="{FF2B5EF4-FFF2-40B4-BE49-F238E27FC236}">
                    <a16:creationId xmlns:a16="http://schemas.microsoft.com/office/drawing/2014/main" id="{994956C3-0094-6AA9-9BF7-C6D469935A44}"/>
                  </a:ext>
                </a:extLst>
              </p:cNvPr>
              <p:cNvSpPr txBox="1"/>
              <p:nvPr/>
            </p:nvSpPr>
            <p:spPr>
              <a:xfrm>
                <a:off x="827146" y="3925662"/>
                <a:ext cx="1348574" cy="461665"/>
              </a:xfrm>
              <a:prstGeom prst="rect">
                <a:avLst/>
              </a:prstGeom>
              <a:noFill/>
            </p:spPr>
            <p:txBody>
              <a:bodyPr wrap="none" rtlCol="0">
                <a:spAutoFit/>
              </a:bodyPr>
              <a:lstStyle/>
              <a:p>
                <a:r>
                  <a:rPr lang="en-US" sz="2400"/>
                  <a:t>Issued by</a:t>
                </a:r>
              </a:p>
            </p:txBody>
          </p:sp>
        </p:grpSp>
      </p:grpSp>
      <p:sp>
        <p:nvSpPr>
          <p:cNvPr id="14" name="Rectangle 13">
            <a:extLst>
              <a:ext uri="{FF2B5EF4-FFF2-40B4-BE49-F238E27FC236}">
                <a16:creationId xmlns:a16="http://schemas.microsoft.com/office/drawing/2014/main" id="{5B458B89-F7BB-F60C-1A42-3C76164442FC}"/>
              </a:ext>
            </a:extLst>
          </p:cNvPr>
          <p:cNvSpPr/>
          <p:nvPr/>
        </p:nvSpPr>
        <p:spPr>
          <a:xfrm>
            <a:off x="8579040" y="4278056"/>
            <a:ext cx="2390298" cy="1410826"/>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US" sz="2800"/>
              <a:t>Signature Generation</a:t>
            </a:r>
          </a:p>
        </p:txBody>
      </p:sp>
      <p:pic>
        <p:nvPicPr>
          <p:cNvPr id="15" name="Picture 4" descr="Certificate - Free education icons">
            <a:extLst>
              <a:ext uri="{FF2B5EF4-FFF2-40B4-BE49-F238E27FC236}">
                <a16:creationId xmlns:a16="http://schemas.microsoft.com/office/drawing/2014/main" id="{59CEE0BD-50FD-E165-5728-16476344F6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37578" y="4196758"/>
            <a:ext cx="687700" cy="687700"/>
          </a:xfrm>
          <a:prstGeom prst="rect">
            <a:avLst/>
          </a:prstGeom>
          <a:noFill/>
          <a:extLst>
            <a:ext uri="{909E8E84-426E-40DD-AFC4-6F175D3DCCD1}">
              <a14:hiddenFill xmlns:a14="http://schemas.microsoft.com/office/drawing/2010/main">
                <a:solidFill>
                  <a:srgbClr val="FFFFFF"/>
                </a:solidFill>
              </a14:hiddenFill>
            </a:ext>
          </a:extLst>
        </p:spPr>
      </p:pic>
      <p:pic>
        <p:nvPicPr>
          <p:cNvPr id="16" name="Graphic 15" descr="Diploma roll with solid fill">
            <a:extLst>
              <a:ext uri="{FF2B5EF4-FFF2-40B4-BE49-F238E27FC236}">
                <a16:creationId xmlns:a16="http://schemas.microsoft.com/office/drawing/2014/main" id="{78C0F738-51E3-6CD9-8622-072A614342E5}"/>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187425" y="4762805"/>
            <a:ext cx="914400" cy="914400"/>
          </a:xfrm>
          <a:prstGeom prst="rect">
            <a:avLst/>
          </a:prstGeom>
        </p:spPr>
      </p:pic>
      <p:cxnSp>
        <p:nvCxnSpPr>
          <p:cNvPr id="17" name="Straight Arrow Connector 16">
            <a:extLst>
              <a:ext uri="{FF2B5EF4-FFF2-40B4-BE49-F238E27FC236}">
                <a16:creationId xmlns:a16="http://schemas.microsoft.com/office/drawing/2014/main" id="{FF8E9447-0D97-8FF3-47A4-B8D07D99C33A}"/>
              </a:ext>
            </a:extLst>
          </p:cNvPr>
          <p:cNvCxnSpPr>
            <a:cxnSpLocks/>
          </p:cNvCxnSpPr>
          <p:nvPr/>
        </p:nvCxnSpPr>
        <p:spPr>
          <a:xfrm>
            <a:off x="6944483" y="4884458"/>
            <a:ext cx="1400285" cy="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18" name="Straight Arrow Connector 17">
            <a:extLst>
              <a:ext uri="{FF2B5EF4-FFF2-40B4-BE49-F238E27FC236}">
                <a16:creationId xmlns:a16="http://schemas.microsoft.com/office/drawing/2014/main" id="{D92CAF8E-621F-0589-E0A2-6BEF6DE225E0}"/>
              </a:ext>
            </a:extLst>
          </p:cNvPr>
          <p:cNvCxnSpPr>
            <a:cxnSpLocks/>
          </p:cNvCxnSpPr>
          <p:nvPr/>
        </p:nvCxnSpPr>
        <p:spPr>
          <a:xfrm flipH="1" flipV="1">
            <a:off x="6986723" y="5474148"/>
            <a:ext cx="1399032" cy="147"/>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19" name="Oval Callout 18">
            <a:extLst>
              <a:ext uri="{FF2B5EF4-FFF2-40B4-BE49-F238E27FC236}">
                <a16:creationId xmlns:a16="http://schemas.microsoft.com/office/drawing/2014/main" id="{0FDC2085-A1D0-97C6-680B-BF6F492D6FC5}"/>
              </a:ext>
            </a:extLst>
          </p:cNvPr>
          <p:cNvSpPr/>
          <p:nvPr/>
        </p:nvSpPr>
        <p:spPr>
          <a:xfrm>
            <a:off x="7509361" y="5494396"/>
            <a:ext cx="3709175" cy="914401"/>
          </a:xfrm>
          <a:prstGeom prst="wedgeEllipseCallout">
            <a:avLst>
              <a:gd name="adj1" fmla="val -38189"/>
              <a:gd name="adj2" fmla="val -7743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a:t>Ring Signature</a:t>
            </a:r>
          </a:p>
        </p:txBody>
      </p:sp>
      <p:sp>
        <p:nvSpPr>
          <p:cNvPr id="20" name="Oval Callout 19">
            <a:extLst>
              <a:ext uri="{FF2B5EF4-FFF2-40B4-BE49-F238E27FC236}">
                <a16:creationId xmlns:a16="http://schemas.microsoft.com/office/drawing/2014/main" id="{31E2A487-6216-A5DC-B19D-DB1C4CA780FF}"/>
              </a:ext>
            </a:extLst>
          </p:cNvPr>
          <p:cNvSpPr/>
          <p:nvPr/>
        </p:nvSpPr>
        <p:spPr>
          <a:xfrm>
            <a:off x="7157467" y="3012478"/>
            <a:ext cx="4937551" cy="1073624"/>
          </a:xfrm>
          <a:prstGeom prst="wedgeEllipseCallout">
            <a:avLst>
              <a:gd name="adj1" fmla="val -38152"/>
              <a:gd name="adj2" fmla="val 147994"/>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a:t>Proof-of-Possession</a:t>
            </a:r>
          </a:p>
        </p:txBody>
      </p:sp>
    </p:spTree>
    <p:extLst>
      <p:ext uri="{BB962C8B-B14F-4D97-AF65-F5344CB8AC3E}">
        <p14:creationId xmlns:p14="http://schemas.microsoft.com/office/powerpoint/2010/main" val="3072145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9" grpId="0" animBg="1"/>
      <p:bldP spid="2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702913-2929-1A35-FAF2-115440D907B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F293214-8EEB-AF96-61C0-90FE53B73C7B}"/>
              </a:ext>
            </a:extLst>
          </p:cNvPr>
          <p:cNvSpPr>
            <a:spLocks noGrp="1"/>
          </p:cNvSpPr>
          <p:nvPr>
            <p:ph type="title"/>
          </p:nvPr>
        </p:nvSpPr>
        <p:spPr/>
        <p:txBody>
          <a:bodyPr/>
          <a:lstStyle/>
          <a:p>
            <a:r>
              <a:rPr lang="en-US"/>
              <a:t>Look-up based Range Check</a:t>
            </a:r>
          </a:p>
        </p:txBody>
      </p:sp>
      <p:sp>
        <p:nvSpPr>
          <p:cNvPr id="3" name="Content Placeholder 2">
            <a:extLst>
              <a:ext uri="{FF2B5EF4-FFF2-40B4-BE49-F238E27FC236}">
                <a16:creationId xmlns:a16="http://schemas.microsoft.com/office/drawing/2014/main" id="{D00AD434-3542-51BA-AA0E-EA22926B884C}"/>
              </a:ext>
            </a:extLst>
          </p:cNvPr>
          <p:cNvSpPr>
            <a:spLocks noGrp="1"/>
          </p:cNvSpPr>
          <p:nvPr>
            <p:ph idx="1"/>
          </p:nvPr>
        </p:nvSpPr>
        <p:spPr>
          <a:xfrm>
            <a:off x="838200" y="1825624"/>
            <a:ext cx="10515600" cy="4667251"/>
          </a:xfrm>
        </p:spPr>
        <p:txBody>
          <a:bodyPr>
            <a:normAutofit/>
          </a:bodyPr>
          <a:lstStyle/>
          <a:p>
            <a:endParaRPr lang="en-US" sz="3200"/>
          </a:p>
          <a:p>
            <a:endParaRPr lang="en-US" sz="3200"/>
          </a:p>
          <a:p>
            <a:endParaRPr lang="en-US" sz="3200"/>
          </a:p>
          <a:p>
            <a:endParaRPr lang="en-US" sz="3200"/>
          </a:p>
          <a:p>
            <a:endParaRPr lang="en-US" sz="3200"/>
          </a:p>
          <a:p>
            <a:endParaRPr lang="en-US" sz="3200"/>
          </a:p>
          <a:p>
            <a:r>
              <a:rPr lang="en-US" sz="3200"/>
              <a:t>Each check costs </a:t>
            </a:r>
            <a:r>
              <a:rPr lang="en-US" sz="3200">
                <a:solidFill>
                  <a:schemeClr val="accent1"/>
                </a:solidFill>
              </a:rPr>
              <a:t>1 constraint</a:t>
            </a:r>
          </a:p>
          <a:p>
            <a:r>
              <a:rPr lang="en-US" sz="3200"/>
              <a:t>With </a:t>
            </a:r>
            <a:r>
              <a:rPr lang="en-US" sz="3200">
                <a:solidFill>
                  <a:schemeClr val="accent6">
                    <a:lumMod val="75000"/>
                  </a:schemeClr>
                </a:solidFill>
              </a:rPr>
              <a:t>|S| = 8 constraints </a:t>
            </a:r>
            <a:r>
              <a:rPr lang="en-US" sz="3200"/>
              <a:t>overhead</a:t>
            </a:r>
          </a:p>
          <a:p>
            <a:endParaRPr lang="en-US" sz="3200"/>
          </a:p>
          <a:p>
            <a:endParaRPr lang="en-US" sz="3200"/>
          </a:p>
          <a:p>
            <a:endParaRPr lang="en-US" sz="3200"/>
          </a:p>
          <a:p>
            <a:endParaRPr lang="en-US" sz="3200"/>
          </a:p>
          <a:p>
            <a:endParaRPr lang="en-US" sz="3200"/>
          </a:p>
          <a:p>
            <a:endParaRPr lang="en-US" sz="3200"/>
          </a:p>
        </p:txBody>
      </p:sp>
      <p:grpSp>
        <p:nvGrpSpPr>
          <p:cNvPr id="19" name="Group 18">
            <a:extLst>
              <a:ext uri="{FF2B5EF4-FFF2-40B4-BE49-F238E27FC236}">
                <a16:creationId xmlns:a16="http://schemas.microsoft.com/office/drawing/2014/main" id="{558EF995-A6A6-7199-DC04-676DE8C44252}"/>
              </a:ext>
            </a:extLst>
          </p:cNvPr>
          <p:cNvGrpSpPr/>
          <p:nvPr/>
        </p:nvGrpSpPr>
        <p:grpSpPr>
          <a:xfrm>
            <a:off x="564355" y="2778701"/>
            <a:ext cx="3337085" cy="1082006"/>
            <a:chOff x="291831" y="3691790"/>
            <a:chExt cx="5477554" cy="1322169"/>
          </a:xfrm>
        </p:grpSpPr>
        <p:pic>
          <p:nvPicPr>
            <p:cNvPr id="9" name="Picture 8">
              <a:extLst>
                <a:ext uri="{FF2B5EF4-FFF2-40B4-BE49-F238E27FC236}">
                  <a16:creationId xmlns:a16="http://schemas.microsoft.com/office/drawing/2014/main" id="{F2393012-1995-E9D2-7394-588C99259572}"/>
                </a:ext>
              </a:extLst>
            </p:cNvPr>
            <p:cNvPicPr>
              <a:picLocks noChangeAspect="1"/>
            </p:cNvPicPr>
            <p:nvPr/>
          </p:nvPicPr>
          <p:blipFill>
            <a:blip r:embed="rId3"/>
            <a:stretch>
              <a:fillRect/>
            </a:stretch>
          </p:blipFill>
          <p:spPr>
            <a:xfrm>
              <a:off x="291831" y="3691790"/>
              <a:ext cx="5477554" cy="1322169"/>
            </a:xfrm>
            <a:prstGeom prst="rect">
              <a:avLst/>
            </a:prstGeom>
          </p:spPr>
        </p:pic>
        <p:pic>
          <p:nvPicPr>
            <p:cNvPr id="14" name="Picture 13">
              <a:extLst>
                <a:ext uri="{FF2B5EF4-FFF2-40B4-BE49-F238E27FC236}">
                  <a16:creationId xmlns:a16="http://schemas.microsoft.com/office/drawing/2014/main" id="{67119285-8FAE-2F29-0C03-DDB844B4E06D}"/>
                </a:ext>
              </a:extLst>
            </p:cNvPr>
            <p:cNvPicPr>
              <a:picLocks noChangeAspect="1"/>
            </p:cNvPicPr>
            <p:nvPr/>
          </p:nvPicPr>
          <p:blipFill rotWithShape="1">
            <a:blip r:embed="rId3"/>
            <a:srcRect l="4558" t="24798" r="72391" b="23362"/>
            <a:stretch/>
          </p:blipFill>
          <p:spPr>
            <a:xfrm>
              <a:off x="1849119" y="4017233"/>
              <a:ext cx="1262617" cy="685419"/>
            </a:xfrm>
            <a:prstGeom prst="rect">
              <a:avLst/>
            </a:prstGeom>
          </p:spPr>
        </p:pic>
      </p:grpSp>
      <p:graphicFrame>
        <p:nvGraphicFramePr>
          <p:cNvPr id="17" name="Table 16">
            <a:extLst>
              <a:ext uri="{FF2B5EF4-FFF2-40B4-BE49-F238E27FC236}">
                <a16:creationId xmlns:a16="http://schemas.microsoft.com/office/drawing/2014/main" id="{A0B0FC74-F2F6-10A0-5BAE-42B6507EAC89}"/>
              </a:ext>
            </a:extLst>
          </p:cNvPr>
          <p:cNvGraphicFramePr>
            <a:graphicFrameLocks noGrp="1"/>
          </p:cNvGraphicFramePr>
          <p:nvPr/>
        </p:nvGraphicFramePr>
        <p:xfrm>
          <a:off x="8812582" y="1676083"/>
          <a:ext cx="2842496" cy="4632960"/>
        </p:xfrm>
        <a:graphic>
          <a:graphicData uri="http://schemas.openxmlformats.org/drawingml/2006/table">
            <a:tbl>
              <a:tblPr firstRow="1" bandRow="1">
                <a:tableStyleId>{16D9F66E-5EB9-4882-86FB-DCBF35E3C3E4}</a:tableStyleId>
              </a:tblPr>
              <a:tblGrid>
                <a:gridCol w="2842496">
                  <a:extLst>
                    <a:ext uri="{9D8B030D-6E8A-4147-A177-3AD203B41FA5}">
                      <a16:colId xmlns:a16="http://schemas.microsoft.com/office/drawing/2014/main" val="2948925269"/>
                    </a:ext>
                  </a:extLst>
                </a:gridCol>
              </a:tblGrid>
              <a:tr h="501333">
                <a:tc>
                  <a:txBody>
                    <a:bodyPr/>
                    <a:lstStyle/>
                    <a:p>
                      <a:pPr algn="ctr"/>
                      <a:r>
                        <a:rPr lang="en-US" sz="3200" b="0"/>
                        <a:t>0</a:t>
                      </a:r>
                    </a:p>
                  </a:txBody>
                  <a:tcPr/>
                </a:tc>
                <a:extLst>
                  <a:ext uri="{0D108BD9-81ED-4DB2-BD59-A6C34878D82A}">
                    <a16:rowId xmlns:a16="http://schemas.microsoft.com/office/drawing/2014/main" val="263902771"/>
                  </a:ext>
                </a:extLst>
              </a:tr>
              <a:tr h="501333">
                <a:tc>
                  <a:txBody>
                    <a:bodyPr/>
                    <a:lstStyle/>
                    <a:p>
                      <a:pPr algn="ctr"/>
                      <a:r>
                        <a:rPr lang="en-US" sz="3200" b="0"/>
                        <a:t>1</a:t>
                      </a:r>
                    </a:p>
                  </a:txBody>
                  <a:tcPr/>
                </a:tc>
                <a:extLst>
                  <a:ext uri="{0D108BD9-81ED-4DB2-BD59-A6C34878D82A}">
                    <a16:rowId xmlns:a16="http://schemas.microsoft.com/office/drawing/2014/main" val="3710919770"/>
                  </a:ext>
                </a:extLst>
              </a:tr>
              <a:tr h="501333">
                <a:tc>
                  <a:txBody>
                    <a:bodyPr/>
                    <a:lstStyle/>
                    <a:p>
                      <a:pPr algn="ctr"/>
                      <a:r>
                        <a:rPr lang="en-US" sz="3200" b="0"/>
                        <a:t>2</a:t>
                      </a:r>
                    </a:p>
                  </a:txBody>
                  <a:tcPr/>
                </a:tc>
                <a:extLst>
                  <a:ext uri="{0D108BD9-81ED-4DB2-BD59-A6C34878D82A}">
                    <a16:rowId xmlns:a16="http://schemas.microsoft.com/office/drawing/2014/main" val="3679868214"/>
                  </a:ext>
                </a:extLst>
              </a:tr>
              <a:tr h="501333">
                <a:tc>
                  <a:txBody>
                    <a:bodyPr/>
                    <a:lstStyle/>
                    <a:p>
                      <a:pPr algn="ctr"/>
                      <a:r>
                        <a:rPr lang="en-US" sz="3200" b="0"/>
                        <a:t>3</a:t>
                      </a:r>
                    </a:p>
                  </a:txBody>
                  <a:tcPr/>
                </a:tc>
                <a:extLst>
                  <a:ext uri="{0D108BD9-81ED-4DB2-BD59-A6C34878D82A}">
                    <a16:rowId xmlns:a16="http://schemas.microsoft.com/office/drawing/2014/main" val="3519021364"/>
                  </a:ext>
                </a:extLst>
              </a:tr>
              <a:tr h="501333">
                <a:tc>
                  <a:txBody>
                    <a:bodyPr/>
                    <a:lstStyle/>
                    <a:p>
                      <a:pPr algn="ctr"/>
                      <a:r>
                        <a:rPr lang="en-US" sz="3200" b="0"/>
                        <a:t>4</a:t>
                      </a:r>
                    </a:p>
                  </a:txBody>
                  <a:tcPr/>
                </a:tc>
                <a:extLst>
                  <a:ext uri="{0D108BD9-81ED-4DB2-BD59-A6C34878D82A}">
                    <a16:rowId xmlns:a16="http://schemas.microsoft.com/office/drawing/2014/main" val="3722382464"/>
                  </a:ext>
                </a:extLst>
              </a:tr>
              <a:tr h="501333">
                <a:tc>
                  <a:txBody>
                    <a:bodyPr/>
                    <a:lstStyle/>
                    <a:p>
                      <a:pPr algn="ctr"/>
                      <a:r>
                        <a:rPr lang="en-US" sz="3200" b="0"/>
                        <a:t>5</a:t>
                      </a:r>
                    </a:p>
                  </a:txBody>
                  <a:tcPr/>
                </a:tc>
                <a:extLst>
                  <a:ext uri="{0D108BD9-81ED-4DB2-BD59-A6C34878D82A}">
                    <a16:rowId xmlns:a16="http://schemas.microsoft.com/office/drawing/2014/main" val="1677780156"/>
                  </a:ext>
                </a:extLst>
              </a:tr>
              <a:tr h="501333">
                <a:tc>
                  <a:txBody>
                    <a:bodyPr/>
                    <a:lstStyle/>
                    <a:p>
                      <a:pPr algn="ctr"/>
                      <a:r>
                        <a:rPr lang="en-US" sz="3200" b="0"/>
                        <a:t>6</a:t>
                      </a:r>
                    </a:p>
                  </a:txBody>
                  <a:tcPr/>
                </a:tc>
                <a:extLst>
                  <a:ext uri="{0D108BD9-81ED-4DB2-BD59-A6C34878D82A}">
                    <a16:rowId xmlns:a16="http://schemas.microsoft.com/office/drawing/2014/main" val="1695404217"/>
                  </a:ext>
                </a:extLst>
              </a:tr>
              <a:tr h="501333">
                <a:tc>
                  <a:txBody>
                    <a:bodyPr/>
                    <a:lstStyle/>
                    <a:p>
                      <a:pPr algn="ctr"/>
                      <a:r>
                        <a:rPr lang="en-US" sz="3200" b="0"/>
                        <a:t>7</a:t>
                      </a:r>
                    </a:p>
                  </a:txBody>
                  <a:tcPr/>
                </a:tc>
                <a:extLst>
                  <a:ext uri="{0D108BD9-81ED-4DB2-BD59-A6C34878D82A}">
                    <a16:rowId xmlns:a16="http://schemas.microsoft.com/office/drawing/2014/main" val="604664745"/>
                  </a:ext>
                </a:extLst>
              </a:tr>
            </a:tbl>
          </a:graphicData>
        </a:graphic>
      </p:graphicFrame>
      <p:sp>
        <p:nvSpPr>
          <p:cNvPr id="18" name="TextBox 17">
            <a:extLst>
              <a:ext uri="{FF2B5EF4-FFF2-40B4-BE49-F238E27FC236}">
                <a16:creationId xmlns:a16="http://schemas.microsoft.com/office/drawing/2014/main" id="{E3B09236-26F2-6CEB-0BFC-8556DAFD4164}"/>
              </a:ext>
            </a:extLst>
          </p:cNvPr>
          <p:cNvSpPr txBox="1"/>
          <p:nvPr/>
        </p:nvSpPr>
        <p:spPr>
          <a:xfrm>
            <a:off x="9684005" y="1029752"/>
            <a:ext cx="1099650" cy="646331"/>
          </a:xfrm>
          <a:prstGeom prst="rect">
            <a:avLst/>
          </a:prstGeom>
          <a:noFill/>
        </p:spPr>
        <p:txBody>
          <a:bodyPr wrap="square" rtlCol="0">
            <a:spAutoFit/>
          </a:bodyPr>
          <a:lstStyle/>
          <a:p>
            <a:r>
              <a:rPr lang="en-US" sz="3600"/>
              <a:t>Set S </a:t>
            </a:r>
          </a:p>
        </p:txBody>
      </p:sp>
      <p:sp>
        <p:nvSpPr>
          <p:cNvPr id="21" name="TextBox 20">
            <a:extLst>
              <a:ext uri="{FF2B5EF4-FFF2-40B4-BE49-F238E27FC236}">
                <a16:creationId xmlns:a16="http://schemas.microsoft.com/office/drawing/2014/main" id="{646CA912-C8B3-DF40-DCB4-BB274663AEEE}"/>
              </a:ext>
            </a:extLst>
          </p:cNvPr>
          <p:cNvSpPr txBox="1"/>
          <p:nvPr/>
        </p:nvSpPr>
        <p:spPr>
          <a:xfrm>
            <a:off x="3019443" y="4307607"/>
            <a:ext cx="2443949" cy="584775"/>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sz="3200" b="0" i="0">
                <a:solidFill>
                  <a:srgbClr val="0D0D0D"/>
                </a:solidFill>
                <a:effectLst/>
                <a:highlight>
                  <a:srgbClr val="FFFFFF"/>
                </a:highlight>
                <a:latin typeface="Calibri" panose="020F0502020204030204" pitchFamily="34" charset="0"/>
                <a:cs typeface="Calibri" panose="020F0502020204030204" pitchFamily="34" charset="0"/>
              </a:rPr>
              <a:t>In Set S check</a:t>
            </a:r>
            <a:endParaRPr lang="en-US" sz="3200">
              <a:latin typeface="Calibri" panose="020F0502020204030204" pitchFamily="34" charset="0"/>
              <a:cs typeface="Calibri" panose="020F0502020204030204" pitchFamily="34" charset="0"/>
            </a:endParaRPr>
          </a:p>
        </p:txBody>
      </p:sp>
      <p:sp>
        <p:nvSpPr>
          <p:cNvPr id="22" name="Right Brace 21">
            <a:extLst>
              <a:ext uri="{FF2B5EF4-FFF2-40B4-BE49-F238E27FC236}">
                <a16:creationId xmlns:a16="http://schemas.microsoft.com/office/drawing/2014/main" id="{C051620A-B767-22F7-FFBD-E4250E66F071}"/>
              </a:ext>
            </a:extLst>
          </p:cNvPr>
          <p:cNvSpPr/>
          <p:nvPr/>
        </p:nvSpPr>
        <p:spPr>
          <a:xfrm rot="16200000">
            <a:off x="951012" y="2342871"/>
            <a:ext cx="284553" cy="587110"/>
          </a:xfrm>
          <a:prstGeom prst="rightBrace">
            <a:avLst/>
          </a:prstGeom>
          <a:ln w="381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TextBox 23">
            <a:extLst>
              <a:ext uri="{FF2B5EF4-FFF2-40B4-BE49-F238E27FC236}">
                <a16:creationId xmlns:a16="http://schemas.microsoft.com/office/drawing/2014/main" id="{1812836E-9314-01F9-004C-8621EE255CCD}"/>
              </a:ext>
            </a:extLst>
          </p:cNvPr>
          <p:cNvSpPr txBox="1"/>
          <p:nvPr/>
        </p:nvSpPr>
        <p:spPr>
          <a:xfrm>
            <a:off x="652706" y="2100951"/>
            <a:ext cx="864339" cy="461665"/>
          </a:xfrm>
          <a:prstGeom prst="rect">
            <a:avLst/>
          </a:prstGeom>
          <a:noFill/>
        </p:spPr>
        <p:txBody>
          <a:bodyPr wrap="none" rtlCol="0">
            <a:spAutoFit/>
          </a:bodyPr>
          <a:lstStyle/>
          <a:p>
            <a:r>
              <a:rPr lang="en-US" sz="2400"/>
              <a:t>3 bits</a:t>
            </a:r>
          </a:p>
        </p:txBody>
      </p:sp>
      <p:cxnSp>
        <p:nvCxnSpPr>
          <p:cNvPr id="26" name="Straight Arrow Connector 25">
            <a:extLst>
              <a:ext uri="{FF2B5EF4-FFF2-40B4-BE49-F238E27FC236}">
                <a16:creationId xmlns:a16="http://schemas.microsoft.com/office/drawing/2014/main" id="{C15AC963-BE17-C30A-A512-1CD8798D71BB}"/>
              </a:ext>
            </a:extLst>
          </p:cNvPr>
          <p:cNvCxnSpPr>
            <a:cxnSpLocks/>
          </p:cNvCxnSpPr>
          <p:nvPr/>
        </p:nvCxnSpPr>
        <p:spPr>
          <a:xfrm flipH="1" flipV="1">
            <a:off x="1093288" y="3479425"/>
            <a:ext cx="1926155" cy="860054"/>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70ACE783-5AAC-D638-58B6-8DAE7F1C9914}"/>
              </a:ext>
            </a:extLst>
          </p:cNvPr>
          <p:cNvCxnSpPr>
            <a:cxnSpLocks/>
          </p:cNvCxnSpPr>
          <p:nvPr/>
        </p:nvCxnSpPr>
        <p:spPr>
          <a:xfrm flipH="1" flipV="1">
            <a:off x="1950253" y="3479425"/>
            <a:ext cx="1497684" cy="808014"/>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0E557603-FFD4-AB17-859B-8B61BBD69CCB}"/>
              </a:ext>
            </a:extLst>
          </p:cNvPr>
          <p:cNvCxnSpPr>
            <a:cxnSpLocks/>
          </p:cNvCxnSpPr>
          <p:nvPr/>
        </p:nvCxnSpPr>
        <p:spPr>
          <a:xfrm flipH="1" flipV="1">
            <a:off x="2758119" y="3446616"/>
            <a:ext cx="980364" cy="860054"/>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grpSp>
        <p:nvGrpSpPr>
          <p:cNvPr id="45" name="Group 44">
            <a:extLst>
              <a:ext uri="{FF2B5EF4-FFF2-40B4-BE49-F238E27FC236}">
                <a16:creationId xmlns:a16="http://schemas.microsoft.com/office/drawing/2014/main" id="{8D904873-1769-F27E-23D7-650A2036512A}"/>
              </a:ext>
            </a:extLst>
          </p:cNvPr>
          <p:cNvGrpSpPr/>
          <p:nvPr/>
        </p:nvGrpSpPr>
        <p:grpSpPr>
          <a:xfrm>
            <a:off x="4330474" y="2778701"/>
            <a:ext cx="3337085" cy="1082006"/>
            <a:chOff x="291831" y="3691790"/>
            <a:chExt cx="5477554" cy="1322169"/>
          </a:xfrm>
        </p:grpSpPr>
        <p:pic>
          <p:nvPicPr>
            <p:cNvPr id="46" name="Picture 45">
              <a:extLst>
                <a:ext uri="{FF2B5EF4-FFF2-40B4-BE49-F238E27FC236}">
                  <a16:creationId xmlns:a16="http://schemas.microsoft.com/office/drawing/2014/main" id="{8A30EB69-18F7-9DB4-DB09-4DE9F367F95B}"/>
                </a:ext>
              </a:extLst>
            </p:cNvPr>
            <p:cNvPicPr>
              <a:picLocks noChangeAspect="1"/>
            </p:cNvPicPr>
            <p:nvPr/>
          </p:nvPicPr>
          <p:blipFill>
            <a:blip r:embed="rId3"/>
            <a:stretch>
              <a:fillRect/>
            </a:stretch>
          </p:blipFill>
          <p:spPr>
            <a:xfrm>
              <a:off x="291831" y="3691790"/>
              <a:ext cx="5477554" cy="1322169"/>
            </a:xfrm>
            <a:prstGeom prst="rect">
              <a:avLst/>
            </a:prstGeom>
          </p:spPr>
        </p:pic>
        <p:pic>
          <p:nvPicPr>
            <p:cNvPr id="47" name="Picture 46">
              <a:extLst>
                <a:ext uri="{FF2B5EF4-FFF2-40B4-BE49-F238E27FC236}">
                  <a16:creationId xmlns:a16="http://schemas.microsoft.com/office/drawing/2014/main" id="{015B1641-74F6-8FF4-4414-D4FDF2173DD4}"/>
                </a:ext>
              </a:extLst>
            </p:cNvPr>
            <p:cNvPicPr>
              <a:picLocks noChangeAspect="1"/>
            </p:cNvPicPr>
            <p:nvPr/>
          </p:nvPicPr>
          <p:blipFill rotWithShape="1">
            <a:blip r:embed="rId3"/>
            <a:srcRect l="4558" t="24798" r="72391" b="23362"/>
            <a:stretch/>
          </p:blipFill>
          <p:spPr>
            <a:xfrm>
              <a:off x="1849119" y="4017233"/>
              <a:ext cx="1262617" cy="685419"/>
            </a:xfrm>
            <a:prstGeom prst="rect">
              <a:avLst/>
            </a:prstGeom>
          </p:spPr>
        </p:pic>
      </p:grpSp>
      <p:cxnSp>
        <p:nvCxnSpPr>
          <p:cNvPr id="33" name="Straight Arrow Connector 32">
            <a:extLst>
              <a:ext uri="{FF2B5EF4-FFF2-40B4-BE49-F238E27FC236}">
                <a16:creationId xmlns:a16="http://schemas.microsoft.com/office/drawing/2014/main" id="{D0B9428A-27D8-28DB-77A4-EE667268311C}"/>
              </a:ext>
            </a:extLst>
          </p:cNvPr>
          <p:cNvCxnSpPr>
            <a:cxnSpLocks/>
          </p:cNvCxnSpPr>
          <p:nvPr/>
        </p:nvCxnSpPr>
        <p:spPr>
          <a:xfrm flipV="1">
            <a:off x="5463392" y="3479425"/>
            <a:ext cx="1742316" cy="828182"/>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28F6A268-10EC-097C-41FA-7F97D26DD8FC}"/>
              </a:ext>
            </a:extLst>
          </p:cNvPr>
          <p:cNvCxnSpPr>
            <a:cxnSpLocks/>
          </p:cNvCxnSpPr>
          <p:nvPr/>
        </p:nvCxnSpPr>
        <p:spPr>
          <a:xfrm flipV="1">
            <a:off x="5118196" y="3446616"/>
            <a:ext cx="1357775" cy="860054"/>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id="{59911211-C668-1950-2413-34C550763797}"/>
              </a:ext>
            </a:extLst>
          </p:cNvPr>
          <p:cNvCxnSpPr>
            <a:cxnSpLocks/>
          </p:cNvCxnSpPr>
          <p:nvPr/>
        </p:nvCxnSpPr>
        <p:spPr>
          <a:xfrm flipV="1">
            <a:off x="4815379" y="3446616"/>
            <a:ext cx="868981" cy="840823"/>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a:extLst>
              <a:ext uri="{FF2B5EF4-FFF2-40B4-BE49-F238E27FC236}">
                <a16:creationId xmlns:a16="http://schemas.microsoft.com/office/drawing/2014/main" id="{A3C95C86-BC25-24D3-9D6D-1B8FFDF36129}"/>
              </a:ext>
            </a:extLst>
          </p:cNvPr>
          <p:cNvCxnSpPr>
            <a:cxnSpLocks/>
          </p:cNvCxnSpPr>
          <p:nvPr/>
        </p:nvCxnSpPr>
        <p:spPr>
          <a:xfrm flipV="1">
            <a:off x="4509741" y="3421471"/>
            <a:ext cx="442078" cy="865968"/>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60" name="Straight Arrow Connector 59">
            <a:extLst>
              <a:ext uri="{FF2B5EF4-FFF2-40B4-BE49-F238E27FC236}">
                <a16:creationId xmlns:a16="http://schemas.microsoft.com/office/drawing/2014/main" id="{53BA8FFF-D573-EE64-7473-57164C9DC946}"/>
              </a:ext>
            </a:extLst>
          </p:cNvPr>
          <p:cNvCxnSpPr>
            <a:cxnSpLocks/>
          </p:cNvCxnSpPr>
          <p:nvPr/>
        </p:nvCxnSpPr>
        <p:spPr>
          <a:xfrm flipH="1" flipV="1">
            <a:off x="3454321" y="3479425"/>
            <a:ext cx="569388" cy="827245"/>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81" name="TextBox 80">
            <a:extLst>
              <a:ext uri="{FF2B5EF4-FFF2-40B4-BE49-F238E27FC236}">
                <a16:creationId xmlns:a16="http://schemas.microsoft.com/office/drawing/2014/main" id="{09E23D5D-C612-75F6-FA54-5B17BFCE852B}"/>
              </a:ext>
            </a:extLst>
          </p:cNvPr>
          <p:cNvSpPr txBox="1"/>
          <p:nvPr/>
        </p:nvSpPr>
        <p:spPr>
          <a:xfrm>
            <a:off x="193749" y="1057626"/>
            <a:ext cx="4078296" cy="954107"/>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US" sz="2800"/>
              <a:t>Convention: </a:t>
            </a:r>
            <a:r>
              <a:rPr lang="en-US" sz="2800">
                <a:solidFill>
                  <a:schemeClr val="accent1"/>
                </a:solidFill>
              </a:rPr>
              <a:t>24</a:t>
            </a:r>
            <a:r>
              <a:rPr lang="en-US" sz="2800"/>
              <a:t> constraints</a:t>
            </a:r>
          </a:p>
          <a:p>
            <a:r>
              <a:rPr lang="en-US" sz="2800"/>
              <a:t>Ours: </a:t>
            </a:r>
            <a:r>
              <a:rPr lang="en-US" sz="2800">
                <a:solidFill>
                  <a:schemeClr val="accent1"/>
                </a:solidFill>
              </a:rPr>
              <a:t>8</a:t>
            </a:r>
            <a:r>
              <a:rPr lang="en-US" sz="2800"/>
              <a:t> + </a:t>
            </a:r>
            <a:r>
              <a:rPr lang="en-US" sz="2800">
                <a:solidFill>
                  <a:srgbClr val="00B050"/>
                </a:solidFill>
              </a:rPr>
              <a:t>8</a:t>
            </a:r>
            <a:r>
              <a:rPr lang="en-US" sz="2800"/>
              <a:t> constraints</a:t>
            </a:r>
          </a:p>
        </p:txBody>
      </p:sp>
      <p:sp>
        <p:nvSpPr>
          <p:cNvPr id="4" name="Right Brace 3">
            <a:extLst>
              <a:ext uri="{FF2B5EF4-FFF2-40B4-BE49-F238E27FC236}">
                <a16:creationId xmlns:a16="http://schemas.microsoft.com/office/drawing/2014/main" id="{CE91793F-5AF2-9885-2C64-6BE6C29AA7E2}"/>
              </a:ext>
            </a:extLst>
          </p:cNvPr>
          <p:cNvSpPr/>
          <p:nvPr/>
        </p:nvSpPr>
        <p:spPr>
          <a:xfrm rot="16200000">
            <a:off x="4713186" y="2317749"/>
            <a:ext cx="284553" cy="587110"/>
          </a:xfrm>
          <a:prstGeom prst="rightBrace">
            <a:avLst/>
          </a:prstGeom>
          <a:ln w="381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TextBox 4">
            <a:extLst>
              <a:ext uri="{FF2B5EF4-FFF2-40B4-BE49-F238E27FC236}">
                <a16:creationId xmlns:a16="http://schemas.microsoft.com/office/drawing/2014/main" id="{9B46BC24-CAE6-A6CE-781C-DE7997B87BCA}"/>
              </a:ext>
            </a:extLst>
          </p:cNvPr>
          <p:cNvSpPr txBox="1"/>
          <p:nvPr/>
        </p:nvSpPr>
        <p:spPr>
          <a:xfrm>
            <a:off x="4414880" y="2075829"/>
            <a:ext cx="864339" cy="461665"/>
          </a:xfrm>
          <a:prstGeom prst="rect">
            <a:avLst/>
          </a:prstGeom>
          <a:noFill/>
        </p:spPr>
        <p:txBody>
          <a:bodyPr wrap="none" rtlCol="0">
            <a:spAutoFit/>
          </a:bodyPr>
          <a:lstStyle/>
          <a:p>
            <a:r>
              <a:rPr lang="en-US" sz="2400"/>
              <a:t>3 bits</a:t>
            </a:r>
          </a:p>
        </p:txBody>
      </p:sp>
    </p:spTree>
    <p:extLst>
      <p:ext uri="{BB962C8B-B14F-4D97-AF65-F5344CB8AC3E}">
        <p14:creationId xmlns:p14="http://schemas.microsoft.com/office/powerpoint/2010/main" val="1816110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3"/>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6"/>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6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8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1" grpId="0" animBg="1"/>
      <p:bldP spid="81" grpId="0" animBg="1"/>
    </p:bldLst>
  </p:timing>
</p:sld>
</file>

<file path=ppt/slides/slide140.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EB289DDE-D9EA-E2FB-F758-C3176E4272F3}"/>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41BFEE77-E838-0F8A-564C-AAF90B483B46}"/>
              </a:ext>
            </a:extLst>
          </p:cNvPr>
          <p:cNvSpPr txBox="1"/>
          <p:nvPr/>
        </p:nvSpPr>
        <p:spPr>
          <a:xfrm>
            <a:off x="0" y="3378069"/>
            <a:ext cx="12307293" cy="2000548"/>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400">
                <a:solidFill>
                  <a:srgbClr val="00B050"/>
                </a:solidFill>
                <a:latin typeface="Consolas" panose="020B0609020204030204" pitchFamily="49" charset="0"/>
                <a:cs typeface="Consolas" panose="020B0609020204030204" pitchFamily="49" charset="0"/>
              </a:rPr>
              <a:t>m</a:t>
            </a:r>
            <a:r>
              <a:rPr lang="en-US" sz="2400">
                <a:latin typeface="Consolas" panose="020B0609020204030204" pitchFamily="49" charset="0"/>
                <a:cs typeface="Consolas" panose="020B0609020204030204" pitchFamily="49" charset="0"/>
              </a:rPr>
              <a:t> = </a:t>
            </a:r>
            <a:r>
              <a:rPr lang="en-US" sz="2400">
                <a:solidFill>
                  <a:srgbClr val="00B050"/>
                </a:solidFill>
                <a:latin typeface="Consolas" panose="020B0609020204030204" pitchFamily="49" charset="0"/>
                <a:cs typeface="Consolas" panose="020B0609020204030204" pitchFamily="49" charset="0"/>
              </a:rPr>
              <a:t>0x73eda753299d7d483339d80809a1d80553bda402fffe5bfeffffffff00000001</a:t>
            </a:r>
            <a:endParaRPr lang="en-US" sz="2800">
              <a:solidFill>
                <a:srgbClr val="00B050"/>
              </a:solidFill>
              <a:latin typeface="Courier New" panose="02070309020205020404" pitchFamily="49" charset="0"/>
              <a:cs typeface="Courier New" panose="02070309020205020404" pitchFamily="49" charset="0"/>
            </a:endParaRPr>
          </a:p>
          <a:p>
            <a:pPr algn="ctr"/>
            <a:endParaRPr lang="en-US" sz="2400">
              <a:solidFill>
                <a:srgbClr val="0070C0"/>
              </a:solidFill>
              <a:latin typeface="Consolas" panose="020B0609020204030204" pitchFamily="49" charset="0"/>
              <a:cs typeface="Consolas" panose="020B0609020204030204" pitchFamily="49" charset="0"/>
            </a:endParaRPr>
          </a:p>
          <a:p>
            <a:pPr algn="ctr"/>
            <a:endParaRPr lang="en-US" sz="2400">
              <a:solidFill>
                <a:srgbClr val="0070C0"/>
              </a:solidFill>
              <a:latin typeface="Consolas" panose="020B0609020204030204" pitchFamily="49" charset="0"/>
              <a:cs typeface="Consolas" panose="020B0609020204030204" pitchFamily="49" charset="0"/>
            </a:endParaRPr>
          </a:p>
          <a:p>
            <a:pPr algn="ctr"/>
            <a:r>
              <a:rPr lang="en-US" sz="2400">
                <a:solidFill>
                  <a:srgbClr val="0070C0"/>
                </a:solidFill>
                <a:latin typeface="Consolas" panose="020B0609020204030204" pitchFamily="49" charset="0"/>
                <a:cs typeface="Consolas" panose="020B0609020204030204" pitchFamily="49" charset="0"/>
              </a:rPr>
              <a:t>p</a:t>
            </a:r>
            <a:r>
              <a:rPr lang="en-US" sz="2400">
                <a:latin typeface="Consolas" panose="020B0609020204030204" pitchFamily="49" charset="0"/>
                <a:cs typeface="Consolas" panose="020B0609020204030204" pitchFamily="49" charset="0"/>
              </a:rPr>
              <a:t> = </a:t>
            </a:r>
            <a:r>
              <a:rPr lang="en-US" sz="2400">
                <a:solidFill>
                  <a:srgbClr val="0070C0"/>
                </a:solidFill>
                <a:latin typeface="Consolas" panose="020B0609020204030204" pitchFamily="49" charset="0"/>
                <a:cs typeface="Consolas" panose="020B0609020204030204" pitchFamily="49" charset="0"/>
              </a:rPr>
              <a:t>0xffffffff00000001000000000000000000000000ffffffffffffffffffffffff </a:t>
            </a:r>
          </a:p>
          <a:p>
            <a:endParaRPr lang="en-US" sz="2800"/>
          </a:p>
        </p:txBody>
      </p:sp>
      <p:sp>
        <p:nvSpPr>
          <p:cNvPr id="11" name="TextBox 10">
            <a:extLst>
              <a:ext uri="{FF2B5EF4-FFF2-40B4-BE49-F238E27FC236}">
                <a16:creationId xmlns:a16="http://schemas.microsoft.com/office/drawing/2014/main" id="{21C912B0-741D-B879-4860-D4BCBA3F0CB5}"/>
              </a:ext>
            </a:extLst>
          </p:cNvPr>
          <p:cNvSpPr txBox="1"/>
          <p:nvPr/>
        </p:nvSpPr>
        <p:spPr>
          <a:xfrm>
            <a:off x="6606915" y="6126682"/>
            <a:ext cx="4123545" cy="646331"/>
          </a:xfrm>
          <a:prstGeom prst="rect">
            <a:avLst/>
          </a:prstGeom>
          <a:noFill/>
          <a:ln w="38100">
            <a:solidFill>
              <a:schemeClr val="accent1"/>
            </a:solidFill>
          </a:ln>
          <a:effectLst/>
        </p:spPr>
        <p:txBody>
          <a:bodyPr wrap="square">
            <a:spAutoFit/>
          </a:bodyPr>
          <a:lstStyle/>
          <a:p>
            <a:r>
              <a:rPr lang="en-US" sz="3600" b="0" i="0">
                <a:effectLst/>
                <a:highlight>
                  <a:srgbClr val="FFFFFF"/>
                </a:highlight>
                <a:latin typeface="+mj-lt"/>
                <a:cs typeface="Calibri" panose="020F0502020204030204" pitchFamily="34" charset="0"/>
              </a:rPr>
              <a:t>Right-field Arithmetic</a:t>
            </a:r>
          </a:p>
        </p:txBody>
      </p:sp>
      <p:sp>
        <p:nvSpPr>
          <p:cNvPr id="18" name="Content Placeholder 2">
            <a:extLst>
              <a:ext uri="{FF2B5EF4-FFF2-40B4-BE49-F238E27FC236}">
                <a16:creationId xmlns:a16="http://schemas.microsoft.com/office/drawing/2014/main" id="{EC135D05-0177-BC05-5B63-C5ECF408C4C7}"/>
              </a:ext>
            </a:extLst>
          </p:cNvPr>
          <p:cNvSpPr>
            <a:spLocks noGrp="1"/>
          </p:cNvSpPr>
          <p:nvPr>
            <p:ph idx="1"/>
          </p:nvPr>
        </p:nvSpPr>
        <p:spPr>
          <a:xfrm>
            <a:off x="838200" y="1825625"/>
            <a:ext cx="10515600" cy="4351338"/>
          </a:xfrm>
        </p:spPr>
        <p:txBody>
          <a:bodyPr/>
          <a:lstStyle/>
          <a:p>
            <a:r>
              <a:rPr lang="en-US"/>
              <a:t>Goal: Optimize </a:t>
            </a:r>
            <a:r>
              <a:rPr lang="en-US" b="1"/>
              <a:t>mod </a:t>
            </a:r>
            <a:r>
              <a:rPr lang="en-US" b="1">
                <a:solidFill>
                  <a:srgbClr val="0070C0"/>
                </a:solidFill>
              </a:rPr>
              <a:t>p</a:t>
            </a:r>
            <a:r>
              <a:rPr lang="en-US"/>
              <a:t> operations for a constraint system over </a:t>
            </a:r>
            <a:r>
              <a:rPr lang="en-US" b="1"/>
              <a:t>mod </a:t>
            </a:r>
            <a:r>
              <a:rPr lang="en-US" sz="2800" b="1">
                <a:solidFill>
                  <a:srgbClr val="00B050"/>
                </a:solidFill>
              </a:rPr>
              <a:t>m</a:t>
            </a:r>
            <a:endParaRPr lang="en-US" b="1"/>
          </a:p>
        </p:txBody>
      </p:sp>
      <p:sp>
        <p:nvSpPr>
          <p:cNvPr id="2" name="TextBox 1">
            <a:extLst>
              <a:ext uri="{FF2B5EF4-FFF2-40B4-BE49-F238E27FC236}">
                <a16:creationId xmlns:a16="http://schemas.microsoft.com/office/drawing/2014/main" id="{DB5C31C5-CE83-CE91-CC4F-95F89470A7A5}"/>
              </a:ext>
            </a:extLst>
          </p:cNvPr>
          <p:cNvSpPr txBox="1"/>
          <p:nvPr/>
        </p:nvSpPr>
        <p:spPr>
          <a:xfrm>
            <a:off x="1054308" y="4990663"/>
            <a:ext cx="4123545" cy="523220"/>
          </a:xfrm>
          <a:prstGeom prst="rect">
            <a:avLst/>
          </a:prstGeom>
          <a:ln w="19050"/>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800"/>
              <a:t>p is fixed for ECDSA/</a:t>
            </a:r>
            <a:r>
              <a:rPr lang="en-US" sz="2800" err="1"/>
              <a:t>EdDSA</a:t>
            </a:r>
            <a:endParaRPr lang="en-US" sz="2800"/>
          </a:p>
        </p:txBody>
      </p:sp>
      <p:cxnSp>
        <p:nvCxnSpPr>
          <p:cNvPr id="3" name="Straight Arrow Connector 2">
            <a:extLst>
              <a:ext uri="{FF2B5EF4-FFF2-40B4-BE49-F238E27FC236}">
                <a16:creationId xmlns:a16="http://schemas.microsoft.com/office/drawing/2014/main" id="{BBEA9A9C-BE7F-CAD9-D276-4097FB658590}"/>
              </a:ext>
            </a:extLst>
          </p:cNvPr>
          <p:cNvCxnSpPr>
            <a:cxnSpLocks/>
            <a:stCxn id="2" idx="1"/>
          </p:cNvCxnSpPr>
          <p:nvPr/>
        </p:nvCxnSpPr>
        <p:spPr>
          <a:xfrm flipH="1" flipV="1">
            <a:off x="457200" y="4990663"/>
            <a:ext cx="597108" cy="26161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4" name="Title 1">
            <a:extLst>
              <a:ext uri="{FF2B5EF4-FFF2-40B4-BE49-F238E27FC236}">
                <a16:creationId xmlns:a16="http://schemas.microsoft.com/office/drawing/2014/main" id="{F01A8994-E892-ADFC-389D-68ABC7914DD7}"/>
              </a:ext>
            </a:extLst>
          </p:cNvPr>
          <p:cNvSpPr>
            <a:spLocks noGrp="1"/>
          </p:cNvSpPr>
          <p:nvPr>
            <p:ph type="title"/>
          </p:nvPr>
        </p:nvSpPr>
        <p:spPr>
          <a:xfrm>
            <a:off x="838200" y="18255"/>
            <a:ext cx="10515600" cy="1325563"/>
          </a:xfrm>
        </p:spPr>
        <p:txBody>
          <a:bodyPr/>
          <a:lstStyle/>
          <a:p>
            <a:r>
              <a:rPr lang="en-US"/>
              <a:t>Modular Arithmetic over “Foreign” Field</a:t>
            </a:r>
          </a:p>
        </p:txBody>
      </p:sp>
      <p:sp>
        <p:nvSpPr>
          <p:cNvPr id="5" name="TextBox 4">
            <a:extLst>
              <a:ext uri="{FF2B5EF4-FFF2-40B4-BE49-F238E27FC236}">
                <a16:creationId xmlns:a16="http://schemas.microsoft.com/office/drawing/2014/main" id="{28CEF55B-969F-2D47-A795-BA8A1D3F4200}"/>
              </a:ext>
            </a:extLst>
          </p:cNvPr>
          <p:cNvSpPr txBox="1"/>
          <p:nvPr/>
        </p:nvSpPr>
        <p:spPr>
          <a:xfrm>
            <a:off x="1054309" y="6126682"/>
            <a:ext cx="4393992" cy="646331"/>
          </a:xfrm>
          <a:prstGeom prst="rect">
            <a:avLst/>
          </a:prstGeom>
          <a:noFill/>
          <a:ln w="38100">
            <a:solidFill>
              <a:schemeClr val="accent1"/>
            </a:solidFill>
          </a:ln>
          <a:effectLst>
            <a:glow rad="63500">
              <a:schemeClr val="accent1">
                <a:satMod val="175000"/>
                <a:alpha val="40000"/>
              </a:schemeClr>
            </a:glow>
          </a:effectLst>
        </p:spPr>
        <p:txBody>
          <a:bodyPr wrap="square">
            <a:spAutoFit/>
          </a:bodyPr>
          <a:lstStyle/>
          <a:p>
            <a:r>
              <a:rPr lang="en-US" sz="3600" b="0" i="0">
                <a:effectLst/>
                <a:highlight>
                  <a:srgbClr val="FFFFFF"/>
                </a:highlight>
                <a:latin typeface="+mj-lt"/>
                <a:cs typeface="Calibri" panose="020F0502020204030204" pitchFamily="34" charset="0"/>
              </a:rPr>
              <a:t>Efficient Range Checks</a:t>
            </a:r>
          </a:p>
        </p:txBody>
      </p:sp>
      <p:grpSp>
        <p:nvGrpSpPr>
          <p:cNvPr id="10" name="Group 9">
            <a:extLst>
              <a:ext uri="{FF2B5EF4-FFF2-40B4-BE49-F238E27FC236}">
                <a16:creationId xmlns:a16="http://schemas.microsoft.com/office/drawing/2014/main" id="{6F008582-8AAF-83A3-2472-A21080A63683}"/>
              </a:ext>
            </a:extLst>
          </p:cNvPr>
          <p:cNvGrpSpPr/>
          <p:nvPr/>
        </p:nvGrpSpPr>
        <p:grpSpPr>
          <a:xfrm>
            <a:off x="214319" y="2818240"/>
            <a:ext cx="8970874" cy="637851"/>
            <a:chOff x="117337" y="4392065"/>
            <a:chExt cx="8970874" cy="637851"/>
          </a:xfrm>
        </p:grpSpPr>
        <p:sp>
          <p:nvSpPr>
            <p:cNvPr id="12" name="TextBox 11">
              <a:extLst>
                <a:ext uri="{FF2B5EF4-FFF2-40B4-BE49-F238E27FC236}">
                  <a16:creationId xmlns:a16="http://schemas.microsoft.com/office/drawing/2014/main" id="{056FBBF7-FD48-5222-A135-9B8EB8CBCAB7}"/>
                </a:ext>
              </a:extLst>
            </p:cNvPr>
            <p:cNvSpPr txBox="1">
              <a:spLocks/>
            </p:cNvSpPr>
            <p:nvPr/>
          </p:nvSpPr>
          <p:spPr>
            <a:xfrm>
              <a:off x="117337" y="4392065"/>
              <a:ext cx="8759064" cy="523220"/>
            </a:xfrm>
            <a:prstGeom prst="rect">
              <a:avLst/>
            </a:prstGeom>
            <a:noFill/>
          </p:spPr>
          <p:txBody>
            <a:bodyPr wrap="none" rtlCol="0">
              <a:spAutoFit/>
            </a:bodyPr>
            <a:lstStyle/>
            <a:p>
              <a:r>
                <a:rPr lang="en-US" sz="2800"/>
                <a:t>Applicable to both FFT-based and non-FFT-based </a:t>
              </a:r>
              <a:r>
                <a:rPr lang="en-US" sz="2800" err="1"/>
                <a:t>zkSNARKs</a:t>
              </a:r>
              <a:endParaRPr lang="en-US" sz="2800"/>
            </a:p>
          </p:txBody>
        </p:sp>
        <p:sp>
          <p:nvSpPr>
            <p:cNvPr id="13" name="TextBox 12">
              <a:extLst>
                <a:ext uri="{FF2B5EF4-FFF2-40B4-BE49-F238E27FC236}">
                  <a16:creationId xmlns:a16="http://schemas.microsoft.com/office/drawing/2014/main" id="{B84EFF5C-70E3-E046-CB47-4500F1A35CCD}"/>
                </a:ext>
              </a:extLst>
            </p:cNvPr>
            <p:cNvSpPr txBox="1"/>
            <p:nvPr/>
          </p:nvSpPr>
          <p:spPr>
            <a:xfrm>
              <a:off x="8650061" y="4445141"/>
              <a:ext cx="438150" cy="584775"/>
            </a:xfrm>
            <a:prstGeom prst="rect">
              <a:avLst/>
            </a:prstGeom>
            <a:noFill/>
          </p:spPr>
          <p:txBody>
            <a:bodyPr wrap="square">
              <a:spAutoFit/>
            </a:bodyPr>
            <a:lstStyle/>
            <a:p>
              <a:r>
                <a:rPr lang="en-US" sz="3200"/>
                <a:t>😁</a:t>
              </a:r>
              <a:endParaRPr lang="en-US" sz="3000"/>
            </a:p>
          </p:txBody>
        </p:sp>
      </p:grpSp>
      <p:grpSp>
        <p:nvGrpSpPr>
          <p:cNvPr id="9" name="Group 8">
            <a:extLst>
              <a:ext uri="{FF2B5EF4-FFF2-40B4-BE49-F238E27FC236}">
                <a16:creationId xmlns:a16="http://schemas.microsoft.com/office/drawing/2014/main" id="{F94D5270-5888-E410-919C-D3CBD339EA06}"/>
              </a:ext>
            </a:extLst>
          </p:cNvPr>
          <p:cNvGrpSpPr/>
          <p:nvPr/>
        </p:nvGrpSpPr>
        <p:grpSpPr>
          <a:xfrm>
            <a:off x="3263877" y="5500183"/>
            <a:ext cx="8680970" cy="640199"/>
            <a:chOff x="2361160" y="5536764"/>
            <a:chExt cx="8680970" cy="640199"/>
          </a:xfrm>
        </p:grpSpPr>
        <p:sp>
          <p:nvSpPr>
            <p:cNvPr id="7" name="TextBox 6">
              <a:extLst>
                <a:ext uri="{FF2B5EF4-FFF2-40B4-BE49-F238E27FC236}">
                  <a16:creationId xmlns:a16="http://schemas.microsoft.com/office/drawing/2014/main" id="{7597B8AB-28E6-244A-3ACB-F3F0FFD21562}"/>
                </a:ext>
              </a:extLst>
            </p:cNvPr>
            <p:cNvSpPr txBox="1"/>
            <p:nvPr/>
          </p:nvSpPr>
          <p:spPr>
            <a:xfrm>
              <a:off x="2361160" y="5536764"/>
              <a:ext cx="8369300" cy="523220"/>
            </a:xfrm>
            <a:prstGeom prst="rect">
              <a:avLst/>
            </a:prstGeom>
            <a:noFill/>
          </p:spPr>
          <p:txBody>
            <a:bodyPr wrap="square" rtlCol="0">
              <a:spAutoFit/>
            </a:bodyPr>
            <a:lstStyle/>
            <a:p>
              <a:r>
                <a:rPr lang="en-US" sz="2800">
                  <a:solidFill>
                    <a:srgbClr val="5D3A9B"/>
                  </a:solidFill>
                </a:rPr>
                <a:t>1 constraint per range check </a:t>
              </a:r>
              <a:r>
                <a:rPr lang="en-US" sz="2800"/>
                <a:t>after paying for a setup cost</a:t>
              </a:r>
            </a:p>
          </p:txBody>
        </p:sp>
        <p:sp>
          <p:nvSpPr>
            <p:cNvPr id="8" name="TextBox 7">
              <a:extLst>
                <a:ext uri="{FF2B5EF4-FFF2-40B4-BE49-F238E27FC236}">
                  <a16:creationId xmlns:a16="http://schemas.microsoft.com/office/drawing/2014/main" id="{C3A62890-78B9-FE30-1F68-969909EC6D8A}"/>
                </a:ext>
              </a:extLst>
            </p:cNvPr>
            <p:cNvSpPr txBox="1"/>
            <p:nvPr/>
          </p:nvSpPr>
          <p:spPr>
            <a:xfrm>
              <a:off x="10603980" y="5592188"/>
              <a:ext cx="438150" cy="584775"/>
            </a:xfrm>
            <a:prstGeom prst="rect">
              <a:avLst/>
            </a:prstGeom>
            <a:noFill/>
          </p:spPr>
          <p:txBody>
            <a:bodyPr wrap="square">
              <a:spAutoFit/>
            </a:bodyPr>
            <a:lstStyle/>
            <a:p>
              <a:r>
                <a:rPr lang="en-US" sz="3200"/>
                <a:t>😁</a:t>
              </a:r>
              <a:endParaRPr lang="en-US" sz="3000"/>
            </a:p>
          </p:txBody>
        </p:sp>
      </p:grpSp>
    </p:spTree>
    <p:extLst>
      <p:ext uri="{BB962C8B-B14F-4D97-AF65-F5344CB8AC3E}">
        <p14:creationId xmlns:p14="http://schemas.microsoft.com/office/powerpoint/2010/main" val="1548409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1.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BA7635EC-E955-6F45-5533-E8395569E4A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8927ECB-A67A-BD96-A7C0-43B585AB40EA}"/>
              </a:ext>
            </a:extLst>
          </p:cNvPr>
          <p:cNvSpPr>
            <a:spLocks noGrp="1"/>
          </p:cNvSpPr>
          <p:nvPr>
            <p:ph type="title"/>
          </p:nvPr>
        </p:nvSpPr>
        <p:spPr/>
        <p:txBody>
          <a:bodyPr/>
          <a:lstStyle/>
          <a:p>
            <a:r>
              <a:rPr lang="en-US"/>
              <a:t>Common Range Check</a:t>
            </a:r>
          </a:p>
        </p:txBody>
      </p:sp>
      <p:grpSp>
        <p:nvGrpSpPr>
          <p:cNvPr id="9" name="Group 8">
            <a:extLst>
              <a:ext uri="{FF2B5EF4-FFF2-40B4-BE49-F238E27FC236}">
                <a16:creationId xmlns:a16="http://schemas.microsoft.com/office/drawing/2014/main" id="{F775DEE5-6DDE-FD3D-14CE-2C0B06DF9DA9}"/>
              </a:ext>
            </a:extLst>
          </p:cNvPr>
          <p:cNvGrpSpPr/>
          <p:nvPr/>
        </p:nvGrpSpPr>
        <p:grpSpPr>
          <a:xfrm>
            <a:off x="2752759" y="1428050"/>
            <a:ext cx="1928358" cy="841415"/>
            <a:chOff x="961820" y="5579431"/>
            <a:chExt cx="1928358" cy="841415"/>
          </a:xfrm>
        </p:grpSpPr>
        <p:pic>
          <p:nvPicPr>
            <p:cNvPr id="10" name="Picture 9">
              <a:extLst>
                <a:ext uri="{FF2B5EF4-FFF2-40B4-BE49-F238E27FC236}">
                  <a16:creationId xmlns:a16="http://schemas.microsoft.com/office/drawing/2014/main" id="{0D38C86E-3DA8-6985-9894-3C8C6D466E29}"/>
                </a:ext>
              </a:extLst>
            </p:cNvPr>
            <p:cNvPicPr>
              <a:picLocks noChangeAspect="1"/>
            </p:cNvPicPr>
            <p:nvPr/>
          </p:nvPicPr>
          <p:blipFill>
            <a:blip r:embed="rId3"/>
            <a:stretch>
              <a:fillRect/>
            </a:stretch>
          </p:blipFill>
          <p:spPr>
            <a:xfrm>
              <a:off x="961820" y="5955380"/>
              <a:ext cx="1928358" cy="465466"/>
            </a:xfrm>
            <a:prstGeom prst="rect">
              <a:avLst/>
            </a:prstGeom>
          </p:spPr>
        </p:pic>
        <p:sp>
          <p:nvSpPr>
            <p:cNvPr id="11" name="TextBox 10">
              <a:extLst>
                <a:ext uri="{FF2B5EF4-FFF2-40B4-BE49-F238E27FC236}">
                  <a16:creationId xmlns:a16="http://schemas.microsoft.com/office/drawing/2014/main" id="{7C69D888-F921-28DA-DF7F-E04A0315D668}"/>
                </a:ext>
              </a:extLst>
            </p:cNvPr>
            <p:cNvSpPr txBox="1"/>
            <p:nvPr/>
          </p:nvSpPr>
          <p:spPr>
            <a:xfrm>
              <a:off x="1198428" y="5579431"/>
              <a:ext cx="1455142" cy="379463"/>
            </a:xfrm>
            <a:prstGeom prst="rect">
              <a:avLst/>
            </a:prstGeom>
            <a:solidFill>
              <a:schemeClr val="bg1"/>
            </a:solidFill>
          </p:spPr>
          <p:txBody>
            <a:bodyPr wrap="square">
              <a:spAutoFit/>
            </a:bodyPr>
            <a:lstStyle/>
            <a:p>
              <a:pPr>
                <a:lnSpc>
                  <a:spcPts val="2000"/>
                </a:lnSpc>
              </a:pPr>
              <a:r>
                <a:rPr lang="en-US" sz="2800"/>
                <a:t>quotient</a:t>
              </a:r>
            </a:p>
          </p:txBody>
        </p:sp>
      </p:grpSp>
      <p:grpSp>
        <p:nvGrpSpPr>
          <p:cNvPr id="13" name="Group 12">
            <a:extLst>
              <a:ext uri="{FF2B5EF4-FFF2-40B4-BE49-F238E27FC236}">
                <a16:creationId xmlns:a16="http://schemas.microsoft.com/office/drawing/2014/main" id="{D6E6894D-BEE9-8FA8-B7C5-93C304E8D5FA}"/>
              </a:ext>
            </a:extLst>
          </p:cNvPr>
          <p:cNvGrpSpPr/>
          <p:nvPr/>
        </p:nvGrpSpPr>
        <p:grpSpPr>
          <a:xfrm>
            <a:off x="2798479" y="2852916"/>
            <a:ext cx="1928358" cy="832950"/>
            <a:chOff x="961820" y="5587896"/>
            <a:chExt cx="1928358" cy="832950"/>
          </a:xfrm>
        </p:grpSpPr>
        <p:pic>
          <p:nvPicPr>
            <p:cNvPr id="14" name="Picture 13">
              <a:extLst>
                <a:ext uri="{FF2B5EF4-FFF2-40B4-BE49-F238E27FC236}">
                  <a16:creationId xmlns:a16="http://schemas.microsoft.com/office/drawing/2014/main" id="{9B25145E-5AA7-8441-5B80-0C1F4E9FFAF2}"/>
                </a:ext>
              </a:extLst>
            </p:cNvPr>
            <p:cNvPicPr>
              <a:picLocks noChangeAspect="1"/>
            </p:cNvPicPr>
            <p:nvPr/>
          </p:nvPicPr>
          <p:blipFill>
            <a:blip r:embed="rId3"/>
            <a:stretch>
              <a:fillRect/>
            </a:stretch>
          </p:blipFill>
          <p:spPr>
            <a:xfrm>
              <a:off x="961820" y="5955380"/>
              <a:ext cx="1928358" cy="465466"/>
            </a:xfrm>
            <a:prstGeom prst="rect">
              <a:avLst/>
            </a:prstGeom>
          </p:spPr>
        </p:pic>
        <p:sp>
          <p:nvSpPr>
            <p:cNvPr id="15" name="TextBox 14">
              <a:extLst>
                <a:ext uri="{FF2B5EF4-FFF2-40B4-BE49-F238E27FC236}">
                  <a16:creationId xmlns:a16="http://schemas.microsoft.com/office/drawing/2014/main" id="{BCF59BE7-E165-B5FB-5646-F716D19FEC6B}"/>
                </a:ext>
              </a:extLst>
            </p:cNvPr>
            <p:cNvSpPr txBox="1"/>
            <p:nvPr/>
          </p:nvSpPr>
          <p:spPr>
            <a:xfrm>
              <a:off x="1093979" y="5587896"/>
              <a:ext cx="1702152" cy="379463"/>
            </a:xfrm>
            <a:prstGeom prst="rect">
              <a:avLst/>
            </a:prstGeom>
            <a:solidFill>
              <a:schemeClr val="bg1"/>
            </a:solidFill>
          </p:spPr>
          <p:txBody>
            <a:bodyPr wrap="square">
              <a:spAutoFit/>
            </a:bodyPr>
            <a:lstStyle/>
            <a:p>
              <a:pPr>
                <a:lnSpc>
                  <a:spcPts val="2000"/>
                </a:lnSpc>
              </a:pPr>
              <a:r>
                <a:rPr lang="en-US" sz="2800"/>
                <a:t>remainder</a:t>
              </a:r>
            </a:p>
          </p:txBody>
        </p:sp>
      </p:grpSp>
      <p:sp>
        <p:nvSpPr>
          <p:cNvPr id="16" name="Right Arrow 15">
            <a:extLst>
              <a:ext uri="{FF2B5EF4-FFF2-40B4-BE49-F238E27FC236}">
                <a16:creationId xmlns:a16="http://schemas.microsoft.com/office/drawing/2014/main" id="{79F5603C-FE7D-1F83-C318-773E442EEF24}"/>
              </a:ext>
            </a:extLst>
          </p:cNvPr>
          <p:cNvSpPr/>
          <p:nvPr/>
        </p:nvSpPr>
        <p:spPr>
          <a:xfrm>
            <a:off x="5441676" y="4785989"/>
            <a:ext cx="969818" cy="344836"/>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AC83E651-9747-D94F-16A0-44866A4B8EF1}"/>
              </a:ext>
            </a:extLst>
          </p:cNvPr>
          <p:cNvSpPr txBox="1"/>
          <p:nvPr/>
        </p:nvSpPr>
        <p:spPr>
          <a:xfrm>
            <a:off x="7945176" y="4711204"/>
            <a:ext cx="1529586" cy="523220"/>
          </a:xfrm>
          <a:prstGeom prst="rect">
            <a:avLst/>
          </a:prstGeom>
          <a:noFill/>
        </p:spPr>
        <p:txBody>
          <a:bodyPr wrap="none" rtlCol="0">
            <a:spAutoFit/>
          </a:bodyPr>
          <a:lstStyle/>
          <a:p>
            <a:r>
              <a:rPr lang="en-US" sz="2800"/>
              <a:t>0010…11</a:t>
            </a:r>
          </a:p>
        </p:txBody>
      </p:sp>
      <p:sp>
        <p:nvSpPr>
          <p:cNvPr id="18" name="Right Arrow 17">
            <a:extLst>
              <a:ext uri="{FF2B5EF4-FFF2-40B4-BE49-F238E27FC236}">
                <a16:creationId xmlns:a16="http://schemas.microsoft.com/office/drawing/2014/main" id="{7E5412F5-5FF4-191F-97B5-25362904D65C}"/>
              </a:ext>
            </a:extLst>
          </p:cNvPr>
          <p:cNvSpPr/>
          <p:nvPr/>
        </p:nvSpPr>
        <p:spPr>
          <a:xfrm>
            <a:off x="5441676" y="1864314"/>
            <a:ext cx="969818" cy="344836"/>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3F2BC992-23BC-199E-7AC5-49198C52D8D7}"/>
              </a:ext>
            </a:extLst>
          </p:cNvPr>
          <p:cNvSpPr txBox="1"/>
          <p:nvPr/>
        </p:nvSpPr>
        <p:spPr>
          <a:xfrm>
            <a:off x="7172053" y="1775122"/>
            <a:ext cx="2991525" cy="523220"/>
          </a:xfrm>
          <a:prstGeom prst="rect">
            <a:avLst/>
          </a:prstGeom>
          <a:noFill/>
        </p:spPr>
        <p:txBody>
          <a:bodyPr wrap="none" rtlCol="0">
            <a:spAutoFit/>
          </a:bodyPr>
          <a:lstStyle/>
          <a:p>
            <a:r>
              <a:rPr lang="en-US" sz="2800"/>
              <a:t>1110000…0010111</a:t>
            </a:r>
          </a:p>
        </p:txBody>
      </p:sp>
      <p:sp>
        <p:nvSpPr>
          <p:cNvPr id="20" name="Right Arrow 19">
            <a:extLst>
              <a:ext uri="{FF2B5EF4-FFF2-40B4-BE49-F238E27FC236}">
                <a16:creationId xmlns:a16="http://schemas.microsoft.com/office/drawing/2014/main" id="{6F8165EC-1715-73D7-B6F4-04C24BFFBEB5}"/>
              </a:ext>
            </a:extLst>
          </p:cNvPr>
          <p:cNvSpPr/>
          <p:nvPr/>
        </p:nvSpPr>
        <p:spPr>
          <a:xfrm>
            <a:off x="5441676" y="3274591"/>
            <a:ext cx="969818" cy="344836"/>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B1114DB2-96B0-C306-EA01-416A04F1DFF7}"/>
              </a:ext>
            </a:extLst>
          </p:cNvPr>
          <p:cNvSpPr txBox="1"/>
          <p:nvPr/>
        </p:nvSpPr>
        <p:spPr>
          <a:xfrm>
            <a:off x="7126333" y="3224133"/>
            <a:ext cx="2991525" cy="523220"/>
          </a:xfrm>
          <a:prstGeom prst="rect">
            <a:avLst/>
          </a:prstGeom>
          <a:noFill/>
        </p:spPr>
        <p:txBody>
          <a:bodyPr wrap="none" rtlCol="0">
            <a:spAutoFit/>
          </a:bodyPr>
          <a:lstStyle/>
          <a:p>
            <a:r>
              <a:rPr lang="en-US" sz="2800"/>
              <a:t>1100000…0011011</a:t>
            </a:r>
          </a:p>
        </p:txBody>
      </p:sp>
      <p:sp>
        <p:nvSpPr>
          <p:cNvPr id="22" name="Right Brace 21">
            <a:extLst>
              <a:ext uri="{FF2B5EF4-FFF2-40B4-BE49-F238E27FC236}">
                <a16:creationId xmlns:a16="http://schemas.microsoft.com/office/drawing/2014/main" id="{4A5AB9C4-BFDD-2F9F-F316-4528EC217DC8}"/>
              </a:ext>
            </a:extLst>
          </p:cNvPr>
          <p:cNvSpPr/>
          <p:nvPr/>
        </p:nvSpPr>
        <p:spPr>
          <a:xfrm rot="16200000">
            <a:off x="8513817" y="3889724"/>
            <a:ext cx="320040" cy="1371600"/>
          </a:xfrm>
          <a:prstGeom prst="rightBrace">
            <a:avLst/>
          </a:prstGeom>
          <a:ln w="381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TextBox 22">
            <a:extLst>
              <a:ext uri="{FF2B5EF4-FFF2-40B4-BE49-F238E27FC236}">
                <a16:creationId xmlns:a16="http://schemas.microsoft.com/office/drawing/2014/main" id="{45BBBFEF-B1E1-754C-87DB-4AB2459C1AD1}"/>
              </a:ext>
            </a:extLst>
          </p:cNvPr>
          <p:cNvSpPr txBox="1"/>
          <p:nvPr/>
        </p:nvSpPr>
        <p:spPr>
          <a:xfrm>
            <a:off x="8157899" y="3930606"/>
            <a:ext cx="1019831" cy="461665"/>
          </a:xfrm>
          <a:prstGeom prst="rect">
            <a:avLst/>
          </a:prstGeom>
          <a:noFill/>
        </p:spPr>
        <p:txBody>
          <a:bodyPr wrap="none" rtlCol="0">
            <a:spAutoFit/>
          </a:bodyPr>
          <a:lstStyle/>
          <a:p>
            <a:r>
              <a:rPr lang="en-US" sz="2400"/>
              <a:t>75 bits</a:t>
            </a:r>
          </a:p>
        </p:txBody>
      </p:sp>
      <p:sp>
        <p:nvSpPr>
          <p:cNvPr id="25" name="Right Brace 24">
            <a:extLst>
              <a:ext uri="{FF2B5EF4-FFF2-40B4-BE49-F238E27FC236}">
                <a16:creationId xmlns:a16="http://schemas.microsoft.com/office/drawing/2014/main" id="{E5D9D970-047B-E01B-260A-DAB678511BEE}"/>
              </a:ext>
            </a:extLst>
          </p:cNvPr>
          <p:cNvSpPr/>
          <p:nvPr/>
        </p:nvSpPr>
        <p:spPr>
          <a:xfrm rot="16200000">
            <a:off x="8490773" y="1731609"/>
            <a:ext cx="318473" cy="2848171"/>
          </a:xfrm>
          <a:prstGeom prst="rightBrace">
            <a:avLst/>
          </a:prstGeom>
          <a:ln w="381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TextBox 25">
            <a:extLst>
              <a:ext uri="{FF2B5EF4-FFF2-40B4-BE49-F238E27FC236}">
                <a16:creationId xmlns:a16="http://schemas.microsoft.com/office/drawing/2014/main" id="{B5E34BC1-1DB4-E2D4-A6B3-98D99197A690}"/>
              </a:ext>
            </a:extLst>
          </p:cNvPr>
          <p:cNvSpPr txBox="1"/>
          <p:nvPr/>
        </p:nvSpPr>
        <p:spPr>
          <a:xfrm>
            <a:off x="8157899" y="2517666"/>
            <a:ext cx="1175322" cy="461665"/>
          </a:xfrm>
          <a:prstGeom prst="rect">
            <a:avLst/>
          </a:prstGeom>
          <a:noFill/>
        </p:spPr>
        <p:txBody>
          <a:bodyPr wrap="none" rtlCol="0">
            <a:spAutoFit/>
          </a:bodyPr>
          <a:lstStyle/>
          <a:p>
            <a:r>
              <a:rPr lang="en-US" sz="2400"/>
              <a:t>256 bits</a:t>
            </a:r>
          </a:p>
        </p:txBody>
      </p:sp>
      <p:sp>
        <p:nvSpPr>
          <p:cNvPr id="27" name="Right Brace 26">
            <a:extLst>
              <a:ext uri="{FF2B5EF4-FFF2-40B4-BE49-F238E27FC236}">
                <a16:creationId xmlns:a16="http://schemas.microsoft.com/office/drawing/2014/main" id="{7B4554BA-AF6D-65F1-47FA-FFDE04AAC4CB}"/>
              </a:ext>
            </a:extLst>
          </p:cNvPr>
          <p:cNvSpPr/>
          <p:nvPr/>
        </p:nvSpPr>
        <p:spPr>
          <a:xfrm rot="16200000">
            <a:off x="8490773" y="348601"/>
            <a:ext cx="318473" cy="2848171"/>
          </a:xfrm>
          <a:prstGeom prst="rightBrace">
            <a:avLst/>
          </a:prstGeom>
          <a:ln w="381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TextBox 27">
            <a:extLst>
              <a:ext uri="{FF2B5EF4-FFF2-40B4-BE49-F238E27FC236}">
                <a16:creationId xmlns:a16="http://schemas.microsoft.com/office/drawing/2014/main" id="{C1633D27-504C-DE4A-E526-6FB98055378B}"/>
              </a:ext>
            </a:extLst>
          </p:cNvPr>
          <p:cNvSpPr txBox="1"/>
          <p:nvPr/>
        </p:nvSpPr>
        <p:spPr>
          <a:xfrm>
            <a:off x="8157899" y="1134658"/>
            <a:ext cx="1175322" cy="461665"/>
          </a:xfrm>
          <a:prstGeom prst="rect">
            <a:avLst/>
          </a:prstGeom>
          <a:noFill/>
        </p:spPr>
        <p:txBody>
          <a:bodyPr wrap="none" rtlCol="0">
            <a:spAutoFit/>
          </a:bodyPr>
          <a:lstStyle/>
          <a:p>
            <a:r>
              <a:rPr lang="en-US" sz="2400"/>
              <a:t>256 bits</a:t>
            </a:r>
          </a:p>
        </p:txBody>
      </p:sp>
      <p:sp>
        <p:nvSpPr>
          <p:cNvPr id="29" name="TextBox 28">
            <a:extLst>
              <a:ext uri="{FF2B5EF4-FFF2-40B4-BE49-F238E27FC236}">
                <a16:creationId xmlns:a16="http://schemas.microsoft.com/office/drawing/2014/main" id="{7091FA94-E5C0-A3DC-FCD1-C390DE52DF10}"/>
              </a:ext>
            </a:extLst>
          </p:cNvPr>
          <p:cNvSpPr txBox="1"/>
          <p:nvPr/>
        </p:nvSpPr>
        <p:spPr>
          <a:xfrm>
            <a:off x="1897878" y="5425169"/>
            <a:ext cx="8269358" cy="523220"/>
          </a:xfrm>
          <a:prstGeom prst="rect">
            <a:avLst/>
          </a:prstGeom>
          <a:noFill/>
          <a:ln w="28575">
            <a:noFill/>
          </a:ln>
        </p:spPr>
        <p:txBody>
          <a:bodyPr wrap="square" rtlCol="0">
            <a:spAutoFit/>
          </a:bodyPr>
          <a:lstStyle/>
          <a:p>
            <a:pPr algn="ctr"/>
            <a:r>
              <a:rPr lang="en-US" sz="2800" i="0">
                <a:solidFill>
                  <a:srgbClr val="0D0D0D"/>
                </a:solidFill>
                <a:effectLst/>
                <a:highlight>
                  <a:srgbClr val="FFFFFF"/>
                </a:highlight>
                <a:latin typeface="Calibri" panose="020F0502020204030204" pitchFamily="34" charset="0"/>
                <a:cs typeface="Calibri" panose="020F0502020204030204" pitchFamily="34" charset="0"/>
              </a:rPr>
              <a:t>Bit-splitting approach: </a:t>
            </a:r>
            <a:r>
              <a:rPr lang="en-US" sz="2800">
                <a:solidFill>
                  <a:schemeClr val="accent1"/>
                </a:solidFill>
                <a:highlight>
                  <a:srgbClr val="FFFFFF"/>
                </a:highlight>
                <a:latin typeface="Calibri" panose="020F0502020204030204" pitchFamily="34" charset="0"/>
                <a:cs typeface="Calibri" panose="020F0502020204030204" pitchFamily="34" charset="0"/>
              </a:rPr>
              <a:t>1</a:t>
            </a:r>
            <a:r>
              <a:rPr lang="en-US" sz="2800" i="0">
                <a:solidFill>
                  <a:schemeClr val="accent1"/>
                </a:solidFill>
                <a:effectLst/>
                <a:highlight>
                  <a:srgbClr val="FFFFFF"/>
                </a:highlight>
                <a:latin typeface="Calibri" panose="020F0502020204030204" pitchFamily="34" charset="0"/>
                <a:cs typeface="Calibri" panose="020F0502020204030204" pitchFamily="34" charset="0"/>
              </a:rPr>
              <a:t> constraint</a:t>
            </a:r>
            <a:r>
              <a:rPr lang="en-US" sz="2800" i="0">
                <a:solidFill>
                  <a:srgbClr val="0D0D0D"/>
                </a:solidFill>
                <a:effectLst/>
                <a:highlight>
                  <a:srgbClr val="FFFFFF"/>
                </a:highlight>
                <a:latin typeface="Calibri" panose="020F0502020204030204" pitchFamily="34" charset="0"/>
                <a:cs typeface="Calibri" panose="020F0502020204030204" pitchFamily="34" charset="0"/>
              </a:rPr>
              <a:t> per </a:t>
            </a:r>
            <a:r>
              <a:rPr lang="en-US" sz="2800" i="0">
                <a:solidFill>
                  <a:schemeClr val="accent1"/>
                </a:solidFill>
                <a:effectLst/>
                <a:highlight>
                  <a:srgbClr val="FFFFFF"/>
                </a:highlight>
                <a:latin typeface="Calibri" panose="020F0502020204030204" pitchFamily="34" charset="0"/>
                <a:cs typeface="Calibri" panose="020F0502020204030204" pitchFamily="34" charset="0"/>
              </a:rPr>
              <a:t>bit</a:t>
            </a:r>
            <a:endParaRPr lang="en-US" sz="2800">
              <a:solidFill>
                <a:schemeClr val="accent1"/>
              </a:solidFill>
              <a:latin typeface="Calibri" panose="020F0502020204030204" pitchFamily="34" charset="0"/>
              <a:cs typeface="Calibri" panose="020F0502020204030204" pitchFamily="34" charset="0"/>
            </a:endParaRPr>
          </a:p>
        </p:txBody>
      </p:sp>
      <p:grpSp>
        <p:nvGrpSpPr>
          <p:cNvPr id="12" name="Group 11">
            <a:extLst>
              <a:ext uri="{FF2B5EF4-FFF2-40B4-BE49-F238E27FC236}">
                <a16:creationId xmlns:a16="http://schemas.microsoft.com/office/drawing/2014/main" id="{089CFAAF-97D4-D047-F17F-6CBD600383C3}"/>
              </a:ext>
            </a:extLst>
          </p:cNvPr>
          <p:cNvGrpSpPr/>
          <p:nvPr/>
        </p:nvGrpSpPr>
        <p:grpSpPr>
          <a:xfrm flipH="1">
            <a:off x="2757245" y="4109617"/>
            <a:ext cx="2526678" cy="1054367"/>
            <a:chOff x="404734" y="5366479"/>
            <a:chExt cx="2526678" cy="1054367"/>
          </a:xfrm>
        </p:grpSpPr>
        <p:grpSp>
          <p:nvGrpSpPr>
            <p:cNvPr id="24" name="Group 23">
              <a:extLst>
                <a:ext uri="{FF2B5EF4-FFF2-40B4-BE49-F238E27FC236}">
                  <a16:creationId xmlns:a16="http://schemas.microsoft.com/office/drawing/2014/main" id="{02AD6F98-D04E-986E-F12B-2C0A94827558}"/>
                </a:ext>
              </a:extLst>
            </p:cNvPr>
            <p:cNvGrpSpPr/>
            <p:nvPr/>
          </p:nvGrpSpPr>
          <p:grpSpPr>
            <a:xfrm>
              <a:off x="788829" y="5607839"/>
              <a:ext cx="2142583" cy="813007"/>
              <a:chOff x="788829" y="5607839"/>
              <a:chExt cx="2142583" cy="813007"/>
            </a:xfrm>
          </p:grpSpPr>
          <p:pic>
            <p:nvPicPr>
              <p:cNvPr id="34" name="Picture 33">
                <a:extLst>
                  <a:ext uri="{FF2B5EF4-FFF2-40B4-BE49-F238E27FC236}">
                    <a16:creationId xmlns:a16="http://schemas.microsoft.com/office/drawing/2014/main" id="{1E79E111-DE8E-02FB-1C36-199263F81B96}"/>
                  </a:ext>
                </a:extLst>
              </p:cNvPr>
              <p:cNvPicPr>
                <a:picLocks noChangeAspect="1"/>
              </p:cNvPicPr>
              <p:nvPr/>
            </p:nvPicPr>
            <p:blipFill>
              <a:blip r:embed="rId3"/>
              <a:stretch>
                <a:fillRect/>
              </a:stretch>
            </p:blipFill>
            <p:spPr>
              <a:xfrm flipH="1">
                <a:off x="961820" y="5955380"/>
                <a:ext cx="1928358" cy="465466"/>
              </a:xfrm>
              <a:prstGeom prst="rect">
                <a:avLst/>
              </a:prstGeom>
            </p:spPr>
          </p:pic>
          <p:sp>
            <p:nvSpPr>
              <p:cNvPr id="35" name="TextBox 34">
                <a:extLst>
                  <a:ext uri="{FF2B5EF4-FFF2-40B4-BE49-F238E27FC236}">
                    <a16:creationId xmlns:a16="http://schemas.microsoft.com/office/drawing/2014/main" id="{89722101-9712-1A87-249B-C392085C5CC5}"/>
                  </a:ext>
                </a:extLst>
              </p:cNvPr>
              <p:cNvSpPr txBox="1"/>
              <p:nvPr/>
            </p:nvSpPr>
            <p:spPr>
              <a:xfrm>
                <a:off x="788829" y="5607839"/>
                <a:ext cx="2142583" cy="360227"/>
              </a:xfrm>
              <a:prstGeom prst="rect">
                <a:avLst/>
              </a:prstGeom>
              <a:solidFill>
                <a:schemeClr val="bg1"/>
              </a:solidFill>
            </p:spPr>
            <p:txBody>
              <a:bodyPr wrap="square">
                <a:spAutoFit/>
              </a:bodyPr>
              <a:lstStyle/>
              <a:p>
                <a:pPr>
                  <a:lnSpc>
                    <a:spcPts val="1800"/>
                  </a:lnSpc>
                </a:pPr>
                <a:r>
                  <a:rPr lang="en-US" sz="2800"/>
                  <a:t>intermediate</a:t>
                </a:r>
              </a:p>
            </p:txBody>
          </p:sp>
        </p:grpSp>
        <p:sp>
          <p:nvSpPr>
            <p:cNvPr id="32" name="Rectangle 31">
              <a:extLst>
                <a:ext uri="{FF2B5EF4-FFF2-40B4-BE49-F238E27FC236}">
                  <a16:creationId xmlns:a16="http://schemas.microsoft.com/office/drawing/2014/main" id="{7C3A911C-4647-D34B-A69D-931399DDC653}"/>
                </a:ext>
              </a:extLst>
            </p:cNvPr>
            <p:cNvSpPr/>
            <p:nvPr/>
          </p:nvSpPr>
          <p:spPr>
            <a:xfrm>
              <a:off x="2371921" y="6076133"/>
              <a:ext cx="428068" cy="22860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3" name="TextBox 32">
              <a:extLst>
                <a:ext uri="{FF2B5EF4-FFF2-40B4-BE49-F238E27FC236}">
                  <a16:creationId xmlns:a16="http://schemas.microsoft.com/office/drawing/2014/main" id="{ED288E1E-A21D-4A51-7FB1-5A17BE9EE19A}"/>
                </a:ext>
              </a:extLst>
            </p:cNvPr>
            <p:cNvSpPr txBox="1"/>
            <p:nvPr/>
          </p:nvSpPr>
          <p:spPr>
            <a:xfrm>
              <a:off x="404734" y="5366479"/>
              <a:ext cx="184731" cy="369332"/>
            </a:xfrm>
            <a:prstGeom prst="rect">
              <a:avLst/>
            </a:prstGeom>
            <a:noFill/>
          </p:spPr>
          <p:txBody>
            <a:bodyPr wrap="none" rtlCol="0">
              <a:spAutoFit/>
            </a:bodyPr>
            <a:lstStyle/>
            <a:p>
              <a:endParaRPr lang="en-US"/>
            </a:p>
          </p:txBody>
        </p:sp>
      </p:grpSp>
      <p:sp>
        <p:nvSpPr>
          <p:cNvPr id="3" name="TextBox 2">
            <a:extLst>
              <a:ext uri="{FF2B5EF4-FFF2-40B4-BE49-F238E27FC236}">
                <a16:creationId xmlns:a16="http://schemas.microsoft.com/office/drawing/2014/main" id="{3229F1C4-4756-BA74-D63B-A13934EF8D2E}"/>
              </a:ext>
            </a:extLst>
          </p:cNvPr>
          <p:cNvSpPr txBox="1"/>
          <p:nvPr/>
        </p:nvSpPr>
        <p:spPr>
          <a:xfrm>
            <a:off x="1875036" y="6242733"/>
            <a:ext cx="8269358" cy="523220"/>
          </a:xfrm>
          <a:prstGeom prst="rect">
            <a:avLst/>
          </a:prstGeom>
          <a:noFill/>
          <a:ln w="28575">
            <a:noFill/>
          </a:ln>
        </p:spPr>
        <p:txBody>
          <a:bodyPr wrap="square" rtlCol="0">
            <a:spAutoFit/>
          </a:bodyPr>
          <a:lstStyle/>
          <a:p>
            <a:pPr algn="ctr"/>
            <a:r>
              <a:rPr lang="en-US" sz="2800" i="0">
                <a:solidFill>
                  <a:srgbClr val="0D0D0D"/>
                </a:solidFill>
                <a:effectLst/>
                <a:highlight>
                  <a:srgbClr val="FFFFFF"/>
                </a:highlight>
                <a:latin typeface="Calibri" panose="020F0502020204030204" pitchFamily="34" charset="0"/>
                <a:cs typeface="Calibri" panose="020F0502020204030204" pitchFamily="34" charset="0"/>
              </a:rPr>
              <a:t>Lookup-based approach: </a:t>
            </a:r>
            <a:r>
              <a:rPr lang="en-US" sz="2800">
                <a:solidFill>
                  <a:schemeClr val="accent1"/>
                </a:solidFill>
                <a:highlight>
                  <a:srgbClr val="FFFFFF"/>
                </a:highlight>
                <a:latin typeface="Calibri" panose="020F0502020204030204" pitchFamily="34" charset="0"/>
                <a:cs typeface="Calibri" panose="020F0502020204030204" pitchFamily="34" charset="0"/>
              </a:rPr>
              <a:t>1</a:t>
            </a:r>
            <a:r>
              <a:rPr lang="en-US" sz="2800" i="0">
                <a:solidFill>
                  <a:schemeClr val="accent1"/>
                </a:solidFill>
                <a:effectLst/>
                <a:highlight>
                  <a:srgbClr val="FFFFFF"/>
                </a:highlight>
                <a:latin typeface="Calibri" panose="020F0502020204030204" pitchFamily="34" charset="0"/>
                <a:cs typeface="Calibri" panose="020F0502020204030204" pitchFamily="34" charset="0"/>
              </a:rPr>
              <a:t> constraint</a:t>
            </a:r>
            <a:r>
              <a:rPr lang="en-US" sz="2800" i="0">
                <a:solidFill>
                  <a:srgbClr val="0D0D0D"/>
                </a:solidFill>
                <a:effectLst/>
                <a:highlight>
                  <a:srgbClr val="FFFFFF"/>
                </a:highlight>
                <a:latin typeface="Calibri" panose="020F0502020204030204" pitchFamily="34" charset="0"/>
                <a:cs typeface="Calibri" panose="020F0502020204030204" pitchFamily="34" charset="0"/>
              </a:rPr>
              <a:t> per </a:t>
            </a:r>
            <a:r>
              <a:rPr lang="en-US" sz="2800" i="0">
                <a:solidFill>
                  <a:schemeClr val="accent1"/>
                </a:solidFill>
                <a:effectLst/>
                <a:highlight>
                  <a:srgbClr val="FFFFFF"/>
                </a:highlight>
                <a:latin typeface="Calibri" panose="020F0502020204030204" pitchFamily="34" charset="0"/>
                <a:cs typeface="Calibri" panose="020F0502020204030204" pitchFamily="34" charset="0"/>
              </a:rPr>
              <a:t>chunk</a:t>
            </a:r>
            <a:endParaRPr lang="en-US" sz="2800">
              <a:solidFill>
                <a:schemeClr val="accent1"/>
              </a:solidFill>
              <a:latin typeface="Calibri" panose="020F0502020204030204" pitchFamily="34" charset="0"/>
              <a:cs typeface="Calibri" panose="020F0502020204030204" pitchFamily="34" charset="0"/>
            </a:endParaRPr>
          </a:p>
        </p:txBody>
      </p:sp>
      <p:sp>
        <p:nvSpPr>
          <p:cNvPr id="30" name="Down Arrow 29">
            <a:extLst>
              <a:ext uri="{FF2B5EF4-FFF2-40B4-BE49-F238E27FC236}">
                <a16:creationId xmlns:a16="http://schemas.microsoft.com/office/drawing/2014/main" id="{0AAE4C58-745D-188E-A994-E8E1744C23A4}"/>
              </a:ext>
            </a:extLst>
          </p:cNvPr>
          <p:cNvSpPr/>
          <p:nvPr/>
        </p:nvSpPr>
        <p:spPr>
          <a:xfrm>
            <a:off x="5824591" y="5956254"/>
            <a:ext cx="212833" cy="365760"/>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85359CE1-FD64-935A-CC59-C711EFECCED9}"/>
              </a:ext>
            </a:extLst>
          </p:cNvPr>
          <p:cNvSpPr txBox="1"/>
          <p:nvPr/>
        </p:nvSpPr>
        <p:spPr>
          <a:xfrm>
            <a:off x="6774290" y="5125289"/>
            <a:ext cx="541771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solidFill>
                  <a:srgbClr val="FF0000"/>
                </a:solidFill>
              </a:rPr>
              <a:t>&gt;90% of SOTA RSA arithmetic proving cost</a:t>
            </a:r>
          </a:p>
        </p:txBody>
      </p:sp>
    </p:spTree>
    <p:extLst>
      <p:ext uri="{BB962C8B-B14F-4D97-AF65-F5344CB8AC3E}">
        <p14:creationId xmlns:p14="http://schemas.microsoft.com/office/powerpoint/2010/main" val="5949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4" grpId="0"/>
    </p:bldLst>
  </p:timing>
</p:sld>
</file>

<file path=ppt/slides/slide142.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CF37D931-A789-B128-2A60-C13B5AEB2B5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DF33739-3A5D-3DD1-7071-6BF808CCB2E1}"/>
              </a:ext>
            </a:extLst>
          </p:cNvPr>
          <p:cNvSpPr>
            <a:spLocks noGrp="1"/>
          </p:cNvSpPr>
          <p:nvPr>
            <p:ph type="title"/>
          </p:nvPr>
        </p:nvSpPr>
        <p:spPr/>
        <p:txBody>
          <a:bodyPr>
            <a:normAutofit/>
          </a:bodyPr>
          <a:lstStyle/>
          <a:p>
            <a:r>
              <a:rPr lang="en-US"/>
              <a:t>Hybrid Approach</a:t>
            </a:r>
            <a:endParaRPr lang="en-US" sz="3600"/>
          </a:p>
        </p:txBody>
      </p:sp>
      <p:sp>
        <p:nvSpPr>
          <p:cNvPr id="6" name="Rectangle 5">
            <a:extLst>
              <a:ext uri="{FF2B5EF4-FFF2-40B4-BE49-F238E27FC236}">
                <a16:creationId xmlns:a16="http://schemas.microsoft.com/office/drawing/2014/main" id="{3BA360E3-ADF0-697D-96D1-EF245665B9AA}"/>
              </a:ext>
            </a:extLst>
          </p:cNvPr>
          <p:cNvSpPr/>
          <p:nvPr/>
        </p:nvSpPr>
        <p:spPr>
          <a:xfrm>
            <a:off x="3380341" y="1343818"/>
            <a:ext cx="5265061" cy="2201846"/>
          </a:xfrm>
          <a:prstGeom prst="rect">
            <a:avLst/>
          </a:prstGeom>
          <a:ln>
            <a:solidFill>
              <a:schemeClr val="tx1"/>
            </a:solid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US" sz="4000" err="1"/>
              <a:t>zkSNARK</a:t>
            </a:r>
            <a:endParaRPr lang="en-US" sz="4000"/>
          </a:p>
        </p:txBody>
      </p:sp>
      <p:sp>
        <p:nvSpPr>
          <p:cNvPr id="7" name="Rectangle 6">
            <a:extLst>
              <a:ext uri="{FF2B5EF4-FFF2-40B4-BE49-F238E27FC236}">
                <a16:creationId xmlns:a16="http://schemas.microsoft.com/office/drawing/2014/main" id="{52596818-B029-3CDD-4805-FA3767FE3A25}"/>
              </a:ext>
            </a:extLst>
          </p:cNvPr>
          <p:cNvSpPr/>
          <p:nvPr/>
        </p:nvSpPr>
        <p:spPr>
          <a:xfrm>
            <a:off x="3380340" y="4322070"/>
            <a:ext cx="5265061" cy="2201846"/>
          </a:xfrm>
          <a:prstGeom prst="rect">
            <a:avLst/>
          </a:prstGeom>
          <a:ln w="28575">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a:effectLst/>
                <a:latin typeface="Calibri" panose="020F0502020204030204" pitchFamily="34" charset="0"/>
                <a:cs typeface="Calibri" panose="020F0502020204030204" pitchFamily="34" charset="0"/>
              </a:rPr>
              <a:t>Auxiliary Protocol </a:t>
            </a:r>
            <a:r>
              <a:rPr lang="el-GR" sz="4000"/>
              <a:t>Π</a:t>
            </a:r>
            <a:endParaRPr lang="en-US" sz="4000">
              <a:solidFill>
                <a:schemeClr val="tx1"/>
              </a:solidFill>
              <a:latin typeface="Calibri" panose="020F0502020204030204" pitchFamily="34" charset="0"/>
              <a:cs typeface="Calibri" panose="020F0502020204030204" pitchFamily="34" charset="0"/>
            </a:endParaRPr>
          </a:p>
        </p:txBody>
      </p:sp>
      <p:sp>
        <p:nvSpPr>
          <p:cNvPr id="13" name="Down Arrow 12">
            <a:extLst>
              <a:ext uri="{FF2B5EF4-FFF2-40B4-BE49-F238E27FC236}">
                <a16:creationId xmlns:a16="http://schemas.microsoft.com/office/drawing/2014/main" id="{8127DD12-16B3-842D-889F-99A5D1010121}"/>
              </a:ext>
            </a:extLst>
          </p:cNvPr>
          <p:cNvSpPr/>
          <p:nvPr/>
        </p:nvSpPr>
        <p:spPr>
          <a:xfrm>
            <a:off x="4524498" y="3545664"/>
            <a:ext cx="807522" cy="776406"/>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Down Arrow 14">
            <a:extLst>
              <a:ext uri="{FF2B5EF4-FFF2-40B4-BE49-F238E27FC236}">
                <a16:creationId xmlns:a16="http://schemas.microsoft.com/office/drawing/2014/main" id="{DCF57A5C-2CA3-4021-CDF3-31DED727DDB8}"/>
              </a:ext>
            </a:extLst>
          </p:cNvPr>
          <p:cNvSpPr/>
          <p:nvPr/>
        </p:nvSpPr>
        <p:spPr>
          <a:xfrm flipV="1">
            <a:off x="6584949" y="3545664"/>
            <a:ext cx="807522" cy="776406"/>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67761295"/>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2DB21734-8AC5-E20B-B0F0-3A68B3D7E16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C8EBE38-AA71-1244-69A6-0A6F6226DA50}"/>
              </a:ext>
            </a:extLst>
          </p:cNvPr>
          <p:cNvSpPr>
            <a:spLocks noGrp="1"/>
          </p:cNvSpPr>
          <p:nvPr>
            <p:ph type="title"/>
          </p:nvPr>
        </p:nvSpPr>
        <p:spPr/>
        <p:txBody>
          <a:bodyPr>
            <a:normAutofit/>
          </a:bodyPr>
          <a:lstStyle/>
          <a:p>
            <a:r>
              <a:rPr lang="en-US"/>
              <a:t>Hybrid Approach</a:t>
            </a:r>
            <a:endParaRPr lang="en-US" sz="3600"/>
          </a:p>
        </p:txBody>
      </p:sp>
      <p:sp>
        <p:nvSpPr>
          <p:cNvPr id="7" name="Rectangle 6">
            <a:extLst>
              <a:ext uri="{FF2B5EF4-FFF2-40B4-BE49-F238E27FC236}">
                <a16:creationId xmlns:a16="http://schemas.microsoft.com/office/drawing/2014/main" id="{75A705FF-1095-0FFB-C636-054B860651E7}"/>
              </a:ext>
            </a:extLst>
          </p:cNvPr>
          <p:cNvSpPr/>
          <p:nvPr/>
        </p:nvSpPr>
        <p:spPr>
          <a:xfrm>
            <a:off x="504538" y="3073662"/>
            <a:ext cx="4828309" cy="2713325"/>
          </a:xfrm>
          <a:prstGeom prst="rect">
            <a:avLst/>
          </a:prstGeom>
          <a:solidFill>
            <a:schemeClr val="accent3"/>
          </a:solidFill>
          <a:ln w="28575">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4000">
              <a:solidFill>
                <a:schemeClr val="tx1"/>
              </a:solidFill>
              <a:latin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CCE9046F-27B0-82D9-ED1A-2C686D579834}"/>
              </a:ext>
            </a:extLst>
          </p:cNvPr>
          <p:cNvSpPr txBox="1"/>
          <p:nvPr/>
        </p:nvSpPr>
        <p:spPr>
          <a:xfrm>
            <a:off x="3670302" y="2548791"/>
            <a:ext cx="1662545" cy="523220"/>
          </a:xfrm>
          <a:prstGeom prst="rect">
            <a:avLst/>
          </a:prstGeom>
          <a:noFill/>
        </p:spPr>
        <p:txBody>
          <a:bodyPr wrap="square">
            <a:spAutoFit/>
          </a:bodyPr>
          <a:lstStyle/>
          <a:p>
            <a:r>
              <a:rPr lang="en-US" sz="2800" err="1"/>
              <a:t>zkSNARKs</a:t>
            </a:r>
            <a:endParaRPr lang="en-US" sz="2800"/>
          </a:p>
        </p:txBody>
      </p:sp>
      <p:sp>
        <p:nvSpPr>
          <p:cNvPr id="5" name="Down Arrow 4">
            <a:extLst>
              <a:ext uri="{FF2B5EF4-FFF2-40B4-BE49-F238E27FC236}">
                <a16:creationId xmlns:a16="http://schemas.microsoft.com/office/drawing/2014/main" id="{574B8D68-ADE3-BA4A-2A3D-35916B15F0F5}"/>
              </a:ext>
            </a:extLst>
          </p:cNvPr>
          <p:cNvSpPr/>
          <p:nvPr/>
        </p:nvSpPr>
        <p:spPr>
          <a:xfrm flipV="1">
            <a:off x="2652734" y="2534936"/>
            <a:ext cx="531916" cy="538714"/>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D9A964D4-BF1A-2E9F-32E1-B7C909C3EB35}"/>
              </a:ext>
            </a:extLst>
          </p:cNvPr>
          <p:cNvSpPr txBox="1"/>
          <p:nvPr/>
        </p:nvSpPr>
        <p:spPr>
          <a:xfrm>
            <a:off x="1770546" y="2025571"/>
            <a:ext cx="2296291" cy="523220"/>
          </a:xfrm>
          <a:prstGeom prst="rect">
            <a:avLst/>
          </a:prstGeom>
          <a:noFill/>
        </p:spPr>
        <p:txBody>
          <a:bodyPr wrap="square">
            <a:spAutoFit/>
          </a:bodyPr>
          <a:lstStyle/>
          <a:p>
            <a:r>
              <a:rPr lang="en-US" sz="2800">
                <a:solidFill>
                  <a:srgbClr val="202124"/>
                </a:solidFill>
                <a:latin typeface="Calibri" panose="020F0502020204030204" pitchFamily="34" charset="0"/>
                <a:cs typeface="Calibri" panose="020F0502020204030204" pitchFamily="34" charset="0"/>
              </a:rPr>
              <a:t>Accept</a:t>
            </a:r>
            <a:r>
              <a:rPr lang="en-US" sz="2800" b="0" i="0">
                <a:solidFill>
                  <a:srgbClr val="202124"/>
                </a:solidFill>
                <a:effectLst/>
                <a:latin typeface="Calibri" panose="020F0502020204030204" pitchFamily="34" charset="0"/>
                <a:cs typeface="Calibri" panose="020F0502020204030204" pitchFamily="34" charset="0"/>
              </a:rPr>
              <a:t>/</a:t>
            </a:r>
            <a:r>
              <a:rPr lang="en-US" sz="2800">
                <a:solidFill>
                  <a:srgbClr val="202124"/>
                </a:solidFill>
                <a:latin typeface="Calibri" panose="020F0502020204030204" pitchFamily="34" charset="0"/>
                <a:cs typeface="Calibri" panose="020F0502020204030204" pitchFamily="34" charset="0"/>
              </a:rPr>
              <a:t>Reject</a:t>
            </a:r>
            <a:endParaRPr lang="en-US" sz="2800">
              <a:latin typeface="Calibri" panose="020F0502020204030204" pitchFamily="34" charset="0"/>
              <a:cs typeface="Calibri" panose="020F0502020204030204" pitchFamily="34" charset="0"/>
            </a:endParaRPr>
          </a:p>
        </p:txBody>
      </p:sp>
      <p:sp>
        <p:nvSpPr>
          <p:cNvPr id="9" name="Down Arrow 8">
            <a:extLst>
              <a:ext uri="{FF2B5EF4-FFF2-40B4-BE49-F238E27FC236}">
                <a16:creationId xmlns:a16="http://schemas.microsoft.com/office/drawing/2014/main" id="{92601DF4-7C2E-1B07-4067-BC529D1EBEF1}"/>
              </a:ext>
            </a:extLst>
          </p:cNvPr>
          <p:cNvSpPr/>
          <p:nvPr/>
        </p:nvSpPr>
        <p:spPr>
          <a:xfrm flipV="1">
            <a:off x="2652734" y="5786987"/>
            <a:ext cx="531916" cy="538714"/>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25434D34-1E88-FE3B-8CB8-766972004C0B}"/>
              </a:ext>
            </a:extLst>
          </p:cNvPr>
          <p:cNvSpPr txBox="1"/>
          <p:nvPr/>
        </p:nvSpPr>
        <p:spPr>
          <a:xfrm>
            <a:off x="2256198" y="6325701"/>
            <a:ext cx="1414104" cy="523220"/>
          </a:xfrm>
          <a:prstGeom prst="rect">
            <a:avLst/>
          </a:prstGeom>
          <a:noFill/>
        </p:spPr>
        <p:txBody>
          <a:bodyPr wrap="square">
            <a:spAutoFit/>
          </a:bodyPr>
          <a:lstStyle/>
          <a:p>
            <a:r>
              <a:rPr lang="en-US" sz="2800">
                <a:solidFill>
                  <a:srgbClr val="005AB5"/>
                </a:solidFill>
                <a:latin typeface="Cambria Math" panose="02040503050406030204" pitchFamily="18" charset="0"/>
                <a:ea typeface="Cambria Math" panose="02040503050406030204" pitchFamily="18" charset="0"/>
              </a:rPr>
              <a:t>pk</a:t>
            </a:r>
            <a:r>
              <a:rPr lang="en-US" sz="2800">
                <a:latin typeface="Cambria Math" panose="02040503050406030204" pitchFamily="18" charset="0"/>
                <a:ea typeface="Cambria Math" panose="02040503050406030204" pitchFamily="18" charset="0"/>
              </a:rPr>
              <a:t>,</a:t>
            </a:r>
            <a:r>
              <a:rPr lang="en-US" sz="2800">
                <a:solidFill>
                  <a:srgbClr val="005AB5"/>
                </a:solidFill>
                <a:latin typeface="Cambria Math" panose="02040503050406030204" pitchFamily="18" charset="0"/>
                <a:ea typeface="Cambria Math" panose="02040503050406030204" pitchFamily="18" charset="0"/>
              </a:rPr>
              <a:t> </a:t>
            </a:r>
            <a:r>
              <a:rPr lang="el-GR" sz="2800">
                <a:solidFill>
                  <a:srgbClr val="DC3220"/>
                </a:solidFill>
                <a:latin typeface="Cambria Math" panose="02040503050406030204" pitchFamily="18" charset="0"/>
                <a:ea typeface="Cambria Math" panose="02040503050406030204" pitchFamily="18" charset="0"/>
              </a:rPr>
              <a:t>σ</a:t>
            </a:r>
            <a:r>
              <a:rPr lang="en-US" sz="2800">
                <a:latin typeface="Cambria Math" panose="02040503050406030204" pitchFamily="18" charset="0"/>
                <a:ea typeface="Cambria Math" panose="02040503050406030204" pitchFamily="18" charset="0"/>
              </a:rPr>
              <a:t>,</a:t>
            </a:r>
            <a:r>
              <a:rPr lang="en-US" sz="2800">
                <a:solidFill>
                  <a:srgbClr val="DC3220"/>
                </a:solidFill>
                <a:latin typeface="Cambria Math" panose="02040503050406030204" pitchFamily="18" charset="0"/>
                <a:ea typeface="Cambria Math" panose="02040503050406030204" pitchFamily="18" charset="0"/>
              </a:rPr>
              <a:t> m </a:t>
            </a:r>
            <a:endParaRPr lang="en-US" sz="2800">
              <a:latin typeface="Calibri" panose="020F0502020204030204" pitchFamily="34" charset="0"/>
              <a:cs typeface="Calibri" panose="020F0502020204030204" pitchFamily="34" charset="0"/>
            </a:endParaRPr>
          </a:p>
        </p:txBody>
      </p:sp>
      <p:sp>
        <p:nvSpPr>
          <p:cNvPr id="12" name="Content Placeholder 2">
            <a:extLst>
              <a:ext uri="{FF2B5EF4-FFF2-40B4-BE49-F238E27FC236}">
                <a16:creationId xmlns:a16="http://schemas.microsoft.com/office/drawing/2014/main" id="{8019310C-797B-866A-8E79-776ABEBAC39C}"/>
              </a:ext>
            </a:extLst>
          </p:cNvPr>
          <p:cNvSpPr txBox="1">
            <a:spLocks/>
          </p:cNvSpPr>
          <p:nvPr/>
        </p:nvSpPr>
        <p:spPr>
          <a:xfrm>
            <a:off x="9302586" y="0"/>
            <a:ext cx="2889414" cy="1934092"/>
          </a:xfrm>
          <a:prstGeom prst="rect">
            <a:avLst/>
          </a:prstGeom>
          <a:ln w="28575">
            <a:solidFill>
              <a:schemeClr val="tx1"/>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a:t>Input: </a:t>
            </a:r>
          </a:p>
          <a:p>
            <a:pPr lvl="1"/>
            <a:r>
              <a:rPr lang="en-US" sz="2800"/>
              <a:t>Public key </a:t>
            </a:r>
            <a:r>
              <a:rPr lang="en-US" sz="2800">
                <a:solidFill>
                  <a:srgbClr val="005AB5"/>
                </a:solidFill>
              </a:rPr>
              <a:t>PK</a:t>
            </a:r>
          </a:p>
          <a:p>
            <a:pPr lvl="1"/>
            <a:r>
              <a:rPr lang="en-US" sz="2800"/>
              <a:t>Signature </a:t>
            </a:r>
            <a:r>
              <a:rPr lang="el-GR" sz="2800">
                <a:solidFill>
                  <a:srgbClr val="DC3220"/>
                </a:solidFill>
              </a:rPr>
              <a:t>σ</a:t>
            </a:r>
            <a:endParaRPr lang="en-US" sz="2800">
              <a:solidFill>
                <a:srgbClr val="DC3220"/>
              </a:solidFill>
            </a:endParaRPr>
          </a:p>
          <a:p>
            <a:pPr lvl="1"/>
            <a:r>
              <a:rPr lang="en-US" sz="2800"/>
              <a:t>Message </a:t>
            </a:r>
            <a:r>
              <a:rPr lang="en-US" sz="2800">
                <a:solidFill>
                  <a:srgbClr val="DC3220"/>
                </a:solidFill>
              </a:rPr>
              <a:t>m</a:t>
            </a:r>
          </a:p>
          <a:p>
            <a:pPr marL="914400" lvl="1" indent="-457200">
              <a:buFont typeface="+mj-lt"/>
              <a:buAutoNum type="arabicPeriod"/>
            </a:pPr>
            <a:endParaRPr lang="en-US"/>
          </a:p>
        </p:txBody>
      </p:sp>
      <p:sp>
        <p:nvSpPr>
          <p:cNvPr id="17" name="Rectangle 16">
            <a:extLst>
              <a:ext uri="{FF2B5EF4-FFF2-40B4-BE49-F238E27FC236}">
                <a16:creationId xmlns:a16="http://schemas.microsoft.com/office/drawing/2014/main" id="{3C208EB8-E0DC-7FC6-320C-1304CD7675F6}"/>
              </a:ext>
            </a:extLst>
          </p:cNvPr>
          <p:cNvSpPr/>
          <p:nvPr/>
        </p:nvSpPr>
        <p:spPr>
          <a:xfrm>
            <a:off x="601617" y="3230544"/>
            <a:ext cx="4606539" cy="1571311"/>
          </a:xfrm>
          <a:prstGeom prst="rect">
            <a:avLst/>
          </a:prstGeom>
          <a:ln w="28575">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2800">
              <a:solidFill>
                <a:schemeClr val="tx1"/>
              </a:solidFill>
              <a:latin typeface="Calibri" panose="020F0502020204030204" pitchFamily="34" charset="0"/>
              <a:cs typeface="Calibri" panose="020F0502020204030204" pitchFamily="34" charset="0"/>
            </a:endParaRPr>
          </a:p>
        </p:txBody>
      </p:sp>
      <p:sp>
        <p:nvSpPr>
          <p:cNvPr id="16" name="Rectangle 15">
            <a:extLst>
              <a:ext uri="{FF2B5EF4-FFF2-40B4-BE49-F238E27FC236}">
                <a16:creationId xmlns:a16="http://schemas.microsoft.com/office/drawing/2014/main" id="{AFCBBE0F-D487-6450-7B6E-2DEBDB5C7545}"/>
              </a:ext>
            </a:extLst>
          </p:cNvPr>
          <p:cNvSpPr/>
          <p:nvPr/>
        </p:nvSpPr>
        <p:spPr>
          <a:xfrm>
            <a:off x="698500" y="4907888"/>
            <a:ext cx="4440385" cy="640080"/>
          </a:xfrm>
          <a:prstGeom prst="rect">
            <a:avLst/>
          </a:prstGeom>
          <a:noFill/>
          <a:ln>
            <a:solidFill>
              <a:schemeClr val="tx1"/>
            </a:solidFill>
            <a:prstDash val="dash"/>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US" sz="2400"/>
              <a:t>Expensive Ops.</a:t>
            </a:r>
          </a:p>
        </p:txBody>
      </p:sp>
      <p:sp>
        <p:nvSpPr>
          <p:cNvPr id="14" name="TextBox 13">
            <a:extLst>
              <a:ext uri="{FF2B5EF4-FFF2-40B4-BE49-F238E27FC236}">
                <a16:creationId xmlns:a16="http://schemas.microsoft.com/office/drawing/2014/main" id="{50E1C59D-6E9C-4160-9CEE-596EFC043B7D}"/>
              </a:ext>
            </a:extLst>
          </p:cNvPr>
          <p:cNvSpPr txBox="1"/>
          <p:nvPr/>
        </p:nvSpPr>
        <p:spPr>
          <a:xfrm>
            <a:off x="1125047" y="4071965"/>
            <a:ext cx="3559678" cy="584775"/>
          </a:xfrm>
          <a:prstGeom prst="rect">
            <a:avLst/>
          </a:prstGeom>
          <a:noFill/>
        </p:spPr>
        <p:txBody>
          <a:bodyPr wrap="square">
            <a:spAutoFit/>
          </a:bodyPr>
          <a:lstStyle/>
          <a:p>
            <a:r>
              <a:rPr lang="en-US" sz="3200" err="1">
                <a:solidFill>
                  <a:srgbClr val="202124"/>
                </a:solidFill>
                <a:latin typeface="Calibri" panose="020F0502020204030204" pitchFamily="34" charset="0"/>
                <a:cs typeface="Calibri" panose="020F0502020204030204" pitchFamily="34" charset="0"/>
              </a:rPr>
              <a:t>Sign.Verify</a:t>
            </a:r>
            <a:r>
              <a:rPr lang="en-US" sz="3200">
                <a:solidFill>
                  <a:srgbClr val="202124"/>
                </a:solidFill>
                <a:latin typeface="Calibri" panose="020F0502020204030204" pitchFamily="34" charset="0"/>
                <a:cs typeface="Calibri" panose="020F0502020204030204" pitchFamily="34" charset="0"/>
              </a:rPr>
              <a:t>(</a:t>
            </a:r>
            <a:r>
              <a:rPr lang="en-US" sz="3200">
                <a:solidFill>
                  <a:srgbClr val="005AB5"/>
                </a:solidFill>
                <a:latin typeface="Cambria Math" panose="02040503050406030204" pitchFamily="18" charset="0"/>
                <a:ea typeface="Cambria Math" panose="02040503050406030204" pitchFamily="18" charset="0"/>
              </a:rPr>
              <a:t>pk</a:t>
            </a:r>
            <a:r>
              <a:rPr lang="en-US" sz="3200">
                <a:latin typeface="Cambria Math" panose="02040503050406030204" pitchFamily="18" charset="0"/>
                <a:ea typeface="Cambria Math" panose="02040503050406030204" pitchFamily="18" charset="0"/>
              </a:rPr>
              <a:t>,</a:t>
            </a:r>
            <a:r>
              <a:rPr lang="en-US" sz="3200">
                <a:solidFill>
                  <a:srgbClr val="005AB5"/>
                </a:solidFill>
                <a:latin typeface="Cambria Math" panose="02040503050406030204" pitchFamily="18" charset="0"/>
                <a:ea typeface="Cambria Math" panose="02040503050406030204" pitchFamily="18" charset="0"/>
              </a:rPr>
              <a:t> </a:t>
            </a:r>
            <a:r>
              <a:rPr lang="el-GR" sz="3200">
                <a:solidFill>
                  <a:srgbClr val="DC3220"/>
                </a:solidFill>
                <a:latin typeface="Cambria Math" panose="02040503050406030204" pitchFamily="18" charset="0"/>
                <a:ea typeface="Cambria Math" panose="02040503050406030204" pitchFamily="18" charset="0"/>
              </a:rPr>
              <a:t>σ</a:t>
            </a:r>
            <a:r>
              <a:rPr lang="en-US" sz="3200">
                <a:latin typeface="Cambria Math" panose="02040503050406030204" pitchFamily="18" charset="0"/>
                <a:ea typeface="Cambria Math" panose="02040503050406030204" pitchFamily="18" charset="0"/>
              </a:rPr>
              <a:t>,</a:t>
            </a:r>
            <a:r>
              <a:rPr lang="en-US" sz="3200">
                <a:solidFill>
                  <a:srgbClr val="DC3220"/>
                </a:solidFill>
                <a:latin typeface="Cambria Math" panose="02040503050406030204" pitchFamily="18" charset="0"/>
                <a:ea typeface="Cambria Math" panose="02040503050406030204" pitchFamily="18" charset="0"/>
              </a:rPr>
              <a:t> m</a:t>
            </a:r>
            <a:r>
              <a:rPr lang="en-US" sz="3200">
                <a:solidFill>
                  <a:srgbClr val="202124"/>
                </a:solidFill>
                <a:latin typeface="Calibri" panose="020F0502020204030204" pitchFamily="34" charset="0"/>
                <a:cs typeface="Calibri" panose="020F0502020204030204" pitchFamily="34" charset="0"/>
              </a:rPr>
              <a:t>)</a:t>
            </a:r>
            <a:endParaRPr lang="en-US" sz="3200">
              <a:latin typeface="Calibri" panose="020F0502020204030204" pitchFamily="34" charset="0"/>
              <a:cs typeface="Calibri" panose="020F0502020204030204" pitchFamily="34" charset="0"/>
            </a:endParaRPr>
          </a:p>
        </p:txBody>
      </p:sp>
      <p:sp>
        <p:nvSpPr>
          <p:cNvPr id="3" name="Rectangle 2">
            <a:extLst>
              <a:ext uri="{FF2B5EF4-FFF2-40B4-BE49-F238E27FC236}">
                <a16:creationId xmlns:a16="http://schemas.microsoft.com/office/drawing/2014/main" id="{8F26F27B-626F-8D4C-0CF1-3CCF0BB3A834}"/>
              </a:ext>
            </a:extLst>
          </p:cNvPr>
          <p:cNvSpPr/>
          <p:nvPr/>
        </p:nvSpPr>
        <p:spPr>
          <a:xfrm>
            <a:off x="6257638" y="4165863"/>
            <a:ext cx="4828309" cy="837938"/>
          </a:xfrm>
          <a:prstGeom prst="rect">
            <a:avLst/>
          </a:prstGeom>
          <a:solidFill>
            <a:schemeClr val="accent3"/>
          </a:solidFill>
          <a:ln w="28575">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4000">
              <a:solidFill>
                <a:schemeClr val="tx1"/>
              </a:solidFill>
              <a:latin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4D5CAAEA-E1E7-C62B-707C-5A032769CABF}"/>
              </a:ext>
            </a:extLst>
          </p:cNvPr>
          <p:cNvSpPr txBox="1"/>
          <p:nvPr/>
        </p:nvSpPr>
        <p:spPr>
          <a:xfrm>
            <a:off x="8937750" y="3650377"/>
            <a:ext cx="2679698" cy="523220"/>
          </a:xfrm>
          <a:prstGeom prst="rect">
            <a:avLst/>
          </a:prstGeom>
          <a:noFill/>
        </p:spPr>
        <p:txBody>
          <a:bodyPr wrap="square">
            <a:spAutoFit/>
          </a:bodyPr>
          <a:lstStyle/>
          <a:p>
            <a:r>
              <a:rPr lang="en-US" sz="2800"/>
              <a:t>Sigma protocol </a:t>
            </a:r>
            <a:r>
              <a:rPr lang="el-GR" sz="2800"/>
              <a:t>Π</a:t>
            </a:r>
            <a:endParaRPr lang="en-US" sz="2800"/>
          </a:p>
        </p:txBody>
      </p:sp>
      <p:sp>
        <p:nvSpPr>
          <p:cNvPr id="10" name="Down Arrow 9">
            <a:extLst>
              <a:ext uri="{FF2B5EF4-FFF2-40B4-BE49-F238E27FC236}">
                <a16:creationId xmlns:a16="http://schemas.microsoft.com/office/drawing/2014/main" id="{EE6EB2C5-2202-3B5B-F607-C61DC0808079}"/>
              </a:ext>
            </a:extLst>
          </p:cNvPr>
          <p:cNvSpPr/>
          <p:nvPr/>
        </p:nvSpPr>
        <p:spPr>
          <a:xfrm flipV="1">
            <a:off x="8405834" y="3627136"/>
            <a:ext cx="531916" cy="538714"/>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E5DAADCF-2D2F-CED4-A726-BD80892C99E9}"/>
              </a:ext>
            </a:extLst>
          </p:cNvPr>
          <p:cNvSpPr txBox="1"/>
          <p:nvPr/>
        </p:nvSpPr>
        <p:spPr>
          <a:xfrm>
            <a:off x="7523646" y="3117771"/>
            <a:ext cx="2296291" cy="523220"/>
          </a:xfrm>
          <a:prstGeom prst="rect">
            <a:avLst/>
          </a:prstGeom>
          <a:noFill/>
        </p:spPr>
        <p:txBody>
          <a:bodyPr wrap="square">
            <a:spAutoFit/>
          </a:bodyPr>
          <a:lstStyle/>
          <a:p>
            <a:r>
              <a:rPr lang="en-US" sz="2800">
                <a:solidFill>
                  <a:srgbClr val="202124"/>
                </a:solidFill>
                <a:latin typeface="Calibri" panose="020F0502020204030204" pitchFamily="34" charset="0"/>
                <a:cs typeface="Calibri" panose="020F0502020204030204" pitchFamily="34" charset="0"/>
              </a:rPr>
              <a:t>Accept</a:t>
            </a:r>
            <a:r>
              <a:rPr lang="en-US" sz="2800" b="0" i="0">
                <a:solidFill>
                  <a:srgbClr val="202124"/>
                </a:solidFill>
                <a:effectLst/>
                <a:latin typeface="Calibri" panose="020F0502020204030204" pitchFamily="34" charset="0"/>
                <a:cs typeface="Calibri" panose="020F0502020204030204" pitchFamily="34" charset="0"/>
              </a:rPr>
              <a:t>/</a:t>
            </a:r>
            <a:r>
              <a:rPr lang="en-US" sz="2800">
                <a:solidFill>
                  <a:srgbClr val="202124"/>
                </a:solidFill>
                <a:latin typeface="Calibri" panose="020F0502020204030204" pitchFamily="34" charset="0"/>
                <a:cs typeface="Calibri" panose="020F0502020204030204" pitchFamily="34" charset="0"/>
              </a:rPr>
              <a:t>Reject</a:t>
            </a:r>
            <a:endParaRPr lang="en-US" sz="2800">
              <a:latin typeface="Calibri" panose="020F0502020204030204" pitchFamily="34" charset="0"/>
              <a:cs typeface="Calibri" panose="020F0502020204030204" pitchFamily="34" charset="0"/>
            </a:endParaRPr>
          </a:p>
        </p:txBody>
      </p:sp>
      <p:sp>
        <p:nvSpPr>
          <p:cNvPr id="15" name="Down Arrow 14">
            <a:extLst>
              <a:ext uri="{FF2B5EF4-FFF2-40B4-BE49-F238E27FC236}">
                <a16:creationId xmlns:a16="http://schemas.microsoft.com/office/drawing/2014/main" id="{F469AE55-3C7A-EC92-4EDD-A25947D5AF7E}"/>
              </a:ext>
            </a:extLst>
          </p:cNvPr>
          <p:cNvSpPr/>
          <p:nvPr/>
        </p:nvSpPr>
        <p:spPr>
          <a:xfrm flipV="1">
            <a:off x="8405834" y="4999587"/>
            <a:ext cx="531916" cy="538714"/>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001B4F23-22A8-A3F2-39B3-86F3D6865DF1}"/>
              </a:ext>
            </a:extLst>
          </p:cNvPr>
          <p:cNvSpPr txBox="1"/>
          <p:nvPr/>
        </p:nvSpPr>
        <p:spPr>
          <a:xfrm>
            <a:off x="8009298" y="5538301"/>
            <a:ext cx="1414104" cy="523220"/>
          </a:xfrm>
          <a:prstGeom prst="rect">
            <a:avLst/>
          </a:prstGeom>
          <a:noFill/>
        </p:spPr>
        <p:txBody>
          <a:bodyPr wrap="square">
            <a:spAutoFit/>
          </a:bodyPr>
          <a:lstStyle/>
          <a:p>
            <a:r>
              <a:rPr lang="en-US" sz="2800">
                <a:solidFill>
                  <a:srgbClr val="005AB5"/>
                </a:solidFill>
                <a:latin typeface="Cambria Math" panose="02040503050406030204" pitchFamily="18" charset="0"/>
                <a:ea typeface="Cambria Math" panose="02040503050406030204" pitchFamily="18" charset="0"/>
              </a:rPr>
              <a:t>pk</a:t>
            </a:r>
            <a:r>
              <a:rPr lang="en-US" sz="2800">
                <a:latin typeface="Cambria Math" panose="02040503050406030204" pitchFamily="18" charset="0"/>
                <a:ea typeface="Cambria Math" panose="02040503050406030204" pitchFamily="18" charset="0"/>
              </a:rPr>
              <a:t>,</a:t>
            </a:r>
            <a:r>
              <a:rPr lang="en-US" sz="2800">
                <a:solidFill>
                  <a:srgbClr val="005AB5"/>
                </a:solidFill>
                <a:latin typeface="Cambria Math" panose="02040503050406030204" pitchFamily="18" charset="0"/>
                <a:ea typeface="Cambria Math" panose="02040503050406030204" pitchFamily="18" charset="0"/>
              </a:rPr>
              <a:t> </a:t>
            </a:r>
            <a:r>
              <a:rPr lang="el-GR" sz="2800">
                <a:solidFill>
                  <a:srgbClr val="DC3220"/>
                </a:solidFill>
                <a:latin typeface="Cambria Math" panose="02040503050406030204" pitchFamily="18" charset="0"/>
                <a:ea typeface="Cambria Math" panose="02040503050406030204" pitchFamily="18" charset="0"/>
              </a:rPr>
              <a:t>σ</a:t>
            </a:r>
            <a:r>
              <a:rPr lang="en-US" sz="2800">
                <a:latin typeface="Cambria Math" panose="02040503050406030204" pitchFamily="18" charset="0"/>
                <a:ea typeface="Cambria Math" panose="02040503050406030204" pitchFamily="18" charset="0"/>
              </a:rPr>
              <a:t>,</a:t>
            </a:r>
            <a:r>
              <a:rPr lang="en-US" sz="2800">
                <a:solidFill>
                  <a:srgbClr val="DC3220"/>
                </a:solidFill>
                <a:latin typeface="Cambria Math" panose="02040503050406030204" pitchFamily="18" charset="0"/>
                <a:ea typeface="Cambria Math" panose="02040503050406030204" pitchFamily="18" charset="0"/>
              </a:rPr>
              <a:t> m </a:t>
            </a:r>
            <a:endParaRPr lang="en-US" sz="2800">
              <a:latin typeface="Calibri" panose="020F0502020204030204" pitchFamily="34" charset="0"/>
              <a:cs typeface="Calibri" panose="020F0502020204030204" pitchFamily="34" charset="0"/>
            </a:endParaRPr>
          </a:p>
        </p:txBody>
      </p:sp>
      <p:sp>
        <p:nvSpPr>
          <p:cNvPr id="23" name="Rectangle 22">
            <a:extLst>
              <a:ext uri="{FF2B5EF4-FFF2-40B4-BE49-F238E27FC236}">
                <a16:creationId xmlns:a16="http://schemas.microsoft.com/office/drawing/2014/main" id="{8D338A03-2DBC-E68F-EE29-735634A6D975}"/>
              </a:ext>
            </a:extLst>
          </p:cNvPr>
          <p:cNvSpPr/>
          <p:nvPr/>
        </p:nvSpPr>
        <p:spPr>
          <a:xfrm>
            <a:off x="6451598" y="4265076"/>
            <a:ext cx="4440385" cy="640080"/>
          </a:xfrm>
          <a:prstGeom prst="rect">
            <a:avLst/>
          </a:prstGeom>
          <a:ln>
            <a:solidFill>
              <a:schemeClr val="tx1"/>
            </a:solid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US" sz="2400"/>
              <a:t>Expensive Ops.</a:t>
            </a:r>
          </a:p>
        </p:txBody>
      </p:sp>
      <p:sp>
        <p:nvSpPr>
          <p:cNvPr id="18" name="TextBox 17">
            <a:extLst>
              <a:ext uri="{FF2B5EF4-FFF2-40B4-BE49-F238E27FC236}">
                <a16:creationId xmlns:a16="http://schemas.microsoft.com/office/drawing/2014/main" id="{F3D4A885-5474-F4F8-E98D-8D5579A4A1D5}"/>
              </a:ext>
            </a:extLst>
          </p:cNvPr>
          <p:cNvSpPr txBox="1"/>
          <p:nvPr/>
        </p:nvSpPr>
        <p:spPr>
          <a:xfrm>
            <a:off x="3755005" y="1080686"/>
            <a:ext cx="5005265" cy="1077218"/>
          </a:xfrm>
          <a:prstGeom prst="rect">
            <a:avLst/>
          </a:prstGeom>
          <a:noFill/>
          <a:ln w="28575">
            <a:noFill/>
          </a:ln>
        </p:spPr>
        <p:txBody>
          <a:bodyPr wrap="square" rtlCol="0">
            <a:spAutoFit/>
          </a:bodyPr>
          <a:lstStyle/>
          <a:p>
            <a:r>
              <a:rPr lang="en-US" sz="3200"/>
              <a:t>Q: How to ensure </a:t>
            </a:r>
            <a:r>
              <a:rPr lang="el-GR" sz="3200">
                <a:solidFill>
                  <a:srgbClr val="DC3220"/>
                </a:solidFill>
              </a:rPr>
              <a:t>σ </a:t>
            </a:r>
            <a:r>
              <a:rPr lang="en-US" sz="3200"/>
              <a:t>and </a:t>
            </a:r>
            <a:r>
              <a:rPr lang="en-US" sz="3200">
                <a:solidFill>
                  <a:srgbClr val="DC3220"/>
                </a:solidFill>
              </a:rPr>
              <a:t>m</a:t>
            </a:r>
            <a:r>
              <a:rPr lang="en-US" sz="3200"/>
              <a:t> are the same on both sides?</a:t>
            </a:r>
          </a:p>
        </p:txBody>
      </p:sp>
      <p:grpSp>
        <p:nvGrpSpPr>
          <p:cNvPr id="21" name="Group 20">
            <a:extLst>
              <a:ext uri="{FF2B5EF4-FFF2-40B4-BE49-F238E27FC236}">
                <a16:creationId xmlns:a16="http://schemas.microsoft.com/office/drawing/2014/main" id="{86416CBD-FD1E-E078-43D7-2AC9E3E22CE2}"/>
              </a:ext>
            </a:extLst>
          </p:cNvPr>
          <p:cNvGrpSpPr/>
          <p:nvPr/>
        </p:nvGrpSpPr>
        <p:grpSpPr>
          <a:xfrm>
            <a:off x="895001" y="6056344"/>
            <a:ext cx="859810" cy="859810"/>
            <a:chOff x="3640308" y="1764601"/>
            <a:chExt cx="859810" cy="859810"/>
          </a:xfrm>
        </p:grpSpPr>
        <p:pic>
          <p:nvPicPr>
            <p:cNvPr id="22" name="Picture 10" descr="Free Clipart: Padlock Icon | jaschon">
              <a:extLst>
                <a:ext uri="{FF2B5EF4-FFF2-40B4-BE49-F238E27FC236}">
                  <a16:creationId xmlns:a16="http://schemas.microsoft.com/office/drawing/2014/main" id="{A0BEB8E3-B67C-AC5A-3E91-2CCFFF47D60A}"/>
                </a:ext>
              </a:extLst>
            </p:cNvPr>
            <p:cNvPicPr>
              <a:picLocks noChangeAspect="1" noChangeArrowheads="1"/>
            </p:cNvPicPr>
            <p:nvPr/>
          </p:nvPicPr>
          <p:blipFill>
            <a:blip r:embed="rId3">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640308" y="1764601"/>
              <a:ext cx="859810" cy="859810"/>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a:extLst>
                <a:ext uri="{FF2B5EF4-FFF2-40B4-BE49-F238E27FC236}">
                  <a16:creationId xmlns:a16="http://schemas.microsoft.com/office/drawing/2014/main" id="{3284BA4D-1AC5-F366-798A-5BA64D6B51FA}"/>
                </a:ext>
              </a:extLst>
            </p:cNvPr>
            <p:cNvSpPr txBox="1"/>
            <p:nvPr/>
          </p:nvSpPr>
          <p:spPr>
            <a:xfrm>
              <a:off x="3908149" y="2116943"/>
              <a:ext cx="360996" cy="461665"/>
            </a:xfrm>
            <a:prstGeom prst="rect">
              <a:avLst/>
            </a:prstGeom>
            <a:noFill/>
          </p:spPr>
          <p:txBody>
            <a:bodyPr wrap="none" rtlCol="0">
              <a:spAutoFit/>
            </a:bodyPr>
            <a:lstStyle/>
            <a:p>
              <a:r>
                <a:rPr lang="el-GR" sz="2400">
                  <a:solidFill>
                    <a:schemeClr val="bg1"/>
                  </a:solidFill>
                  <a:latin typeface="Cambria Math" panose="02040503050406030204" pitchFamily="18" charset="0"/>
                  <a:ea typeface="Cambria Math" panose="02040503050406030204" pitchFamily="18" charset="0"/>
                </a:rPr>
                <a:t>σ</a:t>
              </a:r>
              <a:endParaRPr lang="en-US" sz="2400">
                <a:solidFill>
                  <a:schemeClr val="bg1"/>
                </a:solidFill>
              </a:endParaRPr>
            </a:p>
          </p:txBody>
        </p:sp>
      </p:grpSp>
      <p:grpSp>
        <p:nvGrpSpPr>
          <p:cNvPr id="25" name="Group 24">
            <a:extLst>
              <a:ext uri="{FF2B5EF4-FFF2-40B4-BE49-F238E27FC236}">
                <a16:creationId xmlns:a16="http://schemas.microsoft.com/office/drawing/2014/main" id="{202E6F41-A40B-2068-FEA5-5425D70B4BCE}"/>
              </a:ext>
            </a:extLst>
          </p:cNvPr>
          <p:cNvGrpSpPr/>
          <p:nvPr/>
        </p:nvGrpSpPr>
        <p:grpSpPr>
          <a:xfrm>
            <a:off x="1507942" y="6056344"/>
            <a:ext cx="859810" cy="859810"/>
            <a:chOff x="3640308" y="1764601"/>
            <a:chExt cx="859810" cy="859810"/>
          </a:xfrm>
        </p:grpSpPr>
        <p:pic>
          <p:nvPicPr>
            <p:cNvPr id="26" name="Picture 10" descr="Free Clipart: Padlock Icon | jaschon">
              <a:extLst>
                <a:ext uri="{FF2B5EF4-FFF2-40B4-BE49-F238E27FC236}">
                  <a16:creationId xmlns:a16="http://schemas.microsoft.com/office/drawing/2014/main" id="{98295E87-0167-EF32-8959-FC88736D2CFB}"/>
                </a:ext>
              </a:extLst>
            </p:cNvPr>
            <p:cNvPicPr>
              <a:picLocks noChangeAspect="1" noChangeArrowheads="1"/>
            </p:cNvPicPr>
            <p:nvPr/>
          </p:nvPicPr>
          <p:blipFill>
            <a:blip r:embed="rId3">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640308" y="1764601"/>
              <a:ext cx="859810" cy="859810"/>
            </a:xfrm>
            <a:prstGeom prst="rect">
              <a:avLst/>
            </a:prstGeom>
            <a:noFill/>
            <a:extLst>
              <a:ext uri="{909E8E84-426E-40DD-AFC4-6F175D3DCCD1}">
                <a14:hiddenFill xmlns:a14="http://schemas.microsoft.com/office/drawing/2010/main">
                  <a:solidFill>
                    <a:srgbClr val="FFFFFF"/>
                  </a:solidFill>
                </a14:hiddenFill>
              </a:ext>
            </a:extLst>
          </p:spPr>
        </p:pic>
        <p:sp>
          <p:nvSpPr>
            <p:cNvPr id="27" name="TextBox 26">
              <a:extLst>
                <a:ext uri="{FF2B5EF4-FFF2-40B4-BE49-F238E27FC236}">
                  <a16:creationId xmlns:a16="http://schemas.microsoft.com/office/drawing/2014/main" id="{44AAE734-64F0-96D9-DDC7-9319607570CC}"/>
                </a:ext>
              </a:extLst>
            </p:cNvPr>
            <p:cNvSpPr txBox="1"/>
            <p:nvPr/>
          </p:nvSpPr>
          <p:spPr>
            <a:xfrm>
              <a:off x="3866580" y="2102392"/>
              <a:ext cx="441146" cy="461665"/>
            </a:xfrm>
            <a:prstGeom prst="rect">
              <a:avLst/>
            </a:prstGeom>
            <a:noFill/>
          </p:spPr>
          <p:txBody>
            <a:bodyPr wrap="none" rtlCol="0">
              <a:spAutoFit/>
            </a:bodyPr>
            <a:lstStyle/>
            <a:p>
              <a:r>
                <a:rPr lang="en-US" sz="2400">
                  <a:solidFill>
                    <a:schemeClr val="bg1"/>
                  </a:solidFill>
                  <a:latin typeface="Cambria Math" panose="02040503050406030204" pitchFamily="18" charset="0"/>
                  <a:ea typeface="Cambria Math" panose="02040503050406030204" pitchFamily="18" charset="0"/>
                </a:rPr>
                <a:t>m</a:t>
              </a:r>
              <a:endParaRPr lang="en-US" sz="2400">
                <a:solidFill>
                  <a:schemeClr val="bg1"/>
                </a:solidFill>
              </a:endParaRPr>
            </a:p>
          </p:txBody>
        </p:sp>
      </p:grpSp>
      <p:grpSp>
        <p:nvGrpSpPr>
          <p:cNvPr id="28" name="Group 27">
            <a:extLst>
              <a:ext uri="{FF2B5EF4-FFF2-40B4-BE49-F238E27FC236}">
                <a16:creationId xmlns:a16="http://schemas.microsoft.com/office/drawing/2014/main" id="{44660D3E-C5A4-9640-8E42-C2A7FFC7E0A1}"/>
              </a:ext>
            </a:extLst>
          </p:cNvPr>
          <p:cNvGrpSpPr/>
          <p:nvPr/>
        </p:nvGrpSpPr>
        <p:grpSpPr>
          <a:xfrm>
            <a:off x="6719159" y="5269845"/>
            <a:ext cx="859810" cy="859810"/>
            <a:chOff x="3640308" y="1764601"/>
            <a:chExt cx="859810" cy="859810"/>
          </a:xfrm>
        </p:grpSpPr>
        <p:pic>
          <p:nvPicPr>
            <p:cNvPr id="29" name="Picture 10" descr="Free Clipart: Padlock Icon | jaschon">
              <a:extLst>
                <a:ext uri="{FF2B5EF4-FFF2-40B4-BE49-F238E27FC236}">
                  <a16:creationId xmlns:a16="http://schemas.microsoft.com/office/drawing/2014/main" id="{7F5A5136-FDFD-350A-6230-163E77E4E44C}"/>
                </a:ext>
              </a:extLst>
            </p:cNvPr>
            <p:cNvPicPr>
              <a:picLocks noChangeAspect="1" noChangeArrowheads="1"/>
            </p:cNvPicPr>
            <p:nvPr/>
          </p:nvPicPr>
          <p:blipFill>
            <a:blip r:embed="rId3">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640308" y="1764601"/>
              <a:ext cx="859810" cy="859810"/>
            </a:xfrm>
            <a:prstGeom prst="rect">
              <a:avLst/>
            </a:prstGeom>
            <a:noFill/>
            <a:extLst>
              <a:ext uri="{909E8E84-426E-40DD-AFC4-6F175D3DCCD1}">
                <a14:hiddenFill xmlns:a14="http://schemas.microsoft.com/office/drawing/2010/main">
                  <a:solidFill>
                    <a:srgbClr val="FFFFFF"/>
                  </a:solidFill>
                </a14:hiddenFill>
              </a:ext>
            </a:extLst>
          </p:spPr>
        </p:pic>
        <p:sp>
          <p:nvSpPr>
            <p:cNvPr id="30" name="TextBox 29">
              <a:extLst>
                <a:ext uri="{FF2B5EF4-FFF2-40B4-BE49-F238E27FC236}">
                  <a16:creationId xmlns:a16="http://schemas.microsoft.com/office/drawing/2014/main" id="{E32A4ED6-3C60-CB24-ECCD-2DC798F1FE45}"/>
                </a:ext>
              </a:extLst>
            </p:cNvPr>
            <p:cNvSpPr txBox="1"/>
            <p:nvPr/>
          </p:nvSpPr>
          <p:spPr>
            <a:xfrm>
              <a:off x="3908149" y="2116943"/>
              <a:ext cx="360996" cy="461665"/>
            </a:xfrm>
            <a:prstGeom prst="rect">
              <a:avLst/>
            </a:prstGeom>
            <a:noFill/>
          </p:spPr>
          <p:txBody>
            <a:bodyPr wrap="none" rtlCol="0">
              <a:spAutoFit/>
            </a:bodyPr>
            <a:lstStyle/>
            <a:p>
              <a:r>
                <a:rPr lang="el-GR" sz="2400">
                  <a:solidFill>
                    <a:schemeClr val="bg1"/>
                  </a:solidFill>
                  <a:latin typeface="Cambria Math" panose="02040503050406030204" pitchFamily="18" charset="0"/>
                  <a:ea typeface="Cambria Math" panose="02040503050406030204" pitchFamily="18" charset="0"/>
                </a:rPr>
                <a:t>σ</a:t>
              </a:r>
              <a:endParaRPr lang="en-US" sz="2400">
                <a:solidFill>
                  <a:schemeClr val="bg1"/>
                </a:solidFill>
              </a:endParaRPr>
            </a:p>
          </p:txBody>
        </p:sp>
      </p:grpSp>
      <p:grpSp>
        <p:nvGrpSpPr>
          <p:cNvPr id="31" name="Group 30">
            <a:extLst>
              <a:ext uri="{FF2B5EF4-FFF2-40B4-BE49-F238E27FC236}">
                <a16:creationId xmlns:a16="http://schemas.microsoft.com/office/drawing/2014/main" id="{A74DAD7F-478B-C52D-90FE-7F80A846C99B}"/>
              </a:ext>
            </a:extLst>
          </p:cNvPr>
          <p:cNvGrpSpPr/>
          <p:nvPr/>
        </p:nvGrpSpPr>
        <p:grpSpPr>
          <a:xfrm>
            <a:off x="7332100" y="5269845"/>
            <a:ext cx="859810" cy="859810"/>
            <a:chOff x="3640308" y="1764601"/>
            <a:chExt cx="859810" cy="859810"/>
          </a:xfrm>
        </p:grpSpPr>
        <p:pic>
          <p:nvPicPr>
            <p:cNvPr id="32" name="Picture 10" descr="Free Clipart: Padlock Icon | jaschon">
              <a:extLst>
                <a:ext uri="{FF2B5EF4-FFF2-40B4-BE49-F238E27FC236}">
                  <a16:creationId xmlns:a16="http://schemas.microsoft.com/office/drawing/2014/main" id="{70C376BD-C526-F885-BBFB-DA45EDF47977}"/>
                </a:ext>
              </a:extLst>
            </p:cNvPr>
            <p:cNvPicPr>
              <a:picLocks noChangeAspect="1" noChangeArrowheads="1"/>
            </p:cNvPicPr>
            <p:nvPr/>
          </p:nvPicPr>
          <p:blipFill>
            <a:blip r:embed="rId3">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640308" y="1764601"/>
              <a:ext cx="859810" cy="859810"/>
            </a:xfrm>
            <a:prstGeom prst="rect">
              <a:avLst/>
            </a:prstGeom>
            <a:noFill/>
            <a:extLst>
              <a:ext uri="{909E8E84-426E-40DD-AFC4-6F175D3DCCD1}">
                <a14:hiddenFill xmlns:a14="http://schemas.microsoft.com/office/drawing/2010/main">
                  <a:solidFill>
                    <a:srgbClr val="FFFFFF"/>
                  </a:solidFill>
                </a14:hiddenFill>
              </a:ext>
            </a:extLst>
          </p:spPr>
        </p:pic>
        <p:sp>
          <p:nvSpPr>
            <p:cNvPr id="33" name="TextBox 32">
              <a:extLst>
                <a:ext uri="{FF2B5EF4-FFF2-40B4-BE49-F238E27FC236}">
                  <a16:creationId xmlns:a16="http://schemas.microsoft.com/office/drawing/2014/main" id="{657F340C-97B8-2B1E-B37B-D75E1BC70FD8}"/>
                </a:ext>
              </a:extLst>
            </p:cNvPr>
            <p:cNvSpPr txBox="1"/>
            <p:nvPr/>
          </p:nvSpPr>
          <p:spPr>
            <a:xfrm>
              <a:off x="3866580" y="2102392"/>
              <a:ext cx="441146" cy="461665"/>
            </a:xfrm>
            <a:prstGeom prst="rect">
              <a:avLst/>
            </a:prstGeom>
            <a:noFill/>
          </p:spPr>
          <p:txBody>
            <a:bodyPr wrap="none" rtlCol="0">
              <a:spAutoFit/>
            </a:bodyPr>
            <a:lstStyle/>
            <a:p>
              <a:r>
                <a:rPr lang="en-US" sz="2400">
                  <a:solidFill>
                    <a:schemeClr val="bg1"/>
                  </a:solidFill>
                  <a:latin typeface="Cambria Math" panose="02040503050406030204" pitchFamily="18" charset="0"/>
                  <a:ea typeface="Cambria Math" panose="02040503050406030204" pitchFamily="18" charset="0"/>
                </a:rPr>
                <a:t>m</a:t>
              </a:r>
              <a:endParaRPr lang="en-US" sz="2400">
                <a:solidFill>
                  <a:schemeClr val="bg1"/>
                </a:solidFill>
              </a:endParaRPr>
            </a:p>
          </p:txBody>
        </p:sp>
      </p:grpSp>
      <p:pic>
        <p:nvPicPr>
          <p:cNvPr id="34" name="Picture 4" descr="Connector Icon - Free PNG &amp; SVG 2374004 - Noun Project">
            <a:extLst>
              <a:ext uri="{FF2B5EF4-FFF2-40B4-BE49-F238E27FC236}">
                <a16:creationId xmlns:a16="http://schemas.microsoft.com/office/drawing/2014/main" id="{B2B5DEC6-118E-2689-C770-E436D419378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8100000" flipV="1">
            <a:off x="5454387" y="4188380"/>
            <a:ext cx="685828" cy="6858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6675548"/>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A658685B-1379-E683-42EE-742116E425C0}"/>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E286807-5606-2E43-2A38-E4396FAE3B74}"/>
              </a:ext>
            </a:extLst>
          </p:cNvPr>
          <p:cNvSpPr>
            <a:spLocks noGrp="1"/>
          </p:cNvSpPr>
          <p:nvPr>
            <p:ph idx="1"/>
          </p:nvPr>
        </p:nvSpPr>
        <p:spPr>
          <a:xfrm>
            <a:off x="838200" y="1825625"/>
            <a:ext cx="10515600" cy="4667250"/>
          </a:xfrm>
        </p:spPr>
        <p:txBody>
          <a:bodyPr>
            <a:normAutofit/>
          </a:bodyPr>
          <a:lstStyle/>
          <a:p>
            <a:r>
              <a:rPr lang="en-US" sz="3200"/>
              <a:t>Input: </a:t>
            </a:r>
          </a:p>
          <a:p>
            <a:pPr lvl="1"/>
            <a:r>
              <a:rPr lang="en-US" sz="2800"/>
              <a:t>Public key </a:t>
            </a:r>
            <a:r>
              <a:rPr lang="en-US" sz="2800">
                <a:solidFill>
                  <a:srgbClr val="005AB5"/>
                </a:solidFill>
                <a:latin typeface="Cambria Math" panose="02040503050406030204" pitchFamily="18" charset="0"/>
                <a:ea typeface="Cambria Math" panose="02040503050406030204" pitchFamily="18" charset="0"/>
              </a:rPr>
              <a:t>PK</a:t>
            </a:r>
          </a:p>
          <a:p>
            <a:pPr lvl="1"/>
            <a:r>
              <a:rPr lang="en-US" sz="2800"/>
              <a:t>Signature </a:t>
            </a:r>
            <a:r>
              <a:rPr lang="el-GR" sz="2800">
                <a:solidFill>
                  <a:srgbClr val="DC3220"/>
                </a:solidFill>
                <a:latin typeface="Cambria Math" panose="02040503050406030204" pitchFamily="18" charset="0"/>
                <a:ea typeface="Cambria Math" panose="02040503050406030204" pitchFamily="18" charset="0"/>
              </a:rPr>
              <a:t>σ</a:t>
            </a:r>
            <a:r>
              <a:rPr lang="en-US" sz="2800">
                <a:solidFill>
                  <a:srgbClr val="DC3220"/>
                </a:solidFill>
                <a:latin typeface="Cambria Math" panose="02040503050406030204" pitchFamily="18" charset="0"/>
                <a:ea typeface="Cambria Math" panose="02040503050406030204" pitchFamily="18" charset="0"/>
              </a:rPr>
              <a:t> = (R, z)</a:t>
            </a:r>
          </a:p>
          <a:p>
            <a:pPr lvl="1"/>
            <a:r>
              <a:rPr lang="en-US" sz="2800"/>
              <a:t>Message </a:t>
            </a:r>
            <a:r>
              <a:rPr lang="en-US" sz="2800">
                <a:solidFill>
                  <a:srgbClr val="DC3220"/>
                </a:solidFill>
                <a:latin typeface="Cambria Math" panose="02040503050406030204" pitchFamily="18" charset="0"/>
                <a:ea typeface="Cambria Math" panose="02040503050406030204" pitchFamily="18" charset="0"/>
              </a:rPr>
              <a:t>m</a:t>
            </a:r>
          </a:p>
          <a:p>
            <a:endParaRPr lang="en-US" sz="3200"/>
          </a:p>
          <a:p>
            <a:r>
              <a:rPr lang="en-US" sz="3200"/>
              <a:t>Expensive check: </a:t>
            </a:r>
          </a:p>
          <a:p>
            <a:pPr marL="0" indent="0" algn="ctr">
              <a:buNone/>
            </a:pPr>
            <a:r>
              <a:rPr lang="en-US">
                <a:solidFill>
                  <a:srgbClr val="005AB5"/>
                </a:solidFill>
                <a:latin typeface="Cambria Math" panose="02040503050406030204" pitchFamily="18" charset="0"/>
                <a:ea typeface="Cambria Math" panose="02040503050406030204" pitchFamily="18" charset="0"/>
              </a:rPr>
              <a:t>PK</a:t>
            </a:r>
            <a:r>
              <a:rPr lang="en-US">
                <a:latin typeface="Cambria Math" panose="02040503050406030204" pitchFamily="18" charset="0"/>
                <a:ea typeface="Cambria Math" panose="02040503050406030204" pitchFamily="18" charset="0"/>
              </a:rPr>
              <a:t> = </a:t>
            </a:r>
            <a:r>
              <a:rPr lang="en-US">
                <a:solidFill>
                  <a:srgbClr val="DC3220"/>
                </a:solidFill>
                <a:latin typeface="Cambria Math" panose="02040503050406030204" pitchFamily="18" charset="0"/>
                <a:ea typeface="Cambria Math" panose="02040503050406030204" pitchFamily="18" charset="0"/>
              </a:rPr>
              <a:t>k</a:t>
            </a:r>
            <a:r>
              <a:rPr lang="en-US">
                <a:latin typeface="Cambria Math" panose="02040503050406030204" pitchFamily="18" charset="0"/>
                <a:ea typeface="Cambria Math" panose="02040503050406030204" pitchFamily="18" charset="0"/>
              </a:rPr>
              <a:t> </a:t>
            </a:r>
            <a:r>
              <a:rPr lang="en-US">
                <a:solidFill>
                  <a:srgbClr val="005AB5"/>
                </a:solidFill>
                <a:latin typeface="Cambria Math" panose="02040503050406030204" pitchFamily="18" charset="0"/>
                <a:ea typeface="Cambria Math" panose="02040503050406030204" pitchFamily="18" charset="0"/>
              </a:rPr>
              <a:t>G</a:t>
            </a:r>
            <a:r>
              <a:rPr lang="en-US">
                <a:latin typeface="Cambria Math" panose="02040503050406030204" pitchFamily="18" charset="0"/>
                <a:ea typeface="Cambria Math" panose="02040503050406030204" pitchFamily="18" charset="0"/>
              </a:rPr>
              <a:t> + </a:t>
            </a:r>
            <a:r>
              <a:rPr lang="en-US">
                <a:solidFill>
                  <a:srgbClr val="DC3220"/>
                </a:solidFill>
                <a:latin typeface="Cambria Math" panose="02040503050406030204" pitchFamily="18" charset="0"/>
                <a:ea typeface="Cambria Math" panose="02040503050406030204" pitchFamily="18" charset="0"/>
              </a:rPr>
              <a:t>z R</a:t>
            </a:r>
            <a:r>
              <a:rPr lang="en-US">
                <a:solidFill>
                  <a:srgbClr val="FF0000"/>
                </a:solidFill>
                <a:latin typeface="Cambria Math" panose="02040503050406030204" pitchFamily="18" charset="0"/>
                <a:ea typeface="Cambria Math" panose="02040503050406030204" pitchFamily="18" charset="0"/>
              </a:rPr>
              <a:t> </a:t>
            </a:r>
          </a:p>
          <a:p>
            <a:pPr marL="914400" lvl="1" indent="-457200">
              <a:buFont typeface="+mj-lt"/>
              <a:buAutoNum type="arabicPeriod"/>
            </a:pPr>
            <a:endParaRPr lang="en-US"/>
          </a:p>
        </p:txBody>
      </p:sp>
      <p:sp>
        <p:nvSpPr>
          <p:cNvPr id="2" name="Title 1">
            <a:extLst>
              <a:ext uri="{FF2B5EF4-FFF2-40B4-BE49-F238E27FC236}">
                <a16:creationId xmlns:a16="http://schemas.microsoft.com/office/drawing/2014/main" id="{E0574270-9952-C0E4-6EBD-00B001E3C949}"/>
              </a:ext>
            </a:extLst>
          </p:cNvPr>
          <p:cNvSpPr>
            <a:spLocks noGrp="1"/>
          </p:cNvSpPr>
          <p:nvPr>
            <p:ph type="title"/>
          </p:nvPr>
        </p:nvSpPr>
        <p:spPr/>
        <p:txBody>
          <a:bodyPr/>
          <a:lstStyle/>
          <a:p>
            <a:r>
              <a:rPr lang="en-US"/>
              <a:t>ECDSA Verification</a:t>
            </a:r>
          </a:p>
        </p:txBody>
      </p:sp>
      <p:pic>
        <p:nvPicPr>
          <p:cNvPr id="5" name="Picture 2" descr="Key PNG transparent image download, size: 2560x1066px">
            <a:extLst>
              <a:ext uri="{FF2B5EF4-FFF2-40B4-BE49-F238E27FC236}">
                <a16:creationId xmlns:a16="http://schemas.microsoft.com/office/drawing/2014/main" id="{F25A97AE-B385-981D-B553-4251AEFA8491}"/>
              </a:ext>
            </a:extLst>
          </p:cNvPr>
          <p:cNvPicPr>
            <a:picLocks noChangeAspect="1" noChangeArrowheads="1"/>
          </p:cNvPicPr>
          <p:nvPr/>
        </p:nvPicPr>
        <p:blipFill>
          <a:blip r:embed="rId3">
            <a:duotone>
              <a:prstClr val="black"/>
              <a:srgbClr val="005AB5">
                <a:tint val="45000"/>
                <a:satMod val="400000"/>
              </a:srgbClr>
            </a:duotone>
            <a:extLst>
              <a:ext uri="{28A0092B-C50C-407E-A947-70E740481C1C}">
                <a14:useLocalDpi xmlns:a14="http://schemas.microsoft.com/office/drawing/2010/main" val="0"/>
              </a:ext>
            </a:extLst>
          </a:blip>
          <a:srcRect/>
          <a:stretch>
            <a:fillRect/>
          </a:stretch>
        </p:blipFill>
        <p:spPr bwMode="auto">
          <a:xfrm>
            <a:off x="4280442" y="2206293"/>
            <a:ext cx="1016910" cy="42344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Certificate - Free education icons">
            <a:extLst>
              <a:ext uri="{FF2B5EF4-FFF2-40B4-BE49-F238E27FC236}">
                <a16:creationId xmlns:a16="http://schemas.microsoft.com/office/drawing/2014/main" id="{1A5CFC78-E04C-4298-A117-55721021B91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24779" y="2508301"/>
            <a:ext cx="780485" cy="780485"/>
          </a:xfrm>
          <a:prstGeom prst="rect">
            <a:avLst/>
          </a:prstGeom>
          <a:noFill/>
          <a:extLst>
            <a:ext uri="{909E8E84-426E-40DD-AFC4-6F175D3DCCD1}">
              <a14:hiddenFill xmlns:a14="http://schemas.microsoft.com/office/drawing/2010/main">
                <a:solidFill>
                  <a:srgbClr val="FFFFFF"/>
                </a:solidFill>
              </a14:hiddenFill>
            </a:ext>
          </a:extLst>
        </p:spPr>
      </p:pic>
      <p:grpSp>
        <p:nvGrpSpPr>
          <p:cNvPr id="16" name="Group 15">
            <a:extLst>
              <a:ext uri="{FF2B5EF4-FFF2-40B4-BE49-F238E27FC236}">
                <a16:creationId xmlns:a16="http://schemas.microsoft.com/office/drawing/2014/main" id="{4ADDB347-4092-266B-37F8-40443FA4A1A4}"/>
              </a:ext>
            </a:extLst>
          </p:cNvPr>
          <p:cNvGrpSpPr/>
          <p:nvPr/>
        </p:nvGrpSpPr>
        <p:grpSpPr>
          <a:xfrm>
            <a:off x="6586857" y="4881299"/>
            <a:ext cx="5274329" cy="1470860"/>
            <a:chOff x="5995349" y="5327431"/>
            <a:chExt cx="5274329" cy="1470860"/>
          </a:xfrm>
        </p:grpSpPr>
        <p:sp>
          <p:nvSpPr>
            <p:cNvPr id="19" name="Rectangle 18">
              <a:extLst>
                <a:ext uri="{FF2B5EF4-FFF2-40B4-BE49-F238E27FC236}">
                  <a16:creationId xmlns:a16="http://schemas.microsoft.com/office/drawing/2014/main" id="{F009E58A-C3CA-2135-8301-153BE5503258}"/>
                </a:ext>
              </a:extLst>
            </p:cNvPr>
            <p:cNvSpPr/>
            <p:nvPr/>
          </p:nvSpPr>
          <p:spPr>
            <a:xfrm>
              <a:off x="6112420" y="5327431"/>
              <a:ext cx="503344" cy="423448"/>
            </a:xfrm>
            <a:prstGeom prst="rect">
              <a:avLst/>
            </a:prstGeom>
            <a:noFill/>
            <a:ln w="28575">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0" name="TextBox 19">
              <a:extLst>
                <a:ext uri="{FF2B5EF4-FFF2-40B4-BE49-F238E27FC236}">
                  <a16:creationId xmlns:a16="http://schemas.microsoft.com/office/drawing/2014/main" id="{7D8D6140-49E4-34D5-E9BD-44BAF7C4FDE7}"/>
                </a:ext>
              </a:extLst>
            </p:cNvPr>
            <p:cNvSpPr txBox="1"/>
            <p:nvPr/>
          </p:nvSpPr>
          <p:spPr>
            <a:xfrm>
              <a:off x="5995349" y="6336626"/>
              <a:ext cx="5274329" cy="461665"/>
            </a:xfrm>
            <a:prstGeom prst="rect">
              <a:avLst/>
            </a:prstGeom>
            <a:noFill/>
            <a:ln w="28575">
              <a:solidFill>
                <a:srgbClr val="FF0000"/>
              </a:solidFill>
            </a:ln>
          </p:spPr>
          <p:txBody>
            <a:bodyPr wrap="none" rtlCol="0">
              <a:spAutoFit/>
            </a:bodyPr>
            <a:lstStyle/>
            <a:p>
              <a:r>
                <a:rPr lang="en-US" sz="2400"/>
                <a:t>Bottleneck: Dynamic point multiplication</a:t>
              </a:r>
            </a:p>
          </p:txBody>
        </p:sp>
        <p:cxnSp>
          <p:nvCxnSpPr>
            <p:cNvPr id="23" name="Straight Arrow Connector 22">
              <a:extLst>
                <a:ext uri="{FF2B5EF4-FFF2-40B4-BE49-F238E27FC236}">
                  <a16:creationId xmlns:a16="http://schemas.microsoft.com/office/drawing/2014/main" id="{6793903D-CB56-6109-47A9-C2ACD7B6EA9F}"/>
                </a:ext>
              </a:extLst>
            </p:cNvPr>
            <p:cNvCxnSpPr>
              <a:cxnSpLocks/>
              <a:stCxn id="20" idx="0"/>
              <a:endCxn id="19" idx="2"/>
            </p:cNvCxnSpPr>
            <p:nvPr/>
          </p:nvCxnSpPr>
          <p:spPr>
            <a:xfrm flipH="1" flipV="1">
              <a:off x="6364092" y="5750879"/>
              <a:ext cx="2268422" cy="585747"/>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1" name="Group 20">
            <a:extLst>
              <a:ext uri="{FF2B5EF4-FFF2-40B4-BE49-F238E27FC236}">
                <a16:creationId xmlns:a16="http://schemas.microsoft.com/office/drawing/2014/main" id="{2AC11390-1F89-0BFB-CB7F-D4C51C0227C7}"/>
              </a:ext>
            </a:extLst>
          </p:cNvPr>
          <p:cNvGrpSpPr/>
          <p:nvPr/>
        </p:nvGrpSpPr>
        <p:grpSpPr>
          <a:xfrm>
            <a:off x="307497" y="4888998"/>
            <a:ext cx="6003867" cy="1485365"/>
            <a:chOff x="-1815738" y="5381602"/>
            <a:chExt cx="6003867" cy="1485365"/>
          </a:xfrm>
        </p:grpSpPr>
        <p:grpSp>
          <p:nvGrpSpPr>
            <p:cNvPr id="15" name="Group 14">
              <a:extLst>
                <a:ext uri="{FF2B5EF4-FFF2-40B4-BE49-F238E27FC236}">
                  <a16:creationId xmlns:a16="http://schemas.microsoft.com/office/drawing/2014/main" id="{6375A13D-33E1-A450-EC1A-DD27CFB902F9}"/>
                </a:ext>
              </a:extLst>
            </p:cNvPr>
            <p:cNvGrpSpPr/>
            <p:nvPr/>
          </p:nvGrpSpPr>
          <p:grpSpPr>
            <a:xfrm>
              <a:off x="620478" y="5381602"/>
              <a:ext cx="3567651" cy="1023700"/>
              <a:chOff x="620478" y="5381602"/>
              <a:chExt cx="3567651" cy="1023700"/>
            </a:xfrm>
          </p:grpSpPr>
          <p:sp>
            <p:nvSpPr>
              <p:cNvPr id="18" name="Rectangle 17">
                <a:extLst>
                  <a:ext uri="{FF2B5EF4-FFF2-40B4-BE49-F238E27FC236}">
                    <a16:creationId xmlns:a16="http://schemas.microsoft.com/office/drawing/2014/main" id="{02D8E25B-0658-DB35-D678-1F6338AC9694}"/>
                  </a:ext>
                </a:extLst>
              </p:cNvPr>
              <p:cNvSpPr/>
              <p:nvPr/>
            </p:nvSpPr>
            <p:spPr>
              <a:xfrm>
                <a:off x="3684785" y="5381602"/>
                <a:ext cx="503344" cy="423448"/>
              </a:xfrm>
              <a:prstGeom prst="rect">
                <a:avLst/>
              </a:prstGeom>
              <a:noFill/>
              <a:ln w="28575">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cxnSp>
            <p:nvCxnSpPr>
              <p:cNvPr id="22" name="Straight Arrow Connector 21">
                <a:extLst>
                  <a:ext uri="{FF2B5EF4-FFF2-40B4-BE49-F238E27FC236}">
                    <a16:creationId xmlns:a16="http://schemas.microsoft.com/office/drawing/2014/main" id="{A680BAE8-8DFF-7039-ADB0-FC7570552591}"/>
                  </a:ext>
                </a:extLst>
              </p:cNvPr>
              <p:cNvCxnSpPr>
                <a:cxnSpLocks/>
                <a:stCxn id="8" idx="0"/>
              </p:cNvCxnSpPr>
              <p:nvPr/>
            </p:nvCxnSpPr>
            <p:spPr>
              <a:xfrm flipV="1">
                <a:off x="620478" y="5830014"/>
                <a:ext cx="3064307" cy="57528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FD95154E-E065-3722-B7E9-3E946185521D}"/>
                </a:ext>
              </a:extLst>
            </p:cNvPr>
            <p:cNvSpPr txBox="1"/>
            <p:nvPr/>
          </p:nvSpPr>
          <p:spPr>
            <a:xfrm>
              <a:off x="-1815738" y="6405302"/>
              <a:ext cx="4872431" cy="461665"/>
            </a:xfrm>
            <a:prstGeom prst="rect">
              <a:avLst/>
            </a:prstGeom>
            <a:noFill/>
            <a:ln w="28575">
              <a:solidFill>
                <a:srgbClr val="FF0000"/>
              </a:solidFill>
            </a:ln>
          </p:spPr>
          <p:txBody>
            <a:bodyPr wrap="square" rtlCol="0">
              <a:spAutoFit/>
            </a:bodyPr>
            <a:lstStyle/>
            <a:p>
              <a:r>
                <a:rPr lang="en-US" sz="2400"/>
                <a:t>Bottleneck: Fixed point multiplication </a:t>
              </a:r>
            </a:p>
          </p:txBody>
        </p:sp>
      </p:grpSp>
      <p:sp>
        <p:nvSpPr>
          <p:cNvPr id="11" name="TextBox 10">
            <a:extLst>
              <a:ext uri="{FF2B5EF4-FFF2-40B4-BE49-F238E27FC236}">
                <a16:creationId xmlns:a16="http://schemas.microsoft.com/office/drawing/2014/main" id="{00F181FE-9A58-9E83-70C6-0344C9D76A73}"/>
              </a:ext>
            </a:extLst>
          </p:cNvPr>
          <p:cNvSpPr txBox="1"/>
          <p:nvPr/>
        </p:nvSpPr>
        <p:spPr>
          <a:xfrm>
            <a:off x="6499183" y="3307337"/>
            <a:ext cx="5385320" cy="461665"/>
          </a:xfrm>
          <a:prstGeom prst="rect">
            <a:avLst/>
          </a:prstGeom>
          <a:noFill/>
          <a:ln w="28575">
            <a:solidFill>
              <a:srgbClr val="FF0000"/>
            </a:solidFill>
          </a:ln>
        </p:spPr>
        <p:txBody>
          <a:bodyPr wrap="none" rtlCol="0">
            <a:spAutoFit/>
          </a:bodyPr>
          <a:lstStyle/>
          <a:p>
            <a:r>
              <a:rPr lang="en-US" sz="2400"/>
              <a:t>1.3M constraints per point multiplication!</a:t>
            </a:r>
          </a:p>
        </p:txBody>
      </p:sp>
      <p:sp>
        <p:nvSpPr>
          <p:cNvPr id="12" name="Up Arrow 11">
            <a:extLst>
              <a:ext uri="{FF2B5EF4-FFF2-40B4-BE49-F238E27FC236}">
                <a16:creationId xmlns:a16="http://schemas.microsoft.com/office/drawing/2014/main" id="{06487F4F-812E-9FCE-195C-70A66AF1298B}"/>
              </a:ext>
            </a:extLst>
          </p:cNvPr>
          <p:cNvSpPr/>
          <p:nvPr/>
        </p:nvSpPr>
        <p:spPr>
          <a:xfrm>
            <a:off x="8781891" y="2522157"/>
            <a:ext cx="502024" cy="697357"/>
          </a:xfrm>
          <a:prstGeom prs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061D79A8-C57E-A4C5-497A-C65A9F10CC05}"/>
              </a:ext>
            </a:extLst>
          </p:cNvPr>
          <p:cNvSpPr txBox="1"/>
          <p:nvPr/>
        </p:nvSpPr>
        <p:spPr>
          <a:xfrm>
            <a:off x="7737356" y="1956290"/>
            <a:ext cx="2591094" cy="461665"/>
          </a:xfrm>
          <a:prstGeom prst="rect">
            <a:avLst/>
          </a:prstGeom>
          <a:noFill/>
          <a:ln w="28575">
            <a:solidFill>
              <a:srgbClr val="FF0000"/>
            </a:solidFill>
          </a:ln>
        </p:spPr>
        <p:txBody>
          <a:bodyPr wrap="none" rtlCol="0">
            <a:spAutoFit/>
          </a:bodyPr>
          <a:lstStyle/>
          <a:p>
            <a:r>
              <a:rPr lang="en-US" sz="2400"/>
              <a:t>Prover time &gt;&gt; 10 s</a:t>
            </a:r>
          </a:p>
        </p:txBody>
      </p:sp>
      <p:sp>
        <p:nvSpPr>
          <p:cNvPr id="4" name="TextBox 3">
            <a:extLst>
              <a:ext uri="{FF2B5EF4-FFF2-40B4-BE49-F238E27FC236}">
                <a16:creationId xmlns:a16="http://schemas.microsoft.com/office/drawing/2014/main" id="{517B4283-E7CA-AE0D-322D-FB4862983629}"/>
              </a:ext>
            </a:extLst>
          </p:cNvPr>
          <p:cNvSpPr txBox="1"/>
          <p:nvPr/>
        </p:nvSpPr>
        <p:spPr>
          <a:xfrm>
            <a:off x="5486991" y="4706895"/>
            <a:ext cx="293670" cy="400110"/>
          </a:xfrm>
          <a:prstGeom prst="rect">
            <a:avLst/>
          </a:prstGeom>
          <a:noFill/>
        </p:spPr>
        <p:txBody>
          <a:bodyPr wrap="none" rtlCol="0">
            <a:spAutoFit/>
          </a:bodyPr>
          <a:lstStyle/>
          <a:p>
            <a:r>
              <a:rPr lang="en-US" sz="2000">
                <a:latin typeface="Cambria Math" panose="02040503050406030204" pitchFamily="18" charset="0"/>
                <a:ea typeface="Cambria Math" panose="02040503050406030204" pitchFamily="18" charset="0"/>
              </a:rPr>
              <a:t>?</a:t>
            </a:r>
          </a:p>
        </p:txBody>
      </p:sp>
      <p:sp>
        <p:nvSpPr>
          <p:cNvPr id="24" name="TextBox 23">
            <a:extLst>
              <a:ext uri="{FF2B5EF4-FFF2-40B4-BE49-F238E27FC236}">
                <a16:creationId xmlns:a16="http://schemas.microsoft.com/office/drawing/2014/main" id="{D26A6478-3691-1B84-75C0-A79375F03314}"/>
              </a:ext>
            </a:extLst>
          </p:cNvPr>
          <p:cNvSpPr txBox="1"/>
          <p:nvPr/>
        </p:nvSpPr>
        <p:spPr>
          <a:xfrm>
            <a:off x="5992640" y="4192450"/>
            <a:ext cx="6080525" cy="523220"/>
          </a:xfrm>
          <a:prstGeom prst="rect">
            <a:avLst/>
          </a:prstGeom>
          <a:noFill/>
        </p:spPr>
        <p:txBody>
          <a:bodyPr wrap="square">
            <a:spAutoFit/>
          </a:bodyPr>
          <a:lstStyle/>
          <a:p>
            <a:r>
              <a:rPr lang="en-US" sz="2800"/>
              <a:t>Solution: Offload to auxiliary protocol </a:t>
            </a:r>
            <a:r>
              <a:rPr lang="el-GR" sz="2800"/>
              <a:t>Π</a:t>
            </a:r>
            <a:endParaRPr lang="en-US" sz="2800"/>
          </a:p>
        </p:txBody>
      </p:sp>
    </p:spTree>
    <p:extLst>
      <p:ext uri="{BB962C8B-B14F-4D97-AF65-F5344CB8AC3E}">
        <p14:creationId xmlns:p14="http://schemas.microsoft.com/office/powerpoint/2010/main" val="3366435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4" grpId="0"/>
      <p:bldP spid="24" grpId="0"/>
    </p:bldLst>
  </p:timing>
</p:sld>
</file>

<file path=ppt/slides/slide145.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170A07E8-A3AE-9EF5-D85B-03739288401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B83A08D-B972-83CB-FCBE-0F17C369DEBE}"/>
              </a:ext>
            </a:extLst>
          </p:cNvPr>
          <p:cNvSpPr>
            <a:spLocks noGrp="1"/>
          </p:cNvSpPr>
          <p:nvPr>
            <p:ph type="title"/>
          </p:nvPr>
        </p:nvSpPr>
        <p:spPr/>
        <p:txBody>
          <a:bodyPr/>
          <a:lstStyle/>
          <a:p>
            <a:r>
              <a:rPr lang="en-US"/>
              <a:t>Hybrid Approach</a:t>
            </a:r>
          </a:p>
        </p:txBody>
      </p:sp>
      <p:sp>
        <p:nvSpPr>
          <p:cNvPr id="3" name="Content Placeholder 2">
            <a:extLst>
              <a:ext uri="{FF2B5EF4-FFF2-40B4-BE49-F238E27FC236}">
                <a16:creationId xmlns:a16="http://schemas.microsoft.com/office/drawing/2014/main" id="{EFE829D3-8270-228C-E7C5-6E5A317C4631}"/>
              </a:ext>
            </a:extLst>
          </p:cNvPr>
          <p:cNvSpPr>
            <a:spLocks noGrp="1"/>
          </p:cNvSpPr>
          <p:nvPr>
            <p:ph idx="1"/>
          </p:nvPr>
        </p:nvSpPr>
        <p:spPr>
          <a:xfrm>
            <a:off x="838199" y="2166382"/>
            <a:ext cx="12191999" cy="1988709"/>
          </a:xfrm>
        </p:spPr>
        <p:txBody>
          <a:bodyPr>
            <a:normAutofit/>
          </a:bodyPr>
          <a:lstStyle/>
          <a:p>
            <a:pPr marL="457200" lvl="1" indent="0">
              <a:buNone/>
            </a:pPr>
            <a:endParaRPr lang="en-US" sz="2800">
              <a:solidFill>
                <a:srgbClr val="005AB5"/>
              </a:solidFill>
            </a:endParaRPr>
          </a:p>
          <a:p>
            <a:pPr lvl="1"/>
            <a:r>
              <a:rPr lang="en-US" sz="3200"/>
              <a:t>Use </a:t>
            </a:r>
            <a:r>
              <a:rPr lang="en-US" sz="3200">
                <a:solidFill>
                  <a:srgbClr val="DC3220"/>
                </a:solidFill>
              </a:rPr>
              <a:t>k</a:t>
            </a:r>
            <a:r>
              <a:rPr lang="en-US" sz="3200"/>
              <a:t>,</a:t>
            </a:r>
            <a:r>
              <a:rPr lang="en-US" sz="3200">
                <a:solidFill>
                  <a:srgbClr val="FF0000"/>
                </a:solidFill>
              </a:rPr>
              <a:t> </a:t>
            </a:r>
            <a:r>
              <a:rPr lang="en-US" sz="3200">
                <a:solidFill>
                  <a:srgbClr val="DC3220"/>
                </a:solidFill>
              </a:rPr>
              <a:t>z</a:t>
            </a:r>
            <a:r>
              <a:rPr lang="en-US" sz="3200"/>
              <a:t> and </a:t>
            </a:r>
            <a:r>
              <a:rPr lang="en-US" sz="3200">
                <a:solidFill>
                  <a:srgbClr val="DC3220"/>
                </a:solidFill>
              </a:rPr>
              <a:t>R </a:t>
            </a:r>
            <a:r>
              <a:rPr lang="en-US" sz="3200"/>
              <a:t>for the remaining checks in ECDSA</a:t>
            </a:r>
          </a:p>
          <a:p>
            <a:pPr lvl="1"/>
            <a:r>
              <a:rPr lang="en-US" sz="3200"/>
              <a:t>Check the commitments are consistent with </a:t>
            </a:r>
            <a:r>
              <a:rPr lang="en-US" sz="3200">
                <a:solidFill>
                  <a:srgbClr val="DC3220"/>
                </a:solidFill>
              </a:rPr>
              <a:t>k</a:t>
            </a:r>
            <a:r>
              <a:rPr lang="en-US" sz="3200"/>
              <a:t>,</a:t>
            </a:r>
            <a:r>
              <a:rPr lang="en-US" sz="3200">
                <a:solidFill>
                  <a:srgbClr val="FF0000"/>
                </a:solidFill>
              </a:rPr>
              <a:t> </a:t>
            </a:r>
            <a:r>
              <a:rPr lang="en-US" sz="3200">
                <a:solidFill>
                  <a:srgbClr val="DC3220"/>
                </a:solidFill>
              </a:rPr>
              <a:t>z</a:t>
            </a:r>
            <a:r>
              <a:rPr lang="en-US" sz="3200"/>
              <a:t> and </a:t>
            </a:r>
            <a:r>
              <a:rPr lang="en-US" sz="3200">
                <a:solidFill>
                  <a:srgbClr val="DC3220"/>
                </a:solidFill>
              </a:rPr>
              <a:t>R </a:t>
            </a:r>
            <a:endParaRPr lang="en-US" sz="3200"/>
          </a:p>
        </p:txBody>
      </p:sp>
      <p:sp>
        <p:nvSpPr>
          <p:cNvPr id="10" name="Content Placeholder 2">
            <a:extLst>
              <a:ext uri="{FF2B5EF4-FFF2-40B4-BE49-F238E27FC236}">
                <a16:creationId xmlns:a16="http://schemas.microsoft.com/office/drawing/2014/main" id="{6A17D855-B6D3-951D-BCF7-8F7697E32F7E}"/>
              </a:ext>
            </a:extLst>
          </p:cNvPr>
          <p:cNvSpPr txBox="1">
            <a:spLocks/>
          </p:cNvSpPr>
          <p:nvPr/>
        </p:nvSpPr>
        <p:spPr>
          <a:xfrm>
            <a:off x="8595609" y="0"/>
            <a:ext cx="3596391" cy="1934092"/>
          </a:xfrm>
          <a:prstGeom prst="rect">
            <a:avLst/>
          </a:prstGeom>
          <a:ln w="28575">
            <a:solidFill>
              <a:schemeClr val="tx1"/>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a:t>Input: </a:t>
            </a:r>
          </a:p>
          <a:p>
            <a:pPr lvl="1"/>
            <a:r>
              <a:rPr lang="en-US" sz="2800"/>
              <a:t>Public key </a:t>
            </a:r>
            <a:r>
              <a:rPr lang="en-US" sz="2800">
                <a:solidFill>
                  <a:srgbClr val="005AB5"/>
                </a:solidFill>
              </a:rPr>
              <a:t>PK</a:t>
            </a:r>
          </a:p>
          <a:p>
            <a:pPr lvl="1"/>
            <a:r>
              <a:rPr lang="en-US" sz="2800"/>
              <a:t>Signature </a:t>
            </a:r>
            <a:r>
              <a:rPr lang="el-GR" sz="2800">
                <a:solidFill>
                  <a:srgbClr val="DC3220"/>
                </a:solidFill>
              </a:rPr>
              <a:t>σ</a:t>
            </a:r>
            <a:r>
              <a:rPr lang="en-US" sz="2800">
                <a:solidFill>
                  <a:srgbClr val="DC3220"/>
                </a:solidFill>
              </a:rPr>
              <a:t> = (R, z)</a:t>
            </a:r>
          </a:p>
          <a:p>
            <a:pPr lvl="1"/>
            <a:r>
              <a:rPr lang="en-US" sz="2800"/>
              <a:t>Message </a:t>
            </a:r>
            <a:r>
              <a:rPr lang="en-US" sz="2800">
                <a:solidFill>
                  <a:srgbClr val="DC3220"/>
                </a:solidFill>
              </a:rPr>
              <a:t>m</a:t>
            </a:r>
          </a:p>
          <a:p>
            <a:pPr marL="914400" lvl="1" indent="-457200">
              <a:buFont typeface="+mj-lt"/>
              <a:buAutoNum type="arabicPeriod"/>
            </a:pPr>
            <a:endParaRPr lang="en-US"/>
          </a:p>
        </p:txBody>
      </p:sp>
      <p:sp>
        <p:nvSpPr>
          <p:cNvPr id="11" name="Content Placeholder 2">
            <a:extLst>
              <a:ext uri="{FF2B5EF4-FFF2-40B4-BE49-F238E27FC236}">
                <a16:creationId xmlns:a16="http://schemas.microsoft.com/office/drawing/2014/main" id="{586C017A-E12A-07A1-783A-6863AEFABF95}"/>
              </a:ext>
            </a:extLst>
          </p:cNvPr>
          <p:cNvSpPr txBox="1">
            <a:spLocks/>
          </p:cNvSpPr>
          <p:nvPr/>
        </p:nvSpPr>
        <p:spPr>
          <a:xfrm>
            <a:off x="838199" y="5500778"/>
            <a:ext cx="11025491" cy="148509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US" sz="3200"/>
              <a:t>Assert that </a:t>
            </a:r>
            <a:r>
              <a:rPr lang="en-US" sz="3200">
                <a:solidFill>
                  <a:srgbClr val="005AB5"/>
                </a:solidFill>
              </a:rPr>
              <a:t>PK</a:t>
            </a:r>
            <a:r>
              <a:rPr lang="en-US" sz="3200"/>
              <a:t> = </a:t>
            </a:r>
            <a:r>
              <a:rPr lang="en-US" sz="3200">
                <a:solidFill>
                  <a:srgbClr val="DC3220"/>
                </a:solidFill>
              </a:rPr>
              <a:t>k</a:t>
            </a:r>
            <a:r>
              <a:rPr lang="en-US" sz="3200"/>
              <a:t> </a:t>
            </a:r>
            <a:r>
              <a:rPr lang="en-US" sz="3200">
                <a:solidFill>
                  <a:srgbClr val="005AB5"/>
                </a:solidFill>
              </a:rPr>
              <a:t>G</a:t>
            </a:r>
            <a:r>
              <a:rPr lang="en-US" sz="3200"/>
              <a:t> + </a:t>
            </a:r>
            <a:r>
              <a:rPr lang="en-US" sz="3200">
                <a:solidFill>
                  <a:srgbClr val="DC3220"/>
                </a:solidFill>
              </a:rPr>
              <a:t>z R</a:t>
            </a:r>
          </a:p>
          <a:p>
            <a:pPr lvl="1"/>
            <a:r>
              <a:rPr lang="en-US" sz="3200"/>
              <a:t>Check the commitments are consistent with </a:t>
            </a:r>
            <a:r>
              <a:rPr lang="en-US" sz="3200">
                <a:solidFill>
                  <a:srgbClr val="DC3220"/>
                </a:solidFill>
              </a:rPr>
              <a:t>k</a:t>
            </a:r>
            <a:r>
              <a:rPr lang="en-US" sz="3200"/>
              <a:t>,</a:t>
            </a:r>
            <a:r>
              <a:rPr lang="en-US" sz="3200">
                <a:solidFill>
                  <a:srgbClr val="FF0000"/>
                </a:solidFill>
              </a:rPr>
              <a:t> </a:t>
            </a:r>
            <a:r>
              <a:rPr lang="en-US" sz="3200">
                <a:solidFill>
                  <a:srgbClr val="DC3220"/>
                </a:solidFill>
              </a:rPr>
              <a:t>z</a:t>
            </a:r>
            <a:r>
              <a:rPr lang="en-US" sz="3200"/>
              <a:t> and </a:t>
            </a:r>
            <a:r>
              <a:rPr lang="en-US" sz="3200">
                <a:solidFill>
                  <a:srgbClr val="DC3220"/>
                </a:solidFill>
              </a:rPr>
              <a:t>R </a:t>
            </a:r>
            <a:endParaRPr lang="en-US" sz="3200"/>
          </a:p>
        </p:txBody>
      </p:sp>
      <p:cxnSp>
        <p:nvCxnSpPr>
          <p:cNvPr id="5" name="Straight Connector 4">
            <a:extLst>
              <a:ext uri="{FF2B5EF4-FFF2-40B4-BE49-F238E27FC236}">
                <a16:creationId xmlns:a16="http://schemas.microsoft.com/office/drawing/2014/main" id="{F392C520-6F5F-0583-CEAC-BAC379E00657}"/>
              </a:ext>
            </a:extLst>
          </p:cNvPr>
          <p:cNvCxnSpPr/>
          <p:nvPr/>
        </p:nvCxnSpPr>
        <p:spPr>
          <a:xfrm>
            <a:off x="0" y="4213455"/>
            <a:ext cx="12192000" cy="0"/>
          </a:xfrm>
          <a:prstGeom prst="line">
            <a:avLst/>
          </a:prstGeom>
          <a:ln w="28575">
            <a:solidFill>
              <a:schemeClr val="tx1"/>
            </a:solidFill>
          </a:ln>
          <a:effectLst>
            <a:outerShdw blurRad="50800" dist="381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D0DEDF3B-EDCA-5C22-8922-9B30F49B36E0}"/>
              </a:ext>
            </a:extLst>
          </p:cNvPr>
          <p:cNvSpPr txBox="1"/>
          <p:nvPr/>
        </p:nvSpPr>
        <p:spPr>
          <a:xfrm>
            <a:off x="822166" y="1191601"/>
            <a:ext cx="2242278" cy="707886"/>
          </a:xfrm>
          <a:prstGeom prst="rect">
            <a:avLst/>
          </a:prstGeom>
          <a:noFill/>
        </p:spPr>
        <p:txBody>
          <a:bodyPr wrap="square">
            <a:spAutoFit/>
          </a:bodyPr>
          <a:lstStyle/>
          <a:p>
            <a:pPr algn="ctr"/>
            <a:r>
              <a:rPr lang="en-US" sz="4000" err="1"/>
              <a:t>zkSNARK</a:t>
            </a:r>
            <a:endParaRPr lang="en-US" sz="4400"/>
          </a:p>
        </p:txBody>
      </p:sp>
      <p:sp>
        <p:nvSpPr>
          <p:cNvPr id="15" name="TextBox 14">
            <a:extLst>
              <a:ext uri="{FF2B5EF4-FFF2-40B4-BE49-F238E27FC236}">
                <a16:creationId xmlns:a16="http://schemas.microsoft.com/office/drawing/2014/main" id="{65151EBD-3E3C-86B4-2954-E597AC29FD60}"/>
              </a:ext>
            </a:extLst>
          </p:cNvPr>
          <p:cNvSpPr txBox="1"/>
          <p:nvPr/>
        </p:nvSpPr>
        <p:spPr>
          <a:xfrm>
            <a:off x="838200" y="4217152"/>
            <a:ext cx="7208860" cy="707886"/>
          </a:xfrm>
          <a:prstGeom prst="rect">
            <a:avLst/>
          </a:prstGeom>
          <a:noFill/>
        </p:spPr>
        <p:txBody>
          <a:bodyPr wrap="square">
            <a:spAutoFit/>
          </a:bodyPr>
          <a:lstStyle/>
          <a:p>
            <a:r>
              <a:rPr lang="en-US" sz="4000"/>
              <a:t>Protocol </a:t>
            </a:r>
            <a:r>
              <a:rPr lang="el-GR" sz="4000"/>
              <a:t>Π </a:t>
            </a:r>
            <a:r>
              <a:rPr lang="en-US" sz="4000"/>
              <a:t>for Point Operations</a:t>
            </a:r>
          </a:p>
        </p:txBody>
      </p:sp>
      <p:sp>
        <p:nvSpPr>
          <p:cNvPr id="35" name="TextBox 34">
            <a:extLst>
              <a:ext uri="{FF2B5EF4-FFF2-40B4-BE49-F238E27FC236}">
                <a16:creationId xmlns:a16="http://schemas.microsoft.com/office/drawing/2014/main" id="{CF5657F1-D239-813D-A8D8-D022866BF6CE}"/>
              </a:ext>
            </a:extLst>
          </p:cNvPr>
          <p:cNvSpPr txBox="1"/>
          <p:nvPr/>
        </p:nvSpPr>
        <p:spPr>
          <a:xfrm>
            <a:off x="7368317" y="4899830"/>
            <a:ext cx="5005265" cy="1077218"/>
          </a:xfrm>
          <a:prstGeom prst="rect">
            <a:avLst/>
          </a:prstGeom>
          <a:noFill/>
          <a:ln w="28575">
            <a:noFill/>
          </a:ln>
        </p:spPr>
        <p:txBody>
          <a:bodyPr wrap="square" rtlCol="0">
            <a:spAutoFit/>
          </a:bodyPr>
          <a:lstStyle/>
          <a:p>
            <a:r>
              <a:rPr lang="en-US" sz="3200"/>
              <a:t>Q: How to ensure </a:t>
            </a:r>
            <a:r>
              <a:rPr lang="en-US" sz="3200">
                <a:solidFill>
                  <a:srgbClr val="DC3220"/>
                </a:solidFill>
              </a:rPr>
              <a:t>k</a:t>
            </a:r>
            <a:r>
              <a:rPr lang="en-US" sz="3200"/>
              <a:t>,</a:t>
            </a:r>
            <a:r>
              <a:rPr lang="en-US" sz="3200">
                <a:solidFill>
                  <a:srgbClr val="FF0000"/>
                </a:solidFill>
              </a:rPr>
              <a:t> </a:t>
            </a:r>
            <a:r>
              <a:rPr lang="en-US" sz="3200">
                <a:solidFill>
                  <a:srgbClr val="DC3220"/>
                </a:solidFill>
              </a:rPr>
              <a:t>z</a:t>
            </a:r>
            <a:r>
              <a:rPr lang="en-US" sz="3200"/>
              <a:t> and </a:t>
            </a:r>
            <a:r>
              <a:rPr lang="en-US" sz="3200">
                <a:solidFill>
                  <a:srgbClr val="DC3220"/>
                </a:solidFill>
              </a:rPr>
              <a:t>R</a:t>
            </a:r>
            <a:r>
              <a:rPr lang="en-US" sz="3200"/>
              <a:t> are the same on both sides?</a:t>
            </a:r>
          </a:p>
        </p:txBody>
      </p:sp>
      <p:sp>
        <p:nvSpPr>
          <p:cNvPr id="36" name="TextBox 35">
            <a:extLst>
              <a:ext uri="{FF2B5EF4-FFF2-40B4-BE49-F238E27FC236}">
                <a16:creationId xmlns:a16="http://schemas.microsoft.com/office/drawing/2014/main" id="{25D8ABDD-17A6-1694-35E8-1FFA78B63791}"/>
              </a:ext>
            </a:extLst>
          </p:cNvPr>
          <p:cNvSpPr txBox="1"/>
          <p:nvPr/>
        </p:nvSpPr>
        <p:spPr>
          <a:xfrm>
            <a:off x="7462101" y="6192240"/>
            <a:ext cx="4401590" cy="584775"/>
          </a:xfrm>
          <a:prstGeom prst="rect">
            <a:avLst/>
          </a:prstGeom>
          <a:noFill/>
        </p:spPr>
        <p:txBody>
          <a:bodyPr wrap="none" rtlCol="0">
            <a:spAutoFit/>
          </a:bodyPr>
          <a:lstStyle/>
          <a:p>
            <a:r>
              <a:rPr lang="en-US" sz="3200"/>
              <a:t>A: Commitment Schemes</a:t>
            </a:r>
          </a:p>
        </p:txBody>
      </p:sp>
      <p:grpSp>
        <p:nvGrpSpPr>
          <p:cNvPr id="54" name="Group 53">
            <a:extLst>
              <a:ext uri="{FF2B5EF4-FFF2-40B4-BE49-F238E27FC236}">
                <a16:creationId xmlns:a16="http://schemas.microsoft.com/office/drawing/2014/main" id="{05779BF5-2FF4-AC8A-4810-C3014B6029EE}"/>
              </a:ext>
            </a:extLst>
          </p:cNvPr>
          <p:cNvGrpSpPr/>
          <p:nvPr/>
        </p:nvGrpSpPr>
        <p:grpSpPr>
          <a:xfrm>
            <a:off x="782921" y="1764601"/>
            <a:ext cx="5095055" cy="859810"/>
            <a:chOff x="782921" y="1764601"/>
            <a:chExt cx="5095055" cy="859810"/>
          </a:xfrm>
        </p:grpSpPr>
        <p:grpSp>
          <p:nvGrpSpPr>
            <p:cNvPr id="55" name="Group 54">
              <a:extLst>
                <a:ext uri="{FF2B5EF4-FFF2-40B4-BE49-F238E27FC236}">
                  <a16:creationId xmlns:a16="http://schemas.microsoft.com/office/drawing/2014/main" id="{D9095F8F-4408-A133-4B65-22611BAD8ECF}"/>
                </a:ext>
              </a:extLst>
            </p:cNvPr>
            <p:cNvGrpSpPr/>
            <p:nvPr/>
          </p:nvGrpSpPr>
          <p:grpSpPr>
            <a:xfrm>
              <a:off x="3640308" y="1764601"/>
              <a:ext cx="859810" cy="859810"/>
              <a:chOff x="3037194" y="1946131"/>
              <a:chExt cx="859810" cy="859810"/>
            </a:xfrm>
          </p:grpSpPr>
          <p:pic>
            <p:nvPicPr>
              <p:cNvPr id="63" name="Picture 10" descr="Free Clipart: Padlock Icon | jaschon">
                <a:extLst>
                  <a:ext uri="{FF2B5EF4-FFF2-40B4-BE49-F238E27FC236}">
                    <a16:creationId xmlns:a16="http://schemas.microsoft.com/office/drawing/2014/main" id="{66A4D6E8-09B2-D78F-F787-5F19D61EAAF5}"/>
                  </a:ext>
                </a:extLst>
              </p:cNvPr>
              <p:cNvPicPr>
                <a:picLocks noChangeAspect="1" noChangeArrowheads="1"/>
              </p:cNvPicPr>
              <p:nvPr/>
            </p:nvPicPr>
            <p:blipFill>
              <a:blip r:embed="rId3">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037194" y="1946131"/>
                <a:ext cx="859810" cy="859810"/>
              </a:xfrm>
              <a:prstGeom prst="rect">
                <a:avLst/>
              </a:prstGeom>
              <a:noFill/>
              <a:extLst>
                <a:ext uri="{909E8E84-426E-40DD-AFC4-6F175D3DCCD1}">
                  <a14:hiddenFill xmlns:a14="http://schemas.microsoft.com/office/drawing/2010/main">
                    <a:solidFill>
                      <a:srgbClr val="FFFFFF"/>
                    </a:solidFill>
                  </a14:hiddenFill>
                </a:ext>
              </a:extLst>
            </p:spPr>
          </p:pic>
          <p:sp>
            <p:nvSpPr>
              <p:cNvPr id="2048" name="TextBox 2047">
                <a:extLst>
                  <a:ext uri="{FF2B5EF4-FFF2-40B4-BE49-F238E27FC236}">
                    <a16:creationId xmlns:a16="http://schemas.microsoft.com/office/drawing/2014/main" id="{AAC30C9A-7CF7-81DA-BB31-9621AB47F660}"/>
                  </a:ext>
                </a:extLst>
              </p:cNvPr>
              <p:cNvSpPr txBox="1"/>
              <p:nvPr/>
            </p:nvSpPr>
            <p:spPr>
              <a:xfrm>
                <a:off x="3305035" y="2298473"/>
                <a:ext cx="324128" cy="461665"/>
              </a:xfrm>
              <a:prstGeom prst="rect">
                <a:avLst/>
              </a:prstGeom>
              <a:noFill/>
            </p:spPr>
            <p:txBody>
              <a:bodyPr wrap="none" rtlCol="0">
                <a:spAutoFit/>
              </a:bodyPr>
              <a:lstStyle/>
              <a:p>
                <a:r>
                  <a:rPr lang="en-US" sz="2400">
                    <a:solidFill>
                      <a:schemeClr val="bg1"/>
                    </a:solidFill>
                  </a:rPr>
                  <a:t>k</a:t>
                </a:r>
              </a:p>
            </p:txBody>
          </p:sp>
        </p:grpSp>
        <p:grpSp>
          <p:nvGrpSpPr>
            <p:cNvPr id="56" name="Group 55">
              <a:extLst>
                <a:ext uri="{FF2B5EF4-FFF2-40B4-BE49-F238E27FC236}">
                  <a16:creationId xmlns:a16="http://schemas.microsoft.com/office/drawing/2014/main" id="{A977CA2D-66E5-E367-7ECC-3EA708CF1A60}"/>
                </a:ext>
              </a:extLst>
            </p:cNvPr>
            <p:cNvGrpSpPr/>
            <p:nvPr/>
          </p:nvGrpSpPr>
          <p:grpSpPr>
            <a:xfrm>
              <a:off x="4338054" y="1764601"/>
              <a:ext cx="859810" cy="859810"/>
              <a:chOff x="3037194" y="1946131"/>
              <a:chExt cx="859810" cy="859810"/>
            </a:xfrm>
          </p:grpSpPr>
          <p:pic>
            <p:nvPicPr>
              <p:cNvPr id="61" name="Picture 10" descr="Free Clipart: Padlock Icon | jaschon">
                <a:extLst>
                  <a:ext uri="{FF2B5EF4-FFF2-40B4-BE49-F238E27FC236}">
                    <a16:creationId xmlns:a16="http://schemas.microsoft.com/office/drawing/2014/main" id="{CF6E0A72-C40C-8148-A1B2-85058941B14C}"/>
                  </a:ext>
                </a:extLst>
              </p:cNvPr>
              <p:cNvPicPr>
                <a:picLocks noChangeAspect="1" noChangeArrowheads="1"/>
              </p:cNvPicPr>
              <p:nvPr/>
            </p:nvPicPr>
            <p:blipFill>
              <a:blip r:embed="rId3">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037194" y="1946131"/>
                <a:ext cx="859810" cy="859810"/>
              </a:xfrm>
              <a:prstGeom prst="rect">
                <a:avLst/>
              </a:prstGeom>
              <a:noFill/>
              <a:extLst>
                <a:ext uri="{909E8E84-426E-40DD-AFC4-6F175D3DCCD1}">
                  <a14:hiddenFill xmlns:a14="http://schemas.microsoft.com/office/drawing/2010/main">
                    <a:solidFill>
                      <a:srgbClr val="FFFFFF"/>
                    </a:solidFill>
                  </a14:hiddenFill>
                </a:ext>
              </a:extLst>
            </p:spPr>
          </p:pic>
          <p:sp>
            <p:nvSpPr>
              <p:cNvPr id="62" name="TextBox 61">
                <a:extLst>
                  <a:ext uri="{FF2B5EF4-FFF2-40B4-BE49-F238E27FC236}">
                    <a16:creationId xmlns:a16="http://schemas.microsoft.com/office/drawing/2014/main" id="{A43FFF1F-FA4C-E803-CADF-6E5664688594}"/>
                  </a:ext>
                </a:extLst>
              </p:cNvPr>
              <p:cNvSpPr txBox="1"/>
              <p:nvPr/>
            </p:nvSpPr>
            <p:spPr>
              <a:xfrm>
                <a:off x="3305035" y="2298473"/>
                <a:ext cx="306494" cy="461665"/>
              </a:xfrm>
              <a:prstGeom prst="rect">
                <a:avLst/>
              </a:prstGeom>
              <a:noFill/>
            </p:spPr>
            <p:txBody>
              <a:bodyPr wrap="none" rtlCol="0">
                <a:spAutoFit/>
              </a:bodyPr>
              <a:lstStyle/>
              <a:p>
                <a:r>
                  <a:rPr lang="en-US" sz="2400">
                    <a:solidFill>
                      <a:schemeClr val="bg1"/>
                    </a:solidFill>
                  </a:rPr>
                  <a:t>z</a:t>
                </a:r>
              </a:p>
            </p:txBody>
          </p:sp>
        </p:grpSp>
        <p:grpSp>
          <p:nvGrpSpPr>
            <p:cNvPr id="57" name="Group 56">
              <a:extLst>
                <a:ext uri="{FF2B5EF4-FFF2-40B4-BE49-F238E27FC236}">
                  <a16:creationId xmlns:a16="http://schemas.microsoft.com/office/drawing/2014/main" id="{F2242A16-1686-6208-BE6A-594E0FD13FE5}"/>
                </a:ext>
              </a:extLst>
            </p:cNvPr>
            <p:cNvGrpSpPr/>
            <p:nvPr/>
          </p:nvGrpSpPr>
          <p:grpSpPr>
            <a:xfrm>
              <a:off x="5018166" y="1764601"/>
              <a:ext cx="859810" cy="859810"/>
              <a:chOff x="3825296" y="1946131"/>
              <a:chExt cx="859810" cy="859810"/>
            </a:xfrm>
          </p:grpSpPr>
          <p:pic>
            <p:nvPicPr>
              <p:cNvPr id="59" name="Picture 10" descr="Free Clipart: Padlock Icon | jaschon">
                <a:extLst>
                  <a:ext uri="{FF2B5EF4-FFF2-40B4-BE49-F238E27FC236}">
                    <a16:creationId xmlns:a16="http://schemas.microsoft.com/office/drawing/2014/main" id="{5E1EDB71-F68C-1669-4418-95DDA652DAF1}"/>
                  </a:ext>
                </a:extLst>
              </p:cNvPr>
              <p:cNvPicPr>
                <a:picLocks noChangeAspect="1" noChangeArrowheads="1"/>
              </p:cNvPicPr>
              <p:nvPr/>
            </p:nvPicPr>
            <p:blipFill>
              <a:blip r:embed="rId3">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825296" y="1946131"/>
                <a:ext cx="859810" cy="859810"/>
              </a:xfrm>
              <a:prstGeom prst="rect">
                <a:avLst/>
              </a:prstGeom>
              <a:noFill/>
              <a:extLst>
                <a:ext uri="{909E8E84-426E-40DD-AFC4-6F175D3DCCD1}">
                  <a14:hiddenFill xmlns:a14="http://schemas.microsoft.com/office/drawing/2010/main">
                    <a:solidFill>
                      <a:srgbClr val="FFFFFF"/>
                    </a:solidFill>
                  </a14:hiddenFill>
                </a:ext>
              </a:extLst>
            </p:spPr>
          </p:pic>
          <p:sp>
            <p:nvSpPr>
              <p:cNvPr id="60" name="TextBox 59">
                <a:extLst>
                  <a:ext uri="{FF2B5EF4-FFF2-40B4-BE49-F238E27FC236}">
                    <a16:creationId xmlns:a16="http://schemas.microsoft.com/office/drawing/2014/main" id="{1F8D46D3-A6E3-A62C-1F00-4E9AF8A3AC88}"/>
                  </a:ext>
                </a:extLst>
              </p:cNvPr>
              <p:cNvSpPr txBox="1"/>
              <p:nvPr/>
            </p:nvSpPr>
            <p:spPr>
              <a:xfrm>
                <a:off x="4093137" y="2298472"/>
                <a:ext cx="351378" cy="461665"/>
              </a:xfrm>
              <a:prstGeom prst="rect">
                <a:avLst/>
              </a:prstGeom>
              <a:noFill/>
            </p:spPr>
            <p:txBody>
              <a:bodyPr wrap="none" rtlCol="0">
                <a:spAutoFit/>
              </a:bodyPr>
              <a:lstStyle/>
              <a:p>
                <a:r>
                  <a:rPr lang="en-US" sz="2400">
                    <a:solidFill>
                      <a:schemeClr val="bg1"/>
                    </a:solidFill>
                  </a:rPr>
                  <a:t>R</a:t>
                </a:r>
              </a:p>
            </p:txBody>
          </p:sp>
        </p:grpSp>
        <p:sp>
          <p:nvSpPr>
            <p:cNvPr id="58" name="TextBox 57">
              <a:extLst>
                <a:ext uri="{FF2B5EF4-FFF2-40B4-BE49-F238E27FC236}">
                  <a16:creationId xmlns:a16="http://schemas.microsoft.com/office/drawing/2014/main" id="{D909CB28-F3D0-B3A7-CB5D-E6BDB167CCE9}"/>
                </a:ext>
              </a:extLst>
            </p:cNvPr>
            <p:cNvSpPr txBox="1"/>
            <p:nvPr/>
          </p:nvSpPr>
          <p:spPr>
            <a:xfrm>
              <a:off x="782921" y="1944766"/>
              <a:ext cx="3131717" cy="646331"/>
            </a:xfrm>
            <a:prstGeom prst="rect">
              <a:avLst/>
            </a:prstGeom>
            <a:noFill/>
          </p:spPr>
          <p:txBody>
            <a:bodyPr wrap="square">
              <a:spAutoFit/>
            </a:bodyPr>
            <a:lstStyle/>
            <a:p>
              <a:pPr marL="457200" lvl="1" indent="0">
                <a:buNone/>
              </a:pPr>
              <a:r>
                <a:rPr lang="en-US" sz="3600">
                  <a:solidFill>
                    <a:srgbClr val="005AB5"/>
                  </a:solidFill>
                </a:rPr>
                <a:t>Public input: </a:t>
              </a:r>
            </a:p>
          </p:txBody>
        </p:sp>
      </p:grpSp>
      <p:grpSp>
        <p:nvGrpSpPr>
          <p:cNvPr id="2049" name="Group 2048">
            <a:extLst>
              <a:ext uri="{FF2B5EF4-FFF2-40B4-BE49-F238E27FC236}">
                <a16:creationId xmlns:a16="http://schemas.microsoft.com/office/drawing/2014/main" id="{90F8AC82-E4C1-81B5-2211-C944C4E3D962}"/>
              </a:ext>
            </a:extLst>
          </p:cNvPr>
          <p:cNvGrpSpPr/>
          <p:nvPr/>
        </p:nvGrpSpPr>
        <p:grpSpPr>
          <a:xfrm>
            <a:off x="738171" y="4730831"/>
            <a:ext cx="5095055" cy="859810"/>
            <a:chOff x="782921" y="1764601"/>
            <a:chExt cx="5095055" cy="859810"/>
          </a:xfrm>
        </p:grpSpPr>
        <p:grpSp>
          <p:nvGrpSpPr>
            <p:cNvPr id="2050" name="Group 2049">
              <a:extLst>
                <a:ext uri="{FF2B5EF4-FFF2-40B4-BE49-F238E27FC236}">
                  <a16:creationId xmlns:a16="http://schemas.microsoft.com/office/drawing/2014/main" id="{CC29A5B6-21DA-3431-C229-6959F9B4CFE3}"/>
                </a:ext>
              </a:extLst>
            </p:cNvPr>
            <p:cNvGrpSpPr/>
            <p:nvPr/>
          </p:nvGrpSpPr>
          <p:grpSpPr>
            <a:xfrm>
              <a:off x="3640308" y="1764601"/>
              <a:ext cx="859810" cy="859810"/>
              <a:chOff x="3037194" y="1946131"/>
              <a:chExt cx="859810" cy="859810"/>
            </a:xfrm>
          </p:grpSpPr>
          <p:pic>
            <p:nvPicPr>
              <p:cNvPr id="2059" name="Picture 10" descr="Free Clipart: Padlock Icon | jaschon">
                <a:extLst>
                  <a:ext uri="{FF2B5EF4-FFF2-40B4-BE49-F238E27FC236}">
                    <a16:creationId xmlns:a16="http://schemas.microsoft.com/office/drawing/2014/main" id="{BCCA7DCB-88A7-1462-4335-451CC8593C8D}"/>
                  </a:ext>
                </a:extLst>
              </p:cNvPr>
              <p:cNvPicPr>
                <a:picLocks noChangeAspect="1" noChangeArrowheads="1"/>
              </p:cNvPicPr>
              <p:nvPr/>
            </p:nvPicPr>
            <p:blipFill>
              <a:blip r:embed="rId3">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037194" y="1946131"/>
                <a:ext cx="859810" cy="859810"/>
              </a:xfrm>
              <a:prstGeom prst="rect">
                <a:avLst/>
              </a:prstGeom>
              <a:noFill/>
              <a:extLst>
                <a:ext uri="{909E8E84-426E-40DD-AFC4-6F175D3DCCD1}">
                  <a14:hiddenFill xmlns:a14="http://schemas.microsoft.com/office/drawing/2010/main">
                    <a:solidFill>
                      <a:srgbClr val="FFFFFF"/>
                    </a:solidFill>
                  </a14:hiddenFill>
                </a:ext>
              </a:extLst>
            </p:spPr>
          </p:pic>
          <p:sp>
            <p:nvSpPr>
              <p:cNvPr id="2060" name="TextBox 2059">
                <a:extLst>
                  <a:ext uri="{FF2B5EF4-FFF2-40B4-BE49-F238E27FC236}">
                    <a16:creationId xmlns:a16="http://schemas.microsoft.com/office/drawing/2014/main" id="{2A05ACAB-C328-28B1-A3CF-53447B930528}"/>
                  </a:ext>
                </a:extLst>
              </p:cNvPr>
              <p:cNvSpPr txBox="1"/>
              <p:nvPr/>
            </p:nvSpPr>
            <p:spPr>
              <a:xfrm>
                <a:off x="3305035" y="2298473"/>
                <a:ext cx="324128" cy="461665"/>
              </a:xfrm>
              <a:prstGeom prst="rect">
                <a:avLst/>
              </a:prstGeom>
              <a:noFill/>
            </p:spPr>
            <p:txBody>
              <a:bodyPr wrap="none" rtlCol="0">
                <a:spAutoFit/>
              </a:bodyPr>
              <a:lstStyle/>
              <a:p>
                <a:r>
                  <a:rPr lang="en-US" sz="2400">
                    <a:solidFill>
                      <a:schemeClr val="bg1"/>
                    </a:solidFill>
                  </a:rPr>
                  <a:t>k</a:t>
                </a:r>
              </a:p>
            </p:txBody>
          </p:sp>
        </p:grpSp>
        <p:grpSp>
          <p:nvGrpSpPr>
            <p:cNvPr id="2051" name="Group 2050">
              <a:extLst>
                <a:ext uri="{FF2B5EF4-FFF2-40B4-BE49-F238E27FC236}">
                  <a16:creationId xmlns:a16="http://schemas.microsoft.com/office/drawing/2014/main" id="{2EB12CB6-20D0-3DBD-39C8-B568C699E895}"/>
                </a:ext>
              </a:extLst>
            </p:cNvPr>
            <p:cNvGrpSpPr/>
            <p:nvPr/>
          </p:nvGrpSpPr>
          <p:grpSpPr>
            <a:xfrm>
              <a:off x="4338054" y="1764601"/>
              <a:ext cx="859810" cy="859810"/>
              <a:chOff x="3037194" y="1946131"/>
              <a:chExt cx="859810" cy="859810"/>
            </a:xfrm>
          </p:grpSpPr>
          <p:pic>
            <p:nvPicPr>
              <p:cNvPr id="2057" name="Picture 10" descr="Free Clipart: Padlock Icon | jaschon">
                <a:extLst>
                  <a:ext uri="{FF2B5EF4-FFF2-40B4-BE49-F238E27FC236}">
                    <a16:creationId xmlns:a16="http://schemas.microsoft.com/office/drawing/2014/main" id="{72BE4757-042B-FB3E-BEFE-5BE34D5C79D2}"/>
                  </a:ext>
                </a:extLst>
              </p:cNvPr>
              <p:cNvPicPr>
                <a:picLocks noChangeAspect="1" noChangeArrowheads="1"/>
              </p:cNvPicPr>
              <p:nvPr/>
            </p:nvPicPr>
            <p:blipFill>
              <a:blip r:embed="rId3">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037194" y="1946131"/>
                <a:ext cx="859810" cy="859810"/>
              </a:xfrm>
              <a:prstGeom prst="rect">
                <a:avLst/>
              </a:prstGeom>
              <a:noFill/>
              <a:extLst>
                <a:ext uri="{909E8E84-426E-40DD-AFC4-6F175D3DCCD1}">
                  <a14:hiddenFill xmlns:a14="http://schemas.microsoft.com/office/drawing/2010/main">
                    <a:solidFill>
                      <a:srgbClr val="FFFFFF"/>
                    </a:solidFill>
                  </a14:hiddenFill>
                </a:ext>
              </a:extLst>
            </p:spPr>
          </p:pic>
          <p:sp>
            <p:nvSpPr>
              <p:cNvPr id="2058" name="TextBox 2057">
                <a:extLst>
                  <a:ext uri="{FF2B5EF4-FFF2-40B4-BE49-F238E27FC236}">
                    <a16:creationId xmlns:a16="http://schemas.microsoft.com/office/drawing/2014/main" id="{9E0BA156-7161-7F97-7BCC-81F8A116B7E3}"/>
                  </a:ext>
                </a:extLst>
              </p:cNvPr>
              <p:cNvSpPr txBox="1"/>
              <p:nvPr/>
            </p:nvSpPr>
            <p:spPr>
              <a:xfrm>
                <a:off x="3305035" y="2298473"/>
                <a:ext cx="306494" cy="461665"/>
              </a:xfrm>
              <a:prstGeom prst="rect">
                <a:avLst/>
              </a:prstGeom>
              <a:noFill/>
            </p:spPr>
            <p:txBody>
              <a:bodyPr wrap="none" rtlCol="0">
                <a:spAutoFit/>
              </a:bodyPr>
              <a:lstStyle/>
              <a:p>
                <a:r>
                  <a:rPr lang="en-US" sz="2400">
                    <a:solidFill>
                      <a:schemeClr val="bg1"/>
                    </a:solidFill>
                  </a:rPr>
                  <a:t>z</a:t>
                </a:r>
              </a:p>
            </p:txBody>
          </p:sp>
        </p:grpSp>
        <p:grpSp>
          <p:nvGrpSpPr>
            <p:cNvPr id="2053" name="Group 2052">
              <a:extLst>
                <a:ext uri="{FF2B5EF4-FFF2-40B4-BE49-F238E27FC236}">
                  <a16:creationId xmlns:a16="http://schemas.microsoft.com/office/drawing/2014/main" id="{2F93AB38-F129-C7B2-F228-3CC73FC99B1B}"/>
                </a:ext>
              </a:extLst>
            </p:cNvPr>
            <p:cNvGrpSpPr/>
            <p:nvPr/>
          </p:nvGrpSpPr>
          <p:grpSpPr>
            <a:xfrm>
              <a:off x="5018166" y="1764601"/>
              <a:ext cx="859810" cy="859810"/>
              <a:chOff x="3825296" y="1946131"/>
              <a:chExt cx="859810" cy="859810"/>
            </a:xfrm>
          </p:grpSpPr>
          <p:pic>
            <p:nvPicPr>
              <p:cNvPr id="2055" name="Picture 10" descr="Free Clipart: Padlock Icon | jaschon">
                <a:extLst>
                  <a:ext uri="{FF2B5EF4-FFF2-40B4-BE49-F238E27FC236}">
                    <a16:creationId xmlns:a16="http://schemas.microsoft.com/office/drawing/2014/main" id="{9702D28E-18C2-3619-D395-26DC88C0F239}"/>
                  </a:ext>
                </a:extLst>
              </p:cNvPr>
              <p:cNvPicPr>
                <a:picLocks noChangeAspect="1" noChangeArrowheads="1"/>
              </p:cNvPicPr>
              <p:nvPr/>
            </p:nvPicPr>
            <p:blipFill>
              <a:blip r:embed="rId3">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825296" y="1946131"/>
                <a:ext cx="859810" cy="859810"/>
              </a:xfrm>
              <a:prstGeom prst="rect">
                <a:avLst/>
              </a:prstGeom>
              <a:noFill/>
              <a:extLst>
                <a:ext uri="{909E8E84-426E-40DD-AFC4-6F175D3DCCD1}">
                  <a14:hiddenFill xmlns:a14="http://schemas.microsoft.com/office/drawing/2010/main">
                    <a:solidFill>
                      <a:srgbClr val="FFFFFF"/>
                    </a:solidFill>
                  </a14:hiddenFill>
                </a:ext>
              </a:extLst>
            </p:spPr>
          </p:pic>
          <p:sp>
            <p:nvSpPr>
              <p:cNvPr id="2056" name="TextBox 2055">
                <a:extLst>
                  <a:ext uri="{FF2B5EF4-FFF2-40B4-BE49-F238E27FC236}">
                    <a16:creationId xmlns:a16="http://schemas.microsoft.com/office/drawing/2014/main" id="{A568E6F0-C802-C54A-04DC-027727F90746}"/>
                  </a:ext>
                </a:extLst>
              </p:cNvPr>
              <p:cNvSpPr txBox="1"/>
              <p:nvPr/>
            </p:nvSpPr>
            <p:spPr>
              <a:xfrm>
                <a:off x="4093137" y="2298472"/>
                <a:ext cx="351378" cy="461665"/>
              </a:xfrm>
              <a:prstGeom prst="rect">
                <a:avLst/>
              </a:prstGeom>
              <a:noFill/>
            </p:spPr>
            <p:txBody>
              <a:bodyPr wrap="none" rtlCol="0">
                <a:spAutoFit/>
              </a:bodyPr>
              <a:lstStyle/>
              <a:p>
                <a:r>
                  <a:rPr lang="en-US" sz="2400">
                    <a:solidFill>
                      <a:schemeClr val="bg1"/>
                    </a:solidFill>
                  </a:rPr>
                  <a:t>R</a:t>
                </a:r>
              </a:p>
            </p:txBody>
          </p:sp>
        </p:grpSp>
        <p:sp>
          <p:nvSpPr>
            <p:cNvPr id="2054" name="TextBox 2053">
              <a:extLst>
                <a:ext uri="{FF2B5EF4-FFF2-40B4-BE49-F238E27FC236}">
                  <a16:creationId xmlns:a16="http://schemas.microsoft.com/office/drawing/2014/main" id="{029B415A-665F-B18A-6BC6-C6B98FE9C8DC}"/>
                </a:ext>
              </a:extLst>
            </p:cNvPr>
            <p:cNvSpPr txBox="1"/>
            <p:nvPr/>
          </p:nvSpPr>
          <p:spPr>
            <a:xfrm>
              <a:off x="782921" y="1944766"/>
              <a:ext cx="3131717" cy="646331"/>
            </a:xfrm>
            <a:prstGeom prst="rect">
              <a:avLst/>
            </a:prstGeom>
            <a:noFill/>
          </p:spPr>
          <p:txBody>
            <a:bodyPr wrap="square">
              <a:spAutoFit/>
            </a:bodyPr>
            <a:lstStyle/>
            <a:p>
              <a:pPr marL="457200" lvl="1" indent="0">
                <a:buNone/>
              </a:pPr>
              <a:r>
                <a:rPr lang="en-US" sz="3600">
                  <a:solidFill>
                    <a:srgbClr val="005AB5"/>
                  </a:solidFill>
                </a:rPr>
                <a:t>Public input: </a:t>
              </a:r>
            </a:p>
          </p:txBody>
        </p:sp>
      </p:grpSp>
      <p:pic>
        <p:nvPicPr>
          <p:cNvPr id="2061" name="Picture 4" descr="Connector Icon - Free PNG &amp; SVG 2374004 - Noun Project">
            <a:extLst>
              <a:ext uri="{FF2B5EF4-FFF2-40B4-BE49-F238E27FC236}">
                <a16:creationId xmlns:a16="http://schemas.microsoft.com/office/drawing/2014/main" id="{4E5CDAE1-7E2E-53DD-A041-3CFD6D9B52F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8100000">
            <a:off x="11439713" y="3865658"/>
            <a:ext cx="847954" cy="8479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2088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6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04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1">
                                            <p:txEl>
                                              <p:pRg st="1" end="1"/>
                                            </p:txEl>
                                          </p:spTgt>
                                        </p:tgtEl>
                                        <p:attrNameLst>
                                          <p:attrName>style.visibility</p:attrName>
                                        </p:attrNameLst>
                                      </p:cBhvr>
                                      <p:to>
                                        <p:strVal val="visible"/>
                                      </p:to>
                                    </p:set>
                                  </p:childTnLst>
                                </p:cTn>
                              </p:par>
                              <p:par>
                                <p:cTn id="25" presetID="1" presetClass="exit" presetSubtype="0" fill="hold" grpId="1" nodeType="withEffect">
                                  <p:stCondLst>
                                    <p:cond delay="0"/>
                                  </p:stCondLst>
                                  <p:childTnLst>
                                    <p:set>
                                      <p:cBhvr>
                                        <p:cTn id="26" dur="1" fill="hold">
                                          <p:stCondLst>
                                            <p:cond delay="0"/>
                                          </p:stCondLst>
                                        </p:cTn>
                                        <p:tgtEl>
                                          <p:spTgt spid="35"/>
                                        </p:tgtEl>
                                        <p:attrNameLst>
                                          <p:attrName>style.visibility</p:attrName>
                                        </p:attrNameLst>
                                      </p:cBhvr>
                                      <p:to>
                                        <p:strVal val="hidden"/>
                                      </p:to>
                                    </p:set>
                                  </p:childTnLst>
                                </p:cTn>
                              </p:par>
                              <p:par>
                                <p:cTn id="27" presetID="1" presetClass="exit" presetSubtype="0" fill="hold" grpId="1" nodeType="withEffect">
                                  <p:stCondLst>
                                    <p:cond delay="0"/>
                                  </p:stCondLst>
                                  <p:childTnLst>
                                    <p:set>
                                      <p:cBhvr>
                                        <p:cTn id="28" dur="1" fill="hold">
                                          <p:stCondLst>
                                            <p:cond delay="0"/>
                                          </p:stCondLst>
                                        </p:cTn>
                                        <p:tgtEl>
                                          <p:spTgt spid="3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5" grpId="1"/>
      <p:bldP spid="36" grpId="0"/>
      <p:bldP spid="36" grpId="1"/>
    </p:bldLst>
  </p:timing>
</p:sld>
</file>

<file path=ppt/slides/slide146.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A7570A6C-8D17-4828-C017-9B44BE08EBA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EB9BA6F-B35E-7A0D-FA38-AB71505E912C}"/>
              </a:ext>
            </a:extLst>
          </p:cNvPr>
          <p:cNvSpPr>
            <a:spLocks noGrp="1"/>
          </p:cNvSpPr>
          <p:nvPr>
            <p:ph type="title"/>
          </p:nvPr>
        </p:nvSpPr>
        <p:spPr/>
        <p:txBody>
          <a:bodyPr/>
          <a:lstStyle/>
          <a:p>
            <a:r>
              <a:rPr lang="en-US"/>
              <a:t>Hybrid Approach</a:t>
            </a:r>
          </a:p>
        </p:txBody>
      </p:sp>
      <p:sp>
        <p:nvSpPr>
          <p:cNvPr id="3" name="Content Placeholder 2">
            <a:extLst>
              <a:ext uri="{FF2B5EF4-FFF2-40B4-BE49-F238E27FC236}">
                <a16:creationId xmlns:a16="http://schemas.microsoft.com/office/drawing/2014/main" id="{CFDBFC0D-0714-5124-2FF9-22A705E19851}"/>
              </a:ext>
            </a:extLst>
          </p:cNvPr>
          <p:cNvSpPr>
            <a:spLocks noGrp="1"/>
          </p:cNvSpPr>
          <p:nvPr>
            <p:ph idx="1"/>
          </p:nvPr>
        </p:nvSpPr>
        <p:spPr>
          <a:xfrm>
            <a:off x="838199" y="2166382"/>
            <a:ext cx="12191999" cy="1988709"/>
          </a:xfrm>
        </p:spPr>
        <p:txBody>
          <a:bodyPr>
            <a:normAutofit/>
          </a:bodyPr>
          <a:lstStyle/>
          <a:p>
            <a:pPr marL="457200" lvl="1" indent="0">
              <a:buNone/>
            </a:pPr>
            <a:endParaRPr lang="en-US" sz="2800">
              <a:solidFill>
                <a:srgbClr val="005AB5"/>
              </a:solidFill>
            </a:endParaRPr>
          </a:p>
          <a:p>
            <a:pPr lvl="1"/>
            <a:r>
              <a:rPr lang="en-US" sz="3200"/>
              <a:t>Use </a:t>
            </a:r>
            <a:r>
              <a:rPr lang="en-US" sz="3200">
                <a:solidFill>
                  <a:srgbClr val="DC3220"/>
                </a:solidFill>
              </a:rPr>
              <a:t>k</a:t>
            </a:r>
            <a:r>
              <a:rPr lang="en-US" sz="3200"/>
              <a:t>,</a:t>
            </a:r>
            <a:r>
              <a:rPr lang="en-US" sz="3200">
                <a:solidFill>
                  <a:srgbClr val="FF0000"/>
                </a:solidFill>
              </a:rPr>
              <a:t> </a:t>
            </a:r>
            <a:r>
              <a:rPr lang="en-US" sz="3200">
                <a:solidFill>
                  <a:srgbClr val="DC3220"/>
                </a:solidFill>
              </a:rPr>
              <a:t>z</a:t>
            </a:r>
            <a:r>
              <a:rPr lang="en-US" sz="3200"/>
              <a:t> and </a:t>
            </a:r>
            <a:r>
              <a:rPr lang="en-US" sz="3200">
                <a:solidFill>
                  <a:srgbClr val="DC3220"/>
                </a:solidFill>
              </a:rPr>
              <a:t>R </a:t>
            </a:r>
            <a:r>
              <a:rPr lang="en-US" sz="3200"/>
              <a:t>for the remaining checks in ECDSA</a:t>
            </a:r>
          </a:p>
          <a:p>
            <a:pPr lvl="1"/>
            <a:r>
              <a:rPr lang="en-US" sz="3200"/>
              <a:t>Check the commitments are consistent with </a:t>
            </a:r>
            <a:r>
              <a:rPr lang="en-US" sz="3200">
                <a:solidFill>
                  <a:srgbClr val="DC3220"/>
                </a:solidFill>
              </a:rPr>
              <a:t>k</a:t>
            </a:r>
            <a:r>
              <a:rPr lang="en-US" sz="3200"/>
              <a:t>,</a:t>
            </a:r>
            <a:r>
              <a:rPr lang="en-US" sz="3200">
                <a:solidFill>
                  <a:srgbClr val="FF0000"/>
                </a:solidFill>
              </a:rPr>
              <a:t> </a:t>
            </a:r>
            <a:r>
              <a:rPr lang="en-US" sz="3200">
                <a:solidFill>
                  <a:srgbClr val="DC3220"/>
                </a:solidFill>
              </a:rPr>
              <a:t>z</a:t>
            </a:r>
            <a:r>
              <a:rPr lang="en-US" sz="3200"/>
              <a:t> and </a:t>
            </a:r>
            <a:r>
              <a:rPr lang="en-US" sz="3200">
                <a:solidFill>
                  <a:srgbClr val="DC3220"/>
                </a:solidFill>
              </a:rPr>
              <a:t>R</a:t>
            </a:r>
          </a:p>
          <a:p>
            <a:pPr lvl="1"/>
            <a:r>
              <a:rPr lang="en-US" sz="3200">
                <a:latin typeface="Calibri" panose="020F0502020204030204" pitchFamily="34" charset="0"/>
                <a:cs typeface="Calibri" panose="020F0502020204030204" pitchFamily="34" charset="0"/>
              </a:rPr>
              <a:t>Verify </a:t>
            </a:r>
            <a:r>
              <a:rPr lang="en-US" sz="3200">
                <a:solidFill>
                  <a:srgbClr val="DC3220"/>
                </a:solidFill>
              </a:rPr>
              <a:t>               </a:t>
            </a:r>
            <a:r>
              <a:rPr lang="en-US" sz="3200"/>
              <a:t>is correct </a:t>
            </a:r>
            <a:r>
              <a:rPr lang="en-US" sz="3200" err="1"/>
              <a:t>w.r.t.</a:t>
            </a:r>
            <a:r>
              <a:rPr lang="en-US" sz="3200"/>
              <a:t> </a:t>
            </a:r>
            <a:r>
              <a:rPr lang="en-US" sz="3200">
                <a:solidFill>
                  <a:srgbClr val="DC3220"/>
                </a:solidFill>
              </a:rPr>
              <a:t>k</a:t>
            </a:r>
            <a:r>
              <a:rPr lang="en-US" sz="3200"/>
              <a:t>,</a:t>
            </a:r>
            <a:r>
              <a:rPr lang="en-US" sz="3200">
                <a:solidFill>
                  <a:srgbClr val="FF0000"/>
                </a:solidFill>
              </a:rPr>
              <a:t> </a:t>
            </a:r>
            <a:r>
              <a:rPr lang="en-US" sz="3200">
                <a:solidFill>
                  <a:srgbClr val="DC3220"/>
                </a:solidFill>
              </a:rPr>
              <a:t>z</a:t>
            </a:r>
            <a:r>
              <a:rPr lang="en-US" sz="3200"/>
              <a:t> and </a:t>
            </a:r>
            <a:r>
              <a:rPr lang="en-US" sz="3200">
                <a:solidFill>
                  <a:srgbClr val="DC3220"/>
                </a:solidFill>
              </a:rPr>
              <a:t>R</a:t>
            </a:r>
          </a:p>
          <a:p>
            <a:pPr lvl="1"/>
            <a:endParaRPr lang="en-US" sz="3200"/>
          </a:p>
        </p:txBody>
      </p:sp>
      <p:sp>
        <p:nvSpPr>
          <p:cNvPr id="10" name="Content Placeholder 2">
            <a:extLst>
              <a:ext uri="{FF2B5EF4-FFF2-40B4-BE49-F238E27FC236}">
                <a16:creationId xmlns:a16="http://schemas.microsoft.com/office/drawing/2014/main" id="{D393D6E6-C71B-BF8B-DB56-C3929848D883}"/>
              </a:ext>
            </a:extLst>
          </p:cNvPr>
          <p:cNvSpPr txBox="1">
            <a:spLocks/>
          </p:cNvSpPr>
          <p:nvPr/>
        </p:nvSpPr>
        <p:spPr>
          <a:xfrm>
            <a:off x="8595609" y="0"/>
            <a:ext cx="3596391" cy="1934092"/>
          </a:xfrm>
          <a:prstGeom prst="rect">
            <a:avLst/>
          </a:prstGeom>
          <a:ln w="28575">
            <a:solidFill>
              <a:schemeClr val="tx1"/>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a:t>Input: </a:t>
            </a:r>
          </a:p>
          <a:p>
            <a:pPr lvl="1"/>
            <a:r>
              <a:rPr lang="en-US" sz="2800"/>
              <a:t>Public key </a:t>
            </a:r>
            <a:r>
              <a:rPr lang="en-US" sz="2800">
                <a:solidFill>
                  <a:srgbClr val="005AB5"/>
                </a:solidFill>
              </a:rPr>
              <a:t>PK</a:t>
            </a:r>
          </a:p>
          <a:p>
            <a:pPr lvl="1"/>
            <a:r>
              <a:rPr lang="en-US" sz="2800"/>
              <a:t>Signature </a:t>
            </a:r>
            <a:r>
              <a:rPr lang="el-GR" sz="2800">
                <a:solidFill>
                  <a:srgbClr val="DC3220"/>
                </a:solidFill>
              </a:rPr>
              <a:t>σ</a:t>
            </a:r>
            <a:r>
              <a:rPr lang="en-US" sz="2800">
                <a:solidFill>
                  <a:srgbClr val="DC3220"/>
                </a:solidFill>
              </a:rPr>
              <a:t> = (R, z)</a:t>
            </a:r>
          </a:p>
          <a:p>
            <a:pPr lvl="1"/>
            <a:r>
              <a:rPr lang="en-US" sz="2800"/>
              <a:t>Message </a:t>
            </a:r>
            <a:r>
              <a:rPr lang="en-US" sz="2800">
                <a:solidFill>
                  <a:srgbClr val="DC3220"/>
                </a:solidFill>
              </a:rPr>
              <a:t>m</a:t>
            </a:r>
          </a:p>
          <a:p>
            <a:pPr marL="914400" lvl="1" indent="-457200">
              <a:buFont typeface="+mj-lt"/>
              <a:buAutoNum type="arabicPeriod"/>
            </a:pPr>
            <a:endParaRPr lang="en-US"/>
          </a:p>
        </p:txBody>
      </p:sp>
      <p:sp>
        <p:nvSpPr>
          <p:cNvPr id="11" name="Content Placeholder 2">
            <a:extLst>
              <a:ext uri="{FF2B5EF4-FFF2-40B4-BE49-F238E27FC236}">
                <a16:creationId xmlns:a16="http://schemas.microsoft.com/office/drawing/2014/main" id="{E1E45F04-7DCE-293E-4576-95A367BE52C4}"/>
              </a:ext>
            </a:extLst>
          </p:cNvPr>
          <p:cNvSpPr txBox="1">
            <a:spLocks/>
          </p:cNvSpPr>
          <p:nvPr/>
        </p:nvSpPr>
        <p:spPr>
          <a:xfrm>
            <a:off x="838199" y="5500778"/>
            <a:ext cx="11025491" cy="148509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US" sz="3200"/>
              <a:t>Assert that </a:t>
            </a:r>
            <a:r>
              <a:rPr lang="en-US" sz="3200">
                <a:solidFill>
                  <a:srgbClr val="005AB5"/>
                </a:solidFill>
              </a:rPr>
              <a:t>PK</a:t>
            </a:r>
            <a:r>
              <a:rPr lang="en-US" sz="3200"/>
              <a:t> = </a:t>
            </a:r>
            <a:r>
              <a:rPr lang="en-US" sz="3200">
                <a:solidFill>
                  <a:srgbClr val="DC3220"/>
                </a:solidFill>
              </a:rPr>
              <a:t>k</a:t>
            </a:r>
            <a:r>
              <a:rPr lang="en-US" sz="3200"/>
              <a:t> </a:t>
            </a:r>
            <a:r>
              <a:rPr lang="en-US" sz="3200">
                <a:solidFill>
                  <a:srgbClr val="005AB5"/>
                </a:solidFill>
              </a:rPr>
              <a:t>G</a:t>
            </a:r>
            <a:r>
              <a:rPr lang="en-US" sz="3200"/>
              <a:t> + </a:t>
            </a:r>
            <a:r>
              <a:rPr lang="en-US" sz="3200">
                <a:solidFill>
                  <a:srgbClr val="DC3220"/>
                </a:solidFill>
              </a:rPr>
              <a:t>z R</a:t>
            </a:r>
          </a:p>
          <a:p>
            <a:pPr lvl="1"/>
            <a:r>
              <a:rPr lang="en-US" sz="3200"/>
              <a:t>Check the commitments are consistent with </a:t>
            </a:r>
            <a:r>
              <a:rPr lang="en-US" sz="3200">
                <a:solidFill>
                  <a:srgbClr val="DC3220"/>
                </a:solidFill>
              </a:rPr>
              <a:t>k</a:t>
            </a:r>
            <a:r>
              <a:rPr lang="en-US" sz="3200"/>
              <a:t>,</a:t>
            </a:r>
            <a:r>
              <a:rPr lang="en-US" sz="3200">
                <a:solidFill>
                  <a:srgbClr val="FF0000"/>
                </a:solidFill>
              </a:rPr>
              <a:t> </a:t>
            </a:r>
            <a:r>
              <a:rPr lang="en-US" sz="3200">
                <a:solidFill>
                  <a:srgbClr val="DC3220"/>
                </a:solidFill>
              </a:rPr>
              <a:t>z</a:t>
            </a:r>
            <a:r>
              <a:rPr lang="en-US" sz="3200"/>
              <a:t> and </a:t>
            </a:r>
            <a:r>
              <a:rPr lang="en-US" sz="3200">
                <a:solidFill>
                  <a:srgbClr val="DC3220"/>
                </a:solidFill>
              </a:rPr>
              <a:t>R </a:t>
            </a:r>
            <a:endParaRPr lang="en-US" sz="3200"/>
          </a:p>
        </p:txBody>
      </p:sp>
      <p:cxnSp>
        <p:nvCxnSpPr>
          <p:cNvPr id="5" name="Straight Connector 4">
            <a:extLst>
              <a:ext uri="{FF2B5EF4-FFF2-40B4-BE49-F238E27FC236}">
                <a16:creationId xmlns:a16="http://schemas.microsoft.com/office/drawing/2014/main" id="{904A34CF-037B-9BD4-8AB0-5E95B30F1A24}"/>
              </a:ext>
            </a:extLst>
          </p:cNvPr>
          <p:cNvCxnSpPr/>
          <p:nvPr/>
        </p:nvCxnSpPr>
        <p:spPr>
          <a:xfrm>
            <a:off x="0" y="4213455"/>
            <a:ext cx="12192000" cy="0"/>
          </a:xfrm>
          <a:prstGeom prst="line">
            <a:avLst/>
          </a:prstGeom>
          <a:ln w="28575">
            <a:solidFill>
              <a:schemeClr val="tx1"/>
            </a:solidFill>
          </a:ln>
          <a:effectLst>
            <a:outerShdw blurRad="50800" dist="381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69938579-99E6-0FF9-7D3D-A437399542BA}"/>
              </a:ext>
            </a:extLst>
          </p:cNvPr>
          <p:cNvSpPr txBox="1"/>
          <p:nvPr/>
        </p:nvSpPr>
        <p:spPr>
          <a:xfrm>
            <a:off x="822166" y="1191601"/>
            <a:ext cx="2242278" cy="707886"/>
          </a:xfrm>
          <a:prstGeom prst="rect">
            <a:avLst/>
          </a:prstGeom>
          <a:noFill/>
        </p:spPr>
        <p:txBody>
          <a:bodyPr wrap="square">
            <a:spAutoFit/>
          </a:bodyPr>
          <a:lstStyle/>
          <a:p>
            <a:pPr algn="ctr"/>
            <a:r>
              <a:rPr lang="en-US" sz="4000" err="1"/>
              <a:t>zkSNARK</a:t>
            </a:r>
            <a:endParaRPr lang="en-US" sz="4400"/>
          </a:p>
        </p:txBody>
      </p:sp>
      <p:sp>
        <p:nvSpPr>
          <p:cNvPr id="15" name="TextBox 14">
            <a:extLst>
              <a:ext uri="{FF2B5EF4-FFF2-40B4-BE49-F238E27FC236}">
                <a16:creationId xmlns:a16="http://schemas.microsoft.com/office/drawing/2014/main" id="{8B0D85C7-8FED-4CDD-D886-489C2457C89C}"/>
              </a:ext>
            </a:extLst>
          </p:cNvPr>
          <p:cNvSpPr txBox="1"/>
          <p:nvPr/>
        </p:nvSpPr>
        <p:spPr>
          <a:xfrm>
            <a:off x="838200" y="4217152"/>
            <a:ext cx="7208860" cy="707886"/>
          </a:xfrm>
          <a:prstGeom prst="rect">
            <a:avLst/>
          </a:prstGeom>
          <a:noFill/>
        </p:spPr>
        <p:txBody>
          <a:bodyPr wrap="square">
            <a:spAutoFit/>
          </a:bodyPr>
          <a:lstStyle/>
          <a:p>
            <a:r>
              <a:rPr lang="en-US" sz="4000"/>
              <a:t>Protocol </a:t>
            </a:r>
            <a:r>
              <a:rPr lang="el-GR" sz="4000"/>
              <a:t>Π </a:t>
            </a:r>
            <a:r>
              <a:rPr lang="en-US" sz="4000"/>
              <a:t>for Point Operations</a:t>
            </a:r>
          </a:p>
        </p:txBody>
      </p:sp>
      <p:grpSp>
        <p:nvGrpSpPr>
          <p:cNvPr id="54" name="Group 53">
            <a:extLst>
              <a:ext uri="{FF2B5EF4-FFF2-40B4-BE49-F238E27FC236}">
                <a16:creationId xmlns:a16="http://schemas.microsoft.com/office/drawing/2014/main" id="{C183ADC1-B2FF-7A21-1700-233435911B96}"/>
              </a:ext>
            </a:extLst>
          </p:cNvPr>
          <p:cNvGrpSpPr/>
          <p:nvPr/>
        </p:nvGrpSpPr>
        <p:grpSpPr>
          <a:xfrm>
            <a:off x="782921" y="1764601"/>
            <a:ext cx="5095055" cy="859810"/>
            <a:chOff x="782921" y="1764601"/>
            <a:chExt cx="5095055" cy="859810"/>
          </a:xfrm>
        </p:grpSpPr>
        <p:grpSp>
          <p:nvGrpSpPr>
            <p:cNvPr id="55" name="Group 54">
              <a:extLst>
                <a:ext uri="{FF2B5EF4-FFF2-40B4-BE49-F238E27FC236}">
                  <a16:creationId xmlns:a16="http://schemas.microsoft.com/office/drawing/2014/main" id="{C1C31E89-2355-34AD-E338-4BB125CB4ED7}"/>
                </a:ext>
              </a:extLst>
            </p:cNvPr>
            <p:cNvGrpSpPr/>
            <p:nvPr/>
          </p:nvGrpSpPr>
          <p:grpSpPr>
            <a:xfrm>
              <a:off x="3640308" y="1764601"/>
              <a:ext cx="859810" cy="859810"/>
              <a:chOff x="3037194" y="1946131"/>
              <a:chExt cx="859810" cy="859810"/>
            </a:xfrm>
          </p:grpSpPr>
          <p:pic>
            <p:nvPicPr>
              <p:cNvPr id="63" name="Picture 10" descr="Free Clipart: Padlock Icon | jaschon">
                <a:extLst>
                  <a:ext uri="{FF2B5EF4-FFF2-40B4-BE49-F238E27FC236}">
                    <a16:creationId xmlns:a16="http://schemas.microsoft.com/office/drawing/2014/main" id="{DB3A7C0F-60F9-A458-80B2-9E0F10B01019}"/>
                  </a:ext>
                </a:extLst>
              </p:cNvPr>
              <p:cNvPicPr>
                <a:picLocks noChangeAspect="1" noChangeArrowheads="1"/>
              </p:cNvPicPr>
              <p:nvPr/>
            </p:nvPicPr>
            <p:blipFill>
              <a:blip r:embed="rId3">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037194" y="1946131"/>
                <a:ext cx="859810" cy="859810"/>
              </a:xfrm>
              <a:prstGeom prst="rect">
                <a:avLst/>
              </a:prstGeom>
              <a:noFill/>
              <a:extLst>
                <a:ext uri="{909E8E84-426E-40DD-AFC4-6F175D3DCCD1}">
                  <a14:hiddenFill xmlns:a14="http://schemas.microsoft.com/office/drawing/2010/main">
                    <a:solidFill>
                      <a:srgbClr val="FFFFFF"/>
                    </a:solidFill>
                  </a14:hiddenFill>
                </a:ext>
              </a:extLst>
            </p:spPr>
          </p:pic>
          <p:sp>
            <p:nvSpPr>
              <p:cNvPr id="2048" name="TextBox 2047">
                <a:extLst>
                  <a:ext uri="{FF2B5EF4-FFF2-40B4-BE49-F238E27FC236}">
                    <a16:creationId xmlns:a16="http://schemas.microsoft.com/office/drawing/2014/main" id="{B8F79E94-6F0D-0F74-5C76-1451B88F5757}"/>
                  </a:ext>
                </a:extLst>
              </p:cNvPr>
              <p:cNvSpPr txBox="1"/>
              <p:nvPr/>
            </p:nvSpPr>
            <p:spPr>
              <a:xfrm>
                <a:off x="3305035" y="2298473"/>
                <a:ext cx="324128" cy="461665"/>
              </a:xfrm>
              <a:prstGeom prst="rect">
                <a:avLst/>
              </a:prstGeom>
              <a:noFill/>
            </p:spPr>
            <p:txBody>
              <a:bodyPr wrap="none" rtlCol="0">
                <a:spAutoFit/>
              </a:bodyPr>
              <a:lstStyle/>
              <a:p>
                <a:r>
                  <a:rPr lang="en-US" sz="2400">
                    <a:solidFill>
                      <a:schemeClr val="bg1"/>
                    </a:solidFill>
                  </a:rPr>
                  <a:t>k</a:t>
                </a:r>
              </a:p>
            </p:txBody>
          </p:sp>
        </p:grpSp>
        <p:grpSp>
          <p:nvGrpSpPr>
            <p:cNvPr id="56" name="Group 55">
              <a:extLst>
                <a:ext uri="{FF2B5EF4-FFF2-40B4-BE49-F238E27FC236}">
                  <a16:creationId xmlns:a16="http://schemas.microsoft.com/office/drawing/2014/main" id="{1554BA1D-AA2E-061F-0767-031786C71135}"/>
                </a:ext>
              </a:extLst>
            </p:cNvPr>
            <p:cNvGrpSpPr/>
            <p:nvPr/>
          </p:nvGrpSpPr>
          <p:grpSpPr>
            <a:xfrm>
              <a:off x="4338054" y="1764601"/>
              <a:ext cx="859810" cy="859810"/>
              <a:chOff x="3037194" y="1946131"/>
              <a:chExt cx="859810" cy="859810"/>
            </a:xfrm>
          </p:grpSpPr>
          <p:pic>
            <p:nvPicPr>
              <p:cNvPr id="61" name="Picture 10" descr="Free Clipart: Padlock Icon | jaschon">
                <a:extLst>
                  <a:ext uri="{FF2B5EF4-FFF2-40B4-BE49-F238E27FC236}">
                    <a16:creationId xmlns:a16="http://schemas.microsoft.com/office/drawing/2014/main" id="{34C4709D-E387-79A1-9A20-BAAC3227D407}"/>
                  </a:ext>
                </a:extLst>
              </p:cNvPr>
              <p:cNvPicPr>
                <a:picLocks noChangeAspect="1" noChangeArrowheads="1"/>
              </p:cNvPicPr>
              <p:nvPr/>
            </p:nvPicPr>
            <p:blipFill>
              <a:blip r:embed="rId3">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037194" y="1946131"/>
                <a:ext cx="859810" cy="859810"/>
              </a:xfrm>
              <a:prstGeom prst="rect">
                <a:avLst/>
              </a:prstGeom>
              <a:noFill/>
              <a:extLst>
                <a:ext uri="{909E8E84-426E-40DD-AFC4-6F175D3DCCD1}">
                  <a14:hiddenFill xmlns:a14="http://schemas.microsoft.com/office/drawing/2010/main">
                    <a:solidFill>
                      <a:srgbClr val="FFFFFF"/>
                    </a:solidFill>
                  </a14:hiddenFill>
                </a:ext>
              </a:extLst>
            </p:spPr>
          </p:pic>
          <p:sp>
            <p:nvSpPr>
              <p:cNvPr id="62" name="TextBox 61">
                <a:extLst>
                  <a:ext uri="{FF2B5EF4-FFF2-40B4-BE49-F238E27FC236}">
                    <a16:creationId xmlns:a16="http://schemas.microsoft.com/office/drawing/2014/main" id="{656F2E1D-0BE2-2190-E6E4-9137C8FCDC87}"/>
                  </a:ext>
                </a:extLst>
              </p:cNvPr>
              <p:cNvSpPr txBox="1"/>
              <p:nvPr/>
            </p:nvSpPr>
            <p:spPr>
              <a:xfrm>
                <a:off x="3305035" y="2298473"/>
                <a:ext cx="306494" cy="461665"/>
              </a:xfrm>
              <a:prstGeom prst="rect">
                <a:avLst/>
              </a:prstGeom>
              <a:noFill/>
            </p:spPr>
            <p:txBody>
              <a:bodyPr wrap="none" rtlCol="0">
                <a:spAutoFit/>
              </a:bodyPr>
              <a:lstStyle/>
              <a:p>
                <a:r>
                  <a:rPr lang="en-US" sz="2400">
                    <a:solidFill>
                      <a:schemeClr val="bg1"/>
                    </a:solidFill>
                  </a:rPr>
                  <a:t>z</a:t>
                </a:r>
              </a:p>
            </p:txBody>
          </p:sp>
        </p:grpSp>
        <p:grpSp>
          <p:nvGrpSpPr>
            <p:cNvPr id="57" name="Group 56">
              <a:extLst>
                <a:ext uri="{FF2B5EF4-FFF2-40B4-BE49-F238E27FC236}">
                  <a16:creationId xmlns:a16="http://schemas.microsoft.com/office/drawing/2014/main" id="{662A8807-C7B9-5D84-4793-9B69DF472E75}"/>
                </a:ext>
              </a:extLst>
            </p:cNvPr>
            <p:cNvGrpSpPr/>
            <p:nvPr/>
          </p:nvGrpSpPr>
          <p:grpSpPr>
            <a:xfrm>
              <a:off x="5018166" y="1764601"/>
              <a:ext cx="859810" cy="859810"/>
              <a:chOff x="3825296" y="1946131"/>
              <a:chExt cx="859810" cy="859810"/>
            </a:xfrm>
          </p:grpSpPr>
          <p:pic>
            <p:nvPicPr>
              <p:cNvPr id="59" name="Picture 10" descr="Free Clipart: Padlock Icon | jaschon">
                <a:extLst>
                  <a:ext uri="{FF2B5EF4-FFF2-40B4-BE49-F238E27FC236}">
                    <a16:creationId xmlns:a16="http://schemas.microsoft.com/office/drawing/2014/main" id="{FF4C1782-9F24-FDE4-DB7F-C427C8595E8F}"/>
                  </a:ext>
                </a:extLst>
              </p:cNvPr>
              <p:cNvPicPr>
                <a:picLocks noChangeAspect="1" noChangeArrowheads="1"/>
              </p:cNvPicPr>
              <p:nvPr/>
            </p:nvPicPr>
            <p:blipFill>
              <a:blip r:embed="rId3">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825296" y="1946131"/>
                <a:ext cx="859810" cy="859810"/>
              </a:xfrm>
              <a:prstGeom prst="rect">
                <a:avLst/>
              </a:prstGeom>
              <a:noFill/>
              <a:extLst>
                <a:ext uri="{909E8E84-426E-40DD-AFC4-6F175D3DCCD1}">
                  <a14:hiddenFill xmlns:a14="http://schemas.microsoft.com/office/drawing/2010/main">
                    <a:solidFill>
                      <a:srgbClr val="FFFFFF"/>
                    </a:solidFill>
                  </a14:hiddenFill>
                </a:ext>
              </a:extLst>
            </p:spPr>
          </p:pic>
          <p:sp>
            <p:nvSpPr>
              <p:cNvPr id="60" name="TextBox 59">
                <a:extLst>
                  <a:ext uri="{FF2B5EF4-FFF2-40B4-BE49-F238E27FC236}">
                    <a16:creationId xmlns:a16="http://schemas.microsoft.com/office/drawing/2014/main" id="{406FB9D7-4C39-EF57-04A4-626FD6FA713B}"/>
                  </a:ext>
                </a:extLst>
              </p:cNvPr>
              <p:cNvSpPr txBox="1"/>
              <p:nvPr/>
            </p:nvSpPr>
            <p:spPr>
              <a:xfrm>
                <a:off x="4093137" y="2298472"/>
                <a:ext cx="351378" cy="461665"/>
              </a:xfrm>
              <a:prstGeom prst="rect">
                <a:avLst/>
              </a:prstGeom>
              <a:noFill/>
            </p:spPr>
            <p:txBody>
              <a:bodyPr wrap="none" rtlCol="0">
                <a:spAutoFit/>
              </a:bodyPr>
              <a:lstStyle/>
              <a:p>
                <a:r>
                  <a:rPr lang="en-US" sz="2400">
                    <a:solidFill>
                      <a:schemeClr val="bg1"/>
                    </a:solidFill>
                  </a:rPr>
                  <a:t>R</a:t>
                </a:r>
              </a:p>
            </p:txBody>
          </p:sp>
        </p:grpSp>
        <p:sp>
          <p:nvSpPr>
            <p:cNvPr id="58" name="TextBox 57">
              <a:extLst>
                <a:ext uri="{FF2B5EF4-FFF2-40B4-BE49-F238E27FC236}">
                  <a16:creationId xmlns:a16="http://schemas.microsoft.com/office/drawing/2014/main" id="{19B7E6BA-E7FA-0856-F476-F90B28FE94DC}"/>
                </a:ext>
              </a:extLst>
            </p:cNvPr>
            <p:cNvSpPr txBox="1"/>
            <p:nvPr/>
          </p:nvSpPr>
          <p:spPr>
            <a:xfrm>
              <a:off x="782921" y="1944766"/>
              <a:ext cx="3131717" cy="646331"/>
            </a:xfrm>
            <a:prstGeom prst="rect">
              <a:avLst/>
            </a:prstGeom>
            <a:noFill/>
          </p:spPr>
          <p:txBody>
            <a:bodyPr wrap="square">
              <a:spAutoFit/>
            </a:bodyPr>
            <a:lstStyle/>
            <a:p>
              <a:pPr marL="457200" lvl="1" indent="0">
                <a:buNone/>
              </a:pPr>
              <a:r>
                <a:rPr lang="en-US" sz="3600">
                  <a:solidFill>
                    <a:srgbClr val="005AB5"/>
                  </a:solidFill>
                </a:rPr>
                <a:t>Public input: </a:t>
              </a:r>
            </a:p>
          </p:txBody>
        </p:sp>
      </p:grpSp>
      <p:grpSp>
        <p:nvGrpSpPr>
          <p:cNvPr id="2049" name="Group 2048">
            <a:extLst>
              <a:ext uri="{FF2B5EF4-FFF2-40B4-BE49-F238E27FC236}">
                <a16:creationId xmlns:a16="http://schemas.microsoft.com/office/drawing/2014/main" id="{36533A55-32A3-B1D1-D0D1-0E8FA1ADF14B}"/>
              </a:ext>
            </a:extLst>
          </p:cNvPr>
          <p:cNvGrpSpPr/>
          <p:nvPr/>
        </p:nvGrpSpPr>
        <p:grpSpPr>
          <a:xfrm>
            <a:off x="738171" y="4730831"/>
            <a:ext cx="5095055" cy="859810"/>
            <a:chOff x="782921" y="1764601"/>
            <a:chExt cx="5095055" cy="859810"/>
          </a:xfrm>
        </p:grpSpPr>
        <p:grpSp>
          <p:nvGrpSpPr>
            <p:cNvPr id="2050" name="Group 2049">
              <a:extLst>
                <a:ext uri="{FF2B5EF4-FFF2-40B4-BE49-F238E27FC236}">
                  <a16:creationId xmlns:a16="http://schemas.microsoft.com/office/drawing/2014/main" id="{9E817E42-97DD-03B2-03EB-1A8BBEA733C4}"/>
                </a:ext>
              </a:extLst>
            </p:cNvPr>
            <p:cNvGrpSpPr/>
            <p:nvPr/>
          </p:nvGrpSpPr>
          <p:grpSpPr>
            <a:xfrm>
              <a:off x="3640308" y="1764601"/>
              <a:ext cx="859810" cy="859810"/>
              <a:chOff x="3037194" y="1946131"/>
              <a:chExt cx="859810" cy="859810"/>
            </a:xfrm>
          </p:grpSpPr>
          <p:pic>
            <p:nvPicPr>
              <p:cNvPr id="2059" name="Picture 10" descr="Free Clipart: Padlock Icon | jaschon">
                <a:extLst>
                  <a:ext uri="{FF2B5EF4-FFF2-40B4-BE49-F238E27FC236}">
                    <a16:creationId xmlns:a16="http://schemas.microsoft.com/office/drawing/2014/main" id="{0B64F65D-2C80-7A55-B867-2D783C62A539}"/>
                  </a:ext>
                </a:extLst>
              </p:cNvPr>
              <p:cNvPicPr>
                <a:picLocks noChangeAspect="1" noChangeArrowheads="1"/>
              </p:cNvPicPr>
              <p:nvPr/>
            </p:nvPicPr>
            <p:blipFill>
              <a:blip r:embed="rId3">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037194" y="1946131"/>
                <a:ext cx="859810" cy="859810"/>
              </a:xfrm>
              <a:prstGeom prst="rect">
                <a:avLst/>
              </a:prstGeom>
              <a:noFill/>
              <a:extLst>
                <a:ext uri="{909E8E84-426E-40DD-AFC4-6F175D3DCCD1}">
                  <a14:hiddenFill xmlns:a14="http://schemas.microsoft.com/office/drawing/2010/main">
                    <a:solidFill>
                      <a:srgbClr val="FFFFFF"/>
                    </a:solidFill>
                  </a14:hiddenFill>
                </a:ext>
              </a:extLst>
            </p:spPr>
          </p:pic>
          <p:sp>
            <p:nvSpPr>
              <p:cNvPr id="2060" name="TextBox 2059">
                <a:extLst>
                  <a:ext uri="{FF2B5EF4-FFF2-40B4-BE49-F238E27FC236}">
                    <a16:creationId xmlns:a16="http://schemas.microsoft.com/office/drawing/2014/main" id="{69660491-DC88-C924-5E4C-A28983B4D8AA}"/>
                  </a:ext>
                </a:extLst>
              </p:cNvPr>
              <p:cNvSpPr txBox="1"/>
              <p:nvPr/>
            </p:nvSpPr>
            <p:spPr>
              <a:xfrm>
                <a:off x="3305035" y="2298473"/>
                <a:ext cx="324128" cy="461665"/>
              </a:xfrm>
              <a:prstGeom prst="rect">
                <a:avLst/>
              </a:prstGeom>
              <a:noFill/>
            </p:spPr>
            <p:txBody>
              <a:bodyPr wrap="none" rtlCol="0">
                <a:spAutoFit/>
              </a:bodyPr>
              <a:lstStyle/>
              <a:p>
                <a:r>
                  <a:rPr lang="en-US" sz="2400">
                    <a:solidFill>
                      <a:schemeClr val="bg1"/>
                    </a:solidFill>
                  </a:rPr>
                  <a:t>k</a:t>
                </a:r>
              </a:p>
            </p:txBody>
          </p:sp>
        </p:grpSp>
        <p:grpSp>
          <p:nvGrpSpPr>
            <p:cNvPr id="2051" name="Group 2050">
              <a:extLst>
                <a:ext uri="{FF2B5EF4-FFF2-40B4-BE49-F238E27FC236}">
                  <a16:creationId xmlns:a16="http://schemas.microsoft.com/office/drawing/2014/main" id="{6079E00E-95B0-85A4-7543-FCDBB703D56C}"/>
                </a:ext>
              </a:extLst>
            </p:cNvPr>
            <p:cNvGrpSpPr/>
            <p:nvPr/>
          </p:nvGrpSpPr>
          <p:grpSpPr>
            <a:xfrm>
              <a:off x="4338054" y="1764601"/>
              <a:ext cx="859810" cy="859810"/>
              <a:chOff x="3037194" y="1946131"/>
              <a:chExt cx="859810" cy="859810"/>
            </a:xfrm>
          </p:grpSpPr>
          <p:pic>
            <p:nvPicPr>
              <p:cNvPr id="2057" name="Picture 10" descr="Free Clipart: Padlock Icon | jaschon">
                <a:extLst>
                  <a:ext uri="{FF2B5EF4-FFF2-40B4-BE49-F238E27FC236}">
                    <a16:creationId xmlns:a16="http://schemas.microsoft.com/office/drawing/2014/main" id="{2967EA83-BA6A-A7E8-9012-023C5B00AB98}"/>
                  </a:ext>
                </a:extLst>
              </p:cNvPr>
              <p:cNvPicPr>
                <a:picLocks noChangeAspect="1" noChangeArrowheads="1"/>
              </p:cNvPicPr>
              <p:nvPr/>
            </p:nvPicPr>
            <p:blipFill>
              <a:blip r:embed="rId3">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037194" y="1946131"/>
                <a:ext cx="859810" cy="859810"/>
              </a:xfrm>
              <a:prstGeom prst="rect">
                <a:avLst/>
              </a:prstGeom>
              <a:noFill/>
              <a:extLst>
                <a:ext uri="{909E8E84-426E-40DD-AFC4-6F175D3DCCD1}">
                  <a14:hiddenFill xmlns:a14="http://schemas.microsoft.com/office/drawing/2010/main">
                    <a:solidFill>
                      <a:srgbClr val="FFFFFF"/>
                    </a:solidFill>
                  </a14:hiddenFill>
                </a:ext>
              </a:extLst>
            </p:spPr>
          </p:pic>
          <p:sp>
            <p:nvSpPr>
              <p:cNvPr id="2058" name="TextBox 2057">
                <a:extLst>
                  <a:ext uri="{FF2B5EF4-FFF2-40B4-BE49-F238E27FC236}">
                    <a16:creationId xmlns:a16="http://schemas.microsoft.com/office/drawing/2014/main" id="{152B366F-E936-F40A-9EB0-142E5A40D374}"/>
                  </a:ext>
                </a:extLst>
              </p:cNvPr>
              <p:cNvSpPr txBox="1"/>
              <p:nvPr/>
            </p:nvSpPr>
            <p:spPr>
              <a:xfrm>
                <a:off x="3305035" y="2298473"/>
                <a:ext cx="306494" cy="461665"/>
              </a:xfrm>
              <a:prstGeom prst="rect">
                <a:avLst/>
              </a:prstGeom>
              <a:noFill/>
            </p:spPr>
            <p:txBody>
              <a:bodyPr wrap="none" rtlCol="0">
                <a:spAutoFit/>
              </a:bodyPr>
              <a:lstStyle/>
              <a:p>
                <a:r>
                  <a:rPr lang="en-US" sz="2400">
                    <a:solidFill>
                      <a:schemeClr val="bg1"/>
                    </a:solidFill>
                  </a:rPr>
                  <a:t>z</a:t>
                </a:r>
              </a:p>
            </p:txBody>
          </p:sp>
        </p:grpSp>
        <p:grpSp>
          <p:nvGrpSpPr>
            <p:cNvPr id="2053" name="Group 2052">
              <a:extLst>
                <a:ext uri="{FF2B5EF4-FFF2-40B4-BE49-F238E27FC236}">
                  <a16:creationId xmlns:a16="http://schemas.microsoft.com/office/drawing/2014/main" id="{7E0C6269-9964-872F-4984-30CC7EF83028}"/>
                </a:ext>
              </a:extLst>
            </p:cNvPr>
            <p:cNvGrpSpPr/>
            <p:nvPr/>
          </p:nvGrpSpPr>
          <p:grpSpPr>
            <a:xfrm>
              <a:off x="5018166" y="1764601"/>
              <a:ext cx="859810" cy="859810"/>
              <a:chOff x="3825296" y="1946131"/>
              <a:chExt cx="859810" cy="859810"/>
            </a:xfrm>
          </p:grpSpPr>
          <p:pic>
            <p:nvPicPr>
              <p:cNvPr id="2055" name="Picture 10" descr="Free Clipart: Padlock Icon | jaschon">
                <a:extLst>
                  <a:ext uri="{FF2B5EF4-FFF2-40B4-BE49-F238E27FC236}">
                    <a16:creationId xmlns:a16="http://schemas.microsoft.com/office/drawing/2014/main" id="{D656171E-03D6-7E09-70FE-6D40A50CB314}"/>
                  </a:ext>
                </a:extLst>
              </p:cNvPr>
              <p:cNvPicPr>
                <a:picLocks noChangeAspect="1" noChangeArrowheads="1"/>
              </p:cNvPicPr>
              <p:nvPr/>
            </p:nvPicPr>
            <p:blipFill>
              <a:blip r:embed="rId3">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825296" y="1946131"/>
                <a:ext cx="859810" cy="859810"/>
              </a:xfrm>
              <a:prstGeom prst="rect">
                <a:avLst/>
              </a:prstGeom>
              <a:noFill/>
              <a:extLst>
                <a:ext uri="{909E8E84-426E-40DD-AFC4-6F175D3DCCD1}">
                  <a14:hiddenFill xmlns:a14="http://schemas.microsoft.com/office/drawing/2010/main">
                    <a:solidFill>
                      <a:srgbClr val="FFFFFF"/>
                    </a:solidFill>
                  </a14:hiddenFill>
                </a:ext>
              </a:extLst>
            </p:spPr>
          </p:pic>
          <p:sp>
            <p:nvSpPr>
              <p:cNvPr id="2056" name="TextBox 2055">
                <a:extLst>
                  <a:ext uri="{FF2B5EF4-FFF2-40B4-BE49-F238E27FC236}">
                    <a16:creationId xmlns:a16="http://schemas.microsoft.com/office/drawing/2014/main" id="{B48D6329-E815-1AFA-1F1F-00E47F7B7535}"/>
                  </a:ext>
                </a:extLst>
              </p:cNvPr>
              <p:cNvSpPr txBox="1"/>
              <p:nvPr/>
            </p:nvSpPr>
            <p:spPr>
              <a:xfrm>
                <a:off x="4093137" y="2298472"/>
                <a:ext cx="351378" cy="461665"/>
              </a:xfrm>
              <a:prstGeom prst="rect">
                <a:avLst/>
              </a:prstGeom>
              <a:noFill/>
            </p:spPr>
            <p:txBody>
              <a:bodyPr wrap="none" rtlCol="0">
                <a:spAutoFit/>
              </a:bodyPr>
              <a:lstStyle/>
              <a:p>
                <a:r>
                  <a:rPr lang="en-US" sz="2400">
                    <a:solidFill>
                      <a:schemeClr val="bg1"/>
                    </a:solidFill>
                  </a:rPr>
                  <a:t>R</a:t>
                </a:r>
              </a:p>
            </p:txBody>
          </p:sp>
        </p:grpSp>
        <p:sp>
          <p:nvSpPr>
            <p:cNvPr id="2054" name="TextBox 2053">
              <a:extLst>
                <a:ext uri="{FF2B5EF4-FFF2-40B4-BE49-F238E27FC236}">
                  <a16:creationId xmlns:a16="http://schemas.microsoft.com/office/drawing/2014/main" id="{3123BD0F-2D01-AACD-2EE5-75BD15049DFA}"/>
                </a:ext>
              </a:extLst>
            </p:cNvPr>
            <p:cNvSpPr txBox="1"/>
            <p:nvPr/>
          </p:nvSpPr>
          <p:spPr>
            <a:xfrm>
              <a:off x="782921" y="1944766"/>
              <a:ext cx="3131717" cy="646331"/>
            </a:xfrm>
            <a:prstGeom prst="rect">
              <a:avLst/>
            </a:prstGeom>
            <a:noFill/>
          </p:spPr>
          <p:txBody>
            <a:bodyPr wrap="square">
              <a:spAutoFit/>
            </a:bodyPr>
            <a:lstStyle/>
            <a:p>
              <a:pPr marL="457200" lvl="1" indent="0">
                <a:buNone/>
              </a:pPr>
              <a:r>
                <a:rPr lang="en-US" sz="3600">
                  <a:solidFill>
                    <a:srgbClr val="005AB5"/>
                  </a:solidFill>
                </a:rPr>
                <a:t>Public input: </a:t>
              </a:r>
            </a:p>
          </p:txBody>
        </p:sp>
      </p:grpSp>
      <p:pic>
        <p:nvPicPr>
          <p:cNvPr id="2061" name="Picture 4" descr="Connector Icon - Free PNG &amp; SVG 2374004 - Noun Project">
            <a:extLst>
              <a:ext uri="{FF2B5EF4-FFF2-40B4-BE49-F238E27FC236}">
                <a16:creationId xmlns:a16="http://schemas.microsoft.com/office/drawing/2014/main" id="{B269543E-B71C-724D-354B-F57600B0CE5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8100000">
            <a:off x="11439713" y="3865658"/>
            <a:ext cx="847954" cy="847954"/>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3">
            <a:extLst>
              <a:ext uri="{FF2B5EF4-FFF2-40B4-BE49-F238E27FC236}">
                <a16:creationId xmlns:a16="http://schemas.microsoft.com/office/drawing/2014/main" id="{CF7E0FDD-922E-BF5B-F647-6E49143CB066}"/>
              </a:ext>
            </a:extLst>
          </p:cNvPr>
          <p:cNvGrpSpPr/>
          <p:nvPr/>
        </p:nvGrpSpPr>
        <p:grpSpPr>
          <a:xfrm>
            <a:off x="8796687" y="3971303"/>
            <a:ext cx="3489801" cy="1421345"/>
            <a:chOff x="8178185" y="4317412"/>
            <a:chExt cx="3489801" cy="1421345"/>
          </a:xfrm>
        </p:grpSpPr>
        <p:grpSp>
          <p:nvGrpSpPr>
            <p:cNvPr id="6" name="Group 5">
              <a:extLst>
                <a:ext uri="{FF2B5EF4-FFF2-40B4-BE49-F238E27FC236}">
                  <a16:creationId xmlns:a16="http://schemas.microsoft.com/office/drawing/2014/main" id="{F822F2A6-9B6B-BE50-105A-CCC91CAF2D1F}"/>
                </a:ext>
              </a:extLst>
            </p:cNvPr>
            <p:cNvGrpSpPr/>
            <p:nvPr/>
          </p:nvGrpSpPr>
          <p:grpSpPr>
            <a:xfrm>
              <a:off x="9076960" y="4317412"/>
              <a:ext cx="1097280" cy="1081913"/>
              <a:chOff x="9076960" y="4038279"/>
              <a:chExt cx="1097280" cy="1081913"/>
            </a:xfrm>
          </p:grpSpPr>
          <p:sp>
            <p:nvSpPr>
              <p:cNvPr id="8" name="Down Arrow 7">
                <a:extLst>
                  <a:ext uri="{FF2B5EF4-FFF2-40B4-BE49-F238E27FC236}">
                    <a16:creationId xmlns:a16="http://schemas.microsoft.com/office/drawing/2014/main" id="{9205E8EC-7124-ED22-C108-B9A38B3024C3}"/>
                  </a:ext>
                </a:extLst>
              </p:cNvPr>
              <p:cNvSpPr/>
              <p:nvPr/>
            </p:nvSpPr>
            <p:spPr>
              <a:xfrm flipH="1" flipV="1">
                <a:off x="9454729" y="4038279"/>
                <a:ext cx="239842" cy="548640"/>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6" descr="Download Parchment, Scroll, Ribbon. Royalty-Free Vector Graphic - Pixabay">
                <a:extLst>
                  <a:ext uri="{FF2B5EF4-FFF2-40B4-BE49-F238E27FC236}">
                    <a16:creationId xmlns:a16="http://schemas.microsoft.com/office/drawing/2014/main" id="{2E224BF0-625A-B974-D6F7-255F37211CC2}"/>
                  </a:ext>
                </a:extLst>
              </p:cNvPr>
              <p:cNvPicPr>
                <a:picLocks noChangeAspect="1" noChangeArrowheads="1"/>
              </p:cNvPicPr>
              <p:nvPr/>
            </p:nvPicPr>
            <p:blipFill>
              <a:blip r:embed="rId5">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076960" y="4571552"/>
                <a:ext cx="1097280" cy="548640"/>
              </a:xfrm>
              <a:prstGeom prst="rect">
                <a:avLst/>
              </a:prstGeom>
              <a:noFill/>
              <a:extLst>
                <a:ext uri="{909E8E84-426E-40DD-AFC4-6F175D3DCCD1}">
                  <a14:hiddenFill xmlns:a14="http://schemas.microsoft.com/office/drawing/2010/main">
                    <a:solidFill>
                      <a:srgbClr val="FFFFFF"/>
                    </a:solidFill>
                  </a14:hiddenFill>
                </a:ext>
              </a:extLst>
            </p:spPr>
          </p:pic>
        </p:grpSp>
        <p:sp>
          <p:nvSpPr>
            <p:cNvPr id="7" name="TextBox 6">
              <a:extLst>
                <a:ext uri="{FF2B5EF4-FFF2-40B4-BE49-F238E27FC236}">
                  <a16:creationId xmlns:a16="http://schemas.microsoft.com/office/drawing/2014/main" id="{A03C7F04-D64B-FBA3-12BA-C563A9AA6DFA}"/>
                </a:ext>
              </a:extLst>
            </p:cNvPr>
            <p:cNvSpPr txBox="1"/>
            <p:nvPr/>
          </p:nvSpPr>
          <p:spPr>
            <a:xfrm>
              <a:off x="8178185" y="5215537"/>
              <a:ext cx="3489801" cy="523220"/>
            </a:xfrm>
            <a:prstGeom prst="rect">
              <a:avLst/>
            </a:prstGeom>
            <a:noFill/>
          </p:spPr>
          <p:txBody>
            <a:bodyPr wrap="square" rtlCol="0">
              <a:spAutoFit/>
            </a:bodyPr>
            <a:lstStyle/>
            <a:p>
              <a:r>
                <a:rPr lang="en-US" sz="2800"/>
                <a:t>Actual Prover message</a:t>
              </a:r>
            </a:p>
          </p:txBody>
        </p:sp>
      </p:grpSp>
      <p:sp>
        <p:nvSpPr>
          <p:cNvPr id="12" name="Rectangle 11">
            <a:extLst>
              <a:ext uri="{FF2B5EF4-FFF2-40B4-BE49-F238E27FC236}">
                <a16:creationId xmlns:a16="http://schemas.microsoft.com/office/drawing/2014/main" id="{CA58315D-177D-7308-536E-8908DD0B63FC}"/>
              </a:ext>
            </a:extLst>
          </p:cNvPr>
          <p:cNvSpPr/>
          <p:nvPr/>
        </p:nvSpPr>
        <p:spPr>
          <a:xfrm>
            <a:off x="1322962" y="5972783"/>
            <a:ext cx="9669293" cy="583660"/>
          </a:xfrm>
          <a:prstGeom prst="rect">
            <a:avLst/>
          </a:prstGeom>
          <a:noFill/>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3" name="TextBox 12">
            <a:extLst>
              <a:ext uri="{FF2B5EF4-FFF2-40B4-BE49-F238E27FC236}">
                <a16:creationId xmlns:a16="http://schemas.microsoft.com/office/drawing/2014/main" id="{A8E5F459-DC26-41BB-DE59-1A4071207AF0}"/>
              </a:ext>
            </a:extLst>
          </p:cNvPr>
          <p:cNvSpPr txBox="1"/>
          <p:nvPr/>
        </p:nvSpPr>
        <p:spPr>
          <a:xfrm>
            <a:off x="6062223" y="5425392"/>
            <a:ext cx="5066772" cy="584775"/>
          </a:xfrm>
          <a:prstGeom prst="rect">
            <a:avLst/>
          </a:prstGeom>
          <a:noFill/>
        </p:spPr>
        <p:txBody>
          <a:bodyPr wrap="none" rtlCol="0">
            <a:spAutoFit/>
          </a:bodyPr>
          <a:lstStyle/>
          <a:p>
            <a:r>
              <a:rPr lang="en-US" sz="3200">
                <a:solidFill>
                  <a:srgbClr val="FF0000"/>
                </a:solidFill>
              </a:rPr>
              <a:t>How to efficiently prove this?</a:t>
            </a:r>
          </a:p>
        </p:txBody>
      </p:sp>
      <p:pic>
        <p:nvPicPr>
          <p:cNvPr id="16" name="Picture 6" descr="Download Parchment, Scroll, Ribbon. Royalty-Free Vector Graphic - Pixabay">
            <a:extLst>
              <a:ext uri="{FF2B5EF4-FFF2-40B4-BE49-F238E27FC236}">
                <a16:creationId xmlns:a16="http://schemas.microsoft.com/office/drawing/2014/main" id="{2D563069-4FCA-30EC-A9BB-F049F793EFB9}"/>
              </a:ext>
            </a:extLst>
          </p:cNvPr>
          <p:cNvPicPr>
            <a:picLocks noChangeAspect="1" noChangeArrowheads="1"/>
          </p:cNvPicPr>
          <p:nvPr/>
        </p:nvPicPr>
        <p:blipFill>
          <a:blip r:embed="rId5">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774122" y="3590365"/>
            <a:ext cx="1097280" cy="5486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7042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3" presetClass="exit" presetSubtype="10" fill="hold" grpId="1" nodeType="clickEffect">
                                  <p:stCondLst>
                                    <p:cond delay="0"/>
                                  </p:stCondLst>
                                  <p:childTnLst>
                                    <p:animEffect transition="out" filter="blinds(horizontal)">
                                      <p:cBhvr>
                                        <p:cTn id="22" dur="500"/>
                                        <p:tgtEl>
                                          <p:spTgt spid="13"/>
                                        </p:tgtEl>
                                      </p:cBhvr>
                                    </p:animEffect>
                                    <p:set>
                                      <p:cBhvr>
                                        <p:cTn id="23" dur="1" fill="hold">
                                          <p:stCondLst>
                                            <p:cond delay="499"/>
                                          </p:stCondLst>
                                        </p:cTn>
                                        <p:tgtEl>
                                          <p:spTgt spid="13"/>
                                        </p:tgtEl>
                                        <p:attrNameLst>
                                          <p:attrName>style.visibility</p:attrName>
                                        </p:attrNameLst>
                                      </p:cBhvr>
                                      <p:to>
                                        <p:strVal val="hidden"/>
                                      </p:to>
                                    </p:set>
                                  </p:childTnLst>
                                </p:cTn>
                              </p:par>
                              <p:par>
                                <p:cTn id="24" presetID="3" presetClass="exit" presetSubtype="10" fill="hold" grpId="1" nodeType="withEffect">
                                  <p:stCondLst>
                                    <p:cond delay="0"/>
                                  </p:stCondLst>
                                  <p:childTnLst>
                                    <p:animEffect transition="out" filter="blinds(horizontal)">
                                      <p:cBhvr>
                                        <p:cTn id="25" dur="500"/>
                                        <p:tgtEl>
                                          <p:spTgt spid="12"/>
                                        </p:tgtEl>
                                      </p:cBhvr>
                                    </p:animEffect>
                                    <p:set>
                                      <p:cBhvr>
                                        <p:cTn id="26" dur="1" fill="hold">
                                          <p:stCondLst>
                                            <p:cond delay="499"/>
                                          </p:stCondLst>
                                        </p:cTn>
                                        <p:tgtEl>
                                          <p:spTgt spid="12"/>
                                        </p:tgtEl>
                                        <p:attrNameLst>
                                          <p:attrName>style.visibility</p:attrName>
                                        </p:attrNameLst>
                                      </p:cBhvr>
                                      <p:to>
                                        <p:strVal val="hidden"/>
                                      </p:to>
                                    </p:set>
                                  </p:childTnLst>
                                </p:cTn>
                              </p:par>
                              <p:par>
                                <p:cTn id="27" presetID="3" presetClass="exit" presetSubtype="10" fill="hold" nodeType="withEffect">
                                  <p:stCondLst>
                                    <p:cond delay="0"/>
                                  </p:stCondLst>
                                  <p:childTnLst>
                                    <p:animEffect transition="out" filter="blinds(horizontal)">
                                      <p:cBhvr>
                                        <p:cTn id="28" dur="500"/>
                                        <p:tgtEl>
                                          <p:spTgt spid="11">
                                            <p:txEl>
                                              <p:pRg st="1" end="1"/>
                                            </p:txEl>
                                          </p:spTgt>
                                        </p:tgtEl>
                                      </p:cBhvr>
                                    </p:animEffect>
                                    <p:set>
                                      <p:cBhvr>
                                        <p:cTn id="29" dur="1" fill="hold">
                                          <p:stCondLst>
                                            <p:cond delay="499"/>
                                          </p:stCondLst>
                                        </p:cTn>
                                        <p:tgtEl>
                                          <p:spTgt spid="11">
                                            <p:txEl>
                                              <p:pRg st="1" end="1"/>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2" grpId="1" animBg="1"/>
      <p:bldP spid="13" grpId="0"/>
      <p:bldP spid="13" grpId="1"/>
    </p:bldLst>
  </p:timing>
</p:sld>
</file>

<file path=ppt/slides/slide1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740868-25E4-7C82-589B-FF5EAE6D94DC}"/>
              </a:ext>
            </a:extLst>
          </p:cNvPr>
          <p:cNvSpPr>
            <a:spLocks noGrp="1"/>
          </p:cNvSpPr>
          <p:nvPr>
            <p:ph type="title"/>
          </p:nvPr>
        </p:nvSpPr>
        <p:spPr/>
        <p:txBody>
          <a:bodyPr>
            <a:normAutofit/>
          </a:bodyPr>
          <a:lstStyle/>
          <a:p>
            <a:r>
              <a:rPr lang="en-US"/>
              <a:t>Hybrid Approach</a:t>
            </a:r>
            <a:endParaRPr lang="en-US" sz="3600"/>
          </a:p>
        </p:txBody>
      </p:sp>
      <p:sp>
        <p:nvSpPr>
          <p:cNvPr id="3" name="Content Placeholder 2">
            <a:extLst>
              <a:ext uri="{FF2B5EF4-FFF2-40B4-BE49-F238E27FC236}">
                <a16:creationId xmlns:a16="http://schemas.microsoft.com/office/drawing/2014/main" id="{C131D50B-6083-4B7D-9597-E93C4183FB23}"/>
              </a:ext>
            </a:extLst>
          </p:cNvPr>
          <p:cNvSpPr>
            <a:spLocks noGrp="1"/>
          </p:cNvSpPr>
          <p:nvPr>
            <p:ph idx="1"/>
          </p:nvPr>
        </p:nvSpPr>
        <p:spPr>
          <a:xfrm>
            <a:off x="674849" y="1508189"/>
            <a:ext cx="10947399" cy="1288746"/>
          </a:xfrm>
        </p:spPr>
        <p:txBody>
          <a:bodyPr>
            <a:normAutofit lnSpcReduction="10000"/>
          </a:bodyPr>
          <a:lstStyle/>
          <a:p>
            <a:pPr marL="0" indent="0">
              <a:buNone/>
            </a:pPr>
            <a:r>
              <a:rPr lang="en-US"/>
              <a:t>Prover’s Goal: Convince Verifier that he knows a signature </a:t>
            </a:r>
            <a:r>
              <a:rPr lang="el-GR">
                <a:solidFill>
                  <a:srgbClr val="DC3220"/>
                </a:solidFill>
              </a:rPr>
              <a:t>σ</a:t>
            </a:r>
            <a:r>
              <a:rPr lang="el-GR">
                <a:solidFill>
                  <a:srgbClr val="FF0000"/>
                </a:solidFill>
              </a:rPr>
              <a:t> </a:t>
            </a:r>
            <a:r>
              <a:rPr lang="en-US"/>
              <a:t>on message</a:t>
            </a:r>
            <a:r>
              <a:rPr lang="en-US">
                <a:solidFill>
                  <a:srgbClr val="FF0000"/>
                </a:solidFill>
              </a:rPr>
              <a:t> </a:t>
            </a:r>
            <a:r>
              <a:rPr lang="en-US">
                <a:solidFill>
                  <a:srgbClr val="DC3220"/>
                </a:solidFill>
              </a:rPr>
              <a:t>m</a:t>
            </a:r>
            <a:r>
              <a:rPr lang="en-US"/>
              <a:t> such that</a:t>
            </a:r>
          </a:p>
          <a:p>
            <a:pPr marL="0" indent="0" algn="ctr">
              <a:buNone/>
            </a:pPr>
            <a:r>
              <a:rPr lang="en-US" i="1" err="1"/>
              <a:t>Sign.Verify</a:t>
            </a:r>
            <a:r>
              <a:rPr lang="en-US" i="1"/>
              <a:t>(</a:t>
            </a:r>
            <a:r>
              <a:rPr lang="en-US" i="1">
                <a:solidFill>
                  <a:srgbClr val="005AB5"/>
                </a:solidFill>
              </a:rPr>
              <a:t>PK</a:t>
            </a:r>
            <a:r>
              <a:rPr lang="en-US" i="1"/>
              <a:t>, </a:t>
            </a:r>
            <a:r>
              <a:rPr lang="el-GR" i="1">
                <a:solidFill>
                  <a:srgbClr val="DC3220"/>
                </a:solidFill>
              </a:rPr>
              <a:t>σ</a:t>
            </a:r>
            <a:r>
              <a:rPr lang="en-US" i="1"/>
              <a:t>, </a:t>
            </a:r>
            <a:r>
              <a:rPr lang="en-US" i="1">
                <a:solidFill>
                  <a:srgbClr val="DC3220"/>
                </a:solidFill>
              </a:rPr>
              <a:t>m</a:t>
            </a:r>
            <a:r>
              <a:rPr lang="en-US" i="1"/>
              <a:t>) is true</a:t>
            </a:r>
          </a:p>
        </p:txBody>
      </p:sp>
      <p:grpSp>
        <p:nvGrpSpPr>
          <p:cNvPr id="14" name="Group 13">
            <a:extLst>
              <a:ext uri="{FF2B5EF4-FFF2-40B4-BE49-F238E27FC236}">
                <a16:creationId xmlns:a16="http://schemas.microsoft.com/office/drawing/2014/main" id="{95AA1C2E-10C0-3490-A57A-1FCE97AE89EE}"/>
              </a:ext>
            </a:extLst>
          </p:cNvPr>
          <p:cNvGrpSpPr/>
          <p:nvPr/>
        </p:nvGrpSpPr>
        <p:grpSpPr>
          <a:xfrm>
            <a:off x="830080" y="2299215"/>
            <a:ext cx="2311772" cy="1472758"/>
            <a:chOff x="4280776" y="3359239"/>
            <a:chExt cx="1773276" cy="1472758"/>
          </a:xfrm>
        </p:grpSpPr>
        <p:sp>
          <p:nvSpPr>
            <p:cNvPr id="10" name="Rectangle 9">
              <a:extLst>
                <a:ext uri="{FF2B5EF4-FFF2-40B4-BE49-F238E27FC236}">
                  <a16:creationId xmlns:a16="http://schemas.microsoft.com/office/drawing/2014/main" id="{CDDB3BC0-D937-3269-E438-E000B794203F}"/>
                </a:ext>
              </a:extLst>
            </p:cNvPr>
            <p:cNvSpPr/>
            <p:nvPr/>
          </p:nvSpPr>
          <p:spPr>
            <a:xfrm>
              <a:off x="4280776" y="3359239"/>
              <a:ext cx="1773276" cy="1472758"/>
            </a:xfrm>
            <a:prstGeom prst="rect">
              <a:avLst/>
            </a:prstGeom>
            <a:solidFill>
              <a:schemeClr val="bg2">
                <a:lumMod val="75000"/>
              </a:schemeClr>
            </a:solid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C497035-104A-EF9B-7A6D-ED65925AE382}"/>
                </a:ext>
              </a:extLst>
            </p:cNvPr>
            <p:cNvSpPr/>
            <p:nvPr/>
          </p:nvSpPr>
          <p:spPr>
            <a:xfrm>
              <a:off x="4365323" y="3453063"/>
              <a:ext cx="1620735" cy="640080"/>
            </a:xfrm>
            <a:prstGeom prst="rect">
              <a:avLst/>
            </a:prstGeom>
            <a:ln>
              <a:solidFill>
                <a:schemeClr val="tx1"/>
              </a:solid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US" sz="2400" err="1"/>
                <a:t>zkSNARK.Prove</a:t>
              </a:r>
              <a:endParaRPr lang="en-US" sz="2400"/>
            </a:p>
          </p:txBody>
        </p:sp>
        <p:sp>
          <p:nvSpPr>
            <p:cNvPr id="9" name="Rectangle 8">
              <a:extLst>
                <a:ext uri="{FF2B5EF4-FFF2-40B4-BE49-F238E27FC236}">
                  <a16:creationId xmlns:a16="http://schemas.microsoft.com/office/drawing/2014/main" id="{A120CEA3-68D6-2003-685A-DEFF9D190A9B}"/>
                </a:ext>
              </a:extLst>
            </p:cNvPr>
            <p:cNvSpPr/>
            <p:nvPr/>
          </p:nvSpPr>
          <p:spPr>
            <a:xfrm>
              <a:off x="4378611" y="4094213"/>
              <a:ext cx="1599827" cy="640080"/>
            </a:xfrm>
            <a:prstGeom prst="rect">
              <a:avLst/>
            </a:prstGeom>
            <a:ln w="28575">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sz="2800">
                  <a:effectLst/>
                  <a:latin typeface="Calibri" panose="020F0502020204030204" pitchFamily="34" charset="0"/>
                  <a:cs typeface="Calibri" panose="020F0502020204030204" pitchFamily="34" charset="0"/>
                </a:rPr>
                <a:t>Π</a:t>
              </a:r>
              <a:r>
                <a:rPr lang="en-US" sz="2800">
                  <a:effectLst/>
                  <a:latin typeface="Calibri" panose="020F0502020204030204" pitchFamily="34" charset="0"/>
                  <a:cs typeface="Calibri" panose="020F0502020204030204" pitchFamily="34" charset="0"/>
                </a:rPr>
                <a:t>.Prove</a:t>
              </a:r>
              <a:endParaRPr lang="en-US" sz="2800">
                <a:solidFill>
                  <a:schemeClr val="tx1"/>
                </a:solidFill>
                <a:latin typeface="Calibri" panose="020F0502020204030204" pitchFamily="34" charset="0"/>
                <a:cs typeface="Calibri" panose="020F0502020204030204" pitchFamily="34" charset="0"/>
              </a:endParaRPr>
            </a:p>
          </p:txBody>
        </p:sp>
      </p:grpSp>
      <p:grpSp>
        <p:nvGrpSpPr>
          <p:cNvPr id="16" name="Group 15">
            <a:extLst>
              <a:ext uri="{FF2B5EF4-FFF2-40B4-BE49-F238E27FC236}">
                <a16:creationId xmlns:a16="http://schemas.microsoft.com/office/drawing/2014/main" id="{59DDD90E-5DA1-4201-3E64-3BA00259F624}"/>
              </a:ext>
            </a:extLst>
          </p:cNvPr>
          <p:cNvGrpSpPr/>
          <p:nvPr/>
        </p:nvGrpSpPr>
        <p:grpSpPr>
          <a:xfrm>
            <a:off x="8835992" y="2295915"/>
            <a:ext cx="2311775" cy="1472757"/>
            <a:chOff x="4280776" y="3357567"/>
            <a:chExt cx="1773276" cy="1472757"/>
          </a:xfrm>
        </p:grpSpPr>
        <p:sp>
          <p:nvSpPr>
            <p:cNvPr id="20" name="Rectangle 19">
              <a:extLst>
                <a:ext uri="{FF2B5EF4-FFF2-40B4-BE49-F238E27FC236}">
                  <a16:creationId xmlns:a16="http://schemas.microsoft.com/office/drawing/2014/main" id="{A6945AB7-6539-0DB6-88C7-21875314C1BA}"/>
                </a:ext>
              </a:extLst>
            </p:cNvPr>
            <p:cNvSpPr/>
            <p:nvPr/>
          </p:nvSpPr>
          <p:spPr>
            <a:xfrm>
              <a:off x="4280776" y="3357567"/>
              <a:ext cx="1773276" cy="1472757"/>
            </a:xfrm>
            <a:prstGeom prst="rect">
              <a:avLst/>
            </a:prstGeom>
            <a:solidFill>
              <a:schemeClr val="bg2">
                <a:lumMod val="75000"/>
              </a:schemeClr>
            </a:solid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17FF04E5-6339-87C2-894B-5A46350613ED}"/>
                </a:ext>
              </a:extLst>
            </p:cNvPr>
            <p:cNvSpPr/>
            <p:nvPr/>
          </p:nvSpPr>
          <p:spPr>
            <a:xfrm>
              <a:off x="4365323" y="3451392"/>
              <a:ext cx="1620735" cy="640080"/>
            </a:xfrm>
            <a:prstGeom prst="rect">
              <a:avLst/>
            </a:prstGeom>
            <a:ln>
              <a:solidFill>
                <a:schemeClr val="tx1"/>
              </a:solid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US" sz="2400" err="1"/>
                <a:t>zkSNARK.Verify</a:t>
              </a:r>
              <a:endParaRPr lang="en-US" sz="2400"/>
            </a:p>
          </p:txBody>
        </p:sp>
        <p:sp>
          <p:nvSpPr>
            <p:cNvPr id="18" name="Rectangle 17">
              <a:extLst>
                <a:ext uri="{FF2B5EF4-FFF2-40B4-BE49-F238E27FC236}">
                  <a16:creationId xmlns:a16="http://schemas.microsoft.com/office/drawing/2014/main" id="{F601BFD9-60E2-6938-A8DE-BE53F4F083B1}"/>
                </a:ext>
              </a:extLst>
            </p:cNvPr>
            <p:cNvSpPr/>
            <p:nvPr/>
          </p:nvSpPr>
          <p:spPr>
            <a:xfrm>
              <a:off x="4378611" y="4094213"/>
              <a:ext cx="1599827" cy="640080"/>
            </a:xfrm>
            <a:prstGeom prst="rect">
              <a:avLst/>
            </a:prstGeom>
            <a:ln w="28575">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sz="2800">
                  <a:effectLst/>
                  <a:latin typeface="Calibri" panose="020F0502020204030204" pitchFamily="34" charset="0"/>
                  <a:cs typeface="Calibri" panose="020F0502020204030204" pitchFamily="34" charset="0"/>
                </a:rPr>
                <a:t>Π</a:t>
              </a:r>
              <a:r>
                <a:rPr lang="en-US" sz="2800">
                  <a:effectLst/>
                  <a:latin typeface="Calibri" panose="020F0502020204030204" pitchFamily="34" charset="0"/>
                  <a:cs typeface="Calibri" panose="020F0502020204030204" pitchFamily="34" charset="0"/>
                </a:rPr>
                <a:t>.Verify</a:t>
              </a:r>
              <a:endParaRPr lang="en-US" sz="2800">
                <a:solidFill>
                  <a:schemeClr val="tx1"/>
                </a:solidFill>
                <a:latin typeface="Calibri" panose="020F0502020204030204" pitchFamily="34" charset="0"/>
                <a:cs typeface="Calibri" panose="020F0502020204030204" pitchFamily="34" charset="0"/>
              </a:endParaRPr>
            </a:p>
          </p:txBody>
        </p:sp>
      </p:grpSp>
      <p:pic>
        <p:nvPicPr>
          <p:cNvPr id="12" name="Picture 6" descr="Client - Free marketing icons">
            <a:extLst>
              <a:ext uri="{FF2B5EF4-FFF2-40B4-BE49-F238E27FC236}">
                <a16:creationId xmlns:a16="http://schemas.microsoft.com/office/drawing/2014/main" id="{1FA50A64-53FD-0A9F-CCEA-02A0AB8BF5D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28374"/>
          <a:stretch/>
        </p:blipFill>
        <p:spPr bwMode="auto">
          <a:xfrm>
            <a:off x="838200" y="4643839"/>
            <a:ext cx="2315308" cy="1658373"/>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a:extLst>
              <a:ext uri="{FF2B5EF4-FFF2-40B4-BE49-F238E27FC236}">
                <a16:creationId xmlns:a16="http://schemas.microsoft.com/office/drawing/2014/main" id="{CF6C59D9-EE02-6619-FF40-66F13B485F6E}"/>
              </a:ext>
            </a:extLst>
          </p:cNvPr>
          <p:cNvSpPr txBox="1"/>
          <p:nvPr/>
        </p:nvSpPr>
        <p:spPr>
          <a:xfrm>
            <a:off x="1493793" y="6413799"/>
            <a:ext cx="1004121" cy="461665"/>
          </a:xfrm>
          <a:prstGeom prst="rect">
            <a:avLst/>
          </a:prstGeom>
          <a:noFill/>
        </p:spPr>
        <p:txBody>
          <a:bodyPr wrap="none" rtlCol="0">
            <a:spAutoFit/>
          </a:bodyPr>
          <a:lstStyle/>
          <a:p>
            <a:r>
              <a:rPr lang="en-US" sz="2400"/>
              <a:t>Prover</a:t>
            </a:r>
          </a:p>
        </p:txBody>
      </p:sp>
      <p:pic>
        <p:nvPicPr>
          <p:cNvPr id="25" name="Picture 24">
            <a:extLst>
              <a:ext uri="{FF2B5EF4-FFF2-40B4-BE49-F238E27FC236}">
                <a16:creationId xmlns:a16="http://schemas.microsoft.com/office/drawing/2014/main" id="{5F2CF921-CAA6-3F64-F064-E92620A17D65}"/>
              </a:ext>
            </a:extLst>
          </p:cNvPr>
          <p:cNvPicPr>
            <a:picLocks noChangeAspect="1"/>
          </p:cNvPicPr>
          <p:nvPr/>
        </p:nvPicPr>
        <p:blipFill rotWithShape="1">
          <a:blip r:embed="rId4"/>
          <a:srcRect b="6852"/>
          <a:stretch/>
        </p:blipFill>
        <p:spPr>
          <a:xfrm>
            <a:off x="9046754" y="4618318"/>
            <a:ext cx="1893077" cy="1763364"/>
          </a:xfrm>
          <a:prstGeom prst="rect">
            <a:avLst/>
          </a:prstGeom>
        </p:spPr>
      </p:pic>
      <p:sp>
        <p:nvSpPr>
          <p:cNvPr id="26" name="TextBox 25">
            <a:extLst>
              <a:ext uri="{FF2B5EF4-FFF2-40B4-BE49-F238E27FC236}">
                <a16:creationId xmlns:a16="http://schemas.microsoft.com/office/drawing/2014/main" id="{300848AF-0A5B-C7CD-520C-C7CFC83A4D6E}"/>
              </a:ext>
            </a:extLst>
          </p:cNvPr>
          <p:cNvSpPr txBox="1"/>
          <p:nvPr/>
        </p:nvSpPr>
        <p:spPr>
          <a:xfrm>
            <a:off x="9555809" y="6413799"/>
            <a:ext cx="1102289" cy="461665"/>
          </a:xfrm>
          <a:prstGeom prst="rect">
            <a:avLst/>
          </a:prstGeom>
          <a:noFill/>
        </p:spPr>
        <p:txBody>
          <a:bodyPr wrap="none" rtlCol="0">
            <a:spAutoFit/>
          </a:bodyPr>
          <a:lstStyle/>
          <a:p>
            <a:r>
              <a:rPr lang="en-US" sz="2400"/>
              <a:t>Verifier</a:t>
            </a:r>
          </a:p>
        </p:txBody>
      </p:sp>
      <p:pic>
        <p:nvPicPr>
          <p:cNvPr id="40" name="Graphic 39" descr="Diploma roll with solid fill">
            <a:extLst>
              <a:ext uri="{FF2B5EF4-FFF2-40B4-BE49-F238E27FC236}">
                <a16:creationId xmlns:a16="http://schemas.microsoft.com/office/drawing/2014/main" id="{2FF189CD-C547-24B2-D3B4-10160F68558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357917" y="3825706"/>
            <a:ext cx="914400" cy="914400"/>
          </a:xfrm>
          <a:prstGeom prst="rect">
            <a:avLst/>
          </a:prstGeom>
        </p:spPr>
      </p:pic>
      <p:pic>
        <p:nvPicPr>
          <p:cNvPr id="41" name="Graphic 40" descr="Diploma roll with solid fill">
            <a:extLst>
              <a:ext uri="{FF2B5EF4-FFF2-40B4-BE49-F238E27FC236}">
                <a16:creationId xmlns:a16="http://schemas.microsoft.com/office/drawing/2014/main" id="{02D09341-EE51-178E-83F0-816E2DF598E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718442" y="3808631"/>
            <a:ext cx="914400" cy="914400"/>
          </a:xfrm>
          <a:prstGeom prst="rect">
            <a:avLst/>
          </a:prstGeom>
        </p:spPr>
      </p:pic>
      <p:cxnSp>
        <p:nvCxnSpPr>
          <p:cNvPr id="42" name="Straight Arrow Connector 41">
            <a:extLst>
              <a:ext uri="{FF2B5EF4-FFF2-40B4-BE49-F238E27FC236}">
                <a16:creationId xmlns:a16="http://schemas.microsoft.com/office/drawing/2014/main" id="{CB170EC6-E8B9-8407-8CF4-B9CBAD62A21F}"/>
              </a:ext>
            </a:extLst>
          </p:cNvPr>
          <p:cNvCxnSpPr>
            <a:cxnSpLocks/>
          </p:cNvCxnSpPr>
          <p:nvPr/>
        </p:nvCxnSpPr>
        <p:spPr>
          <a:xfrm>
            <a:off x="3352797" y="6047517"/>
            <a:ext cx="5486400" cy="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pic>
        <p:nvPicPr>
          <p:cNvPr id="43" name="Graphic 42" descr="Diploma roll with solid fill">
            <a:extLst>
              <a:ext uri="{FF2B5EF4-FFF2-40B4-BE49-F238E27FC236}">
                <a16:creationId xmlns:a16="http://schemas.microsoft.com/office/drawing/2014/main" id="{12A7506E-41B8-1CBC-DD92-78480362106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642931" y="5332408"/>
            <a:ext cx="914400" cy="914400"/>
          </a:xfrm>
          <a:prstGeom prst="rect">
            <a:avLst/>
          </a:prstGeom>
        </p:spPr>
      </p:pic>
      <p:sp>
        <p:nvSpPr>
          <p:cNvPr id="44" name="TextBox 43">
            <a:extLst>
              <a:ext uri="{FF2B5EF4-FFF2-40B4-BE49-F238E27FC236}">
                <a16:creationId xmlns:a16="http://schemas.microsoft.com/office/drawing/2014/main" id="{27AC5988-1F36-EAA1-78ED-CDBBAED2B7A5}"/>
              </a:ext>
            </a:extLst>
          </p:cNvPr>
          <p:cNvSpPr txBox="1"/>
          <p:nvPr/>
        </p:nvSpPr>
        <p:spPr>
          <a:xfrm>
            <a:off x="10267773" y="3964596"/>
            <a:ext cx="1682921" cy="400110"/>
          </a:xfrm>
          <a:prstGeom prst="rect">
            <a:avLst/>
          </a:prstGeom>
          <a:noFill/>
        </p:spPr>
        <p:txBody>
          <a:bodyPr wrap="square">
            <a:spAutoFit/>
          </a:bodyPr>
          <a:lstStyle/>
          <a:p>
            <a:r>
              <a:rPr lang="en-US" sz="2000">
                <a:solidFill>
                  <a:srgbClr val="202124"/>
                </a:solidFill>
                <a:latin typeface="Calibri" panose="020F0502020204030204" pitchFamily="34" charset="0"/>
                <a:cs typeface="Calibri" panose="020F0502020204030204" pitchFamily="34" charset="0"/>
              </a:rPr>
              <a:t>Accept</a:t>
            </a:r>
            <a:r>
              <a:rPr lang="en-US" sz="2000" b="0" i="0">
                <a:solidFill>
                  <a:srgbClr val="202124"/>
                </a:solidFill>
                <a:effectLst/>
                <a:latin typeface="Calibri" panose="020F0502020204030204" pitchFamily="34" charset="0"/>
                <a:cs typeface="Calibri" panose="020F0502020204030204" pitchFamily="34" charset="0"/>
              </a:rPr>
              <a:t>/</a:t>
            </a:r>
            <a:r>
              <a:rPr lang="en-US" sz="2000">
                <a:solidFill>
                  <a:srgbClr val="202124"/>
                </a:solidFill>
                <a:latin typeface="Calibri" panose="020F0502020204030204" pitchFamily="34" charset="0"/>
                <a:cs typeface="Calibri" panose="020F0502020204030204" pitchFamily="34" charset="0"/>
              </a:rPr>
              <a:t>Reject</a:t>
            </a:r>
            <a:endParaRPr lang="en-US" sz="2000">
              <a:latin typeface="Calibri" panose="020F0502020204030204" pitchFamily="34" charset="0"/>
              <a:cs typeface="Calibri" panose="020F0502020204030204" pitchFamily="34" charset="0"/>
            </a:endParaRPr>
          </a:p>
        </p:txBody>
      </p:sp>
      <p:sp>
        <p:nvSpPr>
          <p:cNvPr id="45" name="TextBox 44">
            <a:extLst>
              <a:ext uri="{FF2B5EF4-FFF2-40B4-BE49-F238E27FC236}">
                <a16:creationId xmlns:a16="http://schemas.microsoft.com/office/drawing/2014/main" id="{5C7C0F8A-1913-DE64-8E37-194C893F84EE}"/>
              </a:ext>
            </a:extLst>
          </p:cNvPr>
          <p:cNvSpPr txBox="1"/>
          <p:nvPr/>
        </p:nvSpPr>
        <p:spPr>
          <a:xfrm>
            <a:off x="336417" y="3946631"/>
            <a:ext cx="1377300" cy="523220"/>
          </a:xfrm>
          <a:prstGeom prst="rect">
            <a:avLst/>
          </a:prstGeom>
          <a:noFill/>
        </p:spPr>
        <p:txBody>
          <a:bodyPr wrap="none" rtlCol="0">
            <a:spAutoFit/>
          </a:bodyPr>
          <a:lstStyle/>
          <a:p>
            <a:r>
              <a:rPr lang="en-US" sz="2800">
                <a:solidFill>
                  <a:srgbClr val="005AB5"/>
                </a:solidFill>
              </a:rPr>
              <a:t>PK</a:t>
            </a:r>
            <a:r>
              <a:rPr lang="en-US" sz="2800"/>
              <a:t>, </a:t>
            </a:r>
            <a:r>
              <a:rPr lang="el-GR" sz="2800">
                <a:solidFill>
                  <a:srgbClr val="DC3220"/>
                </a:solidFill>
              </a:rPr>
              <a:t>σ</a:t>
            </a:r>
            <a:r>
              <a:rPr lang="el-GR" sz="2800"/>
              <a:t>, </a:t>
            </a:r>
            <a:r>
              <a:rPr lang="en-US" sz="2800">
                <a:solidFill>
                  <a:srgbClr val="DC3220"/>
                </a:solidFill>
              </a:rPr>
              <a:t>m</a:t>
            </a:r>
          </a:p>
        </p:txBody>
      </p:sp>
      <p:sp>
        <p:nvSpPr>
          <p:cNvPr id="46" name="TextBox 45">
            <a:extLst>
              <a:ext uri="{FF2B5EF4-FFF2-40B4-BE49-F238E27FC236}">
                <a16:creationId xmlns:a16="http://schemas.microsoft.com/office/drawing/2014/main" id="{6525FDE0-0A0D-3A72-98EA-7AF70DFAA444}"/>
              </a:ext>
            </a:extLst>
          </p:cNvPr>
          <p:cNvSpPr txBox="1"/>
          <p:nvPr/>
        </p:nvSpPr>
        <p:spPr>
          <a:xfrm>
            <a:off x="8235212" y="3946631"/>
            <a:ext cx="556563" cy="523220"/>
          </a:xfrm>
          <a:prstGeom prst="rect">
            <a:avLst/>
          </a:prstGeom>
          <a:noFill/>
        </p:spPr>
        <p:txBody>
          <a:bodyPr wrap="none" rtlCol="0">
            <a:spAutoFit/>
          </a:bodyPr>
          <a:lstStyle/>
          <a:p>
            <a:r>
              <a:rPr lang="en-US" sz="2800">
                <a:solidFill>
                  <a:srgbClr val="005AB5"/>
                </a:solidFill>
              </a:rPr>
              <a:t>PK</a:t>
            </a:r>
          </a:p>
        </p:txBody>
      </p:sp>
      <p:cxnSp>
        <p:nvCxnSpPr>
          <p:cNvPr id="47" name="Straight Arrow Connector 46">
            <a:extLst>
              <a:ext uri="{FF2B5EF4-FFF2-40B4-BE49-F238E27FC236}">
                <a16:creationId xmlns:a16="http://schemas.microsoft.com/office/drawing/2014/main" id="{8C414DDA-0778-ED2C-9E31-36442E291887}"/>
              </a:ext>
            </a:extLst>
          </p:cNvPr>
          <p:cNvCxnSpPr>
            <a:cxnSpLocks/>
          </p:cNvCxnSpPr>
          <p:nvPr/>
        </p:nvCxnSpPr>
        <p:spPr>
          <a:xfrm>
            <a:off x="2273986" y="3867551"/>
            <a:ext cx="0" cy="73152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48" name="Straight Arrow Connector 47">
            <a:extLst>
              <a:ext uri="{FF2B5EF4-FFF2-40B4-BE49-F238E27FC236}">
                <a16:creationId xmlns:a16="http://schemas.microsoft.com/office/drawing/2014/main" id="{F70C8D98-4088-C2E1-F4F8-7F306874CFAE}"/>
              </a:ext>
            </a:extLst>
          </p:cNvPr>
          <p:cNvCxnSpPr>
            <a:cxnSpLocks/>
          </p:cNvCxnSpPr>
          <p:nvPr/>
        </p:nvCxnSpPr>
        <p:spPr>
          <a:xfrm>
            <a:off x="10257972" y="3844890"/>
            <a:ext cx="0" cy="73152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49" name="Straight Arrow Connector 48">
            <a:extLst>
              <a:ext uri="{FF2B5EF4-FFF2-40B4-BE49-F238E27FC236}">
                <a16:creationId xmlns:a16="http://schemas.microsoft.com/office/drawing/2014/main" id="{761F70DF-FB0B-2F9D-891E-2AF2A1E6B849}"/>
              </a:ext>
            </a:extLst>
          </p:cNvPr>
          <p:cNvCxnSpPr>
            <a:cxnSpLocks/>
          </p:cNvCxnSpPr>
          <p:nvPr/>
        </p:nvCxnSpPr>
        <p:spPr>
          <a:xfrm flipH="1" flipV="1">
            <a:off x="9764676" y="3844890"/>
            <a:ext cx="0" cy="73152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50" name="Straight Arrow Connector 49">
            <a:extLst>
              <a:ext uri="{FF2B5EF4-FFF2-40B4-BE49-F238E27FC236}">
                <a16:creationId xmlns:a16="http://schemas.microsoft.com/office/drawing/2014/main" id="{9B3A6BC9-9720-DFB5-E8EC-D46B9DFCD1C8}"/>
              </a:ext>
            </a:extLst>
          </p:cNvPr>
          <p:cNvCxnSpPr>
            <a:cxnSpLocks/>
          </p:cNvCxnSpPr>
          <p:nvPr/>
        </p:nvCxnSpPr>
        <p:spPr>
          <a:xfrm flipV="1">
            <a:off x="1722984" y="3855519"/>
            <a:ext cx="0" cy="73152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643815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46" grpId="0"/>
    </p:bldLst>
  </p:timing>
</p:sld>
</file>

<file path=ppt/slides/slide148.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7D903841-42B8-D1E1-85DC-5DE1E9A80F0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887B1F0-9BF0-9517-738C-A23B05B15230}"/>
              </a:ext>
            </a:extLst>
          </p:cNvPr>
          <p:cNvSpPr>
            <a:spLocks noGrp="1"/>
          </p:cNvSpPr>
          <p:nvPr>
            <p:ph type="title"/>
          </p:nvPr>
        </p:nvSpPr>
        <p:spPr/>
        <p:txBody>
          <a:bodyPr/>
          <a:lstStyle/>
          <a:p>
            <a:r>
              <a:rPr lang="en-US"/>
              <a:t>Our Contributions</a:t>
            </a:r>
          </a:p>
        </p:txBody>
      </p:sp>
      <p:sp>
        <p:nvSpPr>
          <p:cNvPr id="3" name="Content Placeholder 2">
            <a:extLst>
              <a:ext uri="{FF2B5EF4-FFF2-40B4-BE49-F238E27FC236}">
                <a16:creationId xmlns:a16="http://schemas.microsoft.com/office/drawing/2014/main" id="{E7527FB3-C514-A8E0-2652-3A29FE173565}"/>
              </a:ext>
            </a:extLst>
          </p:cNvPr>
          <p:cNvSpPr>
            <a:spLocks noGrp="1"/>
          </p:cNvSpPr>
          <p:nvPr>
            <p:ph idx="1"/>
          </p:nvPr>
        </p:nvSpPr>
        <p:spPr>
          <a:xfrm>
            <a:off x="838200" y="1825625"/>
            <a:ext cx="10515600" cy="4770384"/>
          </a:xfrm>
        </p:spPr>
        <p:txBody>
          <a:bodyPr vert="horz" lIns="91440" tIns="45720" rIns="91440" bIns="45720" rtlCol="0" anchor="t">
            <a:normAutofit/>
          </a:bodyPr>
          <a:lstStyle/>
          <a:p>
            <a:pPr fontAlgn="base"/>
            <a:r>
              <a:rPr lang="en-US"/>
              <a:t>Reduce the overhead of embedding these operations in </a:t>
            </a:r>
            <a:r>
              <a:rPr lang="en-US" err="1"/>
              <a:t>zkSNARKs</a:t>
            </a:r>
            <a:r>
              <a:rPr lang="en-US"/>
              <a:t>, making use of verifier randomness </a:t>
            </a:r>
          </a:p>
          <a:p>
            <a:pPr fontAlgn="base"/>
            <a:r>
              <a:rPr lang="en-US"/>
              <a:t>Moving expensive operations “outside the circuit” where possible while still respecting contract to not change signer</a:t>
            </a:r>
          </a:p>
          <a:p>
            <a:pPr marL="457200" lvl="1" indent="0">
              <a:buNone/>
            </a:pPr>
            <a:endParaRPr lang="en-US"/>
          </a:p>
          <a:p>
            <a:r>
              <a:rPr lang="en-US"/>
              <a:t>Technical overview</a:t>
            </a:r>
          </a:p>
          <a:p>
            <a:pPr lvl="1"/>
            <a:r>
              <a:rPr lang="en-US"/>
              <a:t>Efficiently encode legacy signature verification in a </a:t>
            </a:r>
            <a:r>
              <a:rPr lang="en-US" err="1"/>
              <a:t>zkSNARK</a:t>
            </a:r>
            <a:r>
              <a:rPr lang="en-US"/>
              <a:t> circuit</a:t>
            </a:r>
          </a:p>
          <a:p>
            <a:pPr lvl="2"/>
            <a:r>
              <a:rPr lang="en-US"/>
              <a:t>Support common operations including hashing, modular arithmetic, NTT, rejection sampling, and the Fisher-Yates shuffle</a:t>
            </a:r>
          </a:p>
          <a:p>
            <a:pPr lvl="2"/>
            <a:r>
              <a:rPr lang="en-US"/>
              <a:t>Make extensive use of verifier randomness for efficiency</a:t>
            </a:r>
          </a:p>
          <a:p>
            <a:pPr lvl="1"/>
            <a:r>
              <a:rPr lang="en-US"/>
              <a:t>Move expensive operations outside the </a:t>
            </a:r>
            <a:r>
              <a:rPr lang="en-US" err="1"/>
              <a:t>zkSNARK</a:t>
            </a:r>
            <a:r>
              <a:rPr lang="en-US"/>
              <a:t> circuit</a:t>
            </a:r>
          </a:p>
          <a:p>
            <a:endParaRPr lang="en-US"/>
          </a:p>
        </p:txBody>
      </p:sp>
    </p:spTree>
    <p:extLst>
      <p:ext uri="{BB962C8B-B14F-4D97-AF65-F5344CB8AC3E}">
        <p14:creationId xmlns:p14="http://schemas.microsoft.com/office/powerpoint/2010/main" val="786696293"/>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05DD4866-ECFD-50E2-E59A-CFF7A787DFE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524256C-F2BA-97EE-BE2C-E8DAA5663946}"/>
              </a:ext>
            </a:extLst>
          </p:cNvPr>
          <p:cNvSpPr>
            <a:spLocks noGrp="1"/>
          </p:cNvSpPr>
          <p:nvPr>
            <p:ph type="title"/>
          </p:nvPr>
        </p:nvSpPr>
        <p:spPr/>
        <p:txBody>
          <a:bodyPr/>
          <a:lstStyle/>
          <a:p>
            <a:r>
              <a:rPr lang="en-US"/>
              <a:t>Our Contributions</a:t>
            </a:r>
          </a:p>
        </p:txBody>
      </p:sp>
      <p:sp>
        <p:nvSpPr>
          <p:cNvPr id="3" name="Content Placeholder 2">
            <a:extLst>
              <a:ext uri="{FF2B5EF4-FFF2-40B4-BE49-F238E27FC236}">
                <a16:creationId xmlns:a16="http://schemas.microsoft.com/office/drawing/2014/main" id="{91EE66B5-98FC-3069-C395-2D2A541C144D}"/>
              </a:ext>
            </a:extLst>
          </p:cNvPr>
          <p:cNvSpPr>
            <a:spLocks noGrp="1"/>
          </p:cNvSpPr>
          <p:nvPr>
            <p:ph idx="1"/>
          </p:nvPr>
        </p:nvSpPr>
        <p:spPr>
          <a:xfrm>
            <a:off x="838200" y="1825625"/>
            <a:ext cx="10515600" cy="4770384"/>
          </a:xfrm>
        </p:spPr>
        <p:txBody>
          <a:bodyPr vert="horz" lIns="91440" tIns="45720" rIns="91440" bIns="45720" rtlCol="0" anchor="t">
            <a:normAutofit/>
          </a:bodyPr>
          <a:lstStyle/>
          <a:p>
            <a:r>
              <a:rPr lang="en-US"/>
              <a:t>Efficient Zero-Knowledge Proof protocols for legacy signatures, including </a:t>
            </a:r>
            <a:r>
              <a:rPr lang="en-US">
                <a:solidFill>
                  <a:schemeClr val="accent1"/>
                </a:solidFill>
              </a:rPr>
              <a:t>RSA</a:t>
            </a:r>
            <a:r>
              <a:rPr lang="en-US"/>
              <a:t>, </a:t>
            </a:r>
            <a:r>
              <a:rPr lang="en-US">
                <a:solidFill>
                  <a:schemeClr val="accent1"/>
                </a:solidFill>
              </a:rPr>
              <a:t>ECDSA</a:t>
            </a:r>
            <a:r>
              <a:rPr lang="en-US"/>
              <a:t>, </a:t>
            </a:r>
            <a:r>
              <a:rPr lang="en-US">
                <a:solidFill>
                  <a:schemeClr val="accent1"/>
                </a:solidFill>
              </a:rPr>
              <a:t>Ed25519</a:t>
            </a:r>
            <a:r>
              <a:rPr lang="en-US"/>
              <a:t>, </a:t>
            </a:r>
            <a:r>
              <a:rPr lang="en-US">
                <a:solidFill>
                  <a:schemeClr val="accent1"/>
                </a:solidFill>
              </a:rPr>
              <a:t>Falcon</a:t>
            </a:r>
            <a:r>
              <a:rPr lang="en-US"/>
              <a:t>, </a:t>
            </a:r>
            <a:r>
              <a:rPr lang="en-US" err="1">
                <a:solidFill>
                  <a:schemeClr val="accent1"/>
                </a:solidFill>
              </a:rPr>
              <a:t>Dilithium</a:t>
            </a:r>
            <a:endParaRPr lang="en-US"/>
          </a:p>
          <a:p>
            <a:pPr lvl="1"/>
            <a:r>
              <a:rPr lang="en-US"/>
              <a:t>Ring signature for </a:t>
            </a:r>
            <a:r>
              <a:rPr lang="en-US">
                <a:solidFill>
                  <a:schemeClr val="accent1"/>
                </a:solidFill>
              </a:rPr>
              <a:t>Falcon</a:t>
            </a:r>
            <a:r>
              <a:rPr lang="en-US"/>
              <a:t> (Ring size 2</a:t>
            </a:r>
            <a:r>
              <a:rPr lang="en-US" baseline="30000"/>
              <a:t>20</a:t>
            </a:r>
            <a:r>
              <a:rPr lang="en-US"/>
              <a:t>): </a:t>
            </a:r>
            <a:r>
              <a:rPr lang="en-US">
                <a:solidFill>
                  <a:srgbClr val="00B050"/>
                </a:solidFill>
              </a:rPr>
              <a:t>0.8s</a:t>
            </a:r>
            <a:r>
              <a:rPr lang="en-US"/>
              <a:t> prover time </a:t>
            </a:r>
          </a:p>
          <a:p>
            <a:pPr lvl="1"/>
            <a:r>
              <a:rPr lang="en-US"/>
              <a:t>Proof-of-Possession for </a:t>
            </a:r>
            <a:r>
              <a:rPr lang="en-US">
                <a:solidFill>
                  <a:schemeClr val="accent1"/>
                </a:solidFill>
              </a:rPr>
              <a:t>ECDSA</a:t>
            </a:r>
            <a:r>
              <a:rPr lang="en-US"/>
              <a:t> (2KB message): </a:t>
            </a:r>
            <a:r>
              <a:rPr lang="en-US">
                <a:solidFill>
                  <a:srgbClr val="00B050"/>
                </a:solidFill>
              </a:rPr>
              <a:t>2.7s</a:t>
            </a:r>
            <a:r>
              <a:rPr lang="en-US"/>
              <a:t> prover time</a:t>
            </a:r>
          </a:p>
          <a:p>
            <a:pPr lvl="1"/>
            <a:r>
              <a:rPr lang="en-US"/>
              <a:t>Both: Proof size </a:t>
            </a:r>
            <a:r>
              <a:rPr lang="en-US">
                <a:solidFill>
                  <a:srgbClr val="00B050"/>
                </a:solidFill>
              </a:rPr>
              <a:t>&lt; 0.5 kB</a:t>
            </a:r>
          </a:p>
          <a:p>
            <a:pPr lvl="1"/>
            <a:endParaRPr lang="en-US"/>
          </a:p>
          <a:p>
            <a:r>
              <a:rPr lang="en-US"/>
              <a:t>Technical overview</a:t>
            </a:r>
          </a:p>
          <a:p>
            <a:pPr lvl="1"/>
            <a:r>
              <a:rPr lang="en-US"/>
              <a:t>Efficiently encode legacy signature verification in a </a:t>
            </a:r>
            <a:r>
              <a:rPr lang="en-US" err="1"/>
              <a:t>zkSNARK</a:t>
            </a:r>
            <a:r>
              <a:rPr lang="en-US"/>
              <a:t> circuit</a:t>
            </a:r>
          </a:p>
          <a:p>
            <a:pPr lvl="2"/>
            <a:r>
              <a:rPr lang="en-US"/>
              <a:t>Support common operations including hashing, modular arithmetic, NTT, rejection sampling, and the Fisher-Yates shuffle</a:t>
            </a:r>
          </a:p>
          <a:p>
            <a:pPr lvl="2"/>
            <a:r>
              <a:rPr lang="en-US"/>
              <a:t>Make extensive use of verifier randomness for efficiency</a:t>
            </a:r>
          </a:p>
          <a:p>
            <a:pPr lvl="1"/>
            <a:r>
              <a:rPr lang="en-US"/>
              <a:t>Move expensive operations outside the </a:t>
            </a:r>
            <a:r>
              <a:rPr lang="en-US" err="1"/>
              <a:t>zkSNARK</a:t>
            </a:r>
            <a:r>
              <a:rPr lang="en-US"/>
              <a:t> circuit</a:t>
            </a:r>
          </a:p>
          <a:p>
            <a:pPr marL="457200" lvl="1" indent="0">
              <a:buNone/>
            </a:pPr>
            <a:endParaRPr lang="en-US"/>
          </a:p>
          <a:p>
            <a:pPr lvl="1"/>
            <a:endParaRPr lang="en-US"/>
          </a:p>
        </p:txBody>
      </p:sp>
    </p:spTree>
    <p:extLst>
      <p:ext uri="{BB962C8B-B14F-4D97-AF65-F5344CB8AC3E}">
        <p14:creationId xmlns:p14="http://schemas.microsoft.com/office/powerpoint/2010/main" val="2856639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DC8B38-991F-1594-5997-48260288657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839238B-73DC-A6DC-F2D3-86C23F9CF55C}"/>
              </a:ext>
            </a:extLst>
          </p:cNvPr>
          <p:cNvSpPr>
            <a:spLocks noGrp="1"/>
          </p:cNvSpPr>
          <p:nvPr>
            <p:ph type="title"/>
          </p:nvPr>
        </p:nvSpPr>
        <p:spPr/>
        <p:txBody>
          <a:bodyPr/>
          <a:lstStyle/>
          <a:p>
            <a:r>
              <a:rPr lang="en-US"/>
              <a:t>Look-up based Range Check</a:t>
            </a:r>
          </a:p>
        </p:txBody>
      </p:sp>
      <p:grpSp>
        <p:nvGrpSpPr>
          <p:cNvPr id="6" name="Group 5">
            <a:extLst>
              <a:ext uri="{FF2B5EF4-FFF2-40B4-BE49-F238E27FC236}">
                <a16:creationId xmlns:a16="http://schemas.microsoft.com/office/drawing/2014/main" id="{153526B3-ABE2-9261-BAB5-983A371FE5AA}"/>
              </a:ext>
            </a:extLst>
          </p:cNvPr>
          <p:cNvGrpSpPr/>
          <p:nvPr/>
        </p:nvGrpSpPr>
        <p:grpSpPr>
          <a:xfrm>
            <a:off x="564355" y="2765448"/>
            <a:ext cx="3337085" cy="1082006"/>
            <a:chOff x="291831" y="3691790"/>
            <a:chExt cx="5477554" cy="1322169"/>
          </a:xfrm>
        </p:grpSpPr>
        <p:pic>
          <p:nvPicPr>
            <p:cNvPr id="7" name="Picture 6">
              <a:extLst>
                <a:ext uri="{FF2B5EF4-FFF2-40B4-BE49-F238E27FC236}">
                  <a16:creationId xmlns:a16="http://schemas.microsoft.com/office/drawing/2014/main" id="{CAAC31BF-3797-1D48-A533-AEABCBA1AA53}"/>
                </a:ext>
              </a:extLst>
            </p:cNvPr>
            <p:cNvPicPr>
              <a:picLocks noChangeAspect="1"/>
            </p:cNvPicPr>
            <p:nvPr/>
          </p:nvPicPr>
          <p:blipFill>
            <a:blip r:embed="rId2"/>
            <a:stretch>
              <a:fillRect/>
            </a:stretch>
          </p:blipFill>
          <p:spPr>
            <a:xfrm>
              <a:off x="291831" y="3691790"/>
              <a:ext cx="5477554" cy="1322169"/>
            </a:xfrm>
            <a:prstGeom prst="rect">
              <a:avLst/>
            </a:prstGeom>
          </p:spPr>
        </p:pic>
        <p:pic>
          <p:nvPicPr>
            <p:cNvPr id="8" name="Picture 7">
              <a:extLst>
                <a:ext uri="{FF2B5EF4-FFF2-40B4-BE49-F238E27FC236}">
                  <a16:creationId xmlns:a16="http://schemas.microsoft.com/office/drawing/2014/main" id="{37282664-1911-87AB-D25F-9AF191E42E4A}"/>
                </a:ext>
              </a:extLst>
            </p:cNvPr>
            <p:cNvPicPr>
              <a:picLocks noChangeAspect="1"/>
            </p:cNvPicPr>
            <p:nvPr/>
          </p:nvPicPr>
          <p:blipFill rotWithShape="1">
            <a:blip r:embed="rId2"/>
            <a:srcRect l="4558" t="24798" r="72391" b="23362"/>
            <a:stretch/>
          </p:blipFill>
          <p:spPr>
            <a:xfrm>
              <a:off x="1849119" y="4017233"/>
              <a:ext cx="1262617" cy="685419"/>
            </a:xfrm>
            <a:prstGeom prst="rect">
              <a:avLst/>
            </a:prstGeom>
          </p:spPr>
        </p:pic>
      </p:grpSp>
      <p:sp>
        <p:nvSpPr>
          <p:cNvPr id="9" name="Right Brace 8">
            <a:extLst>
              <a:ext uri="{FF2B5EF4-FFF2-40B4-BE49-F238E27FC236}">
                <a16:creationId xmlns:a16="http://schemas.microsoft.com/office/drawing/2014/main" id="{06A34199-C68F-612F-C61D-32D75CD722B4}"/>
              </a:ext>
            </a:extLst>
          </p:cNvPr>
          <p:cNvSpPr/>
          <p:nvPr/>
        </p:nvSpPr>
        <p:spPr>
          <a:xfrm rot="16200000">
            <a:off x="951012" y="2329618"/>
            <a:ext cx="284553" cy="587110"/>
          </a:xfrm>
          <a:prstGeom prst="rightBrace">
            <a:avLst/>
          </a:prstGeom>
          <a:ln w="381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TextBox 9">
            <a:extLst>
              <a:ext uri="{FF2B5EF4-FFF2-40B4-BE49-F238E27FC236}">
                <a16:creationId xmlns:a16="http://schemas.microsoft.com/office/drawing/2014/main" id="{B61472D3-1584-4C4A-2A03-FC4C6D6F8EBF}"/>
              </a:ext>
            </a:extLst>
          </p:cNvPr>
          <p:cNvSpPr txBox="1"/>
          <p:nvPr/>
        </p:nvSpPr>
        <p:spPr>
          <a:xfrm>
            <a:off x="652706" y="2087698"/>
            <a:ext cx="864339" cy="461665"/>
          </a:xfrm>
          <a:prstGeom prst="rect">
            <a:avLst/>
          </a:prstGeom>
          <a:noFill/>
        </p:spPr>
        <p:txBody>
          <a:bodyPr wrap="none" rtlCol="0">
            <a:spAutoFit/>
          </a:bodyPr>
          <a:lstStyle/>
          <a:p>
            <a:r>
              <a:rPr lang="en-US" sz="2400"/>
              <a:t>6 bits</a:t>
            </a:r>
          </a:p>
        </p:txBody>
      </p:sp>
      <p:cxnSp>
        <p:nvCxnSpPr>
          <p:cNvPr id="11" name="Straight Arrow Connector 10">
            <a:extLst>
              <a:ext uri="{FF2B5EF4-FFF2-40B4-BE49-F238E27FC236}">
                <a16:creationId xmlns:a16="http://schemas.microsoft.com/office/drawing/2014/main" id="{1405AC35-6C81-BB0E-CEC8-FDFD71EB0EB1}"/>
              </a:ext>
            </a:extLst>
          </p:cNvPr>
          <p:cNvCxnSpPr>
            <a:cxnSpLocks/>
          </p:cNvCxnSpPr>
          <p:nvPr/>
        </p:nvCxnSpPr>
        <p:spPr>
          <a:xfrm flipH="1" flipV="1">
            <a:off x="938463" y="3466172"/>
            <a:ext cx="2080980" cy="827245"/>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8272F54B-1C73-AAC4-4445-28A1F565AB6F}"/>
              </a:ext>
            </a:extLst>
          </p:cNvPr>
          <p:cNvCxnSpPr>
            <a:cxnSpLocks/>
          </p:cNvCxnSpPr>
          <p:nvPr/>
        </p:nvCxnSpPr>
        <p:spPr>
          <a:xfrm flipH="1" flipV="1">
            <a:off x="2866790" y="3433363"/>
            <a:ext cx="936822" cy="866899"/>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grpSp>
        <p:nvGrpSpPr>
          <p:cNvPr id="13" name="Group 12">
            <a:extLst>
              <a:ext uri="{FF2B5EF4-FFF2-40B4-BE49-F238E27FC236}">
                <a16:creationId xmlns:a16="http://schemas.microsoft.com/office/drawing/2014/main" id="{A4ABD3C1-1BF4-97F4-20B0-4D4C1E1FBD6D}"/>
              </a:ext>
            </a:extLst>
          </p:cNvPr>
          <p:cNvGrpSpPr/>
          <p:nvPr/>
        </p:nvGrpSpPr>
        <p:grpSpPr>
          <a:xfrm>
            <a:off x="4330474" y="2765448"/>
            <a:ext cx="3337085" cy="1082006"/>
            <a:chOff x="291831" y="3691790"/>
            <a:chExt cx="5477554" cy="1322169"/>
          </a:xfrm>
        </p:grpSpPr>
        <p:pic>
          <p:nvPicPr>
            <p:cNvPr id="14" name="Picture 13">
              <a:extLst>
                <a:ext uri="{FF2B5EF4-FFF2-40B4-BE49-F238E27FC236}">
                  <a16:creationId xmlns:a16="http://schemas.microsoft.com/office/drawing/2014/main" id="{934297B1-A46A-6CB0-C07D-BE82283200E8}"/>
                </a:ext>
              </a:extLst>
            </p:cNvPr>
            <p:cNvPicPr>
              <a:picLocks noChangeAspect="1"/>
            </p:cNvPicPr>
            <p:nvPr/>
          </p:nvPicPr>
          <p:blipFill>
            <a:blip r:embed="rId2"/>
            <a:stretch>
              <a:fillRect/>
            </a:stretch>
          </p:blipFill>
          <p:spPr>
            <a:xfrm>
              <a:off x="291831" y="3691790"/>
              <a:ext cx="5477554" cy="1322169"/>
            </a:xfrm>
            <a:prstGeom prst="rect">
              <a:avLst/>
            </a:prstGeom>
          </p:spPr>
        </p:pic>
        <p:pic>
          <p:nvPicPr>
            <p:cNvPr id="15" name="Picture 14">
              <a:extLst>
                <a:ext uri="{FF2B5EF4-FFF2-40B4-BE49-F238E27FC236}">
                  <a16:creationId xmlns:a16="http://schemas.microsoft.com/office/drawing/2014/main" id="{D7F7C386-C10A-CC38-4816-376D14594931}"/>
                </a:ext>
              </a:extLst>
            </p:cNvPr>
            <p:cNvPicPr>
              <a:picLocks noChangeAspect="1"/>
            </p:cNvPicPr>
            <p:nvPr/>
          </p:nvPicPr>
          <p:blipFill rotWithShape="1">
            <a:blip r:embed="rId2"/>
            <a:srcRect l="4558" t="24798" r="72391" b="23362"/>
            <a:stretch/>
          </p:blipFill>
          <p:spPr>
            <a:xfrm>
              <a:off x="1849119" y="4017233"/>
              <a:ext cx="1262617" cy="685419"/>
            </a:xfrm>
            <a:prstGeom prst="rect">
              <a:avLst/>
            </a:prstGeom>
          </p:spPr>
        </p:pic>
      </p:grpSp>
      <p:cxnSp>
        <p:nvCxnSpPr>
          <p:cNvPr id="16" name="Straight Arrow Connector 15">
            <a:extLst>
              <a:ext uri="{FF2B5EF4-FFF2-40B4-BE49-F238E27FC236}">
                <a16:creationId xmlns:a16="http://schemas.microsoft.com/office/drawing/2014/main" id="{DBFD2638-13D0-5671-A33E-93FA45473743}"/>
              </a:ext>
            </a:extLst>
          </p:cNvPr>
          <p:cNvCxnSpPr>
            <a:cxnSpLocks/>
          </p:cNvCxnSpPr>
          <p:nvPr/>
        </p:nvCxnSpPr>
        <p:spPr>
          <a:xfrm flipV="1">
            <a:off x="5153355" y="3455090"/>
            <a:ext cx="1536634" cy="831119"/>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6A20825A-04D9-92E8-D418-A450F6955C64}"/>
              </a:ext>
            </a:extLst>
          </p:cNvPr>
          <p:cNvCxnSpPr>
            <a:cxnSpLocks/>
          </p:cNvCxnSpPr>
          <p:nvPr/>
        </p:nvCxnSpPr>
        <p:spPr>
          <a:xfrm flipV="1">
            <a:off x="4947673" y="3445398"/>
            <a:ext cx="1395765" cy="854864"/>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38C766F5-7858-DCE1-22CB-2F46D0CE27BC}"/>
              </a:ext>
            </a:extLst>
          </p:cNvPr>
          <p:cNvCxnSpPr>
            <a:cxnSpLocks/>
          </p:cNvCxnSpPr>
          <p:nvPr/>
        </p:nvCxnSpPr>
        <p:spPr>
          <a:xfrm flipV="1">
            <a:off x="4621028" y="3424741"/>
            <a:ext cx="920612" cy="873216"/>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A6AC9FDC-4D1C-1EC6-FA2A-83B66EA86B6D}"/>
              </a:ext>
            </a:extLst>
          </p:cNvPr>
          <p:cNvCxnSpPr>
            <a:cxnSpLocks/>
          </p:cNvCxnSpPr>
          <p:nvPr/>
        </p:nvCxnSpPr>
        <p:spPr>
          <a:xfrm flipV="1">
            <a:off x="4495537" y="3423141"/>
            <a:ext cx="539935" cy="892111"/>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E2271B52-B582-987A-0B54-8F39729DD7BA}"/>
              </a:ext>
            </a:extLst>
          </p:cNvPr>
          <p:cNvCxnSpPr>
            <a:cxnSpLocks/>
          </p:cNvCxnSpPr>
          <p:nvPr/>
        </p:nvCxnSpPr>
        <p:spPr>
          <a:xfrm flipH="1" flipV="1">
            <a:off x="3572799" y="3417896"/>
            <a:ext cx="540251" cy="890511"/>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C065EF13-E64A-A5DE-BB71-3C851EE95AE7}"/>
              </a:ext>
            </a:extLst>
          </p:cNvPr>
          <p:cNvCxnSpPr/>
          <p:nvPr/>
        </p:nvCxnSpPr>
        <p:spPr>
          <a:xfrm>
            <a:off x="1102593" y="2952613"/>
            <a:ext cx="0" cy="640080"/>
          </a:xfrm>
          <a:prstGeom prst="line">
            <a:avLst/>
          </a:prstGeom>
          <a:ln w="28575">
            <a:prstDash val="sys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92D2960E-5896-7EA5-0E01-64D8200C4BC4}"/>
              </a:ext>
            </a:extLst>
          </p:cNvPr>
          <p:cNvCxnSpPr/>
          <p:nvPr/>
        </p:nvCxnSpPr>
        <p:spPr>
          <a:xfrm>
            <a:off x="1901102" y="2967603"/>
            <a:ext cx="0" cy="640080"/>
          </a:xfrm>
          <a:prstGeom prst="line">
            <a:avLst/>
          </a:prstGeom>
          <a:ln w="28575">
            <a:prstDash val="sysDash"/>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965D4DB0-C434-CFB5-539C-75EDB3A9784D}"/>
              </a:ext>
            </a:extLst>
          </p:cNvPr>
          <p:cNvCxnSpPr/>
          <p:nvPr/>
        </p:nvCxnSpPr>
        <p:spPr>
          <a:xfrm>
            <a:off x="2713149" y="2967603"/>
            <a:ext cx="0" cy="640080"/>
          </a:xfrm>
          <a:prstGeom prst="line">
            <a:avLst/>
          </a:prstGeom>
          <a:ln w="28575">
            <a:prstDash val="sysDash"/>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FF32438-A481-8B74-6C0B-E24E05D5048B}"/>
              </a:ext>
            </a:extLst>
          </p:cNvPr>
          <p:cNvCxnSpPr/>
          <p:nvPr/>
        </p:nvCxnSpPr>
        <p:spPr>
          <a:xfrm>
            <a:off x="3439331" y="2967603"/>
            <a:ext cx="0" cy="640080"/>
          </a:xfrm>
          <a:prstGeom prst="line">
            <a:avLst/>
          </a:prstGeom>
          <a:ln w="28575">
            <a:prstDash val="sys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19C83DB5-6ECB-60C9-B14B-42DA22DF45F7}"/>
              </a:ext>
            </a:extLst>
          </p:cNvPr>
          <p:cNvCxnSpPr/>
          <p:nvPr/>
        </p:nvCxnSpPr>
        <p:spPr>
          <a:xfrm>
            <a:off x="4865630" y="2967603"/>
            <a:ext cx="0" cy="640080"/>
          </a:xfrm>
          <a:prstGeom prst="line">
            <a:avLst/>
          </a:prstGeom>
          <a:ln w="28575">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4B55ABEB-58DA-DA7C-7FB9-03885EB14BF3}"/>
              </a:ext>
            </a:extLst>
          </p:cNvPr>
          <p:cNvCxnSpPr/>
          <p:nvPr/>
        </p:nvCxnSpPr>
        <p:spPr>
          <a:xfrm>
            <a:off x="5689611" y="2962773"/>
            <a:ext cx="0" cy="640080"/>
          </a:xfrm>
          <a:prstGeom prst="line">
            <a:avLst/>
          </a:prstGeom>
          <a:ln w="28575">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29F50944-1B4B-1FC4-ACEE-DCBC5F54B765}"/>
              </a:ext>
            </a:extLst>
          </p:cNvPr>
          <p:cNvCxnSpPr/>
          <p:nvPr/>
        </p:nvCxnSpPr>
        <p:spPr>
          <a:xfrm>
            <a:off x="6461771" y="2952613"/>
            <a:ext cx="0" cy="640080"/>
          </a:xfrm>
          <a:prstGeom prst="line">
            <a:avLst/>
          </a:prstGeom>
          <a:ln w="28575">
            <a:prstDash val="sys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5D2C380D-C7B6-35FD-4B72-BEBB8DB59513}"/>
              </a:ext>
            </a:extLst>
          </p:cNvPr>
          <p:cNvCxnSpPr/>
          <p:nvPr/>
        </p:nvCxnSpPr>
        <p:spPr>
          <a:xfrm>
            <a:off x="7195559" y="2972933"/>
            <a:ext cx="0" cy="640080"/>
          </a:xfrm>
          <a:prstGeom prst="line">
            <a:avLst/>
          </a:prstGeom>
          <a:ln w="28575">
            <a:prstDash val="sysDash"/>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85ABB390-6226-8BC3-DE90-71FCA7DEAA3E}"/>
              </a:ext>
            </a:extLst>
          </p:cNvPr>
          <p:cNvSpPr txBox="1"/>
          <p:nvPr/>
        </p:nvSpPr>
        <p:spPr>
          <a:xfrm>
            <a:off x="3019443" y="4294354"/>
            <a:ext cx="2443949" cy="584775"/>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sz="3200" b="0" i="0">
                <a:solidFill>
                  <a:srgbClr val="0D0D0D"/>
                </a:solidFill>
                <a:effectLst/>
                <a:highlight>
                  <a:srgbClr val="FFFFFF"/>
                </a:highlight>
                <a:latin typeface="Calibri" panose="020F0502020204030204" pitchFamily="34" charset="0"/>
                <a:cs typeface="Calibri" panose="020F0502020204030204" pitchFamily="34" charset="0"/>
              </a:rPr>
              <a:t>In Set S check</a:t>
            </a:r>
            <a:endParaRPr lang="en-US" sz="3200">
              <a:latin typeface="Calibri" panose="020F0502020204030204" pitchFamily="34" charset="0"/>
              <a:cs typeface="Calibri" panose="020F0502020204030204" pitchFamily="34" charset="0"/>
            </a:endParaRPr>
          </a:p>
        </p:txBody>
      </p:sp>
      <p:cxnSp>
        <p:nvCxnSpPr>
          <p:cNvPr id="36" name="Straight Arrow Connector 35">
            <a:extLst>
              <a:ext uri="{FF2B5EF4-FFF2-40B4-BE49-F238E27FC236}">
                <a16:creationId xmlns:a16="http://schemas.microsoft.com/office/drawing/2014/main" id="{E6AF28E5-47F9-5195-1D50-636F185C5E7B}"/>
              </a:ext>
            </a:extLst>
          </p:cNvPr>
          <p:cNvCxnSpPr>
            <a:cxnSpLocks/>
          </p:cNvCxnSpPr>
          <p:nvPr/>
        </p:nvCxnSpPr>
        <p:spPr>
          <a:xfrm flipH="1" flipV="1">
            <a:off x="1239253" y="3466172"/>
            <a:ext cx="1936137" cy="823642"/>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5FB833A1-D3CC-9601-7382-FBA50C6B9EFB}"/>
              </a:ext>
            </a:extLst>
          </p:cNvPr>
          <p:cNvCxnSpPr>
            <a:cxnSpLocks/>
          </p:cNvCxnSpPr>
          <p:nvPr/>
        </p:nvCxnSpPr>
        <p:spPr>
          <a:xfrm flipH="1" flipV="1">
            <a:off x="1758352" y="3440152"/>
            <a:ext cx="1586619" cy="846057"/>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4CA794E5-0F97-D019-BFFF-1B04AA0AC0C8}"/>
              </a:ext>
            </a:extLst>
          </p:cNvPr>
          <p:cNvCxnSpPr>
            <a:cxnSpLocks/>
          </p:cNvCxnSpPr>
          <p:nvPr/>
        </p:nvCxnSpPr>
        <p:spPr>
          <a:xfrm flipH="1" flipV="1">
            <a:off x="2070506" y="3417896"/>
            <a:ext cx="1455835" cy="882366"/>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BE99914A-9850-F12B-C245-375B64271752}"/>
              </a:ext>
            </a:extLst>
          </p:cNvPr>
          <p:cNvCxnSpPr>
            <a:cxnSpLocks/>
          </p:cNvCxnSpPr>
          <p:nvPr/>
        </p:nvCxnSpPr>
        <p:spPr>
          <a:xfrm flipH="1" flipV="1">
            <a:off x="2550551" y="3428346"/>
            <a:ext cx="1082114" cy="871916"/>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a16="http://schemas.microsoft.com/office/drawing/2014/main" id="{0C3F8389-3A5E-7119-6FFD-97ECFB8FD6A7}"/>
              </a:ext>
            </a:extLst>
          </p:cNvPr>
          <p:cNvCxnSpPr>
            <a:cxnSpLocks/>
          </p:cNvCxnSpPr>
          <p:nvPr/>
        </p:nvCxnSpPr>
        <p:spPr>
          <a:xfrm flipH="1" flipV="1">
            <a:off x="3267330" y="3424741"/>
            <a:ext cx="691910" cy="875521"/>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AF0477D8-D9C2-BA4F-85C6-D77A229A4C17}"/>
              </a:ext>
            </a:extLst>
          </p:cNvPr>
          <p:cNvCxnSpPr>
            <a:cxnSpLocks/>
          </p:cNvCxnSpPr>
          <p:nvPr/>
        </p:nvCxnSpPr>
        <p:spPr>
          <a:xfrm flipV="1">
            <a:off x="4366452" y="3424741"/>
            <a:ext cx="320866" cy="865073"/>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71" name="Straight Arrow Connector 70">
            <a:extLst>
              <a:ext uri="{FF2B5EF4-FFF2-40B4-BE49-F238E27FC236}">
                <a16:creationId xmlns:a16="http://schemas.microsoft.com/office/drawing/2014/main" id="{6A09FCC2-1E7C-2FE8-9584-288F9D3DBDAA}"/>
              </a:ext>
            </a:extLst>
          </p:cNvPr>
          <p:cNvCxnSpPr>
            <a:cxnSpLocks/>
          </p:cNvCxnSpPr>
          <p:nvPr/>
        </p:nvCxnSpPr>
        <p:spPr>
          <a:xfrm flipV="1">
            <a:off x="4765119" y="3432573"/>
            <a:ext cx="1086558" cy="867689"/>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75" name="Straight Arrow Connector 74">
            <a:extLst>
              <a:ext uri="{FF2B5EF4-FFF2-40B4-BE49-F238E27FC236}">
                <a16:creationId xmlns:a16="http://schemas.microsoft.com/office/drawing/2014/main" id="{AA93A0FC-077D-AF5B-DD94-B299C410FC59}"/>
              </a:ext>
            </a:extLst>
          </p:cNvPr>
          <p:cNvCxnSpPr>
            <a:cxnSpLocks/>
          </p:cNvCxnSpPr>
          <p:nvPr/>
        </p:nvCxnSpPr>
        <p:spPr>
          <a:xfrm flipV="1">
            <a:off x="5319360" y="3427661"/>
            <a:ext cx="1752420" cy="862153"/>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77" name="Straight Arrow Connector 76">
            <a:extLst>
              <a:ext uri="{FF2B5EF4-FFF2-40B4-BE49-F238E27FC236}">
                <a16:creationId xmlns:a16="http://schemas.microsoft.com/office/drawing/2014/main" id="{26E92D8D-ABDB-0447-34B6-AE2D4F236659}"/>
              </a:ext>
            </a:extLst>
          </p:cNvPr>
          <p:cNvCxnSpPr>
            <a:cxnSpLocks/>
          </p:cNvCxnSpPr>
          <p:nvPr/>
        </p:nvCxnSpPr>
        <p:spPr>
          <a:xfrm flipV="1">
            <a:off x="5459648" y="3446365"/>
            <a:ext cx="1954547" cy="868887"/>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81" name="Right Brace 80">
            <a:extLst>
              <a:ext uri="{FF2B5EF4-FFF2-40B4-BE49-F238E27FC236}">
                <a16:creationId xmlns:a16="http://schemas.microsoft.com/office/drawing/2014/main" id="{2C9E51D7-0E79-28B1-1932-5AFF26EA16A6}"/>
              </a:ext>
            </a:extLst>
          </p:cNvPr>
          <p:cNvSpPr/>
          <p:nvPr/>
        </p:nvSpPr>
        <p:spPr>
          <a:xfrm rot="16200000">
            <a:off x="4713186" y="2329618"/>
            <a:ext cx="284553" cy="587110"/>
          </a:xfrm>
          <a:prstGeom prst="rightBrace">
            <a:avLst/>
          </a:prstGeom>
          <a:ln w="381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2" name="TextBox 81">
            <a:extLst>
              <a:ext uri="{FF2B5EF4-FFF2-40B4-BE49-F238E27FC236}">
                <a16:creationId xmlns:a16="http://schemas.microsoft.com/office/drawing/2014/main" id="{0DF23C94-2A11-353D-7954-A6E7D3D069BE}"/>
              </a:ext>
            </a:extLst>
          </p:cNvPr>
          <p:cNvSpPr txBox="1"/>
          <p:nvPr/>
        </p:nvSpPr>
        <p:spPr>
          <a:xfrm>
            <a:off x="4414880" y="2087698"/>
            <a:ext cx="864339" cy="461665"/>
          </a:xfrm>
          <a:prstGeom prst="rect">
            <a:avLst/>
          </a:prstGeom>
          <a:noFill/>
        </p:spPr>
        <p:txBody>
          <a:bodyPr wrap="none" rtlCol="0">
            <a:spAutoFit/>
          </a:bodyPr>
          <a:lstStyle/>
          <a:p>
            <a:r>
              <a:rPr lang="en-US" sz="2400"/>
              <a:t>6 bits</a:t>
            </a:r>
          </a:p>
        </p:txBody>
      </p:sp>
      <p:sp>
        <p:nvSpPr>
          <p:cNvPr id="32" name="Content Placeholder 31">
            <a:extLst>
              <a:ext uri="{FF2B5EF4-FFF2-40B4-BE49-F238E27FC236}">
                <a16:creationId xmlns:a16="http://schemas.microsoft.com/office/drawing/2014/main" id="{5A4FC939-E2DC-B879-6A58-82BF4B190422}"/>
              </a:ext>
            </a:extLst>
          </p:cNvPr>
          <p:cNvSpPr>
            <a:spLocks noGrp="1"/>
          </p:cNvSpPr>
          <p:nvPr>
            <p:ph idx="1"/>
          </p:nvPr>
        </p:nvSpPr>
        <p:spPr/>
        <p:txBody>
          <a:bodyPr/>
          <a:lstStyle/>
          <a:p>
            <a:endParaRPr lang="en-US"/>
          </a:p>
        </p:txBody>
      </p:sp>
      <p:grpSp>
        <p:nvGrpSpPr>
          <p:cNvPr id="33" name="Group 32">
            <a:extLst>
              <a:ext uri="{FF2B5EF4-FFF2-40B4-BE49-F238E27FC236}">
                <a16:creationId xmlns:a16="http://schemas.microsoft.com/office/drawing/2014/main" id="{3AB3E608-DF94-43C9-311A-2ECFB927C281}"/>
              </a:ext>
            </a:extLst>
          </p:cNvPr>
          <p:cNvGrpSpPr/>
          <p:nvPr/>
        </p:nvGrpSpPr>
        <p:grpSpPr>
          <a:xfrm>
            <a:off x="0" y="6346432"/>
            <a:ext cx="8970874" cy="637851"/>
            <a:chOff x="117337" y="4392065"/>
            <a:chExt cx="8970874" cy="637851"/>
          </a:xfrm>
        </p:grpSpPr>
        <p:sp>
          <p:nvSpPr>
            <p:cNvPr id="34" name="TextBox 33">
              <a:extLst>
                <a:ext uri="{FF2B5EF4-FFF2-40B4-BE49-F238E27FC236}">
                  <a16:creationId xmlns:a16="http://schemas.microsoft.com/office/drawing/2014/main" id="{FAB43E3E-D571-82EC-21BC-C6CA6A78BE86}"/>
                </a:ext>
              </a:extLst>
            </p:cNvPr>
            <p:cNvSpPr txBox="1">
              <a:spLocks/>
            </p:cNvSpPr>
            <p:nvPr/>
          </p:nvSpPr>
          <p:spPr>
            <a:xfrm>
              <a:off x="117337" y="4392065"/>
              <a:ext cx="8759064" cy="523220"/>
            </a:xfrm>
            <a:prstGeom prst="rect">
              <a:avLst/>
            </a:prstGeom>
            <a:noFill/>
          </p:spPr>
          <p:txBody>
            <a:bodyPr wrap="none" rtlCol="0">
              <a:spAutoFit/>
            </a:bodyPr>
            <a:lstStyle/>
            <a:p>
              <a:r>
                <a:rPr lang="en-US" sz="2800"/>
                <a:t>Applicable to both FFT-based and non-FFT-based </a:t>
              </a:r>
              <a:r>
                <a:rPr lang="en-US" sz="2800" err="1"/>
                <a:t>zkSNARKs</a:t>
              </a:r>
              <a:endParaRPr lang="en-US" sz="2800"/>
            </a:p>
          </p:txBody>
        </p:sp>
        <p:sp>
          <p:nvSpPr>
            <p:cNvPr id="35" name="TextBox 34">
              <a:extLst>
                <a:ext uri="{FF2B5EF4-FFF2-40B4-BE49-F238E27FC236}">
                  <a16:creationId xmlns:a16="http://schemas.microsoft.com/office/drawing/2014/main" id="{680FDDE2-D573-7013-CDE6-4522EEFCD778}"/>
                </a:ext>
              </a:extLst>
            </p:cNvPr>
            <p:cNvSpPr txBox="1"/>
            <p:nvPr/>
          </p:nvSpPr>
          <p:spPr>
            <a:xfrm>
              <a:off x="8650061" y="4445141"/>
              <a:ext cx="438150" cy="584775"/>
            </a:xfrm>
            <a:prstGeom prst="rect">
              <a:avLst/>
            </a:prstGeom>
            <a:noFill/>
          </p:spPr>
          <p:txBody>
            <a:bodyPr wrap="square">
              <a:spAutoFit/>
            </a:bodyPr>
            <a:lstStyle/>
            <a:p>
              <a:r>
                <a:rPr lang="en-US" sz="3200"/>
                <a:t>😁</a:t>
              </a:r>
              <a:endParaRPr lang="en-US" sz="3000"/>
            </a:p>
          </p:txBody>
        </p:sp>
      </p:grpSp>
      <p:graphicFrame>
        <p:nvGraphicFramePr>
          <p:cNvPr id="37" name="Table 36">
            <a:extLst>
              <a:ext uri="{FF2B5EF4-FFF2-40B4-BE49-F238E27FC236}">
                <a16:creationId xmlns:a16="http://schemas.microsoft.com/office/drawing/2014/main" id="{7D6E0B08-92C8-1FD9-EC6F-C016622DCCF6}"/>
              </a:ext>
            </a:extLst>
          </p:cNvPr>
          <p:cNvGraphicFramePr>
            <a:graphicFrameLocks noGrp="1"/>
          </p:cNvGraphicFramePr>
          <p:nvPr/>
        </p:nvGraphicFramePr>
        <p:xfrm>
          <a:off x="8812582" y="1676083"/>
          <a:ext cx="2842496" cy="4632960"/>
        </p:xfrm>
        <a:graphic>
          <a:graphicData uri="http://schemas.openxmlformats.org/drawingml/2006/table">
            <a:tbl>
              <a:tblPr firstRow="1" bandRow="1">
                <a:tableStyleId>{16D9F66E-5EB9-4882-86FB-DCBF35E3C3E4}</a:tableStyleId>
              </a:tblPr>
              <a:tblGrid>
                <a:gridCol w="2842496">
                  <a:extLst>
                    <a:ext uri="{9D8B030D-6E8A-4147-A177-3AD203B41FA5}">
                      <a16:colId xmlns:a16="http://schemas.microsoft.com/office/drawing/2014/main" val="2948925269"/>
                    </a:ext>
                  </a:extLst>
                </a:gridCol>
              </a:tblGrid>
              <a:tr h="501333">
                <a:tc>
                  <a:txBody>
                    <a:bodyPr/>
                    <a:lstStyle/>
                    <a:p>
                      <a:pPr algn="ctr"/>
                      <a:r>
                        <a:rPr lang="en-US" sz="3200" b="0"/>
                        <a:t>0</a:t>
                      </a:r>
                    </a:p>
                  </a:txBody>
                  <a:tcPr/>
                </a:tc>
                <a:extLst>
                  <a:ext uri="{0D108BD9-81ED-4DB2-BD59-A6C34878D82A}">
                    <a16:rowId xmlns:a16="http://schemas.microsoft.com/office/drawing/2014/main" val="263902771"/>
                  </a:ext>
                </a:extLst>
              </a:tr>
              <a:tr h="501333">
                <a:tc>
                  <a:txBody>
                    <a:bodyPr/>
                    <a:lstStyle/>
                    <a:p>
                      <a:pPr algn="ctr"/>
                      <a:r>
                        <a:rPr lang="en-US" sz="3200" b="0"/>
                        <a:t>1</a:t>
                      </a:r>
                    </a:p>
                  </a:txBody>
                  <a:tcPr/>
                </a:tc>
                <a:extLst>
                  <a:ext uri="{0D108BD9-81ED-4DB2-BD59-A6C34878D82A}">
                    <a16:rowId xmlns:a16="http://schemas.microsoft.com/office/drawing/2014/main" val="3710919770"/>
                  </a:ext>
                </a:extLst>
              </a:tr>
              <a:tr h="501333">
                <a:tc>
                  <a:txBody>
                    <a:bodyPr/>
                    <a:lstStyle/>
                    <a:p>
                      <a:pPr algn="ctr"/>
                      <a:r>
                        <a:rPr lang="en-US" sz="3200" b="0"/>
                        <a:t>2</a:t>
                      </a:r>
                    </a:p>
                  </a:txBody>
                  <a:tcPr/>
                </a:tc>
                <a:extLst>
                  <a:ext uri="{0D108BD9-81ED-4DB2-BD59-A6C34878D82A}">
                    <a16:rowId xmlns:a16="http://schemas.microsoft.com/office/drawing/2014/main" val="3679868214"/>
                  </a:ext>
                </a:extLst>
              </a:tr>
              <a:tr h="501333">
                <a:tc>
                  <a:txBody>
                    <a:bodyPr/>
                    <a:lstStyle/>
                    <a:p>
                      <a:pPr algn="ctr"/>
                      <a:r>
                        <a:rPr lang="en-US" sz="3200" b="0"/>
                        <a:t>3</a:t>
                      </a:r>
                    </a:p>
                  </a:txBody>
                  <a:tcPr/>
                </a:tc>
                <a:extLst>
                  <a:ext uri="{0D108BD9-81ED-4DB2-BD59-A6C34878D82A}">
                    <a16:rowId xmlns:a16="http://schemas.microsoft.com/office/drawing/2014/main" val="3519021364"/>
                  </a:ext>
                </a:extLst>
              </a:tr>
              <a:tr h="501333">
                <a:tc>
                  <a:txBody>
                    <a:bodyPr/>
                    <a:lstStyle/>
                    <a:p>
                      <a:pPr algn="ctr"/>
                      <a:r>
                        <a:rPr lang="en-US" sz="3200" b="0"/>
                        <a:t>4</a:t>
                      </a:r>
                    </a:p>
                  </a:txBody>
                  <a:tcPr/>
                </a:tc>
                <a:extLst>
                  <a:ext uri="{0D108BD9-81ED-4DB2-BD59-A6C34878D82A}">
                    <a16:rowId xmlns:a16="http://schemas.microsoft.com/office/drawing/2014/main" val="3722382464"/>
                  </a:ext>
                </a:extLst>
              </a:tr>
              <a:tr h="501333">
                <a:tc>
                  <a:txBody>
                    <a:bodyPr/>
                    <a:lstStyle/>
                    <a:p>
                      <a:pPr algn="ctr"/>
                      <a:r>
                        <a:rPr lang="en-US" sz="3200" b="0"/>
                        <a:t>5</a:t>
                      </a:r>
                    </a:p>
                  </a:txBody>
                  <a:tcPr/>
                </a:tc>
                <a:extLst>
                  <a:ext uri="{0D108BD9-81ED-4DB2-BD59-A6C34878D82A}">
                    <a16:rowId xmlns:a16="http://schemas.microsoft.com/office/drawing/2014/main" val="1677780156"/>
                  </a:ext>
                </a:extLst>
              </a:tr>
              <a:tr h="501333">
                <a:tc>
                  <a:txBody>
                    <a:bodyPr/>
                    <a:lstStyle/>
                    <a:p>
                      <a:pPr algn="ctr"/>
                      <a:r>
                        <a:rPr lang="en-US" sz="3200" b="0"/>
                        <a:t>6</a:t>
                      </a:r>
                    </a:p>
                  </a:txBody>
                  <a:tcPr/>
                </a:tc>
                <a:extLst>
                  <a:ext uri="{0D108BD9-81ED-4DB2-BD59-A6C34878D82A}">
                    <a16:rowId xmlns:a16="http://schemas.microsoft.com/office/drawing/2014/main" val="1695404217"/>
                  </a:ext>
                </a:extLst>
              </a:tr>
              <a:tr h="501333">
                <a:tc>
                  <a:txBody>
                    <a:bodyPr/>
                    <a:lstStyle/>
                    <a:p>
                      <a:pPr algn="ctr"/>
                      <a:r>
                        <a:rPr lang="en-US" sz="3200" b="0"/>
                        <a:t>7</a:t>
                      </a:r>
                    </a:p>
                  </a:txBody>
                  <a:tcPr/>
                </a:tc>
                <a:extLst>
                  <a:ext uri="{0D108BD9-81ED-4DB2-BD59-A6C34878D82A}">
                    <a16:rowId xmlns:a16="http://schemas.microsoft.com/office/drawing/2014/main" val="604664745"/>
                  </a:ext>
                </a:extLst>
              </a:tr>
            </a:tbl>
          </a:graphicData>
        </a:graphic>
      </p:graphicFrame>
      <p:sp>
        <p:nvSpPr>
          <p:cNvPr id="38" name="TextBox 37">
            <a:extLst>
              <a:ext uri="{FF2B5EF4-FFF2-40B4-BE49-F238E27FC236}">
                <a16:creationId xmlns:a16="http://schemas.microsoft.com/office/drawing/2014/main" id="{4CB795ED-1A3A-2010-DC91-B522885ABEAB}"/>
              </a:ext>
            </a:extLst>
          </p:cNvPr>
          <p:cNvSpPr txBox="1"/>
          <p:nvPr/>
        </p:nvSpPr>
        <p:spPr>
          <a:xfrm>
            <a:off x="9684005" y="1029752"/>
            <a:ext cx="1099650" cy="646331"/>
          </a:xfrm>
          <a:prstGeom prst="rect">
            <a:avLst/>
          </a:prstGeom>
          <a:noFill/>
        </p:spPr>
        <p:txBody>
          <a:bodyPr wrap="square" rtlCol="0">
            <a:spAutoFit/>
          </a:bodyPr>
          <a:lstStyle/>
          <a:p>
            <a:r>
              <a:rPr lang="en-US" sz="3600"/>
              <a:t>Set S </a:t>
            </a:r>
          </a:p>
        </p:txBody>
      </p:sp>
      <p:sp>
        <p:nvSpPr>
          <p:cNvPr id="39" name="Content Placeholder 2">
            <a:extLst>
              <a:ext uri="{FF2B5EF4-FFF2-40B4-BE49-F238E27FC236}">
                <a16:creationId xmlns:a16="http://schemas.microsoft.com/office/drawing/2014/main" id="{B550CEFB-8716-0D80-90C0-9315B2C12E1F}"/>
              </a:ext>
            </a:extLst>
          </p:cNvPr>
          <p:cNvSpPr txBox="1">
            <a:spLocks/>
          </p:cNvSpPr>
          <p:nvPr/>
        </p:nvSpPr>
        <p:spPr>
          <a:xfrm>
            <a:off x="838200" y="1825624"/>
            <a:ext cx="10515600" cy="466725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3200"/>
          </a:p>
          <a:p>
            <a:endParaRPr lang="en-US" sz="3200"/>
          </a:p>
          <a:p>
            <a:endParaRPr lang="en-US" sz="3200"/>
          </a:p>
          <a:p>
            <a:endParaRPr lang="en-US" sz="3200"/>
          </a:p>
          <a:p>
            <a:endParaRPr lang="en-US" sz="3200"/>
          </a:p>
          <a:p>
            <a:endParaRPr lang="en-US" sz="3200"/>
          </a:p>
          <a:p>
            <a:r>
              <a:rPr lang="en-US" sz="3200"/>
              <a:t>Each check costs </a:t>
            </a:r>
            <a:r>
              <a:rPr lang="en-US" sz="3200">
                <a:solidFill>
                  <a:schemeClr val="accent1"/>
                </a:solidFill>
              </a:rPr>
              <a:t>1 constraint</a:t>
            </a:r>
          </a:p>
          <a:p>
            <a:endParaRPr lang="en-US" sz="3200"/>
          </a:p>
          <a:p>
            <a:endParaRPr lang="en-US" sz="3200"/>
          </a:p>
          <a:p>
            <a:endParaRPr lang="en-US" sz="3200"/>
          </a:p>
          <a:p>
            <a:endParaRPr lang="en-US" sz="3200"/>
          </a:p>
          <a:p>
            <a:endParaRPr lang="en-US" sz="3200"/>
          </a:p>
          <a:p>
            <a:endParaRPr lang="en-US" sz="3200"/>
          </a:p>
        </p:txBody>
      </p:sp>
    </p:spTree>
    <p:extLst>
      <p:ext uri="{BB962C8B-B14F-4D97-AF65-F5344CB8AC3E}">
        <p14:creationId xmlns:p14="http://schemas.microsoft.com/office/powerpoint/2010/main" val="3438684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7"/>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9"/>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0"/>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6"/>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41"/>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43"/>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48"/>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52"/>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63"/>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71"/>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75"/>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77"/>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39">
                                            <p:txEl>
                                              <p:pRg st="6" end="6"/>
                                            </p:txEl>
                                          </p:spTgt>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Lst>
  </p:timing>
</p:sld>
</file>

<file path=ppt/slides/slide150.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6F8AF4CB-AC2A-4F0A-14BE-787CFD4B7A8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A918D33-6D56-D5F1-EC0E-DA7C55E20D0F}"/>
              </a:ext>
            </a:extLst>
          </p:cNvPr>
          <p:cNvSpPr>
            <a:spLocks noGrp="1"/>
          </p:cNvSpPr>
          <p:nvPr>
            <p:ph type="title"/>
          </p:nvPr>
        </p:nvSpPr>
        <p:spPr/>
        <p:txBody>
          <a:bodyPr/>
          <a:lstStyle/>
          <a:p>
            <a:r>
              <a:rPr lang="en-US"/>
              <a:t>Our Contributions</a:t>
            </a:r>
          </a:p>
        </p:txBody>
      </p:sp>
      <p:sp>
        <p:nvSpPr>
          <p:cNvPr id="3" name="Content Placeholder 2">
            <a:extLst>
              <a:ext uri="{FF2B5EF4-FFF2-40B4-BE49-F238E27FC236}">
                <a16:creationId xmlns:a16="http://schemas.microsoft.com/office/drawing/2014/main" id="{C8E0B676-F7B2-2909-E90B-C848BC36796E}"/>
              </a:ext>
            </a:extLst>
          </p:cNvPr>
          <p:cNvSpPr>
            <a:spLocks noGrp="1"/>
          </p:cNvSpPr>
          <p:nvPr>
            <p:ph idx="1"/>
          </p:nvPr>
        </p:nvSpPr>
        <p:spPr>
          <a:xfrm>
            <a:off x="838200" y="1825625"/>
            <a:ext cx="10515600" cy="4770384"/>
          </a:xfrm>
        </p:spPr>
        <p:txBody>
          <a:bodyPr>
            <a:normAutofit/>
          </a:bodyPr>
          <a:lstStyle/>
          <a:p>
            <a:r>
              <a:rPr lang="en-US"/>
              <a:t>Efficient Zero-Knowledge Proof protocols for legacy signatures, including </a:t>
            </a:r>
            <a:r>
              <a:rPr lang="en-US">
                <a:solidFill>
                  <a:schemeClr val="accent1"/>
                </a:solidFill>
              </a:rPr>
              <a:t>RSA</a:t>
            </a:r>
            <a:r>
              <a:rPr lang="en-US"/>
              <a:t>, </a:t>
            </a:r>
            <a:r>
              <a:rPr lang="en-US">
                <a:solidFill>
                  <a:schemeClr val="accent1"/>
                </a:solidFill>
              </a:rPr>
              <a:t>ECDSA</a:t>
            </a:r>
            <a:r>
              <a:rPr lang="en-US"/>
              <a:t>, </a:t>
            </a:r>
            <a:r>
              <a:rPr lang="en-US">
                <a:solidFill>
                  <a:schemeClr val="accent1"/>
                </a:solidFill>
              </a:rPr>
              <a:t>Ed25519</a:t>
            </a:r>
            <a:r>
              <a:rPr lang="en-US"/>
              <a:t>, </a:t>
            </a:r>
            <a:r>
              <a:rPr lang="en-US">
                <a:solidFill>
                  <a:schemeClr val="accent1"/>
                </a:solidFill>
              </a:rPr>
              <a:t>Falcon</a:t>
            </a:r>
            <a:r>
              <a:rPr lang="en-US"/>
              <a:t>, </a:t>
            </a:r>
            <a:r>
              <a:rPr lang="en-US" err="1">
                <a:solidFill>
                  <a:schemeClr val="accent1"/>
                </a:solidFill>
              </a:rPr>
              <a:t>Dilithium</a:t>
            </a:r>
            <a:endParaRPr lang="en-US"/>
          </a:p>
          <a:p>
            <a:pPr lvl="1"/>
            <a:r>
              <a:rPr lang="en-US"/>
              <a:t>Ring signature for </a:t>
            </a:r>
            <a:r>
              <a:rPr lang="en-US">
                <a:solidFill>
                  <a:schemeClr val="accent1"/>
                </a:solidFill>
              </a:rPr>
              <a:t>Falcon</a:t>
            </a:r>
            <a:r>
              <a:rPr lang="en-US"/>
              <a:t> (Ring size 2</a:t>
            </a:r>
            <a:r>
              <a:rPr lang="en-US" baseline="30000"/>
              <a:t>20</a:t>
            </a:r>
            <a:r>
              <a:rPr lang="en-US"/>
              <a:t>): </a:t>
            </a:r>
            <a:r>
              <a:rPr lang="en-US">
                <a:solidFill>
                  <a:srgbClr val="00B050"/>
                </a:solidFill>
              </a:rPr>
              <a:t>0.8s</a:t>
            </a:r>
            <a:r>
              <a:rPr lang="en-US"/>
              <a:t> prover time </a:t>
            </a:r>
          </a:p>
          <a:p>
            <a:pPr lvl="1"/>
            <a:r>
              <a:rPr lang="en-US"/>
              <a:t>Proof-of-Possession for </a:t>
            </a:r>
            <a:r>
              <a:rPr lang="en-US">
                <a:solidFill>
                  <a:schemeClr val="accent1"/>
                </a:solidFill>
              </a:rPr>
              <a:t>ECDSA</a:t>
            </a:r>
            <a:r>
              <a:rPr lang="en-US"/>
              <a:t> (2KB message): </a:t>
            </a:r>
            <a:r>
              <a:rPr lang="en-US">
                <a:solidFill>
                  <a:srgbClr val="00B050"/>
                </a:solidFill>
              </a:rPr>
              <a:t>2.7s</a:t>
            </a:r>
            <a:r>
              <a:rPr lang="en-US"/>
              <a:t> prover time</a:t>
            </a:r>
          </a:p>
          <a:p>
            <a:pPr lvl="1"/>
            <a:r>
              <a:rPr lang="en-US"/>
              <a:t>Both: Proof size </a:t>
            </a:r>
            <a:r>
              <a:rPr lang="en-US">
                <a:solidFill>
                  <a:srgbClr val="00B050"/>
                </a:solidFill>
              </a:rPr>
              <a:t>&lt; 0.5 kB</a:t>
            </a:r>
          </a:p>
          <a:p>
            <a:pPr lvl="1"/>
            <a:endParaRPr lang="en-US"/>
          </a:p>
          <a:p>
            <a:r>
              <a:rPr lang="en-US"/>
              <a:t>Technical overview</a:t>
            </a:r>
          </a:p>
          <a:p>
            <a:pPr lvl="1"/>
            <a:r>
              <a:rPr lang="en-US"/>
              <a:t>Efficiently encode legacy signature verification in a </a:t>
            </a:r>
            <a:r>
              <a:rPr lang="en-US" err="1"/>
              <a:t>zkSNARK</a:t>
            </a:r>
            <a:r>
              <a:rPr lang="en-US"/>
              <a:t> </a:t>
            </a:r>
            <a:r>
              <a:rPr lang="en-US" err="1"/>
              <a:t>circui</a:t>
            </a:r>
            <a:endParaRPr lang="en-US"/>
          </a:p>
          <a:p>
            <a:pPr lvl="2"/>
            <a:r>
              <a:rPr lang="en-US"/>
              <a:t>Support common operations including hashing, </a:t>
            </a:r>
            <a:r>
              <a:rPr lang="en-US" b="1"/>
              <a:t>modular arithmetic</a:t>
            </a:r>
            <a:r>
              <a:rPr lang="en-US"/>
              <a:t>, NTT, </a:t>
            </a:r>
            <a:r>
              <a:rPr lang="en-US" b="1"/>
              <a:t>rejection sampling</a:t>
            </a:r>
            <a:r>
              <a:rPr lang="en-US"/>
              <a:t>, and </a:t>
            </a:r>
            <a:r>
              <a:rPr lang="en-US" b="1"/>
              <a:t>the Fisher-Yates shuffle</a:t>
            </a:r>
          </a:p>
          <a:p>
            <a:pPr lvl="2"/>
            <a:r>
              <a:rPr lang="en-US" b="1"/>
              <a:t>Make extensive use of verifier randomness for efficiency</a:t>
            </a:r>
          </a:p>
          <a:p>
            <a:pPr lvl="1"/>
            <a:r>
              <a:rPr lang="en-US" b="1"/>
              <a:t>Move expensive operations outside the </a:t>
            </a:r>
            <a:r>
              <a:rPr lang="en-US" b="1" err="1"/>
              <a:t>zkSNARK</a:t>
            </a:r>
            <a:r>
              <a:rPr lang="en-US" b="1"/>
              <a:t> circuit</a:t>
            </a:r>
          </a:p>
          <a:p>
            <a:pPr lvl="1"/>
            <a:endParaRPr lang="en-US"/>
          </a:p>
        </p:txBody>
      </p:sp>
    </p:spTree>
    <p:extLst>
      <p:ext uri="{BB962C8B-B14F-4D97-AF65-F5344CB8AC3E}">
        <p14:creationId xmlns:p14="http://schemas.microsoft.com/office/powerpoint/2010/main" val="2998267531"/>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D0CD68-2C6B-3A2D-6F54-7FF331B5FF73}"/>
              </a:ext>
            </a:extLst>
          </p:cNvPr>
          <p:cNvSpPr>
            <a:spLocks noGrp="1"/>
          </p:cNvSpPr>
          <p:nvPr>
            <p:ph type="title"/>
          </p:nvPr>
        </p:nvSpPr>
        <p:spPr/>
        <p:txBody>
          <a:bodyPr/>
          <a:lstStyle/>
          <a:p>
            <a:r>
              <a:rPr lang="en-US"/>
              <a:t>Our Design</a:t>
            </a:r>
          </a:p>
        </p:txBody>
      </p:sp>
      <p:pic>
        <p:nvPicPr>
          <p:cNvPr id="4" name="Picture 6" descr="Client - Free marketing icons">
            <a:extLst>
              <a:ext uri="{FF2B5EF4-FFF2-40B4-BE49-F238E27FC236}">
                <a16:creationId xmlns:a16="http://schemas.microsoft.com/office/drawing/2014/main" id="{BF80550B-A4DF-DEEB-1909-2C1BC40F1D3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28374"/>
          <a:stretch/>
        </p:blipFill>
        <p:spPr bwMode="auto">
          <a:xfrm>
            <a:off x="4977423" y="3022823"/>
            <a:ext cx="2315308" cy="1658373"/>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a:extLst>
              <a:ext uri="{FF2B5EF4-FFF2-40B4-BE49-F238E27FC236}">
                <a16:creationId xmlns:a16="http://schemas.microsoft.com/office/drawing/2014/main" id="{44441C9B-BC53-FD17-24BD-122DE40F34CE}"/>
              </a:ext>
            </a:extLst>
          </p:cNvPr>
          <p:cNvGrpSpPr/>
          <p:nvPr/>
        </p:nvGrpSpPr>
        <p:grpSpPr>
          <a:xfrm>
            <a:off x="457115" y="2516578"/>
            <a:ext cx="5208008" cy="2794994"/>
            <a:chOff x="718924" y="3871233"/>
            <a:chExt cx="5208008" cy="2794994"/>
          </a:xfrm>
        </p:grpSpPr>
        <p:pic>
          <p:nvPicPr>
            <p:cNvPr id="6" name="Picture 4" descr="Certificate - Free education icons">
              <a:extLst>
                <a:ext uri="{FF2B5EF4-FFF2-40B4-BE49-F238E27FC236}">
                  <a16:creationId xmlns:a16="http://schemas.microsoft.com/office/drawing/2014/main" id="{F4B3B39A-E67C-A184-7FE3-3EE461FE609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39232" y="5746632"/>
              <a:ext cx="687700" cy="687700"/>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6">
              <a:extLst>
                <a:ext uri="{FF2B5EF4-FFF2-40B4-BE49-F238E27FC236}">
                  <a16:creationId xmlns:a16="http://schemas.microsoft.com/office/drawing/2014/main" id="{FACCEDE9-2DA7-97E1-F71F-0F23E666ED7F}"/>
                </a:ext>
              </a:extLst>
            </p:cNvPr>
            <p:cNvGrpSpPr/>
            <p:nvPr/>
          </p:nvGrpSpPr>
          <p:grpSpPr>
            <a:xfrm>
              <a:off x="718924" y="3871233"/>
              <a:ext cx="2685158" cy="2794994"/>
              <a:chOff x="742356" y="3871233"/>
              <a:chExt cx="2866728" cy="2794994"/>
            </a:xfrm>
          </p:grpSpPr>
          <p:pic>
            <p:nvPicPr>
              <p:cNvPr id="8" name="Picture 6" descr="Home • Go Government">
                <a:extLst>
                  <a:ext uri="{FF2B5EF4-FFF2-40B4-BE49-F238E27FC236}">
                    <a16:creationId xmlns:a16="http://schemas.microsoft.com/office/drawing/2014/main" id="{CC2A4A54-B0ED-DB2F-6BB9-5CE290E0D7A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38031" y="4322058"/>
                <a:ext cx="1475378" cy="147537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Key PNG transparent image download, size: 2560x1066px">
                <a:extLst>
                  <a:ext uri="{FF2B5EF4-FFF2-40B4-BE49-F238E27FC236}">
                    <a16:creationId xmlns:a16="http://schemas.microsoft.com/office/drawing/2014/main" id="{A2FDDE95-E72C-2EE6-DF24-3EDE601E4E6C}"/>
                  </a:ext>
                </a:extLst>
              </p:cNvPr>
              <p:cNvPicPr>
                <a:picLocks noChangeAspect="1" noChangeArrowheads="1"/>
              </p:cNvPicPr>
              <p:nvPr/>
            </p:nvPicPr>
            <p:blipFill>
              <a:blip r:embed="rId5">
                <a:duotone>
                  <a:prstClr val="black"/>
                  <a:srgbClr val="DC3220">
                    <a:tint val="45000"/>
                    <a:satMod val="400000"/>
                  </a:srgbClr>
                </a:duotone>
                <a:extLst>
                  <a:ext uri="{28A0092B-C50C-407E-A947-70E740481C1C}">
                    <a14:useLocalDpi xmlns:a14="http://schemas.microsoft.com/office/drawing/2010/main" val="0"/>
                  </a:ext>
                </a:extLst>
              </a:blip>
              <a:srcRect/>
              <a:stretch>
                <a:fillRect/>
              </a:stretch>
            </p:blipFill>
            <p:spPr bwMode="auto">
              <a:xfrm>
                <a:off x="1354851" y="5823456"/>
                <a:ext cx="851283" cy="35448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Key PNG transparent image download, size: 2560x1066px">
                <a:extLst>
                  <a:ext uri="{FF2B5EF4-FFF2-40B4-BE49-F238E27FC236}">
                    <a16:creationId xmlns:a16="http://schemas.microsoft.com/office/drawing/2014/main" id="{EF96C57D-1F04-8152-5A2C-18B0F91314B1}"/>
                  </a:ext>
                </a:extLst>
              </p:cNvPr>
              <p:cNvPicPr>
                <a:picLocks noChangeAspect="1" noChangeArrowheads="1"/>
              </p:cNvPicPr>
              <p:nvPr/>
            </p:nvPicPr>
            <p:blipFill>
              <a:blip r:embed="rId5">
                <a:duotone>
                  <a:prstClr val="black"/>
                  <a:srgbClr val="005AB5">
                    <a:tint val="45000"/>
                    <a:satMod val="400000"/>
                  </a:srgbClr>
                </a:duotone>
                <a:extLst>
                  <a:ext uri="{28A0092B-C50C-407E-A947-70E740481C1C}">
                    <a14:useLocalDpi xmlns:a14="http://schemas.microsoft.com/office/drawing/2010/main" val="0"/>
                  </a:ext>
                </a:extLst>
              </a:blip>
              <a:srcRect/>
              <a:stretch>
                <a:fillRect/>
              </a:stretch>
            </p:blipFill>
            <p:spPr bwMode="auto">
              <a:xfrm>
                <a:off x="2239693" y="5820305"/>
                <a:ext cx="851282" cy="354480"/>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750CF8E9-DD95-050D-C223-5E487053D355}"/>
                  </a:ext>
                </a:extLst>
              </p:cNvPr>
              <p:cNvSpPr txBox="1"/>
              <p:nvPr/>
            </p:nvSpPr>
            <p:spPr>
              <a:xfrm>
                <a:off x="1594193" y="6174785"/>
                <a:ext cx="1215399" cy="461665"/>
              </a:xfrm>
              <a:prstGeom prst="rect">
                <a:avLst/>
              </a:prstGeom>
              <a:noFill/>
            </p:spPr>
            <p:txBody>
              <a:bodyPr wrap="none" rtlCol="0">
                <a:spAutoFit/>
              </a:bodyPr>
              <a:lstStyle/>
              <a:p>
                <a:r>
                  <a:rPr lang="en-US" sz="2400"/>
                  <a:t>(</a:t>
                </a:r>
                <a:r>
                  <a:rPr lang="en-US" sz="2400" err="1"/>
                  <a:t>sk</a:t>
                </a:r>
                <a:r>
                  <a:rPr lang="en-US" sz="2400"/>
                  <a:t>,   pk)</a:t>
                </a:r>
              </a:p>
            </p:txBody>
          </p:sp>
          <p:sp>
            <p:nvSpPr>
              <p:cNvPr id="12" name="Rounded Rectangular Callout 11">
                <a:extLst>
                  <a:ext uri="{FF2B5EF4-FFF2-40B4-BE49-F238E27FC236}">
                    <a16:creationId xmlns:a16="http://schemas.microsoft.com/office/drawing/2014/main" id="{3D093C82-EC3E-CF90-B27C-477F32B2B502}"/>
                  </a:ext>
                </a:extLst>
              </p:cNvPr>
              <p:cNvSpPr/>
              <p:nvPr/>
            </p:nvSpPr>
            <p:spPr>
              <a:xfrm>
                <a:off x="742356" y="3871233"/>
                <a:ext cx="2866728" cy="2794994"/>
              </a:xfrm>
              <a:prstGeom prst="wedgeRoundRectCallout">
                <a:avLst>
                  <a:gd name="adj1" fmla="val 121467"/>
                  <a:gd name="adj2" fmla="val 26701"/>
                  <a:gd name="adj3" fmla="val 16667"/>
                </a:avLst>
              </a:prstGeom>
              <a:noFill/>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3" name="TextBox 12">
                <a:extLst>
                  <a:ext uri="{FF2B5EF4-FFF2-40B4-BE49-F238E27FC236}">
                    <a16:creationId xmlns:a16="http://schemas.microsoft.com/office/drawing/2014/main" id="{16CF012B-EB1F-3D1D-DFA7-F2A7D2351979}"/>
                  </a:ext>
                </a:extLst>
              </p:cNvPr>
              <p:cNvSpPr txBox="1"/>
              <p:nvPr/>
            </p:nvSpPr>
            <p:spPr>
              <a:xfrm>
                <a:off x="827146" y="3925662"/>
                <a:ext cx="1348574" cy="461665"/>
              </a:xfrm>
              <a:prstGeom prst="rect">
                <a:avLst/>
              </a:prstGeom>
              <a:noFill/>
            </p:spPr>
            <p:txBody>
              <a:bodyPr wrap="none" rtlCol="0">
                <a:spAutoFit/>
              </a:bodyPr>
              <a:lstStyle/>
              <a:p>
                <a:r>
                  <a:rPr lang="en-US" sz="2400"/>
                  <a:t>Issued by</a:t>
                </a:r>
              </a:p>
            </p:txBody>
          </p:sp>
        </p:grpSp>
      </p:grpSp>
      <p:sp>
        <p:nvSpPr>
          <p:cNvPr id="14" name="Rectangle 13">
            <a:extLst>
              <a:ext uri="{FF2B5EF4-FFF2-40B4-BE49-F238E27FC236}">
                <a16:creationId xmlns:a16="http://schemas.microsoft.com/office/drawing/2014/main" id="{FC91C28C-392C-2E61-5B2B-8F41DBE84BFF}"/>
              </a:ext>
            </a:extLst>
          </p:cNvPr>
          <p:cNvSpPr/>
          <p:nvPr/>
        </p:nvSpPr>
        <p:spPr>
          <a:xfrm>
            <a:off x="8714304" y="3271290"/>
            <a:ext cx="2390298" cy="1410826"/>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US" sz="2800" err="1"/>
              <a:t>zkSNARK.Prove</a:t>
            </a:r>
            <a:endParaRPr lang="en-US" sz="2800"/>
          </a:p>
        </p:txBody>
      </p:sp>
      <p:pic>
        <p:nvPicPr>
          <p:cNvPr id="15" name="Picture 4" descr="Certificate - Free education icons">
            <a:extLst>
              <a:ext uri="{FF2B5EF4-FFF2-40B4-BE49-F238E27FC236}">
                <a16:creationId xmlns:a16="http://schemas.microsoft.com/office/drawing/2014/main" id="{9A221E85-37F2-43FD-51B2-50C84DADD3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72842" y="3189992"/>
            <a:ext cx="687700" cy="687700"/>
          </a:xfrm>
          <a:prstGeom prst="rect">
            <a:avLst/>
          </a:prstGeom>
          <a:noFill/>
          <a:extLst>
            <a:ext uri="{909E8E84-426E-40DD-AFC4-6F175D3DCCD1}">
              <a14:hiddenFill xmlns:a14="http://schemas.microsoft.com/office/drawing/2010/main">
                <a:solidFill>
                  <a:srgbClr val="FFFFFF"/>
                </a:solidFill>
              </a14:hiddenFill>
            </a:ext>
          </a:extLst>
        </p:spPr>
      </p:pic>
      <p:pic>
        <p:nvPicPr>
          <p:cNvPr id="16" name="Graphic 15" descr="Diploma roll with solid fill">
            <a:extLst>
              <a:ext uri="{FF2B5EF4-FFF2-40B4-BE49-F238E27FC236}">
                <a16:creationId xmlns:a16="http://schemas.microsoft.com/office/drawing/2014/main" id="{8BBDB391-3137-A2F9-3B01-35F40F54CEDE}"/>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322689" y="3756039"/>
            <a:ext cx="914400" cy="914400"/>
          </a:xfrm>
          <a:prstGeom prst="rect">
            <a:avLst/>
          </a:prstGeom>
        </p:spPr>
      </p:pic>
      <p:cxnSp>
        <p:nvCxnSpPr>
          <p:cNvPr id="17" name="Straight Arrow Connector 16">
            <a:extLst>
              <a:ext uri="{FF2B5EF4-FFF2-40B4-BE49-F238E27FC236}">
                <a16:creationId xmlns:a16="http://schemas.microsoft.com/office/drawing/2014/main" id="{48CEE11B-9578-B4A8-0D25-49FCE1F6A7E4}"/>
              </a:ext>
            </a:extLst>
          </p:cNvPr>
          <p:cNvCxnSpPr>
            <a:cxnSpLocks/>
          </p:cNvCxnSpPr>
          <p:nvPr/>
        </p:nvCxnSpPr>
        <p:spPr>
          <a:xfrm>
            <a:off x="7079747" y="3877692"/>
            <a:ext cx="1400285" cy="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18" name="Straight Arrow Connector 17">
            <a:extLst>
              <a:ext uri="{FF2B5EF4-FFF2-40B4-BE49-F238E27FC236}">
                <a16:creationId xmlns:a16="http://schemas.microsoft.com/office/drawing/2014/main" id="{84F287A5-3A43-2938-D739-C879F23884FE}"/>
              </a:ext>
            </a:extLst>
          </p:cNvPr>
          <p:cNvCxnSpPr>
            <a:cxnSpLocks/>
          </p:cNvCxnSpPr>
          <p:nvPr/>
        </p:nvCxnSpPr>
        <p:spPr>
          <a:xfrm flipH="1" flipV="1">
            <a:off x="7121987" y="4467382"/>
            <a:ext cx="1399032" cy="147"/>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20" name="Oval Callout 19">
            <a:extLst>
              <a:ext uri="{FF2B5EF4-FFF2-40B4-BE49-F238E27FC236}">
                <a16:creationId xmlns:a16="http://schemas.microsoft.com/office/drawing/2014/main" id="{CDFDCA8A-D214-DDE9-75DC-96BCB187CC4D}"/>
              </a:ext>
            </a:extLst>
          </p:cNvPr>
          <p:cNvSpPr/>
          <p:nvPr/>
        </p:nvSpPr>
        <p:spPr>
          <a:xfrm>
            <a:off x="7079747" y="2128555"/>
            <a:ext cx="4937551" cy="1073624"/>
          </a:xfrm>
          <a:prstGeom prst="wedgeEllipseCallout">
            <a:avLst>
              <a:gd name="adj1" fmla="val -29454"/>
              <a:gd name="adj2" fmla="val 122185"/>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a:t>Proof-of-Possession</a:t>
            </a:r>
          </a:p>
        </p:txBody>
      </p:sp>
      <p:grpSp>
        <p:nvGrpSpPr>
          <p:cNvPr id="25" name="Group 24">
            <a:extLst>
              <a:ext uri="{FF2B5EF4-FFF2-40B4-BE49-F238E27FC236}">
                <a16:creationId xmlns:a16="http://schemas.microsoft.com/office/drawing/2014/main" id="{64C3F018-B903-F90F-12FC-545D8E1FF499}"/>
              </a:ext>
            </a:extLst>
          </p:cNvPr>
          <p:cNvGrpSpPr/>
          <p:nvPr/>
        </p:nvGrpSpPr>
        <p:grpSpPr>
          <a:xfrm>
            <a:off x="4138920" y="5057218"/>
            <a:ext cx="5966133" cy="1658225"/>
            <a:chOff x="4138920" y="5057218"/>
            <a:chExt cx="5966133" cy="1658225"/>
          </a:xfrm>
        </p:grpSpPr>
        <p:sp>
          <p:nvSpPr>
            <p:cNvPr id="21" name="AutoShape 19">
              <a:extLst>
                <a:ext uri="{FF2B5EF4-FFF2-40B4-BE49-F238E27FC236}">
                  <a16:creationId xmlns:a16="http://schemas.microsoft.com/office/drawing/2014/main" id="{4FAB23D1-97BE-DD0E-967D-4D8D5AAAC30E}"/>
                </a:ext>
              </a:extLst>
            </p:cNvPr>
            <p:cNvSpPr>
              <a:spLocks noChangeArrowheads="1"/>
            </p:cNvSpPr>
            <p:nvPr/>
          </p:nvSpPr>
          <p:spPr bwMode="auto">
            <a:xfrm>
              <a:off x="4138920" y="5057218"/>
              <a:ext cx="5966133" cy="1658225"/>
            </a:xfrm>
            <a:prstGeom prst="wedgeRectCallout">
              <a:avLst>
                <a:gd name="adj1" fmla="val 13078"/>
                <a:gd name="adj2" fmla="val -99340"/>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sz="2400" b="1"/>
                <a:t>Knowledge Soundness</a:t>
              </a:r>
            </a:p>
            <a:p>
              <a:r>
                <a:rPr lang="en-US" sz="2400"/>
                <a:t>Prover knows             </a:t>
              </a:r>
              <a:r>
                <a:rPr lang="en-US" sz="2400" err="1"/>
                <a:t>s.t.</a:t>
              </a:r>
              <a:r>
                <a:rPr lang="en-US" sz="2400"/>
                <a:t> </a:t>
              </a:r>
            </a:p>
            <a:p>
              <a:endParaRPr lang="en-US" sz="2400"/>
            </a:p>
            <a:p>
              <a:pPr algn="ctr"/>
              <a:r>
                <a:rPr lang="en-US" sz="2400" err="1"/>
                <a:t>Sign.Verify</a:t>
              </a:r>
              <a:r>
                <a:rPr lang="en-US" sz="2400"/>
                <a:t>(            ,            ) = true </a:t>
              </a:r>
            </a:p>
          </p:txBody>
        </p:sp>
        <p:pic>
          <p:nvPicPr>
            <p:cNvPr id="22" name="Picture 4" descr="Certificate - Free education icons">
              <a:extLst>
                <a:ext uri="{FF2B5EF4-FFF2-40B4-BE49-F238E27FC236}">
                  <a16:creationId xmlns:a16="http://schemas.microsoft.com/office/drawing/2014/main" id="{5E86FF4E-4919-F489-33D6-FCC14429DC3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98323" y="5340186"/>
              <a:ext cx="687700" cy="687700"/>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4" descr="Certificate - Free education icons">
              <a:extLst>
                <a:ext uri="{FF2B5EF4-FFF2-40B4-BE49-F238E27FC236}">
                  <a16:creationId xmlns:a16="http://schemas.microsoft.com/office/drawing/2014/main" id="{7A7A1571-F513-E1F2-D340-012CCE0C5EF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72842" y="5956339"/>
              <a:ext cx="687700" cy="687700"/>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descr="Key PNG transparent image download, size: 2560x1066px">
              <a:extLst>
                <a:ext uri="{FF2B5EF4-FFF2-40B4-BE49-F238E27FC236}">
                  <a16:creationId xmlns:a16="http://schemas.microsoft.com/office/drawing/2014/main" id="{15DBA1E4-4A5F-42A0-5109-966DFA538758}"/>
                </a:ext>
              </a:extLst>
            </p:cNvPr>
            <p:cNvPicPr>
              <a:picLocks noChangeAspect="1" noChangeArrowheads="1"/>
            </p:cNvPicPr>
            <p:nvPr/>
          </p:nvPicPr>
          <p:blipFill>
            <a:blip r:embed="rId5">
              <a:duotone>
                <a:prstClr val="black"/>
                <a:srgbClr val="005AB5">
                  <a:tint val="45000"/>
                  <a:satMod val="400000"/>
                </a:srgbClr>
              </a:duotone>
              <a:extLst>
                <a:ext uri="{28A0092B-C50C-407E-A947-70E740481C1C}">
                  <a14:useLocalDpi xmlns:a14="http://schemas.microsoft.com/office/drawing/2010/main" val="0"/>
                </a:ext>
              </a:extLst>
            </a:blip>
            <a:srcRect/>
            <a:stretch>
              <a:fillRect/>
            </a:stretch>
          </p:blipFill>
          <p:spPr bwMode="auto">
            <a:xfrm>
              <a:off x="6535083" y="6180077"/>
              <a:ext cx="797364" cy="354480"/>
            </a:xfrm>
            <a:prstGeom prst="rect">
              <a:avLst/>
            </a:prstGeom>
            <a:noFill/>
            <a:extLst>
              <a:ext uri="{909E8E84-426E-40DD-AFC4-6F175D3DCCD1}">
                <a14:hiddenFill xmlns:a14="http://schemas.microsoft.com/office/drawing/2010/main">
                  <a:solidFill>
                    <a:srgbClr val="FFFFFF"/>
                  </a:solidFill>
                </a14:hiddenFill>
              </a:ext>
            </a:extLst>
          </p:spPr>
        </p:pic>
      </p:grpSp>
      <p:sp>
        <p:nvSpPr>
          <p:cNvPr id="26" name="Content Placeholder 2">
            <a:extLst>
              <a:ext uri="{FF2B5EF4-FFF2-40B4-BE49-F238E27FC236}">
                <a16:creationId xmlns:a16="http://schemas.microsoft.com/office/drawing/2014/main" id="{EC22C784-2DAB-2CA3-4C29-DAB0F03118DC}"/>
              </a:ext>
            </a:extLst>
          </p:cNvPr>
          <p:cNvSpPr>
            <a:spLocks noGrp="1"/>
          </p:cNvSpPr>
          <p:nvPr>
            <p:ph idx="1"/>
          </p:nvPr>
        </p:nvSpPr>
        <p:spPr>
          <a:xfrm>
            <a:off x="838200" y="1357673"/>
            <a:ext cx="10515600" cy="4833145"/>
          </a:xfrm>
        </p:spPr>
        <p:txBody>
          <a:bodyPr/>
          <a:lstStyle/>
          <a:p>
            <a:r>
              <a:rPr lang="en-US" sz="3200"/>
              <a:t>Express signature verification and in a </a:t>
            </a:r>
            <a:r>
              <a:rPr lang="en-US" sz="3200" err="1"/>
              <a:t>zkSNARK</a:t>
            </a:r>
            <a:r>
              <a:rPr lang="en-US" sz="3200"/>
              <a:t> circuit that checks the “policy” of the fancy scheme</a:t>
            </a:r>
          </a:p>
          <a:p>
            <a:endParaRPr lang="en-US"/>
          </a:p>
          <a:p>
            <a:endParaRPr lang="en-US"/>
          </a:p>
          <a:p>
            <a:pPr marL="0" indent="0">
              <a:buNone/>
            </a:pPr>
            <a:endParaRPr lang="en-US"/>
          </a:p>
        </p:txBody>
      </p:sp>
    </p:spTree>
    <p:extLst>
      <p:ext uri="{BB962C8B-B14F-4D97-AF65-F5344CB8AC3E}">
        <p14:creationId xmlns:p14="http://schemas.microsoft.com/office/powerpoint/2010/main" val="3044803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152.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749B5329-F2DF-57D5-ADB2-406F47D90ED2}"/>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92DA344-6536-728F-25B2-B3B90FFAB430}"/>
              </a:ext>
            </a:extLst>
          </p:cNvPr>
          <p:cNvSpPr>
            <a:spLocks noGrp="1"/>
          </p:cNvSpPr>
          <p:nvPr>
            <p:ph idx="1"/>
          </p:nvPr>
        </p:nvSpPr>
        <p:spPr>
          <a:xfrm>
            <a:off x="838200" y="1340714"/>
            <a:ext cx="10515600" cy="4351338"/>
          </a:xfrm>
        </p:spPr>
        <p:txBody>
          <a:bodyPr/>
          <a:lstStyle/>
          <a:p>
            <a:r>
              <a:rPr lang="en-US" sz="3600"/>
              <a:t>Goal: Build practically efficient </a:t>
            </a:r>
            <a:r>
              <a:rPr lang="en-US" sz="3600" err="1"/>
              <a:t>zkSNARKs</a:t>
            </a:r>
            <a:r>
              <a:rPr lang="en-US" sz="3600"/>
              <a:t> for Legacy Signatures</a:t>
            </a:r>
          </a:p>
          <a:p>
            <a:pPr lvl="1"/>
            <a:r>
              <a:rPr lang="en-US" sz="3200"/>
              <a:t>Pre-quantum: RSA, ECDSA, </a:t>
            </a:r>
            <a:r>
              <a:rPr lang="en-US" sz="3200" err="1"/>
              <a:t>EdDSA</a:t>
            </a:r>
            <a:endParaRPr lang="en-US" sz="3200"/>
          </a:p>
          <a:p>
            <a:pPr lvl="1"/>
            <a:r>
              <a:rPr lang="en-US" sz="3200"/>
              <a:t>Post-quantum: Falcon, </a:t>
            </a:r>
            <a:r>
              <a:rPr lang="en-US" sz="3200" err="1"/>
              <a:t>Dilithium</a:t>
            </a:r>
            <a:endParaRPr lang="en-US" sz="3200"/>
          </a:p>
          <a:p>
            <a:pPr lvl="1"/>
            <a:endParaRPr lang="en-US" sz="3200"/>
          </a:p>
        </p:txBody>
      </p:sp>
      <p:sp>
        <p:nvSpPr>
          <p:cNvPr id="2" name="Title 1">
            <a:extLst>
              <a:ext uri="{FF2B5EF4-FFF2-40B4-BE49-F238E27FC236}">
                <a16:creationId xmlns:a16="http://schemas.microsoft.com/office/drawing/2014/main" id="{0A609129-71C6-478D-63AB-C3CB9E913CF3}"/>
              </a:ext>
            </a:extLst>
          </p:cNvPr>
          <p:cNvSpPr>
            <a:spLocks noGrp="1"/>
          </p:cNvSpPr>
          <p:nvPr>
            <p:ph type="title"/>
          </p:nvPr>
        </p:nvSpPr>
        <p:spPr/>
        <p:txBody>
          <a:bodyPr/>
          <a:lstStyle/>
          <a:p>
            <a:r>
              <a:rPr lang="en-US"/>
              <a:t>Motivation</a:t>
            </a:r>
          </a:p>
        </p:txBody>
      </p:sp>
      <p:pic>
        <p:nvPicPr>
          <p:cNvPr id="4" name="Picture 6" descr="Client - Free marketing icons">
            <a:extLst>
              <a:ext uri="{FF2B5EF4-FFF2-40B4-BE49-F238E27FC236}">
                <a16:creationId xmlns:a16="http://schemas.microsoft.com/office/drawing/2014/main" id="{29A7A799-47E4-8814-5051-510D970A850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28374"/>
          <a:stretch/>
        </p:blipFill>
        <p:spPr bwMode="auto">
          <a:xfrm>
            <a:off x="4842159" y="4445223"/>
            <a:ext cx="2315308" cy="1658373"/>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oup 8">
            <a:extLst>
              <a:ext uri="{FF2B5EF4-FFF2-40B4-BE49-F238E27FC236}">
                <a16:creationId xmlns:a16="http://schemas.microsoft.com/office/drawing/2014/main" id="{F9DC7CAE-2022-E60C-74D2-67E00B8AE3E7}"/>
              </a:ext>
            </a:extLst>
          </p:cNvPr>
          <p:cNvGrpSpPr/>
          <p:nvPr/>
        </p:nvGrpSpPr>
        <p:grpSpPr>
          <a:xfrm>
            <a:off x="321851" y="3994398"/>
            <a:ext cx="5208008" cy="2794994"/>
            <a:chOff x="718924" y="3871233"/>
            <a:chExt cx="5208008" cy="2794994"/>
          </a:xfrm>
        </p:grpSpPr>
        <p:pic>
          <p:nvPicPr>
            <p:cNvPr id="10" name="Picture 4" descr="Certificate - Free education icons">
              <a:extLst>
                <a:ext uri="{FF2B5EF4-FFF2-40B4-BE49-F238E27FC236}">
                  <a16:creationId xmlns:a16="http://schemas.microsoft.com/office/drawing/2014/main" id="{70629BF1-1862-9597-ED8E-26264362FF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39232" y="5746632"/>
              <a:ext cx="687700" cy="687700"/>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a:extLst>
                <a:ext uri="{FF2B5EF4-FFF2-40B4-BE49-F238E27FC236}">
                  <a16:creationId xmlns:a16="http://schemas.microsoft.com/office/drawing/2014/main" id="{6C7F208C-B3F6-9D37-5102-CD2AEF4945A5}"/>
                </a:ext>
              </a:extLst>
            </p:cNvPr>
            <p:cNvGrpSpPr/>
            <p:nvPr/>
          </p:nvGrpSpPr>
          <p:grpSpPr>
            <a:xfrm>
              <a:off x="718924" y="3871233"/>
              <a:ext cx="2685158" cy="2794994"/>
              <a:chOff x="742356" y="3871233"/>
              <a:chExt cx="2866728" cy="2794994"/>
            </a:xfrm>
          </p:grpSpPr>
          <p:pic>
            <p:nvPicPr>
              <p:cNvPr id="12" name="Picture 6" descr="Home • Go Government">
                <a:extLst>
                  <a:ext uri="{FF2B5EF4-FFF2-40B4-BE49-F238E27FC236}">
                    <a16:creationId xmlns:a16="http://schemas.microsoft.com/office/drawing/2014/main" id="{DF0434EC-68DF-3C19-A843-3DCE20C3B11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38031" y="4322058"/>
                <a:ext cx="1475378" cy="1475378"/>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Key PNG transparent image download, size: 2560x1066px">
                <a:extLst>
                  <a:ext uri="{FF2B5EF4-FFF2-40B4-BE49-F238E27FC236}">
                    <a16:creationId xmlns:a16="http://schemas.microsoft.com/office/drawing/2014/main" id="{2EE7E850-8160-6E49-E624-5F7E4F49D5D7}"/>
                  </a:ext>
                </a:extLst>
              </p:cNvPr>
              <p:cNvPicPr>
                <a:picLocks noChangeAspect="1" noChangeArrowheads="1"/>
              </p:cNvPicPr>
              <p:nvPr/>
            </p:nvPicPr>
            <p:blipFill>
              <a:blip r:embed="rId5">
                <a:duotone>
                  <a:prstClr val="black"/>
                  <a:srgbClr val="DC3220">
                    <a:tint val="45000"/>
                    <a:satMod val="400000"/>
                  </a:srgbClr>
                </a:duotone>
                <a:extLst>
                  <a:ext uri="{28A0092B-C50C-407E-A947-70E740481C1C}">
                    <a14:useLocalDpi xmlns:a14="http://schemas.microsoft.com/office/drawing/2010/main" val="0"/>
                  </a:ext>
                </a:extLst>
              </a:blip>
              <a:srcRect/>
              <a:stretch>
                <a:fillRect/>
              </a:stretch>
            </p:blipFill>
            <p:spPr bwMode="auto">
              <a:xfrm>
                <a:off x="1354851" y="5823456"/>
                <a:ext cx="851283" cy="35448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Key PNG transparent image download, size: 2560x1066px">
                <a:extLst>
                  <a:ext uri="{FF2B5EF4-FFF2-40B4-BE49-F238E27FC236}">
                    <a16:creationId xmlns:a16="http://schemas.microsoft.com/office/drawing/2014/main" id="{C47066EE-3446-2813-F087-CDCCBC1F3131}"/>
                  </a:ext>
                </a:extLst>
              </p:cNvPr>
              <p:cNvPicPr>
                <a:picLocks noChangeAspect="1" noChangeArrowheads="1"/>
              </p:cNvPicPr>
              <p:nvPr/>
            </p:nvPicPr>
            <p:blipFill>
              <a:blip r:embed="rId5">
                <a:duotone>
                  <a:prstClr val="black"/>
                  <a:srgbClr val="005AB5">
                    <a:tint val="45000"/>
                    <a:satMod val="400000"/>
                  </a:srgbClr>
                </a:duotone>
                <a:extLst>
                  <a:ext uri="{28A0092B-C50C-407E-A947-70E740481C1C}">
                    <a14:useLocalDpi xmlns:a14="http://schemas.microsoft.com/office/drawing/2010/main" val="0"/>
                  </a:ext>
                </a:extLst>
              </a:blip>
              <a:srcRect/>
              <a:stretch>
                <a:fillRect/>
              </a:stretch>
            </p:blipFill>
            <p:spPr bwMode="auto">
              <a:xfrm>
                <a:off x="2239693" y="5820305"/>
                <a:ext cx="851282" cy="354480"/>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2A8BE442-11E9-F3D7-622D-2A9FA2CE79E7}"/>
                  </a:ext>
                </a:extLst>
              </p:cNvPr>
              <p:cNvSpPr txBox="1"/>
              <p:nvPr/>
            </p:nvSpPr>
            <p:spPr>
              <a:xfrm>
                <a:off x="1594193" y="6174785"/>
                <a:ext cx="1215399" cy="461665"/>
              </a:xfrm>
              <a:prstGeom prst="rect">
                <a:avLst/>
              </a:prstGeom>
              <a:noFill/>
            </p:spPr>
            <p:txBody>
              <a:bodyPr wrap="none" rtlCol="0">
                <a:spAutoFit/>
              </a:bodyPr>
              <a:lstStyle/>
              <a:p>
                <a:r>
                  <a:rPr lang="en-US" sz="2400"/>
                  <a:t>(</a:t>
                </a:r>
                <a:r>
                  <a:rPr lang="en-US" sz="2400" err="1"/>
                  <a:t>sk</a:t>
                </a:r>
                <a:r>
                  <a:rPr lang="en-US" sz="2400"/>
                  <a:t>,   pk)</a:t>
                </a:r>
              </a:p>
            </p:txBody>
          </p:sp>
          <p:sp>
            <p:nvSpPr>
              <p:cNvPr id="16" name="Rounded Rectangular Callout 15">
                <a:extLst>
                  <a:ext uri="{FF2B5EF4-FFF2-40B4-BE49-F238E27FC236}">
                    <a16:creationId xmlns:a16="http://schemas.microsoft.com/office/drawing/2014/main" id="{FD8CBD7C-2135-3C9E-06AF-AED63ADCD497}"/>
                  </a:ext>
                </a:extLst>
              </p:cNvPr>
              <p:cNvSpPr/>
              <p:nvPr/>
            </p:nvSpPr>
            <p:spPr>
              <a:xfrm>
                <a:off x="742356" y="3871233"/>
                <a:ext cx="2866728" cy="2794994"/>
              </a:xfrm>
              <a:prstGeom prst="wedgeRoundRectCallout">
                <a:avLst>
                  <a:gd name="adj1" fmla="val 121467"/>
                  <a:gd name="adj2" fmla="val 26701"/>
                  <a:gd name="adj3" fmla="val 16667"/>
                </a:avLst>
              </a:prstGeom>
              <a:noFill/>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7" name="TextBox 16">
                <a:extLst>
                  <a:ext uri="{FF2B5EF4-FFF2-40B4-BE49-F238E27FC236}">
                    <a16:creationId xmlns:a16="http://schemas.microsoft.com/office/drawing/2014/main" id="{ED0F78E8-BD35-8479-2400-C31A0460716B}"/>
                  </a:ext>
                </a:extLst>
              </p:cNvPr>
              <p:cNvSpPr txBox="1"/>
              <p:nvPr/>
            </p:nvSpPr>
            <p:spPr>
              <a:xfrm>
                <a:off x="827146" y="3925662"/>
                <a:ext cx="1348574" cy="461665"/>
              </a:xfrm>
              <a:prstGeom prst="rect">
                <a:avLst/>
              </a:prstGeom>
              <a:noFill/>
            </p:spPr>
            <p:txBody>
              <a:bodyPr wrap="none" rtlCol="0">
                <a:spAutoFit/>
              </a:bodyPr>
              <a:lstStyle/>
              <a:p>
                <a:r>
                  <a:rPr lang="en-US" sz="2400"/>
                  <a:t>Issued by</a:t>
                </a:r>
              </a:p>
            </p:txBody>
          </p:sp>
        </p:grpSp>
      </p:grpSp>
      <p:sp>
        <p:nvSpPr>
          <p:cNvPr id="19" name="Rectangle 18">
            <a:extLst>
              <a:ext uri="{FF2B5EF4-FFF2-40B4-BE49-F238E27FC236}">
                <a16:creationId xmlns:a16="http://schemas.microsoft.com/office/drawing/2014/main" id="{24AA9453-FC81-4804-31EB-8E72BC96F059}"/>
              </a:ext>
            </a:extLst>
          </p:cNvPr>
          <p:cNvSpPr/>
          <p:nvPr/>
        </p:nvSpPr>
        <p:spPr>
          <a:xfrm>
            <a:off x="8579040" y="4693690"/>
            <a:ext cx="2390298" cy="1410826"/>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US" sz="2800" err="1"/>
              <a:t>zkSNARK.Prove</a:t>
            </a:r>
            <a:endParaRPr lang="en-US" sz="2800"/>
          </a:p>
        </p:txBody>
      </p:sp>
      <p:pic>
        <p:nvPicPr>
          <p:cNvPr id="20" name="Picture 4" descr="Certificate - Free education icons">
            <a:extLst>
              <a:ext uri="{FF2B5EF4-FFF2-40B4-BE49-F238E27FC236}">
                <a16:creationId xmlns:a16="http://schemas.microsoft.com/office/drawing/2014/main" id="{A1F2B073-9BE1-4752-294A-E614951E45E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37578" y="4612392"/>
            <a:ext cx="687700" cy="687700"/>
          </a:xfrm>
          <a:prstGeom prst="rect">
            <a:avLst/>
          </a:prstGeom>
          <a:noFill/>
          <a:extLst>
            <a:ext uri="{909E8E84-426E-40DD-AFC4-6F175D3DCCD1}">
              <a14:hiddenFill xmlns:a14="http://schemas.microsoft.com/office/drawing/2010/main">
                <a:solidFill>
                  <a:srgbClr val="FFFFFF"/>
                </a:solidFill>
              </a14:hiddenFill>
            </a:ext>
          </a:extLst>
        </p:spPr>
      </p:pic>
      <p:pic>
        <p:nvPicPr>
          <p:cNvPr id="21" name="Graphic 20" descr="Diploma roll with solid fill">
            <a:extLst>
              <a:ext uri="{FF2B5EF4-FFF2-40B4-BE49-F238E27FC236}">
                <a16:creationId xmlns:a16="http://schemas.microsoft.com/office/drawing/2014/main" id="{0E9B6294-2C03-8189-6658-9901B8AC1C27}"/>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187425" y="5178439"/>
            <a:ext cx="914400" cy="914400"/>
          </a:xfrm>
          <a:prstGeom prst="rect">
            <a:avLst/>
          </a:prstGeom>
        </p:spPr>
      </p:pic>
      <p:cxnSp>
        <p:nvCxnSpPr>
          <p:cNvPr id="22" name="Straight Arrow Connector 21">
            <a:extLst>
              <a:ext uri="{FF2B5EF4-FFF2-40B4-BE49-F238E27FC236}">
                <a16:creationId xmlns:a16="http://schemas.microsoft.com/office/drawing/2014/main" id="{135F287D-1F3C-C269-43AE-FB376F0DD7C0}"/>
              </a:ext>
            </a:extLst>
          </p:cNvPr>
          <p:cNvCxnSpPr>
            <a:cxnSpLocks/>
          </p:cNvCxnSpPr>
          <p:nvPr/>
        </p:nvCxnSpPr>
        <p:spPr>
          <a:xfrm>
            <a:off x="6944483" y="5300092"/>
            <a:ext cx="1400285" cy="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23" name="Straight Arrow Connector 22">
            <a:extLst>
              <a:ext uri="{FF2B5EF4-FFF2-40B4-BE49-F238E27FC236}">
                <a16:creationId xmlns:a16="http://schemas.microsoft.com/office/drawing/2014/main" id="{907F8C56-CA79-8BFA-30FB-35046AD1B184}"/>
              </a:ext>
            </a:extLst>
          </p:cNvPr>
          <p:cNvCxnSpPr>
            <a:cxnSpLocks/>
          </p:cNvCxnSpPr>
          <p:nvPr/>
        </p:nvCxnSpPr>
        <p:spPr>
          <a:xfrm flipH="1" flipV="1">
            <a:off x="6986723" y="5889782"/>
            <a:ext cx="1399032" cy="147"/>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25" name="Oval Callout 24">
            <a:extLst>
              <a:ext uri="{FF2B5EF4-FFF2-40B4-BE49-F238E27FC236}">
                <a16:creationId xmlns:a16="http://schemas.microsoft.com/office/drawing/2014/main" id="{910B8C76-1B28-37DA-60AA-58780F1CDB81}"/>
              </a:ext>
            </a:extLst>
          </p:cNvPr>
          <p:cNvSpPr/>
          <p:nvPr/>
        </p:nvSpPr>
        <p:spPr>
          <a:xfrm>
            <a:off x="7509361" y="5910030"/>
            <a:ext cx="3709175" cy="914401"/>
          </a:xfrm>
          <a:prstGeom prst="wedgeEllipseCallout">
            <a:avLst>
              <a:gd name="adj1" fmla="val -38189"/>
              <a:gd name="adj2" fmla="val -7743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a:t>Ring Signature</a:t>
            </a:r>
          </a:p>
        </p:txBody>
      </p:sp>
      <p:sp>
        <p:nvSpPr>
          <p:cNvPr id="26" name="Oval Callout 25">
            <a:extLst>
              <a:ext uri="{FF2B5EF4-FFF2-40B4-BE49-F238E27FC236}">
                <a16:creationId xmlns:a16="http://schemas.microsoft.com/office/drawing/2014/main" id="{7C049ABA-48CE-E190-A299-88ABAF89812F}"/>
              </a:ext>
            </a:extLst>
          </p:cNvPr>
          <p:cNvSpPr/>
          <p:nvPr/>
        </p:nvSpPr>
        <p:spPr>
          <a:xfrm>
            <a:off x="7157466" y="3325102"/>
            <a:ext cx="4937551" cy="1073624"/>
          </a:xfrm>
          <a:prstGeom prst="wedgeEllipseCallout">
            <a:avLst>
              <a:gd name="adj1" fmla="val -38152"/>
              <a:gd name="adj2" fmla="val 147994"/>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a:t>Proof-of-Possession</a:t>
            </a:r>
          </a:p>
        </p:txBody>
      </p:sp>
    </p:spTree>
    <p:extLst>
      <p:ext uri="{BB962C8B-B14F-4D97-AF65-F5344CB8AC3E}">
        <p14:creationId xmlns:p14="http://schemas.microsoft.com/office/powerpoint/2010/main" val="3713028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5" grpId="0" animBg="1"/>
      <p:bldP spid="26" grpId="0" animBg="1"/>
    </p:bldLst>
  </p:timing>
</p:sld>
</file>

<file path=ppt/slides/slide1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AEAD31-0194-B6F2-333A-90DA17E357A2}"/>
              </a:ext>
            </a:extLst>
          </p:cNvPr>
          <p:cNvSpPr>
            <a:spLocks noGrp="1"/>
          </p:cNvSpPr>
          <p:nvPr>
            <p:ph type="title"/>
          </p:nvPr>
        </p:nvSpPr>
        <p:spPr/>
        <p:txBody>
          <a:bodyPr/>
          <a:lstStyle/>
          <a:p>
            <a:pPr algn="ctr"/>
            <a:r>
              <a:rPr lang="en-US" b="1">
                <a:latin typeface="Segoe UI Semibold" panose="020B0502040204020203" pitchFamily="34" charset="0"/>
                <a:cs typeface="Segoe UI Semibold" panose="020B0502040204020203" pitchFamily="34" charset="0"/>
              </a:rPr>
              <a:t>Proof-of-Possession for Signature</a:t>
            </a:r>
          </a:p>
        </p:txBody>
      </p:sp>
      <p:sp>
        <p:nvSpPr>
          <p:cNvPr id="3" name="Content Placeholder 2">
            <a:extLst>
              <a:ext uri="{FF2B5EF4-FFF2-40B4-BE49-F238E27FC236}">
                <a16:creationId xmlns:a16="http://schemas.microsoft.com/office/drawing/2014/main" id="{0CCAFE5C-5ADD-D2F8-A665-2811D8090E84}"/>
              </a:ext>
            </a:extLst>
          </p:cNvPr>
          <p:cNvSpPr>
            <a:spLocks noGrp="1"/>
          </p:cNvSpPr>
          <p:nvPr>
            <p:ph idx="1"/>
          </p:nvPr>
        </p:nvSpPr>
        <p:spPr>
          <a:xfrm>
            <a:off x="838200" y="1825624"/>
            <a:ext cx="10515600" cy="1173819"/>
          </a:xfrm>
        </p:spPr>
        <p:txBody>
          <a:bodyPr>
            <a:normAutofit/>
          </a:bodyPr>
          <a:lstStyle/>
          <a:p>
            <a:pPr marL="0" indent="0">
              <a:buNone/>
            </a:pPr>
            <a:r>
              <a:rPr lang="en-US"/>
              <a:t>Prover’s Goal: Convince Verifier that Signer has given him a signature on some message</a:t>
            </a:r>
          </a:p>
        </p:txBody>
      </p:sp>
      <p:pic>
        <p:nvPicPr>
          <p:cNvPr id="4" name="Picture 6" descr="Client - Free marketing icons">
            <a:extLst>
              <a:ext uri="{FF2B5EF4-FFF2-40B4-BE49-F238E27FC236}">
                <a16:creationId xmlns:a16="http://schemas.microsoft.com/office/drawing/2014/main" id="{5F498716-3B40-E7FF-6005-83AAD6E62F1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28374"/>
          <a:stretch/>
        </p:blipFill>
        <p:spPr bwMode="auto">
          <a:xfrm>
            <a:off x="838200" y="4445223"/>
            <a:ext cx="2315308" cy="165837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AB2572E1-4CDF-750F-C4D5-51B221C31C7A}"/>
              </a:ext>
            </a:extLst>
          </p:cNvPr>
          <p:cNvSpPr txBox="1"/>
          <p:nvPr/>
        </p:nvSpPr>
        <p:spPr>
          <a:xfrm>
            <a:off x="1493793" y="6215183"/>
            <a:ext cx="1004121" cy="461665"/>
          </a:xfrm>
          <a:prstGeom prst="rect">
            <a:avLst/>
          </a:prstGeom>
          <a:noFill/>
        </p:spPr>
        <p:txBody>
          <a:bodyPr wrap="none" rtlCol="0">
            <a:spAutoFit/>
          </a:bodyPr>
          <a:lstStyle/>
          <a:p>
            <a:r>
              <a:rPr lang="en-US" sz="2400"/>
              <a:t>Prover</a:t>
            </a:r>
          </a:p>
        </p:txBody>
      </p:sp>
      <p:pic>
        <p:nvPicPr>
          <p:cNvPr id="9" name="Picture 8">
            <a:extLst>
              <a:ext uri="{FF2B5EF4-FFF2-40B4-BE49-F238E27FC236}">
                <a16:creationId xmlns:a16="http://schemas.microsoft.com/office/drawing/2014/main" id="{091EAEE0-022C-A515-82BB-38A064FFF95C}"/>
              </a:ext>
            </a:extLst>
          </p:cNvPr>
          <p:cNvPicPr>
            <a:picLocks noChangeAspect="1"/>
          </p:cNvPicPr>
          <p:nvPr/>
        </p:nvPicPr>
        <p:blipFill>
          <a:blip r:embed="rId4"/>
          <a:stretch>
            <a:fillRect/>
          </a:stretch>
        </p:blipFill>
        <p:spPr>
          <a:xfrm>
            <a:off x="8417169" y="4081366"/>
            <a:ext cx="2022230" cy="2022230"/>
          </a:xfrm>
          <a:prstGeom prst="rect">
            <a:avLst/>
          </a:prstGeom>
        </p:spPr>
      </p:pic>
      <p:sp>
        <p:nvSpPr>
          <p:cNvPr id="10" name="TextBox 9">
            <a:extLst>
              <a:ext uri="{FF2B5EF4-FFF2-40B4-BE49-F238E27FC236}">
                <a16:creationId xmlns:a16="http://schemas.microsoft.com/office/drawing/2014/main" id="{6C0B7A11-EBF9-FBC1-C8E1-8A07A46BED5A}"/>
              </a:ext>
            </a:extLst>
          </p:cNvPr>
          <p:cNvSpPr txBox="1"/>
          <p:nvPr/>
        </p:nvSpPr>
        <p:spPr>
          <a:xfrm>
            <a:off x="8926224" y="6215183"/>
            <a:ext cx="1102289" cy="461665"/>
          </a:xfrm>
          <a:prstGeom prst="rect">
            <a:avLst/>
          </a:prstGeom>
          <a:noFill/>
        </p:spPr>
        <p:txBody>
          <a:bodyPr wrap="none" rtlCol="0">
            <a:spAutoFit/>
          </a:bodyPr>
          <a:lstStyle/>
          <a:p>
            <a:r>
              <a:rPr lang="en-US" sz="2400"/>
              <a:t>Verifier</a:t>
            </a:r>
          </a:p>
        </p:txBody>
      </p:sp>
      <p:pic>
        <p:nvPicPr>
          <p:cNvPr id="11" name="Picture 4" descr="Certificate - Free education icons">
            <a:extLst>
              <a:ext uri="{FF2B5EF4-FFF2-40B4-BE49-F238E27FC236}">
                <a16:creationId xmlns:a16="http://schemas.microsoft.com/office/drawing/2014/main" id="{5912D9C3-3374-B3BF-FD05-B1D2A845337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19754" y="5815540"/>
            <a:ext cx="687700" cy="687700"/>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Straight Arrow Connector 11">
            <a:extLst>
              <a:ext uri="{FF2B5EF4-FFF2-40B4-BE49-F238E27FC236}">
                <a16:creationId xmlns:a16="http://schemas.microsoft.com/office/drawing/2014/main" id="{A2081A41-B270-5870-F6B6-03F11C9D001D}"/>
              </a:ext>
            </a:extLst>
          </p:cNvPr>
          <p:cNvCxnSpPr>
            <a:cxnSpLocks/>
          </p:cNvCxnSpPr>
          <p:nvPr/>
        </p:nvCxnSpPr>
        <p:spPr>
          <a:xfrm>
            <a:off x="4079632" y="5262688"/>
            <a:ext cx="3786553" cy="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pic>
        <p:nvPicPr>
          <p:cNvPr id="16" name="Picture 8" descr="Green check mark icon symbol logo in a circle. Tick symbol green checkmark  approve transparent 24382913 PNG">
            <a:extLst>
              <a:ext uri="{FF2B5EF4-FFF2-40B4-BE49-F238E27FC236}">
                <a16:creationId xmlns:a16="http://schemas.microsoft.com/office/drawing/2014/main" id="{17AB5FD8-F76B-6CD3-D508-7C1C16FFA4D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232032" y="5390133"/>
            <a:ext cx="932350" cy="85081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Key PNG transparent image download, size: 2560x1066px">
            <a:extLst>
              <a:ext uri="{FF2B5EF4-FFF2-40B4-BE49-F238E27FC236}">
                <a16:creationId xmlns:a16="http://schemas.microsoft.com/office/drawing/2014/main" id="{E573BC80-2A08-BB94-9DF1-DFC900BDCEA6}"/>
              </a:ext>
            </a:extLst>
          </p:cNvPr>
          <p:cNvPicPr>
            <a:picLocks noChangeAspect="1" noChangeArrowheads="1"/>
          </p:cNvPicPr>
          <p:nvPr/>
        </p:nvPicPr>
        <p:blipFill>
          <a:blip r:embed="rId7">
            <a:duotone>
              <a:prstClr val="black"/>
              <a:srgbClr val="005AB5">
                <a:tint val="45000"/>
                <a:satMod val="400000"/>
              </a:srgbClr>
            </a:duotone>
            <a:extLst>
              <a:ext uri="{28A0092B-C50C-407E-A947-70E740481C1C}">
                <a14:useLocalDpi xmlns:a14="http://schemas.microsoft.com/office/drawing/2010/main" val="0"/>
              </a:ext>
            </a:extLst>
          </a:blip>
          <a:srcRect/>
          <a:stretch>
            <a:fillRect/>
          </a:stretch>
        </p:blipFill>
        <p:spPr bwMode="auto">
          <a:xfrm>
            <a:off x="768810" y="6046575"/>
            <a:ext cx="809824" cy="337216"/>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Key PNG transparent image download, size: 2560x1066px">
            <a:extLst>
              <a:ext uri="{FF2B5EF4-FFF2-40B4-BE49-F238E27FC236}">
                <a16:creationId xmlns:a16="http://schemas.microsoft.com/office/drawing/2014/main" id="{92412D9A-1008-CEC7-26D5-7734273234CC}"/>
              </a:ext>
            </a:extLst>
          </p:cNvPr>
          <p:cNvPicPr>
            <a:picLocks noChangeAspect="1" noChangeArrowheads="1"/>
          </p:cNvPicPr>
          <p:nvPr/>
        </p:nvPicPr>
        <p:blipFill>
          <a:blip r:embed="rId7">
            <a:duotone>
              <a:prstClr val="black"/>
              <a:srgbClr val="005AB5">
                <a:tint val="45000"/>
                <a:satMod val="400000"/>
              </a:srgbClr>
            </a:duotone>
            <a:extLst>
              <a:ext uri="{28A0092B-C50C-407E-A947-70E740481C1C}">
                <a14:useLocalDpi xmlns:a14="http://schemas.microsoft.com/office/drawing/2010/main" val="0"/>
              </a:ext>
            </a:extLst>
          </a:blip>
          <a:srcRect/>
          <a:stretch>
            <a:fillRect/>
          </a:stretch>
        </p:blipFill>
        <p:spPr bwMode="auto">
          <a:xfrm>
            <a:off x="8406283" y="6035688"/>
            <a:ext cx="809824" cy="33721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Certificate - Free education icons">
            <a:extLst>
              <a:ext uri="{FF2B5EF4-FFF2-40B4-BE49-F238E27FC236}">
                <a16:creationId xmlns:a16="http://schemas.microsoft.com/office/drawing/2014/main" id="{26B15E64-8CFD-74DF-3E24-2A4607ECB56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9058" y="4548354"/>
            <a:ext cx="687700" cy="687700"/>
          </a:xfrm>
          <a:prstGeom prst="rect">
            <a:avLst/>
          </a:prstGeom>
          <a:noFill/>
          <a:extLst>
            <a:ext uri="{909E8E84-426E-40DD-AFC4-6F175D3DCCD1}">
              <a14:hiddenFill xmlns:a14="http://schemas.microsoft.com/office/drawing/2010/main">
                <a:solidFill>
                  <a:srgbClr val="FFFFFF"/>
                </a:solidFill>
              </a14:hiddenFill>
            </a:ext>
          </a:extLst>
        </p:spPr>
      </p:pic>
      <p:sp>
        <p:nvSpPr>
          <p:cNvPr id="8" name="AutoShape 19">
            <a:extLst>
              <a:ext uri="{FF2B5EF4-FFF2-40B4-BE49-F238E27FC236}">
                <a16:creationId xmlns:a16="http://schemas.microsoft.com/office/drawing/2014/main" id="{49A1DB19-04D5-4522-0BE3-AD0F411EC7F6}"/>
              </a:ext>
            </a:extLst>
          </p:cNvPr>
          <p:cNvSpPr>
            <a:spLocks noChangeArrowheads="1"/>
          </p:cNvSpPr>
          <p:nvPr/>
        </p:nvSpPr>
        <p:spPr bwMode="auto">
          <a:xfrm>
            <a:off x="5621911" y="2842092"/>
            <a:ext cx="5966133" cy="1173815"/>
          </a:xfrm>
          <a:prstGeom prst="wedgeRectCallout">
            <a:avLst>
              <a:gd name="adj1" fmla="val -43251"/>
              <a:gd name="adj2" fmla="val 114581"/>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da-DK" sz="2400" b="1"/>
              <a:t>Knowledge </a:t>
            </a:r>
            <a:r>
              <a:rPr lang="da-DK" sz="2400" b="1" err="1"/>
              <a:t>Soundness</a:t>
            </a:r>
            <a:br>
              <a:rPr lang="da-DK" sz="2400"/>
            </a:br>
            <a:r>
              <a:rPr lang="da-DK" sz="2400"/>
              <a:t>Only accept </a:t>
            </a:r>
            <a:r>
              <a:rPr lang="da-DK" sz="2400" err="1"/>
              <a:t>if</a:t>
            </a:r>
            <a:r>
              <a:rPr lang="da-DK" sz="2400"/>
              <a:t> </a:t>
            </a:r>
            <a:r>
              <a:rPr lang="da-DK" sz="2400" err="1"/>
              <a:t>Prover</a:t>
            </a:r>
            <a:r>
              <a:rPr lang="da-DK" sz="2400"/>
              <a:t> </a:t>
            </a:r>
            <a:r>
              <a:rPr lang="da-DK" sz="2400" err="1"/>
              <a:t>demonstrates</a:t>
            </a:r>
            <a:r>
              <a:rPr lang="da-DK" sz="2400"/>
              <a:t> </a:t>
            </a:r>
            <a:r>
              <a:rPr lang="da-DK" sz="2400" err="1"/>
              <a:t>knowledge</a:t>
            </a:r>
            <a:r>
              <a:rPr lang="da-DK" sz="2400"/>
              <a:t> of a </a:t>
            </a:r>
            <a:r>
              <a:rPr lang="en-US" sz="2400">
                <a:solidFill>
                  <a:srgbClr val="0D0D0D"/>
                </a:solidFill>
                <a:highlight>
                  <a:srgbClr val="FFFFFF"/>
                </a:highlight>
                <a:latin typeface="Söhne"/>
              </a:rPr>
              <a:t>signature-message pair from the Signer</a:t>
            </a:r>
            <a:endParaRPr lang="en-US" sz="2400"/>
          </a:p>
        </p:txBody>
      </p:sp>
      <p:pic>
        <p:nvPicPr>
          <p:cNvPr id="13" name="Picture 4" descr="Devil - Free smileys icons">
            <a:extLst>
              <a:ext uri="{FF2B5EF4-FFF2-40B4-BE49-F238E27FC236}">
                <a16:creationId xmlns:a16="http://schemas.microsoft.com/office/drawing/2014/main" id="{257A1AFF-7A28-C0AD-E03B-7DC49BBB150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73722" y="5347136"/>
            <a:ext cx="578138" cy="578138"/>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descr="Devil - Free smileys icons">
            <a:extLst>
              <a:ext uri="{FF2B5EF4-FFF2-40B4-BE49-F238E27FC236}">
                <a16:creationId xmlns:a16="http://schemas.microsoft.com/office/drawing/2014/main" id="{E15B58DA-E1F0-E6B9-6649-9668DF66F1C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625080" y="5262688"/>
            <a:ext cx="578138" cy="578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6182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54.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6BFE27DC-857C-6686-D062-FD54C02F3A2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26BEDF8-8D29-4C2D-FBB0-9549B43BE620}"/>
              </a:ext>
            </a:extLst>
          </p:cNvPr>
          <p:cNvSpPr>
            <a:spLocks noGrp="1"/>
          </p:cNvSpPr>
          <p:nvPr>
            <p:ph type="title"/>
          </p:nvPr>
        </p:nvSpPr>
        <p:spPr/>
        <p:txBody>
          <a:bodyPr/>
          <a:lstStyle/>
          <a:p>
            <a:pPr algn="ctr"/>
            <a:r>
              <a:rPr lang="en-US" b="1">
                <a:latin typeface="Segoe UI Semibold" panose="020B0502040204020203" pitchFamily="34" charset="0"/>
                <a:cs typeface="Segoe UI Semibold" panose="020B0502040204020203" pitchFamily="34" charset="0"/>
              </a:rPr>
              <a:t>Proof-of-Possession for Signature</a:t>
            </a:r>
          </a:p>
        </p:txBody>
      </p:sp>
      <p:sp>
        <p:nvSpPr>
          <p:cNvPr id="3" name="Content Placeholder 2">
            <a:extLst>
              <a:ext uri="{FF2B5EF4-FFF2-40B4-BE49-F238E27FC236}">
                <a16:creationId xmlns:a16="http://schemas.microsoft.com/office/drawing/2014/main" id="{D36ACB77-3658-DB14-E868-89CFCA8C0AA9}"/>
              </a:ext>
            </a:extLst>
          </p:cNvPr>
          <p:cNvSpPr>
            <a:spLocks noGrp="1"/>
          </p:cNvSpPr>
          <p:nvPr>
            <p:ph idx="1"/>
          </p:nvPr>
        </p:nvSpPr>
        <p:spPr>
          <a:xfrm>
            <a:off x="838200" y="1825624"/>
            <a:ext cx="10515600" cy="1173819"/>
          </a:xfrm>
        </p:spPr>
        <p:txBody>
          <a:bodyPr>
            <a:normAutofit/>
          </a:bodyPr>
          <a:lstStyle/>
          <a:p>
            <a:pPr marL="0" indent="0">
              <a:buNone/>
            </a:pPr>
            <a:r>
              <a:rPr lang="en-US"/>
              <a:t>Prover’s Goal: Convince Verifier that Signer has given him a signature on some message</a:t>
            </a:r>
          </a:p>
        </p:txBody>
      </p:sp>
      <p:pic>
        <p:nvPicPr>
          <p:cNvPr id="4" name="Picture 6" descr="Client - Free marketing icons">
            <a:extLst>
              <a:ext uri="{FF2B5EF4-FFF2-40B4-BE49-F238E27FC236}">
                <a16:creationId xmlns:a16="http://schemas.microsoft.com/office/drawing/2014/main" id="{6AC7E6FE-F558-2C10-CAF3-7F352D63647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28374"/>
          <a:stretch/>
        </p:blipFill>
        <p:spPr bwMode="auto">
          <a:xfrm>
            <a:off x="838200" y="4445223"/>
            <a:ext cx="2315308" cy="165837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0E5350C8-C686-AD18-BE94-1D72805ADA22}"/>
              </a:ext>
            </a:extLst>
          </p:cNvPr>
          <p:cNvSpPr txBox="1"/>
          <p:nvPr/>
        </p:nvSpPr>
        <p:spPr>
          <a:xfrm>
            <a:off x="1493793" y="6215183"/>
            <a:ext cx="1004121" cy="461665"/>
          </a:xfrm>
          <a:prstGeom prst="rect">
            <a:avLst/>
          </a:prstGeom>
          <a:noFill/>
        </p:spPr>
        <p:txBody>
          <a:bodyPr wrap="none" rtlCol="0">
            <a:spAutoFit/>
          </a:bodyPr>
          <a:lstStyle/>
          <a:p>
            <a:r>
              <a:rPr lang="en-US" sz="2400"/>
              <a:t>Prover</a:t>
            </a:r>
          </a:p>
        </p:txBody>
      </p:sp>
      <p:pic>
        <p:nvPicPr>
          <p:cNvPr id="9" name="Picture 8">
            <a:extLst>
              <a:ext uri="{FF2B5EF4-FFF2-40B4-BE49-F238E27FC236}">
                <a16:creationId xmlns:a16="http://schemas.microsoft.com/office/drawing/2014/main" id="{F7CECB7C-D72F-CD9C-C944-5DF2C3D9E107}"/>
              </a:ext>
            </a:extLst>
          </p:cNvPr>
          <p:cNvPicPr>
            <a:picLocks noChangeAspect="1"/>
          </p:cNvPicPr>
          <p:nvPr/>
        </p:nvPicPr>
        <p:blipFill>
          <a:blip r:embed="rId4"/>
          <a:stretch>
            <a:fillRect/>
          </a:stretch>
        </p:blipFill>
        <p:spPr>
          <a:xfrm>
            <a:off x="8417169" y="4081366"/>
            <a:ext cx="2022230" cy="2022230"/>
          </a:xfrm>
          <a:prstGeom prst="rect">
            <a:avLst/>
          </a:prstGeom>
        </p:spPr>
      </p:pic>
      <p:sp>
        <p:nvSpPr>
          <p:cNvPr id="10" name="TextBox 9">
            <a:extLst>
              <a:ext uri="{FF2B5EF4-FFF2-40B4-BE49-F238E27FC236}">
                <a16:creationId xmlns:a16="http://schemas.microsoft.com/office/drawing/2014/main" id="{0D84CED9-CD73-B88D-8F7B-964A7ED05832}"/>
              </a:ext>
            </a:extLst>
          </p:cNvPr>
          <p:cNvSpPr txBox="1"/>
          <p:nvPr/>
        </p:nvSpPr>
        <p:spPr>
          <a:xfrm>
            <a:off x="8926224" y="6215183"/>
            <a:ext cx="1102289" cy="461665"/>
          </a:xfrm>
          <a:prstGeom prst="rect">
            <a:avLst/>
          </a:prstGeom>
          <a:noFill/>
        </p:spPr>
        <p:txBody>
          <a:bodyPr wrap="none" rtlCol="0">
            <a:spAutoFit/>
          </a:bodyPr>
          <a:lstStyle/>
          <a:p>
            <a:r>
              <a:rPr lang="en-US" sz="2400"/>
              <a:t>Verifier</a:t>
            </a:r>
          </a:p>
        </p:txBody>
      </p:sp>
      <p:pic>
        <p:nvPicPr>
          <p:cNvPr id="11" name="Picture 4" descr="Certificate - Free education icons">
            <a:extLst>
              <a:ext uri="{FF2B5EF4-FFF2-40B4-BE49-F238E27FC236}">
                <a16:creationId xmlns:a16="http://schemas.microsoft.com/office/drawing/2014/main" id="{8990E7AC-9311-49FB-B80F-EB34E19B971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19754" y="5815540"/>
            <a:ext cx="687700" cy="687700"/>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Straight Arrow Connector 11">
            <a:extLst>
              <a:ext uri="{FF2B5EF4-FFF2-40B4-BE49-F238E27FC236}">
                <a16:creationId xmlns:a16="http://schemas.microsoft.com/office/drawing/2014/main" id="{4766AA45-0015-A37D-D3F5-160865E0495B}"/>
              </a:ext>
            </a:extLst>
          </p:cNvPr>
          <p:cNvCxnSpPr>
            <a:cxnSpLocks/>
          </p:cNvCxnSpPr>
          <p:nvPr/>
        </p:nvCxnSpPr>
        <p:spPr>
          <a:xfrm>
            <a:off x="4079632" y="5262688"/>
            <a:ext cx="3786553" cy="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pic>
        <p:nvPicPr>
          <p:cNvPr id="15" name="Graphic 14" descr="Diploma roll with solid fill">
            <a:extLst>
              <a:ext uri="{FF2B5EF4-FFF2-40B4-BE49-F238E27FC236}">
                <a16:creationId xmlns:a16="http://schemas.microsoft.com/office/drawing/2014/main" id="{3CD2F63E-396C-E6E5-FA81-321FFE6B7477}"/>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328138" y="4617918"/>
            <a:ext cx="914400" cy="914400"/>
          </a:xfrm>
          <a:prstGeom prst="rect">
            <a:avLst/>
          </a:prstGeom>
        </p:spPr>
      </p:pic>
      <p:pic>
        <p:nvPicPr>
          <p:cNvPr id="16" name="Picture 8" descr="Green check mark icon symbol logo in a circle. Tick symbol green checkmark  approve transparent 24382913 PNG">
            <a:extLst>
              <a:ext uri="{FF2B5EF4-FFF2-40B4-BE49-F238E27FC236}">
                <a16:creationId xmlns:a16="http://schemas.microsoft.com/office/drawing/2014/main" id="{D6284309-14D5-00E8-32B0-97805D4B555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232032" y="5390133"/>
            <a:ext cx="932350" cy="850814"/>
          </a:xfrm>
          <a:prstGeom prst="rect">
            <a:avLst/>
          </a:prstGeom>
          <a:noFill/>
          <a:extLst>
            <a:ext uri="{909E8E84-426E-40DD-AFC4-6F175D3DCCD1}">
              <a14:hiddenFill xmlns:a14="http://schemas.microsoft.com/office/drawing/2010/main">
                <a:solidFill>
                  <a:srgbClr val="FFFFFF"/>
                </a:solidFill>
              </a14:hiddenFill>
            </a:ext>
          </a:extLst>
        </p:spPr>
      </p:pic>
      <p:sp>
        <p:nvSpPr>
          <p:cNvPr id="17" name="AutoShape 19">
            <a:extLst>
              <a:ext uri="{FF2B5EF4-FFF2-40B4-BE49-F238E27FC236}">
                <a16:creationId xmlns:a16="http://schemas.microsoft.com/office/drawing/2014/main" id="{68B8A85E-CF2F-1C54-EE07-EC2E8F15B321}"/>
              </a:ext>
            </a:extLst>
          </p:cNvPr>
          <p:cNvSpPr>
            <a:spLocks noChangeArrowheads="1"/>
          </p:cNvSpPr>
          <p:nvPr/>
        </p:nvSpPr>
        <p:spPr bwMode="auto">
          <a:xfrm>
            <a:off x="5621911" y="2842092"/>
            <a:ext cx="5966133" cy="1173815"/>
          </a:xfrm>
          <a:prstGeom prst="wedgeRectCallout">
            <a:avLst>
              <a:gd name="adj1" fmla="val -43251"/>
              <a:gd name="adj2" fmla="val 114581"/>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da-DK" sz="2400" b="1"/>
              <a:t>Knowledge </a:t>
            </a:r>
            <a:r>
              <a:rPr lang="da-DK" sz="2400" b="1" err="1"/>
              <a:t>Soundness</a:t>
            </a:r>
            <a:br>
              <a:rPr lang="da-DK" sz="2400"/>
            </a:br>
            <a:r>
              <a:rPr lang="da-DK" sz="2400" err="1"/>
              <a:t>Only</a:t>
            </a:r>
            <a:r>
              <a:rPr lang="da-DK" sz="2400"/>
              <a:t> accept </a:t>
            </a:r>
            <a:r>
              <a:rPr lang="da-DK" sz="2400" err="1"/>
              <a:t>if</a:t>
            </a:r>
            <a:r>
              <a:rPr lang="da-DK" sz="2400"/>
              <a:t> </a:t>
            </a:r>
            <a:r>
              <a:rPr lang="da-DK" sz="2400" err="1"/>
              <a:t>Prover</a:t>
            </a:r>
            <a:r>
              <a:rPr lang="da-DK" sz="2400"/>
              <a:t> </a:t>
            </a:r>
            <a:r>
              <a:rPr lang="da-DK" sz="2400" err="1"/>
              <a:t>demonstrates</a:t>
            </a:r>
            <a:r>
              <a:rPr lang="da-DK" sz="2400"/>
              <a:t> </a:t>
            </a:r>
            <a:r>
              <a:rPr lang="da-DK" sz="2400" err="1"/>
              <a:t>knowledge</a:t>
            </a:r>
            <a:r>
              <a:rPr lang="da-DK" sz="2400"/>
              <a:t> of a </a:t>
            </a:r>
            <a:r>
              <a:rPr lang="en-US" sz="2400">
                <a:solidFill>
                  <a:srgbClr val="0D0D0D"/>
                </a:solidFill>
                <a:highlight>
                  <a:srgbClr val="FFFFFF"/>
                </a:highlight>
                <a:latin typeface="Söhne"/>
              </a:rPr>
              <a:t>signature-message pair from the Signer</a:t>
            </a:r>
            <a:endParaRPr lang="en-US" sz="2400"/>
          </a:p>
        </p:txBody>
      </p:sp>
      <p:sp>
        <p:nvSpPr>
          <p:cNvPr id="18" name="AutoShape 20">
            <a:extLst>
              <a:ext uri="{FF2B5EF4-FFF2-40B4-BE49-F238E27FC236}">
                <a16:creationId xmlns:a16="http://schemas.microsoft.com/office/drawing/2014/main" id="{0F3A3B43-5415-A1EB-BE71-6962C929636D}"/>
              </a:ext>
            </a:extLst>
          </p:cNvPr>
          <p:cNvSpPr>
            <a:spLocks noChangeArrowheads="1"/>
          </p:cNvSpPr>
          <p:nvPr/>
        </p:nvSpPr>
        <p:spPr bwMode="auto">
          <a:xfrm>
            <a:off x="1028185" y="2842092"/>
            <a:ext cx="3617599" cy="1173820"/>
          </a:xfrm>
          <a:prstGeom prst="wedgeRectCallout">
            <a:avLst>
              <a:gd name="adj1" fmla="val 74262"/>
              <a:gd name="adj2" fmla="val 115078"/>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da-DK" sz="2400" b="1"/>
              <a:t>Zero-knowledge</a:t>
            </a:r>
            <a:br>
              <a:rPr lang="da-DK" sz="2400"/>
            </a:br>
            <a:r>
              <a:rPr lang="da-DK" sz="2400" err="1"/>
              <a:t>Does</a:t>
            </a:r>
            <a:r>
              <a:rPr lang="da-DK" sz="2400"/>
              <a:t> not </a:t>
            </a:r>
            <a:r>
              <a:rPr lang="da-DK" sz="2400" err="1"/>
              <a:t>reveal</a:t>
            </a:r>
            <a:r>
              <a:rPr lang="da-DK" sz="2400"/>
              <a:t> </a:t>
            </a:r>
            <a:r>
              <a:rPr lang="da-DK" sz="2400" err="1"/>
              <a:t>anything</a:t>
            </a:r>
            <a:r>
              <a:rPr lang="da-DK" sz="2400"/>
              <a:t> </a:t>
            </a:r>
            <a:r>
              <a:rPr lang="da-DK" sz="2400" err="1"/>
              <a:t>other</a:t>
            </a:r>
            <a:r>
              <a:rPr lang="da-DK" sz="2400"/>
              <a:t> </a:t>
            </a:r>
            <a:r>
              <a:rPr lang="da-DK" sz="2400" err="1"/>
              <a:t>than</a:t>
            </a:r>
            <a:r>
              <a:rPr lang="da-DK" sz="2400"/>
              <a:t> </a:t>
            </a:r>
            <a:r>
              <a:rPr lang="da-DK" sz="2400" err="1"/>
              <a:t>this</a:t>
            </a:r>
            <a:r>
              <a:rPr lang="da-DK" sz="2400"/>
              <a:t> statement</a:t>
            </a:r>
            <a:endParaRPr lang="en-US" sz="2400"/>
          </a:p>
        </p:txBody>
      </p:sp>
      <p:pic>
        <p:nvPicPr>
          <p:cNvPr id="7" name="Picture 2" descr="Key PNG transparent image download, size: 2560x1066px">
            <a:extLst>
              <a:ext uri="{FF2B5EF4-FFF2-40B4-BE49-F238E27FC236}">
                <a16:creationId xmlns:a16="http://schemas.microsoft.com/office/drawing/2014/main" id="{A7FE2F9A-378E-6E57-9C19-6E1552B8312D}"/>
              </a:ext>
            </a:extLst>
          </p:cNvPr>
          <p:cNvPicPr>
            <a:picLocks noChangeAspect="1" noChangeArrowheads="1"/>
          </p:cNvPicPr>
          <p:nvPr/>
        </p:nvPicPr>
        <p:blipFill>
          <a:blip r:embed="rId9">
            <a:duotone>
              <a:prstClr val="black"/>
              <a:srgbClr val="005AB5">
                <a:tint val="45000"/>
                <a:satMod val="400000"/>
              </a:srgbClr>
            </a:duotone>
            <a:extLst>
              <a:ext uri="{28A0092B-C50C-407E-A947-70E740481C1C}">
                <a14:useLocalDpi xmlns:a14="http://schemas.microsoft.com/office/drawing/2010/main" val="0"/>
              </a:ext>
            </a:extLst>
          </a:blip>
          <a:srcRect/>
          <a:stretch>
            <a:fillRect/>
          </a:stretch>
        </p:blipFill>
        <p:spPr bwMode="auto">
          <a:xfrm>
            <a:off x="768810" y="6046575"/>
            <a:ext cx="809824" cy="337216"/>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Key PNG transparent image download, size: 2560x1066px">
            <a:extLst>
              <a:ext uri="{FF2B5EF4-FFF2-40B4-BE49-F238E27FC236}">
                <a16:creationId xmlns:a16="http://schemas.microsoft.com/office/drawing/2014/main" id="{623909A6-003E-3605-E9CF-9CDD51683481}"/>
              </a:ext>
            </a:extLst>
          </p:cNvPr>
          <p:cNvPicPr>
            <a:picLocks noChangeAspect="1" noChangeArrowheads="1"/>
          </p:cNvPicPr>
          <p:nvPr/>
        </p:nvPicPr>
        <p:blipFill>
          <a:blip r:embed="rId9">
            <a:duotone>
              <a:prstClr val="black"/>
              <a:srgbClr val="005AB5">
                <a:tint val="45000"/>
                <a:satMod val="400000"/>
              </a:srgbClr>
            </a:duotone>
            <a:extLst>
              <a:ext uri="{28A0092B-C50C-407E-A947-70E740481C1C}">
                <a14:useLocalDpi xmlns:a14="http://schemas.microsoft.com/office/drawing/2010/main" val="0"/>
              </a:ext>
            </a:extLst>
          </a:blip>
          <a:srcRect/>
          <a:stretch>
            <a:fillRect/>
          </a:stretch>
        </p:blipFill>
        <p:spPr bwMode="auto">
          <a:xfrm>
            <a:off x="8406283" y="6035688"/>
            <a:ext cx="809824" cy="33721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Devil - Free smileys icons">
            <a:extLst>
              <a:ext uri="{FF2B5EF4-FFF2-40B4-BE49-F238E27FC236}">
                <a16:creationId xmlns:a16="http://schemas.microsoft.com/office/drawing/2014/main" id="{C2AB42A6-CEB9-8242-1F5D-DA562B2D8F24}"/>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173722" y="5347136"/>
            <a:ext cx="578138" cy="57813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Devil - Free smileys icons">
            <a:extLst>
              <a:ext uri="{FF2B5EF4-FFF2-40B4-BE49-F238E27FC236}">
                <a16:creationId xmlns:a16="http://schemas.microsoft.com/office/drawing/2014/main" id="{32A93D1E-2C03-50DD-D421-B93CF612C4D7}"/>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625080" y="5262688"/>
            <a:ext cx="578138" cy="578138"/>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E96A563D-0C62-F2CB-D6B0-D8EE0CBA5BF9}"/>
              </a:ext>
            </a:extLst>
          </p:cNvPr>
          <p:cNvSpPr txBox="1"/>
          <p:nvPr/>
        </p:nvSpPr>
        <p:spPr>
          <a:xfrm>
            <a:off x="2836984" y="6435462"/>
            <a:ext cx="6432723" cy="461665"/>
          </a:xfrm>
          <a:prstGeom prst="rect">
            <a:avLst/>
          </a:prstGeom>
          <a:noFill/>
        </p:spPr>
        <p:txBody>
          <a:bodyPr wrap="none" rtlCol="0">
            <a:spAutoFit/>
          </a:bodyPr>
          <a:lstStyle/>
          <a:p>
            <a:r>
              <a:rPr lang="en-US" sz="2400"/>
              <a:t>Can be easily modified to support message checks</a:t>
            </a:r>
          </a:p>
        </p:txBody>
      </p:sp>
    </p:spTree>
    <p:extLst>
      <p:ext uri="{BB962C8B-B14F-4D97-AF65-F5344CB8AC3E}">
        <p14:creationId xmlns:p14="http://schemas.microsoft.com/office/powerpoint/2010/main" val="215500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3" grpId="0"/>
    </p:bldLst>
  </p:timing>
</p:sld>
</file>

<file path=ppt/slides/slide15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60922E-D612-1382-767A-0A596865616C}"/>
              </a:ext>
            </a:extLst>
          </p:cNvPr>
          <p:cNvSpPr>
            <a:spLocks noGrp="1"/>
          </p:cNvSpPr>
          <p:nvPr>
            <p:ph type="title"/>
          </p:nvPr>
        </p:nvSpPr>
        <p:spPr/>
        <p:txBody>
          <a:bodyPr/>
          <a:lstStyle/>
          <a:p>
            <a:r>
              <a:rPr lang="en-US"/>
              <a:t>Our Results</a:t>
            </a:r>
          </a:p>
        </p:txBody>
      </p:sp>
      <p:graphicFrame>
        <p:nvGraphicFramePr>
          <p:cNvPr id="4" name="Content Placeholder 3">
            <a:extLst>
              <a:ext uri="{FF2B5EF4-FFF2-40B4-BE49-F238E27FC236}">
                <a16:creationId xmlns:a16="http://schemas.microsoft.com/office/drawing/2014/main" id="{ED456932-3062-1A00-A159-2B6CE02626DB}"/>
              </a:ext>
            </a:extLst>
          </p:cNvPr>
          <p:cNvGraphicFramePr>
            <a:graphicFrameLocks noGrp="1"/>
          </p:cNvGraphicFramePr>
          <p:nvPr>
            <p:ph idx="1"/>
          </p:nvPr>
        </p:nvGraphicFramePr>
        <p:xfrm>
          <a:off x="215900" y="1750218"/>
          <a:ext cx="11798298" cy="3870960"/>
        </p:xfrm>
        <a:graphic>
          <a:graphicData uri="http://schemas.openxmlformats.org/drawingml/2006/table">
            <a:tbl>
              <a:tblPr firstRow="1" bandRow="1">
                <a:tableStyleId>{5C22544A-7EE6-4342-B048-85BDC9FD1C3A}</a:tableStyleId>
              </a:tblPr>
              <a:tblGrid>
                <a:gridCol w="4800600">
                  <a:extLst>
                    <a:ext uri="{9D8B030D-6E8A-4147-A177-3AD203B41FA5}">
                      <a16:colId xmlns:a16="http://schemas.microsoft.com/office/drawing/2014/main" val="553209481"/>
                    </a:ext>
                  </a:extLst>
                </a:gridCol>
                <a:gridCol w="2476500">
                  <a:extLst>
                    <a:ext uri="{9D8B030D-6E8A-4147-A177-3AD203B41FA5}">
                      <a16:colId xmlns:a16="http://schemas.microsoft.com/office/drawing/2014/main" val="3696179251"/>
                    </a:ext>
                  </a:extLst>
                </a:gridCol>
                <a:gridCol w="2247900">
                  <a:extLst>
                    <a:ext uri="{9D8B030D-6E8A-4147-A177-3AD203B41FA5}">
                      <a16:colId xmlns:a16="http://schemas.microsoft.com/office/drawing/2014/main" val="2528108130"/>
                    </a:ext>
                  </a:extLst>
                </a:gridCol>
                <a:gridCol w="2273298">
                  <a:extLst>
                    <a:ext uri="{9D8B030D-6E8A-4147-A177-3AD203B41FA5}">
                      <a16:colId xmlns:a16="http://schemas.microsoft.com/office/drawing/2014/main" val="750385017"/>
                    </a:ext>
                  </a:extLst>
                </a:gridCol>
              </a:tblGrid>
              <a:tr h="576331">
                <a:tc>
                  <a:txBody>
                    <a:bodyPr/>
                    <a:lstStyle/>
                    <a:p>
                      <a:pPr algn="l"/>
                      <a:r>
                        <a:rPr lang="en-US" sz="2800"/>
                        <a:t>Scheme</a:t>
                      </a:r>
                    </a:p>
                  </a:txBody>
                  <a:tcPr/>
                </a:tc>
                <a:tc>
                  <a:txBody>
                    <a:bodyPr/>
                    <a:lstStyle/>
                    <a:p>
                      <a:pPr algn="l"/>
                      <a:r>
                        <a:rPr lang="en-US" sz="2800"/>
                        <a:t>Prover Time (s)</a:t>
                      </a:r>
                    </a:p>
                  </a:txBody>
                  <a:tcPr/>
                </a:tc>
                <a:tc>
                  <a:txBody>
                    <a:bodyPr/>
                    <a:lstStyle/>
                    <a:p>
                      <a:pPr algn="l"/>
                      <a:r>
                        <a:rPr lang="en-US" sz="2800"/>
                        <a:t>Improvement over </a:t>
                      </a:r>
                      <a:r>
                        <a:rPr lang="en-US" sz="2800" err="1"/>
                        <a:t>SoTA</a:t>
                      </a:r>
                      <a:endParaRPr lang="en-US" sz="2800"/>
                    </a:p>
                  </a:txBody>
                  <a:tcPr/>
                </a:tc>
                <a:tc>
                  <a:txBody>
                    <a:bodyPr/>
                    <a:lstStyle/>
                    <a:p>
                      <a:pPr algn="l"/>
                      <a:r>
                        <a:rPr lang="en-US" sz="2800"/>
                        <a:t>Proof Size (B)</a:t>
                      </a:r>
                    </a:p>
                  </a:txBody>
                  <a:tcPr/>
                </a:tc>
                <a:extLst>
                  <a:ext uri="{0D108BD9-81ED-4DB2-BD59-A6C34878D82A}">
                    <a16:rowId xmlns:a16="http://schemas.microsoft.com/office/drawing/2014/main" val="693277473"/>
                  </a:ext>
                </a:extLst>
              </a:tr>
              <a:tr h="731520">
                <a:tc>
                  <a:txBody>
                    <a:bodyPr/>
                    <a:lstStyle/>
                    <a:p>
                      <a:pPr algn="l"/>
                      <a:r>
                        <a:rPr lang="en-US" sz="2800" b="1"/>
                        <a:t>ECDSA-P256 </a:t>
                      </a:r>
                      <a:r>
                        <a:rPr lang="en-US" sz="2800" b="1" err="1"/>
                        <a:t>PoP</a:t>
                      </a:r>
                      <a:endParaRPr lang="en-US" sz="2800" b="1"/>
                    </a:p>
                  </a:txBody>
                  <a:tcPr anchor="ctr"/>
                </a:tc>
                <a:tc>
                  <a:txBody>
                    <a:bodyPr/>
                    <a:lstStyle/>
                    <a:p>
                      <a:pPr algn="ctr"/>
                      <a:r>
                        <a:rPr lang="en-US" sz="2800"/>
                        <a:t>0.3</a:t>
                      </a:r>
                    </a:p>
                  </a:txBody>
                  <a:tcPr anchor="ctr"/>
                </a:tc>
                <a:tc>
                  <a:txBody>
                    <a:bodyPr/>
                    <a:lstStyle/>
                    <a:p>
                      <a:pPr algn="ctr"/>
                      <a:r>
                        <a:rPr lang="en-US" sz="2800"/>
                        <a:t>&gt;8x</a:t>
                      </a:r>
                    </a:p>
                  </a:txBody>
                  <a:tcPr anchor="ctr"/>
                </a:tc>
                <a:tc>
                  <a:txBody>
                    <a:bodyPr/>
                    <a:lstStyle/>
                    <a:p>
                      <a:pPr algn="ctr"/>
                      <a:r>
                        <a:rPr lang="en-US" sz="2800"/>
                        <a:t>466</a:t>
                      </a:r>
                    </a:p>
                  </a:txBody>
                  <a:tcPr anchor="ctr"/>
                </a:tc>
                <a:extLst>
                  <a:ext uri="{0D108BD9-81ED-4DB2-BD59-A6C34878D82A}">
                    <a16:rowId xmlns:a16="http://schemas.microsoft.com/office/drawing/2014/main" val="3035585686"/>
                  </a:ext>
                </a:extLst>
              </a:tr>
              <a:tr h="731520">
                <a:tc>
                  <a:txBody>
                    <a:bodyPr/>
                    <a:lstStyle/>
                    <a:p>
                      <a:pPr algn="l"/>
                      <a:r>
                        <a:rPr lang="en-US" sz="2800" b="1"/>
                        <a:t>ECDSA-P256 Ring Sig of Size 2</a:t>
                      </a:r>
                      <a:r>
                        <a:rPr lang="en-US" sz="2800" b="1" baseline="30000"/>
                        <a:t>11 </a:t>
                      </a:r>
                    </a:p>
                  </a:txBody>
                  <a:tcPr anchor="ctr"/>
                </a:tc>
                <a:tc>
                  <a:txBody>
                    <a:bodyPr/>
                    <a:lstStyle/>
                    <a:p>
                      <a:pPr algn="ctr"/>
                      <a:r>
                        <a:rPr lang="en-US" sz="2800"/>
                        <a:t>0.15</a:t>
                      </a:r>
                    </a:p>
                  </a:txBody>
                  <a:tcPr anchor="ctr"/>
                </a:tc>
                <a:tc>
                  <a:txBody>
                    <a:bodyPr/>
                    <a:lstStyle/>
                    <a:p>
                      <a:pPr algn="ctr"/>
                      <a:r>
                        <a:rPr lang="en-US" sz="2800"/>
                        <a:t>≈300× </a:t>
                      </a:r>
                    </a:p>
                  </a:txBody>
                  <a:tcPr anchor="ctr"/>
                </a:tc>
                <a:tc>
                  <a:txBody>
                    <a:bodyPr/>
                    <a:lstStyle/>
                    <a:p>
                      <a:pPr algn="ctr"/>
                      <a:r>
                        <a:rPr lang="en-US" sz="2800"/>
                        <a:t>2.8k</a:t>
                      </a:r>
                    </a:p>
                  </a:txBody>
                  <a:tcPr anchor="ctr"/>
                </a:tc>
                <a:extLst>
                  <a:ext uri="{0D108BD9-81ED-4DB2-BD59-A6C34878D82A}">
                    <a16:rowId xmlns:a16="http://schemas.microsoft.com/office/drawing/2014/main" val="3810069733"/>
                  </a:ext>
                </a:extLst>
              </a:tr>
              <a:tr h="731520">
                <a:tc>
                  <a:txBody>
                    <a:bodyPr/>
                    <a:lstStyle/>
                    <a:p>
                      <a:pPr algn="l"/>
                      <a:r>
                        <a:rPr lang="en-US" sz="2800" b="1"/>
                        <a:t>SHA-256 of 2KB Message</a:t>
                      </a:r>
                    </a:p>
                  </a:txBody>
                  <a:tcPr anchor="ctr"/>
                </a:tc>
                <a:tc>
                  <a:txBody>
                    <a:bodyPr/>
                    <a:lstStyle/>
                    <a:p>
                      <a:pPr algn="ctr"/>
                      <a:r>
                        <a:rPr lang="en-US" sz="2800"/>
                        <a:t>2.6</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a:t>&gt;1.46x</a:t>
                      </a:r>
                    </a:p>
                  </a:txBody>
                  <a:tcPr anchor="ctr"/>
                </a:tc>
                <a:tc>
                  <a:txBody>
                    <a:bodyPr/>
                    <a:lstStyle/>
                    <a:p>
                      <a:pPr algn="ctr"/>
                      <a:r>
                        <a:rPr lang="en-US" sz="2800"/>
                        <a:t>240</a:t>
                      </a:r>
                    </a:p>
                  </a:txBody>
                  <a:tcPr anchor="ctr"/>
                </a:tc>
                <a:extLst>
                  <a:ext uri="{0D108BD9-81ED-4DB2-BD59-A6C34878D82A}">
                    <a16:rowId xmlns:a16="http://schemas.microsoft.com/office/drawing/2014/main" val="58418682"/>
                  </a:ext>
                </a:extLst>
              </a:tr>
              <a:tr h="731520">
                <a:tc>
                  <a:txBody>
                    <a:bodyPr/>
                    <a:lstStyle/>
                    <a:p>
                      <a:pPr algn="l"/>
                      <a:r>
                        <a:rPr lang="en-US" sz="2800" b="1"/>
                        <a:t>Falcon Ring Sig of Size 2</a:t>
                      </a:r>
                      <a:r>
                        <a:rPr lang="en-US" sz="2800" b="1" baseline="30000"/>
                        <a:t>20</a:t>
                      </a:r>
                      <a:endParaRPr lang="en-US" sz="2800" b="1"/>
                    </a:p>
                  </a:txBody>
                  <a:tcPr anchor="ctr"/>
                </a:tc>
                <a:tc>
                  <a:txBody>
                    <a:bodyPr/>
                    <a:lstStyle/>
                    <a:p>
                      <a:pPr algn="ctr"/>
                      <a:r>
                        <a:rPr lang="en-US" sz="2800"/>
                        <a:t>0.8</a:t>
                      </a:r>
                    </a:p>
                  </a:txBody>
                  <a:tcPr anchor="ctr"/>
                </a:tc>
                <a:tc>
                  <a:txBody>
                    <a:bodyPr/>
                    <a:lstStyle/>
                    <a:p>
                      <a:pPr algn="ctr"/>
                      <a:r>
                        <a:rPr lang="en-US" sz="2800"/>
                        <a:t>-</a:t>
                      </a:r>
                    </a:p>
                  </a:txBody>
                  <a:tcPr anchor="ctr"/>
                </a:tc>
                <a:tc>
                  <a:txBody>
                    <a:bodyPr/>
                    <a:lstStyle/>
                    <a:p>
                      <a:pPr algn="ctr"/>
                      <a:r>
                        <a:rPr lang="en-US" sz="2800"/>
                        <a:t>240</a:t>
                      </a:r>
                    </a:p>
                  </a:txBody>
                  <a:tcPr anchor="ctr"/>
                </a:tc>
                <a:extLst>
                  <a:ext uri="{0D108BD9-81ED-4DB2-BD59-A6C34878D82A}">
                    <a16:rowId xmlns:a16="http://schemas.microsoft.com/office/drawing/2014/main" val="1897240843"/>
                  </a:ext>
                </a:extLst>
              </a:tr>
            </a:tbl>
          </a:graphicData>
        </a:graphic>
      </p:graphicFrame>
      <p:sp>
        <p:nvSpPr>
          <p:cNvPr id="5" name="TextBox 4">
            <a:extLst>
              <a:ext uri="{FF2B5EF4-FFF2-40B4-BE49-F238E27FC236}">
                <a16:creationId xmlns:a16="http://schemas.microsoft.com/office/drawing/2014/main" id="{A8E75CF0-10F4-D3AA-F579-E42493DB3CB3}"/>
              </a:ext>
            </a:extLst>
          </p:cNvPr>
          <p:cNvSpPr txBox="1"/>
          <p:nvPr/>
        </p:nvSpPr>
        <p:spPr>
          <a:xfrm>
            <a:off x="3687067" y="6261419"/>
            <a:ext cx="8365233" cy="46166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US" sz="2400" b="0" i="0">
                <a:solidFill>
                  <a:srgbClr val="0D0D0D"/>
                </a:solidFill>
                <a:effectLst/>
                <a:highlight>
                  <a:srgbClr val="FFFFFF"/>
                </a:highlight>
                <a:latin typeface="Calibri" panose="020F0502020204030204" pitchFamily="34" charset="0"/>
                <a:cs typeface="Calibri" panose="020F0502020204030204" pitchFamily="34" charset="0"/>
              </a:rPr>
              <a:t>AMD Ryzen </a:t>
            </a:r>
            <a:r>
              <a:rPr lang="en-US" sz="2400" b="0" i="0" err="1">
                <a:solidFill>
                  <a:srgbClr val="0D0D0D"/>
                </a:solidFill>
                <a:effectLst/>
                <a:highlight>
                  <a:srgbClr val="FFFFFF"/>
                </a:highlight>
                <a:latin typeface="Calibri" panose="020F0502020204030204" pitchFamily="34" charset="0"/>
                <a:cs typeface="Calibri" panose="020F0502020204030204" pitchFamily="34" charset="0"/>
              </a:rPr>
              <a:t>Threadripper</a:t>
            </a:r>
            <a:r>
              <a:rPr lang="en-US" sz="2400" b="0" i="0">
                <a:solidFill>
                  <a:srgbClr val="0D0D0D"/>
                </a:solidFill>
                <a:effectLst/>
                <a:highlight>
                  <a:srgbClr val="FFFFFF"/>
                </a:highlight>
                <a:latin typeface="Calibri" panose="020F0502020204030204" pitchFamily="34" charset="0"/>
                <a:cs typeface="Calibri" panose="020F0502020204030204" pitchFamily="34" charset="0"/>
              </a:rPr>
              <a:t> PRO 5995WX CPU, </a:t>
            </a:r>
            <a:r>
              <a:rPr lang="en-US" sz="2400" b="0" i="0">
                <a:solidFill>
                  <a:srgbClr val="0D0D0D"/>
                </a:solidFill>
                <a:effectLst/>
                <a:highlight>
                  <a:srgbClr val="FFFFFF"/>
                </a:highlight>
                <a:latin typeface="Söhne"/>
              </a:rPr>
              <a:t>1.8GHz, </a:t>
            </a:r>
            <a:r>
              <a:rPr lang="en-US" sz="2400" b="0" i="0">
                <a:solidFill>
                  <a:srgbClr val="0D0D0D"/>
                </a:solidFill>
                <a:effectLst/>
                <a:highlight>
                  <a:srgbClr val="FFFFFF"/>
                </a:highlight>
                <a:latin typeface="Calibri" panose="020F0502020204030204" pitchFamily="34" charset="0"/>
                <a:cs typeface="Calibri" panose="020F0502020204030204" pitchFamily="34" charset="0"/>
              </a:rPr>
              <a:t>256 GB RAM</a:t>
            </a:r>
            <a:endParaRPr lang="en-US" sz="240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58822637"/>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3D450DC8-83D5-D693-7B2B-3719DAE8A3B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2D1EA65-2157-02BE-28BC-EFE4A4848370}"/>
              </a:ext>
            </a:extLst>
          </p:cNvPr>
          <p:cNvSpPr>
            <a:spLocks noGrp="1"/>
          </p:cNvSpPr>
          <p:nvPr>
            <p:ph type="title"/>
          </p:nvPr>
        </p:nvSpPr>
        <p:spPr/>
        <p:txBody>
          <a:bodyPr/>
          <a:lstStyle/>
          <a:p>
            <a:r>
              <a:rPr lang="en-US"/>
              <a:t>Technical Overview</a:t>
            </a:r>
          </a:p>
        </p:txBody>
      </p:sp>
      <p:sp>
        <p:nvSpPr>
          <p:cNvPr id="3" name="Text Placeholder 2">
            <a:extLst>
              <a:ext uri="{FF2B5EF4-FFF2-40B4-BE49-F238E27FC236}">
                <a16:creationId xmlns:a16="http://schemas.microsoft.com/office/drawing/2014/main" id="{7C49083F-567B-D97F-5DCF-8E0C3530D128}"/>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602269076"/>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7FF8BA-EB89-D321-D533-F4EA670FD669}"/>
              </a:ext>
            </a:extLst>
          </p:cNvPr>
          <p:cNvSpPr>
            <a:spLocks noGrp="1"/>
          </p:cNvSpPr>
          <p:nvPr>
            <p:ph type="title"/>
          </p:nvPr>
        </p:nvSpPr>
        <p:spPr>
          <a:xfrm>
            <a:off x="660400" y="0"/>
            <a:ext cx="11188700" cy="1325563"/>
          </a:xfrm>
        </p:spPr>
        <p:txBody>
          <a:bodyPr>
            <a:normAutofit/>
          </a:bodyPr>
          <a:lstStyle/>
          <a:p>
            <a:r>
              <a:rPr lang="en-US" sz="4000"/>
              <a:t>Expensive Operations in Signature Verification</a:t>
            </a:r>
            <a:endParaRPr lang="en-US"/>
          </a:p>
        </p:txBody>
      </p:sp>
      <p:graphicFrame>
        <p:nvGraphicFramePr>
          <p:cNvPr id="4" name="Content Placeholder 3">
            <a:extLst>
              <a:ext uri="{FF2B5EF4-FFF2-40B4-BE49-F238E27FC236}">
                <a16:creationId xmlns:a16="http://schemas.microsoft.com/office/drawing/2014/main" id="{42801E25-2C72-2D7B-2DDD-4483BCE39D2D}"/>
              </a:ext>
            </a:extLst>
          </p:cNvPr>
          <p:cNvGraphicFramePr>
            <a:graphicFrameLocks noGrp="1"/>
          </p:cNvGraphicFramePr>
          <p:nvPr>
            <p:ph idx="1"/>
          </p:nvPr>
        </p:nvGraphicFramePr>
        <p:xfrm>
          <a:off x="996950" y="1838325"/>
          <a:ext cx="10515597" cy="4450080"/>
        </p:xfrm>
        <a:graphic>
          <a:graphicData uri="http://schemas.openxmlformats.org/drawingml/2006/table">
            <a:tbl>
              <a:tblPr firstRow="1" bandRow="1">
                <a:tableStyleId>{5C22544A-7EE6-4342-B048-85BDC9FD1C3A}</a:tableStyleId>
              </a:tblPr>
              <a:tblGrid>
                <a:gridCol w="3449283">
                  <a:extLst>
                    <a:ext uri="{9D8B030D-6E8A-4147-A177-3AD203B41FA5}">
                      <a16:colId xmlns:a16="http://schemas.microsoft.com/office/drawing/2014/main" val="3888832712"/>
                    </a:ext>
                  </a:extLst>
                </a:gridCol>
                <a:gridCol w="7066314">
                  <a:extLst>
                    <a:ext uri="{9D8B030D-6E8A-4147-A177-3AD203B41FA5}">
                      <a16:colId xmlns:a16="http://schemas.microsoft.com/office/drawing/2014/main" val="3242329565"/>
                    </a:ext>
                  </a:extLst>
                </a:gridCol>
              </a:tblGrid>
              <a:tr h="370840">
                <a:tc>
                  <a:txBody>
                    <a:bodyPr/>
                    <a:lstStyle/>
                    <a:p>
                      <a:r>
                        <a:rPr lang="en-US" sz="3200"/>
                        <a:t>Signature Schemes</a:t>
                      </a:r>
                    </a:p>
                  </a:txBody>
                  <a:tcPr/>
                </a:tc>
                <a:tc>
                  <a:txBody>
                    <a:bodyPr/>
                    <a:lstStyle/>
                    <a:p>
                      <a:r>
                        <a:rPr lang="en-US" sz="3200"/>
                        <a:t>Expensive Operations in Verification</a:t>
                      </a:r>
                    </a:p>
                  </a:txBody>
                  <a:tcPr/>
                </a:tc>
                <a:extLst>
                  <a:ext uri="{0D108BD9-81ED-4DB2-BD59-A6C34878D82A}">
                    <a16:rowId xmlns:a16="http://schemas.microsoft.com/office/drawing/2014/main" val="1312769212"/>
                  </a:ext>
                </a:extLst>
              </a:tr>
              <a:tr h="370840">
                <a:tc>
                  <a:txBody>
                    <a:bodyPr/>
                    <a:lstStyle/>
                    <a:p>
                      <a:r>
                        <a:rPr lang="en-US" sz="3200"/>
                        <a:t>RSA</a:t>
                      </a:r>
                    </a:p>
                  </a:txBody>
                  <a:tcPr/>
                </a:tc>
                <a:tc>
                  <a:txBody>
                    <a:bodyPr/>
                    <a:lstStyle/>
                    <a:p>
                      <a:r>
                        <a:rPr lang="en-US" sz="3200"/>
                        <a:t>SHA256, Large Integer Arithmetic</a:t>
                      </a:r>
                    </a:p>
                  </a:txBody>
                  <a:tcPr/>
                </a:tc>
                <a:extLst>
                  <a:ext uri="{0D108BD9-81ED-4DB2-BD59-A6C34878D82A}">
                    <a16:rowId xmlns:a16="http://schemas.microsoft.com/office/drawing/2014/main" val="528316845"/>
                  </a:ext>
                </a:extLst>
              </a:tr>
              <a:tr h="370840">
                <a:tc>
                  <a:txBody>
                    <a:bodyPr/>
                    <a:lstStyle/>
                    <a:p>
                      <a:r>
                        <a:rPr lang="en-US" sz="3200"/>
                        <a:t>ECDSA</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a:t>SHA256, Elliptic-curve Ops</a:t>
                      </a:r>
                    </a:p>
                  </a:txBody>
                  <a:tcPr/>
                </a:tc>
                <a:extLst>
                  <a:ext uri="{0D108BD9-81ED-4DB2-BD59-A6C34878D82A}">
                    <a16:rowId xmlns:a16="http://schemas.microsoft.com/office/drawing/2014/main" val="3620338588"/>
                  </a:ext>
                </a:extLst>
              </a:tr>
              <a:tr h="370840">
                <a:tc>
                  <a:txBody>
                    <a:bodyPr/>
                    <a:lstStyle/>
                    <a:p>
                      <a:r>
                        <a:rPr lang="en-US" sz="3200"/>
                        <a:t>Ed25519</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a:t>SHA512, Elliptic-curve Ops</a:t>
                      </a:r>
                    </a:p>
                  </a:txBody>
                  <a:tcPr/>
                </a:tc>
                <a:extLst>
                  <a:ext uri="{0D108BD9-81ED-4DB2-BD59-A6C34878D82A}">
                    <a16:rowId xmlns:a16="http://schemas.microsoft.com/office/drawing/2014/main" val="107790215"/>
                  </a:ext>
                </a:extLst>
              </a:tr>
              <a:tr h="370840">
                <a:tc>
                  <a:txBody>
                    <a:bodyPr/>
                    <a:lstStyle/>
                    <a:p>
                      <a:r>
                        <a:rPr lang="en-US" sz="3200"/>
                        <a:t>Falcon</a:t>
                      </a:r>
                    </a:p>
                  </a:txBody>
                  <a:tcPr/>
                </a:tc>
                <a:tc>
                  <a:txBody>
                    <a:bodyPr/>
                    <a:lstStyle/>
                    <a:p>
                      <a:pPr marL="0" marR="0" lvl="0" indent="0" algn="l" rtl="0" eaLnBrk="1" fontAlgn="auto" latinLnBrk="0" hangingPunct="1">
                        <a:lnSpc>
                          <a:spcPct val="100000"/>
                        </a:lnSpc>
                        <a:spcBef>
                          <a:spcPts val="0"/>
                        </a:spcBef>
                        <a:spcAft>
                          <a:spcPts val="0"/>
                        </a:spcAft>
                        <a:buClrTx/>
                        <a:buSzTx/>
                        <a:buFontTx/>
                        <a:buNone/>
                      </a:pPr>
                      <a:r>
                        <a:rPr lang="en-US" sz="3200"/>
                        <a:t>SHAKE-256, </a:t>
                      </a:r>
                      <a:r>
                        <a:rPr lang="en-US" sz="3200" err="1"/>
                        <a:t>Rej</a:t>
                      </a:r>
                      <a:r>
                        <a:rPr lang="en-US" sz="3200"/>
                        <a:t>. Sampling, NTT, Arithmetic Ops (mod p’ ≠ p)</a:t>
                      </a:r>
                    </a:p>
                  </a:txBody>
                  <a:tcPr/>
                </a:tc>
                <a:extLst>
                  <a:ext uri="{0D108BD9-81ED-4DB2-BD59-A6C34878D82A}">
                    <a16:rowId xmlns:a16="http://schemas.microsoft.com/office/drawing/2014/main" val="731196132"/>
                  </a:ext>
                </a:extLst>
              </a:tr>
              <a:tr h="370840">
                <a:tc>
                  <a:txBody>
                    <a:bodyPr/>
                    <a:lstStyle/>
                    <a:p>
                      <a:r>
                        <a:rPr lang="en-US" sz="3200" err="1"/>
                        <a:t>Dilithium</a:t>
                      </a:r>
                      <a:endParaRPr lang="en-US" sz="3200"/>
                    </a:p>
                  </a:txBody>
                  <a:tcPr/>
                </a:tc>
                <a:tc>
                  <a:txBody>
                    <a:bodyPr/>
                    <a:lstStyle/>
                    <a:p>
                      <a:pPr marL="0" marR="0" lvl="0" indent="0" algn="l" rtl="0" eaLnBrk="1" fontAlgn="auto" latinLnBrk="0" hangingPunct="1">
                        <a:lnSpc>
                          <a:spcPct val="100000"/>
                        </a:lnSpc>
                        <a:spcBef>
                          <a:spcPts val="0"/>
                        </a:spcBef>
                        <a:spcAft>
                          <a:spcPts val="0"/>
                        </a:spcAft>
                        <a:buClrTx/>
                        <a:buSzTx/>
                        <a:buFontTx/>
                        <a:buNone/>
                      </a:pPr>
                      <a:r>
                        <a:rPr lang="en-US" sz="3200"/>
                        <a:t>SHAKE-256, </a:t>
                      </a:r>
                      <a:r>
                        <a:rPr lang="en-US" sz="3200" err="1"/>
                        <a:t>Rej</a:t>
                      </a:r>
                      <a:r>
                        <a:rPr lang="en-US" sz="3200"/>
                        <a:t>. Sampling, NTT, Fisher-Yates Shuffle, Arithmetic Ops (mod p’ ≠ p)</a:t>
                      </a:r>
                    </a:p>
                  </a:txBody>
                  <a:tcPr/>
                </a:tc>
                <a:extLst>
                  <a:ext uri="{0D108BD9-81ED-4DB2-BD59-A6C34878D82A}">
                    <a16:rowId xmlns:a16="http://schemas.microsoft.com/office/drawing/2014/main" val="3947031301"/>
                  </a:ext>
                </a:extLst>
              </a:tr>
            </a:tbl>
          </a:graphicData>
        </a:graphic>
      </p:graphicFrame>
    </p:spTree>
    <p:extLst>
      <p:ext uri="{BB962C8B-B14F-4D97-AF65-F5344CB8AC3E}">
        <p14:creationId xmlns:p14="http://schemas.microsoft.com/office/powerpoint/2010/main" val="3860738202"/>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F13037AB-51C5-B428-4823-CA2FE8C0BE4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D127DCA-B8E9-B9C2-2FC4-E9519D704B76}"/>
              </a:ext>
            </a:extLst>
          </p:cNvPr>
          <p:cNvSpPr>
            <a:spLocks noGrp="1"/>
          </p:cNvSpPr>
          <p:nvPr>
            <p:ph type="title"/>
          </p:nvPr>
        </p:nvSpPr>
        <p:spPr>
          <a:xfrm>
            <a:off x="660400" y="0"/>
            <a:ext cx="11188700" cy="1325563"/>
          </a:xfrm>
        </p:spPr>
        <p:txBody>
          <a:bodyPr>
            <a:normAutofit/>
          </a:bodyPr>
          <a:lstStyle/>
          <a:p>
            <a:r>
              <a:rPr lang="en-US" sz="4000"/>
              <a:t>Expensive Operations in Signature Verification</a:t>
            </a:r>
            <a:endParaRPr lang="en-US"/>
          </a:p>
        </p:txBody>
      </p:sp>
      <p:graphicFrame>
        <p:nvGraphicFramePr>
          <p:cNvPr id="4" name="Content Placeholder 3">
            <a:extLst>
              <a:ext uri="{FF2B5EF4-FFF2-40B4-BE49-F238E27FC236}">
                <a16:creationId xmlns:a16="http://schemas.microsoft.com/office/drawing/2014/main" id="{FC185DD4-8987-D321-BECB-B067A4629A28}"/>
              </a:ext>
            </a:extLst>
          </p:cNvPr>
          <p:cNvGraphicFramePr>
            <a:graphicFrameLocks noGrp="1"/>
          </p:cNvGraphicFramePr>
          <p:nvPr>
            <p:ph idx="1"/>
          </p:nvPr>
        </p:nvGraphicFramePr>
        <p:xfrm>
          <a:off x="996950" y="1838325"/>
          <a:ext cx="10768847" cy="4450080"/>
        </p:xfrm>
        <a:graphic>
          <a:graphicData uri="http://schemas.openxmlformats.org/drawingml/2006/table">
            <a:tbl>
              <a:tblPr firstRow="1" bandRow="1">
                <a:tableStyleId>{5C22544A-7EE6-4342-B048-85BDC9FD1C3A}</a:tableStyleId>
              </a:tblPr>
              <a:tblGrid>
                <a:gridCol w="3473404">
                  <a:extLst>
                    <a:ext uri="{9D8B030D-6E8A-4147-A177-3AD203B41FA5}">
                      <a16:colId xmlns:a16="http://schemas.microsoft.com/office/drawing/2014/main" val="3888832712"/>
                    </a:ext>
                  </a:extLst>
                </a:gridCol>
                <a:gridCol w="7295443">
                  <a:extLst>
                    <a:ext uri="{9D8B030D-6E8A-4147-A177-3AD203B41FA5}">
                      <a16:colId xmlns:a16="http://schemas.microsoft.com/office/drawing/2014/main" val="3242329565"/>
                    </a:ext>
                  </a:extLst>
                </a:gridCol>
              </a:tblGrid>
              <a:tr h="370840">
                <a:tc>
                  <a:txBody>
                    <a:bodyPr/>
                    <a:lstStyle/>
                    <a:p>
                      <a:r>
                        <a:rPr lang="en-US" sz="3200"/>
                        <a:t>Signature Schemes</a:t>
                      </a:r>
                    </a:p>
                  </a:txBody>
                  <a:tcPr/>
                </a:tc>
                <a:tc>
                  <a:txBody>
                    <a:bodyPr/>
                    <a:lstStyle/>
                    <a:p>
                      <a:r>
                        <a:rPr lang="en-US" sz="3200"/>
                        <a:t>Expensive Operations in Verification</a:t>
                      </a:r>
                    </a:p>
                  </a:txBody>
                  <a:tcPr/>
                </a:tc>
                <a:extLst>
                  <a:ext uri="{0D108BD9-81ED-4DB2-BD59-A6C34878D82A}">
                    <a16:rowId xmlns:a16="http://schemas.microsoft.com/office/drawing/2014/main" val="1312769212"/>
                  </a:ext>
                </a:extLst>
              </a:tr>
              <a:tr h="370840">
                <a:tc>
                  <a:txBody>
                    <a:bodyPr/>
                    <a:lstStyle/>
                    <a:p>
                      <a:r>
                        <a:rPr lang="en-US" sz="3200"/>
                        <a:t>RSA</a:t>
                      </a:r>
                    </a:p>
                  </a:txBody>
                  <a:tcPr/>
                </a:tc>
                <a:tc>
                  <a:txBody>
                    <a:bodyPr/>
                    <a:lstStyle/>
                    <a:p>
                      <a:r>
                        <a:rPr lang="en-US" sz="3200"/>
                        <a:t>SHA256, </a:t>
                      </a:r>
                      <a:r>
                        <a:rPr lang="en-US" sz="3200" b="1"/>
                        <a:t>Large Integer Arithmetic</a:t>
                      </a:r>
                    </a:p>
                  </a:txBody>
                  <a:tcPr/>
                </a:tc>
                <a:extLst>
                  <a:ext uri="{0D108BD9-81ED-4DB2-BD59-A6C34878D82A}">
                    <a16:rowId xmlns:a16="http://schemas.microsoft.com/office/drawing/2014/main" val="528316845"/>
                  </a:ext>
                </a:extLst>
              </a:tr>
              <a:tr h="370840">
                <a:tc>
                  <a:txBody>
                    <a:bodyPr/>
                    <a:lstStyle/>
                    <a:p>
                      <a:r>
                        <a:rPr lang="en-US" sz="3200"/>
                        <a:t>ECDSA</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a:t>SHA256, </a:t>
                      </a:r>
                      <a:r>
                        <a:rPr lang="en-US" sz="3200" b="1"/>
                        <a:t>Elliptic-curve Ops</a:t>
                      </a:r>
                    </a:p>
                  </a:txBody>
                  <a:tcPr/>
                </a:tc>
                <a:extLst>
                  <a:ext uri="{0D108BD9-81ED-4DB2-BD59-A6C34878D82A}">
                    <a16:rowId xmlns:a16="http://schemas.microsoft.com/office/drawing/2014/main" val="3620338588"/>
                  </a:ext>
                </a:extLst>
              </a:tr>
              <a:tr h="370840">
                <a:tc>
                  <a:txBody>
                    <a:bodyPr/>
                    <a:lstStyle/>
                    <a:p>
                      <a:r>
                        <a:rPr lang="en-US" sz="3200"/>
                        <a:t>Ed25519</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a:t>SHA512, </a:t>
                      </a:r>
                      <a:r>
                        <a:rPr lang="en-US" sz="3200" b="1"/>
                        <a:t>Elliptic-curve Ops</a:t>
                      </a:r>
                    </a:p>
                  </a:txBody>
                  <a:tcPr/>
                </a:tc>
                <a:extLst>
                  <a:ext uri="{0D108BD9-81ED-4DB2-BD59-A6C34878D82A}">
                    <a16:rowId xmlns:a16="http://schemas.microsoft.com/office/drawing/2014/main" val="107790215"/>
                  </a:ext>
                </a:extLst>
              </a:tr>
              <a:tr h="370840">
                <a:tc>
                  <a:txBody>
                    <a:bodyPr/>
                    <a:lstStyle/>
                    <a:p>
                      <a:r>
                        <a:rPr lang="en-US" sz="3200"/>
                        <a:t>Falcon</a:t>
                      </a:r>
                    </a:p>
                  </a:txBody>
                  <a:tcPr/>
                </a:tc>
                <a:tc>
                  <a:txBody>
                    <a:bodyPr/>
                    <a:lstStyle/>
                    <a:p>
                      <a:pPr marL="0" marR="0" lvl="0" indent="0" algn="l" rtl="0" eaLnBrk="1" fontAlgn="auto" latinLnBrk="0" hangingPunct="1">
                        <a:lnSpc>
                          <a:spcPct val="100000"/>
                        </a:lnSpc>
                        <a:spcBef>
                          <a:spcPts val="0"/>
                        </a:spcBef>
                        <a:spcAft>
                          <a:spcPts val="0"/>
                        </a:spcAft>
                        <a:buClrTx/>
                        <a:buSzTx/>
                        <a:buFontTx/>
                        <a:buNone/>
                      </a:pPr>
                      <a:r>
                        <a:rPr lang="en-US" sz="3200"/>
                        <a:t>SHAKE-256, Rej. Sampling, NTT, </a:t>
                      </a:r>
                      <a:endParaRPr lang="en-US"/>
                    </a:p>
                    <a:p>
                      <a:pPr marL="0" marR="0" lvl="0" indent="0" algn="l" defTabSz="914400">
                        <a:lnSpc>
                          <a:spcPct val="100000"/>
                        </a:lnSpc>
                        <a:spcBef>
                          <a:spcPts val="0"/>
                        </a:spcBef>
                        <a:spcAft>
                          <a:spcPts val="0"/>
                        </a:spcAft>
                        <a:buClrTx/>
                        <a:buSzTx/>
                        <a:buFontTx/>
                        <a:buNone/>
                        <a:tabLst/>
                        <a:defRPr/>
                      </a:pPr>
                      <a:r>
                        <a:rPr lang="en-US" sz="3200" b="1"/>
                        <a:t>Arithmetic Ops (mod p’ ≠ p)</a:t>
                      </a:r>
                    </a:p>
                  </a:txBody>
                  <a:tcPr/>
                </a:tc>
                <a:extLst>
                  <a:ext uri="{0D108BD9-81ED-4DB2-BD59-A6C34878D82A}">
                    <a16:rowId xmlns:a16="http://schemas.microsoft.com/office/drawing/2014/main" val="731196132"/>
                  </a:ext>
                </a:extLst>
              </a:tr>
              <a:tr h="370840">
                <a:tc>
                  <a:txBody>
                    <a:bodyPr/>
                    <a:lstStyle/>
                    <a:p>
                      <a:r>
                        <a:rPr lang="en-US" sz="3200" err="1"/>
                        <a:t>Dilithium</a:t>
                      </a:r>
                      <a:endParaRPr lang="en-US" sz="3200"/>
                    </a:p>
                  </a:txBody>
                  <a:tcPr/>
                </a:tc>
                <a:tc>
                  <a:txBody>
                    <a:bodyPr/>
                    <a:lstStyle/>
                    <a:p>
                      <a:pPr marL="0" marR="0" lvl="0" indent="0" algn="l" rtl="0" eaLnBrk="1" fontAlgn="auto" latinLnBrk="0" hangingPunct="1">
                        <a:lnSpc>
                          <a:spcPct val="100000"/>
                        </a:lnSpc>
                        <a:spcBef>
                          <a:spcPts val="0"/>
                        </a:spcBef>
                        <a:spcAft>
                          <a:spcPts val="0"/>
                        </a:spcAft>
                        <a:buClrTx/>
                        <a:buSzTx/>
                        <a:buFontTx/>
                        <a:buNone/>
                      </a:pPr>
                      <a:r>
                        <a:rPr lang="en-US" sz="3200"/>
                        <a:t>SHAKE-256, </a:t>
                      </a:r>
                      <a:r>
                        <a:rPr lang="en-US" sz="3200" err="1"/>
                        <a:t>Rej</a:t>
                      </a:r>
                      <a:r>
                        <a:rPr lang="en-US" sz="3200"/>
                        <a:t>. Sampling, NTT, Fisher-Yates Shuffle, </a:t>
                      </a:r>
                      <a:r>
                        <a:rPr lang="en-US" sz="3200" b="1"/>
                        <a:t>Arithmetic Ops (mod p’ ≠ p)</a:t>
                      </a:r>
                      <a:endParaRPr lang="en-US"/>
                    </a:p>
                  </a:txBody>
                  <a:tcPr/>
                </a:tc>
                <a:extLst>
                  <a:ext uri="{0D108BD9-81ED-4DB2-BD59-A6C34878D82A}">
                    <a16:rowId xmlns:a16="http://schemas.microsoft.com/office/drawing/2014/main" val="3947031301"/>
                  </a:ext>
                </a:extLst>
              </a:tr>
            </a:tbl>
          </a:graphicData>
        </a:graphic>
      </p:graphicFrame>
    </p:spTree>
    <p:extLst>
      <p:ext uri="{BB962C8B-B14F-4D97-AF65-F5344CB8AC3E}">
        <p14:creationId xmlns:p14="http://schemas.microsoft.com/office/powerpoint/2010/main" val="4205896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78AA1C-821F-D3A9-8CAB-BD58AAD0FE1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50108A3-CE04-C278-0441-3DCEA78BD90D}"/>
              </a:ext>
            </a:extLst>
          </p:cNvPr>
          <p:cNvSpPr>
            <a:spLocks noGrp="1"/>
          </p:cNvSpPr>
          <p:nvPr>
            <p:ph type="title"/>
          </p:nvPr>
        </p:nvSpPr>
        <p:spPr/>
        <p:txBody>
          <a:bodyPr>
            <a:normAutofit/>
          </a:bodyPr>
          <a:lstStyle/>
          <a:p>
            <a:r>
              <a:rPr lang="en-US"/>
              <a:t>Hybrid Approach</a:t>
            </a:r>
            <a:endParaRPr lang="en-US" sz="3600"/>
          </a:p>
        </p:txBody>
      </p:sp>
      <p:sp>
        <p:nvSpPr>
          <p:cNvPr id="7" name="Rectangle 6">
            <a:extLst>
              <a:ext uri="{FF2B5EF4-FFF2-40B4-BE49-F238E27FC236}">
                <a16:creationId xmlns:a16="http://schemas.microsoft.com/office/drawing/2014/main" id="{5D9FCD32-ED4E-E3CB-9084-AF7E6402E0C7}"/>
              </a:ext>
            </a:extLst>
          </p:cNvPr>
          <p:cNvSpPr/>
          <p:nvPr/>
        </p:nvSpPr>
        <p:spPr>
          <a:xfrm>
            <a:off x="3387438" y="3073662"/>
            <a:ext cx="4828309" cy="2713325"/>
          </a:xfrm>
          <a:prstGeom prst="rect">
            <a:avLst/>
          </a:prstGeom>
          <a:solidFill>
            <a:schemeClr val="accent3"/>
          </a:solidFill>
          <a:ln w="28575">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4000">
              <a:solidFill>
                <a:schemeClr val="tx1"/>
              </a:solidFill>
              <a:latin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16A81FD2-00EB-0BED-72D2-FA007ED47C67}"/>
              </a:ext>
            </a:extLst>
          </p:cNvPr>
          <p:cNvSpPr txBox="1"/>
          <p:nvPr/>
        </p:nvSpPr>
        <p:spPr>
          <a:xfrm>
            <a:off x="6553202" y="2548791"/>
            <a:ext cx="1662545" cy="523220"/>
          </a:xfrm>
          <a:prstGeom prst="rect">
            <a:avLst/>
          </a:prstGeom>
          <a:noFill/>
        </p:spPr>
        <p:txBody>
          <a:bodyPr wrap="square">
            <a:spAutoFit/>
          </a:bodyPr>
          <a:lstStyle/>
          <a:p>
            <a:r>
              <a:rPr lang="en-US" sz="2800" err="1"/>
              <a:t>zkSNARKs</a:t>
            </a:r>
            <a:endParaRPr lang="en-US" sz="2800"/>
          </a:p>
        </p:txBody>
      </p:sp>
      <p:sp>
        <p:nvSpPr>
          <p:cNvPr id="5" name="Down Arrow 4">
            <a:extLst>
              <a:ext uri="{FF2B5EF4-FFF2-40B4-BE49-F238E27FC236}">
                <a16:creationId xmlns:a16="http://schemas.microsoft.com/office/drawing/2014/main" id="{413F9949-3266-68A2-197A-0753113BFFA4}"/>
              </a:ext>
            </a:extLst>
          </p:cNvPr>
          <p:cNvSpPr/>
          <p:nvPr/>
        </p:nvSpPr>
        <p:spPr>
          <a:xfrm flipV="1">
            <a:off x="5535634" y="2534936"/>
            <a:ext cx="531916" cy="538714"/>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F9EB5EF1-B412-C32E-5611-D6DF27260891}"/>
              </a:ext>
            </a:extLst>
          </p:cNvPr>
          <p:cNvSpPr txBox="1"/>
          <p:nvPr/>
        </p:nvSpPr>
        <p:spPr>
          <a:xfrm>
            <a:off x="4653446" y="2025571"/>
            <a:ext cx="2296291" cy="523220"/>
          </a:xfrm>
          <a:prstGeom prst="rect">
            <a:avLst/>
          </a:prstGeom>
          <a:noFill/>
        </p:spPr>
        <p:txBody>
          <a:bodyPr wrap="square">
            <a:spAutoFit/>
          </a:bodyPr>
          <a:lstStyle/>
          <a:p>
            <a:r>
              <a:rPr lang="en-US" sz="2800">
                <a:solidFill>
                  <a:srgbClr val="202124"/>
                </a:solidFill>
                <a:latin typeface="Calibri" panose="020F0502020204030204" pitchFamily="34" charset="0"/>
                <a:cs typeface="Calibri" panose="020F0502020204030204" pitchFamily="34" charset="0"/>
              </a:rPr>
              <a:t>Accept</a:t>
            </a:r>
            <a:r>
              <a:rPr lang="en-US" sz="2800" b="0" i="0">
                <a:solidFill>
                  <a:srgbClr val="202124"/>
                </a:solidFill>
                <a:effectLst/>
                <a:latin typeface="Calibri" panose="020F0502020204030204" pitchFamily="34" charset="0"/>
                <a:cs typeface="Calibri" panose="020F0502020204030204" pitchFamily="34" charset="0"/>
              </a:rPr>
              <a:t>/</a:t>
            </a:r>
            <a:r>
              <a:rPr lang="en-US" sz="2800">
                <a:solidFill>
                  <a:srgbClr val="202124"/>
                </a:solidFill>
                <a:latin typeface="Calibri" panose="020F0502020204030204" pitchFamily="34" charset="0"/>
                <a:cs typeface="Calibri" panose="020F0502020204030204" pitchFamily="34" charset="0"/>
              </a:rPr>
              <a:t>Reject</a:t>
            </a:r>
            <a:endParaRPr lang="en-US" sz="2800">
              <a:latin typeface="Calibri" panose="020F0502020204030204" pitchFamily="34" charset="0"/>
              <a:cs typeface="Calibri" panose="020F0502020204030204" pitchFamily="34" charset="0"/>
            </a:endParaRPr>
          </a:p>
        </p:txBody>
      </p:sp>
      <p:sp>
        <p:nvSpPr>
          <p:cNvPr id="9" name="Down Arrow 8">
            <a:extLst>
              <a:ext uri="{FF2B5EF4-FFF2-40B4-BE49-F238E27FC236}">
                <a16:creationId xmlns:a16="http://schemas.microsoft.com/office/drawing/2014/main" id="{11B624AC-AE10-EE6D-31BA-AB1354C395C5}"/>
              </a:ext>
            </a:extLst>
          </p:cNvPr>
          <p:cNvSpPr/>
          <p:nvPr/>
        </p:nvSpPr>
        <p:spPr>
          <a:xfrm flipV="1">
            <a:off x="5535634" y="5786987"/>
            <a:ext cx="531916" cy="538714"/>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A4BDB6FC-9638-8BD3-07A7-75A4319894A1}"/>
              </a:ext>
            </a:extLst>
          </p:cNvPr>
          <p:cNvSpPr txBox="1"/>
          <p:nvPr/>
        </p:nvSpPr>
        <p:spPr>
          <a:xfrm>
            <a:off x="5139098" y="6325701"/>
            <a:ext cx="1414104" cy="523220"/>
          </a:xfrm>
          <a:prstGeom prst="rect">
            <a:avLst/>
          </a:prstGeom>
          <a:noFill/>
        </p:spPr>
        <p:txBody>
          <a:bodyPr wrap="square">
            <a:spAutoFit/>
          </a:bodyPr>
          <a:lstStyle/>
          <a:p>
            <a:r>
              <a:rPr lang="en-US" sz="2800">
                <a:solidFill>
                  <a:srgbClr val="005AB5"/>
                </a:solidFill>
                <a:latin typeface="Cambria Math" panose="02040503050406030204" pitchFamily="18" charset="0"/>
                <a:ea typeface="Cambria Math" panose="02040503050406030204" pitchFamily="18" charset="0"/>
              </a:rPr>
              <a:t>pk</a:t>
            </a:r>
            <a:r>
              <a:rPr lang="en-US" sz="2800">
                <a:latin typeface="Cambria Math" panose="02040503050406030204" pitchFamily="18" charset="0"/>
                <a:ea typeface="Cambria Math" panose="02040503050406030204" pitchFamily="18" charset="0"/>
              </a:rPr>
              <a:t>,</a:t>
            </a:r>
            <a:r>
              <a:rPr lang="en-US" sz="2800">
                <a:solidFill>
                  <a:srgbClr val="005AB5"/>
                </a:solidFill>
                <a:latin typeface="Cambria Math" panose="02040503050406030204" pitchFamily="18" charset="0"/>
                <a:ea typeface="Cambria Math" panose="02040503050406030204" pitchFamily="18" charset="0"/>
              </a:rPr>
              <a:t> </a:t>
            </a:r>
            <a:r>
              <a:rPr lang="el-GR" sz="2800">
                <a:solidFill>
                  <a:srgbClr val="DC3220"/>
                </a:solidFill>
                <a:latin typeface="Cambria Math" panose="02040503050406030204" pitchFamily="18" charset="0"/>
                <a:ea typeface="Cambria Math" panose="02040503050406030204" pitchFamily="18" charset="0"/>
              </a:rPr>
              <a:t>σ</a:t>
            </a:r>
            <a:r>
              <a:rPr lang="en-US" sz="2800">
                <a:latin typeface="Cambria Math" panose="02040503050406030204" pitchFamily="18" charset="0"/>
                <a:ea typeface="Cambria Math" panose="02040503050406030204" pitchFamily="18" charset="0"/>
              </a:rPr>
              <a:t>,</a:t>
            </a:r>
            <a:r>
              <a:rPr lang="en-US" sz="2800">
                <a:solidFill>
                  <a:srgbClr val="DC3220"/>
                </a:solidFill>
                <a:latin typeface="Cambria Math" panose="02040503050406030204" pitchFamily="18" charset="0"/>
                <a:ea typeface="Cambria Math" panose="02040503050406030204" pitchFamily="18" charset="0"/>
              </a:rPr>
              <a:t> m </a:t>
            </a:r>
            <a:endParaRPr lang="en-US" sz="2800">
              <a:latin typeface="Calibri" panose="020F0502020204030204" pitchFamily="34" charset="0"/>
              <a:cs typeface="Calibri" panose="020F0502020204030204" pitchFamily="34" charset="0"/>
            </a:endParaRPr>
          </a:p>
        </p:txBody>
      </p:sp>
      <p:sp>
        <p:nvSpPr>
          <p:cNvPr id="12" name="Content Placeholder 2">
            <a:extLst>
              <a:ext uri="{FF2B5EF4-FFF2-40B4-BE49-F238E27FC236}">
                <a16:creationId xmlns:a16="http://schemas.microsoft.com/office/drawing/2014/main" id="{CC8F40C2-92AD-8232-9D01-4501FE64DEE1}"/>
              </a:ext>
            </a:extLst>
          </p:cNvPr>
          <p:cNvSpPr txBox="1">
            <a:spLocks/>
          </p:cNvSpPr>
          <p:nvPr/>
        </p:nvSpPr>
        <p:spPr>
          <a:xfrm>
            <a:off x="9302586" y="0"/>
            <a:ext cx="2889414" cy="1934092"/>
          </a:xfrm>
          <a:prstGeom prst="rect">
            <a:avLst/>
          </a:prstGeom>
          <a:ln w="28575">
            <a:solidFill>
              <a:schemeClr val="tx1"/>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a:t>Input: </a:t>
            </a:r>
          </a:p>
          <a:p>
            <a:pPr lvl="1"/>
            <a:r>
              <a:rPr lang="en-US" sz="2800"/>
              <a:t>Public key </a:t>
            </a:r>
            <a:r>
              <a:rPr lang="en-US" sz="2800">
                <a:solidFill>
                  <a:srgbClr val="005AB5"/>
                </a:solidFill>
              </a:rPr>
              <a:t>PK</a:t>
            </a:r>
          </a:p>
          <a:p>
            <a:pPr lvl="1"/>
            <a:r>
              <a:rPr lang="en-US" sz="2800"/>
              <a:t>Signature </a:t>
            </a:r>
            <a:r>
              <a:rPr lang="el-GR" sz="2800">
                <a:solidFill>
                  <a:srgbClr val="DC3220"/>
                </a:solidFill>
              </a:rPr>
              <a:t>σ</a:t>
            </a:r>
            <a:endParaRPr lang="en-US" sz="2800">
              <a:solidFill>
                <a:srgbClr val="DC3220"/>
              </a:solidFill>
            </a:endParaRPr>
          </a:p>
          <a:p>
            <a:pPr lvl="1"/>
            <a:r>
              <a:rPr lang="en-US" sz="2800"/>
              <a:t>Message </a:t>
            </a:r>
            <a:r>
              <a:rPr lang="en-US" sz="2800">
                <a:solidFill>
                  <a:srgbClr val="DC3220"/>
                </a:solidFill>
              </a:rPr>
              <a:t>m</a:t>
            </a:r>
          </a:p>
          <a:p>
            <a:pPr marL="914400" lvl="1" indent="-457200">
              <a:buFont typeface="+mj-lt"/>
              <a:buAutoNum type="arabicPeriod"/>
            </a:pPr>
            <a:endParaRPr lang="en-US"/>
          </a:p>
        </p:txBody>
      </p:sp>
      <p:sp>
        <p:nvSpPr>
          <p:cNvPr id="17" name="Rectangle 16">
            <a:extLst>
              <a:ext uri="{FF2B5EF4-FFF2-40B4-BE49-F238E27FC236}">
                <a16:creationId xmlns:a16="http://schemas.microsoft.com/office/drawing/2014/main" id="{514F2424-0B23-E1A0-67CC-6A1FCF03CFF7}"/>
              </a:ext>
            </a:extLst>
          </p:cNvPr>
          <p:cNvSpPr/>
          <p:nvPr/>
        </p:nvSpPr>
        <p:spPr>
          <a:xfrm>
            <a:off x="3484517" y="3230544"/>
            <a:ext cx="4606539" cy="2394401"/>
          </a:xfrm>
          <a:prstGeom prst="rect">
            <a:avLst/>
          </a:prstGeom>
          <a:ln w="28575">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2800">
              <a:solidFill>
                <a:schemeClr val="tx1"/>
              </a:solidFill>
              <a:latin typeface="Calibri" panose="020F0502020204030204" pitchFamily="34" charset="0"/>
              <a:cs typeface="Calibri" panose="020F0502020204030204" pitchFamily="34" charset="0"/>
            </a:endParaRPr>
          </a:p>
        </p:txBody>
      </p:sp>
      <p:sp>
        <p:nvSpPr>
          <p:cNvPr id="16" name="Rectangle 15">
            <a:extLst>
              <a:ext uri="{FF2B5EF4-FFF2-40B4-BE49-F238E27FC236}">
                <a16:creationId xmlns:a16="http://schemas.microsoft.com/office/drawing/2014/main" id="{E387990B-EFC2-8453-64DD-2CA0842CDC20}"/>
              </a:ext>
            </a:extLst>
          </p:cNvPr>
          <p:cNvSpPr/>
          <p:nvPr/>
        </p:nvSpPr>
        <p:spPr>
          <a:xfrm>
            <a:off x="3581400" y="4907888"/>
            <a:ext cx="4440385" cy="640080"/>
          </a:xfrm>
          <a:prstGeom prst="rect">
            <a:avLst/>
          </a:prstGeom>
          <a:ln>
            <a:solidFill>
              <a:schemeClr val="tx1"/>
            </a:solid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US" sz="2400"/>
              <a:t>Expensive Ops.</a:t>
            </a:r>
          </a:p>
        </p:txBody>
      </p:sp>
      <p:sp>
        <p:nvSpPr>
          <p:cNvPr id="14" name="TextBox 13">
            <a:extLst>
              <a:ext uri="{FF2B5EF4-FFF2-40B4-BE49-F238E27FC236}">
                <a16:creationId xmlns:a16="http://schemas.microsoft.com/office/drawing/2014/main" id="{70334BE7-0B43-E71B-39A4-2B17F9655223}"/>
              </a:ext>
            </a:extLst>
          </p:cNvPr>
          <p:cNvSpPr txBox="1"/>
          <p:nvPr/>
        </p:nvSpPr>
        <p:spPr>
          <a:xfrm>
            <a:off x="4007947" y="4071965"/>
            <a:ext cx="3559678" cy="584775"/>
          </a:xfrm>
          <a:prstGeom prst="rect">
            <a:avLst/>
          </a:prstGeom>
          <a:noFill/>
        </p:spPr>
        <p:txBody>
          <a:bodyPr wrap="square">
            <a:spAutoFit/>
          </a:bodyPr>
          <a:lstStyle/>
          <a:p>
            <a:r>
              <a:rPr lang="en-US" sz="3200" err="1">
                <a:solidFill>
                  <a:srgbClr val="202124"/>
                </a:solidFill>
                <a:latin typeface="Calibri" panose="020F0502020204030204" pitchFamily="34" charset="0"/>
                <a:cs typeface="Calibri" panose="020F0502020204030204" pitchFamily="34" charset="0"/>
              </a:rPr>
              <a:t>Sign.Verify</a:t>
            </a:r>
            <a:r>
              <a:rPr lang="en-US" sz="3200">
                <a:solidFill>
                  <a:srgbClr val="202124"/>
                </a:solidFill>
                <a:latin typeface="Calibri" panose="020F0502020204030204" pitchFamily="34" charset="0"/>
                <a:cs typeface="Calibri" panose="020F0502020204030204" pitchFamily="34" charset="0"/>
              </a:rPr>
              <a:t>(</a:t>
            </a:r>
            <a:r>
              <a:rPr lang="en-US" sz="3200">
                <a:solidFill>
                  <a:srgbClr val="005AB5"/>
                </a:solidFill>
                <a:latin typeface="Cambria Math" panose="02040503050406030204" pitchFamily="18" charset="0"/>
                <a:ea typeface="Cambria Math" panose="02040503050406030204" pitchFamily="18" charset="0"/>
              </a:rPr>
              <a:t>pk</a:t>
            </a:r>
            <a:r>
              <a:rPr lang="en-US" sz="3200">
                <a:latin typeface="Cambria Math" panose="02040503050406030204" pitchFamily="18" charset="0"/>
                <a:ea typeface="Cambria Math" panose="02040503050406030204" pitchFamily="18" charset="0"/>
              </a:rPr>
              <a:t>,</a:t>
            </a:r>
            <a:r>
              <a:rPr lang="en-US" sz="3200">
                <a:solidFill>
                  <a:srgbClr val="005AB5"/>
                </a:solidFill>
                <a:latin typeface="Cambria Math" panose="02040503050406030204" pitchFamily="18" charset="0"/>
                <a:ea typeface="Cambria Math" panose="02040503050406030204" pitchFamily="18" charset="0"/>
              </a:rPr>
              <a:t> </a:t>
            </a:r>
            <a:r>
              <a:rPr lang="el-GR" sz="3200">
                <a:solidFill>
                  <a:srgbClr val="DC3220"/>
                </a:solidFill>
                <a:latin typeface="Cambria Math" panose="02040503050406030204" pitchFamily="18" charset="0"/>
                <a:ea typeface="Cambria Math" panose="02040503050406030204" pitchFamily="18" charset="0"/>
              </a:rPr>
              <a:t>σ</a:t>
            </a:r>
            <a:r>
              <a:rPr lang="en-US" sz="3200">
                <a:latin typeface="Cambria Math" panose="02040503050406030204" pitchFamily="18" charset="0"/>
                <a:ea typeface="Cambria Math" panose="02040503050406030204" pitchFamily="18" charset="0"/>
              </a:rPr>
              <a:t>,</a:t>
            </a:r>
            <a:r>
              <a:rPr lang="en-US" sz="3200">
                <a:solidFill>
                  <a:srgbClr val="DC3220"/>
                </a:solidFill>
                <a:latin typeface="Cambria Math" panose="02040503050406030204" pitchFamily="18" charset="0"/>
                <a:ea typeface="Cambria Math" panose="02040503050406030204" pitchFamily="18" charset="0"/>
              </a:rPr>
              <a:t> m</a:t>
            </a:r>
            <a:r>
              <a:rPr lang="en-US" sz="3200">
                <a:solidFill>
                  <a:srgbClr val="202124"/>
                </a:solidFill>
                <a:latin typeface="Calibri" panose="020F0502020204030204" pitchFamily="34" charset="0"/>
                <a:cs typeface="Calibri" panose="020F0502020204030204" pitchFamily="34" charset="0"/>
              </a:rPr>
              <a:t>)</a:t>
            </a:r>
            <a:endParaRPr lang="en-US" sz="3200">
              <a:latin typeface="Calibri" panose="020F0502020204030204" pitchFamily="34" charset="0"/>
              <a:cs typeface="Calibri" panose="020F0502020204030204" pitchFamily="34" charset="0"/>
            </a:endParaRPr>
          </a:p>
        </p:txBody>
      </p:sp>
      <p:grpSp>
        <p:nvGrpSpPr>
          <p:cNvPr id="18" name="Group 17">
            <a:extLst>
              <a:ext uri="{FF2B5EF4-FFF2-40B4-BE49-F238E27FC236}">
                <a16:creationId xmlns:a16="http://schemas.microsoft.com/office/drawing/2014/main" id="{4EDBBDD9-8D3D-4ECE-2F8B-4A6943542147}"/>
              </a:ext>
            </a:extLst>
          </p:cNvPr>
          <p:cNvGrpSpPr/>
          <p:nvPr/>
        </p:nvGrpSpPr>
        <p:grpSpPr>
          <a:xfrm>
            <a:off x="8021785" y="4801855"/>
            <a:ext cx="3586020" cy="954107"/>
            <a:chOff x="8605980" y="5727700"/>
            <a:chExt cx="3586020" cy="954107"/>
          </a:xfrm>
        </p:grpSpPr>
        <p:sp>
          <p:nvSpPr>
            <p:cNvPr id="20" name="TextBox 19">
              <a:extLst>
                <a:ext uri="{FF2B5EF4-FFF2-40B4-BE49-F238E27FC236}">
                  <a16:creationId xmlns:a16="http://schemas.microsoft.com/office/drawing/2014/main" id="{38853A8A-0F65-13A8-996F-F3D695976170}"/>
                </a:ext>
              </a:extLst>
            </p:cNvPr>
            <p:cNvSpPr txBox="1"/>
            <p:nvPr/>
          </p:nvSpPr>
          <p:spPr>
            <a:xfrm>
              <a:off x="9520380" y="5727700"/>
              <a:ext cx="2671620" cy="954107"/>
            </a:xfrm>
            <a:prstGeom prst="rect">
              <a:avLst/>
            </a:prstGeom>
            <a:noFill/>
          </p:spPr>
          <p:txBody>
            <a:bodyPr wrap="square">
              <a:spAutoFit/>
            </a:bodyPr>
            <a:lstStyle/>
            <a:p>
              <a:r>
                <a:rPr lang="en-US" sz="2800">
                  <a:solidFill>
                    <a:srgbClr val="005AB5"/>
                  </a:solidFill>
                </a:rPr>
                <a:t>Prove using sigma protocol </a:t>
              </a:r>
              <a:r>
                <a:rPr lang="el-GR" sz="2800">
                  <a:solidFill>
                    <a:srgbClr val="005AB5"/>
                  </a:solidFill>
                </a:rPr>
                <a:t>Π</a:t>
              </a:r>
              <a:r>
                <a:rPr lang="en-US" sz="2800">
                  <a:solidFill>
                    <a:srgbClr val="005AB5"/>
                  </a:solidFill>
                </a:rPr>
                <a:t> </a:t>
              </a:r>
            </a:p>
          </p:txBody>
        </p:sp>
        <p:cxnSp>
          <p:nvCxnSpPr>
            <p:cNvPr id="21" name="Straight Arrow Connector 20">
              <a:extLst>
                <a:ext uri="{FF2B5EF4-FFF2-40B4-BE49-F238E27FC236}">
                  <a16:creationId xmlns:a16="http://schemas.microsoft.com/office/drawing/2014/main" id="{160CC12D-EB4F-7D77-96AD-1F14994CA852}"/>
                </a:ext>
              </a:extLst>
            </p:cNvPr>
            <p:cNvCxnSpPr/>
            <p:nvPr/>
          </p:nvCxnSpPr>
          <p:spPr>
            <a:xfrm flipH="1">
              <a:off x="8605980" y="6197274"/>
              <a:ext cx="914400" cy="0"/>
            </a:xfrm>
            <a:prstGeom prst="straightConnector1">
              <a:avLst/>
            </a:prstGeom>
            <a:ln w="38100">
              <a:solidFill>
                <a:srgbClr val="005AB5"/>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930998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7D3E36-F193-DC04-C429-D2DF50EA79F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9758FC5-C962-81F1-7A3A-EF475963C362}"/>
              </a:ext>
            </a:extLst>
          </p:cNvPr>
          <p:cNvSpPr>
            <a:spLocks noGrp="1"/>
          </p:cNvSpPr>
          <p:nvPr>
            <p:ph type="title"/>
          </p:nvPr>
        </p:nvSpPr>
        <p:spPr/>
        <p:txBody>
          <a:bodyPr>
            <a:normAutofit/>
          </a:bodyPr>
          <a:lstStyle/>
          <a:p>
            <a:r>
              <a:rPr lang="en-US"/>
              <a:t>Hybrid Approach</a:t>
            </a:r>
            <a:endParaRPr lang="en-US" sz="3600"/>
          </a:p>
        </p:txBody>
      </p:sp>
      <p:sp>
        <p:nvSpPr>
          <p:cNvPr id="7" name="Rectangle 6">
            <a:extLst>
              <a:ext uri="{FF2B5EF4-FFF2-40B4-BE49-F238E27FC236}">
                <a16:creationId xmlns:a16="http://schemas.microsoft.com/office/drawing/2014/main" id="{C43E18C7-0D38-1836-EF21-D7AEE7D9F4F2}"/>
              </a:ext>
            </a:extLst>
          </p:cNvPr>
          <p:cNvSpPr/>
          <p:nvPr/>
        </p:nvSpPr>
        <p:spPr>
          <a:xfrm>
            <a:off x="504538" y="3073662"/>
            <a:ext cx="4828309" cy="2713325"/>
          </a:xfrm>
          <a:prstGeom prst="rect">
            <a:avLst/>
          </a:prstGeom>
          <a:solidFill>
            <a:schemeClr val="accent3"/>
          </a:solidFill>
          <a:ln w="28575">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4000">
              <a:solidFill>
                <a:schemeClr val="tx1"/>
              </a:solidFill>
              <a:latin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11B4EDDD-5E1A-0869-A14D-CB9641EA1426}"/>
              </a:ext>
            </a:extLst>
          </p:cNvPr>
          <p:cNvSpPr txBox="1"/>
          <p:nvPr/>
        </p:nvSpPr>
        <p:spPr>
          <a:xfrm>
            <a:off x="3670302" y="2548791"/>
            <a:ext cx="1662545" cy="523220"/>
          </a:xfrm>
          <a:prstGeom prst="rect">
            <a:avLst/>
          </a:prstGeom>
          <a:noFill/>
        </p:spPr>
        <p:txBody>
          <a:bodyPr wrap="square">
            <a:spAutoFit/>
          </a:bodyPr>
          <a:lstStyle/>
          <a:p>
            <a:r>
              <a:rPr lang="en-US" sz="2800" err="1"/>
              <a:t>zkSNARKs</a:t>
            </a:r>
            <a:endParaRPr lang="en-US" sz="2800"/>
          </a:p>
        </p:txBody>
      </p:sp>
      <p:sp>
        <p:nvSpPr>
          <p:cNvPr id="5" name="Down Arrow 4">
            <a:extLst>
              <a:ext uri="{FF2B5EF4-FFF2-40B4-BE49-F238E27FC236}">
                <a16:creationId xmlns:a16="http://schemas.microsoft.com/office/drawing/2014/main" id="{8EEA4D7A-E30A-646A-35DB-A3F9D5C8C35D}"/>
              </a:ext>
            </a:extLst>
          </p:cNvPr>
          <p:cNvSpPr/>
          <p:nvPr/>
        </p:nvSpPr>
        <p:spPr>
          <a:xfrm flipV="1">
            <a:off x="2652734" y="2534936"/>
            <a:ext cx="531916" cy="538714"/>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D9D3769F-C67F-0C8B-26AC-63CE75F46B8D}"/>
              </a:ext>
            </a:extLst>
          </p:cNvPr>
          <p:cNvSpPr txBox="1"/>
          <p:nvPr/>
        </p:nvSpPr>
        <p:spPr>
          <a:xfrm>
            <a:off x="1770546" y="2025571"/>
            <a:ext cx="2296291" cy="523220"/>
          </a:xfrm>
          <a:prstGeom prst="rect">
            <a:avLst/>
          </a:prstGeom>
          <a:noFill/>
        </p:spPr>
        <p:txBody>
          <a:bodyPr wrap="square">
            <a:spAutoFit/>
          </a:bodyPr>
          <a:lstStyle/>
          <a:p>
            <a:r>
              <a:rPr lang="en-US" sz="2800">
                <a:solidFill>
                  <a:srgbClr val="202124"/>
                </a:solidFill>
                <a:latin typeface="Calibri" panose="020F0502020204030204" pitchFamily="34" charset="0"/>
                <a:cs typeface="Calibri" panose="020F0502020204030204" pitchFamily="34" charset="0"/>
              </a:rPr>
              <a:t>Accept</a:t>
            </a:r>
            <a:r>
              <a:rPr lang="en-US" sz="2800" b="0" i="0">
                <a:solidFill>
                  <a:srgbClr val="202124"/>
                </a:solidFill>
                <a:effectLst/>
                <a:latin typeface="Calibri" panose="020F0502020204030204" pitchFamily="34" charset="0"/>
                <a:cs typeface="Calibri" panose="020F0502020204030204" pitchFamily="34" charset="0"/>
              </a:rPr>
              <a:t>/</a:t>
            </a:r>
            <a:r>
              <a:rPr lang="en-US" sz="2800">
                <a:solidFill>
                  <a:srgbClr val="202124"/>
                </a:solidFill>
                <a:latin typeface="Calibri" panose="020F0502020204030204" pitchFamily="34" charset="0"/>
                <a:cs typeface="Calibri" panose="020F0502020204030204" pitchFamily="34" charset="0"/>
              </a:rPr>
              <a:t>Reject</a:t>
            </a:r>
            <a:endParaRPr lang="en-US" sz="2800">
              <a:latin typeface="Calibri" panose="020F0502020204030204" pitchFamily="34" charset="0"/>
              <a:cs typeface="Calibri" panose="020F0502020204030204" pitchFamily="34" charset="0"/>
            </a:endParaRPr>
          </a:p>
        </p:txBody>
      </p:sp>
      <p:sp>
        <p:nvSpPr>
          <p:cNvPr id="9" name="Down Arrow 8">
            <a:extLst>
              <a:ext uri="{FF2B5EF4-FFF2-40B4-BE49-F238E27FC236}">
                <a16:creationId xmlns:a16="http://schemas.microsoft.com/office/drawing/2014/main" id="{1516AFF8-54F4-560E-C60B-4D6A64A6D7E2}"/>
              </a:ext>
            </a:extLst>
          </p:cNvPr>
          <p:cNvSpPr/>
          <p:nvPr/>
        </p:nvSpPr>
        <p:spPr>
          <a:xfrm flipV="1">
            <a:off x="2652734" y="5786987"/>
            <a:ext cx="531916" cy="538714"/>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0A26A85A-9E51-4327-7187-C811F62EB441}"/>
              </a:ext>
            </a:extLst>
          </p:cNvPr>
          <p:cNvSpPr txBox="1"/>
          <p:nvPr/>
        </p:nvSpPr>
        <p:spPr>
          <a:xfrm>
            <a:off x="2256198" y="6325701"/>
            <a:ext cx="1414104" cy="523220"/>
          </a:xfrm>
          <a:prstGeom prst="rect">
            <a:avLst/>
          </a:prstGeom>
          <a:noFill/>
        </p:spPr>
        <p:txBody>
          <a:bodyPr wrap="square">
            <a:spAutoFit/>
          </a:bodyPr>
          <a:lstStyle/>
          <a:p>
            <a:r>
              <a:rPr lang="en-US" sz="2800">
                <a:solidFill>
                  <a:srgbClr val="005AB5"/>
                </a:solidFill>
                <a:latin typeface="Cambria Math" panose="02040503050406030204" pitchFamily="18" charset="0"/>
                <a:ea typeface="Cambria Math" panose="02040503050406030204" pitchFamily="18" charset="0"/>
              </a:rPr>
              <a:t>pk</a:t>
            </a:r>
            <a:r>
              <a:rPr lang="en-US" sz="2800">
                <a:latin typeface="Cambria Math" panose="02040503050406030204" pitchFamily="18" charset="0"/>
                <a:ea typeface="Cambria Math" panose="02040503050406030204" pitchFamily="18" charset="0"/>
              </a:rPr>
              <a:t>,</a:t>
            </a:r>
            <a:r>
              <a:rPr lang="en-US" sz="2800">
                <a:solidFill>
                  <a:srgbClr val="005AB5"/>
                </a:solidFill>
                <a:latin typeface="Cambria Math" panose="02040503050406030204" pitchFamily="18" charset="0"/>
                <a:ea typeface="Cambria Math" panose="02040503050406030204" pitchFamily="18" charset="0"/>
              </a:rPr>
              <a:t> </a:t>
            </a:r>
            <a:r>
              <a:rPr lang="el-GR" sz="2800">
                <a:solidFill>
                  <a:srgbClr val="DC3220"/>
                </a:solidFill>
                <a:latin typeface="Cambria Math" panose="02040503050406030204" pitchFamily="18" charset="0"/>
                <a:ea typeface="Cambria Math" panose="02040503050406030204" pitchFamily="18" charset="0"/>
              </a:rPr>
              <a:t>σ</a:t>
            </a:r>
            <a:r>
              <a:rPr lang="en-US" sz="2800">
                <a:latin typeface="Cambria Math" panose="02040503050406030204" pitchFamily="18" charset="0"/>
                <a:ea typeface="Cambria Math" panose="02040503050406030204" pitchFamily="18" charset="0"/>
              </a:rPr>
              <a:t>,</a:t>
            </a:r>
            <a:r>
              <a:rPr lang="en-US" sz="2800">
                <a:solidFill>
                  <a:srgbClr val="DC3220"/>
                </a:solidFill>
                <a:latin typeface="Cambria Math" panose="02040503050406030204" pitchFamily="18" charset="0"/>
                <a:ea typeface="Cambria Math" panose="02040503050406030204" pitchFamily="18" charset="0"/>
              </a:rPr>
              <a:t> m </a:t>
            </a:r>
            <a:endParaRPr lang="en-US" sz="2800">
              <a:latin typeface="Calibri" panose="020F0502020204030204" pitchFamily="34" charset="0"/>
              <a:cs typeface="Calibri" panose="020F0502020204030204" pitchFamily="34" charset="0"/>
            </a:endParaRPr>
          </a:p>
        </p:txBody>
      </p:sp>
      <p:sp>
        <p:nvSpPr>
          <p:cNvPr id="12" name="Content Placeholder 2">
            <a:extLst>
              <a:ext uri="{FF2B5EF4-FFF2-40B4-BE49-F238E27FC236}">
                <a16:creationId xmlns:a16="http://schemas.microsoft.com/office/drawing/2014/main" id="{3960DD2A-F3F2-B537-AB45-E5204DD29CCA}"/>
              </a:ext>
            </a:extLst>
          </p:cNvPr>
          <p:cNvSpPr txBox="1">
            <a:spLocks/>
          </p:cNvSpPr>
          <p:nvPr/>
        </p:nvSpPr>
        <p:spPr>
          <a:xfrm>
            <a:off x="9302586" y="0"/>
            <a:ext cx="2889414" cy="1934092"/>
          </a:xfrm>
          <a:prstGeom prst="rect">
            <a:avLst/>
          </a:prstGeom>
          <a:ln w="28575">
            <a:solidFill>
              <a:schemeClr val="tx1"/>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a:t>Input: </a:t>
            </a:r>
          </a:p>
          <a:p>
            <a:pPr lvl="1"/>
            <a:r>
              <a:rPr lang="en-US" sz="2800"/>
              <a:t>Public key </a:t>
            </a:r>
            <a:r>
              <a:rPr lang="en-US" sz="2800">
                <a:solidFill>
                  <a:srgbClr val="005AB5"/>
                </a:solidFill>
              </a:rPr>
              <a:t>PK</a:t>
            </a:r>
          </a:p>
          <a:p>
            <a:pPr lvl="1"/>
            <a:r>
              <a:rPr lang="en-US" sz="2800"/>
              <a:t>Signature </a:t>
            </a:r>
            <a:r>
              <a:rPr lang="el-GR" sz="2800">
                <a:solidFill>
                  <a:srgbClr val="DC3220"/>
                </a:solidFill>
              </a:rPr>
              <a:t>σ</a:t>
            </a:r>
            <a:endParaRPr lang="en-US" sz="2800">
              <a:solidFill>
                <a:srgbClr val="DC3220"/>
              </a:solidFill>
            </a:endParaRPr>
          </a:p>
          <a:p>
            <a:pPr lvl="1"/>
            <a:r>
              <a:rPr lang="en-US" sz="2800"/>
              <a:t>Message </a:t>
            </a:r>
            <a:r>
              <a:rPr lang="en-US" sz="2800">
                <a:solidFill>
                  <a:srgbClr val="DC3220"/>
                </a:solidFill>
              </a:rPr>
              <a:t>m</a:t>
            </a:r>
          </a:p>
          <a:p>
            <a:pPr marL="914400" lvl="1" indent="-457200">
              <a:buFont typeface="+mj-lt"/>
              <a:buAutoNum type="arabicPeriod"/>
            </a:pPr>
            <a:endParaRPr lang="en-US"/>
          </a:p>
        </p:txBody>
      </p:sp>
      <p:sp>
        <p:nvSpPr>
          <p:cNvPr id="17" name="Rectangle 16">
            <a:extLst>
              <a:ext uri="{FF2B5EF4-FFF2-40B4-BE49-F238E27FC236}">
                <a16:creationId xmlns:a16="http://schemas.microsoft.com/office/drawing/2014/main" id="{30483C2E-B48A-7D53-4C17-617345B614A3}"/>
              </a:ext>
            </a:extLst>
          </p:cNvPr>
          <p:cNvSpPr/>
          <p:nvPr/>
        </p:nvSpPr>
        <p:spPr>
          <a:xfrm>
            <a:off x="601617" y="3230544"/>
            <a:ext cx="4606539" cy="2394401"/>
          </a:xfrm>
          <a:prstGeom prst="rect">
            <a:avLst/>
          </a:prstGeom>
          <a:ln w="28575">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2800">
              <a:solidFill>
                <a:schemeClr val="tx1"/>
              </a:solidFill>
              <a:latin typeface="Calibri" panose="020F0502020204030204" pitchFamily="34" charset="0"/>
              <a:cs typeface="Calibri" panose="020F0502020204030204" pitchFamily="34" charset="0"/>
            </a:endParaRPr>
          </a:p>
        </p:txBody>
      </p:sp>
      <p:sp>
        <p:nvSpPr>
          <p:cNvPr id="16" name="Rectangle 15">
            <a:extLst>
              <a:ext uri="{FF2B5EF4-FFF2-40B4-BE49-F238E27FC236}">
                <a16:creationId xmlns:a16="http://schemas.microsoft.com/office/drawing/2014/main" id="{4FE118E7-2D46-B9B6-3D61-0F3CEF9B471B}"/>
              </a:ext>
            </a:extLst>
          </p:cNvPr>
          <p:cNvSpPr/>
          <p:nvPr/>
        </p:nvSpPr>
        <p:spPr>
          <a:xfrm>
            <a:off x="698500" y="4907888"/>
            <a:ext cx="4440385" cy="640080"/>
          </a:xfrm>
          <a:prstGeom prst="rect">
            <a:avLst/>
          </a:prstGeom>
          <a:ln>
            <a:solidFill>
              <a:schemeClr val="tx1"/>
            </a:solid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US" sz="2400"/>
              <a:t>Expensive Ops.</a:t>
            </a:r>
          </a:p>
        </p:txBody>
      </p:sp>
      <p:sp>
        <p:nvSpPr>
          <p:cNvPr id="14" name="TextBox 13">
            <a:extLst>
              <a:ext uri="{FF2B5EF4-FFF2-40B4-BE49-F238E27FC236}">
                <a16:creationId xmlns:a16="http://schemas.microsoft.com/office/drawing/2014/main" id="{F5DCE707-FA08-3914-D6BF-29764F8D3EAF}"/>
              </a:ext>
            </a:extLst>
          </p:cNvPr>
          <p:cNvSpPr txBox="1"/>
          <p:nvPr/>
        </p:nvSpPr>
        <p:spPr>
          <a:xfrm>
            <a:off x="1125047" y="4071965"/>
            <a:ext cx="3559678" cy="584775"/>
          </a:xfrm>
          <a:prstGeom prst="rect">
            <a:avLst/>
          </a:prstGeom>
          <a:noFill/>
        </p:spPr>
        <p:txBody>
          <a:bodyPr wrap="square">
            <a:spAutoFit/>
          </a:bodyPr>
          <a:lstStyle/>
          <a:p>
            <a:r>
              <a:rPr lang="en-US" sz="3200" err="1">
                <a:solidFill>
                  <a:srgbClr val="202124"/>
                </a:solidFill>
                <a:latin typeface="Calibri" panose="020F0502020204030204" pitchFamily="34" charset="0"/>
                <a:cs typeface="Calibri" panose="020F0502020204030204" pitchFamily="34" charset="0"/>
              </a:rPr>
              <a:t>Sign.Verify</a:t>
            </a:r>
            <a:r>
              <a:rPr lang="en-US" sz="3200">
                <a:solidFill>
                  <a:srgbClr val="202124"/>
                </a:solidFill>
                <a:latin typeface="Calibri" panose="020F0502020204030204" pitchFamily="34" charset="0"/>
                <a:cs typeface="Calibri" panose="020F0502020204030204" pitchFamily="34" charset="0"/>
              </a:rPr>
              <a:t>(</a:t>
            </a:r>
            <a:r>
              <a:rPr lang="en-US" sz="3200">
                <a:solidFill>
                  <a:srgbClr val="005AB5"/>
                </a:solidFill>
                <a:latin typeface="Cambria Math" panose="02040503050406030204" pitchFamily="18" charset="0"/>
                <a:ea typeface="Cambria Math" panose="02040503050406030204" pitchFamily="18" charset="0"/>
              </a:rPr>
              <a:t>pk</a:t>
            </a:r>
            <a:r>
              <a:rPr lang="en-US" sz="3200">
                <a:latin typeface="Cambria Math" panose="02040503050406030204" pitchFamily="18" charset="0"/>
                <a:ea typeface="Cambria Math" panose="02040503050406030204" pitchFamily="18" charset="0"/>
              </a:rPr>
              <a:t>,</a:t>
            </a:r>
            <a:r>
              <a:rPr lang="en-US" sz="3200">
                <a:solidFill>
                  <a:srgbClr val="005AB5"/>
                </a:solidFill>
                <a:latin typeface="Cambria Math" panose="02040503050406030204" pitchFamily="18" charset="0"/>
                <a:ea typeface="Cambria Math" panose="02040503050406030204" pitchFamily="18" charset="0"/>
              </a:rPr>
              <a:t> </a:t>
            </a:r>
            <a:r>
              <a:rPr lang="el-GR" sz="3200">
                <a:solidFill>
                  <a:srgbClr val="DC3220"/>
                </a:solidFill>
                <a:latin typeface="Cambria Math" panose="02040503050406030204" pitchFamily="18" charset="0"/>
                <a:ea typeface="Cambria Math" panose="02040503050406030204" pitchFamily="18" charset="0"/>
              </a:rPr>
              <a:t>σ</a:t>
            </a:r>
            <a:r>
              <a:rPr lang="en-US" sz="3200">
                <a:latin typeface="Cambria Math" panose="02040503050406030204" pitchFamily="18" charset="0"/>
                <a:ea typeface="Cambria Math" panose="02040503050406030204" pitchFamily="18" charset="0"/>
              </a:rPr>
              <a:t>,</a:t>
            </a:r>
            <a:r>
              <a:rPr lang="en-US" sz="3200">
                <a:solidFill>
                  <a:srgbClr val="DC3220"/>
                </a:solidFill>
                <a:latin typeface="Cambria Math" panose="02040503050406030204" pitchFamily="18" charset="0"/>
                <a:ea typeface="Cambria Math" panose="02040503050406030204" pitchFamily="18" charset="0"/>
              </a:rPr>
              <a:t> m</a:t>
            </a:r>
            <a:r>
              <a:rPr lang="en-US" sz="3200">
                <a:solidFill>
                  <a:srgbClr val="202124"/>
                </a:solidFill>
                <a:latin typeface="Calibri" panose="020F0502020204030204" pitchFamily="34" charset="0"/>
                <a:cs typeface="Calibri" panose="020F0502020204030204" pitchFamily="34" charset="0"/>
              </a:rPr>
              <a:t>)</a:t>
            </a:r>
            <a:endParaRPr lang="en-US" sz="320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836274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4F0A7B-9C67-B64D-F4DB-91F00E69A83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72855DF-0B96-6C05-E586-D166C4BAC034}"/>
              </a:ext>
            </a:extLst>
          </p:cNvPr>
          <p:cNvSpPr>
            <a:spLocks noGrp="1"/>
          </p:cNvSpPr>
          <p:nvPr>
            <p:ph type="title"/>
          </p:nvPr>
        </p:nvSpPr>
        <p:spPr/>
        <p:txBody>
          <a:bodyPr>
            <a:normAutofit/>
          </a:bodyPr>
          <a:lstStyle/>
          <a:p>
            <a:r>
              <a:rPr lang="en-US"/>
              <a:t>Hybrid Approach</a:t>
            </a:r>
            <a:endParaRPr lang="en-US" sz="3600"/>
          </a:p>
        </p:txBody>
      </p:sp>
      <p:sp>
        <p:nvSpPr>
          <p:cNvPr id="7" name="Rectangle 6">
            <a:extLst>
              <a:ext uri="{FF2B5EF4-FFF2-40B4-BE49-F238E27FC236}">
                <a16:creationId xmlns:a16="http://schemas.microsoft.com/office/drawing/2014/main" id="{23B10ACF-F6C1-15A9-15E6-791A45F542B4}"/>
              </a:ext>
            </a:extLst>
          </p:cNvPr>
          <p:cNvSpPr/>
          <p:nvPr/>
        </p:nvSpPr>
        <p:spPr>
          <a:xfrm>
            <a:off x="504538" y="3073662"/>
            <a:ext cx="4828309" cy="2713325"/>
          </a:xfrm>
          <a:prstGeom prst="rect">
            <a:avLst/>
          </a:prstGeom>
          <a:solidFill>
            <a:schemeClr val="accent3"/>
          </a:solidFill>
          <a:ln w="28575">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4000">
              <a:solidFill>
                <a:schemeClr val="tx1"/>
              </a:solidFill>
              <a:latin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C2DFB2B3-61FD-441E-820B-25B0C6DF1ACB}"/>
              </a:ext>
            </a:extLst>
          </p:cNvPr>
          <p:cNvSpPr txBox="1"/>
          <p:nvPr/>
        </p:nvSpPr>
        <p:spPr>
          <a:xfrm>
            <a:off x="3670302" y="2548791"/>
            <a:ext cx="1662545" cy="523220"/>
          </a:xfrm>
          <a:prstGeom prst="rect">
            <a:avLst/>
          </a:prstGeom>
          <a:noFill/>
        </p:spPr>
        <p:txBody>
          <a:bodyPr wrap="square">
            <a:spAutoFit/>
          </a:bodyPr>
          <a:lstStyle/>
          <a:p>
            <a:r>
              <a:rPr lang="en-US" sz="2800" err="1"/>
              <a:t>zkSNARKs</a:t>
            </a:r>
            <a:endParaRPr lang="en-US" sz="2800"/>
          </a:p>
        </p:txBody>
      </p:sp>
      <p:sp>
        <p:nvSpPr>
          <p:cNvPr id="5" name="Down Arrow 4">
            <a:extLst>
              <a:ext uri="{FF2B5EF4-FFF2-40B4-BE49-F238E27FC236}">
                <a16:creationId xmlns:a16="http://schemas.microsoft.com/office/drawing/2014/main" id="{68BFAB2E-D6AC-91BB-1D5E-D6066472A08A}"/>
              </a:ext>
            </a:extLst>
          </p:cNvPr>
          <p:cNvSpPr/>
          <p:nvPr/>
        </p:nvSpPr>
        <p:spPr>
          <a:xfrm flipV="1">
            <a:off x="2652734" y="2534936"/>
            <a:ext cx="531916" cy="538714"/>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16C590EA-E084-87FA-63C3-6A38B349D653}"/>
              </a:ext>
            </a:extLst>
          </p:cNvPr>
          <p:cNvSpPr txBox="1"/>
          <p:nvPr/>
        </p:nvSpPr>
        <p:spPr>
          <a:xfrm>
            <a:off x="1770546" y="2025571"/>
            <a:ext cx="2296291" cy="523220"/>
          </a:xfrm>
          <a:prstGeom prst="rect">
            <a:avLst/>
          </a:prstGeom>
          <a:noFill/>
        </p:spPr>
        <p:txBody>
          <a:bodyPr wrap="square">
            <a:spAutoFit/>
          </a:bodyPr>
          <a:lstStyle/>
          <a:p>
            <a:r>
              <a:rPr lang="en-US" sz="2800">
                <a:solidFill>
                  <a:srgbClr val="202124"/>
                </a:solidFill>
                <a:latin typeface="Calibri" panose="020F0502020204030204" pitchFamily="34" charset="0"/>
                <a:cs typeface="Calibri" panose="020F0502020204030204" pitchFamily="34" charset="0"/>
              </a:rPr>
              <a:t>Accept</a:t>
            </a:r>
            <a:r>
              <a:rPr lang="en-US" sz="2800" b="0" i="0">
                <a:solidFill>
                  <a:srgbClr val="202124"/>
                </a:solidFill>
                <a:effectLst/>
                <a:latin typeface="Calibri" panose="020F0502020204030204" pitchFamily="34" charset="0"/>
                <a:cs typeface="Calibri" panose="020F0502020204030204" pitchFamily="34" charset="0"/>
              </a:rPr>
              <a:t>/</a:t>
            </a:r>
            <a:r>
              <a:rPr lang="en-US" sz="2800">
                <a:solidFill>
                  <a:srgbClr val="202124"/>
                </a:solidFill>
                <a:latin typeface="Calibri" panose="020F0502020204030204" pitchFamily="34" charset="0"/>
                <a:cs typeface="Calibri" panose="020F0502020204030204" pitchFamily="34" charset="0"/>
              </a:rPr>
              <a:t>Reject</a:t>
            </a:r>
            <a:endParaRPr lang="en-US" sz="2800">
              <a:latin typeface="Calibri" panose="020F0502020204030204" pitchFamily="34" charset="0"/>
              <a:cs typeface="Calibri" panose="020F0502020204030204" pitchFamily="34" charset="0"/>
            </a:endParaRPr>
          </a:p>
        </p:txBody>
      </p:sp>
      <p:sp>
        <p:nvSpPr>
          <p:cNvPr id="9" name="Down Arrow 8">
            <a:extLst>
              <a:ext uri="{FF2B5EF4-FFF2-40B4-BE49-F238E27FC236}">
                <a16:creationId xmlns:a16="http://schemas.microsoft.com/office/drawing/2014/main" id="{95D80D63-4B94-09FE-52E3-BC68DCA3F076}"/>
              </a:ext>
            </a:extLst>
          </p:cNvPr>
          <p:cNvSpPr/>
          <p:nvPr/>
        </p:nvSpPr>
        <p:spPr>
          <a:xfrm flipV="1">
            <a:off x="2652734" y="5786987"/>
            <a:ext cx="531916" cy="538714"/>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0F4E0CEC-676E-9338-31A6-8DBD97000F4B}"/>
              </a:ext>
            </a:extLst>
          </p:cNvPr>
          <p:cNvSpPr txBox="1"/>
          <p:nvPr/>
        </p:nvSpPr>
        <p:spPr>
          <a:xfrm>
            <a:off x="2256198" y="6325701"/>
            <a:ext cx="1414104" cy="523220"/>
          </a:xfrm>
          <a:prstGeom prst="rect">
            <a:avLst/>
          </a:prstGeom>
          <a:noFill/>
        </p:spPr>
        <p:txBody>
          <a:bodyPr wrap="square">
            <a:spAutoFit/>
          </a:bodyPr>
          <a:lstStyle/>
          <a:p>
            <a:r>
              <a:rPr lang="en-US" sz="2800">
                <a:solidFill>
                  <a:srgbClr val="005AB5"/>
                </a:solidFill>
                <a:latin typeface="Cambria Math" panose="02040503050406030204" pitchFamily="18" charset="0"/>
                <a:ea typeface="Cambria Math" panose="02040503050406030204" pitchFamily="18" charset="0"/>
              </a:rPr>
              <a:t>pk</a:t>
            </a:r>
            <a:r>
              <a:rPr lang="en-US" sz="2800">
                <a:latin typeface="Cambria Math" panose="02040503050406030204" pitchFamily="18" charset="0"/>
                <a:ea typeface="Cambria Math" panose="02040503050406030204" pitchFamily="18" charset="0"/>
              </a:rPr>
              <a:t>,</a:t>
            </a:r>
            <a:r>
              <a:rPr lang="en-US" sz="2800">
                <a:solidFill>
                  <a:srgbClr val="005AB5"/>
                </a:solidFill>
                <a:latin typeface="Cambria Math" panose="02040503050406030204" pitchFamily="18" charset="0"/>
                <a:ea typeface="Cambria Math" panose="02040503050406030204" pitchFamily="18" charset="0"/>
              </a:rPr>
              <a:t> </a:t>
            </a:r>
            <a:r>
              <a:rPr lang="el-GR" sz="2800">
                <a:solidFill>
                  <a:srgbClr val="DC3220"/>
                </a:solidFill>
                <a:latin typeface="Cambria Math" panose="02040503050406030204" pitchFamily="18" charset="0"/>
                <a:ea typeface="Cambria Math" panose="02040503050406030204" pitchFamily="18" charset="0"/>
              </a:rPr>
              <a:t>σ</a:t>
            </a:r>
            <a:r>
              <a:rPr lang="en-US" sz="2800">
                <a:latin typeface="Cambria Math" panose="02040503050406030204" pitchFamily="18" charset="0"/>
                <a:ea typeface="Cambria Math" panose="02040503050406030204" pitchFamily="18" charset="0"/>
              </a:rPr>
              <a:t>,</a:t>
            </a:r>
            <a:r>
              <a:rPr lang="en-US" sz="2800">
                <a:solidFill>
                  <a:srgbClr val="DC3220"/>
                </a:solidFill>
                <a:latin typeface="Cambria Math" panose="02040503050406030204" pitchFamily="18" charset="0"/>
                <a:ea typeface="Cambria Math" panose="02040503050406030204" pitchFamily="18" charset="0"/>
              </a:rPr>
              <a:t> m </a:t>
            </a:r>
            <a:endParaRPr lang="en-US" sz="2800">
              <a:latin typeface="Calibri" panose="020F0502020204030204" pitchFamily="34" charset="0"/>
              <a:cs typeface="Calibri" panose="020F0502020204030204" pitchFamily="34" charset="0"/>
            </a:endParaRPr>
          </a:p>
        </p:txBody>
      </p:sp>
      <p:sp>
        <p:nvSpPr>
          <p:cNvPr id="12" name="Content Placeholder 2">
            <a:extLst>
              <a:ext uri="{FF2B5EF4-FFF2-40B4-BE49-F238E27FC236}">
                <a16:creationId xmlns:a16="http://schemas.microsoft.com/office/drawing/2014/main" id="{92DC8ABF-86C3-A55C-550B-6A44D305659D}"/>
              </a:ext>
            </a:extLst>
          </p:cNvPr>
          <p:cNvSpPr txBox="1">
            <a:spLocks/>
          </p:cNvSpPr>
          <p:nvPr/>
        </p:nvSpPr>
        <p:spPr>
          <a:xfrm>
            <a:off x="9302586" y="0"/>
            <a:ext cx="2889414" cy="1934092"/>
          </a:xfrm>
          <a:prstGeom prst="rect">
            <a:avLst/>
          </a:prstGeom>
          <a:ln w="28575">
            <a:solidFill>
              <a:schemeClr val="tx1"/>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a:t>Input: </a:t>
            </a:r>
          </a:p>
          <a:p>
            <a:pPr lvl="1"/>
            <a:r>
              <a:rPr lang="en-US" sz="2800"/>
              <a:t>Public key </a:t>
            </a:r>
            <a:r>
              <a:rPr lang="en-US" sz="2800">
                <a:solidFill>
                  <a:srgbClr val="005AB5"/>
                </a:solidFill>
              </a:rPr>
              <a:t>PK</a:t>
            </a:r>
          </a:p>
          <a:p>
            <a:pPr lvl="1"/>
            <a:r>
              <a:rPr lang="en-US" sz="2800"/>
              <a:t>Signature </a:t>
            </a:r>
            <a:r>
              <a:rPr lang="el-GR" sz="2800">
                <a:solidFill>
                  <a:srgbClr val="DC3220"/>
                </a:solidFill>
              </a:rPr>
              <a:t>σ</a:t>
            </a:r>
            <a:endParaRPr lang="en-US" sz="2800">
              <a:solidFill>
                <a:srgbClr val="DC3220"/>
              </a:solidFill>
            </a:endParaRPr>
          </a:p>
          <a:p>
            <a:pPr lvl="1"/>
            <a:r>
              <a:rPr lang="en-US" sz="2800"/>
              <a:t>Message </a:t>
            </a:r>
            <a:r>
              <a:rPr lang="en-US" sz="2800">
                <a:solidFill>
                  <a:srgbClr val="DC3220"/>
                </a:solidFill>
              </a:rPr>
              <a:t>m</a:t>
            </a:r>
          </a:p>
          <a:p>
            <a:pPr marL="914400" lvl="1" indent="-457200">
              <a:buFont typeface="+mj-lt"/>
              <a:buAutoNum type="arabicPeriod"/>
            </a:pPr>
            <a:endParaRPr lang="en-US"/>
          </a:p>
        </p:txBody>
      </p:sp>
      <p:sp>
        <p:nvSpPr>
          <p:cNvPr id="17" name="Rectangle 16">
            <a:extLst>
              <a:ext uri="{FF2B5EF4-FFF2-40B4-BE49-F238E27FC236}">
                <a16:creationId xmlns:a16="http://schemas.microsoft.com/office/drawing/2014/main" id="{79841A8A-2B03-8747-FA60-8EDA9F116C67}"/>
              </a:ext>
            </a:extLst>
          </p:cNvPr>
          <p:cNvSpPr/>
          <p:nvPr/>
        </p:nvSpPr>
        <p:spPr>
          <a:xfrm>
            <a:off x="601617" y="3230544"/>
            <a:ext cx="4606539" cy="1571311"/>
          </a:xfrm>
          <a:prstGeom prst="rect">
            <a:avLst/>
          </a:prstGeom>
          <a:ln w="28575">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2800">
              <a:solidFill>
                <a:schemeClr val="tx1"/>
              </a:solidFill>
              <a:latin typeface="Calibri" panose="020F0502020204030204" pitchFamily="34" charset="0"/>
              <a:cs typeface="Calibri" panose="020F0502020204030204" pitchFamily="34" charset="0"/>
            </a:endParaRPr>
          </a:p>
        </p:txBody>
      </p:sp>
      <p:sp>
        <p:nvSpPr>
          <p:cNvPr id="16" name="Rectangle 15">
            <a:extLst>
              <a:ext uri="{FF2B5EF4-FFF2-40B4-BE49-F238E27FC236}">
                <a16:creationId xmlns:a16="http://schemas.microsoft.com/office/drawing/2014/main" id="{7866BC34-4C90-2A4F-F0B6-A8BAC09B1D28}"/>
              </a:ext>
            </a:extLst>
          </p:cNvPr>
          <p:cNvSpPr/>
          <p:nvPr/>
        </p:nvSpPr>
        <p:spPr>
          <a:xfrm>
            <a:off x="698500" y="4907888"/>
            <a:ext cx="4440385" cy="640080"/>
          </a:xfrm>
          <a:prstGeom prst="rect">
            <a:avLst/>
          </a:prstGeom>
          <a:noFill/>
          <a:ln>
            <a:solidFill>
              <a:schemeClr val="tx1"/>
            </a:solidFill>
            <a:prstDash val="dash"/>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US" sz="2400"/>
              <a:t>Expensive Ops.</a:t>
            </a:r>
          </a:p>
        </p:txBody>
      </p:sp>
      <p:sp>
        <p:nvSpPr>
          <p:cNvPr id="14" name="TextBox 13">
            <a:extLst>
              <a:ext uri="{FF2B5EF4-FFF2-40B4-BE49-F238E27FC236}">
                <a16:creationId xmlns:a16="http://schemas.microsoft.com/office/drawing/2014/main" id="{B7D1FAD0-F405-EA1B-3C67-495F4FEFDD1D}"/>
              </a:ext>
            </a:extLst>
          </p:cNvPr>
          <p:cNvSpPr txBox="1"/>
          <p:nvPr/>
        </p:nvSpPr>
        <p:spPr>
          <a:xfrm>
            <a:off x="1125047" y="4071965"/>
            <a:ext cx="3559678" cy="584775"/>
          </a:xfrm>
          <a:prstGeom prst="rect">
            <a:avLst/>
          </a:prstGeom>
          <a:noFill/>
        </p:spPr>
        <p:txBody>
          <a:bodyPr wrap="square">
            <a:spAutoFit/>
          </a:bodyPr>
          <a:lstStyle/>
          <a:p>
            <a:r>
              <a:rPr lang="en-US" sz="3200" err="1">
                <a:solidFill>
                  <a:srgbClr val="202124"/>
                </a:solidFill>
                <a:latin typeface="Calibri" panose="020F0502020204030204" pitchFamily="34" charset="0"/>
                <a:cs typeface="Calibri" panose="020F0502020204030204" pitchFamily="34" charset="0"/>
              </a:rPr>
              <a:t>Sign.Verify</a:t>
            </a:r>
            <a:r>
              <a:rPr lang="en-US" sz="3200">
                <a:solidFill>
                  <a:srgbClr val="202124"/>
                </a:solidFill>
                <a:latin typeface="Calibri" panose="020F0502020204030204" pitchFamily="34" charset="0"/>
                <a:cs typeface="Calibri" panose="020F0502020204030204" pitchFamily="34" charset="0"/>
              </a:rPr>
              <a:t>(</a:t>
            </a:r>
            <a:r>
              <a:rPr lang="en-US" sz="3200">
                <a:solidFill>
                  <a:srgbClr val="005AB5"/>
                </a:solidFill>
                <a:latin typeface="Cambria Math" panose="02040503050406030204" pitchFamily="18" charset="0"/>
                <a:ea typeface="Cambria Math" panose="02040503050406030204" pitchFamily="18" charset="0"/>
              </a:rPr>
              <a:t>pk</a:t>
            </a:r>
            <a:r>
              <a:rPr lang="en-US" sz="3200">
                <a:latin typeface="Cambria Math" panose="02040503050406030204" pitchFamily="18" charset="0"/>
                <a:ea typeface="Cambria Math" panose="02040503050406030204" pitchFamily="18" charset="0"/>
              </a:rPr>
              <a:t>,</a:t>
            </a:r>
            <a:r>
              <a:rPr lang="en-US" sz="3200">
                <a:solidFill>
                  <a:srgbClr val="005AB5"/>
                </a:solidFill>
                <a:latin typeface="Cambria Math" panose="02040503050406030204" pitchFamily="18" charset="0"/>
                <a:ea typeface="Cambria Math" panose="02040503050406030204" pitchFamily="18" charset="0"/>
              </a:rPr>
              <a:t> </a:t>
            </a:r>
            <a:r>
              <a:rPr lang="el-GR" sz="3200">
                <a:solidFill>
                  <a:srgbClr val="DC3220"/>
                </a:solidFill>
                <a:latin typeface="Cambria Math" panose="02040503050406030204" pitchFamily="18" charset="0"/>
                <a:ea typeface="Cambria Math" panose="02040503050406030204" pitchFamily="18" charset="0"/>
              </a:rPr>
              <a:t>σ</a:t>
            </a:r>
            <a:r>
              <a:rPr lang="en-US" sz="3200">
                <a:latin typeface="Cambria Math" panose="02040503050406030204" pitchFamily="18" charset="0"/>
                <a:ea typeface="Cambria Math" panose="02040503050406030204" pitchFamily="18" charset="0"/>
              </a:rPr>
              <a:t>,</a:t>
            </a:r>
            <a:r>
              <a:rPr lang="en-US" sz="3200">
                <a:solidFill>
                  <a:srgbClr val="DC3220"/>
                </a:solidFill>
                <a:latin typeface="Cambria Math" panose="02040503050406030204" pitchFamily="18" charset="0"/>
                <a:ea typeface="Cambria Math" panose="02040503050406030204" pitchFamily="18" charset="0"/>
              </a:rPr>
              <a:t> m</a:t>
            </a:r>
            <a:r>
              <a:rPr lang="en-US" sz="3200">
                <a:solidFill>
                  <a:srgbClr val="202124"/>
                </a:solidFill>
                <a:latin typeface="Calibri" panose="020F0502020204030204" pitchFamily="34" charset="0"/>
                <a:cs typeface="Calibri" panose="020F0502020204030204" pitchFamily="34" charset="0"/>
              </a:rPr>
              <a:t>)</a:t>
            </a:r>
            <a:endParaRPr lang="en-US" sz="3200">
              <a:latin typeface="Calibri" panose="020F0502020204030204" pitchFamily="34" charset="0"/>
              <a:cs typeface="Calibri" panose="020F0502020204030204" pitchFamily="34" charset="0"/>
            </a:endParaRPr>
          </a:p>
        </p:txBody>
      </p:sp>
      <p:sp>
        <p:nvSpPr>
          <p:cNvPr id="3" name="Rectangle 2">
            <a:extLst>
              <a:ext uri="{FF2B5EF4-FFF2-40B4-BE49-F238E27FC236}">
                <a16:creationId xmlns:a16="http://schemas.microsoft.com/office/drawing/2014/main" id="{E380DF50-1D3B-A6B4-932A-9FC028A8A426}"/>
              </a:ext>
            </a:extLst>
          </p:cNvPr>
          <p:cNvSpPr/>
          <p:nvPr/>
        </p:nvSpPr>
        <p:spPr>
          <a:xfrm>
            <a:off x="6257638" y="4165863"/>
            <a:ext cx="4828309" cy="837938"/>
          </a:xfrm>
          <a:prstGeom prst="rect">
            <a:avLst/>
          </a:prstGeom>
          <a:solidFill>
            <a:schemeClr val="accent3"/>
          </a:solidFill>
          <a:ln w="28575">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4000">
              <a:solidFill>
                <a:schemeClr val="tx1"/>
              </a:solidFill>
              <a:latin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F0FAF1A7-EC81-0B42-F381-941E10BF0EF1}"/>
              </a:ext>
            </a:extLst>
          </p:cNvPr>
          <p:cNvSpPr txBox="1"/>
          <p:nvPr/>
        </p:nvSpPr>
        <p:spPr>
          <a:xfrm>
            <a:off x="8937750" y="3650377"/>
            <a:ext cx="2679698" cy="523220"/>
          </a:xfrm>
          <a:prstGeom prst="rect">
            <a:avLst/>
          </a:prstGeom>
          <a:noFill/>
        </p:spPr>
        <p:txBody>
          <a:bodyPr wrap="square">
            <a:spAutoFit/>
          </a:bodyPr>
          <a:lstStyle/>
          <a:p>
            <a:r>
              <a:rPr lang="en-US" sz="2800"/>
              <a:t>Sigma protocol </a:t>
            </a:r>
            <a:r>
              <a:rPr lang="el-GR" sz="2800"/>
              <a:t>Π</a:t>
            </a:r>
            <a:endParaRPr lang="en-US" sz="2800"/>
          </a:p>
        </p:txBody>
      </p:sp>
      <p:sp>
        <p:nvSpPr>
          <p:cNvPr id="10" name="Down Arrow 9">
            <a:extLst>
              <a:ext uri="{FF2B5EF4-FFF2-40B4-BE49-F238E27FC236}">
                <a16:creationId xmlns:a16="http://schemas.microsoft.com/office/drawing/2014/main" id="{558FBC34-6BF5-46FA-F2EC-921CA55C866C}"/>
              </a:ext>
            </a:extLst>
          </p:cNvPr>
          <p:cNvSpPr/>
          <p:nvPr/>
        </p:nvSpPr>
        <p:spPr>
          <a:xfrm flipV="1">
            <a:off x="8405834" y="3627136"/>
            <a:ext cx="531916" cy="538714"/>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BEFA19AA-F822-8574-A7A1-04FBD60C7386}"/>
              </a:ext>
            </a:extLst>
          </p:cNvPr>
          <p:cNvSpPr txBox="1"/>
          <p:nvPr/>
        </p:nvSpPr>
        <p:spPr>
          <a:xfrm>
            <a:off x="7523646" y="3117771"/>
            <a:ext cx="2296291" cy="523220"/>
          </a:xfrm>
          <a:prstGeom prst="rect">
            <a:avLst/>
          </a:prstGeom>
          <a:noFill/>
        </p:spPr>
        <p:txBody>
          <a:bodyPr wrap="square">
            <a:spAutoFit/>
          </a:bodyPr>
          <a:lstStyle/>
          <a:p>
            <a:r>
              <a:rPr lang="en-US" sz="2800">
                <a:solidFill>
                  <a:srgbClr val="202124"/>
                </a:solidFill>
                <a:latin typeface="Calibri" panose="020F0502020204030204" pitchFamily="34" charset="0"/>
                <a:cs typeface="Calibri" panose="020F0502020204030204" pitchFamily="34" charset="0"/>
              </a:rPr>
              <a:t>Accept</a:t>
            </a:r>
            <a:r>
              <a:rPr lang="en-US" sz="2800" b="0" i="0">
                <a:solidFill>
                  <a:srgbClr val="202124"/>
                </a:solidFill>
                <a:effectLst/>
                <a:latin typeface="Calibri" panose="020F0502020204030204" pitchFamily="34" charset="0"/>
                <a:cs typeface="Calibri" panose="020F0502020204030204" pitchFamily="34" charset="0"/>
              </a:rPr>
              <a:t>/</a:t>
            </a:r>
            <a:r>
              <a:rPr lang="en-US" sz="2800">
                <a:solidFill>
                  <a:srgbClr val="202124"/>
                </a:solidFill>
                <a:latin typeface="Calibri" panose="020F0502020204030204" pitchFamily="34" charset="0"/>
                <a:cs typeface="Calibri" panose="020F0502020204030204" pitchFamily="34" charset="0"/>
              </a:rPr>
              <a:t>Reject</a:t>
            </a:r>
            <a:endParaRPr lang="en-US" sz="2800">
              <a:latin typeface="Calibri" panose="020F0502020204030204" pitchFamily="34" charset="0"/>
              <a:cs typeface="Calibri" panose="020F0502020204030204" pitchFamily="34" charset="0"/>
            </a:endParaRPr>
          </a:p>
        </p:txBody>
      </p:sp>
      <p:sp>
        <p:nvSpPr>
          <p:cNvPr id="15" name="Down Arrow 14">
            <a:extLst>
              <a:ext uri="{FF2B5EF4-FFF2-40B4-BE49-F238E27FC236}">
                <a16:creationId xmlns:a16="http://schemas.microsoft.com/office/drawing/2014/main" id="{A6317217-AC16-E68F-1D4C-4280D37D51DA}"/>
              </a:ext>
            </a:extLst>
          </p:cNvPr>
          <p:cNvSpPr/>
          <p:nvPr/>
        </p:nvSpPr>
        <p:spPr>
          <a:xfrm flipV="1">
            <a:off x="8405834" y="4999587"/>
            <a:ext cx="531916" cy="538714"/>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C0A0EE99-97BA-A92D-4F33-3A560A1D070A}"/>
              </a:ext>
            </a:extLst>
          </p:cNvPr>
          <p:cNvSpPr txBox="1"/>
          <p:nvPr/>
        </p:nvSpPr>
        <p:spPr>
          <a:xfrm>
            <a:off x="8009298" y="5538301"/>
            <a:ext cx="1414104" cy="523220"/>
          </a:xfrm>
          <a:prstGeom prst="rect">
            <a:avLst/>
          </a:prstGeom>
          <a:noFill/>
        </p:spPr>
        <p:txBody>
          <a:bodyPr wrap="square">
            <a:spAutoFit/>
          </a:bodyPr>
          <a:lstStyle/>
          <a:p>
            <a:r>
              <a:rPr lang="en-US" sz="2800">
                <a:solidFill>
                  <a:srgbClr val="005AB5"/>
                </a:solidFill>
                <a:latin typeface="Cambria Math" panose="02040503050406030204" pitchFamily="18" charset="0"/>
                <a:ea typeface="Cambria Math" panose="02040503050406030204" pitchFamily="18" charset="0"/>
              </a:rPr>
              <a:t>pk</a:t>
            </a:r>
            <a:r>
              <a:rPr lang="en-US" sz="2800">
                <a:latin typeface="Cambria Math" panose="02040503050406030204" pitchFamily="18" charset="0"/>
                <a:ea typeface="Cambria Math" panose="02040503050406030204" pitchFamily="18" charset="0"/>
              </a:rPr>
              <a:t>,</a:t>
            </a:r>
            <a:r>
              <a:rPr lang="en-US" sz="2800">
                <a:solidFill>
                  <a:srgbClr val="005AB5"/>
                </a:solidFill>
                <a:latin typeface="Cambria Math" panose="02040503050406030204" pitchFamily="18" charset="0"/>
                <a:ea typeface="Cambria Math" panose="02040503050406030204" pitchFamily="18" charset="0"/>
              </a:rPr>
              <a:t> </a:t>
            </a:r>
            <a:r>
              <a:rPr lang="el-GR" sz="2800">
                <a:solidFill>
                  <a:srgbClr val="DC3220"/>
                </a:solidFill>
                <a:latin typeface="Cambria Math" panose="02040503050406030204" pitchFamily="18" charset="0"/>
                <a:ea typeface="Cambria Math" panose="02040503050406030204" pitchFamily="18" charset="0"/>
              </a:rPr>
              <a:t>σ</a:t>
            </a:r>
            <a:r>
              <a:rPr lang="en-US" sz="2800">
                <a:latin typeface="Cambria Math" panose="02040503050406030204" pitchFamily="18" charset="0"/>
                <a:ea typeface="Cambria Math" panose="02040503050406030204" pitchFamily="18" charset="0"/>
              </a:rPr>
              <a:t>,</a:t>
            </a:r>
            <a:r>
              <a:rPr lang="en-US" sz="2800">
                <a:solidFill>
                  <a:srgbClr val="DC3220"/>
                </a:solidFill>
                <a:latin typeface="Cambria Math" panose="02040503050406030204" pitchFamily="18" charset="0"/>
                <a:ea typeface="Cambria Math" panose="02040503050406030204" pitchFamily="18" charset="0"/>
              </a:rPr>
              <a:t> m </a:t>
            </a:r>
            <a:endParaRPr lang="en-US" sz="2800">
              <a:latin typeface="Calibri" panose="020F0502020204030204" pitchFamily="34" charset="0"/>
              <a:cs typeface="Calibri" panose="020F0502020204030204" pitchFamily="34" charset="0"/>
            </a:endParaRPr>
          </a:p>
        </p:txBody>
      </p:sp>
      <p:sp>
        <p:nvSpPr>
          <p:cNvPr id="23" name="Rectangle 22">
            <a:extLst>
              <a:ext uri="{FF2B5EF4-FFF2-40B4-BE49-F238E27FC236}">
                <a16:creationId xmlns:a16="http://schemas.microsoft.com/office/drawing/2014/main" id="{EAC0B657-D4FE-07B3-E69B-2AA6C610DB69}"/>
              </a:ext>
            </a:extLst>
          </p:cNvPr>
          <p:cNvSpPr/>
          <p:nvPr/>
        </p:nvSpPr>
        <p:spPr>
          <a:xfrm>
            <a:off x="6451598" y="4265076"/>
            <a:ext cx="4440385" cy="640080"/>
          </a:xfrm>
          <a:prstGeom prst="rect">
            <a:avLst/>
          </a:prstGeom>
          <a:ln>
            <a:solidFill>
              <a:schemeClr val="tx1"/>
            </a:solid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US" sz="2400"/>
              <a:t>Expensive Ops.</a:t>
            </a:r>
          </a:p>
        </p:txBody>
      </p:sp>
      <p:sp>
        <p:nvSpPr>
          <p:cNvPr id="18" name="TextBox 17">
            <a:extLst>
              <a:ext uri="{FF2B5EF4-FFF2-40B4-BE49-F238E27FC236}">
                <a16:creationId xmlns:a16="http://schemas.microsoft.com/office/drawing/2014/main" id="{D202E846-5229-EDA4-E42B-7C99B2A33B4C}"/>
              </a:ext>
            </a:extLst>
          </p:cNvPr>
          <p:cNvSpPr txBox="1"/>
          <p:nvPr/>
        </p:nvSpPr>
        <p:spPr>
          <a:xfrm>
            <a:off x="3755005" y="1080686"/>
            <a:ext cx="5005265" cy="1077218"/>
          </a:xfrm>
          <a:prstGeom prst="rect">
            <a:avLst/>
          </a:prstGeom>
          <a:noFill/>
          <a:ln w="28575">
            <a:noFill/>
          </a:ln>
        </p:spPr>
        <p:txBody>
          <a:bodyPr wrap="square" rtlCol="0">
            <a:spAutoFit/>
          </a:bodyPr>
          <a:lstStyle/>
          <a:p>
            <a:r>
              <a:rPr lang="en-US" sz="3200"/>
              <a:t>Q: How to ensure </a:t>
            </a:r>
            <a:r>
              <a:rPr lang="el-GR" sz="3200">
                <a:solidFill>
                  <a:srgbClr val="DC3220"/>
                </a:solidFill>
              </a:rPr>
              <a:t>σ </a:t>
            </a:r>
            <a:r>
              <a:rPr lang="en-US" sz="3200"/>
              <a:t>and </a:t>
            </a:r>
            <a:r>
              <a:rPr lang="en-US" sz="3200">
                <a:solidFill>
                  <a:srgbClr val="DC3220"/>
                </a:solidFill>
              </a:rPr>
              <a:t>m</a:t>
            </a:r>
            <a:r>
              <a:rPr lang="en-US" sz="3200"/>
              <a:t> are the same on both sides?</a:t>
            </a:r>
          </a:p>
        </p:txBody>
      </p:sp>
      <p:pic>
        <p:nvPicPr>
          <p:cNvPr id="25" name="Picture 4" descr="Connector Icon - Free PNG &amp; SVG 2374004 - Noun Project">
            <a:extLst>
              <a:ext uri="{FF2B5EF4-FFF2-40B4-BE49-F238E27FC236}">
                <a16:creationId xmlns:a16="http://schemas.microsoft.com/office/drawing/2014/main" id="{48ED3672-90DC-A887-B409-5D47A12E7E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8100000" flipV="1">
            <a:off x="5454387" y="4188380"/>
            <a:ext cx="685828" cy="6858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7540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552975-D8B1-B4E3-94F5-B59A998F831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8C8AC56-5EB8-7C22-4EC0-0C177848B3F3}"/>
              </a:ext>
            </a:extLst>
          </p:cNvPr>
          <p:cNvSpPr>
            <a:spLocks noGrp="1"/>
          </p:cNvSpPr>
          <p:nvPr>
            <p:ph type="title"/>
          </p:nvPr>
        </p:nvSpPr>
        <p:spPr/>
        <p:txBody>
          <a:bodyPr>
            <a:normAutofit/>
          </a:bodyPr>
          <a:lstStyle/>
          <a:p>
            <a:r>
              <a:rPr lang="en-US"/>
              <a:t>Hybrid Approach</a:t>
            </a:r>
            <a:endParaRPr lang="en-US" sz="3600"/>
          </a:p>
        </p:txBody>
      </p:sp>
      <p:sp>
        <p:nvSpPr>
          <p:cNvPr id="12" name="Content Placeholder 2">
            <a:extLst>
              <a:ext uri="{FF2B5EF4-FFF2-40B4-BE49-F238E27FC236}">
                <a16:creationId xmlns:a16="http://schemas.microsoft.com/office/drawing/2014/main" id="{158FA251-B3E0-CBBA-F06A-FDCE8E8907CE}"/>
              </a:ext>
            </a:extLst>
          </p:cNvPr>
          <p:cNvSpPr txBox="1">
            <a:spLocks/>
          </p:cNvSpPr>
          <p:nvPr/>
        </p:nvSpPr>
        <p:spPr>
          <a:xfrm>
            <a:off x="9302586" y="0"/>
            <a:ext cx="2889414" cy="1934092"/>
          </a:xfrm>
          <a:prstGeom prst="rect">
            <a:avLst/>
          </a:prstGeom>
          <a:ln w="28575">
            <a:solidFill>
              <a:schemeClr val="tx1"/>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a:t>Input: </a:t>
            </a:r>
          </a:p>
          <a:p>
            <a:pPr lvl="1"/>
            <a:r>
              <a:rPr lang="en-US" sz="2800"/>
              <a:t>Public key </a:t>
            </a:r>
            <a:r>
              <a:rPr lang="en-US" sz="2800">
                <a:solidFill>
                  <a:srgbClr val="005AB5"/>
                </a:solidFill>
              </a:rPr>
              <a:t>PK</a:t>
            </a:r>
          </a:p>
          <a:p>
            <a:pPr lvl="1"/>
            <a:r>
              <a:rPr lang="en-US" sz="2800"/>
              <a:t>Signature </a:t>
            </a:r>
            <a:r>
              <a:rPr lang="el-GR" sz="2800">
                <a:solidFill>
                  <a:srgbClr val="DC3220"/>
                </a:solidFill>
              </a:rPr>
              <a:t>σ</a:t>
            </a:r>
            <a:endParaRPr lang="en-US" sz="2800">
              <a:solidFill>
                <a:srgbClr val="DC3220"/>
              </a:solidFill>
            </a:endParaRPr>
          </a:p>
          <a:p>
            <a:pPr lvl="1"/>
            <a:r>
              <a:rPr lang="en-US" sz="2800"/>
              <a:t>Message </a:t>
            </a:r>
            <a:r>
              <a:rPr lang="en-US" sz="2800">
                <a:solidFill>
                  <a:srgbClr val="DC3220"/>
                </a:solidFill>
              </a:rPr>
              <a:t>m</a:t>
            </a:r>
          </a:p>
          <a:p>
            <a:pPr marL="914400" lvl="1" indent="-457200">
              <a:buFont typeface="+mj-lt"/>
              <a:buAutoNum type="arabicPeriod"/>
            </a:pPr>
            <a:endParaRPr lang="en-US"/>
          </a:p>
        </p:txBody>
      </p:sp>
      <p:sp>
        <p:nvSpPr>
          <p:cNvPr id="3" name="Rectangle 2">
            <a:extLst>
              <a:ext uri="{FF2B5EF4-FFF2-40B4-BE49-F238E27FC236}">
                <a16:creationId xmlns:a16="http://schemas.microsoft.com/office/drawing/2014/main" id="{F960BD39-A68E-54B1-31E8-2D9B1791DA2D}"/>
              </a:ext>
            </a:extLst>
          </p:cNvPr>
          <p:cNvSpPr/>
          <p:nvPr/>
        </p:nvSpPr>
        <p:spPr>
          <a:xfrm>
            <a:off x="6257638" y="4165863"/>
            <a:ext cx="4828309" cy="837938"/>
          </a:xfrm>
          <a:prstGeom prst="rect">
            <a:avLst/>
          </a:prstGeom>
          <a:solidFill>
            <a:schemeClr val="accent3"/>
          </a:solidFill>
          <a:ln w="28575">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4000">
              <a:solidFill>
                <a:schemeClr val="tx1"/>
              </a:solidFill>
              <a:latin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E416D342-F97C-C889-71FB-F89CC2A19BD4}"/>
              </a:ext>
            </a:extLst>
          </p:cNvPr>
          <p:cNvSpPr txBox="1"/>
          <p:nvPr/>
        </p:nvSpPr>
        <p:spPr>
          <a:xfrm>
            <a:off x="8937750" y="3650377"/>
            <a:ext cx="2679698" cy="523220"/>
          </a:xfrm>
          <a:prstGeom prst="rect">
            <a:avLst/>
          </a:prstGeom>
          <a:noFill/>
        </p:spPr>
        <p:txBody>
          <a:bodyPr wrap="square">
            <a:spAutoFit/>
          </a:bodyPr>
          <a:lstStyle/>
          <a:p>
            <a:r>
              <a:rPr lang="en-US" sz="2800"/>
              <a:t>Sigma protocol </a:t>
            </a:r>
            <a:r>
              <a:rPr lang="el-GR" sz="2800"/>
              <a:t>Π</a:t>
            </a:r>
            <a:endParaRPr lang="en-US" sz="2800"/>
          </a:p>
        </p:txBody>
      </p:sp>
      <p:sp>
        <p:nvSpPr>
          <p:cNvPr id="10" name="Down Arrow 9">
            <a:extLst>
              <a:ext uri="{FF2B5EF4-FFF2-40B4-BE49-F238E27FC236}">
                <a16:creationId xmlns:a16="http://schemas.microsoft.com/office/drawing/2014/main" id="{8206E96C-6BF5-765B-C739-9FEBC7E14C3D}"/>
              </a:ext>
            </a:extLst>
          </p:cNvPr>
          <p:cNvSpPr/>
          <p:nvPr/>
        </p:nvSpPr>
        <p:spPr>
          <a:xfrm flipV="1">
            <a:off x="8405834" y="3627136"/>
            <a:ext cx="531916" cy="538714"/>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08279267-C8A2-25A9-AFDB-AA3DBE79DAE9}"/>
              </a:ext>
            </a:extLst>
          </p:cNvPr>
          <p:cNvSpPr txBox="1"/>
          <p:nvPr/>
        </p:nvSpPr>
        <p:spPr>
          <a:xfrm>
            <a:off x="7523646" y="3117771"/>
            <a:ext cx="2296291" cy="523220"/>
          </a:xfrm>
          <a:prstGeom prst="rect">
            <a:avLst/>
          </a:prstGeom>
          <a:noFill/>
        </p:spPr>
        <p:txBody>
          <a:bodyPr wrap="square">
            <a:spAutoFit/>
          </a:bodyPr>
          <a:lstStyle/>
          <a:p>
            <a:r>
              <a:rPr lang="en-US" sz="2800">
                <a:solidFill>
                  <a:srgbClr val="202124"/>
                </a:solidFill>
                <a:latin typeface="Calibri" panose="020F0502020204030204" pitchFamily="34" charset="0"/>
                <a:cs typeface="Calibri" panose="020F0502020204030204" pitchFamily="34" charset="0"/>
              </a:rPr>
              <a:t>Accept</a:t>
            </a:r>
            <a:r>
              <a:rPr lang="en-US" sz="2800" b="0" i="0">
                <a:solidFill>
                  <a:srgbClr val="202124"/>
                </a:solidFill>
                <a:effectLst/>
                <a:latin typeface="Calibri" panose="020F0502020204030204" pitchFamily="34" charset="0"/>
                <a:cs typeface="Calibri" panose="020F0502020204030204" pitchFamily="34" charset="0"/>
              </a:rPr>
              <a:t>/</a:t>
            </a:r>
            <a:r>
              <a:rPr lang="en-US" sz="2800">
                <a:solidFill>
                  <a:srgbClr val="202124"/>
                </a:solidFill>
                <a:latin typeface="Calibri" panose="020F0502020204030204" pitchFamily="34" charset="0"/>
                <a:cs typeface="Calibri" panose="020F0502020204030204" pitchFamily="34" charset="0"/>
              </a:rPr>
              <a:t>Reject</a:t>
            </a:r>
            <a:endParaRPr lang="en-US" sz="2800">
              <a:latin typeface="Calibri" panose="020F0502020204030204" pitchFamily="34" charset="0"/>
              <a:cs typeface="Calibri" panose="020F0502020204030204" pitchFamily="34" charset="0"/>
            </a:endParaRPr>
          </a:p>
        </p:txBody>
      </p:sp>
      <p:sp>
        <p:nvSpPr>
          <p:cNvPr id="15" name="Down Arrow 14">
            <a:extLst>
              <a:ext uri="{FF2B5EF4-FFF2-40B4-BE49-F238E27FC236}">
                <a16:creationId xmlns:a16="http://schemas.microsoft.com/office/drawing/2014/main" id="{979EBDFB-0C6D-953D-4165-A94F0340F09A}"/>
              </a:ext>
            </a:extLst>
          </p:cNvPr>
          <p:cNvSpPr/>
          <p:nvPr/>
        </p:nvSpPr>
        <p:spPr>
          <a:xfrm flipV="1">
            <a:off x="8405834" y="4999587"/>
            <a:ext cx="531916" cy="538714"/>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13D316A5-2A38-1B8A-B072-32298C06EB08}"/>
              </a:ext>
            </a:extLst>
          </p:cNvPr>
          <p:cNvSpPr txBox="1"/>
          <p:nvPr/>
        </p:nvSpPr>
        <p:spPr>
          <a:xfrm>
            <a:off x="8009298" y="5538301"/>
            <a:ext cx="1414104" cy="523220"/>
          </a:xfrm>
          <a:prstGeom prst="rect">
            <a:avLst/>
          </a:prstGeom>
          <a:noFill/>
        </p:spPr>
        <p:txBody>
          <a:bodyPr wrap="square">
            <a:spAutoFit/>
          </a:bodyPr>
          <a:lstStyle/>
          <a:p>
            <a:r>
              <a:rPr lang="en-US" sz="2800">
                <a:solidFill>
                  <a:srgbClr val="005AB5"/>
                </a:solidFill>
                <a:latin typeface="Cambria Math" panose="02040503050406030204" pitchFamily="18" charset="0"/>
                <a:ea typeface="Cambria Math" panose="02040503050406030204" pitchFamily="18" charset="0"/>
              </a:rPr>
              <a:t>pk</a:t>
            </a:r>
            <a:r>
              <a:rPr lang="en-US" sz="2800">
                <a:latin typeface="Cambria Math" panose="02040503050406030204" pitchFamily="18" charset="0"/>
                <a:ea typeface="Cambria Math" panose="02040503050406030204" pitchFamily="18" charset="0"/>
              </a:rPr>
              <a:t>,</a:t>
            </a:r>
            <a:r>
              <a:rPr lang="en-US" sz="2800">
                <a:solidFill>
                  <a:srgbClr val="005AB5"/>
                </a:solidFill>
                <a:latin typeface="Cambria Math" panose="02040503050406030204" pitchFamily="18" charset="0"/>
                <a:ea typeface="Cambria Math" panose="02040503050406030204" pitchFamily="18" charset="0"/>
              </a:rPr>
              <a:t> </a:t>
            </a:r>
            <a:r>
              <a:rPr lang="el-GR" sz="2800">
                <a:solidFill>
                  <a:srgbClr val="DC3220"/>
                </a:solidFill>
                <a:latin typeface="Cambria Math" panose="02040503050406030204" pitchFamily="18" charset="0"/>
                <a:ea typeface="Cambria Math" panose="02040503050406030204" pitchFamily="18" charset="0"/>
              </a:rPr>
              <a:t>σ</a:t>
            </a:r>
            <a:r>
              <a:rPr lang="en-US" sz="2800">
                <a:latin typeface="Cambria Math" panose="02040503050406030204" pitchFamily="18" charset="0"/>
                <a:ea typeface="Cambria Math" panose="02040503050406030204" pitchFamily="18" charset="0"/>
              </a:rPr>
              <a:t>,</a:t>
            </a:r>
            <a:r>
              <a:rPr lang="en-US" sz="2800">
                <a:solidFill>
                  <a:srgbClr val="DC3220"/>
                </a:solidFill>
                <a:latin typeface="Cambria Math" panose="02040503050406030204" pitchFamily="18" charset="0"/>
                <a:ea typeface="Cambria Math" panose="02040503050406030204" pitchFamily="18" charset="0"/>
              </a:rPr>
              <a:t> m </a:t>
            </a:r>
            <a:endParaRPr lang="en-US" sz="2800">
              <a:latin typeface="Calibri" panose="020F0502020204030204" pitchFamily="34" charset="0"/>
              <a:cs typeface="Calibri" panose="020F0502020204030204" pitchFamily="34" charset="0"/>
            </a:endParaRPr>
          </a:p>
        </p:txBody>
      </p:sp>
      <p:sp>
        <p:nvSpPr>
          <p:cNvPr id="23" name="Rectangle 22">
            <a:extLst>
              <a:ext uri="{FF2B5EF4-FFF2-40B4-BE49-F238E27FC236}">
                <a16:creationId xmlns:a16="http://schemas.microsoft.com/office/drawing/2014/main" id="{4C5A3080-808B-1DB6-5E5D-57D8DDBC2D59}"/>
              </a:ext>
            </a:extLst>
          </p:cNvPr>
          <p:cNvSpPr/>
          <p:nvPr/>
        </p:nvSpPr>
        <p:spPr>
          <a:xfrm>
            <a:off x="6451598" y="4265076"/>
            <a:ext cx="4440385" cy="640080"/>
          </a:xfrm>
          <a:prstGeom prst="rect">
            <a:avLst/>
          </a:prstGeom>
          <a:ln>
            <a:solidFill>
              <a:schemeClr val="tx1"/>
            </a:solid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US" sz="2400"/>
              <a:t>Expensive Ops.</a:t>
            </a:r>
          </a:p>
        </p:txBody>
      </p:sp>
      <p:sp>
        <p:nvSpPr>
          <p:cNvPr id="18" name="TextBox 17">
            <a:extLst>
              <a:ext uri="{FF2B5EF4-FFF2-40B4-BE49-F238E27FC236}">
                <a16:creationId xmlns:a16="http://schemas.microsoft.com/office/drawing/2014/main" id="{8F0C2949-5A9E-2182-3940-315052667D29}"/>
              </a:ext>
            </a:extLst>
          </p:cNvPr>
          <p:cNvSpPr txBox="1"/>
          <p:nvPr/>
        </p:nvSpPr>
        <p:spPr>
          <a:xfrm>
            <a:off x="3755005" y="1080686"/>
            <a:ext cx="5005265" cy="1077218"/>
          </a:xfrm>
          <a:prstGeom prst="rect">
            <a:avLst/>
          </a:prstGeom>
          <a:noFill/>
          <a:ln w="28575">
            <a:noFill/>
          </a:ln>
        </p:spPr>
        <p:txBody>
          <a:bodyPr wrap="square" rtlCol="0">
            <a:spAutoFit/>
          </a:bodyPr>
          <a:lstStyle/>
          <a:p>
            <a:r>
              <a:rPr lang="en-US" sz="3200"/>
              <a:t>Q: How to ensure </a:t>
            </a:r>
            <a:r>
              <a:rPr lang="el-GR" sz="3200">
                <a:solidFill>
                  <a:srgbClr val="DC3220"/>
                </a:solidFill>
              </a:rPr>
              <a:t>σ </a:t>
            </a:r>
            <a:r>
              <a:rPr lang="en-US" sz="3200"/>
              <a:t>and </a:t>
            </a:r>
            <a:r>
              <a:rPr lang="en-US" sz="3200">
                <a:solidFill>
                  <a:srgbClr val="DC3220"/>
                </a:solidFill>
              </a:rPr>
              <a:t>m</a:t>
            </a:r>
            <a:r>
              <a:rPr lang="en-US" sz="3200"/>
              <a:t> are the same on both sides?</a:t>
            </a:r>
          </a:p>
        </p:txBody>
      </p:sp>
      <p:grpSp>
        <p:nvGrpSpPr>
          <p:cNvPr id="28" name="Group 27">
            <a:extLst>
              <a:ext uri="{FF2B5EF4-FFF2-40B4-BE49-F238E27FC236}">
                <a16:creationId xmlns:a16="http://schemas.microsoft.com/office/drawing/2014/main" id="{9836CD68-0BDF-4633-AF7F-1F57754F5AC0}"/>
              </a:ext>
            </a:extLst>
          </p:cNvPr>
          <p:cNvGrpSpPr/>
          <p:nvPr/>
        </p:nvGrpSpPr>
        <p:grpSpPr>
          <a:xfrm>
            <a:off x="6719159" y="5269845"/>
            <a:ext cx="859810" cy="859810"/>
            <a:chOff x="3640308" y="1764601"/>
            <a:chExt cx="859810" cy="859810"/>
          </a:xfrm>
        </p:grpSpPr>
        <p:pic>
          <p:nvPicPr>
            <p:cNvPr id="29" name="Picture 10" descr="Free Clipart: Padlock Icon | jaschon">
              <a:extLst>
                <a:ext uri="{FF2B5EF4-FFF2-40B4-BE49-F238E27FC236}">
                  <a16:creationId xmlns:a16="http://schemas.microsoft.com/office/drawing/2014/main" id="{C06F853E-DEB9-BDCA-BEFB-4DCACBC3ACB8}"/>
                </a:ext>
              </a:extLst>
            </p:cNvPr>
            <p:cNvPicPr>
              <a:picLocks noChangeAspect="1" noChangeArrowheads="1"/>
            </p:cNvPicPr>
            <p:nvPr/>
          </p:nvPicPr>
          <p:blipFill>
            <a:blip r:embed="rId3">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640308" y="1764601"/>
              <a:ext cx="859810" cy="859810"/>
            </a:xfrm>
            <a:prstGeom prst="rect">
              <a:avLst/>
            </a:prstGeom>
            <a:noFill/>
            <a:extLst>
              <a:ext uri="{909E8E84-426E-40DD-AFC4-6F175D3DCCD1}">
                <a14:hiddenFill xmlns:a14="http://schemas.microsoft.com/office/drawing/2010/main">
                  <a:solidFill>
                    <a:srgbClr val="FFFFFF"/>
                  </a:solidFill>
                </a14:hiddenFill>
              </a:ext>
            </a:extLst>
          </p:spPr>
        </p:pic>
        <p:sp>
          <p:nvSpPr>
            <p:cNvPr id="30" name="TextBox 29">
              <a:extLst>
                <a:ext uri="{FF2B5EF4-FFF2-40B4-BE49-F238E27FC236}">
                  <a16:creationId xmlns:a16="http://schemas.microsoft.com/office/drawing/2014/main" id="{F99D2144-4F0E-DDE8-6799-00347C27B854}"/>
                </a:ext>
              </a:extLst>
            </p:cNvPr>
            <p:cNvSpPr txBox="1"/>
            <p:nvPr/>
          </p:nvSpPr>
          <p:spPr>
            <a:xfrm>
              <a:off x="3908149" y="2116943"/>
              <a:ext cx="360996" cy="461665"/>
            </a:xfrm>
            <a:prstGeom prst="rect">
              <a:avLst/>
            </a:prstGeom>
            <a:noFill/>
          </p:spPr>
          <p:txBody>
            <a:bodyPr wrap="none" rtlCol="0">
              <a:spAutoFit/>
            </a:bodyPr>
            <a:lstStyle/>
            <a:p>
              <a:r>
                <a:rPr lang="el-GR" sz="2400">
                  <a:solidFill>
                    <a:schemeClr val="bg1"/>
                  </a:solidFill>
                  <a:latin typeface="Cambria Math" panose="02040503050406030204" pitchFamily="18" charset="0"/>
                  <a:ea typeface="Cambria Math" panose="02040503050406030204" pitchFamily="18" charset="0"/>
                </a:rPr>
                <a:t>σ</a:t>
              </a:r>
              <a:endParaRPr lang="en-US" sz="2400">
                <a:solidFill>
                  <a:schemeClr val="bg1"/>
                </a:solidFill>
              </a:endParaRPr>
            </a:p>
          </p:txBody>
        </p:sp>
      </p:grpSp>
      <p:grpSp>
        <p:nvGrpSpPr>
          <p:cNvPr id="31" name="Group 30">
            <a:extLst>
              <a:ext uri="{FF2B5EF4-FFF2-40B4-BE49-F238E27FC236}">
                <a16:creationId xmlns:a16="http://schemas.microsoft.com/office/drawing/2014/main" id="{CF591CF1-C7FC-AB0B-AA1A-B9412C2F0E23}"/>
              </a:ext>
            </a:extLst>
          </p:cNvPr>
          <p:cNvGrpSpPr/>
          <p:nvPr/>
        </p:nvGrpSpPr>
        <p:grpSpPr>
          <a:xfrm>
            <a:off x="7332100" y="5269845"/>
            <a:ext cx="859810" cy="859810"/>
            <a:chOff x="3640308" y="1764601"/>
            <a:chExt cx="859810" cy="859810"/>
          </a:xfrm>
        </p:grpSpPr>
        <p:pic>
          <p:nvPicPr>
            <p:cNvPr id="32" name="Picture 10" descr="Free Clipart: Padlock Icon | jaschon">
              <a:extLst>
                <a:ext uri="{FF2B5EF4-FFF2-40B4-BE49-F238E27FC236}">
                  <a16:creationId xmlns:a16="http://schemas.microsoft.com/office/drawing/2014/main" id="{44F0C9BE-0CC1-3B98-9149-EEB136A04715}"/>
                </a:ext>
              </a:extLst>
            </p:cNvPr>
            <p:cNvPicPr>
              <a:picLocks noChangeAspect="1" noChangeArrowheads="1"/>
            </p:cNvPicPr>
            <p:nvPr/>
          </p:nvPicPr>
          <p:blipFill>
            <a:blip r:embed="rId3">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640308" y="1764601"/>
              <a:ext cx="859810" cy="859810"/>
            </a:xfrm>
            <a:prstGeom prst="rect">
              <a:avLst/>
            </a:prstGeom>
            <a:noFill/>
            <a:extLst>
              <a:ext uri="{909E8E84-426E-40DD-AFC4-6F175D3DCCD1}">
                <a14:hiddenFill xmlns:a14="http://schemas.microsoft.com/office/drawing/2010/main">
                  <a:solidFill>
                    <a:srgbClr val="FFFFFF"/>
                  </a:solidFill>
                </a14:hiddenFill>
              </a:ext>
            </a:extLst>
          </p:spPr>
        </p:pic>
        <p:sp>
          <p:nvSpPr>
            <p:cNvPr id="33" name="TextBox 32">
              <a:extLst>
                <a:ext uri="{FF2B5EF4-FFF2-40B4-BE49-F238E27FC236}">
                  <a16:creationId xmlns:a16="http://schemas.microsoft.com/office/drawing/2014/main" id="{79CB2C04-63C4-4844-0749-B3E3C633DD91}"/>
                </a:ext>
              </a:extLst>
            </p:cNvPr>
            <p:cNvSpPr txBox="1"/>
            <p:nvPr/>
          </p:nvSpPr>
          <p:spPr>
            <a:xfrm>
              <a:off x="3866580" y="2102392"/>
              <a:ext cx="441146" cy="461665"/>
            </a:xfrm>
            <a:prstGeom prst="rect">
              <a:avLst/>
            </a:prstGeom>
            <a:noFill/>
          </p:spPr>
          <p:txBody>
            <a:bodyPr wrap="none" rtlCol="0">
              <a:spAutoFit/>
            </a:bodyPr>
            <a:lstStyle/>
            <a:p>
              <a:r>
                <a:rPr lang="en-US" sz="2400">
                  <a:solidFill>
                    <a:schemeClr val="bg1"/>
                  </a:solidFill>
                  <a:latin typeface="Cambria Math" panose="02040503050406030204" pitchFamily="18" charset="0"/>
                  <a:ea typeface="Cambria Math" panose="02040503050406030204" pitchFamily="18" charset="0"/>
                </a:rPr>
                <a:t>m</a:t>
              </a:r>
              <a:endParaRPr lang="en-US" sz="2400">
                <a:solidFill>
                  <a:schemeClr val="bg1"/>
                </a:solidFill>
              </a:endParaRPr>
            </a:p>
          </p:txBody>
        </p:sp>
      </p:grpSp>
      <p:sp>
        <p:nvSpPr>
          <p:cNvPr id="20" name="Down Arrow 19">
            <a:extLst>
              <a:ext uri="{FF2B5EF4-FFF2-40B4-BE49-F238E27FC236}">
                <a16:creationId xmlns:a16="http://schemas.microsoft.com/office/drawing/2014/main" id="{812FEAEA-E5DA-659F-78C1-29D7A8027671}"/>
              </a:ext>
            </a:extLst>
          </p:cNvPr>
          <p:cNvSpPr/>
          <p:nvPr/>
        </p:nvSpPr>
        <p:spPr>
          <a:xfrm rot="16200000" flipH="1" flipV="1">
            <a:off x="5669984" y="3948149"/>
            <a:ext cx="254634" cy="893236"/>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5" name="Picture 6" descr="Download Parchment, Scroll, Ribbon. Royalty-Free Vector Graphic - Pixabay">
            <a:extLst>
              <a:ext uri="{FF2B5EF4-FFF2-40B4-BE49-F238E27FC236}">
                <a16:creationId xmlns:a16="http://schemas.microsoft.com/office/drawing/2014/main" id="{465FA3AC-EFFA-DC63-5C28-1CF5D3BF4882}"/>
              </a:ext>
            </a:extLst>
          </p:cNvPr>
          <p:cNvPicPr>
            <a:picLocks noChangeAspect="1" noChangeArrowheads="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442127" y="3797645"/>
            <a:ext cx="766972" cy="548640"/>
          </a:xfrm>
          <a:prstGeom prst="rect">
            <a:avLst/>
          </a:prstGeom>
          <a:noFill/>
          <a:extLst>
            <a:ext uri="{909E8E84-426E-40DD-AFC4-6F175D3DCCD1}">
              <a14:hiddenFill xmlns:a14="http://schemas.microsoft.com/office/drawing/2010/main">
                <a:solidFill>
                  <a:srgbClr val="FFFFFF"/>
                </a:solidFill>
              </a14:hiddenFill>
            </a:ext>
          </a:extLst>
        </p:spPr>
      </p:pic>
      <p:sp>
        <p:nvSpPr>
          <p:cNvPr id="36" name="TextBox 35">
            <a:extLst>
              <a:ext uri="{FF2B5EF4-FFF2-40B4-BE49-F238E27FC236}">
                <a16:creationId xmlns:a16="http://schemas.microsoft.com/office/drawing/2014/main" id="{333C7773-73CF-7A7D-2220-9AB09F050E26}"/>
              </a:ext>
            </a:extLst>
          </p:cNvPr>
          <p:cNvSpPr txBox="1"/>
          <p:nvPr/>
        </p:nvSpPr>
        <p:spPr>
          <a:xfrm>
            <a:off x="5305235" y="3163490"/>
            <a:ext cx="1553920" cy="830997"/>
          </a:xfrm>
          <a:prstGeom prst="rect">
            <a:avLst/>
          </a:prstGeom>
          <a:noFill/>
        </p:spPr>
        <p:txBody>
          <a:bodyPr wrap="square" rtlCol="0">
            <a:spAutoFit/>
          </a:bodyPr>
          <a:lstStyle/>
          <a:p>
            <a:r>
              <a:rPr lang="el-GR" sz="2400"/>
              <a:t>Π</a:t>
            </a:r>
            <a:r>
              <a:rPr lang="en-US" sz="2400"/>
              <a:t>’s Prover Transcript</a:t>
            </a:r>
          </a:p>
        </p:txBody>
      </p:sp>
      <p:sp>
        <p:nvSpPr>
          <p:cNvPr id="37" name="Rectangle 36">
            <a:extLst>
              <a:ext uri="{FF2B5EF4-FFF2-40B4-BE49-F238E27FC236}">
                <a16:creationId xmlns:a16="http://schemas.microsoft.com/office/drawing/2014/main" id="{A564AC14-2110-0A69-8082-233E10CEA3A2}"/>
              </a:ext>
            </a:extLst>
          </p:cNvPr>
          <p:cNvSpPr/>
          <p:nvPr/>
        </p:nvSpPr>
        <p:spPr>
          <a:xfrm>
            <a:off x="504538" y="3073662"/>
            <a:ext cx="4828309" cy="2713325"/>
          </a:xfrm>
          <a:prstGeom prst="rect">
            <a:avLst/>
          </a:prstGeom>
          <a:solidFill>
            <a:schemeClr val="accent3"/>
          </a:solidFill>
          <a:ln w="28575">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4000">
              <a:solidFill>
                <a:schemeClr val="tx1"/>
              </a:solidFill>
              <a:latin typeface="Calibri" panose="020F0502020204030204" pitchFamily="34" charset="0"/>
              <a:cs typeface="Calibri" panose="020F0502020204030204" pitchFamily="34" charset="0"/>
            </a:endParaRPr>
          </a:p>
        </p:txBody>
      </p:sp>
      <p:sp>
        <p:nvSpPr>
          <p:cNvPr id="38" name="TextBox 37">
            <a:extLst>
              <a:ext uri="{FF2B5EF4-FFF2-40B4-BE49-F238E27FC236}">
                <a16:creationId xmlns:a16="http://schemas.microsoft.com/office/drawing/2014/main" id="{11787663-A289-6866-0DFD-A623A7800F76}"/>
              </a:ext>
            </a:extLst>
          </p:cNvPr>
          <p:cNvSpPr txBox="1"/>
          <p:nvPr/>
        </p:nvSpPr>
        <p:spPr>
          <a:xfrm>
            <a:off x="3670302" y="2548791"/>
            <a:ext cx="1662545" cy="523220"/>
          </a:xfrm>
          <a:prstGeom prst="rect">
            <a:avLst/>
          </a:prstGeom>
          <a:noFill/>
        </p:spPr>
        <p:txBody>
          <a:bodyPr wrap="square">
            <a:spAutoFit/>
          </a:bodyPr>
          <a:lstStyle/>
          <a:p>
            <a:r>
              <a:rPr lang="en-US" sz="2800" err="1"/>
              <a:t>zkSNARKs</a:t>
            </a:r>
            <a:endParaRPr lang="en-US" sz="2800"/>
          </a:p>
        </p:txBody>
      </p:sp>
      <p:sp>
        <p:nvSpPr>
          <p:cNvPr id="39" name="Down Arrow 38">
            <a:extLst>
              <a:ext uri="{FF2B5EF4-FFF2-40B4-BE49-F238E27FC236}">
                <a16:creationId xmlns:a16="http://schemas.microsoft.com/office/drawing/2014/main" id="{8A9A80E1-F349-FAE2-435E-B3286690F167}"/>
              </a:ext>
            </a:extLst>
          </p:cNvPr>
          <p:cNvSpPr/>
          <p:nvPr/>
        </p:nvSpPr>
        <p:spPr>
          <a:xfrm flipV="1">
            <a:off x="2652734" y="2534936"/>
            <a:ext cx="531916" cy="538714"/>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F3CFC9D8-6EDE-C639-5400-E97CDA72DF45}"/>
              </a:ext>
            </a:extLst>
          </p:cNvPr>
          <p:cNvSpPr txBox="1"/>
          <p:nvPr/>
        </p:nvSpPr>
        <p:spPr>
          <a:xfrm>
            <a:off x="1770546" y="2025571"/>
            <a:ext cx="2296291" cy="523220"/>
          </a:xfrm>
          <a:prstGeom prst="rect">
            <a:avLst/>
          </a:prstGeom>
          <a:noFill/>
        </p:spPr>
        <p:txBody>
          <a:bodyPr wrap="square">
            <a:spAutoFit/>
          </a:bodyPr>
          <a:lstStyle/>
          <a:p>
            <a:r>
              <a:rPr lang="en-US" sz="2800">
                <a:solidFill>
                  <a:srgbClr val="202124"/>
                </a:solidFill>
                <a:latin typeface="Calibri" panose="020F0502020204030204" pitchFamily="34" charset="0"/>
                <a:cs typeface="Calibri" panose="020F0502020204030204" pitchFamily="34" charset="0"/>
              </a:rPr>
              <a:t>Accept</a:t>
            </a:r>
            <a:r>
              <a:rPr lang="en-US" sz="2800" b="0" i="0">
                <a:solidFill>
                  <a:srgbClr val="202124"/>
                </a:solidFill>
                <a:effectLst/>
                <a:latin typeface="Calibri" panose="020F0502020204030204" pitchFamily="34" charset="0"/>
                <a:cs typeface="Calibri" panose="020F0502020204030204" pitchFamily="34" charset="0"/>
              </a:rPr>
              <a:t>/</a:t>
            </a:r>
            <a:r>
              <a:rPr lang="en-US" sz="2800">
                <a:solidFill>
                  <a:srgbClr val="202124"/>
                </a:solidFill>
                <a:latin typeface="Calibri" panose="020F0502020204030204" pitchFamily="34" charset="0"/>
                <a:cs typeface="Calibri" panose="020F0502020204030204" pitchFamily="34" charset="0"/>
              </a:rPr>
              <a:t>Reject</a:t>
            </a:r>
            <a:endParaRPr lang="en-US" sz="2800">
              <a:latin typeface="Calibri" panose="020F0502020204030204" pitchFamily="34" charset="0"/>
              <a:cs typeface="Calibri" panose="020F0502020204030204" pitchFamily="34" charset="0"/>
            </a:endParaRPr>
          </a:p>
        </p:txBody>
      </p:sp>
      <p:sp>
        <p:nvSpPr>
          <p:cNvPr id="41" name="Down Arrow 40">
            <a:extLst>
              <a:ext uri="{FF2B5EF4-FFF2-40B4-BE49-F238E27FC236}">
                <a16:creationId xmlns:a16="http://schemas.microsoft.com/office/drawing/2014/main" id="{A2A53CE0-84E8-AFED-0E42-BCB2A03138E6}"/>
              </a:ext>
            </a:extLst>
          </p:cNvPr>
          <p:cNvSpPr/>
          <p:nvPr/>
        </p:nvSpPr>
        <p:spPr>
          <a:xfrm flipV="1">
            <a:off x="2652734" y="5786987"/>
            <a:ext cx="531916" cy="538714"/>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41A3F23C-8294-38DD-12F5-1773AF503117}"/>
              </a:ext>
            </a:extLst>
          </p:cNvPr>
          <p:cNvSpPr txBox="1"/>
          <p:nvPr/>
        </p:nvSpPr>
        <p:spPr>
          <a:xfrm>
            <a:off x="2256198" y="6325701"/>
            <a:ext cx="1414104" cy="523220"/>
          </a:xfrm>
          <a:prstGeom prst="rect">
            <a:avLst/>
          </a:prstGeom>
          <a:noFill/>
        </p:spPr>
        <p:txBody>
          <a:bodyPr wrap="square">
            <a:spAutoFit/>
          </a:bodyPr>
          <a:lstStyle/>
          <a:p>
            <a:r>
              <a:rPr lang="en-US" sz="2800">
                <a:solidFill>
                  <a:srgbClr val="005AB5"/>
                </a:solidFill>
                <a:latin typeface="Cambria Math" panose="02040503050406030204" pitchFamily="18" charset="0"/>
                <a:ea typeface="Cambria Math" panose="02040503050406030204" pitchFamily="18" charset="0"/>
              </a:rPr>
              <a:t>pk</a:t>
            </a:r>
            <a:r>
              <a:rPr lang="en-US" sz="2800">
                <a:latin typeface="Cambria Math" panose="02040503050406030204" pitchFamily="18" charset="0"/>
                <a:ea typeface="Cambria Math" panose="02040503050406030204" pitchFamily="18" charset="0"/>
              </a:rPr>
              <a:t>,</a:t>
            </a:r>
            <a:r>
              <a:rPr lang="en-US" sz="2800">
                <a:solidFill>
                  <a:srgbClr val="005AB5"/>
                </a:solidFill>
                <a:latin typeface="Cambria Math" panose="02040503050406030204" pitchFamily="18" charset="0"/>
                <a:ea typeface="Cambria Math" panose="02040503050406030204" pitchFamily="18" charset="0"/>
              </a:rPr>
              <a:t> </a:t>
            </a:r>
            <a:r>
              <a:rPr lang="el-GR" sz="2800">
                <a:solidFill>
                  <a:srgbClr val="DC3220"/>
                </a:solidFill>
                <a:latin typeface="Cambria Math" panose="02040503050406030204" pitchFamily="18" charset="0"/>
                <a:ea typeface="Cambria Math" panose="02040503050406030204" pitchFamily="18" charset="0"/>
              </a:rPr>
              <a:t>σ</a:t>
            </a:r>
            <a:r>
              <a:rPr lang="en-US" sz="2800">
                <a:latin typeface="Cambria Math" panose="02040503050406030204" pitchFamily="18" charset="0"/>
                <a:ea typeface="Cambria Math" panose="02040503050406030204" pitchFamily="18" charset="0"/>
              </a:rPr>
              <a:t>,</a:t>
            </a:r>
            <a:r>
              <a:rPr lang="en-US" sz="2800">
                <a:solidFill>
                  <a:srgbClr val="DC3220"/>
                </a:solidFill>
                <a:latin typeface="Cambria Math" panose="02040503050406030204" pitchFamily="18" charset="0"/>
                <a:ea typeface="Cambria Math" panose="02040503050406030204" pitchFamily="18" charset="0"/>
              </a:rPr>
              <a:t> m </a:t>
            </a:r>
            <a:endParaRPr lang="en-US" sz="2800">
              <a:latin typeface="Calibri" panose="020F0502020204030204" pitchFamily="34" charset="0"/>
              <a:cs typeface="Calibri" panose="020F0502020204030204" pitchFamily="34" charset="0"/>
            </a:endParaRPr>
          </a:p>
        </p:txBody>
      </p:sp>
      <p:sp>
        <p:nvSpPr>
          <p:cNvPr id="43" name="Rectangle 42">
            <a:extLst>
              <a:ext uri="{FF2B5EF4-FFF2-40B4-BE49-F238E27FC236}">
                <a16:creationId xmlns:a16="http://schemas.microsoft.com/office/drawing/2014/main" id="{C0FDCDC6-22D1-E08C-BBB6-68B590E8A6E5}"/>
              </a:ext>
            </a:extLst>
          </p:cNvPr>
          <p:cNvSpPr/>
          <p:nvPr/>
        </p:nvSpPr>
        <p:spPr>
          <a:xfrm>
            <a:off x="601617" y="3230544"/>
            <a:ext cx="4606539" cy="1571311"/>
          </a:xfrm>
          <a:prstGeom prst="rect">
            <a:avLst/>
          </a:prstGeom>
          <a:ln w="28575">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2800">
              <a:solidFill>
                <a:schemeClr val="tx1"/>
              </a:solidFill>
              <a:latin typeface="Calibri" panose="020F0502020204030204" pitchFamily="34" charset="0"/>
              <a:cs typeface="Calibri" panose="020F0502020204030204" pitchFamily="34" charset="0"/>
            </a:endParaRPr>
          </a:p>
        </p:txBody>
      </p:sp>
      <p:sp>
        <p:nvSpPr>
          <p:cNvPr id="44" name="Rectangle 43">
            <a:extLst>
              <a:ext uri="{FF2B5EF4-FFF2-40B4-BE49-F238E27FC236}">
                <a16:creationId xmlns:a16="http://schemas.microsoft.com/office/drawing/2014/main" id="{5408D99D-5137-0602-620A-CF69FF81B98D}"/>
              </a:ext>
            </a:extLst>
          </p:cNvPr>
          <p:cNvSpPr/>
          <p:nvPr/>
        </p:nvSpPr>
        <p:spPr>
          <a:xfrm>
            <a:off x="698500" y="4907888"/>
            <a:ext cx="4440385" cy="640080"/>
          </a:xfrm>
          <a:prstGeom prst="rect">
            <a:avLst/>
          </a:prstGeom>
          <a:noFill/>
          <a:ln>
            <a:solidFill>
              <a:schemeClr val="tx1"/>
            </a:solidFill>
            <a:prstDash val="dash"/>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US" sz="2400"/>
              <a:t>Expensive Ops.</a:t>
            </a:r>
          </a:p>
        </p:txBody>
      </p:sp>
      <p:sp>
        <p:nvSpPr>
          <p:cNvPr id="45" name="TextBox 44">
            <a:extLst>
              <a:ext uri="{FF2B5EF4-FFF2-40B4-BE49-F238E27FC236}">
                <a16:creationId xmlns:a16="http://schemas.microsoft.com/office/drawing/2014/main" id="{1DB8B18A-B050-1478-6408-94E39A2D75D6}"/>
              </a:ext>
            </a:extLst>
          </p:cNvPr>
          <p:cNvSpPr txBox="1"/>
          <p:nvPr/>
        </p:nvSpPr>
        <p:spPr>
          <a:xfrm>
            <a:off x="1125047" y="4071965"/>
            <a:ext cx="3559678" cy="584775"/>
          </a:xfrm>
          <a:prstGeom prst="rect">
            <a:avLst/>
          </a:prstGeom>
          <a:noFill/>
        </p:spPr>
        <p:txBody>
          <a:bodyPr wrap="square">
            <a:spAutoFit/>
          </a:bodyPr>
          <a:lstStyle/>
          <a:p>
            <a:r>
              <a:rPr lang="en-US" sz="3200" err="1">
                <a:solidFill>
                  <a:srgbClr val="202124"/>
                </a:solidFill>
                <a:latin typeface="Calibri" panose="020F0502020204030204" pitchFamily="34" charset="0"/>
                <a:cs typeface="Calibri" panose="020F0502020204030204" pitchFamily="34" charset="0"/>
              </a:rPr>
              <a:t>Sign.Verify</a:t>
            </a:r>
            <a:r>
              <a:rPr lang="en-US" sz="3200">
                <a:solidFill>
                  <a:srgbClr val="202124"/>
                </a:solidFill>
                <a:latin typeface="Calibri" panose="020F0502020204030204" pitchFamily="34" charset="0"/>
                <a:cs typeface="Calibri" panose="020F0502020204030204" pitchFamily="34" charset="0"/>
              </a:rPr>
              <a:t>(</a:t>
            </a:r>
            <a:r>
              <a:rPr lang="en-US" sz="3200">
                <a:solidFill>
                  <a:srgbClr val="005AB5"/>
                </a:solidFill>
                <a:latin typeface="Cambria Math" panose="02040503050406030204" pitchFamily="18" charset="0"/>
                <a:ea typeface="Cambria Math" panose="02040503050406030204" pitchFamily="18" charset="0"/>
              </a:rPr>
              <a:t>pk</a:t>
            </a:r>
            <a:r>
              <a:rPr lang="en-US" sz="3200">
                <a:latin typeface="Cambria Math" panose="02040503050406030204" pitchFamily="18" charset="0"/>
                <a:ea typeface="Cambria Math" panose="02040503050406030204" pitchFamily="18" charset="0"/>
              </a:rPr>
              <a:t>,</a:t>
            </a:r>
            <a:r>
              <a:rPr lang="en-US" sz="3200">
                <a:solidFill>
                  <a:srgbClr val="005AB5"/>
                </a:solidFill>
                <a:latin typeface="Cambria Math" panose="02040503050406030204" pitchFamily="18" charset="0"/>
                <a:ea typeface="Cambria Math" panose="02040503050406030204" pitchFamily="18" charset="0"/>
              </a:rPr>
              <a:t> </a:t>
            </a:r>
            <a:r>
              <a:rPr lang="el-GR" sz="3200">
                <a:solidFill>
                  <a:srgbClr val="DC3220"/>
                </a:solidFill>
                <a:latin typeface="Cambria Math" panose="02040503050406030204" pitchFamily="18" charset="0"/>
                <a:ea typeface="Cambria Math" panose="02040503050406030204" pitchFamily="18" charset="0"/>
              </a:rPr>
              <a:t>σ</a:t>
            </a:r>
            <a:r>
              <a:rPr lang="en-US" sz="3200">
                <a:latin typeface="Cambria Math" panose="02040503050406030204" pitchFamily="18" charset="0"/>
                <a:ea typeface="Cambria Math" panose="02040503050406030204" pitchFamily="18" charset="0"/>
              </a:rPr>
              <a:t>,</a:t>
            </a:r>
            <a:r>
              <a:rPr lang="en-US" sz="3200">
                <a:solidFill>
                  <a:srgbClr val="DC3220"/>
                </a:solidFill>
                <a:latin typeface="Cambria Math" panose="02040503050406030204" pitchFamily="18" charset="0"/>
                <a:ea typeface="Cambria Math" panose="02040503050406030204" pitchFamily="18" charset="0"/>
              </a:rPr>
              <a:t> m</a:t>
            </a:r>
            <a:r>
              <a:rPr lang="en-US" sz="3200">
                <a:solidFill>
                  <a:srgbClr val="202124"/>
                </a:solidFill>
                <a:latin typeface="Calibri" panose="020F0502020204030204" pitchFamily="34" charset="0"/>
                <a:cs typeface="Calibri" panose="020F0502020204030204" pitchFamily="34" charset="0"/>
              </a:rPr>
              <a:t>)</a:t>
            </a:r>
            <a:endParaRPr lang="en-US" sz="3200">
              <a:latin typeface="Calibri" panose="020F0502020204030204" pitchFamily="34" charset="0"/>
              <a:cs typeface="Calibri" panose="020F0502020204030204" pitchFamily="34" charset="0"/>
            </a:endParaRPr>
          </a:p>
        </p:txBody>
      </p:sp>
      <p:grpSp>
        <p:nvGrpSpPr>
          <p:cNvPr id="46" name="Group 45">
            <a:extLst>
              <a:ext uri="{FF2B5EF4-FFF2-40B4-BE49-F238E27FC236}">
                <a16:creationId xmlns:a16="http://schemas.microsoft.com/office/drawing/2014/main" id="{6C736E02-54D3-99E5-D4C1-055E1B481DB8}"/>
              </a:ext>
            </a:extLst>
          </p:cNvPr>
          <p:cNvGrpSpPr/>
          <p:nvPr/>
        </p:nvGrpSpPr>
        <p:grpSpPr>
          <a:xfrm>
            <a:off x="895001" y="6056344"/>
            <a:ext cx="859810" cy="859810"/>
            <a:chOff x="3640308" y="1764601"/>
            <a:chExt cx="859810" cy="859810"/>
          </a:xfrm>
        </p:grpSpPr>
        <p:pic>
          <p:nvPicPr>
            <p:cNvPr id="47" name="Picture 10" descr="Free Clipart: Padlock Icon | jaschon">
              <a:extLst>
                <a:ext uri="{FF2B5EF4-FFF2-40B4-BE49-F238E27FC236}">
                  <a16:creationId xmlns:a16="http://schemas.microsoft.com/office/drawing/2014/main" id="{8FEA7505-659B-E1DC-DF1B-6C12874463EF}"/>
                </a:ext>
              </a:extLst>
            </p:cNvPr>
            <p:cNvPicPr>
              <a:picLocks noChangeAspect="1" noChangeArrowheads="1"/>
            </p:cNvPicPr>
            <p:nvPr/>
          </p:nvPicPr>
          <p:blipFill>
            <a:blip r:embed="rId3">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640308" y="1764601"/>
              <a:ext cx="859810" cy="859810"/>
            </a:xfrm>
            <a:prstGeom prst="rect">
              <a:avLst/>
            </a:prstGeom>
            <a:noFill/>
            <a:extLst>
              <a:ext uri="{909E8E84-426E-40DD-AFC4-6F175D3DCCD1}">
                <a14:hiddenFill xmlns:a14="http://schemas.microsoft.com/office/drawing/2010/main">
                  <a:solidFill>
                    <a:srgbClr val="FFFFFF"/>
                  </a:solidFill>
                </a14:hiddenFill>
              </a:ext>
            </a:extLst>
          </p:spPr>
        </p:pic>
        <p:sp>
          <p:nvSpPr>
            <p:cNvPr id="48" name="TextBox 47">
              <a:extLst>
                <a:ext uri="{FF2B5EF4-FFF2-40B4-BE49-F238E27FC236}">
                  <a16:creationId xmlns:a16="http://schemas.microsoft.com/office/drawing/2014/main" id="{9ABBAD98-3117-8899-EE0F-929FDF8BCD39}"/>
                </a:ext>
              </a:extLst>
            </p:cNvPr>
            <p:cNvSpPr txBox="1"/>
            <p:nvPr/>
          </p:nvSpPr>
          <p:spPr>
            <a:xfrm>
              <a:off x="3908149" y="2116943"/>
              <a:ext cx="360996" cy="461665"/>
            </a:xfrm>
            <a:prstGeom prst="rect">
              <a:avLst/>
            </a:prstGeom>
            <a:noFill/>
          </p:spPr>
          <p:txBody>
            <a:bodyPr wrap="none" rtlCol="0">
              <a:spAutoFit/>
            </a:bodyPr>
            <a:lstStyle/>
            <a:p>
              <a:r>
                <a:rPr lang="el-GR" sz="2400">
                  <a:solidFill>
                    <a:schemeClr val="bg1"/>
                  </a:solidFill>
                  <a:latin typeface="Cambria Math" panose="02040503050406030204" pitchFamily="18" charset="0"/>
                  <a:ea typeface="Cambria Math" panose="02040503050406030204" pitchFamily="18" charset="0"/>
                </a:rPr>
                <a:t>σ</a:t>
              </a:r>
              <a:endParaRPr lang="en-US" sz="2400">
                <a:solidFill>
                  <a:schemeClr val="bg1"/>
                </a:solidFill>
              </a:endParaRPr>
            </a:p>
          </p:txBody>
        </p:sp>
      </p:grpSp>
      <p:grpSp>
        <p:nvGrpSpPr>
          <p:cNvPr id="49" name="Group 48">
            <a:extLst>
              <a:ext uri="{FF2B5EF4-FFF2-40B4-BE49-F238E27FC236}">
                <a16:creationId xmlns:a16="http://schemas.microsoft.com/office/drawing/2014/main" id="{E34522C6-7B53-E18E-34ED-6D839B381CDD}"/>
              </a:ext>
            </a:extLst>
          </p:cNvPr>
          <p:cNvGrpSpPr/>
          <p:nvPr/>
        </p:nvGrpSpPr>
        <p:grpSpPr>
          <a:xfrm>
            <a:off x="1507942" y="6056344"/>
            <a:ext cx="859810" cy="859810"/>
            <a:chOff x="3640308" y="1764601"/>
            <a:chExt cx="859810" cy="859810"/>
          </a:xfrm>
        </p:grpSpPr>
        <p:pic>
          <p:nvPicPr>
            <p:cNvPr id="50" name="Picture 10" descr="Free Clipart: Padlock Icon | jaschon">
              <a:extLst>
                <a:ext uri="{FF2B5EF4-FFF2-40B4-BE49-F238E27FC236}">
                  <a16:creationId xmlns:a16="http://schemas.microsoft.com/office/drawing/2014/main" id="{9ADD5D41-A515-1A30-8E99-1CA89790B13F}"/>
                </a:ext>
              </a:extLst>
            </p:cNvPr>
            <p:cNvPicPr>
              <a:picLocks noChangeAspect="1" noChangeArrowheads="1"/>
            </p:cNvPicPr>
            <p:nvPr/>
          </p:nvPicPr>
          <p:blipFill>
            <a:blip r:embed="rId3">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640308" y="1764601"/>
              <a:ext cx="859810" cy="859810"/>
            </a:xfrm>
            <a:prstGeom prst="rect">
              <a:avLst/>
            </a:prstGeom>
            <a:noFill/>
            <a:extLst>
              <a:ext uri="{909E8E84-426E-40DD-AFC4-6F175D3DCCD1}">
                <a14:hiddenFill xmlns:a14="http://schemas.microsoft.com/office/drawing/2010/main">
                  <a:solidFill>
                    <a:srgbClr val="FFFFFF"/>
                  </a:solidFill>
                </a14:hiddenFill>
              </a:ext>
            </a:extLst>
          </p:spPr>
        </p:pic>
        <p:sp>
          <p:nvSpPr>
            <p:cNvPr id="51" name="TextBox 50">
              <a:extLst>
                <a:ext uri="{FF2B5EF4-FFF2-40B4-BE49-F238E27FC236}">
                  <a16:creationId xmlns:a16="http://schemas.microsoft.com/office/drawing/2014/main" id="{26026D7A-BD73-3D54-3762-A35868EFCED7}"/>
                </a:ext>
              </a:extLst>
            </p:cNvPr>
            <p:cNvSpPr txBox="1"/>
            <p:nvPr/>
          </p:nvSpPr>
          <p:spPr>
            <a:xfrm>
              <a:off x="3866580" y="2102392"/>
              <a:ext cx="441146" cy="461665"/>
            </a:xfrm>
            <a:prstGeom prst="rect">
              <a:avLst/>
            </a:prstGeom>
            <a:noFill/>
          </p:spPr>
          <p:txBody>
            <a:bodyPr wrap="none" rtlCol="0">
              <a:spAutoFit/>
            </a:bodyPr>
            <a:lstStyle/>
            <a:p>
              <a:r>
                <a:rPr lang="en-US" sz="2400">
                  <a:solidFill>
                    <a:schemeClr val="bg1"/>
                  </a:solidFill>
                  <a:latin typeface="Cambria Math" panose="02040503050406030204" pitchFamily="18" charset="0"/>
                  <a:ea typeface="Cambria Math" panose="02040503050406030204" pitchFamily="18" charset="0"/>
                </a:rPr>
                <a:t>m</a:t>
              </a:r>
              <a:endParaRPr lang="en-US" sz="2400">
                <a:solidFill>
                  <a:schemeClr val="bg1"/>
                </a:solidFill>
              </a:endParaRPr>
            </a:p>
          </p:txBody>
        </p:sp>
      </p:grpSp>
    </p:spTree>
    <p:extLst>
      <p:ext uri="{BB962C8B-B14F-4D97-AF65-F5344CB8AC3E}">
        <p14:creationId xmlns:p14="http://schemas.microsoft.com/office/powerpoint/2010/main" val="1706909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6"/>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8"/>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9"/>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0"/>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41"/>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42"/>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43"/>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44"/>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45"/>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46"/>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p:bldP spid="10" grpId="0" animBg="1"/>
      <p:bldP spid="13" grpId="0"/>
      <p:bldP spid="15" grpId="0" animBg="1"/>
      <p:bldP spid="19" grpId="0"/>
      <p:bldP spid="23" grpId="0" animBg="1"/>
      <p:bldP spid="20" grpId="0" animBg="1"/>
      <p:bldP spid="36" grpId="0"/>
      <p:bldP spid="37" grpId="0" animBg="1"/>
      <p:bldP spid="38" grpId="0"/>
      <p:bldP spid="39" grpId="0" animBg="1"/>
      <p:bldP spid="40" grpId="0"/>
      <p:bldP spid="41" grpId="0" animBg="1"/>
      <p:bldP spid="42" grpId="0"/>
      <p:bldP spid="43" grpId="0" animBg="1"/>
      <p:bldP spid="44" grpId="0" animBg="1"/>
      <p:bldP spid="4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187DAA-19BB-3C52-388C-0939ECAB309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EE83D5C-DCA9-EF0C-8CAE-65DDE7052701}"/>
              </a:ext>
            </a:extLst>
          </p:cNvPr>
          <p:cNvSpPr>
            <a:spLocks noGrp="1"/>
          </p:cNvSpPr>
          <p:nvPr>
            <p:ph type="title"/>
          </p:nvPr>
        </p:nvSpPr>
        <p:spPr/>
        <p:txBody>
          <a:bodyPr/>
          <a:lstStyle/>
          <a:p>
            <a:r>
              <a:rPr lang="en-US"/>
              <a:t>Upgrading Signatures</a:t>
            </a:r>
          </a:p>
        </p:txBody>
      </p:sp>
      <p:sp>
        <p:nvSpPr>
          <p:cNvPr id="8" name="TextBox 7">
            <a:extLst>
              <a:ext uri="{FF2B5EF4-FFF2-40B4-BE49-F238E27FC236}">
                <a16:creationId xmlns:a16="http://schemas.microsoft.com/office/drawing/2014/main" id="{F23DC60E-89E7-0388-E8B5-C54F5FA5262E}"/>
              </a:ext>
            </a:extLst>
          </p:cNvPr>
          <p:cNvSpPr txBox="1"/>
          <p:nvPr/>
        </p:nvSpPr>
        <p:spPr>
          <a:xfrm>
            <a:off x="1116724" y="2309591"/>
            <a:ext cx="11330152" cy="800219"/>
          </a:xfrm>
          <a:prstGeom prst="rect">
            <a:avLst/>
          </a:prstGeom>
          <a:noFill/>
        </p:spPr>
        <p:txBody>
          <a:bodyPr wrap="square">
            <a:spAutoFit/>
          </a:bodyPr>
          <a:lstStyle/>
          <a:p>
            <a:r>
              <a:rPr lang="en-US" sz="2800"/>
              <a:t>🔐 TLS Connection      📜 Software Updates    💰 Financial Transactions …</a:t>
            </a:r>
          </a:p>
          <a:p>
            <a:endParaRPr lang="en-US"/>
          </a:p>
        </p:txBody>
      </p:sp>
      <p:sp>
        <p:nvSpPr>
          <p:cNvPr id="10" name="TextBox 9">
            <a:extLst>
              <a:ext uri="{FF2B5EF4-FFF2-40B4-BE49-F238E27FC236}">
                <a16:creationId xmlns:a16="http://schemas.microsoft.com/office/drawing/2014/main" id="{542701B8-F416-A29C-7EA4-909E1D8F3CC4}"/>
              </a:ext>
            </a:extLst>
          </p:cNvPr>
          <p:cNvSpPr txBox="1"/>
          <p:nvPr/>
        </p:nvSpPr>
        <p:spPr>
          <a:xfrm>
            <a:off x="1053663" y="5033824"/>
            <a:ext cx="9632733" cy="954107"/>
          </a:xfrm>
          <a:prstGeom prst="rect">
            <a:avLst/>
          </a:prstGeom>
          <a:noFill/>
        </p:spPr>
        <p:txBody>
          <a:bodyPr wrap="square">
            <a:spAutoFit/>
          </a:bodyPr>
          <a:lstStyle/>
          <a:p>
            <a:r>
              <a:rPr lang="en-US" sz="2800"/>
              <a:t>Applications: Anonymous credentials, Secure whistleblowing, Scalable blockchain, Key custody, etc.</a:t>
            </a:r>
          </a:p>
        </p:txBody>
      </p:sp>
      <p:grpSp>
        <p:nvGrpSpPr>
          <p:cNvPr id="40" name="Group 39">
            <a:extLst>
              <a:ext uri="{FF2B5EF4-FFF2-40B4-BE49-F238E27FC236}">
                <a16:creationId xmlns:a16="http://schemas.microsoft.com/office/drawing/2014/main" id="{40E49748-7981-8C30-0C9D-4AEA9BE49C11}"/>
              </a:ext>
            </a:extLst>
          </p:cNvPr>
          <p:cNvGrpSpPr/>
          <p:nvPr/>
        </p:nvGrpSpPr>
        <p:grpSpPr>
          <a:xfrm>
            <a:off x="735723" y="2763972"/>
            <a:ext cx="10867697" cy="2101338"/>
            <a:chOff x="735723" y="2763972"/>
            <a:chExt cx="10867697" cy="2101338"/>
          </a:xfrm>
        </p:grpSpPr>
        <p:sp>
          <p:nvSpPr>
            <p:cNvPr id="11" name="Down Arrow 10">
              <a:extLst>
                <a:ext uri="{FF2B5EF4-FFF2-40B4-BE49-F238E27FC236}">
                  <a16:creationId xmlns:a16="http://schemas.microsoft.com/office/drawing/2014/main" id="{B447AFFE-C745-7200-C1BE-D7390A261716}"/>
                </a:ext>
              </a:extLst>
            </p:cNvPr>
            <p:cNvSpPr/>
            <p:nvPr/>
          </p:nvSpPr>
          <p:spPr>
            <a:xfrm>
              <a:off x="5885793" y="2763972"/>
              <a:ext cx="336331" cy="403210"/>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lternate Process 12">
              <a:extLst>
                <a:ext uri="{FF2B5EF4-FFF2-40B4-BE49-F238E27FC236}">
                  <a16:creationId xmlns:a16="http://schemas.microsoft.com/office/drawing/2014/main" id="{5D8326BC-0D9F-3E90-78EF-0E793260973E}"/>
                </a:ext>
              </a:extLst>
            </p:cNvPr>
            <p:cNvSpPr/>
            <p:nvPr/>
          </p:nvSpPr>
          <p:spPr>
            <a:xfrm>
              <a:off x="735723" y="3258205"/>
              <a:ext cx="3268717" cy="747384"/>
            </a:xfrm>
            <a:prstGeom prst="flowChartAlternateProcess">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a:t>Proof-of-Possession</a:t>
              </a:r>
            </a:p>
          </p:txBody>
        </p:sp>
        <p:sp>
          <p:nvSpPr>
            <p:cNvPr id="18" name="Alternate Process 17">
              <a:extLst>
                <a:ext uri="{FF2B5EF4-FFF2-40B4-BE49-F238E27FC236}">
                  <a16:creationId xmlns:a16="http://schemas.microsoft.com/office/drawing/2014/main" id="{A10A5431-60DA-8D49-B7F3-A85CC0969CDC}"/>
                </a:ext>
              </a:extLst>
            </p:cNvPr>
            <p:cNvSpPr/>
            <p:nvPr/>
          </p:nvSpPr>
          <p:spPr>
            <a:xfrm>
              <a:off x="4598275" y="3278324"/>
              <a:ext cx="3268717" cy="747384"/>
            </a:xfrm>
            <a:prstGeom prst="flowChartAlternateProcess">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a:t>Ring Signatures</a:t>
              </a:r>
            </a:p>
          </p:txBody>
        </p:sp>
        <p:sp>
          <p:nvSpPr>
            <p:cNvPr id="23" name="Alternate Process 22">
              <a:extLst>
                <a:ext uri="{FF2B5EF4-FFF2-40B4-BE49-F238E27FC236}">
                  <a16:creationId xmlns:a16="http://schemas.microsoft.com/office/drawing/2014/main" id="{3CF44720-AA2B-A227-6BFF-8876AE14DB67}"/>
                </a:ext>
              </a:extLst>
            </p:cNvPr>
            <p:cNvSpPr/>
            <p:nvPr/>
          </p:nvSpPr>
          <p:spPr>
            <a:xfrm>
              <a:off x="8250621" y="3278324"/>
              <a:ext cx="3352799" cy="747384"/>
            </a:xfrm>
            <a:prstGeom prst="flowChartAlternateProcess">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a:t>Aggregate Signatures</a:t>
              </a:r>
            </a:p>
          </p:txBody>
        </p:sp>
        <p:sp>
          <p:nvSpPr>
            <p:cNvPr id="24" name="Alternate Process 23">
              <a:extLst>
                <a:ext uri="{FF2B5EF4-FFF2-40B4-BE49-F238E27FC236}">
                  <a16:creationId xmlns:a16="http://schemas.microsoft.com/office/drawing/2014/main" id="{6C9475DC-6022-B08B-9521-B2B75A89BB29}"/>
                </a:ext>
              </a:extLst>
            </p:cNvPr>
            <p:cNvSpPr/>
            <p:nvPr/>
          </p:nvSpPr>
          <p:spPr>
            <a:xfrm>
              <a:off x="735723" y="4117926"/>
              <a:ext cx="3268717" cy="747384"/>
            </a:xfrm>
            <a:prstGeom prst="flowChartAlternateProcess">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a:t>Multi-signatures</a:t>
              </a:r>
            </a:p>
          </p:txBody>
        </p:sp>
        <p:sp>
          <p:nvSpPr>
            <p:cNvPr id="27" name="Alternate Process 26">
              <a:extLst>
                <a:ext uri="{FF2B5EF4-FFF2-40B4-BE49-F238E27FC236}">
                  <a16:creationId xmlns:a16="http://schemas.microsoft.com/office/drawing/2014/main" id="{C4FA4E62-B27A-FB6D-44B0-9649C0945232}"/>
                </a:ext>
              </a:extLst>
            </p:cNvPr>
            <p:cNvSpPr/>
            <p:nvPr/>
          </p:nvSpPr>
          <p:spPr>
            <a:xfrm>
              <a:off x="4598274" y="4117926"/>
              <a:ext cx="3268717" cy="747384"/>
            </a:xfrm>
            <a:prstGeom prst="flowChartAlternateProcess">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a:t>Blind Signatures</a:t>
              </a:r>
            </a:p>
          </p:txBody>
        </p:sp>
        <p:sp>
          <p:nvSpPr>
            <p:cNvPr id="28" name="Alternate Process 27">
              <a:extLst>
                <a:ext uri="{FF2B5EF4-FFF2-40B4-BE49-F238E27FC236}">
                  <a16:creationId xmlns:a16="http://schemas.microsoft.com/office/drawing/2014/main" id="{DBDFB0D2-FF48-BF5A-93A9-CD983E36828C}"/>
                </a:ext>
              </a:extLst>
            </p:cNvPr>
            <p:cNvSpPr/>
            <p:nvPr/>
          </p:nvSpPr>
          <p:spPr>
            <a:xfrm>
              <a:off x="8250621" y="4117926"/>
              <a:ext cx="3352799" cy="747384"/>
            </a:xfrm>
            <a:prstGeom prst="flowChartAlternateProcess">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a:t>Threshold Signatures</a:t>
              </a:r>
            </a:p>
          </p:txBody>
        </p:sp>
      </p:grpSp>
      <p:sp>
        <p:nvSpPr>
          <p:cNvPr id="29" name="Alternate Process 28">
            <a:extLst>
              <a:ext uri="{FF2B5EF4-FFF2-40B4-BE49-F238E27FC236}">
                <a16:creationId xmlns:a16="http://schemas.microsoft.com/office/drawing/2014/main" id="{163B36C1-D648-EC3F-63CB-8C7979EAE666}"/>
              </a:ext>
            </a:extLst>
          </p:cNvPr>
          <p:cNvSpPr/>
          <p:nvPr/>
        </p:nvSpPr>
        <p:spPr>
          <a:xfrm>
            <a:off x="4461641" y="1211987"/>
            <a:ext cx="3268717" cy="747384"/>
          </a:xfrm>
          <a:prstGeom prst="flowChartAlternateProcess">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a:t>Digital Signatures</a:t>
            </a:r>
          </a:p>
        </p:txBody>
      </p:sp>
      <p:cxnSp>
        <p:nvCxnSpPr>
          <p:cNvPr id="33" name="Straight Arrow Connector 32">
            <a:extLst>
              <a:ext uri="{FF2B5EF4-FFF2-40B4-BE49-F238E27FC236}">
                <a16:creationId xmlns:a16="http://schemas.microsoft.com/office/drawing/2014/main" id="{4E0B8D49-41CB-9C33-FA7D-F6090584E58B}"/>
              </a:ext>
            </a:extLst>
          </p:cNvPr>
          <p:cNvCxnSpPr/>
          <p:nvPr/>
        </p:nvCxnSpPr>
        <p:spPr>
          <a:xfrm flipH="1">
            <a:off x="2501462" y="1959371"/>
            <a:ext cx="2175641" cy="403055"/>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5F4F39BB-20D6-EFB9-8700-8ACD2C80A4AF}"/>
              </a:ext>
            </a:extLst>
          </p:cNvPr>
          <p:cNvCxnSpPr>
            <a:stCxn id="29" idx="2"/>
          </p:cNvCxnSpPr>
          <p:nvPr/>
        </p:nvCxnSpPr>
        <p:spPr>
          <a:xfrm>
            <a:off x="6096000" y="1959371"/>
            <a:ext cx="0" cy="39256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58200FF8-8AC1-2728-FDD6-C1CF0DB1E05F}"/>
              </a:ext>
            </a:extLst>
          </p:cNvPr>
          <p:cNvCxnSpPr/>
          <p:nvPr/>
        </p:nvCxnSpPr>
        <p:spPr>
          <a:xfrm>
            <a:off x="7378262" y="1959371"/>
            <a:ext cx="2249214" cy="403055"/>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0864181A-EC42-9729-64B5-25B22046817E}"/>
              </a:ext>
            </a:extLst>
          </p:cNvPr>
          <p:cNvSpPr txBox="1"/>
          <p:nvPr/>
        </p:nvSpPr>
        <p:spPr>
          <a:xfrm>
            <a:off x="2515256" y="6151764"/>
            <a:ext cx="7161485" cy="523220"/>
          </a:xfrm>
          <a:prstGeom prst="rect">
            <a:avLst/>
          </a:prstGeom>
          <a:noFill/>
        </p:spPr>
        <p:txBody>
          <a:bodyPr wrap="square">
            <a:spAutoFit/>
          </a:bodyPr>
          <a:lstStyle/>
          <a:p>
            <a:r>
              <a:rPr lang="en-US" sz="2800" b="1"/>
              <a:t>Goal: Fast signer, Fast verifier, Small signature</a:t>
            </a:r>
          </a:p>
        </p:txBody>
      </p:sp>
    </p:spTree>
    <p:extLst>
      <p:ext uri="{BB962C8B-B14F-4D97-AF65-F5344CB8AC3E}">
        <p14:creationId xmlns:p14="http://schemas.microsoft.com/office/powerpoint/2010/main" val="150043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3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41B029-1152-CF13-1181-BC6228CE282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9FFB5DC-6409-0002-CC2A-A9722CD3F8AB}"/>
              </a:ext>
            </a:extLst>
          </p:cNvPr>
          <p:cNvSpPr>
            <a:spLocks noGrp="1"/>
          </p:cNvSpPr>
          <p:nvPr>
            <p:ph type="title"/>
          </p:nvPr>
        </p:nvSpPr>
        <p:spPr/>
        <p:txBody>
          <a:bodyPr>
            <a:normAutofit/>
          </a:bodyPr>
          <a:lstStyle/>
          <a:p>
            <a:r>
              <a:rPr lang="en-US"/>
              <a:t>Hybrid Approach</a:t>
            </a:r>
            <a:endParaRPr lang="en-US" sz="3600"/>
          </a:p>
        </p:txBody>
      </p:sp>
      <p:sp>
        <p:nvSpPr>
          <p:cNvPr id="7" name="Rectangle 6">
            <a:extLst>
              <a:ext uri="{FF2B5EF4-FFF2-40B4-BE49-F238E27FC236}">
                <a16:creationId xmlns:a16="http://schemas.microsoft.com/office/drawing/2014/main" id="{7EA33C64-D647-157E-6CF4-AB3AFE373B00}"/>
              </a:ext>
            </a:extLst>
          </p:cNvPr>
          <p:cNvSpPr/>
          <p:nvPr/>
        </p:nvSpPr>
        <p:spPr>
          <a:xfrm>
            <a:off x="504538" y="3073662"/>
            <a:ext cx="4828309" cy="2713325"/>
          </a:xfrm>
          <a:prstGeom prst="rect">
            <a:avLst/>
          </a:prstGeom>
          <a:solidFill>
            <a:schemeClr val="accent3"/>
          </a:solidFill>
          <a:ln w="28575">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4000">
              <a:solidFill>
                <a:schemeClr val="tx1"/>
              </a:solidFill>
              <a:latin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875C5129-BFC9-E976-FE02-600CBE51DDB4}"/>
              </a:ext>
            </a:extLst>
          </p:cNvPr>
          <p:cNvSpPr txBox="1"/>
          <p:nvPr/>
        </p:nvSpPr>
        <p:spPr>
          <a:xfrm>
            <a:off x="3670302" y="2548791"/>
            <a:ext cx="1662545" cy="523220"/>
          </a:xfrm>
          <a:prstGeom prst="rect">
            <a:avLst/>
          </a:prstGeom>
          <a:noFill/>
        </p:spPr>
        <p:txBody>
          <a:bodyPr wrap="square">
            <a:spAutoFit/>
          </a:bodyPr>
          <a:lstStyle/>
          <a:p>
            <a:r>
              <a:rPr lang="en-US" sz="2800" err="1"/>
              <a:t>zkSNARKs</a:t>
            </a:r>
            <a:endParaRPr lang="en-US" sz="2800"/>
          </a:p>
        </p:txBody>
      </p:sp>
      <p:sp>
        <p:nvSpPr>
          <p:cNvPr id="5" name="Down Arrow 4">
            <a:extLst>
              <a:ext uri="{FF2B5EF4-FFF2-40B4-BE49-F238E27FC236}">
                <a16:creationId xmlns:a16="http://schemas.microsoft.com/office/drawing/2014/main" id="{9188E605-80AF-BB10-EC2E-C0ACC72316B8}"/>
              </a:ext>
            </a:extLst>
          </p:cNvPr>
          <p:cNvSpPr/>
          <p:nvPr/>
        </p:nvSpPr>
        <p:spPr>
          <a:xfrm flipV="1">
            <a:off x="2652734" y="2534936"/>
            <a:ext cx="531916" cy="538714"/>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05965BA-837C-402C-B352-4583A4BB33A1}"/>
              </a:ext>
            </a:extLst>
          </p:cNvPr>
          <p:cNvSpPr txBox="1"/>
          <p:nvPr/>
        </p:nvSpPr>
        <p:spPr>
          <a:xfrm>
            <a:off x="1770546" y="2025571"/>
            <a:ext cx="2296291" cy="523220"/>
          </a:xfrm>
          <a:prstGeom prst="rect">
            <a:avLst/>
          </a:prstGeom>
          <a:noFill/>
        </p:spPr>
        <p:txBody>
          <a:bodyPr wrap="square">
            <a:spAutoFit/>
          </a:bodyPr>
          <a:lstStyle/>
          <a:p>
            <a:r>
              <a:rPr lang="en-US" sz="2800">
                <a:solidFill>
                  <a:srgbClr val="202124"/>
                </a:solidFill>
                <a:latin typeface="Calibri" panose="020F0502020204030204" pitchFamily="34" charset="0"/>
                <a:cs typeface="Calibri" panose="020F0502020204030204" pitchFamily="34" charset="0"/>
              </a:rPr>
              <a:t>Accept</a:t>
            </a:r>
            <a:r>
              <a:rPr lang="en-US" sz="2800" b="0" i="0">
                <a:solidFill>
                  <a:srgbClr val="202124"/>
                </a:solidFill>
                <a:effectLst/>
                <a:latin typeface="Calibri" panose="020F0502020204030204" pitchFamily="34" charset="0"/>
                <a:cs typeface="Calibri" panose="020F0502020204030204" pitchFamily="34" charset="0"/>
              </a:rPr>
              <a:t>/</a:t>
            </a:r>
            <a:r>
              <a:rPr lang="en-US" sz="2800">
                <a:solidFill>
                  <a:srgbClr val="202124"/>
                </a:solidFill>
                <a:latin typeface="Calibri" panose="020F0502020204030204" pitchFamily="34" charset="0"/>
                <a:cs typeface="Calibri" panose="020F0502020204030204" pitchFamily="34" charset="0"/>
              </a:rPr>
              <a:t>Reject</a:t>
            </a:r>
            <a:endParaRPr lang="en-US" sz="2800">
              <a:latin typeface="Calibri" panose="020F0502020204030204" pitchFamily="34" charset="0"/>
              <a:cs typeface="Calibri" panose="020F0502020204030204" pitchFamily="34" charset="0"/>
            </a:endParaRPr>
          </a:p>
        </p:txBody>
      </p:sp>
      <p:sp>
        <p:nvSpPr>
          <p:cNvPr id="9" name="Down Arrow 8">
            <a:extLst>
              <a:ext uri="{FF2B5EF4-FFF2-40B4-BE49-F238E27FC236}">
                <a16:creationId xmlns:a16="http://schemas.microsoft.com/office/drawing/2014/main" id="{FF9D2D2F-5AC5-CB4A-3283-5083D0AC067E}"/>
              </a:ext>
            </a:extLst>
          </p:cNvPr>
          <p:cNvSpPr/>
          <p:nvPr/>
        </p:nvSpPr>
        <p:spPr>
          <a:xfrm flipV="1">
            <a:off x="2652734" y="5786987"/>
            <a:ext cx="531916" cy="538714"/>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6213B4DF-B1C8-86F4-2A1E-5C3729D8F940}"/>
              </a:ext>
            </a:extLst>
          </p:cNvPr>
          <p:cNvSpPr txBox="1"/>
          <p:nvPr/>
        </p:nvSpPr>
        <p:spPr>
          <a:xfrm>
            <a:off x="2256198" y="6325701"/>
            <a:ext cx="1414104" cy="523220"/>
          </a:xfrm>
          <a:prstGeom prst="rect">
            <a:avLst/>
          </a:prstGeom>
          <a:noFill/>
        </p:spPr>
        <p:txBody>
          <a:bodyPr wrap="square">
            <a:spAutoFit/>
          </a:bodyPr>
          <a:lstStyle/>
          <a:p>
            <a:r>
              <a:rPr lang="en-US" sz="2800">
                <a:solidFill>
                  <a:srgbClr val="005AB5"/>
                </a:solidFill>
                <a:latin typeface="Cambria Math" panose="02040503050406030204" pitchFamily="18" charset="0"/>
                <a:ea typeface="Cambria Math" panose="02040503050406030204" pitchFamily="18" charset="0"/>
              </a:rPr>
              <a:t>pk</a:t>
            </a:r>
            <a:r>
              <a:rPr lang="en-US" sz="2800">
                <a:latin typeface="Cambria Math" panose="02040503050406030204" pitchFamily="18" charset="0"/>
                <a:ea typeface="Cambria Math" panose="02040503050406030204" pitchFamily="18" charset="0"/>
              </a:rPr>
              <a:t>,</a:t>
            </a:r>
            <a:r>
              <a:rPr lang="en-US" sz="2800">
                <a:solidFill>
                  <a:srgbClr val="005AB5"/>
                </a:solidFill>
                <a:latin typeface="Cambria Math" panose="02040503050406030204" pitchFamily="18" charset="0"/>
                <a:ea typeface="Cambria Math" panose="02040503050406030204" pitchFamily="18" charset="0"/>
              </a:rPr>
              <a:t> </a:t>
            </a:r>
            <a:r>
              <a:rPr lang="el-GR" sz="2800">
                <a:solidFill>
                  <a:srgbClr val="DC3220"/>
                </a:solidFill>
                <a:latin typeface="Cambria Math" panose="02040503050406030204" pitchFamily="18" charset="0"/>
                <a:ea typeface="Cambria Math" panose="02040503050406030204" pitchFamily="18" charset="0"/>
              </a:rPr>
              <a:t>σ</a:t>
            </a:r>
            <a:r>
              <a:rPr lang="en-US" sz="2800">
                <a:latin typeface="Cambria Math" panose="02040503050406030204" pitchFamily="18" charset="0"/>
                <a:ea typeface="Cambria Math" panose="02040503050406030204" pitchFamily="18" charset="0"/>
              </a:rPr>
              <a:t>,</a:t>
            </a:r>
            <a:r>
              <a:rPr lang="en-US" sz="2800">
                <a:solidFill>
                  <a:srgbClr val="DC3220"/>
                </a:solidFill>
                <a:latin typeface="Cambria Math" panose="02040503050406030204" pitchFamily="18" charset="0"/>
                <a:ea typeface="Cambria Math" panose="02040503050406030204" pitchFamily="18" charset="0"/>
              </a:rPr>
              <a:t> m </a:t>
            </a:r>
            <a:endParaRPr lang="en-US" sz="2800">
              <a:latin typeface="Calibri" panose="020F0502020204030204" pitchFamily="34" charset="0"/>
              <a:cs typeface="Calibri" panose="020F0502020204030204" pitchFamily="34" charset="0"/>
            </a:endParaRPr>
          </a:p>
        </p:txBody>
      </p:sp>
      <p:sp>
        <p:nvSpPr>
          <p:cNvPr id="12" name="Content Placeholder 2">
            <a:extLst>
              <a:ext uri="{FF2B5EF4-FFF2-40B4-BE49-F238E27FC236}">
                <a16:creationId xmlns:a16="http://schemas.microsoft.com/office/drawing/2014/main" id="{061045B7-AED8-4BFD-D19B-EC490D38DF39}"/>
              </a:ext>
            </a:extLst>
          </p:cNvPr>
          <p:cNvSpPr txBox="1">
            <a:spLocks/>
          </p:cNvSpPr>
          <p:nvPr/>
        </p:nvSpPr>
        <p:spPr>
          <a:xfrm>
            <a:off x="9302586" y="0"/>
            <a:ext cx="2889414" cy="1934092"/>
          </a:xfrm>
          <a:prstGeom prst="rect">
            <a:avLst/>
          </a:prstGeom>
          <a:ln w="28575">
            <a:solidFill>
              <a:schemeClr val="tx1"/>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a:t>Input: </a:t>
            </a:r>
          </a:p>
          <a:p>
            <a:pPr lvl="1"/>
            <a:r>
              <a:rPr lang="en-US" sz="2800"/>
              <a:t>Public key </a:t>
            </a:r>
            <a:r>
              <a:rPr lang="en-US" sz="2800">
                <a:solidFill>
                  <a:srgbClr val="005AB5"/>
                </a:solidFill>
              </a:rPr>
              <a:t>PK</a:t>
            </a:r>
          </a:p>
          <a:p>
            <a:pPr lvl="1"/>
            <a:r>
              <a:rPr lang="en-US" sz="2800"/>
              <a:t>Signature </a:t>
            </a:r>
            <a:r>
              <a:rPr lang="el-GR" sz="2800">
                <a:solidFill>
                  <a:srgbClr val="DC3220"/>
                </a:solidFill>
              </a:rPr>
              <a:t>σ</a:t>
            </a:r>
            <a:endParaRPr lang="en-US" sz="2800">
              <a:solidFill>
                <a:srgbClr val="DC3220"/>
              </a:solidFill>
            </a:endParaRPr>
          </a:p>
          <a:p>
            <a:pPr lvl="1"/>
            <a:r>
              <a:rPr lang="en-US" sz="2800"/>
              <a:t>Message </a:t>
            </a:r>
            <a:r>
              <a:rPr lang="en-US" sz="2800">
                <a:solidFill>
                  <a:srgbClr val="DC3220"/>
                </a:solidFill>
              </a:rPr>
              <a:t>m</a:t>
            </a:r>
          </a:p>
          <a:p>
            <a:pPr marL="914400" lvl="1" indent="-457200">
              <a:buFont typeface="+mj-lt"/>
              <a:buAutoNum type="arabicPeriod"/>
            </a:pPr>
            <a:endParaRPr lang="en-US"/>
          </a:p>
        </p:txBody>
      </p:sp>
      <p:sp>
        <p:nvSpPr>
          <p:cNvPr id="17" name="Rectangle 16">
            <a:extLst>
              <a:ext uri="{FF2B5EF4-FFF2-40B4-BE49-F238E27FC236}">
                <a16:creationId xmlns:a16="http://schemas.microsoft.com/office/drawing/2014/main" id="{0BFC8B82-7A7A-07E3-3B6E-5A3D94EEAABC}"/>
              </a:ext>
            </a:extLst>
          </p:cNvPr>
          <p:cNvSpPr/>
          <p:nvPr/>
        </p:nvSpPr>
        <p:spPr>
          <a:xfrm>
            <a:off x="601617" y="3230544"/>
            <a:ext cx="4606539" cy="1571311"/>
          </a:xfrm>
          <a:prstGeom prst="rect">
            <a:avLst/>
          </a:prstGeom>
          <a:ln w="28575">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2800">
              <a:solidFill>
                <a:schemeClr val="tx1"/>
              </a:solidFill>
              <a:latin typeface="Calibri" panose="020F0502020204030204" pitchFamily="34" charset="0"/>
              <a:cs typeface="Calibri" panose="020F0502020204030204" pitchFamily="34" charset="0"/>
            </a:endParaRPr>
          </a:p>
        </p:txBody>
      </p:sp>
      <p:sp>
        <p:nvSpPr>
          <p:cNvPr id="14" name="TextBox 13">
            <a:extLst>
              <a:ext uri="{FF2B5EF4-FFF2-40B4-BE49-F238E27FC236}">
                <a16:creationId xmlns:a16="http://schemas.microsoft.com/office/drawing/2014/main" id="{A33A5533-D60A-7ADC-7F3A-CA4A4DEA1D35}"/>
              </a:ext>
            </a:extLst>
          </p:cNvPr>
          <p:cNvSpPr txBox="1"/>
          <p:nvPr/>
        </p:nvSpPr>
        <p:spPr>
          <a:xfrm>
            <a:off x="1125047" y="4071965"/>
            <a:ext cx="3559678" cy="584775"/>
          </a:xfrm>
          <a:prstGeom prst="rect">
            <a:avLst/>
          </a:prstGeom>
          <a:noFill/>
        </p:spPr>
        <p:txBody>
          <a:bodyPr wrap="square">
            <a:spAutoFit/>
          </a:bodyPr>
          <a:lstStyle/>
          <a:p>
            <a:r>
              <a:rPr lang="en-US" sz="3200" err="1">
                <a:solidFill>
                  <a:srgbClr val="202124"/>
                </a:solidFill>
                <a:latin typeface="Calibri" panose="020F0502020204030204" pitchFamily="34" charset="0"/>
                <a:cs typeface="Calibri" panose="020F0502020204030204" pitchFamily="34" charset="0"/>
              </a:rPr>
              <a:t>Sign.Verify</a:t>
            </a:r>
            <a:r>
              <a:rPr lang="en-US" sz="3200">
                <a:solidFill>
                  <a:srgbClr val="202124"/>
                </a:solidFill>
                <a:latin typeface="Calibri" panose="020F0502020204030204" pitchFamily="34" charset="0"/>
                <a:cs typeface="Calibri" panose="020F0502020204030204" pitchFamily="34" charset="0"/>
              </a:rPr>
              <a:t>(</a:t>
            </a:r>
            <a:r>
              <a:rPr lang="en-US" sz="3200">
                <a:solidFill>
                  <a:srgbClr val="005AB5"/>
                </a:solidFill>
                <a:latin typeface="Cambria Math" panose="02040503050406030204" pitchFamily="18" charset="0"/>
                <a:ea typeface="Cambria Math" panose="02040503050406030204" pitchFamily="18" charset="0"/>
              </a:rPr>
              <a:t>pk</a:t>
            </a:r>
            <a:r>
              <a:rPr lang="en-US" sz="3200">
                <a:latin typeface="Cambria Math" panose="02040503050406030204" pitchFamily="18" charset="0"/>
                <a:ea typeface="Cambria Math" panose="02040503050406030204" pitchFamily="18" charset="0"/>
              </a:rPr>
              <a:t>,</a:t>
            </a:r>
            <a:r>
              <a:rPr lang="en-US" sz="3200">
                <a:solidFill>
                  <a:srgbClr val="005AB5"/>
                </a:solidFill>
                <a:latin typeface="Cambria Math" panose="02040503050406030204" pitchFamily="18" charset="0"/>
                <a:ea typeface="Cambria Math" panose="02040503050406030204" pitchFamily="18" charset="0"/>
              </a:rPr>
              <a:t> </a:t>
            </a:r>
            <a:r>
              <a:rPr lang="el-GR" sz="3200">
                <a:solidFill>
                  <a:srgbClr val="DC3220"/>
                </a:solidFill>
                <a:latin typeface="Cambria Math" panose="02040503050406030204" pitchFamily="18" charset="0"/>
                <a:ea typeface="Cambria Math" panose="02040503050406030204" pitchFamily="18" charset="0"/>
              </a:rPr>
              <a:t>σ</a:t>
            </a:r>
            <a:r>
              <a:rPr lang="en-US" sz="3200">
                <a:latin typeface="Cambria Math" panose="02040503050406030204" pitchFamily="18" charset="0"/>
                <a:ea typeface="Cambria Math" panose="02040503050406030204" pitchFamily="18" charset="0"/>
              </a:rPr>
              <a:t>,</a:t>
            </a:r>
            <a:r>
              <a:rPr lang="en-US" sz="3200">
                <a:solidFill>
                  <a:srgbClr val="DC3220"/>
                </a:solidFill>
                <a:latin typeface="Cambria Math" panose="02040503050406030204" pitchFamily="18" charset="0"/>
                <a:ea typeface="Cambria Math" panose="02040503050406030204" pitchFamily="18" charset="0"/>
              </a:rPr>
              <a:t> m</a:t>
            </a:r>
            <a:r>
              <a:rPr lang="en-US" sz="3200">
                <a:solidFill>
                  <a:srgbClr val="202124"/>
                </a:solidFill>
                <a:latin typeface="Calibri" panose="020F0502020204030204" pitchFamily="34" charset="0"/>
                <a:cs typeface="Calibri" panose="020F0502020204030204" pitchFamily="34" charset="0"/>
              </a:rPr>
              <a:t>)</a:t>
            </a:r>
            <a:endParaRPr lang="en-US" sz="3200">
              <a:latin typeface="Calibri" panose="020F0502020204030204" pitchFamily="34" charset="0"/>
              <a:cs typeface="Calibri" panose="020F0502020204030204" pitchFamily="34" charset="0"/>
            </a:endParaRPr>
          </a:p>
        </p:txBody>
      </p:sp>
      <p:sp>
        <p:nvSpPr>
          <p:cNvPr id="3" name="Rectangle 2">
            <a:extLst>
              <a:ext uri="{FF2B5EF4-FFF2-40B4-BE49-F238E27FC236}">
                <a16:creationId xmlns:a16="http://schemas.microsoft.com/office/drawing/2014/main" id="{F5AF8241-C50F-DAB6-11ED-AAF68389849E}"/>
              </a:ext>
            </a:extLst>
          </p:cNvPr>
          <p:cNvSpPr/>
          <p:nvPr/>
        </p:nvSpPr>
        <p:spPr>
          <a:xfrm>
            <a:off x="6257638" y="4165863"/>
            <a:ext cx="4828309" cy="837938"/>
          </a:xfrm>
          <a:prstGeom prst="rect">
            <a:avLst/>
          </a:prstGeom>
          <a:solidFill>
            <a:schemeClr val="accent3"/>
          </a:solidFill>
          <a:ln w="28575">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4000">
              <a:solidFill>
                <a:schemeClr val="tx1"/>
              </a:solidFill>
              <a:latin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4AEA673A-44DF-0129-5925-BCDF7DA3096F}"/>
              </a:ext>
            </a:extLst>
          </p:cNvPr>
          <p:cNvSpPr txBox="1"/>
          <p:nvPr/>
        </p:nvSpPr>
        <p:spPr>
          <a:xfrm>
            <a:off x="8937750" y="3650377"/>
            <a:ext cx="2679698" cy="523220"/>
          </a:xfrm>
          <a:prstGeom prst="rect">
            <a:avLst/>
          </a:prstGeom>
          <a:noFill/>
        </p:spPr>
        <p:txBody>
          <a:bodyPr wrap="square">
            <a:spAutoFit/>
          </a:bodyPr>
          <a:lstStyle/>
          <a:p>
            <a:r>
              <a:rPr lang="en-US" sz="2800"/>
              <a:t>Sigma protocol </a:t>
            </a:r>
            <a:r>
              <a:rPr lang="el-GR" sz="2800"/>
              <a:t>Π</a:t>
            </a:r>
            <a:endParaRPr lang="en-US" sz="2800"/>
          </a:p>
        </p:txBody>
      </p:sp>
      <p:sp>
        <p:nvSpPr>
          <p:cNvPr id="10" name="Down Arrow 9">
            <a:extLst>
              <a:ext uri="{FF2B5EF4-FFF2-40B4-BE49-F238E27FC236}">
                <a16:creationId xmlns:a16="http://schemas.microsoft.com/office/drawing/2014/main" id="{21329CE6-AB62-2447-BED3-22B6084A38C4}"/>
              </a:ext>
            </a:extLst>
          </p:cNvPr>
          <p:cNvSpPr/>
          <p:nvPr/>
        </p:nvSpPr>
        <p:spPr>
          <a:xfrm flipV="1">
            <a:off x="8405834" y="3627136"/>
            <a:ext cx="531916" cy="538714"/>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1E480685-5CC3-6868-B288-D0C191A265B9}"/>
              </a:ext>
            </a:extLst>
          </p:cNvPr>
          <p:cNvSpPr txBox="1"/>
          <p:nvPr/>
        </p:nvSpPr>
        <p:spPr>
          <a:xfrm>
            <a:off x="7523646" y="3117771"/>
            <a:ext cx="2296291" cy="523220"/>
          </a:xfrm>
          <a:prstGeom prst="rect">
            <a:avLst/>
          </a:prstGeom>
          <a:noFill/>
        </p:spPr>
        <p:txBody>
          <a:bodyPr wrap="square">
            <a:spAutoFit/>
          </a:bodyPr>
          <a:lstStyle/>
          <a:p>
            <a:r>
              <a:rPr lang="en-US" sz="2800">
                <a:solidFill>
                  <a:srgbClr val="202124"/>
                </a:solidFill>
                <a:latin typeface="Calibri" panose="020F0502020204030204" pitchFamily="34" charset="0"/>
                <a:cs typeface="Calibri" panose="020F0502020204030204" pitchFamily="34" charset="0"/>
              </a:rPr>
              <a:t>Accept</a:t>
            </a:r>
            <a:r>
              <a:rPr lang="en-US" sz="2800" b="0" i="0">
                <a:solidFill>
                  <a:srgbClr val="202124"/>
                </a:solidFill>
                <a:effectLst/>
                <a:latin typeface="Calibri" panose="020F0502020204030204" pitchFamily="34" charset="0"/>
                <a:cs typeface="Calibri" panose="020F0502020204030204" pitchFamily="34" charset="0"/>
              </a:rPr>
              <a:t>/</a:t>
            </a:r>
            <a:r>
              <a:rPr lang="en-US" sz="2800">
                <a:solidFill>
                  <a:srgbClr val="202124"/>
                </a:solidFill>
                <a:latin typeface="Calibri" panose="020F0502020204030204" pitchFamily="34" charset="0"/>
                <a:cs typeface="Calibri" panose="020F0502020204030204" pitchFamily="34" charset="0"/>
              </a:rPr>
              <a:t>Reject</a:t>
            </a:r>
            <a:endParaRPr lang="en-US" sz="2800">
              <a:latin typeface="Calibri" panose="020F0502020204030204" pitchFamily="34" charset="0"/>
              <a:cs typeface="Calibri" panose="020F0502020204030204" pitchFamily="34" charset="0"/>
            </a:endParaRPr>
          </a:p>
        </p:txBody>
      </p:sp>
      <p:sp>
        <p:nvSpPr>
          <p:cNvPr id="15" name="Down Arrow 14">
            <a:extLst>
              <a:ext uri="{FF2B5EF4-FFF2-40B4-BE49-F238E27FC236}">
                <a16:creationId xmlns:a16="http://schemas.microsoft.com/office/drawing/2014/main" id="{B701E5BF-11D6-E4B6-C8E8-B09F607E3568}"/>
              </a:ext>
            </a:extLst>
          </p:cNvPr>
          <p:cNvSpPr/>
          <p:nvPr/>
        </p:nvSpPr>
        <p:spPr>
          <a:xfrm flipV="1">
            <a:off x="8405834" y="4999587"/>
            <a:ext cx="531916" cy="538714"/>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D96085BB-43ED-5D5C-429D-46D136A64456}"/>
              </a:ext>
            </a:extLst>
          </p:cNvPr>
          <p:cNvSpPr txBox="1"/>
          <p:nvPr/>
        </p:nvSpPr>
        <p:spPr>
          <a:xfrm>
            <a:off x="8009298" y="5538301"/>
            <a:ext cx="1414104" cy="523220"/>
          </a:xfrm>
          <a:prstGeom prst="rect">
            <a:avLst/>
          </a:prstGeom>
          <a:noFill/>
        </p:spPr>
        <p:txBody>
          <a:bodyPr wrap="square">
            <a:spAutoFit/>
          </a:bodyPr>
          <a:lstStyle/>
          <a:p>
            <a:r>
              <a:rPr lang="en-US" sz="2800">
                <a:solidFill>
                  <a:srgbClr val="005AB5"/>
                </a:solidFill>
                <a:latin typeface="Cambria Math" panose="02040503050406030204" pitchFamily="18" charset="0"/>
                <a:ea typeface="Cambria Math" panose="02040503050406030204" pitchFamily="18" charset="0"/>
              </a:rPr>
              <a:t>pk</a:t>
            </a:r>
            <a:r>
              <a:rPr lang="en-US" sz="2800">
                <a:latin typeface="Cambria Math" panose="02040503050406030204" pitchFamily="18" charset="0"/>
                <a:ea typeface="Cambria Math" panose="02040503050406030204" pitchFamily="18" charset="0"/>
              </a:rPr>
              <a:t>,</a:t>
            </a:r>
            <a:r>
              <a:rPr lang="en-US" sz="2800">
                <a:solidFill>
                  <a:srgbClr val="005AB5"/>
                </a:solidFill>
                <a:latin typeface="Cambria Math" panose="02040503050406030204" pitchFamily="18" charset="0"/>
                <a:ea typeface="Cambria Math" panose="02040503050406030204" pitchFamily="18" charset="0"/>
              </a:rPr>
              <a:t> </a:t>
            </a:r>
            <a:r>
              <a:rPr lang="el-GR" sz="2800">
                <a:solidFill>
                  <a:srgbClr val="DC3220"/>
                </a:solidFill>
                <a:latin typeface="Cambria Math" panose="02040503050406030204" pitchFamily="18" charset="0"/>
                <a:ea typeface="Cambria Math" panose="02040503050406030204" pitchFamily="18" charset="0"/>
              </a:rPr>
              <a:t>σ</a:t>
            </a:r>
            <a:r>
              <a:rPr lang="en-US" sz="2800">
                <a:latin typeface="Cambria Math" panose="02040503050406030204" pitchFamily="18" charset="0"/>
                <a:ea typeface="Cambria Math" panose="02040503050406030204" pitchFamily="18" charset="0"/>
              </a:rPr>
              <a:t>,</a:t>
            </a:r>
            <a:r>
              <a:rPr lang="en-US" sz="2800">
                <a:solidFill>
                  <a:srgbClr val="DC3220"/>
                </a:solidFill>
                <a:latin typeface="Cambria Math" panose="02040503050406030204" pitchFamily="18" charset="0"/>
                <a:ea typeface="Cambria Math" panose="02040503050406030204" pitchFamily="18" charset="0"/>
              </a:rPr>
              <a:t> m </a:t>
            </a:r>
            <a:endParaRPr lang="en-US" sz="2800">
              <a:latin typeface="Calibri" panose="020F0502020204030204" pitchFamily="34" charset="0"/>
              <a:cs typeface="Calibri" panose="020F0502020204030204" pitchFamily="34" charset="0"/>
            </a:endParaRPr>
          </a:p>
        </p:txBody>
      </p:sp>
      <p:sp>
        <p:nvSpPr>
          <p:cNvPr id="23" name="Rectangle 22">
            <a:extLst>
              <a:ext uri="{FF2B5EF4-FFF2-40B4-BE49-F238E27FC236}">
                <a16:creationId xmlns:a16="http://schemas.microsoft.com/office/drawing/2014/main" id="{4F7212BB-BEC9-3565-CB6B-5A8B0197A0B7}"/>
              </a:ext>
            </a:extLst>
          </p:cNvPr>
          <p:cNvSpPr/>
          <p:nvPr/>
        </p:nvSpPr>
        <p:spPr>
          <a:xfrm>
            <a:off x="6451598" y="4265076"/>
            <a:ext cx="4440385" cy="640080"/>
          </a:xfrm>
          <a:prstGeom prst="rect">
            <a:avLst/>
          </a:prstGeom>
          <a:ln>
            <a:solidFill>
              <a:schemeClr val="tx1"/>
            </a:solid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US" sz="2400"/>
              <a:t>Expensive Ops.</a:t>
            </a:r>
          </a:p>
        </p:txBody>
      </p:sp>
      <p:sp>
        <p:nvSpPr>
          <p:cNvPr id="18" name="TextBox 17">
            <a:extLst>
              <a:ext uri="{FF2B5EF4-FFF2-40B4-BE49-F238E27FC236}">
                <a16:creationId xmlns:a16="http://schemas.microsoft.com/office/drawing/2014/main" id="{E1DA198B-E9CC-57B9-02C3-6EE89FED409F}"/>
              </a:ext>
            </a:extLst>
          </p:cNvPr>
          <p:cNvSpPr txBox="1"/>
          <p:nvPr/>
        </p:nvSpPr>
        <p:spPr>
          <a:xfrm>
            <a:off x="3755005" y="1080686"/>
            <a:ext cx="5005265" cy="1077218"/>
          </a:xfrm>
          <a:prstGeom prst="rect">
            <a:avLst/>
          </a:prstGeom>
          <a:noFill/>
          <a:ln w="28575">
            <a:noFill/>
          </a:ln>
        </p:spPr>
        <p:txBody>
          <a:bodyPr wrap="square" rtlCol="0">
            <a:spAutoFit/>
          </a:bodyPr>
          <a:lstStyle/>
          <a:p>
            <a:r>
              <a:rPr lang="en-US" sz="3200"/>
              <a:t>Q: How to ensure </a:t>
            </a:r>
            <a:r>
              <a:rPr lang="el-GR" sz="3200">
                <a:solidFill>
                  <a:srgbClr val="DC3220"/>
                </a:solidFill>
              </a:rPr>
              <a:t>σ </a:t>
            </a:r>
            <a:r>
              <a:rPr lang="en-US" sz="3200"/>
              <a:t>and </a:t>
            </a:r>
            <a:r>
              <a:rPr lang="en-US" sz="3200">
                <a:solidFill>
                  <a:srgbClr val="DC3220"/>
                </a:solidFill>
              </a:rPr>
              <a:t>m</a:t>
            </a:r>
            <a:r>
              <a:rPr lang="en-US" sz="3200"/>
              <a:t> are the same on both sides?</a:t>
            </a:r>
          </a:p>
        </p:txBody>
      </p:sp>
      <p:grpSp>
        <p:nvGrpSpPr>
          <p:cNvPr id="21" name="Group 20">
            <a:extLst>
              <a:ext uri="{FF2B5EF4-FFF2-40B4-BE49-F238E27FC236}">
                <a16:creationId xmlns:a16="http://schemas.microsoft.com/office/drawing/2014/main" id="{E2CFDBE7-C8A0-48F8-169E-15FC1F206FA4}"/>
              </a:ext>
            </a:extLst>
          </p:cNvPr>
          <p:cNvGrpSpPr/>
          <p:nvPr/>
        </p:nvGrpSpPr>
        <p:grpSpPr>
          <a:xfrm>
            <a:off x="895001" y="6056344"/>
            <a:ext cx="859810" cy="859810"/>
            <a:chOff x="3640308" y="1764601"/>
            <a:chExt cx="859810" cy="859810"/>
          </a:xfrm>
        </p:grpSpPr>
        <p:pic>
          <p:nvPicPr>
            <p:cNvPr id="22" name="Picture 10" descr="Free Clipart: Padlock Icon | jaschon">
              <a:extLst>
                <a:ext uri="{FF2B5EF4-FFF2-40B4-BE49-F238E27FC236}">
                  <a16:creationId xmlns:a16="http://schemas.microsoft.com/office/drawing/2014/main" id="{3E122F7D-3890-DA99-F56A-23B2F6E96141}"/>
                </a:ext>
              </a:extLst>
            </p:cNvPr>
            <p:cNvPicPr>
              <a:picLocks noChangeAspect="1" noChangeArrowheads="1"/>
            </p:cNvPicPr>
            <p:nvPr/>
          </p:nvPicPr>
          <p:blipFill>
            <a:blip r:embed="rId3">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640308" y="1764601"/>
              <a:ext cx="859810" cy="859810"/>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a:extLst>
                <a:ext uri="{FF2B5EF4-FFF2-40B4-BE49-F238E27FC236}">
                  <a16:creationId xmlns:a16="http://schemas.microsoft.com/office/drawing/2014/main" id="{14BBD8BA-9D80-8C02-51ED-42EE1AA8EA77}"/>
                </a:ext>
              </a:extLst>
            </p:cNvPr>
            <p:cNvSpPr txBox="1"/>
            <p:nvPr/>
          </p:nvSpPr>
          <p:spPr>
            <a:xfrm>
              <a:off x="3908149" y="2116943"/>
              <a:ext cx="360996" cy="461665"/>
            </a:xfrm>
            <a:prstGeom prst="rect">
              <a:avLst/>
            </a:prstGeom>
            <a:noFill/>
          </p:spPr>
          <p:txBody>
            <a:bodyPr wrap="none" rtlCol="0">
              <a:spAutoFit/>
            </a:bodyPr>
            <a:lstStyle/>
            <a:p>
              <a:r>
                <a:rPr lang="el-GR" sz="2400">
                  <a:solidFill>
                    <a:schemeClr val="bg1"/>
                  </a:solidFill>
                  <a:latin typeface="Cambria Math" panose="02040503050406030204" pitchFamily="18" charset="0"/>
                  <a:ea typeface="Cambria Math" panose="02040503050406030204" pitchFamily="18" charset="0"/>
                </a:rPr>
                <a:t>σ</a:t>
              </a:r>
              <a:endParaRPr lang="en-US" sz="2400">
                <a:solidFill>
                  <a:schemeClr val="bg1"/>
                </a:solidFill>
              </a:endParaRPr>
            </a:p>
          </p:txBody>
        </p:sp>
      </p:grpSp>
      <p:grpSp>
        <p:nvGrpSpPr>
          <p:cNvPr id="25" name="Group 24">
            <a:extLst>
              <a:ext uri="{FF2B5EF4-FFF2-40B4-BE49-F238E27FC236}">
                <a16:creationId xmlns:a16="http://schemas.microsoft.com/office/drawing/2014/main" id="{E1F2603B-2541-2F16-E4DA-D510D6122473}"/>
              </a:ext>
            </a:extLst>
          </p:cNvPr>
          <p:cNvGrpSpPr/>
          <p:nvPr/>
        </p:nvGrpSpPr>
        <p:grpSpPr>
          <a:xfrm>
            <a:off x="1507942" y="6056344"/>
            <a:ext cx="859810" cy="859810"/>
            <a:chOff x="3640308" y="1764601"/>
            <a:chExt cx="859810" cy="859810"/>
          </a:xfrm>
        </p:grpSpPr>
        <p:pic>
          <p:nvPicPr>
            <p:cNvPr id="26" name="Picture 10" descr="Free Clipart: Padlock Icon | jaschon">
              <a:extLst>
                <a:ext uri="{FF2B5EF4-FFF2-40B4-BE49-F238E27FC236}">
                  <a16:creationId xmlns:a16="http://schemas.microsoft.com/office/drawing/2014/main" id="{E23A4A95-F754-5273-89C5-0E24B5B22EFB}"/>
                </a:ext>
              </a:extLst>
            </p:cNvPr>
            <p:cNvPicPr>
              <a:picLocks noChangeAspect="1" noChangeArrowheads="1"/>
            </p:cNvPicPr>
            <p:nvPr/>
          </p:nvPicPr>
          <p:blipFill>
            <a:blip r:embed="rId3">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640308" y="1764601"/>
              <a:ext cx="859810" cy="859810"/>
            </a:xfrm>
            <a:prstGeom prst="rect">
              <a:avLst/>
            </a:prstGeom>
            <a:noFill/>
            <a:extLst>
              <a:ext uri="{909E8E84-426E-40DD-AFC4-6F175D3DCCD1}">
                <a14:hiddenFill xmlns:a14="http://schemas.microsoft.com/office/drawing/2010/main">
                  <a:solidFill>
                    <a:srgbClr val="FFFFFF"/>
                  </a:solidFill>
                </a14:hiddenFill>
              </a:ext>
            </a:extLst>
          </p:spPr>
        </p:pic>
        <p:sp>
          <p:nvSpPr>
            <p:cNvPr id="27" name="TextBox 26">
              <a:extLst>
                <a:ext uri="{FF2B5EF4-FFF2-40B4-BE49-F238E27FC236}">
                  <a16:creationId xmlns:a16="http://schemas.microsoft.com/office/drawing/2014/main" id="{56299032-45B3-3EBB-DC87-0DA03295060C}"/>
                </a:ext>
              </a:extLst>
            </p:cNvPr>
            <p:cNvSpPr txBox="1"/>
            <p:nvPr/>
          </p:nvSpPr>
          <p:spPr>
            <a:xfrm>
              <a:off x="3866580" y="2102392"/>
              <a:ext cx="441146" cy="461665"/>
            </a:xfrm>
            <a:prstGeom prst="rect">
              <a:avLst/>
            </a:prstGeom>
            <a:noFill/>
          </p:spPr>
          <p:txBody>
            <a:bodyPr wrap="none" rtlCol="0">
              <a:spAutoFit/>
            </a:bodyPr>
            <a:lstStyle/>
            <a:p>
              <a:r>
                <a:rPr lang="en-US" sz="2400">
                  <a:solidFill>
                    <a:schemeClr val="bg1"/>
                  </a:solidFill>
                  <a:latin typeface="Cambria Math" panose="02040503050406030204" pitchFamily="18" charset="0"/>
                  <a:ea typeface="Cambria Math" panose="02040503050406030204" pitchFamily="18" charset="0"/>
                </a:rPr>
                <a:t>m</a:t>
              </a:r>
              <a:endParaRPr lang="en-US" sz="2400">
                <a:solidFill>
                  <a:schemeClr val="bg1"/>
                </a:solidFill>
              </a:endParaRPr>
            </a:p>
          </p:txBody>
        </p:sp>
      </p:grpSp>
      <p:grpSp>
        <p:nvGrpSpPr>
          <p:cNvPr id="28" name="Group 27">
            <a:extLst>
              <a:ext uri="{FF2B5EF4-FFF2-40B4-BE49-F238E27FC236}">
                <a16:creationId xmlns:a16="http://schemas.microsoft.com/office/drawing/2014/main" id="{9B981B52-E1E8-CED3-7581-0CC1BC8CF998}"/>
              </a:ext>
            </a:extLst>
          </p:cNvPr>
          <p:cNvGrpSpPr/>
          <p:nvPr/>
        </p:nvGrpSpPr>
        <p:grpSpPr>
          <a:xfrm>
            <a:off x="6719159" y="5269845"/>
            <a:ext cx="859810" cy="859810"/>
            <a:chOff x="3640308" y="1764601"/>
            <a:chExt cx="859810" cy="859810"/>
          </a:xfrm>
        </p:grpSpPr>
        <p:pic>
          <p:nvPicPr>
            <p:cNvPr id="29" name="Picture 10" descr="Free Clipart: Padlock Icon | jaschon">
              <a:extLst>
                <a:ext uri="{FF2B5EF4-FFF2-40B4-BE49-F238E27FC236}">
                  <a16:creationId xmlns:a16="http://schemas.microsoft.com/office/drawing/2014/main" id="{850D68B7-483C-9442-8338-0721DCA9F3EE}"/>
                </a:ext>
              </a:extLst>
            </p:cNvPr>
            <p:cNvPicPr>
              <a:picLocks noChangeAspect="1" noChangeArrowheads="1"/>
            </p:cNvPicPr>
            <p:nvPr/>
          </p:nvPicPr>
          <p:blipFill>
            <a:blip r:embed="rId3">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640308" y="1764601"/>
              <a:ext cx="859810" cy="859810"/>
            </a:xfrm>
            <a:prstGeom prst="rect">
              <a:avLst/>
            </a:prstGeom>
            <a:noFill/>
            <a:extLst>
              <a:ext uri="{909E8E84-426E-40DD-AFC4-6F175D3DCCD1}">
                <a14:hiddenFill xmlns:a14="http://schemas.microsoft.com/office/drawing/2010/main">
                  <a:solidFill>
                    <a:srgbClr val="FFFFFF"/>
                  </a:solidFill>
                </a14:hiddenFill>
              </a:ext>
            </a:extLst>
          </p:spPr>
        </p:pic>
        <p:sp>
          <p:nvSpPr>
            <p:cNvPr id="30" name="TextBox 29">
              <a:extLst>
                <a:ext uri="{FF2B5EF4-FFF2-40B4-BE49-F238E27FC236}">
                  <a16:creationId xmlns:a16="http://schemas.microsoft.com/office/drawing/2014/main" id="{35BF6935-2475-9433-EA25-F9E776B1338A}"/>
                </a:ext>
              </a:extLst>
            </p:cNvPr>
            <p:cNvSpPr txBox="1"/>
            <p:nvPr/>
          </p:nvSpPr>
          <p:spPr>
            <a:xfrm>
              <a:off x="3908149" y="2116943"/>
              <a:ext cx="360996" cy="461665"/>
            </a:xfrm>
            <a:prstGeom prst="rect">
              <a:avLst/>
            </a:prstGeom>
            <a:noFill/>
          </p:spPr>
          <p:txBody>
            <a:bodyPr wrap="none" rtlCol="0">
              <a:spAutoFit/>
            </a:bodyPr>
            <a:lstStyle/>
            <a:p>
              <a:r>
                <a:rPr lang="el-GR" sz="2400">
                  <a:solidFill>
                    <a:schemeClr val="bg1"/>
                  </a:solidFill>
                  <a:latin typeface="Cambria Math" panose="02040503050406030204" pitchFamily="18" charset="0"/>
                  <a:ea typeface="Cambria Math" panose="02040503050406030204" pitchFamily="18" charset="0"/>
                </a:rPr>
                <a:t>σ</a:t>
              </a:r>
              <a:endParaRPr lang="en-US" sz="2400">
                <a:solidFill>
                  <a:schemeClr val="bg1"/>
                </a:solidFill>
              </a:endParaRPr>
            </a:p>
          </p:txBody>
        </p:sp>
      </p:grpSp>
      <p:grpSp>
        <p:nvGrpSpPr>
          <p:cNvPr id="31" name="Group 30">
            <a:extLst>
              <a:ext uri="{FF2B5EF4-FFF2-40B4-BE49-F238E27FC236}">
                <a16:creationId xmlns:a16="http://schemas.microsoft.com/office/drawing/2014/main" id="{32839529-90DF-CA5C-8175-D73A0D3F973B}"/>
              </a:ext>
            </a:extLst>
          </p:cNvPr>
          <p:cNvGrpSpPr/>
          <p:nvPr/>
        </p:nvGrpSpPr>
        <p:grpSpPr>
          <a:xfrm>
            <a:off x="7332100" y="5269845"/>
            <a:ext cx="859810" cy="859810"/>
            <a:chOff x="3640308" y="1764601"/>
            <a:chExt cx="859810" cy="859810"/>
          </a:xfrm>
        </p:grpSpPr>
        <p:pic>
          <p:nvPicPr>
            <p:cNvPr id="32" name="Picture 10" descr="Free Clipart: Padlock Icon | jaschon">
              <a:extLst>
                <a:ext uri="{FF2B5EF4-FFF2-40B4-BE49-F238E27FC236}">
                  <a16:creationId xmlns:a16="http://schemas.microsoft.com/office/drawing/2014/main" id="{19EE4DD2-D8C2-C83C-D3F7-193D6FB35E61}"/>
                </a:ext>
              </a:extLst>
            </p:cNvPr>
            <p:cNvPicPr>
              <a:picLocks noChangeAspect="1" noChangeArrowheads="1"/>
            </p:cNvPicPr>
            <p:nvPr/>
          </p:nvPicPr>
          <p:blipFill>
            <a:blip r:embed="rId3">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640308" y="1764601"/>
              <a:ext cx="859810" cy="859810"/>
            </a:xfrm>
            <a:prstGeom prst="rect">
              <a:avLst/>
            </a:prstGeom>
            <a:noFill/>
            <a:extLst>
              <a:ext uri="{909E8E84-426E-40DD-AFC4-6F175D3DCCD1}">
                <a14:hiddenFill xmlns:a14="http://schemas.microsoft.com/office/drawing/2010/main">
                  <a:solidFill>
                    <a:srgbClr val="FFFFFF"/>
                  </a:solidFill>
                </a14:hiddenFill>
              </a:ext>
            </a:extLst>
          </p:spPr>
        </p:pic>
        <p:sp>
          <p:nvSpPr>
            <p:cNvPr id="33" name="TextBox 32">
              <a:extLst>
                <a:ext uri="{FF2B5EF4-FFF2-40B4-BE49-F238E27FC236}">
                  <a16:creationId xmlns:a16="http://schemas.microsoft.com/office/drawing/2014/main" id="{74ADB707-F294-A57E-9DDB-0926CD4043FD}"/>
                </a:ext>
              </a:extLst>
            </p:cNvPr>
            <p:cNvSpPr txBox="1"/>
            <p:nvPr/>
          </p:nvSpPr>
          <p:spPr>
            <a:xfrm>
              <a:off x="3866580" y="2102392"/>
              <a:ext cx="441146" cy="461665"/>
            </a:xfrm>
            <a:prstGeom prst="rect">
              <a:avLst/>
            </a:prstGeom>
            <a:noFill/>
          </p:spPr>
          <p:txBody>
            <a:bodyPr wrap="none" rtlCol="0">
              <a:spAutoFit/>
            </a:bodyPr>
            <a:lstStyle/>
            <a:p>
              <a:r>
                <a:rPr lang="en-US" sz="2400">
                  <a:solidFill>
                    <a:schemeClr val="bg1"/>
                  </a:solidFill>
                  <a:latin typeface="Cambria Math" panose="02040503050406030204" pitchFamily="18" charset="0"/>
                  <a:ea typeface="Cambria Math" panose="02040503050406030204" pitchFamily="18" charset="0"/>
                </a:rPr>
                <a:t>m</a:t>
              </a:r>
              <a:endParaRPr lang="en-US" sz="2400">
                <a:solidFill>
                  <a:schemeClr val="bg1"/>
                </a:solidFill>
              </a:endParaRPr>
            </a:p>
          </p:txBody>
        </p:sp>
      </p:grpSp>
      <p:sp>
        <p:nvSpPr>
          <p:cNvPr id="20" name="Down Arrow 19">
            <a:extLst>
              <a:ext uri="{FF2B5EF4-FFF2-40B4-BE49-F238E27FC236}">
                <a16:creationId xmlns:a16="http://schemas.microsoft.com/office/drawing/2014/main" id="{1D6EF2A5-0C1D-2315-3A19-393E2FAAD939}"/>
              </a:ext>
            </a:extLst>
          </p:cNvPr>
          <p:cNvSpPr/>
          <p:nvPr/>
        </p:nvSpPr>
        <p:spPr>
          <a:xfrm rot="16200000" flipH="1" flipV="1">
            <a:off x="5669984" y="3948149"/>
            <a:ext cx="254634" cy="893236"/>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5" name="Picture 6" descr="Download Parchment, Scroll, Ribbon. Royalty-Free Vector Graphic - Pixabay">
            <a:extLst>
              <a:ext uri="{FF2B5EF4-FFF2-40B4-BE49-F238E27FC236}">
                <a16:creationId xmlns:a16="http://schemas.microsoft.com/office/drawing/2014/main" id="{2CB3FDF3-E137-18FB-70E5-24BE7CF3889A}"/>
              </a:ext>
            </a:extLst>
          </p:cNvPr>
          <p:cNvPicPr>
            <a:picLocks noChangeAspect="1" noChangeArrowheads="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442127" y="3797645"/>
            <a:ext cx="766972" cy="548640"/>
          </a:xfrm>
          <a:prstGeom prst="rect">
            <a:avLst/>
          </a:prstGeom>
          <a:noFill/>
          <a:extLst>
            <a:ext uri="{909E8E84-426E-40DD-AFC4-6F175D3DCCD1}">
              <a14:hiddenFill xmlns:a14="http://schemas.microsoft.com/office/drawing/2010/main">
                <a:solidFill>
                  <a:srgbClr val="FFFFFF"/>
                </a:solidFill>
              </a14:hiddenFill>
            </a:ext>
          </a:extLst>
        </p:spPr>
      </p:pic>
      <p:sp>
        <p:nvSpPr>
          <p:cNvPr id="36" name="TextBox 35">
            <a:extLst>
              <a:ext uri="{FF2B5EF4-FFF2-40B4-BE49-F238E27FC236}">
                <a16:creationId xmlns:a16="http://schemas.microsoft.com/office/drawing/2014/main" id="{E0FFC76F-C6F8-7F7C-1A42-5EACE92461C5}"/>
              </a:ext>
            </a:extLst>
          </p:cNvPr>
          <p:cNvSpPr txBox="1"/>
          <p:nvPr/>
        </p:nvSpPr>
        <p:spPr>
          <a:xfrm>
            <a:off x="5305235" y="3163490"/>
            <a:ext cx="1553920" cy="830997"/>
          </a:xfrm>
          <a:prstGeom prst="rect">
            <a:avLst/>
          </a:prstGeom>
          <a:noFill/>
        </p:spPr>
        <p:txBody>
          <a:bodyPr wrap="square" rtlCol="0">
            <a:spAutoFit/>
          </a:bodyPr>
          <a:lstStyle/>
          <a:p>
            <a:r>
              <a:rPr lang="el-GR" sz="2400"/>
              <a:t>Π</a:t>
            </a:r>
            <a:r>
              <a:rPr lang="en-US" sz="2400"/>
              <a:t>’s Prover Transcript</a:t>
            </a:r>
          </a:p>
        </p:txBody>
      </p:sp>
      <p:grpSp>
        <p:nvGrpSpPr>
          <p:cNvPr id="43" name="Group 42">
            <a:extLst>
              <a:ext uri="{FF2B5EF4-FFF2-40B4-BE49-F238E27FC236}">
                <a16:creationId xmlns:a16="http://schemas.microsoft.com/office/drawing/2014/main" id="{C18E1F0E-1BAE-87A9-0C9B-9DC266A8701F}"/>
              </a:ext>
            </a:extLst>
          </p:cNvPr>
          <p:cNvGrpSpPr/>
          <p:nvPr/>
        </p:nvGrpSpPr>
        <p:grpSpPr>
          <a:xfrm>
            <a:off x="698500" y="4848512"/>
            <a:ext cx="4440385" cy="869426"/>
            <a:chOff x="698500" y="4848512"/>
            <a:chExt cx="4440385" cy="869426"/>
          </a:xfrm>
        </p:grpSpPr>
        <p:sp>
          <p:nvSpPr>
            <p:cNvPr id="16" name="Rectangle 15">
              <a:extLst>
                <a:ext uri="{FF2B5EF4-FFF2-40B4-BE49-F238E27FC236}">
                  <a16:creationId xmlns:a16="http://schemas.microsoft.com/office/drawing/2014/main" id="{43EDE047-7A86-B4FE-9028-059ED59576B1}"/>
                </a:ext>
              </a:extLst>
            </p:cNvPr>
            <p:cNvSpPr/>
            <p:nvPr/>
          </p:nvSpPr>
          <p:spPr>
            <a:xfrm>
              <a:off x="698500" y="4848512"/>
              <a:ext cx="4440385" cy="869426"/>
            </a:xfrm>
            <a:prstGeom prst="rect">
              <a:avLst/>
            </a:prstGeom>
            <a:solidFill>
              <a:schemeClr val="bg1"/>
            </a:solidFill>
            <a:ln w="38100">
              <a:solidFill>
                <a:schemeClr val="tx1"/>
              </a:solidFill>
              <a:prstDash val="solid"/>
            </a:ln>
          </p:spPr>
          <p:style>
            <a:lnRef idx="2">
              <a:schemeClr val="dk1">
                <a:shade val="15000"/>
              </a:schemeClr>
            </a:lnRef>
            <a:fillRef idx="1">
              <a:schemeClr val="dk1"/>
            </a:fillRef>
            <a:effectRef idx="0">
              <a:schemeClr val="dk1"/>
            </a:effectRef>
            <a:fontRef idx="minor">
              <a:schemeClr val="lt1"/>
            </a:fontRef>
          </p:style>
          <p:txBody>
            <a:bodyPr rtlCol="0" anchor="ctr"/>
            <a:lstStyle/>
            <a:p>
              <a:r>
                <a:rPr lang="en-US" sz="2800">
                  <a:solidFill>
                    <a:schemeClr val="tx1"/>
                  </a:solidFill>
                </a:rPr>
                <a:t>                Open</a:t>
              </a:r>
            </a:p>
            <a:p>
              <a:pPr algn="ctr"/>
              <a:r>
                <a:rPr lang="el-GR" sz="2800">
                  <a:solidFill>
                    <a:schemeClr val="tx1"/>
                  </a:solidFill>
                </a:rPr>
                <a:t>Π</a:t>
              </a:r>
              <a:r>
                <a:rPr lang="en-US" sz="2800">
                  <a:solidFill>
                    <a:schemeClr val="tx1"/>
                  </a:solidFill>
                </a:rPr>
                <a:t>.Prove(</a:t>
              </a:r>
              <a:r>
                <a:rPr lang="en-US" sz="2800">
                  <a:solidFill>
                    <a:srgbClr val="005AB5"/>
                  </a:solidFill>
                  <a:latin typeface="Cambria Math" panose="02040503050406030204" pitchFamily="18" charset="0"/>
                  <a:ea typeface="Cambria Math" panose="02040503050406030204" pitchFamily="18" charset="0"/>
                </a:rPr>
                <a:t>pk</a:t>
              </a:r>
              <a:r>
                <a:rPr lang="en-US" sz="2800">
                  <a:solidFill>
                    <a:schemeClr val="tx1"/>
                  </a:solidFill>
                  <a:latin typeface="Cambria Math" panose="02040503050406030204" pitchFamily="18" charset="0"/>
                  <a:ea typeface="Cambria Math" panose="02040503050406030204" pitchFamily="18" charset="0"/>
                </a:rPr>
                <a:t>,</a:t>
              </a:r>
              <a:r>
                <a:rPr lang="en-US" sz="2800">
                  <a:solidFill>
                    <a:srgbClr val="005AB5"/>
                  </a:solidFill>
                  <a:latin typeface="Cambria Math" panose="02040503050406030204" pitchFamily="18" charset="0"/>
                  <a:ea typeface="Cambria Math" panose="02040503050406030204" pitchFamily="18" charset="0"/>
                </a:rPr>
                <a:t> </a:t>
              </a:r>
              <a:r>
                <a:rPr lang="el-GR" sz="2800">
                  <a:solidFill>
                    <a:srgbClr val="DC3220"/>
                  </a:solidFill>
                  <a:latin typeface="Cambria Math" panose="02040503050406030204" pitchFamily="18" charset="0"/>
                  <a:ea typeface="Cambria Math" panose="02040503050406030204" pitchFamily="18" charset="0"/>
                </a:rPr>
                <a:t>σ</a:t>
              </a:r>
              <a:r>
                <a:rPr lang="en-US" sz="2800">
                  <a:solidFill>
                    <a:schemeClr val="tx1"/>
                  </a:solidFill>
                  <a:latin typeface="Cambria Math" panose="02040503050406030204" pitchFamily="18" charset="0"/>
                  <a:ea typeface="Cambria Math" panose="02040503050406030204" pitchFamily="18" charset="0"/>
                </a:rPr>
                <a:t>,</a:t>
              </a:r>
              <a:r>
                <a:rPr lang="en-US" sz="2800">
                  <a:solidFill>
                    <a:srgbClr val="DC3220"/>
                  </a:solidFill>
                  <a:latin typeface="Cambria Math" panose="02040503050406030204" pitchFamily="18" charset="0"/>
                  <a:ea typeface="Cambria Math" panose="02040503050406030204" pitchFamily="18" charset="0"/>
                </a:rPr>
                <a:t> m</a:t>
              </a:r>
              <a:r>
                <a:rPr lang="en-US" sz="2800">
                  <a:solidFill>
                    <a:schemeClr val="tx1"/>
                  </a:solidFill>
                </a:rPr>
                <a:t>)</a:t>
              </a:r>
            </a:p>
          </p:txBody>
        </p:sp>
        <p:pic>
          <p:nvPicPr>
            <p:cNvPr id="42" name="Picture 41">
              <a:extLst>
                <a:ext uri="{FF2B5EF4-FFF2-40B4-BE49-F238E27FC236}">
                  <a16:creationId xmlns:a16="http://schemas.microsoft.com/office/drawing/2014/main" id="{9EED4C16-26D4-F460-E91E-32D61737FD58}"/>
                </a:ext>
              </a:extLst>
            </p:cNvPr>
            <p:cNvPicPr>
              <a:picLocks noChangeAspect="1"/>
            </p:cNvPicPr>
            <p:nvPr/>
          </p:nvPicPr>
          <p:blipFill>
            <a:blip r:embed="rId5"/>
            <a:srcRect t="-1" b="5754"/>
            <a:stretch/>
          </p:blipFill>
          <p:spPr>
            <a:xfrm>
              <a:off x="2939873" y="4870904"/>
              <a:ext cx="878024" cy="469665"/>
            </a:xfrm>
            <a:prstGeom prst="rect">
              <a:avLst/>
            </a:prstGeom>
          </p:spPr>
        </p:pic>
      </p:grpSp>
    </p:spTree>
    <p:extLst>
      <p:ext uri="{BB962C8B-B14F-4D97-AF65-F5344CB8AC3E}">
        <p14:creationId xmlns:p14="http://schemas.microsoft.com/office/powerpoint/2010/main" val="22913761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84F9DF-5E84-4636-31BB-8D761270897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53C03C2-5396-D82D-E629-B971A9F6AF61}"/>
              </a:ext>
            </a:extLst>
          </p:cNvPr>
          <p:cNvSpPr>
            <a:spLocks noGrp="1"/>
          </p:cNvSpPr>
          <p:nvPr>
            <p:ph type="title"/>
          </p:nvPr>
        </p:nvSpPr>
        <p:spPr/>
        <p:txBody>
          <a:bodyPr>
            <a:normAutofit/>
          </a:bodyPr>
          <a:lstStyle/>
          <a:p>
            <a:r>
              <a:rPr lang="en-US"/>
              <a:t>Hybrid Approach</a:t>
            </a:r>
            <a:endParaRPr lang="en-US" sz="3600"/>
          </a:p>
        </p:txBody>
      </p:sp>
      <p:sp>
        <p:nvSpPr>
          <p:cNvPr id="7" name="Rectangle 6">
            <a:extLst>
              <a:ext uri="{FF2B5EF4-FFF2-40B4-BE49-F238E27FC236}">
                <a16:creationId xmlns:a16="http://schemas.microsoft.com/office/drawing/2014/main" id="{DF9FFDAA-E926-1CC3-0992-62273DEF072E}"/>
              </a:ext>
            </a:extLst>
          </p:cNvPr>
          <p:cNvSpPr/>
          <p:nvPr/>
        </p:nvSpPr>
        <p:spPr>
          <a:xfrm>
            <a:off x="504538" y="3073662"/>
            <a:ext cx="4828309" cy="2713325"/>
          </a:xfrm>
          <a:prstGeom prst="rect">
            <a:avLst/>
          </a:prstGeom>
          <a:solidFill>
            <a:schemeClr val="accent3"/>
          </a:solidFill>
          <a:ln w="28575">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4000">
              <a:solidFill>
                <a:schemeClr val="tx1"/>
              </a:solidFill>
              <a:latin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25F0951C-4F59-D30E-0331-EBD30F7B4AC3}"/>
              </a:ext>
            </a:extLst>
          </p:cNvPr>
          <p:cNvSpPr txBox="1"/>
          <p:nvPr/>
        </p:nvSpPr>
        <p:spPr>
          <a:xfrm>
            <a:off x="3670302" y="2548791"/>
            <a:ext cx="1662545" cy="523220"/>
          </a:xfrm>
          <a:prstGeom prst="rect">
            <a:avLst/>
          </a:prstGeom>
          <a:noFill/>
        </p:spPr>
        <p:txBody>
          <a:bodyPr wrap="square">
            <a:spAutoFit/>
          </a:bodyPr>
          <a:lstStyle/>
          <a:p>
            <a:r>
              <a:rPr lang="en-US" sz="2800" err="1"/>
              <a:t>zkSNARKs</a:t>
            </a:r>
            <a:endParaRPr lang="en-US" sz="2800"/>
          </a:p>
        </p:txBody>
      </p:sp>
      <p:sp>
        <p:nvSpPr>
          <p:cNvPr id="5" name="Down Arrow 4">
            <a:extLst>
              <a:ext uri="{FF2B5EF4-FFF2-40B4-BE49-F238E27FC236}">
                <a16:creationId xmlns:a16="http://schemas.microsoft.com/office/drawing/2014/main" id="{9B1743DD-77B6-E384-F05E-C61463C7E77B}"/>
              </a:ext>
            </a:extLst>
          </p:cNvPr>
          <p:cNvSpPr/>
          <p:nvPr/>
        </p:nvSpPr>
        <p:spPr>
          <a:xfrm flipV="1">
            <a:off x="2652734" y="2534936"/>
            <a:ext cx="531916" cy="538714"/>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E81E2FE1-D057-CB01-FF2A-14EB9F30087E}"/>
              </a:ext>
            </a:extLst>
          </p:cNvPr>
          <p:cNvSpPr txBox="1"/>
          <p:nvPr/>
        </p:nvSpPr>
        <p:spPr>
          <a:xfrm>
            <a:off x="1770546" y="2025571"/>
            <a:ext cx="2296291" cy="523220"/>
          </a:xfrm>
          <a:prstGeom prst="rect">
            <a:avLst/>
          </a:prstGeom>
          <a:noFill/>
        </p:spPr>
        <p:txBody>
          <a:bodyPr wrap="square">
            <a:spAutoFit/>
          </a:bodyPr>
          <a:lstStyle/>
          <a:p>
            <a:r>
              <a:rPr lang="en-US" sz="2800">
                <a:solidFill>
                  <a:srgbClr val="202124"/>
                </a:solidFill>
                <a:latin typeface="Calibri" panose="020F0502020204030204" pitchFamily="34" charset="0"/>
                <a:cs typeface="Calibri" panose="020F0502020204030204" pitchFamily="34" charset="0"/>
              </a:rPr>
              <a:t>Accept</a:t>
            </a:r>
            <a:r>
              <a:rPr lang="en-US" sz="2800" b="0" i="0">
                <a:solidFill>
                  <a:srgbClr val="202124"/>
                </a:solidFill>
                <a:effectLst/>
                <a:latin typeface="Calibri" panose="020F0502020204030204" pitchFamily="34" charset="0"/>
                <a:cs typeface="Calibri" panose="020F0502020204030204" pitchFamily="34" charset="0"/>
              </a:rPr>
              <a:t>/</a:t>
            </a:r>
            <a:r>
              <a:rPr lang="en-US" sz="2800">
                <a:solidFill>
                  <a:srgbClr val="202124"/>
                </a:solidFill>
                <a:latin typeface="Calibri" panose="020F0502020204030204" pitchFamily="34" charset="0"/>
                <a:cs typeface="Calibri" panose="020F0502020204030204" pitchFamily="34" charset="0"/>
              </a:rPr>
              <a:t>Reject</a:t>
            </a:r>
            <a:endParaRPr lang="en-US" sz="2800">
              <a:latin typeface="Calibri" panose="020F0502020204030204" pitchFamily="34" charset="0"/>
              <a:cs typeface="Calibri" panose="020F0502020204030204" pitchFamily="34" charset="0"/>
            </a:endParaRPr>
          </a:p>
        </p:txBody>
      </p:sp>
      <p:sp>
        <p:nvSpPr>
          <p:cNvPr id="9" name="Down Arrow 8">
            <a:extLst>
              <a:ext uri="{FF2B5EF4-FFF2-40B4-BE49-F238E27FC236}">
                <a16:creationId xmlns:a16="http://schemas.microsoft.com/office/drawing/2014/main" id="{21DA4083-45F4-D23A-7C9C-B7F70BC70243}"/>
              </a:ext>
            </a:extLst>
          </p:cNvPr>
          <p:cNvSpPr/>
          <p:nvPr/>
        </p:nvSpPr>
        <p:spPr>
          <a:xfrm flipV="1">
            <a:off x="2652734" y="5786987"/>
            <a:ext cx="531916" cy="538714"/>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A4CD04B5-E40B-14F0-1AAE-8B37CA569292}"/>
              </a:ext>
            </a:extLst>
          </p:cNvPr>
          <p:cNvSpPr txBox="1"/>
          <p:nvPr/>
        </p:nvSpPr>
        <p:spPr>
          <a:xfrm>
            <a:off x="2256198" y="6325701"/>
            <a:ext cx="1414104" cy="523220"/>
          </a:xfrm>
          <a:prstGeom prst="rect">
            <a:avLst/>
          </a:prstGeom>
          <a:noFill/>
        </p:spPr>
        <p:txBody>
          <a:bodyPr wrap="square">
            <a:spAutoFit/>
          </a:bodyPr>
          <a:lstStyle/>
          <a:p>
            <a:r>
              <a:rPr lang="en-US" sz="2800">
                <a:solidFill>
                  <a:srgbClr val="005AB5"/>
                </a:solidFill>
                <a:latin typeface="Cambria Math" panose="02040503050406030204" pitchFamily="18" charset="0"/>
                <a:ea typeface="Cambria Math" panose="02040503050406030204" pitchFamily="18" charset="0"/>
              </a:rPr>
              <a:t>pk</a:t>
            </a:r>
            <a:r>
              <a:rPr lang="en-US" sz="2800">
                <a:latin typeface="Cambria Math" panose="02040503050406030204" pitchFamily="18" charset="0"/>
                <a:ea typeface="Cambria Math" panose="02040503050406030204" pitchFamily="18" charset="0"/>
              </a:rPr>
              <a:t>,</a:t>
            </a:r>
            <a:r>
              <a:rPr lang="en-US" sz="2800">
                <a:solidFill>
                  <a:srgbClr val="005AB5"/>
                </a:solidFill>
                <a:latin typeface="Cambria Math" panose="02040503050406030204" pitchFamily="18" charset="0"/>
                <a:ea typeface="Cambria Math" panose="02040503050406030204" pitchFamily="18" charset="0"/>
              </a:rPr>
              <a:t> </a:t>
            </a:r>
            <a:r>
              <a:rPr lang="el-GR" sz="2800">
                <a:solidFill>
                  <a:srgbClr val="DC3220"/>
                </a:solidFill>
                <a:latin typeface="Cambria Math" panose="02040503050406030204" pitchFamily="18" charset="0"/>
                <a:ea typeface="Cambria Math" panose="02040503050406030204" pitchFamily="18" charset="0"/>
              </a:rPr>
              <a:t>σ</a:t>
            </a:r>
            <a:r>
              <a:rPr lang="en-US" sz="2800">
                <a:latin typeface="Cambria Math" panose="02040503050406030204" pitchFamily="18" charset="0"/>
                <a:ea typeface="Cambria Math" panose="02040503050406030204" pitchFamily="18" charset="0"/>
              </a:rPr>
              <a:t>,</a:t>
            </a:r>
            <a:r>
              <a:rPr lang="en-US" sz="2800">
                <a:solidFill>
                  <a:srgbClr val="DC3220"/>
                </a:solidFill>
                <a:latin typeface="Cambria Math" panose="02040503050406030204" pitchFamily="18" charset="0"/>
                <a:ea typeface="Cambria Math" panose="02040503050406030204" pitchFamily="18" charset="0"/>
              </a:rPr>
              <a:t> m </a:t>
            </a:r>
            <a:endParaRPr lang="en-US" sz="2800">
              <a:latin typeface="Calibri" panose="020F0502020204030204" pitchFamily="34" charset="0"/>
              <a:cs typeface="Calibri" panose="020F0502020204030204" pitchFamily="34" charset="0"/>
            </a:endParaRPr>
          </a:p>
        </p:txBody>
      </p:sp>
      <p:sp>
        <p:nvSpPr>
          <p:cNvPr id="12" name="Content Placeholder 2">
            <a:extLst>
              <a:ext uri="{FF2B5EF4-FFF2-40B4-BE49-F238E27FC236}">
                <a16:creationId xmlns:a16="http://schemas.microsoft.com/office/drawing/2014/main" id="{99ADBD8A-C921-0F39-0BFF-52F71036B054}"/>
              </a:ext>
            </a:extLst>
          </p:cNvPr>
          <p:cNvSpPr txBox="1">
            <a:spLocks/>
          </p:cNvSpPr>
          <p:nvPr/>
        </p:nvSpPr>
        <p:spPr>
          <a:xfrm>
            <a:off x="9302586" y="0"/>
            <a:ext cx="2889414" cy="1934092"/>
          </a:xfrm>
          <a:prstGeom prst="rect">
            <a:avLst/>
          </a:prstGeom>
          <a:ln w="28575">
            <a:solidFill>
              <a:schemeClr val="tx1"/>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a:t>Input: </a:t>
            </a:r>
          </a:p>
          <a:p>
            <a:pPr lvl="1"/>
            <a:r>
              <a:rPr lang="en-US" sz="2800"/>
              <a:t>Public key </a:t>
            </a:r>
            <a:r>
              <a:rPr lang="en-US" sz="2800">
                <a:solidFill>
                  <a:srgbClr val="005AB5"/>
                </a:solidFill>
              </a:rPr>
              <a:t>PK</a:t>
            </a:r>
          </a:p>
          <a:p>
            <a:pPr lvl="1"/>
            <a:r>
              <a:rPr lang="en-US" sz="2800"/>
              <a:t>Signature </a:t>
            </a:r>
            <a:r>
              <a:rPr lang="el-GR" sz="2800">
                <a:solidFill>
                  <a:srgbClr val="DC3220"/>
                </a:solidFill>
              </a:rPr>
              <a:t>σ</a:t>
            </a:r>
            <a:endParaRPr lang="en-US" sz="2800">
              <a:solidFill>
                <a:srgbClr val="DC3220"/>
              </a:solidFill>
            </a:endParaRPr>
          </a:p>
          <a:p>
            <a:pPr lvl="1"/>
            <a:r>
              <a:rPr lang="en-US" sz="2800"/>
              <a:t>Message </a:t>
            </a:r>
            <a:r>
              <a:rPr lang="en-US" sz="2800">
                <a:solidFill>
                  <a:srgbClr val="DC3220"/>
                </a:solidFill>
              </a:rPr>
              <a:t>m</a:t>
            </a:r>
          </a:p>
          <a:p>
            <a:pPr marL="914400" lvl="1" indent="-457200">
              <a:buFont typeface="+mj-lt"/>
              <a:buAutoNum type="arabicPeriod"/>
            </a:pPr>
            <a:endParaRPr lang="en-US"/>
          </a:p>
        </p:txBody>
      </p:sp>
      <p:sp>
        <p:nvSpPr>
          <p:cNvPr id="17" name="Rectangle 16">
            <a:extLst>
              <a:ext uri="{FF2B5EF4-FFF2-40B4-BE49-F238E27FC236}">
                <a16:creationId xmlns:a16="http://schemas.microsoft.com/office/drawing/2014/main" id="{DD5143CB-58A5-F09F-0DAA-CBB1B3DA2648}"/>
              </a:ext>
            </a:extLst>
          </p:cNvPr>
          <p:cNvSpPr/>
          <p:nvPr/>
        </p:nvSpPr>
        <p:spPr>
          <a:xfrm>
            <a:off x="601617" y="3230544"/>
            <a:ext cx="4606539" cy="1571311"/>
          </a:xfrm>
          <a:prstGeom prst="rect">
            <a:avLst/>
          </a:prstGeom>
          <a:ln w="28575">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2800">
              <a:solidFill>
                <a:schemeClr val="tx1"/>
              </a:solidFill>
              <a:latin typeface="Calibri" panose="020F0502020204030204" pitchFamily="34" charset="0"/>
              <a:cs typeface="Calibri" panose="020F0502020204030204" pitchFamily="34" charset="0"/>
            </a:endParaRPr>
          </a:p>
        </p:txBody>
      </p:sp>
      <p:sp>
        <p:nvSpPr>
          <p:cNvPr id="14" name="TextBox 13">
            <a:extLst>
              <a:ext uri="{FF2B5EF4-FFF2-40B4-BE49-F238E27FC236}">
                <a16:creationId xmlns:a16="http://schemas.microsoft.com/office/drawing/2014/main" id="{06E168B8-2740-039B-233C-71F33C3FB6D7}"/>
              </a:ext>
            </a:extLst>
          </p:cNvPr>
          <p:cNvSpPr txBox="1"/>
          <p:nvPr/>
        </p:nvSpPr>
        <p:spPr>
          <a:xfrm>
            <a:off x="1125047" y="4071965"/>
            <a:ext cx="3559678" cy="584775"/>
          </a:xfrm>
          <a:prstGeom prst="rect">
            <a:avLst/>
          </a:prstGeom>
          <a:noFill/>
        </p:spPr>
        <p:txBody>
          <a:bodyPr wrap="square">
            <a:spAutoFit/>
          </a:bodyPr>
          <a:lstStyle/>
          <a:p>
            <a:r>
              <a:rPr lang="en-US" sz="3200" err="1">
                <a:solidFill>
                  <a:srgbClr val="202124"/>
                </a:solidFill>
                <a:latin typeface="Calibri" panose="020F0502020204030204" pitchFamily="34" charset="0"/>
                <a:cs typeface="Calibri" panose="020F0502020204030204" pitchFamily="34" charset="0"/>
              </a:rPr>
              <a:t>Sign.Verify</a:t>
            </a:r>
            <a:r>
              <a:rPr lang="en-US" sz="3200">
                <a:solidFill>
                  <a:srgbClr val="202124"/>
                </a:solidFill>
                <a:latin typeface="Calibri" panose="020F0502020204030204" pitchFamily="34" charset="0"/>
                <a:cs typeface="Calibri" panose="020F0502020204030204" pitchFamily="34" charset="0"/>
              </a:rPr>
              <a:t>(</a:t>
            </a:r>
            <a:r>
              <a:rPr lang="en-US" sz="3200">
                <a:solidFill>
                  <a:srgbClr val="005AB5"/>
                </a:solidFill>
                <a:latin typeface="Cambria Math" panose="02040503050406030204" pitchFamily="18" charset="0"/>
                <a:ea typeface="Cambria Math" panose="02040503050406030204" pitchFamily="18" charset="0"/>
              </a:rPr>
              <a:t>pk</a:t>
            </a:r>
            <a:r>
              <a:rPr lang="en-US" sz="3200">
                <a:latin typeface="Cambria Math" panose="02040503050406030204" pitchFamily="18" charset="0"/>
                <a:ea typeface="Cambria Math" panose="02040503050406030204" pitchFamily="18" charset="0"/>
              </a:rPr>
              <a:t>,</a:t>
            </a:r>
            <a:r>
              <a:rPr lang="en-US" sz="3200">
                <a:solidFill>
                  <a:srgbClr val="005AB5"/>
                </a:solidFill>
                <a:latin typeface="Cambria Math" panose="02040503050406030204" pitchFamily="18" charset="0"/>
                <a:ea typeface="Cambria Math" panose="02040503050406030204" pitchFamily="18" charset="0"/>
              </a:rPr>
              <a:t> </a:t>
            </a:r>
            <a:r>
              <a:rPr lang="el-GR" sz="3200">
                <a:solidFill>
                  <a:srgbClr val="DC3220"/>
                </a:solidFill>
                <a:latin typeface="Cambria Math" panose="02040503050406030204" pitchFamily="18" charset="0"/>
                <a:ea typeface="Cambria Math" panose="02040503050406030204" pitchFamily="18" charset="0"/>
              </a:rPr>
              <a:t>σ</a:t>
            </a:r>
            <a:r>
              <a:rPr lang="en-US" sz="3200">
                <a:latin typeface="Cambria Math" panose="02040503050406030204" pitchFamily="18" charset="0"/>
                <a:ea typeface="Cambria Math" panose="02040503050406030204" pitchFamily="18" charset="0"/>
              </a:rPr>
              <a:t>,</a:t>
            </a:r>
            <a:r>
              <a:rPr lang="en-US" sz="3200">
                <a:solidFill>
                  <a:srgbClr val="DC3220"/>
                </a:solidFill>
                <a:latin typeface="Cambria Math" panose="02040503050406030204" pitchFamily="18" charset="0"/>
                <a:ea typeface="Cambria Math" panose="02040503050406030204" pitchFamily="18" charset="0"/>
              </a:rPr>
              <a:t> m</a:t>
            </a:r>
            <a:r>
              <a:rPr lang="en-US" sz="3200">
                <a:solidFill>
                  <a:srgbClr val="202124"/>
                </a:solidFill>
                <a:latin typeface="Calibri" panose="020F0502020204030204" pitchFamily="34" charset="0"/>
                <a:cs typeface="Calibri" panose="020F0502020204030204" pitchFamily="34" charset="0"/>
              </a:rPr>
              <a:t>)</a:t>
            </a:r>
            <a:endParaRPr lang="en-US" sz="3200">
              <a:latin typeface="Calibri" panose="020F0502020204030204" pitchFamily="34" charset="0"/>
              <a:cs typeface="Calibri" panose="020F0502020204030204" pitchFamily="34" charset="0"/>
            </a:endParaRPr>
          </a:p>
        </p:txBody>
      </p:sp>
      <p:sp>
        <p:nvSpPr>
          <p:cNvPr id="3" name="Rectangle 2">
            <a:extLst>
              <a:ext uri="{FF2B5EF4-FFF2-40B4-BE49-F238E27FC236}">
                <a16:creationId xmlns:a16="http://schemas.microsoft.com/office/drawing/2014/main" id="{A01DC29E-B686-FD1F-8012-4E0A445A20E3}"/>
              </a:ext>
            </a:extLst>
          </p:cNvPr>
          <p:cNvSpPr/>
          <p:nvPr/>
        </p:nvSpPr>
        <p:spPr>
          <a:xfrm>
            <a:off x="6257638" y="4165863"/>
            <a:ext cx="4828309" cy="837938"/>
          </a:xfrm>
          <a:prstGeom prst="rect">
            <a:avLst/>
          </a:prstGeom>
          <a:solidFill>
            <a:schemeClr val="accent3"/>
          </a:solidFill>
          <a:ln w="28575">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4000">
              <a:solidFill>
                <a:schemeClr val="tx1"/>
              </a:solidFill>
              <a:latin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87CEBA1E-BCE8-FBA4-33A4-C9A460F20A90}"/>
              </a:ext>
            </a:extLst>
          </p:cNvPr>
          <p:cNvSpPr txBox="1"/>
          <p:nvPr/>
        </p:nvSpPr>
        <p:spPr>
          <a:xfrm>
            <a:off x="8937750" y="3650377"/>
            <a:ext cx="2679698" cy="523220"/>
          </a:xfrm>
          <a:prstGeom prst="rect">
            <a:avLst/>
          </a:prstGeom>
          <a:noFill/>
        </p:spPr>
        <p:txBody>
          <a:bodyPr wrap="square">
            <a:spAutoFit/>
          </a:bodyPr>
          <a:lstStyle/>
          <a:p>
            <a:r>
              <a:rPr lang="en-US" sz="2800"/>
              <a:t>Sigma protocol </a:t>
            </a:r>
            <a:r>
              <a:rPr lang="el-GR" sz="2800"/>
              <a:t>Π</a:t>
            </a:r>
            <a:endParaRPr lang="en-US" sz="2800"/>
          </a:p>
        </p:txBody>
      </p:sp>
      <p:sp>
        <p:nvSpPr>
          <p:cNvPr id="10" name="Down Arrow 9">
            <a:extLst>
              <a:ext uri="{FF2B5EF4-FFF2-40B4-BE49-F238E27FC236}">
                <a16:creationId xmlns:a16="http://schemas.microsoft.com/office/drawing/2014/main" id="{D087AD33-5173-DC13-0DAA-924C516C4333}"/>
              </a:ext>
            </a:extLst>
          </p:cNvPr>
          <p:cNvSpPr/>
          <p:nvPr/>
        </p:nvSpPr>
        <p:spPr>
          <a:xfrm flipV="1">
            <a:off x="8405834" y="3627136"/>
            <a:ext cx="531916" cy="538714"/>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2B53DC6-27D6-CA71-DFD9-783F65B96060}"/>
              </a:ext>
            </a:extLst>
          </p:cNvPr>
          <p:cNvSpPr txBox="1"/>
          <p:nvPr/>
        </p:nvSpPr>
        <p:spPr>
          <a:xfrm>
            <a:off x="7523646" y="3117771"/>
            <a:ext cx="2296291" cy="523220"/>
          </a:xfrm>
          <a:prstGeom prst="rect">
            <a:avLst/>
          </a:prstGeom>
          <a:noFill/>
        </p:spPr>
        <p:txBody>
          <a:bodyPr wrap="square">
            <a:spAutoFit/>
          </a:bodyPr>
          <a:lstStyle/>
          <a:p>
            <a:r>
              <a:rPr lang="en-US" sz="2800">
                <a:solidFill>
                  <a:srgbClr val="202124"/>
                </a:solidFill>
                <a:latin typeface="Calibri" panose="020F0502020204030204" pitchFamily="34" charset="0"/>
                <a:cs typeface="Calibri" panose="020F0502020204030204" pitchFamily="34" charset="0"/>
              </a:rPr>
              <a:t>Accept</a:t>
            </a:r>
            <a:r>
              <a:rPr lang="en-US" sz="2800" b="0" i="0">
                <a:solidFill>
                  <a:srgbClr val="202124"/>
                </a:solidFill>
                <a:effectLst/>
                <a:latin typeface="Calibri" panose="020F0502020204030204" pitchFamily="34" charset="0"/>
                <a:cs typeface="Calibri" panose="020F0502020204030204" pitchFamily="34" charset="0"/>
              </a:rPr>
              <a:t>/</a:t>
            </a:r>
            <a:r>
              <a:rPr lang="en-US" sz="2800">
                <a:solidFill>
                  <a:srgbClr val="202124"/>
                </a:solidFill>
                <a:latin typeface="Calibri" panose="020F0502020204030204" pitchFamily="34" charset="0"/>
                <a:cs typeface="Calibri" panose="020F0502020204030204" pitchFamily="34" charset="0"/>
              </a:rPr>
              <a:t>Reject</a:t>
            </a:r>
            <a:endParaRPr lang="en-US" sz="2800">
              <a:latin typeface="Calibri" panose="020F0502020204030204" pitchFamily="34" charset="0"/>
              <a:cs typeface="Calibri" panose="020F0502020204030204" pitchFamily="34" charset="0"/>
            </a:endParaRPr>
          </a:p>
        </p:txBody>
      </p:sp>
      <p:sp>
        <p:nvSpPr>
          <p:cNvPr id="15" name="Down Arrow 14">
            <a:extLst>
              <a:ext uri="{FF2B5EF4-FFF2-40B4-BE49-F238E27FC236}">
                <a16:creationId xmlns:a16="http://schemas.microsoft.com/office/drawing/2014/main" id="{CC85BB6C-7AAF-38D9-C562-084FFB6D728E}"/>
              </a:ext>
            </a:extLst>
          </p:cNvPr>
          <p:cNvSpPr/>
          <p:nvPr/>
        </p:nvSpPr>
        <p:spPr>
          <a:xfrm flipV="1">
            <a:off x="8405834" y="4999587"/>
            <a:ext cx="531916" cy="538714"/>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F0F7FAD0-D83A-9C7C-F58A-8EFD5113AA1F}"/>
              </a:ext>
            </a:extLst>
          </p:cNvPr>
          <p:cNvSpPr txBox="1"/>
          <p:nvPr/>
        </p:nvSpPr>
        <p:spPr>
          <a:xfrm>
            <a:off x="8009298" y="5538301"/>
            <a:ext cx="1414104" cy="523220"/>
          </a:xfrm>
          <a:prstGeom prst="rect">
            <a:avLst/>
          </a:prstGeom>
          <a:noFill/>
        </p:spPr>
        <p:txBody>
          <a:bodyPr wrap="square">
            <a:spAutoFit/>
          </a:bodyPr>
          <a:lstStyle/>
          <a:p>
            <a:r>
              <a:rPr lang="en-US" sz="2800">
                <a:solidFill>
                  <a:srgbClr val="005AB5"/>
                </a:solidFill>
                <a:latin typeface="Cambria Math" panose="02040503050406030204" pitchFamily="18" charset="0"/>
                <a:ea typeface="Cambria Math" panose="02040503050406030204" pitchFamily="18" charset="0"/>
              </a:rPr>
              <a:t>pk</a:t>
            </a:r>
            <a:r>
              <a:rPr lang="en-US" sz="2800">
                <a:latin typeface="Cambria Math" panose="02040503050406030204" pitchFamily="18" charset="0"/>
                <a:ea typeface="Cambria Math" panose="02040503050406030204" pitchFamily="18" charset="0"/>
              </a:rPr>
              <a:t>,</a:t>
            </a:r>
            <a:r>
              <a:rPr lang="en-US" sz="2800">
                <a:solidFill>
                  <a:srgbClr val="005AB5"/>
                </a:solidFill>
                <a:latin typeface="Cambria Math" panose="02040503050406030204" pitchFamily="18" charset="0"/>
                <a:ea typeface="Cambria Math" panose="02040503050406030204" pitchFamily="18" charset="0"/>
              </a:rPr>
              <a:t> </a:t>
            </a:r>
            <a:r>
              <a:rPr lang="el-GR" sz="2800">
                <a:solidFill>
                  <a:srgbClr val="DC3220"/>
                </a:solidFill>
                <a:latin typeface="Cambria Math" panose="02040503050406030204" pitchFamily="18" charset="0"/>
                <a:ea typeface="Cambria Math" panose="02040503050406030204" pitchFamily="18" charset="0"/>
              </a:rPr>
              <a:t>σ</a:t>
            </a:r>
            <a:r>
              <a:rPr lang="en-US" sz="2800">
                <a:latin typeface="Cambria Math" panose="02040503050406030204" pitchFamily="18" charset="0"/>
                <a:ea typeface="Cambria Math" panose="02040503050406030204" pitchFamily="18" charset="0"/>
              </a:rPr>
              <a:t>,</a:t>
            </a:r>
            <a:r>
              <a:rPr lang="en-US" sz="2800">
                <a:solidFill>
                  <a:srgbClr val="DC3220"/>
                </a:solidFill>
                <a:latin typeface="Cambria Math" panose="02040503050406030204" pitchFamily="18" charset="0"/>
                <a:ea typeface="Cambria Math" panose="02040503050406030204" pitchFamily="18" charset="0"/>
              </a:rPr>
              <a:t> m </a:t>
            </a:r>
            <a:endParaRPr lang="en-US" sz="2800">
              <a:latin typeface="Calibri" panose="020F0502020204030204" pitchFamily="34" charset="0"/>
              <a:cs typeface="Calibri" panose="020F0502020204030204" pitchFamily="34" charset="0"/>
            </a:endParaRPr>
          </a:p>
        </p:txBody>
      </p:sp>
      <p:sp>
        <p:nvSpPr>
          <p:cNvPr id="23" name="Rectangle 22">
            <a:extLst>
              <a:ext uri="{FF2B5EF4-FFF2-40B4-BE49-F238E27FC236}">
                <a16:creationId xmlns:a16="http://schemas.microsoft.com/office/drawing/2014/main" id="{0965CF68-FE79-F3FA-6ECF-229DEC825EC5}"/>
              </a:ext>
            </a:extLst>
          </p:cNvPr>
          <p:cNvSpPr/>
          <p:nvPr/>
        </p:nvSpPr>
        <p:spPr>
          <a:xfrm>
            <a:off x="6451598" y="4265076"/>
            <a:ext cx="4440385" cy="640080"/>
          </a:xfrm>
          <a:prstGeom prst="rect">
            <a:avLst/>
          </a:prstGeom>
          <a:ln>
            <a:solidFill>
              <a:schemeClr val="tx1"/>
            </a:solid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US" sz="2400"/>
              <a:t>Elliptic Curve Operations</a:t>
            </a:r>
          </a:p>
        </p:txBody>
      </p:sp>
      <p:sp>
        <p:nvSpPr>
          <p:cNvPr id="18" name="TextBox 17">
            <a:extLst>
              <a:ext uri="{FF2B5EF4-FFF2-40B4-BE49-F238E27FC236}">
                <a16:creationId xmlns:a16="http://schemas.microsoft.com/office/drawing/2014/main" id="{3D225470-708F-A474-E028-CE2427FA079B}"/>
              </a:ext>
            </a:extLst>
          </p:cNvPr>
          <p:cNvSpPr txBox="1"/>
          <p:nvPr/>
        </p:nvSpPr>
        <p:spPr>
          <a:xfrm>
            <a:off x="3755005" y="1080686"/>
            <a:ext cx="5005265" cy="1077218"/>
          </a:xfrm>
          <a:prstGeom prst="rect">
            <a:avLst/>
          </a:prstGeom>
          <a:noFill/>
          <a:ln w="28575">
            <a:noFill/>
          </a:ln>
        </p:spPr>
        <p:txBody>
          <a:bodyPr wrap="square" rtlCol="0">
            <a:spAutoFit/>
          </a:bodyPr>
          <a:lstStyle/>
          <a:p>
            <a:r>
              <a:rPr lang="en-US" sz="3200"/>
              <a:t>Q: How to ensure </a:t>
            </a:r>
            <a:r>
              <a:rPr lang="el-GR" sz="3200">
                <a:solidFill>
                  <a:srgbClr val="DC3220"/>
                </a:solidFill>
              </a:rPr>
              <a:t>σ </a:t>
            </a:r>
            <a:r>
              <a:rPr lang="en-US" sz="3200"/>
              <a:t>and </a:t>
            </a:r>
            <a:r>
              <a:rPr lang="en-US" sz="3200">
                <a:solidFill>
                  <a:srgbClr val="DC3220"/>
                </a:solidFill>
              </a:rPr>
              <a:t>m</a:t>
            </a:r>
            <a:r>
              <a:rPr lang="en-US" sz="3200"/>
              <a:t> are the same on both sides?</a:t>
            </a:r>
          </a:p>
        </p:txBody>
      </p:sp>
      <p:grpSp>
        <p:nvGrpSpPr>
          <p:cNvPr id="21" name="Group 20">
            <a:extLst>
              <a:ext uri="{FF2B5EF4-FFF2-40B4-BE49-F238E27FC236}">
                <a16:creationId xmlns:a16="http://schemas.microsoft.com/office/drawing/2014/main" id="{456C8C88-2C75-FFDA-7A8F-0F8FA6581ECD}"/>
              </a:ext>
            </a:extLst>
          </p:cNvPr>
          <p:cNvGrpSpPr/>
          <p:nvPr/>
        </p:nvGrpSpPr>
        <p:grpSpPr>
          <a:xfrm>
            <a:off x="895001" y="6056344"/>
            <a:ext cx="859810" cy="859810"/>
            <a:chOff x="3640308" y="1764601"/>
            <a:chExt cx="859810" cy="859810"/>
          </a:xfrm>
        </p:grpSpPr>
        <p:pic>
          <p:nvPicPr>
            <p:cNvPr id="22" name="Picture 10" descr="Free Clipart: Padlock Icon | jaschon">
              <a:extLst>
                <a:ext uri="{FF2B5EF4-FFF2-40B4-BE49-F238E27FC236}">
                  <a16:creationId xmlns:a16="http://schemas.microsoft.com/office/drawing/2014/main" id="{B8FE6273-40E6-02A6-92C0-D15151CD7FEA}"/>
                </a:ext>
              </a:extLst>
            </p:cNvPr>
            <p:cNvPicPr>
              <a:picLocks noChangeAspect="1" noChangeArrowheads="1"/>
            </p:cNvPicPr>
            <p:nvPr/>
          </p:nvPicPr>
          <p:blipFill>
            <a:blip r:embed="rId3">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640308" y="1764601"/>
              <a:ext cx="859810" cy="859810"/>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a:extLst>
                <a:ext uri="{FF2B5EF4-FFF2-40B4-BE49-F238E27FC236}">
                  <a16:creationId xmlns:a16="http://schemas.microsoft.com/office/drawing/2014/main" id="{05BC96F4-4A57-B022-487F-A07A3B45D76C}"/>
                </a:ext>
              </a:extLst>
            </p:cNvPr>
            <p:cNvSpPr txBox="1"/>
            <p:nvPr/>
          </p:nvSpPr>
          <p:spPr>
            <a:xfrm>
              <a:off x="3908149" y="2116943"/>
              <a:ext cx="360996" cy="461665"/>
            </a:xfrm>
            <a:prstGeom prst="rect">
              <a:avLst/>
            </a:prstGeom>
            <a:noFill/>
          </p:spPr>
          <p:txBody>
            <a:bodyPr wrap="none" rtlCol="0">
              <a:spAutoFit/>
            </a:bodyPr>
            <a:lstStyle/>
            <a:p>
              <a:r>
                <a:rPr lang="el-GR" sz="2400">
                  <a:solidFill>
                    <a:schemeClr val="bg1"/>
                  </a:solidFill>
                  <a:latin typeface="Cambria Math" panose="02040503050406030204" pitchFamily="18" charset="0"/>
                  <a:ea typeface="Cambria Math" panose="02040503050406030204" pitchFamily="18" charset="0"/>
                </a:rPr>
                <a:t>σ</a:t>
              </a:r>
              <a:endParaRPr lang="en-US" sz="2400">
                <a:solidFill>
                  <a:schemeClr val="bg1"/>
                </a:solidFill>
              </a:endParaRPr>
            </a:p>
          </p:txBody>
        </p:sp>
      </p:grpSp>
      <p:grpSp>
        <p:nvGrpSpPr>
          <p:cNvPr id="25" name="Group 24">
            <a:extLst>
              <a:ext uri="{FF2B5EF4-FFF2-40B4-BE49-F238E27FC236}">
                <a16:creationId xmlns:a16="http://schemas.microsoft.com/office/drawing/2014/main" id="{A0E3AF2F-BA4F-A238-0BF0-FAF96A0FF512}"/>
              </a:ext>
            </a:extLst>
          </p:cNvPr>
          <p:cNvGrpSpPr/>
          <p:nvPr/>
        </p:nvGrpSpPr>
        <p:grpSpPr>
          <a:xfrm>
            <a:off x="1507942" y="6056344"/>
            <a:ext cx="859810" cy="859810"/>
            <a:chOff x="3640308" y="1764601"/>
            <a:chExt cx="859810" cy="859810"/>
          </a:xfrm>
        </p:grpSpPr>
        <p:pic>
          <p:nvPicPr>
            <p:cNvPr id="26" name="Picture 10" descr="Free Clipart: Padlock Icon | jaschon">
              <a:extLst>
                <a:ext uri="{FF2B5EF4-FFF2-40B4-BE49-F238E27FC236}">
                  <a16:creationId xmlns:a16="http://schemas.microsoft.com/office/drawing/2014/main" id="{6A32621D-332B-F330-98E0-52D21467520A}"/>
                </a:ext>
              </a:extLst>
            </p:cNvPr>
            <p:cNvPicPr>
              <a:picLocks noChangeAspect="1" noChangeArrowheads="1"/>
            </p:cNvPicPr>
            <p:nvPr/>
          </p:nvPicPr>
          <p:blipFill>
            <a:blip r:embed="rId3">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640308" y="1764601"/>
              <a:ext cx="859810" cy="859810"/>
            </a:xfrm>
            <a:prstGeom prst="rect">
              <a:avLst/>
            </a:prstGeom>
            <a:noFill/>
            <a:extLst>
              <a:ext uri="{909E8E84-426E-40DD-AFC4-6F175D3DCCD1}">
                <a14:hiddenFill xmlns:a14="http://schemas.microsoft.com/office/drawing/2010/main">
                  <a:solidFill>
                    <a:srgbClr val="FFFFFF"/>
                  </a:solidFill>
                </a14:hiddenFill>
              </a:ext>
            </a:extLst>
          </p:spPr>
        </p:pic>
        <p:sp>
          <p:nvSpPr>
            <p:cNvPr id="27" name="TextBox 26">
              <a:extLst>
                <a:ext uri="{FF2B5EF4-FFF2-40B4-BE49-F238E27FC236}">
                  <a16:creationId xmlns:a16="http://schemas.microsoft.com/office/drawing/2014/main" id="{54A490B6-FE4D-7353-39DA-D64C1B32015B}"/>
                </a:ext>
              </a:extLst>
            </p:cNvPr>
            <p:cNvSpPr txBox="1"/>
            <p:nvPr/>
          </p:nvSpPr>
          <p:spPr>
            <a:xfrm>
              <a:off x="3866580" y="2102392"/>
              <a:ext cx="441146" cy="461665"/>
            </a:xfrm>
            <a:prstGeom prst="rect">
              <a:avLst/>
            </a:prstGeom>
            <a:noFill/>
          </p:spPr>
          <p:txBody>
            <a:bodyPr wrap="none" rtlCol="0">
              <a:spAutoFit/>
            </a:bodyPr>
            <a:lstStyle/>
            <a:p>
              <a:r>
                <a:rPr lang="en-US" sz="2400">
                  <a:solidFill>
                    <a:schemeClr val="bg1"/>
                  </a:solidFill>
                  <a:latin typeface="Cambria Math" panose="02040503050406030204" pitchFamily="18" charset="0"/>
                  <a:ea typeface="Cambria Math" panose="02040503050406030204" pitchFamily="18" charset="0"/>
                </a:rPr>
                <a:t>m</a:t>
              </a:r>
              <a:endParaRPr lang="en-US" sz="2400">
                <a:solidFill>
                  <a:schemeClr val="bg1"/>
                </a:solidFill>
              </a:endParaRPr>
            </a:p>
          </p:txBody>
        </p:sp>
      </p:grpSp>
      <p:grpSp>
        <p:nvGrpSpPr>
          <p:cNvPr id="28" name="Group 27">
            <a:extLst>
              <a:ext uri="{FF2B5EF4-FFF2-40B4-BE49-F238E27FC236}">
                <a16:creationId xmlns:a16="http://schemas.microsoft.com/office/drawing/2014/main" id="{BADB483B-142C-D5B9-0DED-A6A64080C1F1}"/>
              </a:ext>
            </a:extLst>
          </p:cNvPr>
          <p:cNvGrpSpPr/>
          <p:nvPr/>
        </p:nvGrpSpPr>
        <p:grpSpPr>
          <a:xfrm>
            <a:off x="6719159" y="5269845"/>
            <a:ext cx="859810" cy="859810"/>
            <a:chOff x="3640308" y="1764601"/>
            <a:chExt cx="859810" cy="859810"/>
          </a:xfrm>
        </p:grpSpPr>
        <p:pic>
          <p:nvPicPr>
            <p:cNvPr id="29" name="Picture 10" descr="Free Clipart: Padlock Icon | jaschon">
              <a:extLst>
                <a:ext uri="{FF2B5EF4-FFF2-40B4-BE49-F238E27FC236}">
                  <a16:creationId xmlns:a16="http://schemas.microsoft.com/office/drawing/2014/main" id="{47F8EA41-C373-7C03-5423-32B5EC6E9170}"/>
                </a:ext>
              </a:extLst>
            </p:cNvPr>
            <p:cNvPicPr>
              <a:picLocks noChangeAspect="1" noChangeArrowheads="1"/>
            </p:cNvPicPr>
            <p:nvPr/>
          </p:nvPicPr>
          <p:blipFill>
            <a:blip r:embed="rId3">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640308" y="1764601"/>
              <a:ext cx="859810" cy="859810"/>
            </a:xfrm>
            <a:prstGeom prst="rect">
              <a:avLst/>
            </a:prstGeom>
            <a:noFill/>
            <a:extLst>
              <a:ext uri="{909E8E84-426E-40DD-AFC4-6F175D3DCCD1}">
                <a14:hiddenFill xmlns:a14="http://schemas.microsoft.com/office/drawing/2010/main">
                  <a:solidFill>
                    <a:srgbClr val="FFFFFF"/>
                  </a:solidFill>
                </a14:hiddenFill>
              </a:ext>
            </a:extLst>
          </p:spPr>
        </p:pic>
        <p:sp>
          <p:nvSpPr>
            <p:cNvPr id="30" name="TextBox 29">
              <a:extLst>
                <a:ext uri="{FF2B5EF4-FFF2-40B4-BE49-F238E27FC236}">
                  <a16:creationId xmlns:a16="http://schemas.microsoft.com/office/drawing/2014/main" id="{96C71CBA-6F2C-FDDD-D5C2-2889C246FD4F}"/>
                </a:ext>
              </a:extLst>
            </p:cNvPr>
            <p:cNvSpPr txBox="1"/>
            <p:nvPr/>
          </p:nvSpPr>
          <p:spPr>
            <a:xfrm>
              <a:off x="3908149" y="2116943"/>
              <a:ext cx="360996" cy="461665"/>
            </a:xfrm>
            <a:prstGeom prst="rect">
              <a:avLst/>
            </a:prstGeom>
            <a:noFill/>
          </p:spPr>
          <p:txBody>
            <a:bodyPr wrap="none" rtlCol="0">
              <a:spAutoFit/>
            </a:bodyPr>
            <a:lstStyle/>
            <a:p>
              <a:r>
                <a:rPr lang="el-GR" sz="2400">
                  <a:solidFill>
                    <a:schemeClr val="bg1"/>
                  </a:solidFill>
                  <a:latin typeface="Cambria Math" panose="02040503050406030204" pitchFamily="18" charset="0"/>
                  <a:ea typeface="Cambria Math" panose="02040503050406030204" pitchFamily="18" charset="0"/>
                </a:rPr>
                <a:t>σ</a:t>
              </a:r>
              <a:endParaRPr lang="en-US" sz="2400">
                <a:solidFill>
                  <a:schemeClr val="bg1"/>
                </a:solidFill>
              </a:endParaRPr>
            </a:p>
          </p:txBody>
        </p:sp>
      </p:grpSp>
      <p:grpSp>
        <p:nvGrpSpPr>
          <p:cNvPr id="31" name="Group 30">
            <a:extLst>
              <a:ext uri="{FF2B5EF4-FFF2-40B4-BE49-F238E27FC236}">
                <a16:creationId xmlns:a16="http://schemas.microsoft.com/office/drawing/2014/main" id="{65AF8957-8C53-2734-5BC9-2CBD13862739}"/>
              </a:ext>
            </a:extLst>
          </p:cNvPr>
          <p:cNvGrpSpPr/>
          <p:nvPr/>
        </p:nvGrpSpPr>
        <p:grpSpPr>
          <a:xfrm>
            <a:off x="7332100" y="5269845"/>
            <a:ext cx="859810" cy="859810"/>
            <a:chOff x="3640308" y="1764601"/>
            <a:chExt cx="859810" cy="859810"/>
          </a:xfrm>
        </p:grpSpPr>
        <p:pic>
          <p:nvPicPr>
            <p:cNvPr id="32" name="Picture 10" descr="Free Clipart: Padlock Icon | jaschon">
              <a:extLst>
                <a:ext uri="{FF2B5EF4-FFF2-40B4-BE49-F238E27FC236}">
                  <a16:creationId xmlns:a16="http://schemas.microsoft.com/office/drawing/2014/main" id="{16ABDAC3-D26E-9273-A8F3-24D945569258}"/>
                </a:ext>
              </a:extLst>
            </p:cNvPr>
            <p:cNvPicPr>
              <a:picLocks noChangeAspect="1" noChangeArrowheads="1"/>
            </p:cNvPicPr>
            <p:nvPr/>
          </p:nvPicPr>
          <p:blipFill>
            <a:blip r:embed="rId3">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640308" y="1764601"/>
              <a:ext cx="859810" cy="859810"/>
            </a:xfrm>
            <a:prstGeom prst="rect">
              <a:avLst/>
            </a:prstGeom>
            <a:noFill/>
            <a:extLst>
              <a:ext uri="{909E8E84-426E-40DD-AFC4-6F175D3DCCD1}">
                <a14:hiddenFill xmlns:a14="http://schemas.microsoft.com/office/drawing/2010/main">
                  <a:solidFill>
                    <a:srgbClr val="FFFFFF"/>
                  </a:solidFill>
                </a14:hiddenFill>
              </a:ext>
            </a:extLst>
          </p:spPr>
        </p:pic>
        <p:sp>
          <p:nvSpPr>
            <p:cNvPr id="33" name="TextBox 32">
              <a:extLst>
                <a:ext uri="{FF2B5EF4-FFF2-40B4-BE49-F238E27FC236}">
                  <a16:creationId xmlns:a16="http://schemas.microsoft.com/office/drawing/2014/main" id="{6D04397F-F7AC-1243-3380-268682DCD274}"/>
                </a:ext>
              </a:extLst>
            </p:cNvPr>
            <p:cNvSpPr txBox="1"/>
            <p:nvPr/>
          </p:nvSpPr>
          <p:spPr>
            <a:xfrm>
              <a:off x="3866580" y="2102392"/>
              <a:ext cx="441146" cy="461665"/>
            </a:xfrm>
            <a:prstGeom prst="rect">
              <a:avLst/>
            </a:prstGeom>
            <a:noFill/>
          </p:spPr>
          <p:txBody>
            <a:bodyPr wrap="none" rtlCol="0">
              <a:spAutoFit/>
            </a:bodyPr>
            <a:lstStyle/>
            <a:p>
              <a:r>
                <a:rPr lang="en-US" sz="2400">
                  <a:solidFill>
                    <a:schemeClr val="bg1"/>
                  </a:solidFill>
                  <a:latin typeface="Cambria Math" panose="02040503050406030204" pitchFamily="18" charset="0"/>
                  <a:ea typeface="Cambria Math" panose="02040503050406030204" pitchFamily="18" charset="0"/>
                </a:rPr>
                <a:t>m</a:t>
              </a:r>
              <a:endParaRPr lang="en-US" sz="2400">
                <a:solidFill>
                  <a:schemeClr val="bg1"/>
                </a:solidFill>
              </a:endParaRPr>
            </a:p>
          </p:txBody>
        </p:sp>
      </p:grpSp>
      <p:sp>
        <p:nvSpPr>
          <p:cNvPr id="20" name="Down Arrow 19">
            <a:extLst>
              <a:ext uri="{FF2B5EF4-FFF2-40B4-BE49-F238E27FC236}">
                <a16:creationId xmlns:a16="http://schemas.microsoft.com/office/drawing/2014/main" id="{9C52880E-F065-9948-2C5A-485E9737070F}"/>
              </a:ext>
            </a:extLst>
          </p:cNvPr>
          <p:cNvSpPr/>
          <p:nvPr/>
        </p:nvSpPr>
        <p:spPr>
          <a:xfrm rot="16200000" flipH="1" flipV="1">
            <a:off x="5669984" y="3948149"/>
            <a:ext cx="254634" cy="893236"/>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5" name="Picture 6" descr="Download Parchment, Scroll, Ribbon. Royalty-Free Vector Graphic - Pixabay">
            <a:extLst>
              <a:ext uri="{FF2B5EF4-FFF2-40B4-BE49-F238E27FC236}">
                <a16:creationId xmlns:a16="http://schemas.microsoft.com/office/drawing/2014/main" id="{901A984C-2656-66A4-4E16-E8A0A6358313}"/>
              </a:ext>
            </a:extLst>
          </p:cNvPr>
          <p:cNvPicPr>
            <a:picLocks noChangeAspect="1" noChangeArrowheads="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442127" y="3797645"/>
            <a:ext cx="766972" cy="548640"/>
          </a:xfrm>
          <a:prstGeom prst="rect">
            <a:avLst/>
          </a:prstGeom>
          <a:noFill/>
          <a:extLst>
            <a:ext uri="{909E8E84-426E-40DD-AFC4-6F175D3DCCD1}">
              <a14:hiddenFill xmlns:a14="http://schemas.microsoft.com/office/drawing/2010/main">
                <a:solidFill>
                  <a:srgbClr val="FFFFFF"/>
                </a:solidFill>
              </a14:hiddenFill>
            </a:ext>
          </a:extLst>
        </p:spPr>
      </p:pic>
      <p:sp>
        <p:nvSpPr>
          <p:cNvPr id="36" name="TextBox 35">
            <a:extLst>
              <a:ext uri="{FF2B5EF4-FFF2-40B4-BE49-F238E27FC236}">
                <a16:creationId xmlns:a16="http://schemas.microsoft.com/office/drawing/2014/main" id="{D714E0F4-5ED8-13F9-1A9D-38105116F293}"/>
              </a:ext>
            </a:extLst>
          </p:cNvPr>
          <p:cNvSpPr txBox="1"/>
          <p:nvPr/>
        </p:nvSpPr>
        <p:spPr>
          <a:xfrm>
            <a:off x="5305235" y="3163490"/>
            <a:ext cx="1553920" cy="830997"/>
          </a:xfrm>
          <a:prstGeom prst="rect">
            <a:avLst/>
          </a:prstGeom>
          <a:noFill/>
        </p:spPr>
        <p:txBody>
          <a:bodyPr wrap="square" rtlCol="0">
            <a:spAutoFit/>
          </a:bodyPr>
          <a:lstStyle/>
          <a:p>
            <a:r>
              <a:rPr lang="el-GR" sz="2400"/>
              <a:t>Π</a:t>
            </a:r>
            <a:r>
              <a:rPr lang="en-US" sz="2400"/>
              <a:t>’s Prover Transcript</a:t>
            </a:r>
          </a:p>
        </p:txBody>
      </p:sp>
      <p:sp>
        <p:nvSpPr>
          <p:cNvPr id="34" name="TextBox 33">
            <a:extLst>
              <a:ext uri="{FF2B5EF4-FFF2-40B4-BE49-F238E27FC236}">
                <a16:creationId xmlns:a16="http://schemas.microsoft.com/office/drawing/2014/main" id="{C8B440CD-0361-ED2B-8D94-10C3E95EFCB4}"/>
              </a:ext>
            </a:extLst>
          </p:cNvPr>
          <p:cNvSpPr txBox="1"/>
          <p:nvPr/>
        </p:nvSpPr>
        <p:spPr>
          <a:xfrm>
            <a:off x="3798081" y="6338359"/>
            <a:ext cx="8422434" cy="523220"/>
          </a:xfrm>
          <a:prstGeom prst="rect">
            <a:avLst/>
          </a:prstGeom>
          <a:noFill/>
        </p:spPr>
        <p:txBody>
          <a:bodyPr wrap="none" rtlCol="0">
            <a:spAutoFit/>
          </a:bodyPr>
          <a:lstStyle/>
          <a:p>
            <a:r>
              <a:rPr lang="en-US" sz="2800"/>
              <a:t>ECDSA/Ed25519: Eliminate dynamic point multiplication </a:t>
            </a:r>
          </a:p>
        </p:txBody>
      </p:sp>
      <p:grpSp>
        <p:nvGrpSpPr>
          <p:cNvPr id="37" name="Group 36">
            <a:extLst>
              <a:ext uri="{FF2B5EF4-FFF2-40B4-BE49-F238E27FC236}">
                <a16:creationId xmlns:a16="http://schemas.microsoft.com/office/drawing/2014/main" id="{4EF78C3E-3132-4A24-F6A9-28A01103DA2D}"/>
              </a:ext>
            </a:extLst>
          </p:cNvPr>
          <p:cNvGrpSpPr/>
          <p:nvPr/>
        </p:nvGrpSpPr>
        <p:grpSpPr>
          <a:xfrm>
            <a:off x="698500" y="4848512"/>
            <a:ext cx="4440385" cy="869426"/>
            <a:chOff x="698500" y="4848512"/>
            <a:chExt cx="4440385" cy="869426"/>
          </a:xfrm>
        </p:grpSpPr>
        <p:sp>
          <p:nvSpPr>
            <p:cNvPr id="38" name="Rectangle 37">
              <a:extLst>
                <a:ext uri="{FF2B5EF4-FFF2-40B4-BE49-F238E27FC236}">
                  <a16:creationId xmlns:a16="http://schemas.microsoft.com/office/drawing/2014/main" id="{122B8448-0E79-985A-643C-C61B4B409FF5}"/>
                </a:ext>
              </a:extLst>
            </p:cNvPr>
            <p:cNvSpPr/>
            <p:nvPr/>
          </p:nvSpPr>
          <p:spPr>
            <a:xfrm>
              <a:off x="698500" y="4848512"/>
              <a:ext cx="4440385" cy="869426"/>
            </a:xfrm>
            <a:prstGeom prst="rect">
              <a:avLst/>
            </a:prstGeom>
            <a:solidFill>
              <a:schemeClr val="bg1"/>
            </a:solidFill>
            <a:ln w="38100">
              <a:solidFill>
                <a:schemeClr val="tx1"/>
              </a:solidFill>
              <a:prstDash val="solid"/>
            </a:ln>
          </p:spPr>
          <p:style>
            <a:lnRef idx="2">
              <a:schemeClr val="dk1">
                <a:shade val="15000"/>
              </a:schemeClr>
            </a:lnRef>
            <a:fillRef idx="1">
              <a:schemeClr val="dk1"/>
            </a:fillRef>
            <a:effectRef idx="0">
              <a:schemeClr val="dk1"/>
            </a:effectRef>
            <a:fontRef idx="minor">
              <a:schemeClr val="lt1"/>
            </a:fontRef>
          </p:style>
          <p:txBody>
            <a:bodyPr rtlCol="0" anchor="ctr"/>
            <a:lstStyle/>
            <a:p>
              <a:r>
                <a:rPr lang="en-US" sz="2800">
                  <a:solidFill>
                    <a:schemeClr val="tx1"/>
                  </a:solidFill>
                </a:rPr>
                <a:t>                Open</a:t>
              </a:r>
            </a:p>
            <a:p>
              <a:pPr algn="ctr"/>
              <a:r>
                <a:rPr lang="el-GR" sz="2800">
                  <a:solidFill>
                    <a:schemeClr val="tx1"/>
                  </a:solidFill>
                </a:rPr>
                <a:t>Π</a:t>
              </a:r>
              <a:r>
                <a:rPr lang="en-US" sz="2800">
                  <a:solidFill>
                    <a:schemeClr val="tx1"/>
                  </a:solidFill>
                </a:rPr>
                <a:t>.Prove(</a:t>
              </a:r>
              <a:r>
                <a:rPr lang="en-US" sz="2800">
                  <a:solidFill>
                    <a:srgbClr val="005AB5"/>
                  </a:solidFill>
                  <a:latin typeface="Cambria Math" panose="02040503050406030204" pitchFamily="18" charset="0"/>
                  <a:ea typeface="Cambria Math" panose="02040503050406030204" pitchFamily="18" charset="0"/>
                </a:rPr>
                <a:t>pk</a:t>
              </a:r>
              <a:r>
                <a:rPr lang="en-US" sz="2800">
                  <a:solidFill>
                    <a:schemeClr val="tx1"/>
                  </a:solidFill>
                  <a:latin typeface="Cambria Math" panose="02040503050406030204" pitchFamily="18" charset="0"/>
                  <a:ea typeface="Cambria Math" panose="02040503050406030204" pitchFamily="18" charset="0"/>
                </a:rPr>
                <a:t>,</a:t>
              </a:r>
              <a:r>
                <a:rPr lang="en-US" sz="2800">
                  <a:solidFill>
                    <a:srgbClr val="005AB5"/>
                  </a:solidFill>
                  <a:latin typeface="Cambria Math" panose="02040503050406030204" pitchFamily="18" charset="0"/>
                  <a:ea typeface="Cambria Math" panose="02040503050406030204" pitchFamily="18" charset="0"/>
                </a:rPr>
                <a:t> </a:t>
              </a:r>
              <a:r>
                <a:rPr lang="el-GR" sz="2800">
                  <a:solidFill>
                    <a:srgbClr val="DC3220"/>
                  </a:solidFill>
                  <a:latin typeface="Cambria Math" panose="02040503050406030204" pitchFamily="18" charset="0"/>
                  <a:ea typeface="Cambria Math" panose="02040503050406030204" pitchFamily="18" charset="0"/>
                </a:rPr>
                <a:t>σ</a:t>
              </a:r>
              <a:r>
                <a:rPr lang="en-US" sz="2800">
                  <a:solidFill>
                    <a:schemeClr val="tx1"/>
                  </a:solidFill>
                  <a:latin typeface="Cambria Math" panose="02040503050406030204" pitchFamily="18" charset="0"/>
                  <a:ea typeface="Cambria Math" panose="02040503050406030204" pitchFamily="18" charset="0"/>
                </a:rPr>
                <a:t>,</a:t>
              </a:r>
              <a:r>
                <a:rPr lang="en-US" sz="2800">
                  <a:solidFill>
                    <a:srgbClr val="DC3220"/>
                  </a:solidFill>
                  <a:latin typeface="Cambria Math" panose="02040503050406030204" pitchFamily="18" charset="0"/>
                  <a:ea typeface="Cambria Math" panose="02040503050406030204" pitchFamily="18" charset="0"/>
                </a:rPr>
                <a:t> m</a:t>
              </a:r>
              <a:r>
                <a:rPr lang="en-US" sz="2800">
                  <a:solidFill>
                    <a:schemeClr val="tx1"/>
                  </a:solidFill>
                </a:rPr>
                <a:t>)</a:t>
              </a:r>
            </a:p>
          </p:txBody>
        </p:sp>
        <p:pic>
          <p:nvPicPr>
            <p:cNvPr id="39" name="Picture 38">
              <a:extLst>
                <a:ext uri="{FF2B5EF4-FFF2-40B4-BE49-F238E27FC236}">
                  <a16:creationId xmlns:a16="http://schemas.microsoft.com/office/drawing/2014/main" id="{0167CEE7-176A-7287-C202-D2391F020695}"/>
                </a:ext>
              </a:extLst>
            </p:cNvPr>
            <p:cNvPicPr>
              <a:picLocks noChangeAspect="1"/>
            </p:cNvPicPr>
            <p:nvPr/>
          </p:nvPicPr>
          <p:blipFill>
            <a:blip r:embed="rId5"/>
            <a:srcRect t="-1" b="5754"/>
            <a:stretch/>
          </p:blipFill>
          <p:spPr>
            <a:xfrm>
              <a:off x="2939873" y="4870904"/>
              <a:ext cx="878024" cy="469665"/>
            </a:xfrm>
            <a:prstGeom prst="rect">
              <a:avLst/>
            </a:prstGeom>
          </p:spPr>
        </p:pic>
      </p:grpSp>
    </p:spTree>
    <p:extLst>
      <p:ext uri="{BB962C8B-B14F-4D97-AF65-F5344CB8AC3E}">
        <p14:creationId xmlns:p14="http://schemas.microsoft.com/office/powerpoint/2010/main" val="42867317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CDE86A-95FC-24F3-D490-AC428E8A091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5F857CA-C3C9-1B57-94A5-BC1EEF194B45}"/>
              </a:ext>
            </a:extLst>
          </p:cNvPr>
          <p:cNvSpPr>
            <a:spLocks noGrp="1"/>
          </p:cNvSpPr>
          <p:nvPr>
            <p:ph type="title"/>
          </p:nvPr>
        </p:nvSpPr>
        <p:spPr/>
        <p:txBody>
          <a:bodyPr>
            <a:normAutofit/>
          </a:bodyPr>
          <a:lstStyle/>
          <a:p>
            <a:r>
              <a:rPr lang="en-US"/>
              <a:t>Hybrid Approach</a:t>
            </a:r>
            <a:endParaRPr lang="en-US" sz="3600"/>
          </a:p>
        </p:txBody>
      </p:sp>
      <p:grpSp>
        <p:nvGrpSpPr>
          <p:cNvPr id="14" name="Group 13">
            <a:extLst>
              <a:ext uri="{FF2B5EF4-FFF2-40B4-BE49-F238E27FC236}">
                <a16:creationId xmlns:a16="http://schemas.microsoft.com/office/drawing/2014/main" id="{FF3FE48D-2C19-8DFC-E70A-E0BAEB60A14C}"/>
              </a:ext>
            </a:extLst>
          </p:cNvPr>
          <p:cNvGrpSpPr/>
          <p:nvPr/>
        </p:nvGrpSpPr>
        <p:grpSpPr>
          <a:xfrm>
            <a:off x="830080" y="2299215"/>
            <a:ext cx="2311772" cy="1472758"/>
            <a:chOff x="4280776" y="3359239"/>
            <a:chExt cx="1773276" cy="1472758"/>
          </a:xfrm>
        </p:grpSpPr>
        <p:sp>
          <p:nvSpPr>
            <p:cNvPr id="10" name="Rectangle 9">
              <a:extLst>
                <a:ext uri="{FF2B5EF4-FFF2-40B4-BE49-F238E27FC236}">
                  <a16:creationId xmlns:a16="http://schemas.microsoft.com/office/drawing/2014/main" id="{2BA71677-00C7-507C-1350-2AB2DBA3AB1A}"/>
                </a:ext>
              </a:extLst>
            </p:cNvPr>
            <p:cNvSpPr/>
            <p:nvPr/>
          </p:nvSpPr>
          <p:spPr>
            <a:xfrm>
              <a:off x="4280776" y="3359239"/>
              <a:ext cx="1773276" cy="1472758"/>
            </a:xfrm>
            <a:prstGeom prst="rect">
              <a:avLst/>
            </a:prstGeom>
            <a:solidFill>
              <a:schemeClr val="bg2">
                <a:lumMod val="75000"/>
              </a:schemeClr>
            </a:solid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D04E9CE-1616-E51C-4C86-7A07AB3A08B8}"/>
                </a:ext>
              </a:extLst>
            </p:cNvPr>
            <p:cNvSpPr/>
            <p:nvPr/>
          </p:nvSpPr>
          <p:spPr>
            <a:xfrm>
              <a:off x="4365323" y="3453063"/>
              <a:ext cx="1620735" cy="640080"/>
            </a:xfrm>
            <a:prstGeom prst="rect">
              <a:avLst/>
            </a:prstGeom>
            <a:ln>
              <a:solidFill>
                <a:schemeClr val="tx1"/>
              </a:solid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US" sz="2400" err="1"/>
                <a:t>zkSNARK.Prove</a:t>
              </a:r>
              <a:endParaRPr lang="en-US" sz="2400"/>
            </a:p>
          </p:txBody>
        </p:sp>
        <p:sp>
          <p:nvSpPr>
            <p:cNvPr id="9" name="Rectangle 8">
              <a:extLst>
                <a:ext uri="{FF2B5EF4-FFF2-40B4-BE49-F238E27FC236}">
                  <a16:creationId xmlns:a16="http://schemas.microsoft.com/office/drawing/2014/main" id="{A95A8398-2EE9-10BC-CDD9-702A07EFB85D}"/>
                </a:ext>
              </a:extLst>
            </p:cNvPr>
            <p:cNvSpPr/>
            <p:nvPr/>
          </p:nvSpPr>
          <p:spPr>
            <a:xfrm>
              <a:off x="4378611" y="4094213"/>
              <a:ext cx="1599827" cy="640080"/>
            </a:xfrm>
            <a:prstGeom prst="rect">
              <a:avLst/>
            </a:prstGeom>
            <a:ln w="28575">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sz="2800">
                  <a:effectLst/>
                  <a:latin typeface="Calibri" panose="020F0502020204030204" pitchFamily="34" charset="0"/>
                  <a:cs typeface="Calibri" panose="020F0502020204030204" pitchFamily="34" charset="0"/>
                </a:rPr>
                <a:t>Π</a:t>
              </a:r>
              <a:r>
                <a:rPr lang="en-US" sz="2800">
                  <a:effectLst/>
                  <a:latin typeface="Calibri" panose="020F0502020204030204" pitchFamily="34" charset="0"/>
                  <a:cs typeface="Calibri" panose="020F0502020204030204" pitchFamily="34" charset="0"/>
                </a:rPr>
                <a:t>.Prove</a:t>
              </a:r>
              <a:endParaRPr lang="en-US" sz="2800">
                <a:solidFill>
                  <a:schemeClr val="tx1"/>
                </a:solidFill>
                <a:latin typeface="Calibri" panose="020F0502020204030204" pitchFamily="34" charset="0"/>
                <a:cs typeface="Calibri" panose="020F0502020204030204" pitchFamily="34" charset="0"/>
              </a:endParaRPr>
            </a:p>
          </p:txBody>
        </p:sp>
      </p:grpSp>
      <p:grpSp>
        <p:nvGrpSpPr>
          <p:cNvPr id="16" name="Group 15">
            <a:extLst>
              <a:ext uri="{FF2B5EF4-FFF2-40B4-BE49-F238E27FC236}">
                <a16:creationId xmlns:a16="http://schemas.microsoft.com/office/drawing/2014/main" id="{63ADEF93-C10B-2FAF-C245-DA1DE2630622}"/>
              </a:ext>
            </a:extLst>
          </p:cNvPr>
          <p:cNvGrpSpPr/>
          <p:nvPr/>
        </p:nvGrpSpPr>
        <p:grpSpPr>
          <a:xfrm>
            <a:off x="8835992" y="2295915"/>
            <a:ext cx="2311775" cy="1472757"/>
            <a:chOff x="4280776" y="3357567"/>
            <a:chExt cx="1773276" cy="1472757"/>
          </a:xfrm>
        </p:grpSpPr>
        <p:sp>
          <p:nvSpPr>
            <p:cNvPr id="20" name="Rectangle 19">
              <a:extLst>
                <a:ext uri="{FF2B5EF4-FFF2-40B4-BE49-F238E27FC236}">
                  <a16:creationId xmlns:a16="http://schemas.microsoft.com/office/drawing/2014/main" id="{E7378601-B6FF-8C64-861E-94E45C5788BE}"/>
                </a:ext>
              </a:extLst>
            </p:cNvPr>
            <p:cNvSpPr/>
            <p:nvPr/>
          </p:nvSpPr>
          <p:spPr>
            <a:xfrm>
              <a:off x="4280776" y="3357567"/>
              <a:ext cx="1773276" cy="1472757"/>
            </a:xfrm>
            <a:prstGeom prst="rect">
              <a:avLst/>
            </a:prstGeom>
            <a:solidFill>
              <a:schemeClr val="bg2">
                <a:lumMod val="75000"/>
              </a:schemeClr>
            </a:solid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4C40C07-396E-7B9A-5D93-7D5347DDF813}"/>
                </a:ext>
              </a:extLst>
            </p:cNvPr>
            <p:cNvSpPr/>
            <p:nvPr/>
          </p:nvSpPr>
          <p:spPr>
            <a:xfrm>
              <a:off x="4365323" y="3451392"/>
              <a:ext cx="1620735" cy="640080"/>
            </a:xfrm>
            <a:prstGeom prst="rect">
              <a:avLst/>
            </a:prstGeom>
            <a:ln>
              <a:solidFill>
                <a:schemeClr val="tx1"/>
              </a:solid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US" sz="2400" err="1"/>
                <a:t>zkSNARK.Verify</a:t>
              </a:r>
              <a:endParaRPr lang="en-US" sz="2400"/>
            </a:p>
          </p:txBody>
        </p:sp>
        <p:sp>
          <p:nvSpPr>
            <p:cNvPr id="18" name="Rectangle 17">
              <a:extLst>
                <a:ext uri="{FF2B5EF4-FFF2-40B4-BE49-F238E27FC236}">
                  <a16:creationId xmlns:a16="http://schemas.microsoft.com/office/drawing/2014/main" id="{2610FED7-F647-BD5D-65A1-68DA95DF340F}"/>
                </a:ext>
              </a:extLst>
            </p:cNvPr>
            <p:cNvSpPr/>
            <p:nvPr/>
          </p:nvSpPr>
          <p:spPr>
            <a:xfrm>
              <a:off x="4378611" y="4094213"/>
              <a:ext cx="1599827" cy="640080"/>
            </a:xfrm>
            <a:prstGeom prst="rect">
              <a:avLst/>
            </a:prstGeom>
            <a:ln w="28575">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sz="2800">
                  <a:effectLst/>
                  <a:latin typeface="Calibri" panose="020F0502020204030204" pitchFamily="34" charset="0"/>
                  <a:cs typeface="Calibri" panose="020F0502020204030204" pitchFamily="34" charset="0"/>
                </a:rPr>
                <a:t>Π</a:t>
              </a:r>
              <a:r>
                <a:rPr lang="en-US" sz="2800">
                  <a:effectLst/>
                  <a:latin typeface="Calibri" panose="020F0502020204030204" pitchFamily="34" charset="0"/>
                  <a:cs typeface="Calibri" panose="020F0502020204030204" pitchFamily="34" charset="0"/>
                </a:rPr>
                <a:t>.Verify</a:t>
              </a:r>
              <a:endParaRPr lang="en-US" sz="2800">
                <a:solidFill>
                  <a:schemeClr val="tx1"/>
                </a:solidFill>
                <a:latin typeface="Calibri" panose="020F0502020204030204" pitchFamily="34" charset="0"/>
                <a:cs typeface="Calibri" panose="020F0502020204030204" pitchFamily="34" charset="0"/>
              </a:endParaRPr>
            </a:p>
          </p:txBody>
        </p:sp>
      </p:grpSp>
      <p:pic>
        <p:nvPicPr>
          <p:cNvPr id="12" name="Picture 6" descr="Client - Free marketing icons">
            <a:extLst>
              <a:ext uri="{FF2B5EF4-FFF2-40B4-BE49-F238E27FC236}">
                <a16:creationId xmlns:a16="http://schemas.microsoft.com/office/drawing/2014/main" id="{225E3148-2545-CE36-5FC8-E025516E2E9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28374"/>
          <a:stretch/>
        </p:blipFill>
        <p:spPr bwMode="auto">
          <a:xfrm>
            <a:off x="838200" y="4643839"/>
            <a:ext cx="2315308" cy="1658373"/>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a:extLst>
              <a:ext uri="{FF2B5EF4-FFF2-40B4-BE49-F238E27FC236}">
                <a16:creationId xmlns:a16="http://schemas.microsoft.com/office/drawing/2014/main" id="{5646C456-B296-760D-A123-8AC09F6EF819}"/>
              </a:ext>
            </a:extLst>
          </p:cNvPr>
          <p:cNvSpPr txBox="1"/>
          <p:nvPr/>
        </p:nvSpPr>
        <p:spPr>
          <a:xfrm>
            <a:off x="1493793" y="6413799"/>
            <a:ext cx="1004121" cy="461665"/>
          </a:xfrm>
          <a:prstGeom prst="rect">
            <a:avLst/>
          </a:prstGeom>
          <a:noFill/>
        </p:spPr>
        <p:txBody>
          <a:bodyPr wrap="none" rtlCol="0">
            <a:spAutoFit/>
          </a:bodyPr>
          <a:lstStyle/>
          <a:p>
            <a:r>
              <a:rPr lang="en-US" sz="2400"/>
              <a:t>Prover</a:t>
            </a:r>
          </a:p>
        </p:txBody>
      </p:sp>
      <p:pic>
        <p:nvPicPr>
          <p:cNvPr id="25" name="Picture 24">
            <a:extLst>
              <a:ext uri="{FF2B5EF4-FFF2-40B4-BE49-F238E27FC236}">
                <a16:creationId xmlns:a16="http://schemas.microsoft.com/office/drawing/2014/main" id="{3F4841E6-95CC-F32A-E642-E6B8D44517A5}"/>
              </a:ext>
            </a:extLst>
          </p:cNvPr>
          <p:cNvPicPr>
            <a:picLocks noChangeAspect="1"/>
          </p:cNvPicPr>
          <p:nvPr/>
        </p:nvPicPr>
        <p:blipFill rotWithShape="1">
          <a:blip r:embed="rId4"/>
          <a:srcRect b="6852"/>
          <a:stretch/>
        </p:blipFill>
        <p:spPr>
          <a:xfrm>
            <a:off x="9046754" y="4618318"/>
            <a:ext cx="1893077" cy="1763364"/>
          </a:xfrm>
          <a:prstGeom prst="rect">
            <a:avLst/>
          </a:prstGeom>
        </p:spPr>
      </p:pic>
      <p:sp>
        <p:nvSpPr>
          <p:cNvPr id="26" name="TextBox 25">
            <a:extLst>
              <a:ext uri="{FF2B5EF4-FFF2-40B4-BE49-F238E27FC236}">
                <a16:creationId xmlns:a16="http://schemas.microsoft.com/office/drawing/2014/main" id="{A7CFE611-3B82-2728-B1E1-D4C342B32294}"/>
              </a:ext>
            </a:extLst>
          </p:cNvPr>
          <p:cNvSpPr txBox="1"/>
          <p:nvPr/>
        </p:nvSpPr>
        <p:spPr>
          <a:xfrm>
            <a:off x="9555809" y="6413799"/>
            <a:ext cx="1102289" cy="461665"/>
          </a:xfrm>
          <a:prstGeom prst="rect">
            <a:avLst/>
          </a:prstGeom>
          <a:noFill/>
        </p:spPr>
        <p:txBody>
          <a:bodyPr wrap="none" rtlCol="0">
            <a:spAutoFit/>
          </a:bodyPr>
          <a:lstStyle/>
          <a:p>
            <a:r>
              <a:rPr lang="en-US" sz="2400"/>
              <a:t>Verifier</a:t>
            </a:r>
          </a:p>
        </p:txBody>
      </p:sp>
      <p:pic>
        <p:nvPicPr>
          <p:cNvPr id="40" name="Graphic 39" descr="Diploma roll with solid fill">
            <a:extLst>
              <a:ext uri="{FF2B5EF4-FFF2-40B4-BE49-F238E27FC236}">
                <a16:creationId xmlns:a16="http://schemas.microsoft.com/office/drawing/2014/main" id="{477DB104-A58F-006A-2982-D55A4935CF3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357917" y="3825706"/>
            <a:ext cx="914400" cy="914400"/>
          </a:xfrm>
          <a:prstGeom prst="rect">
            <a:avLst/>
          </a:prstGeom>
        </p:spPr>
      </p:pic>
      <p:pic>
        <p:nvPicPr>
          <p:cNvPr id="41" name="Graphic 40" descr="Diploma roll with solid fill">
            <a:extLst>
              <a:ext uri="{FF2B5EF4-FFF2-40B4-BE49-F238E27FC236}">
                <a16:creationId xmlns:a16="http://schemas.microsoft.com/office/drawing/2014/main" id="{D0EC11DD-A138-E6B6-F2BF-A067A73A3F1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718442" y="3808631"/>
            <a:ext cx="914400" cy="914400"/>
          </a:xfrm>
          <a:prstGeom prst="rect">
            <a:avLst/>
          </a:prstGeom>
        </p:spPr>
      </p:pic>
      <p:cxnSp>
        <p:nvCxnSpPr>
          <p:cNvPr id="42" name="Straight Arrow Connector 41">
            <a:extLst>
              <a:ext uri="{FF2B5EF4-FFF2-40B4-BE49-F238E27FC236}">
                <a16:creationId xmlns:a16="http://schemas.microsoft.com/office/drawing/2014/main" id="{E734051A-F35C-76D9-B135-22260B74F19D}"/>
              </a:ext>
            </a:extLst>
          </p:cNvPr>
          <p:cNvCxnSpPr>
            <a:cxnSpLocks/>
          </p:cNvCxnSpPr>
          <p:nvPr/>
        </p:nvCxnSpPr>
        <p:spPr>
          <a:xfrm>
            <a:off x="3352797" y="6047517"/>
            <a:ext cx="5486400" cy="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pic>
        <p:nvPicPr>
          <p:cNvPr id="43" name="Graphic 42" descr="Diploma roll with solid fill">
            <a:extLst>
              <a:ext uri="{FF2B5EF4-FFF2-40B4-BE49-F238E27FC236}">
                <a16:creationId xmlns:a16="http://schemas.microsoft.com/office/drawing/2014/main" id="{37868241-0AC5-5647-CA30-6AD3ECEB1AB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642931" y="5332408"/>
            <a:ext cx="914400" cy="914400"/>
          </a:xfrm>
          <a:prstGeom prst="rect">
            <a:avLst/>
          </a:prstGeom>
        </p:spPr>
      </p:pic>
      <p:sp>
        <p:nvSpPr>
          <p:cNvPr id="44" name="TextBox 43">
            <a:extLst>
              <a:ext uri="{FF2B5EF4-FFF2-40B4-BE49-F238E27FC236}">
                <a16:creationId xmlns:a16="http://schemas.microsoft.com/office/drawing/2014/main" id="{3EBC0D99-9BF3-66EB-B1AE-71B2BC47FF60}"/>
              </a:ext>
            </a:extLst>
          </p:cNvPr>
          <p:cNvSpPr txBox="1"/>
          <p:nvPr/>
        </p:nvSpPr>
        <p:spPr>
          <a:xfrm>
            <a:off x="10267773" y="3964596"/>
            <a:ext cx="1682921" cy="400110"/>
          </a:xfrm>
          <a:prstGeom prst="rect">
            <a:avLst/>
          </a:prstGeom>
          <a:noFill/>
        </p:spPr>
        <p:txBody>
          <a:bodyPr wrap="square">
            <a:spAutoFit/>
          </a:bodyPr>
          <a:lstStyle/>
          <a:p>
            <a:r>
              <a:rPr lang="en-US" sz="2000">
                <a:solidFill>
                  <a:srgbClr val="202124"/>
                </a:solidFill>
                <a:latin typeface="Calibri" panose="020F0502020204030204" pitchFamily="34" charset="0"/>
                <a:cs typeface="Calibri" panose="020F0502020204030204" pitchFamily="34" charset="0"/>
              </a:rPr>
              <a:t>Accept</a:t>
            </a:r>
            <a:r>
              <a:rPr lang="en-US" sz="2000" b="0" i="0">
                <a:solidFill>
                  <a:srgbClr val="202124"/>
                </a:solidFill>
                <a:effectLst/>
                <a:latin typeface="Calibri" panose="020F0502020204030204" pitchFamily="34" charset="0"/>
                <a:cs typeface="Calibri" panose="020F0502020204030204" pitchFamily="34" charset="0"/>
              </a:rPr>
              <a:t>/</a:t>
            </a:r>
            <a:r>
              <a:rPr lang="en-US" sz="2000">
                <a:solidFill>
                  <a:srgbClr val="202124"/>
                </a:solidFill>
                <a:latin typeface="Calibri" panose="020F0502020204030204" pitchFamily="34" charset="0"/>
                <a:cs typeface="Calibri" panose="020F0502020204030204" pitchFamily="34" charset="0"/>
              </a:rPr>
              <a:t>Reject</a:t>
            </a:r>
            <a:endParaRPr lang="en-US" sz="2000">
              <a:latin typeface="Calibri" panose="020F0502020204030204" pitchFamily="34" charset="0"/>
              <a:cs typeface="Calibri" panose="020F0502020204030204" pitchFamily="34" charset="0"/>
            </a:endParaRPr>
          </a:p>
        </p:txBody>
      </p:sp>
      <p:sp>
        <p:nvSpPr>
          <p:cNvPr id="45" name="TextBox 44">
            <a:extLst>
              <a:ext uri="{FF2B5EF4-FFF2-40B4-BE49-F238E27FC236}">
                <a16:creationId xmlns:a16="http://schemas.microsoft.com/office/drawing/2014/main" id="{56AF9CBC-009D-FF8B-34F8-2D5140D3E375}"/>
              </a:ext>
            </a:extLst>
          </p:cNvPr>
          <p:cNvSpPr txBox="1"/>
          <p:nvPr/>
        </p:nvSpPr>
        <p:spPr>
          <a:xfrm>
            <a:off x="336417" y="3946631"/>
            <a:ext cx="1377300" cy="523220"/>
          </a:xfrm>
          <a:prstGeom prst="rect">
            <a:avLst/>
          </a:prstGeom>
          <a:noFill/>
        </p:spPr>
        <p:txBody>
          <a:bodyPr wrap="none" rtlCol="0">
            <a:spAutoFit/>
          </a:bodyPr>
          <a:lstStyle/>
          <a:p>
            <a:r>
              <a:rPr lang="en-US" sz="2800">
                <a:solidFill>
                  <a:srgbClr val="005AB5"/>
                </a:solidFill>
              </a:rPr>
              <a:t>PK</a:t>
            </a:r>
            <a:r>
              <a:rPr lang="en-US" sz="2800"/>
              <a:t>, </a:t>
            </a:r>
            <a:r>
              <a:rPr lang="el-GR" sz="2800">
                <a:solidFill>
                  <a:srgbClr val="DC3220"/>
                </a:solidFill>
              </a:rPr>
              <a:t>σ</a:t>
            </a:r>
            <a:r>
              <a:rPr lang="el-GR" sz="2800"/>
              <a:t>, </a:t>
            </a:r>
            <a:r>
              <a:rPr lang="en-US" sz="2800">
                <a:solidFill>
                  <a:srgbClr val="DC3220"/>
                </a:solidFill>
              </a:rPr>
              <a:t>m</a:t>
            </a:r>
          </a:p>
        </p:txBody>
      </p:sp>
      <p:sp>
        <p:nvSpPr>
          <p:cNvPr id="46" name="TextBox 45">
            <a:extLst>
              <a:ext uri="{FF2B5EF4-FFF2-40B4-BE49-F238E27FC236}">
                <a16:creationId xmlns:a16="http://schemas.microsoft.com/office/drawing/2014/main" id="{CC1D0A7C-B30D-6F11-CEF5-B5B06A3CF535}"/>
              </a:ext>
            </a:extLst>
          </p:cNvPr>
          <p:cNvSpPr txBox="1"/>
          <p:nvPr/>
        </p:nvSpPr>
        <p:spPr>
          <a:xfrm>
            <a:off x="8235212" y="3946631"/>
            <a:ext cx="556563" cy="523220"/>
          </a:xfrm>
          <a:prstGeom prst="rect">
            <a:avLst/>
          </a:prstGeom>
          <a:noFill/>
        </p:spPr>
        <p:txBody>
          <a:bodyPr wrap="none" rtlCol="0">
            <a:spAutoFit/>
          </a:bodyPr>
          <a:lstStyle/>
          <a:p>
            <a:r>
              <a:rPr lang="en-US" sz="2800">
                <a:solidFill>
                  <a:srgbClr val="005AB5"/>
                </a:solidFill>
              </a:rPr>
              <a:t>PK</a:t>
            </a:r>
          </a:p>
        </p:txBody>
      </p:sp>
      <p:cxnSp>
        <p:nvCxnSpPr>
          <p:cNvPr id="47" name="Straight Arrow Connector 46">
            <a:extLst>
              <a:ext uri="{FF2B5EF4-FFF2-40B4-BE49-F238E27FC236}">
                <a16:creationId xmlns:a16="http://schemas.microsoft.com/office/drawing/2014/main" id="{2E23CC2C-01C5-908B-D5AB-BECA2F167043}"/>
              </a:ext>
            </a:extLst>
          </p:cNvPr>
          <p:cNvCxnSpPr>
            <a:cxnSpLocks/>
          </p:cNvCxnSpPr>
          <p:nvPr/>
        </p:nvCxnSpPr>
        <p:spPr>
          <a:xfrm>
            <a:off x="2273986" y="3867551"/>
            <a:ext cx="0" cy="73152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48" name="Straight Arrow Connector 47">
            <a:extLst>
              <a:ext uri="{FF2B5EF4-FFF2-40B4-BE49-F238E27FC236}">
                <a16:creationId xmlns:a16="http://schemas.microsoft.com/office/drawing/2014/main" id="{19F1C2B8-C464-EF12-B5A6-50578C58E49F}"/>
              </a:ext>
            </a:extLst>
          </p:cNvPr>
          <p:cNvCxnSpPr>
            <a:cxnSpLocks/>
          </p:cNvCxnSpPr>
          <p:nvPr/>
        </p:nvCxnSpPr>
        <p:spPr>
          <a:xfrm>
            <a:off x="10257972" y="3844890"/>
            <a:ext cx="0" cy="73152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49" name="Straight Arrow Connector 48">
            <a:extLst>
              <a:ext uri="{FF2B5EF4-FFF2-40B4-BE49-F238E27FC236}">
                <a16:creationId xmlns:a16="http://schemas.microsoft.com/office/drawing/2014/main" id="{B648AA17-2542-03F7-BC8F-A1D41F1A46A8}"/>
              </a:ext>
            </a:extLst>
          </p:cNvPr>
          <p:cNvCxnSpPr>
            <a:cxnSpLocks/>
          </p:cNvCxnSpPr>
          <p:nvPr/>
        </p:nvCxnSpPr>
        <p:spPr>
          <a:xfrm flipH="1" flipV="1">
            <a:off x="9764676" y="3844890"/>
            <a:ext cx="0" cy="73152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50" name="Straight Arrow Connector 49">
            <a:extLst>
              <a:ext uri="{FF2B5EF4-FFF2-40B4-BE49-F238E27FC236}">
                <a16:creationId xmlns:a16="http://schemas.microsoft.com/office/drawing/2014/main" id="{E9BC5D4A-6B64-1B1D-AADF-AC99E944363A}"/>
              </a:ext>
            </a:extLst>
          </p:cNvPr>
          <p:cNvCxnSpPr>
            <a:cxnSpLocks/>
          </p:cNvCxnSpPr>
          <p:nvPr/>
        </p:nvCxnSpPr>
        <p:spPr>
          <a:xfrm flipV="1">
            <a:off x="1722984" y="3855519"/>
            <a:ext cx="0" cy="73152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5" name="Content Placeholder 4">
            <a:extLst>
              <a:ext uri="{FF2B5EF4-FFF2-40B4-BE49-F238E27FC236}">
                <a16:creationId xmlns:a16="http://schemas.microsoft.com/office/drawing/2014/main" id="{020E825F-5B7F-AB57-EDEE-D97FC6F6A1A0}"/>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4061086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4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54F73C-A373-4A13-16DA-4022005B24B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DAD0419-5EDF-DCE5-0867-1EB1BEF6E5C2}"/>
              </a:ext>
            </a:extLst>
          </p:cNvPr>
          <p:cNvSpPr>
            <a:spLocks noGrp="1"/>
          </p:cNvSpPr>
          <p:nvPr>
            <p:ph type="title"/>
          </p:nvPr>
        </p:nvSpPr>
        <p:spPr/>
        <p:txBody>
          <a:bodyPr/>
          <a:lstStyle/>
          <a:p>
            <a:r>
              <a:rPr lang="en-US">
                <a:latin typeface="Segoe UI Semibold"/>
                <a:cs typeface="Segoe UI Semibold"/>
              </a:rPr>
              <a:t>Post-Quantum Signatures</a:t>
            </a:r>
            <a:endParaRPr lang="en-US"/>
          </a:p>
        </p:txBody>
      </p:sp>
      <p:sp>
        <p:nvSpPr>
          <p:cNvPr id="3" name="Content Placeholder 2">
            <a:extLst>
              <a:ext uri="{FF2B5EF4-FFF2-40B4-BE49-F238E27FC236}">
                <a16:creationId xmlns:a16="http://schemas.microsoft.com/office/drawing/2014/main" id="{76685886-A000-63E3-C4ED-E8AE45CAC66F}"/>
              </a:ext>
            </a:extLst>
          </p:cNvPr>
          <p:cNvSpPr>
            <a:spLocks noGrp="1"/>
          </p:cNvSpPr>
          <p:nvPr>
            <p:ph idx="1"/>
          </p:nvPr>
        </p:nvSpPr>
        <p:spPr/>
        <p:txBody>
          <a:bodyPr vert="horz" lIns="91440" tIns="45720" rIns="91440" bIns="45720" rtlCol="0" anchor="t">
            <a:normAutofit/>
          </a:bodyPr>
          <a:lstStyle/>
          <a:p>
            <a:r>
              <a:rPr lang="en-US">
                <a:ea typeface="Calibri"/>
                <a:cs typeface="Calibri"/>
              </a:rPr>
              <a:t>Implementations for NIST selections Falcon and </a:t>
            </a:r>
            <a:r>
              <a:rPr lang="en-US" err="1">
                <a:ea typeface="Calibri"/>
                <a:cs typeface="Calibri"/>
              </a:rPr>
              <a:t>Dilithium</a:t>
            </a:r>
          </a:p>
          <a:p>
            <a:pPr marL="0" indent="0">
              <a:buNone/>
            </a:pPr>
            <a:endParaRPr lang="en-US">
              <a:ea typeface="Calibri"/>
              <a:cs typeface="Calibri"/>
            </a:endParaRPr>
          </a:p>
          <a:p>
            <a:pPr marL="0" indent="0">
              <a:buNone/>
            </a:pPr>
            <a:endParaRPr lang="en-US">
              <a:ea typeface="Calibri"/>
              <a:cs typeface="Calibri"/>
            </a:endParaRPr>
          </a:p>
          <a:p>
            <a:r>
              <a:rPr lang="en-US">
                <a:ea typeface="Calibri"/>
                <a:cs typeface="Calibri"/>
              </a:rPr>
              <a:t>Algebra is </a:t>
            </a:r>
            <a:r>
              <a:rPr lang="en-US" i="1">
                <a:solidFill>
                  <a:schemeClr val="accent5">
                    <a:lumMod val="76000"/>
                  </a:schemeClr>
                </a:solidFill>
                <a:ea typeface="Calibri"/>
                <a:cs typeface="Calibri"/>
              </a:rPr>
              <a:t>easier </a:t>
            </a:r>
            <a:r>
              <a:rPr lang="en-US">
                <a:ea typeface="Calibri"/>
                <a:cs typeface="Calibri"/>
              </a:rPr>
              <a:t>(small moduli)</a:t>
            </a:r>
          </a:p>
          <a:p>
            <a:r>
              <a:rPr lang="en-US">
                <a:ea typeface="Calibri"/>
                <a:cs typeface="Calibri"/>
              </a:rPr>
              <a:t>Norm bounds (</a:t>
            </a:r>
            <a:r>
              <a:rPr lang="en-US">
                <a:solidFill>
                  <a:schemeClr val="accent5">
                    <a:lumMod val="76000"/>
                  </a:schemeClr>
                </a:solidFill>
                <a:ea typeface="Calibri"/>
                <a:cs typeface="Calibri"/>
              </a:rPr>
              <a:t>easy </a:t>
            </a:r>
            <a:r>
              <a:rPr lang="en-US">
                <a:ea typeface="Calibri"/>
                <a:cs typeface="Calibri"/>
              </a:rPr>
              <a:t>with efficient lookup </a:t>
            </a:r>
            <a:r>
              <a:rPr lang="en-US" err="1">
                <a:ea typeface="Calibri"/>
                <a:cs typeface="Calibri"/>
              </a:rPr>
              <a:t>args</a:t>
            </a:r>
            <a:r>
              <a:rPr lang="en-US">
                <a:ea typeface="Calibri"/>
                <a:cs typeface="Calibri"/>
              </a:rPr>
              <a:t>)</a:t>
            </a:r>
          </a:p>
          <a:p>
            <a:r>
              <a:rPr lang="en-US">
                <a:ea typeface="Calibri"/>
                <a:cs typeface="Calibri"/>
              </a:rPr>
              <a:t>Hashing is </a:t>
            </a:r>
            <a:r>
              <a:rPr lang="en-US" i="1">
                <a:solidFill>
                  <a:schemeClr val="accent2"/>
                </a:solidFill>
                <a:ea typeface="Calibri"/>
                <a:cs typeface="Calibri"/>
              </a:rPr>
              <a:t>harder </a:t>
            </a:r>
            <a:r>
              <a:rPr lang="en-US">
                <a:ea typeface="Calibri"/>
                <a:cs typeface="Calibri"/>
              </a:rPr>
              <a:t>(SHA3 vs SHA2)</a:t>
            </a:r>
          </a:p>
          <a:p>
            <a:r>
              <a:rPr lang="en-US">
                <a:ea typeface="Calibri"/>
                <a:cs typeface="Calibri"/>
              </a:rPr>
              <a:t>Transforming hashed values into ring elements is </a:t>
            </a:r>
            <a:r>
              <a:rPr lang="en-US" i="1">
                <a:solidFill>
                  <a:schemeClr val="accent2"/>
                </a:solidFill>
                <a:ea typeface="Calibri"/>
                <a:cs typeface="Calibri"/>
              </a:rPr>
              <a:t>harder </a:t>
            </a:r>
            <a:r>
              <a:rPr lang="en-US">
                <a:ea typeface="Calibri"/>
                <a:cs typeface="Calibri"/>
              </a:rPr>
              <a:t>(rejection sampling, Fisher-Yates shuffle)</a:t>
            </a:r>
          </a:p>
          <a:p>
            <a:endParaRPr lang="en-US">
              <a:ea typeface="Calibri"/>
              <a:cs typeface="Calibri"/>
            </a:endParaRPr>
          </a:p>
        </p:txBody>
      </p:sp>
    </p:spTree>
    <p:extLst>
      <p:ext uri="{BB962C8B-B14F-4D97-AF65-F5344CB8AC3E}">
        <p14:creationId xmlns:p14="http://schemas.microsoft.com/office/powerpoint/2010/main" val="1056640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5506E9-514F-1094-7C8E-AAA4246341C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10C70E1-8D32-4CD5-23C9-3CD73D6872C4}"/>
              </a:ext>
            </a:extLst>
          </p:cNvPr>
          <p:cNvSpPr>
            <a:spLocks noGrp="1"/>
          </p:cNvSpPr>
          <p:nvPr>
            <p:ph type="title"/>
          </p:nvPr>
        </p:nvSpPr>
        <p:spPr/>
        <p:txBody>
          <a:bodyPr/>
          <a:lstStyle/>
          <a:p>
            <a:r>
              <a:rPr lang="en-US">
                <a:latin typeface="Segoe UI Semibold"/>
                <a:cs typeface="Segoe UI Semibold"/>
              </a:rPr>
              <a:t>Post-Quantum Signatures</a:t>
            </a:r>
            <a:endParaRPr lang="en-US"/>
          </a:p>
        </p:txBody>
      </p:sp>
      <p:sp>
        <p:nvSpPr>
          <p:cNvPr id="3" name="Content Placeholder 2">
            <a:extLst>
              <a:ext uri="{FF2B5EF4-FFF2-40B4-BE49-F238E27FC236}">
                <a16:creationId xmlns:a16="http://schemas.microsoft.com/office/drawing/2014/main" id="{502A98A4-3DE3-0E86-7029-147D2C0E6CB5}"/>
              </a:ext>
            </a:extLst>
          </p:cNvPr>
          <p:cNvSpPr>
            <a:spLocks noGrp="1"/>
          </p:cNvSpPr>
          <p:nvPr>
            <p:ph idx="1"/>
          </p:nvPr>
        </p:nvSpPr>
        <p:spPr/>
        <p:txBody>
          <a:bodyPr vert="horz" lIns="91440" tIns="45720" rIns="91440" bIns="45720" rtlCol="0" anchor="t">
            <a:normAutofit/>
          </a:bodyPr>
          <a:lstStyle/>
          <a:p>
            <a:r>
              <a:rPr lang="en-US">
                <a:ea typeface="Calibri"/>
                <a:cs typeface="Calibri"/>
              </a:rPr>
              <a:t>Implementations for NIST selections Falcon and </a:t>
            </a:r>
            <a:r>
              <a:rPr lang="en-US" err="1">
                <a:ea typeface="Calibri"/>
                <a:cs typeface="Calibri"/>
              </a:rPr>
              <a:t>Dilithium</a:t>
            </a:r>
            <a:endParaRPr lang="en-US">
              <a:ea typeface="Calibri"/>
              <a:cs typeface="Calibri"/>
            </a:endParaRPr>
          </a:p>
          <a:p>
            <a:pPr marL="0" indent="0">
              <a:buNone/>
            </a:pPr>
            <a:endParaRPr lang="en-US">
              <a:ea typeface="Calibri"/>
              <a:cs typeface="Calibri"/>
            </a:endParaRPr>
          </a:p>
          <a:p>
            <a:pPr marL="0" indent="0">
              <a:buNone/>
            </a:pPr>
            <a:endParaRPr lang="en-US">
              <a:ea typeface="Calibri"/>
              <a:cs typeface="Calibri"/>
            </a:endParaRPr>
          </a:p>
          <a:p>
            <a:r>
              <a:rPr lang="en-US">
                <a:ea typeface="Calibri"/>
                <a:cs typeface="Calibri"/>
              </a:rPr>
              <a:t>Algebra is </a:t>
            </a:r>
            <a:r>
              <a:rPr lang="en-US" i="1">
                <a:solidFill>
                  <a:schemeClr val="accent5">
                    <a:lumMod val="76000"/>
                  </a:schemeClr>
                </a:solidFill>
                <a:ea typeface="Calibri"/>
                <a:cs typeface="Calibri"/>
              </a:rPr>
              <a:t>easier </a:t>
            </a:r>
            <a:r>
              <a:rPr lang="en-US">
                <a:ea typeface="Calibri"/>
                <a:cs typeface="Calibri"/>
              </a:rPr>
              <a:t>(small moduli)</a:t>
            </a:r>
          </a:p>
          <a:p>
            <a:r>
              <a:rPr lang="en-US">
                <a:ea typeface="Calibri"/>
                <a:cs typeface="Calibri"/>
              </a:rPr>
              <a:t>Norm bounds (</a:t>
            </a:r>
            <a:r>
              <a:rPr lang="en-US">
                <a:solidFill>
                  <a:schemeClr val="accent5">
                    <a:lumMod val="76000"/>
                  </a:schemeClr>
                </a:solidFill>
                <a:ea typeface="Calibri"/>
                <a:cs typeface="Calibri"/>
              </a:rPr>
              <a:t>easy </a:t>
            </a:r>
            <a:r>
              <a:rPr lang="en-US">
                <a:ea typeface="Calibri"/>
                <a:cs typeface="Calibri"/>
              </a:rPr>
              <a:t>with efficient lookup </a:t>
            </a:r>
            <a:r>
              <a:rPr lang="en-US" err="1">
                <a:ea typeface="Calibri"/>
                <a:cs typeface="Calibri"/>
              </a:rPr>
              <a:t>args</a:t>
            </a:r>
            <a:r>
              <a:rPr lang="en-US">
                <a:ea typeface="Calibri"/>
                <a:cs typeface="Calibri"/>
              </a:rPr>
              <a:t>)</a:t>
            </a:r>
          </a:p>
          <a:p>
            <a:r>
              <a:rPr lang="en-US">
                <a:ea typeface="Calibri"/>
                <a:cs typeface="Calibri"/>
              </a:rPr>
              <a:t>Hashing is </a:t>
            </a:r>
            <a:r>
              <a:rPr lang="en-US" i="1">
                <a:solidFill>
                  <a:schemeClr val="accent2"/>
                </a:solidFill>
                <a:ea typeface="Calibri"/>
                <a:cs typeface="Calibri"/>
              </a:rPr>
              <a:t>harder </a:t>
            </a:r>
            <a:r>
              <a:rPr lang="en-US">
                <a:ea typeface="Calibri"/>
                <a:cs typeface="Calibri"/>
              </a:rPr>
              <a:t>(SHA3 vs SHA2)</a:t>
            </a:r>
          </a:p>
          <a:p>
            <a:r>
              <a:rPr lang="en-US">
                <a:ea typeface="Calibri"/>
                <a:cs typeface="Calibri"/>
              </a:rPr>
              <a:t>Transforming hashed values into ring elements is </a:t>
            </a:r>
            <a:r>
              <a:rPr lang="en-US" i="1">
                <a:solidFill>
                  <a:schemeClr val="accent2"/>
                </a:solidFill>
                <a:ea typeface="Calibri"/>
                <a:cs typeface="Calibri"/>
              </a:rPr>
              <a:t>harder </a:t>
            </a:r>
            <a:r>
              <a:rPr lang="en-US">
                <a:ea typeface="Calibri"/>
                <a:cs typeface="Calibri"/>
              </a:rPr>
              <a:t>(</a:t>
            </a:r>
            <a:r>
              <a:rPr lang="en-US" b="1">
                <a:ea typeface="Calibri"/>
                <a:cs typeface="Calibri"/>
              </a:rPr>
              <a:t>rejection sampling</a:t>
            </a:r>
            <a:r>
              <a:rPr lang="en-US">
                <a:ea typeface="Calibri"/>
                <a:cs typeface="Calibri"/>
              </a:rPr>
              <a:t>, Fisher-Yates shuffle)</a:t>
            </a:r>
          </a:p>
          <a:p>
            <a:endParaRPr lang="en-US">
              <a:ea typeface="Calibri"/>
              <a:cs typeface="Calibri"/>
            </a:endParaRPr>
          </a:p>
        </p:txBody>
      </p:sp>
    </p:spTree>
    <p:extLst>
      <p:ext uri="{BB962C8B-B14F-4D97-AF65-F5344CB8AC3E}">
        <p14:creationId xmlns:p14="http://schemas.microsoft.com/office/powerpoint/2010/main" val="14345893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689356-248D-A5D3-4069-63C9BAB2F71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A54B6EB-46D5-C934-A757-DD7AEFE366C0}"/>
              </a:ext>
            </a:extLst>
          </p:cNvPr>
          <p:cNvSpPr>
            <a:spLocks noGrp="1"/>
          </p:cNvSpPr>
          <p:nvPr>
            <p:ph type="title"/>
          </p:nvPr>
        </p:nvSpPr>
        <p:spPr/>
        <p:txBody>
          <a:bodyPr/>
          <a:lstStyle/>
          <a:p>
            <a:r>
              <a:rPr lang="en-US">
                <a:latin typeface="Segoe UI Semibold"/>
                <a:cs typeface="Segoe UI Semibold"/>
              </a:rPr>
              <a:t>Rejection Sampling</a:t>
            </a:r>
            <a:endParaRPr lang="en-US"/>
          </a:p>
        </p:txBody>
      </p:sp>
      <p:sp>
        <p:nvSpPr>
          <p:cNvPr id="5" name="Content Placeholder 4">
            <a:extLst>
              <a:ext uri="{FF2B5EF4-FFF2-40B4-BE49-F238E27FC236}">
                <a16:creationId xmlns:a16="http://schemas.microsoft.com/office/drawing/2014/main" id="{6D8809CA-57E6-4C11-0323-5ABC33150BC5}"/>
              </a:ext>
            </a:extLst>
          </p:cNvPr>
          <p:cNvSpPr>
            <a:spLocks noGrp="1"/>
          </p:cNvSpPr>
          <p:nvPr>
            <p:ph idx="1"/>
          </p:nvPr>
        </p:nvSpPr>
        <p:spPr/>
        <p:txBody>
          <a:bodyPr vert="horz" lIns="91440" tIns="45720" rIns="91440" bIns="45720" rtlCol="0" anchor="t">
            <a:normAutofit/>
          </a:bodyPr>
          <a:lstStyle/>
          <a:p>
            <a:r>
              <a:rPr lang="en-US">
                <a:ea typeface="Calibri"/>
                <a:cs typeface="Calibri"/>
              </a:rPr>
              <a:t>Goal: return the first </a:t>
            </a:r>
            <a:r>
              <a:rPr lang="en-US" b="1">
                <a:ea typeface="Calibri"/>
                <a:cs typeface="Calibri"/>
              </a:rPr>
              <a:t>n </a:t>
            </a:r>
            <a:r>
              <a:rPr lang="en-US">
                <a:ea typeface="Calibri"/>
                <a:cs typeface="Calibri"/>
              </a:rPr>
              <a:t>elements &lt; </a:t>
            </a:r>
            <a:r>
              <a:rPr lang="en-US" b="1">
                <a:ea typeface="Calibri"/>
                <a:cs typeface="Calibri"/>
              </a:rPr>
              <a:t>c </a:t>
            </a:r>
            <a:r>
              <a:rPr lang="en-US">
                <a:ea typeface="Calibri"/>
                <a:cs typeface="Calibri"/>
              </a:rPr>
              <a:t>(in their original order)</a:t>
            </a:r>
          </a:p>
          <a:p>
            <a:pPr marL="0" indent="0">
              <a:buNone/>
            </a:pPr>
            <a:endParaRPr lang="en-US">
              <a:ea typeface="Calibri"/>
              <a:cs typeface="Calibri"/>
            </a:endParaRPr>
          </a:p>
          <a:p>
            <a:r>
              <a:rPr lang="en-US">
                <a:ea typeface="Calibri"/>
                <a:cs typeface="Calibri"/>
              </a:rPr>
              <a:t>Example: n = 3, c = 25</a:t>
            </a:r>
          </a:p>
          <a:p>
            <a:endParaRPr lang="en-US">
              <a:ea typeface="Calibri"/>
              <a:cs typeface="Calibri"/>
            </a:endParaRPr>
          </a:p>
          <a:p>
            <a:endParaRPr lang="en-US">
              <a:ea typeface="Calibri"/>
              <a:cs typeface="Calibri"/>
            </a:endParaRPr>
          </a:p>
        </p:txBody>
      </p:sp>
      <p:pic>
        <p:nvPicPr>
          <p:cNvPr id="6" name="Graphic 3" hidden="1">
            <a:extLst>
              <a:ext uri="{FF2B5EF4-FFF2-40B4-BE49-F238E27FC236}">
                <a16:creationId xmlns:a16="http://schemas.microsoft.com/office/drawing/2014/main" id="{0A539D30-229F-0CC6-1953-9F8A0CAE438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595215" y="3428957"/>
            <a:ext cx="8994448" cy="676625"/>
          </a:xfrm>
          <a:prstGeom prst="rect">
            <a:avLst/>
          </a:prstGeom>
        </p:spPr>
      </p:pic>
      <p:pic>
        <p:nvPicPr>
          <p:cNvPr id="3" name="Picture 2" descr="A blue rectangles on a black background&#10;&#10;AI-generated content may be incorrect." hidden="1">
            <a:extLst>
              <a:ext uri="{FF2B5EF4-FFF2-40B4-BE49-F238E27FC236}">
                <a16:creationId xmlns:a16="http://schemas.microsoft.com/office/drawing/2014/main" id="{B6E0D202-A28D-C468-A3F0-7A725CBB1D19}"/>
              </a:ext>
            </a:extLst>
          </p:cNvPr>
          <p:cNvPicPr>
            <a:picLocks noChangeAspect="1"/>
          </p:cNvPicPr>
          <p:nvPr/>
        </p:nvPicPr>
        <p:blipFill>
          <a:blip r:embed="rId4"/>
          <a:stretch>
            <a:fillRect/>
          </a:stretch>
        </p:blipFill>
        <p:spPr>
          <a:xfrm>
            <a:off x="1596966" y="3426844"/>
            <a:ext cx="8995694" cy="678055"/>
          </a:xfrm>
          <a:prstGeom prst="rect">
            <a:avLst/>
          </a:prstGeom>
        </p:spPr>
      </p:pic>
      <p:pic>
        <p:nvPicPr>
          <p:cNvPr id="7" name="Picture 6" descr="A blue rectangles with white border&#10;&#10;AI-generated content may be incorrect.">
            <a:extLst>
              <a:ext uri="{FF2B5EF4-FFF2-40B4-BE49-F238E27FC236}">
                <a16:creationId xmlns:a16="http://schemas.microsoft.com/office/drawing/2014/main" id="{342B8A80-CC29-A83F-5F84-6543192E0B17}"/>
              </a:ext>
            </a:extLst>
          </p:cNvPr>
          <p:cNvPicPr>
            <a:picLocks noChangeAspect="1"/>
          </p:cNvPicPr>
          <p:nvPr/>
        </p:nvPicPr>
        <p:blipFill>
          <a:blip r:embed="rId5"/>
          <a:stretch>
            <a:fillRect/>
          </a:stretch>
        </p:blipFill>
        <p:spPr>
          <a:xfrm>
            <a:off x="1600386" y="3425171"/>
            <a:ext cx="8998697" cy="672539"/>
          </a:xfrm>
          <a:prstGeom prst="rect">
            <a:avLst/>
          </a:prstGeom>
        </p:spPr>
      </p:pic>
    </p:spTree>
    <p:extLst>
      <p:ext uri="{BB962C8B-B14F-4D97-AF65-F5344CB8AC3E}">
        <p14:creationId xmlns:p14="http://schemas.microsoft.com/office/powerpoint/2010/main" val="15103962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DB14FF-9997-093E-FB9E-A6021622C59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9E95A17-8A01-E4D7-4112-FAB11B81BBBA}"/>
              </a:ext>
            </a:extLst>
          </p:cNvPr>
          <p:cNvSpPr>
            <a:spLocks noGrp="1"/>
          </p:cNvSpPr>
          <p:nvPr>
            <p:ph type="title"/>
          </p:nvPr>
        </p:nvSpPr>
        <p:spPr/>
        <p:txBody>
          <a:bodyPr/>
          <a:lstStyle/>
          <a:p>
            <a:r>
              <a:rPr lang="en-US">
                <a:latin typeface="Segoe UI Semibold"/>
                <a:cs typeface="Segoe UI Semibold"/>
              </a:rPr>
              <a:t>Rejection Sampling</a:t>
            </a:r>
            <a:endParaRPr lang="en-US"/>
          </a:p>
        </p:txBody>
      </p:sp>
      <p:sp>
        <p:nvSpPr>
          <p:cNvPr id="5" name="Content Placeholder 4">
            <a:extLst>
              <a:ext uri="{FF2B5EF4-FFF2-40B4-BE49-F238E27FC236}">
                <a16:creationId xmlns:a16="http://schemas.microsoft.com/office/drawing/2014/main" id="{6C7B5234-851B-F9DE-7E8E-5DFA2E1E589D}"/>
              </a:ext>
            </a:extLst>
          </p:cNvPr>
          <p:cNvSpPr>
            <a:spLocks noGrp="1"/>
          </p:cNvSpPr>
          <p:nvPr>
            <p:ph idx="1"/>
          </p:nvPr>
        </p:nvSpPr>
        <p:spPr/>
        <p:txBody>
          <a:bodyPr vert="horz" lIns="91440" tIns="45720" rIns="91440" bIns="45720" rtlCol="0" anchor="t">
            <a:normAutofit/>
          </a:bodyPr>
          <a:lstStyle/>
          <a:p>
            <a:r>
              <a:rPr lang="en-US">
                <a:ea typeface="Calibri"/>
                <a:cs typeface="Calibri"/>
              </a:rPr>
              <a:t>Goal: return the first </a:t>
            </a:r>
            <a:r>
              <a:rPr lang="en-US" b="1">
                <a:ea typeface="Calibri"/>
                <a:cs typeface="Calibri"/>
              </a:rPr>
              <a:t>n </a:t>
            </a:r>
            <a:r>
              <a:rPr lang="en-US">
                <a:ea typeface="Calibri"/>
                <a:cs typeface="Calibri"/>
              </a:rPr>
              <a:t>elements &lt; </a:t>
            </a:r>
            <a:r>
              <a:rPr lang="en-US" b="1">
                <a:ea typeface="Calibri"/>
                <a:cs typeface="Calibri"/>
              </a:rPr>
              <a:t>c </a:t>
            </a:r>
            <a:r>
              <a:rPr lang="en-US">
                <a:ea typeface="Calibri"/>
                <a:cs typeface="Calibri"/>
              </a:rPr>
              <a:t>(in their original order)</a:t>
            </a:r>
          </a:p>
          <a:p>
            <a:pPr marL="0" indent="0">
              <a:buNone/>
            </a:pPr>
            <a:endParaRPr lang="en-US">
              <a:ea typeface="Calibri"/>
              <a:cs typeface="Calibri"/>
            </a:endParaRPr>
          </a:p>
          <a:p>
            <a:r>
              <a:rPr lang="en-US">
                <a:ea typeface="Calibri"/>
                <a:cs typeface="Calibri"/>
              </a:rPr>
              <a:t>Example: n = 3, c = 25</a:t>
            </a:r>
          </a:p>
          <a:p>
            <a:endParaRPr lang="en-US">
              <a:ea typeface="Calibri"/>
              <a:cs typeface="Calibri"/>
            </a:endParaRPr>
          </a:p>
          <a:p>
            <a:endParaRPr lang="en-US">
              <a:ea typeface="Calibri"/>
              <a:cs typeface="Calibri"/>
            </a:endParaRPr>
          </a:p>
        </p:txBody>
      </p:sp>
      <p:pic>
        <p:nvPicPr>
          <p:cNvPr id="4" name="Graphic 3" hidden="1">
            <a:extLst>
              <a:ext uri="{FF2B5EF4-FFF2-40B4-BE49-F238E27FC236}">
                <a16:creationId xmlns:a16="http://schemas.microsoft.com/office/drawing/2014/main" id="{0DFA50DC-809E-5A18-C90D-975747240A5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604706" y="3430423"/>
            <a:ext cx="8987117" cy="672506"/>
          </a:xfrm>
          <a:prstGeom prst="rect">
            <a:avLst/>
          </a:prstGeom>
        </p:spPr>
      </p:pic>
      <p:pic>
        <p:nvPicPr>
          <p:cNvPr id="3" name="Picture 2" descr="A blue rectangles with white lines&#10;&#10;AI-generated content may be incorrect.">
            <a:extLst>
              <a:ext uri="{FF2B5EF4-FFF2-40B4-BE49-F238E27FC236}">
                <a16:creationId xmlns:a16="http://schemas.microsoft.com/office/drawing/2014/main" id="{DCA51D13-FEF4-D22D-6397-F2DC0BF634FD}"/>
              </a:ext>
            </a:extLst>
          </p:cNvPr>
          <p:cNvPicPr>
            <a:picLocks noChangeAspect="1"/>
          </p:cNvPicPr>
          <p:nvPr/>
        </p:nvPicPr>
        <p:blipFill>
          <a:blip r:embed="rId4"/>
          <a:stretch>
            <a:fillRect/>
          </a:stretch>
        </p:blipFill>
        <p:spPr>
          <a:xfrm>
            <a:off x="1607857" y="3432642"/>
            <a:ext cx="8961345" cy="650128"/>
          </a:xfrm>
          <a:prstGeom prst="rect">
            <a:avLst/>
          </a:prstGeom>
        </p:spPr>
      </p:pic>
    </p:spTree>
    <p:extLst>
      <p:ext uri="{BB962C8B-B14F-4D97-AF65-F5344CB8AC3E}">
        <p14:creationId xmlns:p14="http://schemas.microsoft.com/office/powerpoint/2010/main" val="22482105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3D38A1-1BFE-D40C-2C51-AE13C35FAC9A}"/>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7C93BDF5-AD4F-6917-4B03-35962BB94632}"/>
              </a:ext>
            </a:extLst>
          </p:cNvPr>
          <p:cNvSpPr>
            <a:spLocks noGrp="1"/>
          </p:cNvSpPr>
          <p:nvPr>
            <p:ph idx="1"/>
          </p:nvPr>
        </p:nvSpPr>
        <p:spPr/>
        <p:txBody>
          <a:bodyPr vert="horz" lIns="91440" tIns="45720" rIns="91440" bIns="45720" rtlCol="0" anchor="t">
            <a:normAutofit/>
          </a:bodyPr>
          <a:lstStyle/>
          <a:p>
            <a:r>
              <a:rPr lang="en-US">
                <a:ea typeface="Calibri"/>
                <a:cs typeface="Calibri"/>
              </a:rPr>
              <a:t>Goal: return the first </a:t>
            </a:r>
            <a:r>
              <a:rPr lang="en-US" b="1">
                <a:ea typeface="Calibri"/>
                <a:cs typeface="Calibri"/>
              </a:rPr>
              <a:t>n </a:t>
            </a:r>
            <a:r>
              <a:rPr lang="en-US">
                <a:ea typeface="Calibri"/>
                <a:cs typeface="Calibri"/>
              </a:rPr>
              <a:t>elements &lt; </a:t>
            </a:r>
            <a:r>
              <a:rPr lang="en-US" b="1">
                <a:ea typeface="Calibri"/>
                <a:cs typeface="Calibri"/>
              </a:rPr>
              <a:t>c </a:t>
            </a:r>
            <a:r>
              <a:rPr lang="en-US">
                <a:ea typeface="Calibri"/>
                <a:cs typeface="Calibri"/>
              </a:rPr>
              <a:t>(in their original order)</a:t>
            </a:r>
          </a:p>
          <a:p>
            <a:pPr marL="0" indent="0">
              <a:buNone/>
            </a:pPr>
            <a:endParaRPr lang="en-US">
              <a:ea typeface="Calibri"/>
              <a:cs typeface="Calibri"/>
            </a:endParaRPr>
          </a:p>
          <a:p>
            <a:r>
              <a:rPr lang="en-US">
                <a:ea typeface="Calibri"/>
                <a:cs typeface="Calibri"/>
              </a:rPr>
              <a:t>Example: n = 3, c = 25</a:t>
            </a:r>
          </a:p>
          <a:p>
            <a:endParaRPr lang="en-US">
              <a:ea typeface="Calibri"/>
              <a:cs typeface="Calibri"/>
            </a:endParaRPr>
          </a:p>
          <a:p>
            <a:endParaRPr lang="en-US">
              <a:ea typeface="Calibri"/>
              <a:cs typeface="Calibri"/>
            </a:endParaRPr>
          </a:p>
        </p:txBody>
      </p:sp>
      <p:sp>
        <p:nvSpPr>
          <p:cNvPr id="2" name="Title 1">
            <a:extLst>
              <a:ext uri="{FF2B5EF4-FFF2-40B4-BE49-F238E27FC236}">
                <a16:creationId xmlns:a16="http://schemas.microsoft.com/office/drawing/2014/main" id="{B3AD2091-4141-E133-E0C2-11CE007CFA88}"/>
              </a:ext>
            </a:extLst>
          </p:cNvPr>
          <p:cNvSpPr>
            <a:spLocks noGrp="1"/>
          </p:cNvSpPr>
          <p:nvPr>
            <p:ph type="title"/>
          </p:nvPr>
        </p:nvSpPr>
        <p:spPr/>
        <p:txBody>
          <a:bodyPr/>
          <a:lstStyle/>
          <a:p>
            <a:r>
              <a:rPr lang="en-US">
                <a:latin typeface="Segoe UI Semibold"/>
                <a:cs typeface="Segoe UI Semibold"/>
              </a:rPr>
              <a:t>Rejection Sampling</a:t>
            </a:r>
            <a:endParaRPr lang="en-US"/>
          </a:p>
        </p:txBody>
      </p:sp>
      <p:pic>
        <p:nvPicPr>
          <p:cNvPr id="10" name="Picture 9" descr="A blue rectangular object with black letters&#10;&#10;AI-generated content may be incorrect.">
            <a:extLst>
              <a:ext uri="{FF2B5EF4-FFF2-40B4-BE49-F238E27FC236}">
                <a16:creationId xmlns:a16="http://schemas.microsoft.com/office/drawing/2014/main" id="{4B5D8067-DE81-3D8E-A1E5-A4A25B486DF6}"/>
              </a:ext>
            </a:extLst>
          </p:cNvPr>
          <p:cNvPicPr>
            <a:picLocks noChangeAspect="1"/>
          </p:cNvPicPr>
          <p:nvPr/>
        </p:nvPicPr>
        <p:blipFill>
          <a:blip r:embed="rId2"/>
          <a:stretch>
            <a:fillRect/>
          </a:stretch>
        </p:blipFill>
        <p:spPr>
          <a:xfrm>
            <a:off x="1606176" y="3428847"/>
            <a:ext cx="8987118" cy="665190"/>
          </a:xfrm>
          <a:prstGeom prst="rect">
            <a:avLst/>
          </a:prstGeom>
        </p:spPr>
      </p:pic>
      <p:sp>
        <p:nvSpPr>
          <p:cNvPr id="16" name="TextBox 15">
            <a:extLst>
              <a:ext uri="{FF2B5EF4-FFF2-40B4-BE49-F238E27FC236}">
                <a16:creationId xmlns:a16="http://schemas.microsoft.com/office/drawing/2014/main" id="{B8B91E40-27C4-7D87-7C4F-38AC51F3B7AA}"/>
              </a:ext>
            </a:extLst>
          </p:cNvPr>
          <p:cNvSpPr txBox="1"/>
          <p:nvPr/>
        </p:nvSpPr>
        <p:spPr>
          <a:xfrm>
            <a:off x="1998926" y="5809186"/>
            <a:ext cx="775928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ea typeface="Calibri"/>
                <a:cs typeface="Calibri"/>
              </a:rPr>
              <a:t>1. Augment original array (using range checks)</a:t>
            </a:r>
            <a:endParaRPr lang="en-US"/>
          </a:p>
        </p:txBody>
      </p:sp>
    </p:spTree>
    <p:extLst>
      <p:ext uri="{BB962C8B-B14F-4D97-AF65-F5344CB8AC3E}">
        <p14:creationId xmlns:p14="http://schemas.microsoft.com/office/powerpoint/2010/main" val="18217988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0F6460-52B0-61E3-2D7D-0AD84B8C757D}"/>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746AB25B-21C9-C3A0-B8A5-A938E7289B76}"/>
              </a:ext>
            </a:extLst>
          </p:cNvPr>
          <p:cNvSpPr>
            <a:spLocks noGrp="1"/>
          </p:cNvSpPr>
          <p:nvPr>
            <p:ph idx="1"/>
          </p:nvPr>
        </p:nvSpPr>
        <p:spPr/>
        <p:txBody>
          <a:bodyPr vert="horz" lIns="91440" tIns="45720" rIns="91440" bIns="45720" rtlCol="0" anchor="t">
            <a:normAutofit/>
          </a:bodyPr>
          <a:lstStyle/>
          <a:p>
            <a:r>
              <a:rPr lang="en-US">
                <a:ea typeface="Calibri"/>
                <a:cs typeface="Calibri"/>
              </a:rPr>
              <a:t>Goal: return the first </a:t>
            </a:r>
            <a:r>
              <a:rPr lang="en-US" b="1">
                <a:ea typeface="Calibri"/>
                <a:cs typeface="Calibri"/>
              </a:rPr>
              <a:t>n </a:t>
            </a:r>
            <a:r>
              <a:rPr lang="en-US">
                <a:ea typeface="Calibri"/>
                <a:cs typeface="Calibri"/>
              </a:rPr>
              <a:t>elements &lt; </a:t>
            </a:r>
            <a:r>
              <a:rPr lang="en-US" b="1">
                <a:ea typeface="Calibri"/>
                <a:cs typeface="Calibri"/>
              </a:rPr>
              <a:t>c </a:t>
            </a:r>
            <a:r>
              <a:rPr lang="en-US">
                <a:ea typeface="Calibri"/>
                <a:cs typeface="Calibri"/>
              </a:rPr>
              <a:t>(in their original order)</a:t>
            </a:r>
          </a:p>
          <a:p>
            <a:pPr marL="0" indent="0">
              <a:buNone/>
            </a:pPr>
            <a:endParaRPr lang="en-US">
              <a:ea typeface="Calibri"/>
              <a:cs typeface="Calibri"/>
            </a:endParaRPr>
          </a:p>
          <a:p>
            <a:r>
              <a:rPr lang="en-US">
                <a:ea typeface="Calibri"/>
                <a:cs typeface="Calibri"/>
              </a:rPr>
              <a:t>Example: n = 3, c = 25</a:t>
            </a:r>
          </a:p>
          <a:p>
            <a:endParaRPr lang="en-US">
              <a:ea typeface="Calibri"/>
              <a:cs typeface="Calibri"/>
            </a:endParaRPr>
          </a:p>
          <a:p>
            <a:endParaRPr lang="en-US">
              <a:ea typeface="Calibri"/>
              <a:cs typeface="Calibri"/>
            </a:endParaRPr>
          </a:p>
        </p:txBody>
      </p:sp>
      <p:sp>
        <p:nvSpPr>
          <p:cNvPr id="2" name="Title 1">
            <a:extLst>
              <a:ext uri="{FF2B5EF4-FFF2-40B4-BE49-F238E27FC236}">
                <a16:creationId xmlns:a16="http://schemas.microsoft.com/office/drawing/2014/main" id="{77CB6F19-E3CE-2F15-D83B-D25E3FC4512C}"/>
              </a:ext>
            </a:extLst>
          </p:cNvPr>
          <p:cNvSpPr>
            <a:spLocks noGrp="1"/>
          </p:cNvSpPr>
          <p:nvPr>
            <p:ph type="title"/>
          </p:nvPr>
        </p:nvSpPr>
        <p:spPr/>
        <p:txBody>
          <a:bodyPr/>
          <a:lstStyle/>
          <a:p>
            <a:r>
              <a:rPr lang="en-US">
                <a:latin typeface="Segoe UI Semibold"/>
                <a:cs typeface="Segoe UI Semibold"/>
              </a:rPr>
              <a:t>Rejection Sampling</a:t>
            </a:r>
            <a:endParaRPr lang="en-US"/>
          </a:p>
        </p:txBody>
      </p:sp>
      <p:pic>
        <p:nvPicPr>
          <p:cNvPr id="10" name="Picture 9" descr="A blue rectangular object with black letters&#10;&#10;AI-generated content may be incorrect.">
            <a:extLst>
              <a:ext uri="{FF2B5EF4-FFF2-40B4-BE49-F238E27FC236}">
                <a16:creationId xmlns:a16="http://schemas.microsoft.com/office/drawing/2014/main" id="{0E3155AF-8553-9D10-ED6C-20FC9EAF5A62}"/>
              </a:ext>
            </a:extLst>
          </p:cNvPr>
          <p:cNvPicPr>
            <a:picLocks noChangeAspect="1"/>
          </p:cNvPicPr>
          <p:nvPr/>
        </p:nvPicPr>
        <p:blipFill>
          <a:blip r:embed="rId2"/>
          <a:stretch>
            <a:fillRect/>
          </a:stretch>
        </p:blipFill>
        <p:spPr>
          <a:xfrm>
            <a:off x="1606176" y="3428847"/>
            <a:ext cx="8987118" cy="665190"/>
          </a:xfrm>
          <a:prstGeom prst="rect">
            <a:avLst/>
          </a:prstGeom>
        </p:spPr>
      </p:pic>
      <p:pic>
        <p:nvPicPr>
          <p:cNvPr id="4" name="Picture 3" descr="A close-up of a couple of orange rectangular objects&#10;&#10;AI-generated content may be incorrect.">
            <a:extLst>
              <a:ext uri="{FF2B5EF4-FFF2-40B4-BE49-F238E27FC236}">
                <a16:creationId xmlns:a16="http://schemas.microsoft.com/office/drawing/2014/main" id="{2551E379-5B57-BED5-4025-1436B64C156A}"/>
              </a:ext>
            </a:extLst>
          </p:cNvPr>
          <p:cNvPicPr>
            <a:picLocks noChangeAspect="1"/>
          </p:cNvPicPr>
          <p:nvPr/>
        </p:nvPicPr>
        <p:blipFill>
          <a:blip r:embed="rId3"/>
          <a:stretch>
            <a:fillRect/>
          </a:stretch>
        </p:blipFill>
        <p:spPr>
          <a:xfrm>
            <a:off x="1607495" y="4373082"/>
            <a:ext cx="8957236" cy="657719"/>
          </a:xfrm>
          <a:prstGeom prst="rect">
            <a:avLst/>
          </a:prstGeom>
        </p:spPr>
      </p:pic>
      <p:sp>
        <p:nvSpPr>
          <p:cNvPr id="6" name="TextBox 5">
            <a:extLst>
              <a:ext uri="{FF2B5EF4-FFF2-40B4-BE49-F238E27FC236}">
                <a16:creationId xmlns:a16="http://schemas.microsoft.com/office/drawing/2014/main" id="{7B49D63D-8F40-BA72-0669-A28C601041D6}"/>
              </a:ext>
            </a:extLst>
          </p:cNvPr>
          <p:cNvSpPr txBox="1"/>
          <p:nvPr/>
        </p:nvSpPr>
        <p:spPr>
          <a:xfrm>
            <a:off x="2205449" y="5809186"/>
            <a:ext cx="775928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ea typeface="Calibri"/>
                <a:cs typeface="Calibri"/>
              </a:rPr>
              <a:t>2. Prover provides sorted version of original array</a:t>
            </a:r>
          </a:p>
        </p:txBody>
      </p:sp>
    </p:spTree>
    <p:extLst>
      <p:ext uri="{BB962C8B-B14F-4D97-AF65-F5344CB8AC3E}">
        <p14:creationId xmlns:p14="http://schemas.microsoft.com/office/powerpoint/2010/main" val="32679483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7A91CD-3C44-E11A-4726-243BAA80DDB6}"/>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12C4BEE2-9B5D-85B4-D417-16CE34D11239}"/>
              </a:ext>
            </a:extLst>
          </p:cNvPr>
          <p:cNvSpPr>
            <a:spLocks noGrp="1"/>
          </p:cNvSpPr>
          <p:nvPr>
            <p:ph idx="1"/>
          </p:nvPr>
        </p:nvSpPr>
        <p:spPr/>
        <p:txBody>
          <a:bodyPr vert="horz" lIns="91440" tIns="45720" rIns="91440" bIns="45720" rtlCol="0" anchor="t">
            <a:normAutofit/>
          </a:bodyPr>
          <a:lstStyle/>
          <a:p>
            <a:r>
              <a:rPr lang="en-US">
                <a:ea typeface="Calibri"/>
                <a:cs typeface="Calibri"/>
              </a:rPr>
              <a:t>Goal: return the first </a:t>
            </a:r>
            <a:r>
              <a:rPr lang="en-US" b="1">
                <a:ea typeface="Calibri"/>
                <a:cs typeface="Calibri"/>
              </a:rPr>
              <a:t>n </a:t>
            </a:r>
            <a:r>
              <a:rPr lang="en-US">
                <a:ea typeface="Calibri"/>
                <a:cs typeface="Calibri"/>
              </a:rPr>
              <a:t>elements &lt; </a:t>
            </a:r>
            <a:r>
              <a:rPr lang="en-US" b="1">
                <a:ea typeface="Calibri"/>
                <a:cs typeface="Calibri"/>
              </a:rPr>
              <a:t>c </a:t>
            </a:r>
            <a:r>
              <a:rPr lang="en-US">
                <a:ea typeface="Calibri"/>
                <a:cs typeface="Calibri"/>
              </a:rPr>
              <a:t>(in their original order)</a:t>
            </a:r>
          </a:p>
          <a:p>
            <a:pPr marL="0" indent="0">
              <a:buNone/>
            </a:pPr>
            <a:endParaRPr lang="en-US">
              <a:ea typeface="Calibri"/>
              <a:cs typeface="Calibri"/>
            </a:endParaRPr>
          </a:p>
          <a:p>
            <a:r>
              <a:rPr lang="en-US">
                <a:ea typeface="Calibri"/>
                <a:cs typeface="Calibri"/>
              </a:rPr>
              <a:t>Example: n = 3, c = 25</a:t>
            </a:r>
          </a:p>
          <a:p>
            <a:endParaRPr lang="en-US">
              <a:ea typeface="Calibri"/>
              <a:cs typeface="Calibri"/>
            </a:endParaRPr>
          </a:p>
          <a:p>
            <a:endParaRPr lang="en-US">
              <a:ea typeface="Calibri"/>
              <a:cs typeface="Calibri"/>
            </a:endParaRPr>
          </a:p>
        </p:txBody>
      </p:sp>
      <p:sp>
        <p:nvSpPr>
          <p:cNvPr id="2" name="Title 1">
            <a:extLst>
              <a:ext uri="{FF2B5EF4-FFF2-40B4-BE49-F238E27FC236}">
                <a16:creationId xmlns:a16="http://schemas.microsoft.com/office/drawing/2014/main" id="{AA2391AF-1D88-7E31-CE97-CCA073898DDD}"/>
              </a:ext>
            </a:extLst>
          </p:cNvPr>
          <p:cNvSpPr>
            <a:spLocks noGrp="1"/>
          </p:cNvSpPr>
          <p:nvPr>
            <p:ph type="title"/>
          </p:nvPr>
        </p:nvSpPr>
        <p:spPr/>
        <p:txBody>
          <a:bodyPr/>
          <a:lstStyle/>
          <a:p>
            <a:r>
              <a:rPr lang="en-US">
                <a:latin typeface="Segoe UI Semibold"/>
                <a:cs typeface="Segoe UI Semibold"/>
              </a:rPr>
              <a:t>Rejection Sampling</a:t>
            </a:r>
            <a:endParaRPr lang="en-US"/>
          </a:p>
        </p:txBody>
      </p:sp>
      <p:pic>
        <p:nvPicPr>
          <p:cNvPr id="10" name="Picture 9" descr="A blue rectangular object with black letters&#10;&#10;AI-generated content may be incorrect.">
            <a:extLst>
              <a:ext uri="{FF2B5EF4-FFF2-40B4-BE49-F238E27FC236}">
                <a16:creationId xmlns:a16="http://schemas.microsoft.com/office/drawing/2014/main" id="{0D5EB8D7-02FF-1517-679C-10934BD1D74E}"/>
              </a:ext>
            </a:extLst>
          </p:cNvPr>
          <p:cNvPicPr>
            <a:picLocks noChangeAspect="1"/>
          </p:cNvPicPr>
          <p:nvPr/>
        </p:nvPicPr>
        <p:blipFill>
          <a:blip r:embed="rId2"/>
          <a:stretch>
            <a:fillRect/>
          </a:stretch>
        </p:blipFill>
        <p:spPr>
          <a:xfrm>
            <a:off x="1606176" y="3428847"/>
            <a:ext cx="8987118" cy="665190"/>
          </a:xfrm>
          <a:prstGeom prst="rect">
            <a:avLst/>
          </a:prstGeom>
        </p:spPr>
      </p:pic>
      <p:pic>
        <p:nvPicPr>
          <p:cNvPr id="4" name="Picture 3" descr="A close-up of a couple of orange rectangular objects&#10;&#10;AI-generated content may be incorrect.">
            <a:extLst>
              <a:ext uri="{FF2B5EF4-FFF2-40B4-BE49-F238E27FC236}">
                <a16:creationId xmlns:a16="http://schemas.microsoft.com/office/drawing/2014/main" id="{C06FE42E-E75A-575F-F81F-8E8472F710A1}"/>
              </a:ext>
            </a:extLst>
          </p:cNvPr>
          <p:cNvPicPr>
            <a:picLocks noChangeAspect="1"/>
          </p:cNvPicPr>
          <p:nvPr/>
        </p:nvPicPr>
        <p:blipFill>
          <a:blip r:embed="rId3"/>
          <a:stretch>
            <a:fillRect/>
          </a:stretch>
        </p:blipFill>
        <p:spPr>
          <a:xfrm>
            <a:off x="1607495" y="4373082"/>
            <a:ext cx="8957236" cy="657719"/>
          </a:xfrm>
          <a:prstGeom prst="rect">
            <a:avLst/>
          </a:prstGeom>
        </p:spPr>
      </p:pic>
      <p:sp>
        <p:nvSpPr>
          <p:cNvPr id="6" name="TextBox 5">
            <a:extLst>
              <a:ext uri="{FF2B5EF4-FFF2-40B4-BE49-F238E27FC236}">
                <a16:creationId xmlns:a16="http://schemas.microsoft.com/office/drawing/2014/main" id="{83F31D4B-03AE-9321-24C6-BF455BDA81E2}"/>
              </a:ext>
            </a:extLst>
          </p:cNvPr>
          <p:cNvSpPr txBox="1"/>
          <p:nvPr/>
        </p:nvSpPr>
        <p:spPr>
          <a:xfrm>
            <a:off x="2205449" y="5809186"/>
            <a:ext cx="775928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ea typeface="Calibri"/>
                <a:cs typeface="Calibri"/>
              </a:rPr>
              <a:t>3. Verify prover input is sorted</a:t>
            </a:r>
          </a:p>
        </p:txBody>
      </p:sp>
    </p:spTree>
    <p:extLst>
      <p:ext uri="{BB962C8B-B14F-4D97-AF65-F5344CB8AC3E}">
        <p14:creationId xmlns:p14="http://schemas.microsoft.com/office/powerpoint/2010/main" val="8159924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C47526-6BE1-D5C2-07FF-DB66BD67A41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7525ACB-9998-9870-498B-BBE1B0435C39}"/>
              </a:ext>
            </a:extLst>
          </p:cNvPr>
          <p:cNvSpPr>
            <a:spLocks noGrp="1"/>
          </p:cNvSpPr>
          <p:nvPr>
            <p:ph type="title"/>
          </p:nvPr>
        </p:nvSpPr>
        <p:spPr/>
        <p:txBody>
          <a:bodyPr/>
          <a:lstStyle/>
          <a:p>
            <a:r>
              <a:rPr lang="en-US"/>
              <a:t>Upgrading Signatures</a:t>
            </a:r>
          </a:p>
        </p:txBody>
      </p:sp>
      <p:sp>
        <p:nvSpPr>
          <p:cNvPr id="20" name="Left-Right Arrow 19">
            <a:extLst>
              <a:ext uri="{FF2B5EF4-FFF2-40B4-BE49-F238E27FC236}">
                <a16:creationId xmlns:a16="http://schemas.microsoft.com/office/drawing/2014/main" id="{8005BB25-70ED-AD20-0AE3-D9178DC515D7}"/>
              </a:ext>
            </a:extLst>
          </p:cNvPr>
          <p:cNvSpPr/>
          <p:nvPr/>
        </p:nvSpPr>
        <p:spPr>
          <a:xfrm>
            <a:off x="3459186" y="2951082"/>
            <a:ext cx="5273627" cy="685249"/>
          </a:xfrm>
          <a:prstGeom prst="lef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D9EB5FB-F17C-13F6-844C-A9E9D34362AE}"/>
              </a:ext>
            </a:extLst>
          </p:cNvPr>
          <p:cNvSpPr txBox="1"/>
          <p:nvPr/>
        </p:nvSpPr>
        <p:spPr>
          <a:xfrm>
            <a:off x="2115176" y="3716568"/>
            <a:ext cx="2688020" cy="523220"/>
          </a:xfrm>
          <a:prstGeom prst="rect">
            <a:avLst/>
          </a:prstGeom>
          <a:noFill/>
        </p:spPr>
        <p:txBody>
          <a:bodyPr wrap="square">
            <a:spAutoFit/>
          </a:bodyPr>
          <a:lstStyle/>
          <a:p>
            <a:r>
              <a:rPr lang="en-US" sz="2800"/>
              <a:t>🛠 From Scratch</a:t>
            </a:r>
          </a:p>
        </p:txBody>
      </p:sp>
      <p:sp>
        <p:nvSpPr>
          <p:cNvPr id="23" name="TextBox 22">
            <a:extLst>
              <a:ext uri="{FF2B5EF4-FFF2-40B4-BE49-F238E27FC236}">
                <a16:creationId xmlns:a16="http://schemas.microsoft.com/office/drawing/2014/main" id="{ADF561F6-D090-33B2-8A90-9D84F5A20DAD}"/>
              </a:ext>
            </a:extLst>
          </p:cNvPr>
          <p:cNvSpPr txBox="1"/>
          <p:nvPr/>
        </p:nvSpPr>
        <p:spPr>
          <a:xfrm>
            <a:off x="6904013" y="3716568"/>
            <a:ext cx="3657600" cy="523220"/>
          </a:xfrm>
          <a:prstGeom prst="rect">
            <a:avLst/>
          </a:prstGeom>
          <a:noFill/>
        </p:spPr>
        <p:txBody>
          <a:bodyPr wrap="square">
            <a:spAutoFit/>
          </a:bodyPr>
          <a:lstStyle/>
          <a:p>
            <a:r>
              <a:rPr lang="en-US" sz="2800"/>
              <a:t>🏛️ Legacy Compatibility</a:t>
            </a:r>
          </a:p>
        </p:txBody>
      </p:sp>
      <p:sp>
        <p:nvSpPr>
          <p:cNvPr id="24" name="Content Placeholder 2">
            <a:extLst>
              <a:ext uri="{FF2B5EF4-FFF2-40B4-BE49-F238E27FC236}">
                <a16:creationId xmlns:a16="http://schemas.microsoft.com/office/drawing/2014/main" id="{B4F441F8-C58A-5B35-2FD0-7A1772A36824}"/>
              </a:ext>
            </a:extLst>
          </p:cNvPr>
          <p:cNvSpPr>
            <a:spLocks noGrp="1"/>
          </p:cNvSpPr>
          <p:nvPr>
            <p:ph idx="1"/>
          </p:nvPr>
        </p:nvSpPr>
        <p:spPr>
          <a:xfrm>
            <a:off x="2480440" y="6154496"/>
            <a:ext cx="7231117" cy="685249"/>
          </a:xfrm>
        </p:spPr>
        <p:txBody>
          <a:bodyPr>
            <a:normAutofit/>
          </a:bodyPr>
          <a:lstStyle/>
          <a:p>
            <a:pPr marL="0" indent="0" algn="ctr">
              <a:buNone/>
            </a:pPr>
            <a:r>
              <a:rPr lang="en-US">
                <a:solidFill>
                  <a:srgbClr val="FF0000"/>
                </a:solidFill>
              </a:rPr>
              <a:t>Especially difficult for Post-Quantum Signatures</a:t>
            </a:r>
            <a:endParaRPr lang="en-US"/>
          </a:p>
          <a:p>
            <a:endParaRPr lang="en-US"/>
          </a:p>
          <a:p>
            <a:endParaRPr lang="en-US"/>
          </a:p>
          <a:p>
            <a:pPr marL="0" indent="0">
              <a:buNone/>
            </a:pPr>
            <a:endParaRPr lang="en-US"/>
          </a:p>
        </p:txBody>
      </p:sp>
      <p:sp>
        <p:nvSpPr>
          <p:cNvPr id="26" name="TextBox 25">
            <a:extLst>
              <a:ext uri="{FF2B5EF4-FFF2-40B4-BE49-F238E27FC236}">
                <a16:creationId xmlns:a16="http://schemas.microsoft.com/office/drawing/2014/main" id="{F9C43B60-B238-A619-4E3D-3FF556270012}"/>
              </a:ext>
            </a:extLst>
          </p:cNvPr>
          <p:cNvSpPr txBox="1"/>
          <p:nvPr/>
        </p:nvSpPr>
        <p:spPr>
          <a:xfrm>
            <a:off x="2822148" y="1450859"/>
            <a:ext cx="1875976" cy="1384995"/>
          </a:xfrm>
          <a:prstGeom prst="rect">
            <a:avLst/>
          </a:prstGeom>
          <a:noFill/>
        </p:spPr>
        <p:txBody>
          <a:bodyPr wrap="square">
            <a:spAutoFit/>
          </a:bodyPr>
          <a:lstStyle/>
          <a:p>
            <a:pPr algn="ctr"/>
            <a:r>
              <a:rPr lang="en-US" sz="2800" b="0" i="0" u="none" strike="noStrike" err="1">
                <a:solidFill>
                  <a:srgbClr val="000000"/>
                </a:solidFill>
                <a:effectLst/>
                <a:latin typeface="Calibri" panose="020F0502020204030204" pitchFamily="34" charset="0"/>
                <a:cs typeface="Calibri" panose="020F0502020204030204" pitchFamily="34" charset="0"/>
              </a:rPr>
              <a:t>Idemix</a:t>
            </a:r>
            <a:endParaRPr lang="en-US" sz="2800">
              <a:solidFill>
                <a:srgbClr val="000000"/>
              </a:solidFill>
              <a:latin typeface="Calibri" panose="020F0502020204030204" pitchFamily="34" charset="0"/>
              <a:cs typeface="Calibri" panose="020F0502020204030204" pitchFamily="34" charset="0"/>
            </a:endParaRPr>
          </a:p>
          <a:p>
            <a:pPr algn="ctr"/>
            <a:r>
              <a:rPr lang="en-US" sz="2800" b="0" i="0" u="none" strike="noStrike">
                <a:solidFill>
                  <a:srgbClr val="000000"/>
                </a:solidFill>
                <a:effectLst/>
                <a:latin typeface="Calibri" panose="020F0502020204030204" pitchFamily="34" charset="0"/>
                <a:cs typeface="Calibri" panose="020F0502020204030204" pitchFamily="34" charset="0"/>
              </a:rPr>
              <a:t>BBS+</a:t>
            </a:r>
          </a:p>
          <a:p>
            <a:pPr algn="ctr"/>
            <a:r>
              <a:rPr lang="en-US" sz="2800" b="0" i="0" u="none" strike="noStrike">
                <a:solidFill>
                  <a:srgbClr val="000000"/>
                </a:solidFill>
                <a:effectLst/>
                <a:latin typeface="Calibri" panose="020F0502020204030204" pitchFamily="34" charset="0"/>
                <a:cs typeface="Calibri" panose="020F0502020204030204" pitchFamily="34" charset="0"/>
              </a:rPr>
              <a:t>CL</a:t>
            </a:r>
            <a:endParaRPr lang="en-US" sz="2800">
              <a:latin typeface="Calibri" panose="020F0502020204030204" pitchFamily="34" charset="0"/>
              <a:cs typeface="Calibri" panose="020F0502020204030204" pitchFamily="34" charset="0"/>
            </a:endParaRPr>
          </a:p>
        </p:txBody>
      </p:sp>
      <p:sp>
        <p:nvSpPr>
          <p:cNvPr id="27" name="TextBox 26">
            <a:extLst>
              <a:ext uri="{FF2B5EF4-FFF2-40B4-BE49-F238E27FC236}">
                <a16:creationId xmlns:a16="http://schemas.microsoft.com/office/drawing/2014/main" id="{F60AAB29-0C33-4395-3D3F-3A98EA780986}"/>
              </a:ext>
            </a:extLst>
          </p:cNvPr>
          <p:cNvSpPr txBox="1"/>
          <p:nvPr/>
        </p:nvSpPr>
        <p:spPr>
          <a:xfrm>
            <a:off x="7126013" y="1451796"/>
            <a:ext cx="2930188" cy="1384995"/>
          </a:xfrm>
          <a:prstGeom prst="rect">
            <a:avLst/>
          </a:prstGeom>
          <a:noFill/>
        </p:spPr>
        <p:txBody>
          <a:bodyPr wrap="square" lIns="91440" tIns="45720" rIns="91440" bIns="45720" anchor="t">
            <a:spAutoFit/>
          </a:bodyPr>
          <a:lstStyle/>
          <a:p>
            <a:pPr algn="ctr"/>
            <a:r>
              <a:rPr lang="en-US" sz="2800">
                <a:solidFill>
                  <a:srgbClr val="000000"/>
                </a:solidFill>
                <a:latin typeface="Calibri"/>
                <a:ea typeface="Calibri"/>
                <a:cs typeface="Calibri"/>
              </a:rPr>
              <a:t>Cinderella </a:t>
            </a:r>
            <a:r>
              <a:rPr lang="en-US" sz="1050">
                <a:solidFill>
                  <a:srgbClr val="000000"/>
                </a:solidFill>
                <a:latin typeface="Calibri"/>
                <a:ea typeface="Calibri"/>
                <a:cs typeface="Calibri"/>
              </a:rPr>
              <a:t>(IEEE S&amp;P '16)</a:t>
            </a:r>
            <a:endParaRPr lang="en-US" sz="9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algn="ctr"/>
            <a:r>
              <a:rPr lang="en-US" sz="2800">
                <a:solidFill>
                  <a:srgbClr val="000000"/>
                </a:solidFill>
                <a:ea typeface="+mn-lt"/>
                <a:cs typeface="+mn-lt"/>
              </a:rPr>
              <a:t>Crescent </a:t>
            </a:r>
            <a:r>
              <a:rPr lang="en-US" sz="1050">
                <a:solidFill>
                  <a:srgbClr val="000000"/>
                </a:solidFill>
                <a:ea typeface="+mn-lt"/>
                <a:cs typeface="+mn-lt"/>
              </a:rPr>
              <a:t>(</a:t>
            </a:r>
            <a:r>
              <a:rPr lang="en-US" sz="1050" err="1">
                <a:solidFill>
                  <a:srgbClr val="000000"/>
                </a:solidFill>
                <a:ea typeface="+mn-lt"/>
                <a:cs typeface="+mn-lt"/>
              </a:rPr>
              <a:t>eprint</a:t>
            </a:r>
            <a:r>
              <a:rPr lang="en-US" sz="1050">
                <a:solidFill>
                  <a:srgbClr val="000000"/>
                </a:solidFill>
                <a:ea typeface="+mn-lt"/>
                <a:cs typeface="+mn-lt"/>
              </a:rPr>
              <a:t> 2024/2013)</a:t>
            </a:r>
            <a:endParaRPr lang="en-US" sz="1050">
              <a:ea typeface="Calibri" panose="020F0502020204030204"/>
              <a:cs typeface="Calibri" panose="020F0502020204030204"/>
            </a:endParaRPr>
          </a:p>
          <a:p>
            <a:pPr algn="ctr"/>
            <a:r>
              <a:rPr lang="en-US" sz="2800" b="0" i="0" u="none" strike="noStrike">
                <a:solidFill>
                  <a:srgbClr val="000000"/>
                </a:solidFill>
                <a:effectLst/>
                <a:latin typeface="Calibri"/>
                <a:ea typeface="Calibri"/>
                <a:cs typeface="Calibri"/>
              </a:rPr>
              <a:t>Our Work</a:t>
            </a:r>
            <a:endParaRPr lang="en-US" sz="2800">
              <a:latin typeface="Calibri"/>
              <a:ea typeface="Calibri"/>
              <a:cs typeface="Calibri"/>
            </a:endParaRPr>
          </a:p>
        </p:txBody>
      </p:sp>
      <p:sp>
        <p:nvSpPr>
          <p:cNvPr id="29" name="TextBox 28">
            <a:extLst>
              <a:ext uri="{FF2B5EF4-FFF2-40B4-BE49-F238E27FC236}">
                <a16:creationId xmlns:a16="http://schemas.microsoft.com/office/drawing/2014/main" id="{82D79622-55E8-3AD9-FBA6-00F7A0FAFA9D}"/>
              </a:ext>
            </a:extLst>
          </p:cNvPr>
          <p:cNvSpPr txBox="1"/>
          <p:nvPr/>
        </p:nvSpPr>
        <p:spPr>
          <a:xfrm>
            <a:off x="912351" y="4720088"/>
            <a:ext cx="10367294" cy="954107"/>
          </a:xfrm>
          <a:prstGeom prst="rect">
            <a:avLst/>
          </a:prstGeom>
          <a:noFill/>
        </p:spPr>
        <p:txBody>
          <a:bodyPr wrap="square">
            <a:spAutoFit/>
          </a:bodyPr>
          <a:lstStyle/>
          <a:p>
            <a:r>
              <a:rPr lang="en-US" sz="2800"/>
              <a:t>🚧 Real-world constraints: Hardware &amp; Infrastructure Lock-in, Regulatory &amp; Compliance Barriers, Private Key &amp; User Constraints, etc.</a:t>
            </a:r>
          </a:p>
        </p:txBody>
      </p:sp>
    </p:spTree>
    <p:extLst>
      <p:ext uri="{BB962C8B-B14F-4D97-AF65-F5344CB8AC3E}">
        <p14:creationId xmlns:p14="http://schemas.microsoft.com/office/powerpoint/2010/main" val="1320490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extLst>
    <p:ext uri="{6950BFC3-D8DA-4A85-94F7-54DA5524770B}">
      <p188:commentRel xmlns:p188="http://schemas.microsoft.com/office/powerpoint/2018/8/main" r:id="rId3"/>
    </p:ext>
  </p:extLs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294F83-4483-C789-2379-6A4D9A5B4454}"/>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B93F902B-6110-EBCB-3B19-0D31DB6FA6D5}"/>
              </a:ext>
            </a:extLst>
          </p:cNvPr>
          <p:cNvSpPr>
            <a:spLocks noGrp="1"/>
          </p:cNvSpPr>
          <p:nvPr>
            <p:ph idx="1"/>
          </p:nvPr>
        </p:nvSpPr>
        <p:spPr/>
        <p:txBody>
          <a:bodyPr vert="horz" lIns="91440" tIns="45720" rIns="91440" bIns="45720" rtlCol="0" anchor="t">
            <a:normAutofit/>
          </a:bodyPr>
          <a:lstStyle/>
          <a:p>
            <a:r>
              <a:rPr lang="en-US">
                <a:ea typeface="Calibri"/>
                <a:cs typeface="Calibri"/>
              </a:rPr>
              <a:t>Goal: return the first </a:t>
            </a:r>
            <a:r>
              <a:rPr lang="en-US" b="1">
                <a:ea typeface="Calibri"/>
                <a:cs typeface="Calibri"/>
              </a:rPr>
              <a:t>n </a:t>
            </a:r>
            <a:r>
              <a:rPr lang="en-US">
                <a:ea typeface="Calibri"/>
                <a:cs typeface="Calibri"/>
              </a:rPr>
              <a:t>elements &lt; </a:t>
            </a:r>
            <a:r>
              <a:rPr lang="en-US" b="1">
                <a:ea typeface="Calibri"/>
                <a:cs typeface="Calibri"/>
              </a:rPr>
              <a:t>c </a:t>
            </a:r>
            <a:r>
              <a:rPr lang="en-US">
                <a:ea typeface="Calibri"/>
                <a:cs typeface="Calibri"/>
              </a:rPr>
              <a:t>(in their original order)</a:t>
            </a:r>
          </a:p>
          <a:p>
            <a:pPr marL="0" indent="0">
              <a:buNone/>
            </a:pPr>
            <a:endParaRPr lang="en-US">
              <a:ea typeface="Calibri"/>
              <a:cs typeface="Calibri"/>
            </a:endParaRPr>
          </a:p>
          <a:p>
            <a:r>
              <a:rPr lang="en-US">
                <a:ea typeface="Calibri"/>
                <a:cs typeface="Calibri"/>
              </a:rPr>
              <a:t>Example: n = 3, c = 25</a:t>
            </a:r>
          </a:p>
          <a:p>
            <a:endParaRPr lang="en-US">
              <a:ea typeface="Calibri"/>
              <a:cs typeface="Calibri"/>
            </a:endParaRPr>
          </a:p>
          <a:p>
            <a:endParaRPr lang="en-US">
              <a:ea typeface="Calibri"/>
              <a:cs typeface="Calibri"/>
            </a:endParaRPr>
          </a:p>
        </p:txBody>
      </p:sp>
      <p:sp>
        <p:nvSpPr>
          <p:cNvPr id="2" name="Title 1">
            <a:extLst>
              <a:ext uri="{FF2B5EF4-FFF2-40B4-BE49-F238E27FC236}">
                <a16:creationId xmlns:a16="http://schemas.microsoft.com/office/drawing/2014/main" id="{625A36D0-9591-3329-052E-19C672CAF80E}"/>
              </a:ext>
            </a:extLst>
          </p:cNvPr>
          <p:cNvSpPr>
            <a:spLocks noGrp="1"/>
          </p:cNvSpPr>
          <p:nvPr>
            <p:ph type="title"/>
          </p:nvPr>
        </p:nvSpPr>
        <p:spPr/>
        <p:txBody>
          <a:bodyPr/>
          <a:lstStyle/>
          <a:p>
            <a:r>
              <a:rPr lang="en-US">
                <a:latin typeface="Segoe UI Semibold"/>
                <a:cs typeface="Segoe UI Semibold"/>
              </a:rPr>
              <a:t>Rejection Sampling</a:t>
            </a:r>
            <a:endParaRPr lang="en-US"/>
          </a:p>
        </p:txBody>
      </p:sp>
      <p:pic>
        <p:nvPicPr>
          <p:cNvPr id="10" name="Picture 9" descr="A blue rectangular object with black letters&#10;&#10;AI-generated content may be incorrect.">
            <a:extLst>
              <a:ext uri="{FF2B5EF4-FFF2-40B4-BE49-F238E27FC236}">
                <a16:creationId xmlns:a16="http://schemas.microsoft.com/office/drawing/2014/main" id="{D7D98CA3-8450-F316-E4C0-7EFBC6A8A902}"/>
              </a:ext>
            </a:extLst>
          </p:cNvPr>
          <p:cNvPicPr>
            <a:picLocks noChangeAspect="1"/>
          </p:cNvPicPr>
          <p:nvPr/>
        </p:nvPicPr>
        <p:blipFill>
          <a:blip r:embed="rId2"/>
          <a:stretch>
            <a:fillRect/>
          </a:stretch>
        </p:blipFill>
        <p:spPr>
          <a:xfrm>
            <a:off x="1606176" y="3428847"/>
            <a:ext cx="8987118" cy="665190"/>
          </a:xfrm>
          <a:prstGeom prst="rect">
            <a:avLst/>
          </a:prstGeom>
        </p:spPr>
      </p:pic>
      <p:pic>
        <p:nvPicPr>
          <p:cNvPr id="4" name="Picture 3" descr="A close-up of a couple of orange rectangular objects&#10;&#10;AI-generated content may be incorrect.">
            <a:extLst>
              <a:ext uri="{FF2B5EF4-FFF2-40B4-BE49-F238E27FC236}">
                <a16:creationId xmlns:a16="http://schemas.microsoft.com/office/drawing/2014/main" id="{C325E142-8309-856B-068E-00B27D1CE9E9}"/>
              </a:ext>
            </a:extLst>
          </p:cNvPr>
          <p:cNvPicPr>
            <a:picLocks noChangeAspect="1"/>
          </p:cNvPicPr>
          <p:nvPr/>
        </p:nvPicPr>
        <p:blipFill>
          <a:blip r:embed="rId3"/>
          <a:stretch>
            <a:fillRect/>
          </a:stretch>
        </p:blipFill>
        <p:spPr>
          <a:xfrm>
            <a:off x="1607495" y="4373082"/>
            <a:ext cx="8957236" cy="657719"/>
          </a:xfrm>
          <a:prstGeom prst="rect">
            <a:avLst/>
          </a:prstGeom>
        </p:spPr>
      </p:pic>
      <p:sp>
        <p:nvSpPr>
          <p:cNvPr id="6" name="TextBox 5">
            <a:extLst>
              <a:ext uri="{FF2B5EF4-FFF2-40B4-BE49-F238E27FC236}">
                <a16:creationId xmlns:a16="http://schemas.microsoft.com/office/drawing/2014/main" id="{6DE1C4F6-BF10-99F8-96A4-57519819B57F}"/>
              </a:ext>
            </a:extLst>
          </p:cNvPr>
          <p:cNvSpPr txBox="1"/>
          <p:nvPr/>
        </p:nvSpPr>
        <p:spPr>
          <a:xfrm>
            <a:off x="2205449" y="5809186"/>
            <a:ext cx="775928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ea typeface="Calibri"/>
                <a:cs typeface="Calibri"/>
              </a:rPr>
              <a:t>4. Verify permutation</a:t>
            </a:r>
          </a:p>
        </p:txBody>
      </p:sp>
    </p:spTree>
    <p:extLst>
      <p:ext uri="{BB962C8B-B14F-4D97-AF65-F5344CB8AC3E}">
        <p14:creationId xmlns:p14="http://schemas.microsoft.com/office/powerpoint/2010/main" val="2185876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5EB327-1FA0-D9A0-94ED-FE4EDD2CF1C3}"/>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C8E2D4D5-D93A-84BC-4241-300DBFC58145}"/>
              </a:ext>
            </a:extLst>
          </p:cNvPr>
          <p:cNvSpPr>
            <a:spLocks noGrp="1"/>
          </p:cNvSpPr>
          <p:nvPr>
            <p:ph idx="1"/>
          </p:nvPr>
        </p:nvSpPr>
        <p:spPr/>
        <p:txBody>
          <a:bodyPr vert="horz" lIns="91440" tIns="45720" rIns="91440" bIns="45720" rtlCol="0" anchor="t">
            <a:normAutofit/>
          </a:bodyPr>
          <a:lstStyle/>
          <a:p>
            <a:r>
              <a:rPr lang="en-US">
                <a:ea typeface="Calibri"/>
                <a:cs typeface="Calibri"/>
              </a:rPr>
              <a:t>Goal: return the first </a:t>
            </a:r>
            <a:r>
              <a:rPr lang="en-US" b="1">
                <a:ea typeface="Calibri"/>
                <a:cs typeface="Calibri"/>
              </a:rPr>
              <a:t>n </a:t>
            </a:r>
            <a:r>
              <a:rPr lang="en-US">
                <a:ea typeface="Calibri"/>
                <a:cs typeface="Calibri"/>
              </a:rPr>
              <a:t>elements &lt; </a:t>
            </a:r>
            <a:r>
              <a:rPr lang="en-US" b="1">
                <a:ea typeface="Calibri"/>
                <a:cs typeface="Calibri"/>
              </a:rPr>
              <a:t>c </a:t>
            </a:r>
            <a:r>
              <a:rPr lang="en-US">
                <a:ea typeface="Calibri"/>
                <a:cs typeface="Calibri"/>
              </a:rPr>
              <a:t>(in their original order)</a:t>
            </a:r>
          </a:p>
          <a:p>
            <a:pPr marL="0" indent="0">
              <a:buNone/>
            </a:pPr>
            <a:endParaRPr lang="en-US">
              <a:ea typeface="Calibri"/>
              <a:cs typeface="Calibri"/>
            </a:endParaRPr>
          </a:p>
          <a:p>
            <a:r>
              <a:rPr lang="en-US">
                <a:ea typeface="Calibri"/>
                <a:cs typeface="Calibri"/>
              </a:rPr>
              <a:t>Example: n = 3, c = 25</a:t>
            </a:r>
          </a:p>
          <a:p>
            <a:endParaRPr lang="en-US">
              <a:ea typeface="Calibri"/>
              <a:cs typeface="Calibri"/>
            </a:endParaRPr>
          </a:p>
          <a:p>
            <a:endParaRPr lang="en-US">
              <a:ea typeface="Calibri"/>
              <a:cs typeface="Calibri"/>
            </a:endParaRPr>
          </a:p>
        </p:txBody>
      </p:sp>
      <p:sp>
        <p:nvSpPr>
          <p:cNvPr id="2" name="Title 1">
            <a:extLst>
              <a:ext uri="{FF2B5EF4-FFF2-40B4-BE49-F238E27FC236}">
                <a16:creationId xmlns:a16="http://schemas.microsoft.com/office/drawing/2014/main" id="{04954B19-D5BB-977C-C5EB-875346B32C0C}"/>
              </a:ext>
            </a:extLst>
          </p:cNvPr>
          <p:cNvSpPr>
            <a:spLocks noGrp="1"/>
          </p:cNvSpPr>
          <p:nvPr>
            <p:ph type="title"/>
          </p:nvPr>
        </p:nvSpPr>
        <p:spPr/>
        <p:txBody>
          <a:bodyPr/>
          <a:lstStyle/>
          <a:p>
            <a:r>
              <a:rPr lang="en-US">
                <a:latin typeface="Segoe UI Semibold"/>
                <a:cs typeface="Segoe UI Semibold"/>
              </a:rPr>
              <a:t>Rejection Sampling</a:t>
            </a:r>
            <a:endParaRPr lang="en-US"/>
          </a:p>
        </p:txBody>
      </p:sp>
      <p:pic>
        <p:nvPicPr>
          <p:cNvPr id="10" name="Picture 9" descr="A blue rectangular object with black letters&#10;&#10;AI-generated content may be incorrect.">
            <a:extLst>
              <a:ext uri="{FF2B5EF4-FFF2-40B4-BE49-F238E27FC236}">
                <a16:creationId xmlns:a16="http://schemas.microsoft.com/office/drawing/2014/main" id="{8EA86BDC-480D-751C-B95B-89E4392B42D9}"/>
              </a:ext>
            </a:extLst>
          </p:cNvPr>
          <p:cNvPicPr>
            <a:picLocks noChangeAspect="1"/>
          </p:cNvPicPr>
          <p:nvPr/>
        </p:nvPicPr>
        <p:blipFill>
          <a:blip r:embed="rId2"/>
          <a:stretch>
            <a:fillRect/>
          </a:stretch>
        </p:blipFill>
        <p:spPr>
          <a:xfrm>
            <a:off x="1606176" y="3428847"/>
            <a:ext cx="8987118" cy="665190"/>
          </a:xfrm>
          <a:prstGeom prst="rect">
            <a:avLst/>
          </a:prstGeom>
        </p:spPr>
      </p:pic>
      <p:pic>
        <p:nvPicPr>
          <p:cNvPr id="4" name="Picture 3" descr="A close-up of a couple of orange rectangular objects&#10;&#10;AI-generated content may be incorrect.">
            <a:extLst>
              <a:ext uri="{FF2B5EF4-FFF2-40B4-BE49-F238E27FC236}">
                <a16:creationId xmlns:a16="http://schemas.microsoft.com/office/drawing/2014/main" id="{2DED50B7-9D36-2B3C-4A38-0A3B65230C59}"/>
              </a:ext>
            </a:extLst>
          </p:cNvPr>
          <p:cNvPicPr>
            <a:picLocks noChangeAspect="1"/>
          </p:cNvPicPr>
          <p:nvPr/>
        </p:nvPicPr>
        <p:blipFill>
          <a:blip r:embed="rId3"/>
          <a:stretch>
            <a:fillRect/>
          </a:stretch>
        </p:blipFill>
        <p:spPr>
          <a:xfrm>
            <a:off x="1607495" y="4373082"/>
            <a:ext cx="8957236" cy="657719"/>
          </a:xfrm>
          <a:prstGeom prst="rect">
            <a:avLst/>
          </a:prstGeom>
        </p:spPr>
      </p:pic>
      <p:sp>
        <p:nvSpPr>
          <p:cNvPr id="6" name="TextBox 5">
            <a:extLst>
              <a:ext uri="{FF2B5EF4-FFF2-40B4-BE49-F238E27FC236}">
                <a16:creationId xmlns:a16="http://schemas.microsoft.com/office/drawing/2014/main" id="{276FA17E-2E58-02F9-3CFD-4BB42D00E02C}"/>
              </a:ext>
            </a:extLst>
          </p:cNvPr>
          <p:cNvSpPr txBox="1"/>
          <p:nvPr/>
        </p:nvSpPr>
        <p:spPr>
          <a:xfrm>
            <a:off x="2205449" y="5809186"/>
            <a:ext cx="775928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ea typeface="Calibri"/>
                <a:cs typeface="Calibri"/>
              </a:rPr>
              <a:t>5. Take first n elements of sorted version</a:t>
            </a:r>
          </a:p>
        </p:txBody>
      </p:sp>
      <p:pic>
        <p:nvPicPr>
          <p:cNvPr id="3" name="Picture 2" descr="A close-up of a keyboard&#10;&#10;AI-generated content may be incorrect.">
            <a:extLst>
              <a:ext uri="{FF2B5EF4-FFF2-40B4-BE49-F238E27FC236}">
                <a16:creationId xmlns:a16="http://schemas.microsoft.com/office/drawing/2014/main" id="{1324CF95-6C0B-23BB-58C4-8EC9F733BB87}"/>
              </a:ext>
            </a:extLst>
          </p:cNvPr>
          <p:cNvPicPr>
            <a:picLocks noChangeAspect="1"/>
          </p:cNvPicPr>
          <p:nvPr/>
        </p:nvPicPr>
        <p:blipFill>
          <a:blip r:embed="rId4"/>
          <a:stretch>
            <a:fillRect/>
          </a:stretch>
        </p:blipFill>
        <p:spPr>
          <a:xfrm>
            <a:off x="1609458" y="4376076"/>
            <a:ext cx="8967290" cy="653600"/>
          </a:xfrm>
          <a:prstGeom prst="rect">
            <a:avLst/>
          </a:prstGeom>
        </p:spPr>
      </p:pic>
    </p:spTree>
    <p:extLst>
      <p:ext uri="{BB962C8B-B14F-4D97-AF65-F5344CB8AC3E}">
        <p14:creationId xmlns:p14="http://schemas.microsoft.com/office/powerpoint/2010/main" val="223361855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466A27-A830-7BB6-248C-A49B73488012}"/>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66154786-0693-73F6-C5DA-029490C75602}"/>
              </a:ext>
            </a:extLst>
          </p:cNvPr>
          <p:cNvSpPr>
            <a:spLocks noGrp="1"/>
          </p:cNvSpPr>
          <p:nvPr>
            <p:ph idx="1"/>
          </p:nvPr>
        </p:nvSpPr>
        <p:spPr/>
        <p:txBody>
          <a:bodyPr vert="horz" lIns="91440" tIns="45720" rIns="91440" bIns="45720" rtlCol="0" anchor="t">
            <a:normAutofit/>
          </a:bodyPr>
          <a:lstStyle/>
          <a:p>
            <a:r>
              <a:rPr lang="en-US">
                <a:ea typeface="Calibri"/>
                <a:cs typeface="Calibri"/>
              </a:rPr>
              <a:t>Goal: return the first </a:t>
            </a:r>
            <a:r>
              <a:rPr lang="en-US" b="1">
                <a:ea typeface="Calibri"/>
                <a:cs typeface="Calibri"/>
              </a:rPr>
              <a:t>n </a:t>
            </a:r>
            <a:r>
              <a:rPr lang="en-US">
                <a:ea typeface="Calibri"/>
                <a:cs typeface="Calibri"/>
              </a:rPr>
              <a:t>elements &lt; </a:t>
            </a:r>
            <a:r>
              <a:rPr lang="en-US" b="1">
                <a:ea typeface="Calibri"/>
                <a:cs typeface="Calibri"/>
              </a:rPr>
              <a:t>c </a:t>
            </a:r>
            <a:r>
              <a:rPr lang="en-US">
                <a:ea typeface="Calibri"/>
                <a:cs typeface="Calibri"/>
              </a:rPr>
              <a:t>(in their original order)</a:t>
            </a:r>
          </a:p>
          <a:p>
            <a:pPr marL="0" indent="0">
              <a:buNone/>
            </a:pPr>
            <a:endParaRPr lang="en-US">
              <a:ea typeface="Calibri"/>
              <a:cs typeface="Calibri"/>
            </a:endParaRPr>
          </a:p>
          <a:p>
            <a:r>
              <a:rPr lang="en-US">
                <a:ea typeface="Calibri"/>
                <a:cs typeface="Calibri"/>
              </a:rPr>
              <a:t>Example: n = 3, c = 25</a:t>
            </a:r>
          </a:p>
          <a:p>
            <a:endParaRPr lang="en-US">
              <a:ea typeface="Calibri"/>
              <a:cs typeface="Calibri"/>
            </a:endParaRPr>
          </a:p>
          <a:p>
            <a:endParaRPr lang="en-US">
              <a:ea typeface="Calibri"/>
              <a:cs typeface="Calibri"/>
            </a:endParaRPr>
          </a:p>
        </p:txBody>
      </p:sp>
      <p:sp>
        <p:nvSpPr>
          <p:cNvPr id="2" name="Title 1">
            <a:extLst>
              <a:ext uri="{FF2B5EF4-FFF2-40B4-BE49-F238E27FC236}">
                <a16:creationId xmlns:a16="http://schemas.microsoft.com/office/drawing/2014/main" id="{CB88D8C6-A157-0790-A29F-9390E33E1E40}"/>
              </a:ext>
            </a:extLst>
          </p:cNvPr>
          <p:cNvSpPr>
            <a:spLocks noGrp="1"/>
          </p:cNvSpPr>
          <p:nvPr>
            <p:ph type="title"/>
          </p:nvPr>
        </p:nvSpPr>
        <p:spPr/>
        <p:txBody>
          <a:bodyPr/>
          <a:lstStyle/>
          <a:p>
            <a:r>
              <a:rPr lang="en-US">
                <a:latin typeface="Segoe UI Semibold"/>
                <a:cs typeface="Segoe UI Semibold"/>
              </a:rPr>
              <a:t>Rejection Sampling</a:t>
            </a:r>
            <a:endParaRPr lang="en-US"/>
          </a:p>
        </p:txBody>
      </p:sp>
      <p:pic>
        <p:nvPicPr>
          <p:cNvPr id="10" name="Picture 9" descr="A blue rectangular object with black letters&#10;&#10;AI-generated content may be incorrect.">
            <a:extLst>
              <a:ext uri="{FF2B5EF4-FFF2-40B4-BE49-F238E27FC236}">
                <a16:creationId xmlns:a16="http://schemas.microsoft.com/office/drawing/2014/main" id="{18B7862F-59B8-C9C9-8414-6136F43E41E5}"/>
              </a:ext>
            </a:extLst>
          </p:cNvPr>
          <p:cNvPicPr>
            <a:picLocks noChangeAspect="1"/>
          </p:cNvPicPr>
          <p:nvPr/>
        </p:nvPicPr>
        <p:blipFill>
          <a:blip r:embed="rId2"/>
          <a:stretch>
            <a:fillRect/>
          </a:stretch>
        </p:blipFill>
        <p:spPr>
          <a:xfrm>
            <a:off x="1606176" y="3428847"/>
            <a:ext cx="8987118" cy="665190"/>
          </a:xfrm>
          <a:prstGeom prst="rect">
            <a:avLst/>
          </a:prstGeom>
        </p:spPr>
      </p:pic>
      <p:pic>
        <p:nvPicPr>
          <p:cNvPr id="4" name="Picture 3" descr="A close-up of a couple of orange rectangular objects&#10;&#10;AI-generated content may be incorrect.">
            <a:extLst>
              <a:ext uri="{FF2B5EF4-FFF2-40B4-BE49-F238E27FC236}">
                <a16:creationId xmlns:a16="http://schemas.microsoft.com/office/drawing/2014/main" id="{C1636339-05BF-5061-8722-68BFF866827E}"/>
              </a:ext>
            </a:extLst>
          </p:cNvPr>
          <p:cNvPicPr>
            <a:picLocks noChangeAspect="1"/>
          </p:cNvPicPr>
          <p:nvPr/>
        </p:nvPicPr>
        <p:blipFill>
          <a:blip r:embed="rId3"/>
          <a:stretch>
            <a:fillRect/>
          </a:stretch>
        </p:blipFill>
        <p:spPr>
          <a:xfrm>
            <a:off x="1607495" y="4373082"/>
            <a:ext cx="8957236" cy="657719"/>
          </a:xfrm>
          <a:prstGeom prst="rect">
            <a:avLst/>
          </a:prstGeom>
        </p:spPr>
      </p:pic>
      <p:sp>
        <p:nvSpPr>
          <p:cNvPr id="6" name="TextBox 5">
            <a:extLst>
              <a:ext uri="{FF2B5EF4-FFF2-40B4-BE49-F238E27FC236}">
                <a16:creationId xmlns:a16="http://schemas.microsoft.com/office/drawing/2014/main" id="{AFE70CAC-FADD-52D4-5B14-F138AD2B67FC}"/>
              </a:ext>
            </a:extLst>
          </p:cNvPr>
          <p:cNvSpPr txBox="1"/>
          <p:nvPr/>
        </p:nvSpPr>
        <p:spPr>
          <a:xfrm>
            <a:off x="2205449" y="5809186"/>
            <a:ext cx="775928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ea typeface="Calibri"/>
                <a:cs typeface="Calibri"/>
              </a:rPr>
              <a:t>For an array of 100 16-bit values, |R1CS| = 1.3k</a:t>
            </a:r>
            <a:endParaRPr lang="en-US"/>
          </a:p>
        </p:txBody>
      </p:sp>
      <p:pic>
        <p:nvPicPr>
          <p:cNvPr id="3" name="Picture 2" descr="A close-up of a keyboard&#10;&#10;AI-generated content may be incorrect.">
            <a:extLst>
              <a:ext uri="{FF2B5EF4-FFF2-40B4-BE49-F238E27FC236}">
                <a16:creationId xmlns:a16="http://schemas.microsoft.com/office/drawing/2014/main" id="{20BAB161-C322-35D8-4236-68176F31FFB3}"/>
              </a:ext>
            </a:extLst>
          </p:cNvPr>
          <p:cNvPicPr>
            <a:picLocks noChangeAspect="1"/>
          </p:cNvPicPr>
          <p:nvPr/>
        </p:nvPicPr>
        <p:blipFill>
          <a:blip r:embed="rId4"/>
          <a:stretch>
            <a:fillRect/>
          </a:stretch>
        </p:blipFill>
        <p:spPr>
          <a:xfrm>
            <a:off x="1609458" y="4376076"/>
            <a:ext cx="8967290" cy="653600"/>
          </a:xfrm>
          <a:prstGeom prst="rect">
            <a:avLst/>
          </a:prstGeom>
        </p:spPr>
      </p:pic>
    </p:spTree>
    <p:extLst>
      <p:ext uri="{BB962C8B-B14F-4D97-AF65-F5344CB8AC3E}">
        <p14:creationId xmlns:p14="http://schemas.microsoft.com/office/powerpoint/2010/main" val="228663356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69A53F-9870-F3AA-3F62-49BD4897E648}"/>
              </a:ext>
            </a:extLst>
          </p:cNvPr>
          <p:cNvSpPr>
            <a:spLocks noGrp="1"/>
          </p:cNvSpPr>
          <p:nvPr>
            <p:ph type="title"/>
          </p:nvPr>
        </p:nvSpPr>
        <p:spPr/>
        <p:txBody>
          <a:bodyPr/>
          <a:lstStyle/>
          <a:p>
            <a:r>
              <a:rPr lang="en-US" err="1">
                <a:latin typeface="Segoe UI Semibold"/>
                <a:cs typeface="Segoe UI Semibold"/>
              </a:rPr>
              <a:t>Dilithium</a:t>
            </a:r>
            <a:r>
              <a:rPr lang="en-US">
                <a:latin typeface="Segoe UI Semibold"/>
                <a:cs typeface="Segoe UI Semibold"/>
              </a:rPr>
              <a:t> Verifier</a:t>
            </a:r>
            <a:endParaRPr lang="en-US"/>
          </a:p>
        </p:txBody>
      </p:sp>
      <p:sp>
        <p:nvSpPr>
          <p:cNvPr id="3" name="Content Placeholder 2">
            <a:extLst>
              <a:ext uri="{FF2B5EF4-FFF2-40B4-BE49-F238E27FC236}">
                <a16:creationId xmlns:a16="http://schemas.microsoft.com/office/drawing/2014/main" id="{49BC8FB1-F7FF-5B65-876E-B950A67857E2}"/>
              </a:ext>
            </a:extLst>
          </p:cNvPr>
          <p:cNvSpPr>
            <a:spLocks noGrp="1"/>
          </p:cNvSpPr>
          <p:nvPr>
            <p:ph idx="1"/>
          </p:nvPr>
        </p:nvSpPr>
        <p:spPr>
          <a:xfrm>
            <a:off x="838200" y="1801625"/>
            <a:ext cx="5523600" cy="4375338"/>
          </a:xfrm>
          <a:ln>
            <a:solidFill>
              <a:schemeClr val="tx1"/>
            </a:solidFill>
          </a:ln>
        </p:spPr>
        <p:txBody>
          <a:bodyPr vert="horz" lIns="91440" tIns="45720" rIns="91440" bIns="45720" rtlCol="0" anchor="t">
            <a:normAutofit/>
          </a:bodyPr>
          <a:lstStyle/>
          <a:p>
            <a:pPr marL="0" indent="0">
              <a:buNone/>
            </a:pPr>
            <a:r>
              <a:rPr lang="en-US">
                <a:ea typeface="Calibri" panose="020F0502020204030204"/>
                <a:cs typeface="Calibri" panose="020F0502020204030204"/>
              </a:rPr>
              <a:t>Verify(pk, </a:t>
            </a:r>
            <a:r>
              <a:rPr lang="en-US">
                <a:ea typeface="+mn-lt"/>
                <a:cs typeface="+mn-lt"/>
              </a:rPr>
              <a:t>σ = (ĉ, z), m):</a:t>
            </a:r>
          </a:p>
          <a:p>
            <a:pPr marL="0" indent="0">
              <a:buNone/>
            </a:pPr>
            <a:r>
              <a:rPr lang="en-US">
                <a:ea typeface="Calibri" panose="020F0502020204030204"/>
                <a:cs typeface="Calibri" panose="020F0502020204030204"/>
              </a:rPr>
              <a:t>  (</a:t>
            </a:r>
            <a:r>
              <a:rPr lang="en-US" err="1">
                <a:ea typeface="Calibri" panose="020F0502020204030204"/>
                <a:cs typeface="Calibri" panose="020F0502020204030204"/>
              </a:rPr>
              <a:t>A,t</a:t>
            </a:r>
            <a:r>
              <a:rPr lang="en-US">
                <a:ea typeface="Calibri" panose="020F0502020204030204"/>
                <a:cs typeface="Calibri" panose="020F0502020204030204"/>
              </a:rPr>
              <a:t>) := </a:t>
            </a:r>
            <a:r>
              <a:rPr lang="en-US" b="1" err="1">
                <a:ea typeface="Calibri" panose="020F0502020204030204"/>
                <a:cs typeface="Calibri" panose="020F0502020204030204"/>
              </a:rPr>
              <a:t>ExpandA</a:t>
            </a:r>
            <a:r>
              <a:rPr lang="en-US">
                <a:ea typeface="Calibri" panose="020F0502020204030204"/>
                <a:cs typeface="Calibri" panose="020F0502020204030204"/>
              </a:rPr>
              <a:t>(pk)</a:t>
            </a:r>
          </a:p>
          <a:p>
            <a:pPr marL="0" indent="0">
              <a:buNone/>
            </a:pPr>
            <a:r>
              <a:rPr lang="en-US">
                <a:ea typeface="Calibri" panose="020F0502020204030204"/>
                <a:cs typeface="Calibri" panose="020F0502020204030204"/>
              </a:rPr>
              <a:t>  </a:t>
            </a:r>
            <a:r>
              <a:rPr lang="en-US">
                <a:ea typeface="+mn-lt"/>
                <a:cs typeface="+mn-lt"/>
              </a:rPr>
              <a:t>μ := </a:t>
            </a:r>
            <a:r>
              <a:rPr lang="en-US" b="1">
                <a:ea typeface="+mn-lt"/>
                <a:cs typeface="+mn-lt"/>
              </a:rPr>
              <a:t>H</a:t>
            </a:r>
            <a:r>
              <a:rPr lang="en-US">
                <a:ea typeface="+mn-lt"/>
                <a:cs typeface="+mn-lt"/>
              </a:rPr>
              <a:t>(</a:t>
            </a:r>
            <a:r>
              <a:rPr lang="en-US" b="1">
                <a:ea typeface="+mn-lt"/>
                <a:cs typeface="+mn-lt"/>
              </a:rPr>
              <a:t>H</a:t>
            </a:r>
            <a:r>
              <a:rPr lang="en-US">
                <a:ea typeface="+mn-lt"/>
                <a:cs typeface="+mn-lt"/>
              </a:rPr>
              <a:t>(pk)|m)</a:t>
            </a:r>
          </a:p>
          <a:p>
            <a:pPr marL="0" indent="0">
              <a:buNone/>
            </a:pPr>
            <a:r>
              <a:rPr lang="en-US">
                <a:ea typeface="Calibri" panose="020F0502020204030204"/>
                <a:cs typeface="Calibri" panose="020F0502020204030204"/>
              </a:rPr>
              <a:t>  c := </a:t>
            </a:r>
            <a:r>
              <a:rPr lang="en-US" b="1" err="1">
                <a:ea typeface="Calibri" panose="020F0502020204030204"/>
                <a:cs typeface="Calibri" panose="020F0502020204030204"/>
              </a:rPr>
              <a:t>SampleInBall</a:t>
            </a:r>
            <a:r>
              <a:rPr lang="en-US">
                <a:ea typeface="Calibri" panose="020F0502020204030204"/>
                <a:cs typeface="Calibri" panose="020F0502020204030204"/>
              </a:rPr>
              <a:t>(ĉ)</a:t>
            </a:r>
          </a:p>
          <a:p>
            <a:pPr marL="0" indent="0">
              <a:buNone/>
            </a:pPr>
            <a:r>
              <a:rPr lang="en-US">
                <a:ea typeface="Calibri" panose="020F0502020204030204"/>
                <a:cs typeface="Calibri" panose="020F0502020204030204"/>
              </a:rPr>
              <a:t>  w := </a:t>
            </a:r>
            <a:r>
              <a:rPr lang="en-US" err="1">
                <a:ea typeface="Calibri" panose="020F0502020204030204"/>
                <a:cs typeface="Calibri" panose="020F0502020204030204"/>
              </a:rPr>
              <a:t>HighBits</a:t>
            </a:r>
            <a:r>
              <a:rPr lang="en-US">
                <a:ea typeface="Calibri" panose="020F0502020204030204"/>
                <a:cs typeface="Calibri" panose="020F0502020204030204"/>
              </a:rPr>
              <a:t>(Az – </a:t>
            </a:r>
            <a:r>
              <a:rPr lang="en-US" err="1">
                <a:ea typeface="Calibri" panose="020F0502020204030204"/>
                <a:cs typeface="Calibri" panose="020F0502020204030204"/>
              </a:rPr>
              <a:t>ct</a:t>
            </a:r>
            <a:r>
              <a:rPr lang="en-US">
                <a:ea typeface="Calibri" panose="020F0502020204030204"/>
                <a:cs typeface="Calibri" panose="020F0502020204030204"/>
              </a:rPr>
              <a:t>)</a:t>
            </a:r>
          </a:p>
          <a:p>
            <a:pPr marL="0" indent="0">
              <a:buNone/>
            </a:pPr>
            <a:r>
              <a:rPr lang="en-US">
                <a:ea typeface="Calibri" panose="020F0502020204030204"/>
                <a:cs typeface="Calibri" panose="020F0502020204030204"/>
              </a:rPr>
              <a:t>  Check ĉ == </a:t>
            </a:r>
            <a:r>
              <a:rPr lang="en-US" b="1">
                <a:ea typeface="Calibri" panose="020F0502020204030204"/>
                <a:cs typeface="Calibri" panose="020F0502020204030204"/>
              </a:rPr>
              <a:t>H</a:t>
            </a:r>
            <a:r>
              <a:rPr lang="en-US">
                <a:ea typeface="Calibri" panose="020F0502020204030204"/>
                <a:cs typeface="Calibri" panose="020F0502020204030204"/>
              </a:rPr>
              <a:t>(</a:t>
            </a:r>
            <a:r>
              <a:rPr lang="en-US" err="1">
                <a:ea typeface="Calibri" panose="020F0502020204030204"/>
                <a:cs typeface="Calibri" panose="020F0502020204030204"/>
              </a:rPr>
              <a:t>μ|w</a:t>
            </a:r>
            <a:r>
              <a:rPr lang="en-US">
                <a:ea typeface="Calibri" panose="020F0502020204030204"/>
                <a:cs typeface="Calibri" panose="020F0502020204030204"/>
              </a:rPr>
              <a:t>)</a:t>
            </a:r>
          </a:p>
          <a:p>
            <a:pPr marL="0" indent="0">
              <a:buNone/>
            </a:pPr>
            <a:r>
              <a:rPr lang="en-US">
                <a:ea typeface="Calibri" panose="020F0502020204030204"/>
                <a:cs typeface="Calibri" panose="020F0502020204030204"/>
              </a:rPr>
              <a:t>  Check z is small</a:t>
            </a:r>
          </a:p>
          <a:p>
            <a:pPr marL="0" indent="0">
              <a:buNone/>
            </a:pPr>
            <a:endParaRPr lang="en-US">
              <a:ea typeface="Calibri" panose="020F0502020204030204"/>
              <a:cs typeface="Calibri" panose="020F0502020204030204"/>
            </a:endParaRPr>
          </a:p>
          <a:p>
            <a:pPr marL="0" indent="0">
              <a:buNone/>
            </a:pPr>
            <a:endParaRPr lang="en-US">
              <a:ea typeface="Calibri" panose="020F0502020204030204"/>
              <a:cs typeface="Calibri" panose="020F0502020204030204"/>
            </a:endParaRPr>
          </a:p>
        </p:txBody>
      </p:sp>
    </p:spTree>
    <p:extLst>
      <p:ext uri="{BB962C8B-B14F-4D97-AF65-F5344CB8AC3E}">
        <p14:creationId xmlns:p14="http://schemas.microsoft.com/office/powerpoint/2010/main" val="366910695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F5DB16-E503-6055-85ED-38C95EDE219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2BD0559-6352-D072-888A-7D5EED70ED33}"/>
              </a:ext>
            </a:extLst>
          </p:cNvPr>
          <p:cNvSpPr>
            <a:spLocks noGrp="1"/>
          </p:cNvSpPr>
          <p:nvPr>
            <p:ph type="title"/>
          </p:nvPr>
        </p:nvSpPr>
        <p:spPr/>
        <p:txBody>
          <a:bodyPr/>
          <a:lstStyle/>
          <a:p>
            <a:r>
              <a:rPr lang="en-US" err="1">
                <a:latin typeface="Segoe UI Semibold"/>
                <a:cs typeface="Segoe UI Semibold"/>
              </a:rPr>
              <a:t>Dilithium</a:t>
            </a:r>
            <a:r>
              <a:rPr lang="en-US">
                <a:latin typeface="Segoe UI Semibold"/>
                <a:cs typeface="Segoe UI Semibold"/>
              </a:rPr>
              <a:t> Proof of Possession</a:t>
            </a:r>
            <a:endParaRPr lang="en-US" err="1"/>
          </a:p>
        </p:txBody>
      </p:sp>
      <p:sp>
        <p:nvSpPr>
          <p:cNvPr id="3" name="Content Placeholder 2">
            <a:extLst>
              <a:ext uri="{FF2B5EF4-FFF2-40B4-BE49-F238E27FC236}">
                <a16:creationId xmlns:a16="http://schemas.microsoft.com/office/drawing/2014/main" id="{9A6051FC-3A4F-DD84-8B34-7039A6F4FFBF}"/>
              </a:ext>
            </a:extLst>
          </p:cNvPr>
          <p:cNvSpPr>
            <a:spLocks noGrp="1"/>
          </p:cNvSpPr>
          <p:nvPr>
            <p:ph idx="1"/>
          </p:nvPr>
        </p:nvSpPr>
        <p:spPr>
          <a:xfrm>
            <a:off x="838200" y="1801625"/>
            <a:ext cx="5523600" cy="4375338"/>
          </a:xfrm>
          <a:ln>
            <a:solidFill>
              <a:schemeClr val="tx1"/>
            </a:solidFill>
          </a:ln>
        </p:spPr>
        <p:txBody>
          <a:bodyPr vert="horz" lIns="91440" tIns="45720" rIns="91440" bIns="45720" rtlCol="0" anchor="t">
            <a:noAutofit/>
          </a:bodyPr>
          <a:lstStyle/>
          <a:p>
            <a:pPr marL="0" indent="0">
              <a:buNone/>
            </a:pPr>
            <a:r>
              <a:rPr lang="en-US">
                <a:ea typeface="Calibri" panose="020F0502020204030204"/>
                <a:cs typeface="Calibri" panose="020F0502020204030204"/>
              </a:rPr>
              <a:t>Verify(</a:t>
            </a:r>
            <a:r>
              <a:rPr lang="en-US">
                <a:solidFill>
                  <a:schemeClr val="accent1"/>
                </a:solidFill>
                <a:ea typeface="Calibri" panose="020F0502020204030204"/>
                <a:cs typeface="Calibri" panose="020F0502020204030204"/>
              </a:rPr>
              <a:t>pk</a:t>
            </a:r>
            <a:r>
              <a:rPr lang="en-US">
                <a:ea typeface="Calibri" panose="020F0502020204030204"/>
                <a:cs typeface="Calibri" panose="020F0502020204030204"/>
              </a:rPr>
              <a:t>, </a:t>
            </a:r>
            <a:r>
              <a:rPr lang="en-US">
                <a:solidFill>
                  <a:srgbClr val="FF0000"/>
                </a:solidFill>
                <a:ea typeface="Calibri" panose="020F0502020204030204"/>
                <a:cs typeface="Calibri" panose="020F0502020204030204"/>
              </a:rPr>
              <a:t>σ </a:t>
            </a:r>
            <a:r>
              <a:rPr lang="en-US">
                <a:ea typeface="Calibri" panose="020F0502020204030204"/>
                <a:cs typeface="Calibri" panose="020F0502020204030204"/>
              </a:rPr>
              <a:t>= (</a:t>
            </a:r>
            <a:r>
              <a:rPr lang="en-US">
                <a:solidFill>
                  <a:srgbClr val="FF0000"/>
                </a:solidFill>
                <a:ea typeface="Calibri" panose="020F0502020204030204"/>
                <a:cs typeface="Calibri" panose="020F0502020204030204"/>
              </a:rPr>
              <a:t>ĉ</a:t>
            </a:r>
            <a:r>
              <a:rPr lang="en-US">
                <a:ea typeface="Calibri" panose="020F0502020204030204"/>
                <a:cs typeface="Calibri" panose="020F0502020204030204"/>
              </a:rPr>
              <a:t>, </a:t>
            </a:r>
            <a:r>
              <a:rPr lang="en-US">
                <a:solidFill>
                  <a:srgbClr val="FF0000"/>
                </a:solidFill>
                <a:ea typeface="Calibri" panose="020F0502020204030204"/>
                <a:cs typeface="Calibri" panose="020F0502020204030204"/>
              </a:rPr>
              <a:t>z</a:t>
            </a:r>
            <a:r>
              <a:rPr lang="en-US">
                <a:ea typeface="Calibri" panose="020F0502020204030204"/>
                <a:cs typeface="Calibri" panose="020F0502020204030204"/>
              </a:rPr>
              <a:t>), </a:t>
            </a:r>
            <a:r>
              <a:rPr lang="en-US">
                <a:solidFill>
                  <a:srgbClr val="FF0000"/>
                </a:solidFill>
                <a:ea typeface="Calibri" panose="020F0502020204030204"/>
                <a:cs typeface="Calibri" panose="020F0502020204030204"/>
              </a:rPr>
              <a:t>m</a:t>
            </a:r>
            <a:r>
              <a:rPr lang="en-US">
                <a:ea typeface="Calibri" panose="020F0502020204030204"/>
                <a:cs typeface="Calibri" panose="020F0502020204030204"/>
              </a:rPr>
              <a:t>):</a:t>
            </a:r>
          </a:p>
          <a:p>
            <a:pPr marL="0" indent="0">
              <a:buNone/>
            </a:pPr>
            <a:r>
              <a:rPr lang="en-US">
                <a:ea typeface="Calibri" panose="020F0502020204030204"/>
                <a:cs typeface="Calibri" panose="020F0502020204030204"/>
              </a:rPr>
              <a:t>  (</a:t>
            </a:r>
            <a:r>
              <a:rPr lang="en-US" err="1">
                <a:solidFill>
                  <a:schemeClr val="accent1"/>
                </a:solidFill>
                <a:ea typeface="Calibri" panose="020F0502020204030204"/>
                <a:cs typeface="Calibri" panose="020F0502020204030204"/>
              </a:rPr>
              <a:t>A</a:t>
            </a:r>
            <a:r>
              <a:rPr lang="en-US" err="1">
                <a:ea typeface="Calibri" panose="020F0502020204030204"/>
                <a:cs typeface="Calibri" panose="020F0502020204030204"/>
              </a:rPr>
              <a:t>,</a:t>
            </a:r>
            <a:r>
              <a:rPr lang="en-US" err="1">
                <a:solidFill>
                  <a:schemeClr val="accent1"/>
                </a:solidFill>
                <a:ea typeface="Calibri" panose="020F0502020204030204"/>
                <a:cs typeface="Calibri" panose="020F0502020204030204"/>
              </a:rPr>
              <a:t>t</a:t>
            </a:r>
            <a:r>
              <a:rPr lang="en-US">
                <a:ea typeface="Calibri" panose="020F0502020204030204"/>
                <a:cs typeface="Calibri" panose="020F0502020204030204"/>
              </a:rPr>
              <a:t>) := </a:t>
            </a:r>
            <a:r>
              <a:rPr lang="en-US" b="1" err="1">
                <a:ea typeface="Calibri" panose="020F0502020204030204"/>
                <a:cs typeface="Calibri" panose="020F0502020204030204"/>
              </a:rPr>
              <a:t>ExpandA</a:t>
            </a:r>
            <a:r>
              <a:rPr lang="en-US">
                <a:ea typeface="Calibri" panose="020F0502020204030204"/>
                <a:cs typeface="Calibri" panose="020F0502020204030204"/>
              </a:rPr>
              <a:t>(</a:t>
            </a:r>
            <a:r>
              <a:rPr lang="en-US">
                <a:solidFill>
                  <a:schemeClr val="accent1"/>
                </a:solidFill>
                <a:ea typeface="Calibri" panose="020F0502020204030204"/>
                <a:cs typeface="Calibri" panose="020F0502020204030204"/>
              </a:rPr>
              <a:t>pk</a:t>
            </a:r>
            <a:r>
              <a:rPr lang="en-US">
                <a:ea typeface="Calibri" panose="020F0502020204030204"/>
                <a:cs typeface="Calibri" panose="020F0502020204030204"/>
              </a:rPr>
              <a:t>)</a:t>
            </a:r>
          </a:p>
          <a:p>
            <a:pPr marL="0" indent="0">
              <a:buNone/>
            </a:pPr>
            <a:r>
              <a:rPr lang="en-US">
                <a:ea typeface="Calibri" panose="020F0502020204030204"/>
                <a:cs typeface="Calibri" panose="020F0502020204030204"/>
              </a:rPr>
              <a:t>  </a:t>
            </a:r>
            <a:r>
              <a:rPr lang="en-US">
                <a:solidFill>
                  <a:srgbClr val="FF0000"/>
                </a:solidFill>
                <a:ea typeface="Calibri" panose="020F0502020204030204"/>
                <a:cs typeface="Calibri" panose="020F0502020204030204"/>
              </a:rPr>
              <a:t>μ </a:t>
            </a:r>
            <a:r>
              <a:rPr lang="en-US">
                <a:ea typeface="Calibri" panose="020F0502020204030204"/>
                <a:cs typeface="Calibri" panose="020F0502020204030204"/>
              </a:rPr>
              <a:t>:= </a:t>
            </a:r>
            <a:r>
              <a:rPr lang="en-US" b="1">
                <a:ea typeface="Calibri" panose="020F0502020204030204"/>
                <a:cs typeface="Calibri" panose="020F0502020204030204"/>
              </a:rPr>
              <a:t>H</a:t>
            </a:r>
            <a:r>
              <a:rPr lang="en-US">
                <a:ea typeface="Calibri" panose="020F0502020204030204"/>
                <a:cs typeface="Calibri" panose="020F0502020204030204"/>
              </a:rPr>
              <a:t>(</a:t>
            </a:r>
            <a:r>
              <a:rPr lang="en-US" b="1">
                <a:ea typeface="Calibri" panose="020F0502020204030204"/>
                <a:cs typeface="Calibri" panose="020F0502020204030204"/>
              </a:rPr>
              <a:t>H</a:t>
            </a:r>
            <a:r>
              <a:rPr lang="en-US">
                <a:ea typeface="Calibri" panose="020F0502020204030204"/>
                <a:cs typeface="Calibri" panose="020F0502020204030204"/>
              </a:rPr>
              <a:t>(</a:t>
            </a:r>
            <a:r>
              <a:rPr lang="en-US">
                <a:solidFill>
                  <a:srgbClr val="FF0000"/>
                </a:solidFill>
                <a:ea typeface="Calibri" panose="020F0502020204030204"/>
                <a:cs typeface="Calibri" panose="020F0502020204030204"/>
              </a:rPr>
              <a:t>pk</a:t>
            </a:r>
            <a:r>
              <a:rPr lang="en-US">
                <a:ea typeface="Calibri" panose="020F0502020204030204"/>
                <a:cs typeface="Calibri" panose="020F0502020204030204"/>
              </a:rPr>
              <a:t>)|</a:t>
            </a:r>
            <a:r>
              <a:rPr lang="en-US">
                <a:solidFill>
                  <a:srgbClr val="FF0000"/>
                </a:solidFill>
                <a:ea typeface="Calibri" panose="020F0502020204030204"/>
                <a:cs typeface="Calibri" panose="020F0502020204030204"/>
              </a:rPr>
              <a:t>m</a:t>
            </a:r>
            <a:r>
              <a:rPr lang="en-US">
                <a:ea typeface="Calibri" panose="020F0502020204030204"/>
                <a:cs typeface="Calibri" panose="020F0502020204030204"/>
              </a:rPr>
              <a:t>)</a:t>
            </a:r>
          </a:p>
          <a:p>
            <a:pPr marL="0" indent="0">
              <a:buNone/>
            </a:pPr>
            <a:r>
              <a:rPr lang="en-US">
                <a:ea typeface="Calibri" panose="020F0502020204030204"/>
                <a:cs typeface="Calibri" panose="020F0502020204030204"/>
              </a:rPr>
              <a:t>  </a:t>
            </a:r>
            <a:r>
              <a:rPr lang="en-US">
                <a:solidFill>
                  <a:srgbClr val="FF0000"/>
                </a:solidFill>
                <a:ea typeface="Calibri" panose="020F0502020204030204"/>
                <a:cs typeface="Calibri" panose="020F0502020204030204"/>
              </a:rPr>
              <a:t>c </a:t>
            </a:r>
            <a:r>
              <a:rPr lang="en-US">
                <a:ea typeface="Calibri" panose="020F0502020204030204"/>
                <a:cs typeface="Calibri" panose="020F0502020204030204"/>
              </a:rPr>
              <a:t>:= </a:t>
            </a:r>
            <a:r>
              <a:rPr lang="en-US" b="1" err="1">
                <a:ea typeface="Calibri" panose="020F0502020204030204"/>
                <a:cs typeface="Calibri" panose="020F0502020204030204"/>
              </a:rPr>
              <a:t>SampleInBall</a:t>
            </a:r>
            <a:r>
              <a:rPr lang="en-US">
                <a:ea typeface="Calibri" panose="020F0502020204030204"/>
                <a:cs typeface="Calibri" panose="020F0502020204030204"/>
              </a:rPr>
              <a:t>(</a:t>
            </a:r>
            <a:r>
              <a:rPr lang="en-US">
                <a:solidFill>
                  <a:srgbClr val="FF0000"/>
                </a:solidFill>
                <a:ea typeface="Calibri" panose="020F0502020204030204"/>
                <a:cs typeface="Calibri" panose="020F0502020204030204"/>
              </a:rPr>
              <a:t>ĉ</a:t>
            </a:r>
            <a:r>
              <a:rPr lang="en-US">
                <a:ea typeface="Calibri" panose="020F0502020204030204"/>
                <a:cs typeface="Calibri" panose="020F0502020204030204"/>
              </a:rPr>
              <a:t>)</a:t>
            </a:r>
          </a:p>
          <a:p>
            <a:pPr marL="0" indent="0">
              <a:buNone/>
            </a:pPr>
            <a:r>
              <a:rPr lang="en-US">
                <a:ea typeface="Calibri" panose="020F0502020204030204"/>
                <a:cs typeface="Calibri" panose="020F0502020204030204"/>
              </a:rPr>
              <a:t>  </a:t>
            </a:r>
            <a:r>
              <a:rPr lang="en-US">
                <a:solidFill>
                  <a:srgbClr val="FF0000"/>
                </a:solidFill>
                <a:ea typeface="Calibri" panose="020F0502020204030204"/>
                <a:cs typeface="Calibri" panose="020F0502020204030204"/>
              </a:rPr>
              <a:t>w </a:t>
            </a:r>
            <a:r>
              <a:rPr lang="en-US">
                <a:ea typeface="Calibri" panose="020F0502020204030204"/>
                <a:cs typeface="Calibri" panose="020F0502020204030204"/>
              </a:rPr>
              <a:t>:= </a:t>
            </a:r>
            <a:r>
              <a:rPr lang="en-US" err="1">
                <a:ea typeface="Calibri" panose="020F0502020204030204"/>
                <a:cs typeface="Calibri" panose="020F0502020204030204"/>
              </a:rPr>
              <a:t>HighBits</a:t>
            </a:r>
            <a:r>
              <a:rPr lang="en-US">
                <a:ea typeface="Calibri" panose="020F0502020204030204"/>
                <a:cs typeface="Calibri" panose="020F0502020204030204"/>
              </a:rPr>
              <a:t>(</a:t>
            </a:r>
            <a:r>
              <a:rPr lang="en-US">
                <a:solidFill>
                  <a:schemeClr val="accent1"/>
                </a:solidFill>
                <a:ea typeface="Calibri" panose="020F0502020204030204"/>
                <a:cs typeface="Calibri" panose="020F0502020204030204"/>
              </a:rPr>
              <a:t>A</a:t>
            </a:r>
            <a:r>
              <a:rPr lang="en-US">
                <a:solidFill>
                  <a:srgbClr val="FF0000"/>
                </a:solidFill>
                <a:ea typeface="Calibri" panose="020F0502020204030204"/>
                <a:cs typeface="Calibri" panose="020F0502020204030204"/>
              </a:rPr>
              <a:t>z</a:t>
            </a:r>
            <a:r>
              <a:rPr lang="en-US">
                <a:ea typeface="Calibri" panose="020F0502020204030204"/>
                <a:cs typeface="Calibri" panose="020F0502020204030204"/>
              </a:rPr>
              <a:t> – </a:t>
            </a:r>
            <a:r>
              <a:rPr lang="en-US" err="1">
                <a:solidFill>
                  <a:srgbClr val="FF0000"/>
                </a:solidFill>
                <a:ea typeface="Calibri" panose="020F0502020204030204"/>
                <a:cs typeface="Calibri" panose="020F0502020204030204"/>
              </a:rPr>
              <a:t>c</a:t>
            </a:r>
            <a:r>
              <a:rPr lang="en-US" err="1">
                <a:solidFill>
                  <a:srgbClr val="005AB5"/>
                </a:solidFill>
                <a:ea typeface="Calibri" panose="020F0502020204030204"/>
                <a:cs typeface="Calibri" panose="020F0502020204030204"/>
              </a:rPr>
              <a:t>t</a:t>
            </a:r>
            <a:r>
              <a:rPr lang="en-US">
                <a:ea typeface="Calibri" panose="020F0502020204030204"/>
                <a:cs typeface="Calibri" panose="020F0502020204030204"/>
              </a:rPr>
              <a:t>)</a:t>
            </a:r>
          </a:p>
          <a:p>
            <a:pPr marL="0" indent="0">
              <a:buNone/>
            </a:pPr>
            <a:r>
              <a:rPr lang="en-US">
                <a:ea typeface="Calibri" panose="020F0502020204030204"/>
                <a:cs typeface="Calibri" panose="020F0502020204030204"/>
              </a:rPr>
              <a:t>  Check </a:t>
            </a:r>
            <a:r>
              <a:rPr lang="en-US">
                <a:solidFill>
                  <a:srgbClr val="FF0000"/>
                </a:solidFill>
                <a:ea typeface="Calibri" panose="020F0502020204030204"/>
                <a:cs typeface="Calibri" panose="020F0502020204030204"/>
              </a:rPr>
              <a:t>ĉ </a:t>
            </a:r>
            <a:r>
              <a:rPr lang="en-US">
                <a:ea typeface="Calibri" panose="020F0502020204030204"/>
                <a:cs typeface="Calibri" panose="020F0502020204030204"/>
              </a:rPr>
              <a:t>== </a:t>
            </a:r>
            <a:r>
              <a:rPr lang="en-US" b="1">
                <a:ea typeface="Calibri" panose="020F0502020204030204"/>
                <a:cs typeface="Calibri" panose="020F0502020204030204"/>
              </a:rPr>
              <a:t>H</a:t>
            </a:r>
            <a:r>
              <a:rPr lang="en-US">
                <a:ea typeface="Calibri" panose="020F0502020204030204"/>
                <a:cs typeface="Calibri" panose="020F0502020204030204"/>
              </a:rPr>
              <a:t>(</a:t>
            </a:r>
            <a:r>
              <a:rPr lang="en-US" err="1">
                <a:solidFill>
                  <a:srgbClr val="FF0000"/>
                </a:solidFill>
                <a:ea typeface="Calibri" panose="020F0502020204030204"/>
                <a:cs typeface="Calibri" panose="020F0502020204030204"/>
              </a:rPr>
              <a:t>μ</a:t>
            </a:r>
            <a:r>
              <a:rPr lang="en-US" err="1">
                <a:ea typeface="Calibri" panose="020F0502020204030204"/>
                <a:cs typeface="Calibri" panose="020F0502020204030204"/>
              </a:rPr>
              <a:t>|</a:t>
            </a:r>
            <a:r>
              <a:rPr lang="en-US" err="1">
                <a:solidFill>
                  <a:srgbClr val="FF0000"/>
                </a:solidFill>
                <a:ea typeface="Calibri" panose="020F0502020204030204"/>
                <a:cs typeface="Calibri" panose="020F0502020204030204"/>
              </a:rPr>
              <a:t>w</a:t>
            </a:r>
            <a:r>
              <a:rPr lang="en-US">
                <a:ea typeface="Calibri" panose="020F0502020204030204"/>
                <a:cs typeface="Calibri" panose="020F0502020204030204"/>
              </a:rPr>
              <a:t>)</a:t>
            </a:r>
          </a:p>
          <a:p>
            <a:pPr marL="0" indent="0">
              <a:buNone/>
            </a:pPr>
            <a:r>
              <a:rPr lang="en-US">
                <a:ea typeface="Calibri" panose="020F0502020204030204"/>
                <a:cs typeface="Calibri" panose="020F0502020204030204"/>
              </a:rPr>
              <a:t>  Check </a:t>
            </a:r>
            <a:r>
              <a:rPr lang="en-US">
                <a:solidFill>
                  <a:srgbClr val="FF0000"/>
                </a:solidFill>
                <a:ea typeface="Calibri" panose="020F0502020204030204"/>
                <a:cs typeface="Calibri" panose="020F0502020204030204"/>
              </a:rPr>
              <a:t>z </a:t>
            </a:r>
            <a:r>
              <a:rPr lang="en-US">
                <a:ea typeface="Calibri" panose="020F0502020204030204"/>
                <a:cs typeface="Calibri" panose="020F0502020204030204"/>
              </a:rPr>
              <a:t>is small</a:t>
            </a:r>
          </a:p>
          <a:p>
            <a:pPr marL="0" indent="0">
              <a:buNone/>
            </a:pPr>
            <a:endParaRPr lang="en-US">
              <a:ea typeface="Calibri" panose="020F0502020204030204"/>
              <a:cs typeface="Calibri" panose="020F0502020204030204"/>
            </a:endParaRPr>
          </a:p>
        </p:txBody>
      </p:sp>
    </p:spTree>
    <p:extLst>
      <p:ext uri="{BB962C8B-B14F-4D97-AF65-F5344CB8AC3E}">
        <p14:creationId xmlns:p14="http://schemas.microsoft.com/office/powerpoint/2010/main" val="403623403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2465CA-1DC3-0248-C35B-5F017F4576D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724F0BA-4B63-167A-58BD-4EF4586BB181}"/>
              </a:ext>
            </a:extLst>
          </p:cNvPr>
          <p:cNvSpPr>
            <a:spLocks noGrp="1"/>
          </p:cNvSpPr>
          <p:nvPr>
            <p:ph type="title"/>
          </p:nvPr>
        </p:nvSpPr>
        <p:spPr/>
        <p:txBody>
          <a:bodyPr/>
          <a:lstStyle/>
          <a:p>
            <a:r>
              <a:rPr lang="en-US" err="1">
                <a:latin typeface="Segoe UI Semibold"/>
                <a:cs typeface="Segoe UI Semibold"/>
              </a:rPr>
              <a:t>Dilithium</a:t>
            </a:r>
            <a:r>
              <a:rPr lang="en-US">
                <a:latin typeface="Segoe UI Semibold"/>
                <a:cs typeface="Segoe UI Semibold"/>
              </a:rPr>
              <a:t> Proof of Possession</a:t>
            </a:r>
            <a:endParaRPr lang="en-US" err="1"/>
          </a:p>
        </p:txBody>
      </p:sp>
      <p:sp>
        <p:nvSpPr>
          <p:cNvPr id="3" name="Content Placeholder 2">
            <a:extLst>
              <a:ext uri="{FF2B5EF4-FFF2-40B4-BE49-F238E27FC236}">
                <a16:creationId xmlns:a16="http://schemas.microsoft.com/office/drawing/2014/main" id="{4B5613ED-9255-4B08-BFD2-D11D1FCAB8FF}"/>
              </a:ext>
            </a:extLst>
          </p:cNvPr>
          <p:cNvSpPr>
            <a:spLocks noGrp="1"/>
          </p:cNvSpPr>
          <p:nvPr>
            <p:ph idx="1"/>
          </p:nvPr>
        </p:nvSpPr>
        <p:spPr>
          <a:xfrm>
            <a:off x="838200" y="1801625"/>
            <a:ext cx="5523600" cy="4375338"/>
          </a:xfrm>
          <a:ln>
            <a:solidFill>
              <a:schemeClr val="tx1"/>
            </a:solidFill>
          </a:ln>
        </p:spPr>
        <p:txBody>
          <a:bodyPr vert="horz" lIns="91440" tIns="45720" rIns="91440" bIns="45720" rtlCol="0" anchor="t">
            <a:noAutofit/>
          </a:bodyPr>
          <a:lstStyle/>
          <a:p>
            <a:pPr marL="0" indent="0">
              <a:buNone/>
            </a:pPr>
            <a:r>
              <a:rPr lang="en-US">
                <a:ea typeface="Calibri" panose="020F0502020204030204"/>
                <a:cs typeface="Calibri" panose="020F0502020204030204"/>
              </a:rPr>
              <a:t>Verify((</a:t>
            </a:r>
            <a:r>
              <a:rPr lang="en-US" err="1">
                <a:solidFill>
                  <a:schemeClr val="accent1"/>
                </a:solidFill>
                <a:ea typeface="Calibri" panose="020F0502020204030204"/>
                <a:cs typeface="Calibri" panose="020F0502020204030204"/>
              </a:rPr>
              <a:t>A</a:t>
            </a:r>
            <a:r>
              <a:rPr lang="en-US" err="1">
                <a:ea typeface="Calibri" panose="020F0502020204030204"/>
                <a:cs typeface="Calibri" panose="020F0502020204030204"/>
              </a:rPr>
              <a:t>,</a:t>
            </a:r>
            <a:r>
              <a:rPr lang="en-US" err="1">
                <a:solidFill>
                  <a:schemeClr val="accent1"/>
                </a:solidFill>
                <a:ea typeface="Calibri" panose="020F0502020204030204"/>
                <a:cs typeface="Calibri" panose="020F0502020204030204"/>
              </a:rPr>
              <a:t>t</a:t>
            </a:r>
            <a:r>
              <a:rPr lang="en-US">
                <a:ea typeface="Calibri" panose="020F0502020204030204"/>
                <a:cs typeface="Calibri" panose="020F0502020204030204"/>
              </a:rPr>
              <a:t>), </a:t>
            </a:r>
            <a:r>
              <a:rPr lang="en-US">
                <a:solidFill>
                  <a:srgbClr val="FF0000"/>
                </a:solidFill>
                <a:ea typeface="Calibri" panose="020F0502020204030204"/>
                <a:cs typeface="Calibri" panose="020F0502020204030204"/>
              </a:rPr>
              <a:t>σ </a:t>
            </a:r>
            <a:r>
              <a:rPr lang="en-US">
                <a:ea typeface="Calibri" panose="020F0502020204030204"/>
                <a:cs typeface="Calibri" panose="020F0502020204030204"/>
              </a:rPr>
              <a:t>= (</a:t>
            </a:r>
            <a:r>
              <a:rPr lang="en-US">
                <a:solidFill>
                  <a:srgbClr val="FF0000"/>
                </a:solidFill>
                <a:ea typeface="Calibri" panose="020F0502020204030204"/>
                <a:cs typeface="Calibri" panose="020F0502020204030204"/>
              </a:rPr>
              <a:t>ĉ</a:t>
            </a:r>
            <a:r>
              <a:rPr lang="en-US">
                <a:ea typeface="Calibri" panose="020F0502020204030204"/>
                <a:cs typeface="Calibri" panose="020F0502020204030204"/>
              </a:rPr>
              <a:t>, </a:t>
            </a:r>
            <a:r>
              <a:rPr lang="en-US">
                <a:solidFill>
                  <a:srgbClr val="FF0000"/>
                </a:solidFill>
                <a:ea typeface="Calibri" panose="020F0502020204030204"/>
                <a:cs typeface="Calibri" panose="020F0502020204030204"/>
              </a:rPr>
              <a:t>z</a:t>
            </a:r>
            <a:r>
              <a:rPr lang="en-US">
                <a:ea typeface="Calibri" panose="020F0502020204030204"/>
                <a:cs typeface="Calibri" panose="020F0502020204030204"/>
              </a:rPr>
              <a:t>), </a:t>
            </a:r>
            <a:r>
              <a:rPr lang="en-US">
                <a:solidFill>
                  <a:srgbClr val="FF0000"/>
                </a:solidFill>
                <a:ea typeface="Calibri" panose="020F0502020204030204"/>
                <a:cs typeface="Calibri" panose="020F0502020204030204"/>
              </a:rPr>
              <a:t>m</a:t>
            </a:r>
            <a:r>
              <a:rPr lang="en-US">
                <a:ea typeface="Calibri" panose="020F0502020204030204"/>
                <a:cs typeface="Calibri" panose="020F0502020204030204"/>
              </a:rPr>
              <a:t>):</a:t>
            </a:r>
          </a:p>
          <a:p>
            <a:pPr marL="0" indent="0">
              <a:buNone/>
            </a:pPr>
            <a:r>
              <a:rPr lang="en-US">
                <a:ea typeface="Calibri" panose="020F0502020204030204"/>
                <a:cs typeface="Calibri" panose="020F0502020204030204"/>
              </a:rPr>
              <a:t>  </a:t>
            </a:r>
            <a:r>
              <a:rPr lang="en-US">
                <a:solidFill>
                  <a:schemeClr val="bg2">
                    <a:lumMod val="90000"/>
                  </a:schemeClr>
                </a:solidFill>
                <a:ea typeface="Calibri" panose="020F0502020204030204"/>
                <a:cs typeface="Calibri" panose="020F0502020204030204"/>
              </a:rPr>
              <a:t>(</a:t>
            </a:r>
            <a:r>
              <a:rPr lang="en-US" err="1">
                <a:solidFill>
                  <a:schemeClr val="bg2">
                    <a:lumMod val="90000"/>
                  </a:schemeClr>
                </a:solidFill>
                <a:ea typeface="Calibri" panose="020F0502020204030204"/>
                <a:cs typeface="Calibri" panose="020F0502020204030204"/>
              </a:rPr>
              <a:t>A,t</a:t>
            </a:r>
            <a:r>
              <a:rPr lang="en-US">
                <a:solidFill>
                  <a:schemeClr val="bg2">
                    <a:lumMod val="90000"/>
                  </a:schemeClr>
                </a:solidFill>
                <a:ea typeface="Calibri" panose="020F0502020204030204"/>
                <a:cs typeface="Calibri" panose="020F0502020204030204"/>
              </a:rPr>
              <a:t>) := </a:t>
            </a:r>
            <a:r>
              <a:rPr lang="en-US" b="1" err="1">
                <a:solidFill>
                  <a:schemeClr val="bg2">
                    <a:lumMod val="90000"/>
                  </a:schemeClr>
                </a:solidFill>
                <a:ea typeface="Calibri" panose="020F0502020204030204"/>
                <a:cs typeface="Calibri" panose="020F0502020204030204"/>
              </a:rPr>
              <a:t>ExpandA</a:t>
            </a:r>
            <a:r>
              <a:rPr lang="en-US">
                <a:solidFill>
                  <a:schemeClr val="bg2">
                    <a:lumMod val="90000"/>
                  </a:schemeClr>
                </a:solidFill>
                <a:ea typeface="Calibri" panose="020F0502020204030204"/>
                <a:cs typeface="Calibri" panose="020F0502020204030204"/>
              </a:rPr>
              <a:t>(pk)</a:t>
            </a:r>
          </a:p>
          <a:p>
            <a:pPr marL="0" indent="0">
              <a:buNone/>
            </a:pPr>
            <a:r>
              <a:rPr lang="en-US">
                <a:ea typeface="Calibri" panose="020F0502020204030204"/>
                <a:cs typeface="Calibri" panose="020F0502020204030204"/>
              </a:rPr>
              <a:t>  </a:t>
            </a:r>
            <a:r>
              <a:rPr lang="en-US">
                <a:solidFill>
                  <a:srgbClr val="FF0000"/>
                </a:solidFill>
                <a:ea typeface="Calibri" panose="020F0502020204030204"/>
                <a:cs typeface="Calibri" panose="020F0502020204030204"/>
              </a:rPr>
              <a:t>μ </a:t>
            </a:r>
            <a:r>
              <a:rPr lang="en-US">
                <a:ea typeface="Calibri" panose="020F0502020204030204"/>
                <a:cs typeface="Calibri" panose="020F0502020204030204"/>
              </a:rPr>
              <a:t>:= </a:t>
            </a:r>
            <a:r>
              <a:rPr lang="en-US" b="1">
                <a:ea typeface="Calibri" panose="020F0502020204030204"/>
                <a:cs typeface="Calibri" panose="020F0502020204030204"/>
              </a:rPr>
              <a:t>H</a:t>
            </a:r>
            <a:r>
              <a:rPr lang="en-US">
                <a:ea typeface="Calibri" panose="020F0502020204030204"/>
                <a:cs typeface="Calibri" panose="020F0502020204030204"/>
              </a:rPr>
              <a:t>(</a:t>
            </a:r>
            <a:r>
              <a:rPr lang="en-US" b="1">
                <a:ea typeface="Calibri" panose="020F0502020204030204"/>
                <a:cs typeface="Calibri" panose="020F0502020204030204"/>
              </a:rPr>
              <a:t>H</a:t>
            </a:r>
            <a:r>
              <a:rPr lang="en-US">
                <a:ea typeface="Calibri" panose="020F0502020204030204"/>
                <a:cs typeface="Calibri" panose="020F0502020204030204"/>
              </a:rPr>
              <a:t>(</a:t>
            </a:r>
            <a:r>
              <a:rPr lang="en-US">
                <a:solidFill>
                  <a:srgbClr val="FF0000"/>
                </a:solidFill>
                <a:ea typeface="Calibri" panose="020F0502020204030204"/>
                <a:cs typeface="Calibri" panose="020F0502020204030204"/>
              </a:rPr>
              <a:t>pk</a:t>
            </a:r>
            <a:r>
              <a:rPr lang="en-US">
                <a:ea typeface="Calibri" panose="020F0502020204030204"/>
                <a:cs typeface="Calibri" panose="020F0502020204030204"/>
              </a:rPr>
              <a:t>)|</a:t>
            </a:r>
            <a:r>
              <a:rPr lang="en-US">
                <a:solidFill>
                  <a:srgbClr val="FF0000"/>
                </a:solidFill>
                <a:ea typeface="Calibri" panose="020F0502020204030204"/>
                <a:cs typeface="Calibri" panose="020F0502020204030204"/>
              </a:rPr>
              <a:t>m</a:t>
            </a:r>
            <a:r>
              <a:rPr lang="en-US">
                <a:ea typeface="Calibri" panose="020F0502020204030204"/>
                <a:cs typeface="Calibri" panose="020F0502020204030204"/>
              </a:rPr>
              <a:t>)</a:t>
            </a:r>
          </a:p>
          <a:p>
            <a:pPr marL="0" indent="0">
              <a:buNone/>
            </a:pPr>
            <a:r>
              <a:rPr lang="en-US">
                <a:ea typeface="Calibri" panose="020F0502020204030204"/>
                <a:cs typeface="Calibri" panose="020F0502020204030204"/>
              </a:rPr>
              <a:t>  </a:t>
            </a:r>
            <a:r>
              <a:rPr lang="en-US">
                <a:solidFill>
                  <a:srgbClr val="FF0000"/>
                </a:solidFill>
                <a:ea typeface="Calibri" panose="020F0502020204030204"/>
                <a:cs typeface="Calibri" panose="020F0502020204030204"/>
              </a:rPr>
              <a:t>c </a:t>
            </a:r>
            <a:r>
              <a:rPr lang="en-US">
                <a:ea typeface="Calibri" panose="020F0502020204030204"/>
                <a:cs typeface="Calibri" panose="020F0502020204030204"/>
              </a:rPr>
              <a:t>:= </a:t>
            </a:r>
            <a:r>
              <a:rPr lang="en-US" b="1" err="1">
                <a:ea typeface="Calibri" panose="020F0502020204030204"/>
                <a:cs typeface="Calibri" panose="020F0502020204030204"/>
              </a:rPr>
              <a:t>SampleInBall</a:t>
            </a:r>
            <a:r>
              <a:rPr lang="en-US">
                <a:ea typeface="Calibri" panose="020F0502020204030204"/>
                <a:cs typeface="Calibri" panose="020F0502020204030204"/>
              </a:rPr>
              <a:t>(</a:t>
            </a:r>
            <a:r>
              <a:rPr lang="en-US">
                <a:solidFill>
                  <a:srgbClr val="FF0000"/>
                </a:solidFill>
                <a:ea typeface="Calibri" panose="020F0502020204030204"/>
                <a:cs typeface="Calibri" panose="020F0502020204030204"/>
              </a:rPr>
              <a:t>ĉ</a:t>
            </a:r>
            <a:r>
              <a:rPr lang="en-US">
                <a:ea typeface="Calibri" panose="020F0502020204030204"/>
                <a:cs typeface="Calibri" panose="020F0502020204030204"/>
              </a:rPr>
              <a:t>)</a:t>
            </a:r>
          </a:p>
          <a:p>
            <a:pPr marL="0" indent="0">
              <a:buNone/>
            </a:pPr>
            <a:r>
              <a:rPr lang="en-US">
                <a:ea typeface="Calibri" panose="020F0502020204030204"/>
                <a:cs typeface="Calibri" panose="020F0502020204030204"/>
              </a:rPr>
              <a:t>  </a:t>
            </a:r>
            <a:r>
              <a:rPr lang="en-US">
                <a:solidFill>
                  <a:srgbClr val="FF0000"/>
                </a:solidFill>
                <a:ea typeface="Calibri" panose="020F0502020204030204"/>
                <a:cs typeface="Calibri" panose="020F0502020204030204"/>
              </a:rPr>
              <a:t>w </a:t>
            </a:r>
            <a:r>
              <a:rPr lang="en-US">
                <a:ea typeface="Calibri" panose="020F0502020204030204"/>
                <a:cs typeface="Calibri" panose="020F0502020204030204"/>
              </a:rPr>
              <a:t>:= </a:t>
            </a:r>
            <a:r>
              <a:rPr lang="en-US" err="1">
                <a:ea typeface="Calibri" panose="020F0502020204030204"/>
                <a:cs typeface="Calibri" panose="020F0502020204030204"/>
              </a:rPr>
              <a:t>HighBits</a:t>
            </a:r>
            <a:r>
              <a:rPr lang="en-US">
                <a:ea typeface="Calibri" panose="020F0502020204030204"/>
                <a:cs typeface="Calibri" panose="020F0502020204030204"/>
              </a:rPr>
              <a:t>(</a:t>
            </a:r>
            <a:r>
              <a:rPr lang="en-US">
                <a:solidFill>
                  <a:schemeClr val="accent1"/>
                </a:solidFill>
                <a:ea typeface="Calibri" panose="020F0502020204030204"/>
                <a:cs typeface="Calibri" panose="020F0502020204030204"/>
              </a:rPr>
              <a:t>A</a:t>
            </a:r>
            <a:r>
              <a:rPr lang="en-US">
                <a:solidFill>
                  <a:srgbClr val="FF0000"/>
                </a:solidFill>
                <a:ea typeface="Calibri" panose="020F0502020204030204"/>
                <a:cs typeface="Calibri" panose="020F0502020204030204"/>
              </a:rPr>
              <a:t>z</a:t>
            </a:r>
            <a:r>
              <a:rPr lang="en-US">
                <a:ea typeface="Calibri" panose="020F0502020204030204"/>
                <a:cs typeface="Calibri" panose="020F0502020204030204"/>
              </a:rPr>
              <a:t> – </a:t>
            </a:r>
            <a:r>
              <a:rPr lang="en-US" err="1">
                <a:solidFill>
                  <a:srgbClr val="FF0000"/>
                </a:solidFill>
                <a:ea typeface="Calibri" panose="020F0502020204030204"/>
                <a:cs typeface="Calibri" panose="020F0502020204030204"/>
              </a:rPr>
              <a:t>c</a:t>
            </a:r>
            <a:r>
              <a:rPr lang="en-US" err="1">
                <a:solidFill>
                  <a:srgbClr val="005AB5"/>
                </a:solidFill>
                <a:ea typeface="Calibri" panose="020F0502020204030204"/>
                <a:cs typeface="Calibri" panose="020F0502020204030204"/>
              </a:rPr>
              <a:t>t</a:t>
            </a:r>
            <a:r>
              <a:rPr lang="en-US">
                <a:ea typeface="Calibri" panose="020F0502020204030204"/>
                <a:cs typeface="Calibri" panose="020F0502020204030204"/>
              </a:rPr>
              <a:t>)</a:t>
            </a:r>
          </a:p>
          <a:p>
            <a:pPr marL="0" indent="0">
              <a:buNone/>
            </a:pPr>
            <a:r>
              <a:rPr lang="en-US">
                <a:ea typeface="Calibri" panose="020F0502020204030204"/>
                <a:cs typeface="Calibri" panose="020F0502020204030204"/>
              </a:rPr>
              <a:t>  Check </a:t>
            </a:r>
            <a:r>
              <a:rPr lang="en-US">
                <a:solidFill>
                  <a:srgbClr val="FF0000"/>
                </a:solidFill>
                <a:ea typeface="Calibri" panose="020F0502020204030204"/>
                <a:cs typeface="Calibri" panose="020F0502020204030204"/>
              </a:rPr>
              <a:t>ĉ </a:t>
            </a:r>
            <a:r>
              <a:rPr lang="en-US">
                <a:ea typeface="Calibri" panose="020F0502020204030204"/>
                <a:cs typeface="Calibri" panose="020F0502020204030204"/>
              </a:rPr>
              <a:t>== </a:t>
            </a:r>
            <a:r>
              <a:rPr lang="en-US" b="1">
                <a:ea typeface="Calibri" panose="020F0502020204030204"/>
                <a:cs typeface="Calibri" panose="020F0502020204030204"/>
              </a:rPr>
              <a:t>H</a:t>
            </a:r>
            <a:r>
              <a:rPr lang="en-US">
                <a:ea typeface="Calibri" panose="020F0502020204030204"/>
                <a:cs typeface="Calibri" panose="020F0502020204030204"/>
              </a:rPr>
              <a:t>(</a:t>
            </a:r>
            <a:r>
              <a:rPr lang="en-US" err="1">
                <a:solidFill>
                  <a:srgbClr val="FF0000"/>
                </a:solidFill>
                <a:ea typeface="Calibri" panose="020F0502020204030204"/>
                <a:cs typeface="Calibri" panose="020F0502020204030204"/>
              </a:rPr>
              <a:t>μ</a:t>
            </a:r>
            <a:r>
              <a:rPr lang="en-US" err="1">
                <a:ea typeface="Calibri" panose="020F0502020204030204"/>
                <a:cs typeface="Calibri" panose="020F0502020204030204"/>
              </a:rPr>
              <a:t>|</a:t>
            </a:r>
            <a:r>
              <a:rPr lang="en-US" err="1">
                <a:solidFill>
                  <a:srgbClr val="FF0000"/>
                </a:solidFill>
                <a:ea typeface="Calibri" panose="020F0502020204030204"/>
                <a:cs typeface="Calibri" panose="020F0502020204030204"/>
              </a:rPr>
              <a:t>w</a:t>
            </a:r>
            <a:r>
              <a:rPr lang="en-US">
                <a:ea typeface="Calibri" panose="020F0502020204030204"/>
                <a:cs typeface="Calibri" panose="020F0502020204030204"/>
              </a:rPr>
              <a:t>)</a:t>
            </a:r>
          </a:p>
          <a:p>
            <a:pPr marL="0" indent="0">
              <a:buNone/>
            </a:pPr>
            <a:r>
              <a:rPr lang="en-US">
                <a:ea typeface="Calibri" panose="020F0502020204030204"/>
                <a:cs typeface="Calibri" panose="020F0502020204030204"/>
              </a:rPr>
              <a:t>  Check </a:t>
            </a:r>
            <a:r>
              <a:rPr lang="en-US">
                <a:solidFill>
                  <a:srgbClr val="FF0000"/>
                </a:solidFill>
                <a:ea typeface="Calibri" panose="020F0502020204030204"/>
                <a:cs typeface="Calibri" panose="020F0502020204030204"/>
              </a:rPr>
              <a:t>z </a:t>
            </a:r>
            <a:r>
              <a:rPr lang="en-US">
                <a:ea typeface="Calibri" panose="020F0502020204030204"/>
                <a:cs typeface="Calibri" panose="020F0502020204030204"/>
              </a:rPr>
              <a:t>is small</a:t>
            </a:r>
          </a:p>
          <a:p>
            <a:pPr marL="0" indent="0">
              <a:buNone/>
            </a:pPr>
            <a:endParaRPr lang="en-US">
              <a:ea typeface="Calibri" panose="020F0502020204030204"/>
              <a:cs typeface="Calibri" panose="020F0502020204030204"/>
            </a:endParaRPr>
          </a:p>
        </p:txBody>
      </p:sp>
    </p:spTree>
    <p:extLst>
      <p:ext uri="{BB962C8B-B14F-4D97-AF65-F5344CB8AC3E}">
        <p14:creationId xmlns:p14="http://schemas.microsoft.com/office/powerpoint/2010/main" val="296406958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FB40E7-7D44-52DD-7612-E37EFAE75A2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F9D813F-F2B6-F12F-DFD8-4887FF14FB44}"/>
              </a:ext>
            </a:extLst>
          </p:cNvPr>
          <p:cNvSpPr>
            <a:spLocks noGrp="1"/>
          </p:cNvSpPr>
          <p:nvPr>
            <p:ph type="title"/>
          </p:nvPr>
        </p:nvSpPr>
        <p:spPr/>
        <p:txBody>
          <a:bodyPr/>
          <a:lstStyle/>
          <a:p>
            <a:r>
              <a:rPr lang="en-US" err="1">
                <a:latin typeface="Segoe UI Semibold"/>
                <a:cs typeface="Segoe UI Semibold"/>
              </a:rPr>
              <a:t>Dilithium</a:t>
            </a:r>
            <a:r>
              <a:rPr lang="en-US">
                <a:latin typeface="Segoe UI Semibold"/>
                <a:cs typeface="Segoe UI Semibold"/>
              </a:rPr>
              <a:t> Ring Signature</a:t>
            </a:r>
            <a:endParaRPr lang="en-US" err="1"/>
          </a:p>
        </p:txBody>
      </p:sp>
      <p:sp>
        <p:nvSpPr>
          <p:cNvPr id="3" name="Content Placeholder 2">
            <a:extLst>
              <a:ext uri="{FF2B5EF4-FFF2-40B4-BE49-F238E27FC236}">
                <a16:creationId xmlns:a16="http://schemas.microsoft.com/office/drawing/2014/main" id="{F5DBD6AE-BC9F-AC9C-01C1-9B1602C18E7A}"/>
              </a:ext>
            </a:extLst>
          </p:cNvPr>
          <p:cNvSpPr>
            <a:spLocks noGrp="1"/>
          </p:cNvSpPr>
          <p:nvPr>
            <p:ph idx="1"/>
          </p:nvPr>
        </p:nvSpPr>
        <p:spPr>
          <a:xfrm>
            <a:off x="838200" y="1801625"/>
            <a:ext cx="5523600" cy="4375338"/>
          </a:xfrm>
          <a:ln>
            <a:solidFill>
              <a:schemeClr val="tx1"/>
            </a:solidFill>
          </a:ln>
        </p:spPr>
        <p:txBody>
          <a:bodyPr vert="horz" lIns="91440" tIns="45720" rIns="91440" bIns="45720" rtlCol="0" anchor="t">
            <a:normAutofit lnSpcReduction="10000"/>
          </a:bodyPr>
          <a:lstStyle/>
          <a:p>
            <a:pPr marL="0" indent="0">
              <a:buNone/>
            </a:pPr>
            <a:r>
              <a:rPr lang="en-US">
                <a:ea typeface="Calibri" panose="020F0502020204030204"/>
                <a:cs typeface="Calibri" panose="020F0502020204030204"/>
              </a:rPr>
              <a:t>Verify(pk, </a:t>
            </a:r>
            <a:r>
              <a:rPr lang="en-US">
                <a:ea typeface="+mn-lt"/>
                <a:cs typeface="+mn-lt"/>
              </a:rPr>
              <a:t>σ = (ĉ, z), m):</a:t>
            </a:r>
          </a:p>
          <a:p>
            <a:pPr marL="0" indent="0">
              <a:buNone/>
            </a:pPr>
            <a:r>
              <a:rPr lang="en-US">
                <a:ea typeface="Calibri" panose="020F0502020204030204"/>
                <a:cs typeface="Calibri" panose="020F0502020204030204"/>
              </a:rPr>
              <a:t>  (</a:t>
            </a:r>
            <a:r>
              <a:rPr lang="en-US" err="1">
                <a:ea typeface="Calibri" panose="020F0502020204030204"/>
                <a:cs typeface="Calibri" panose="020F0502020204030204"/>
              </a:rPr>
              <a:t>A,t</a:t>
            </a:r>
            <a:r>
              <a:rPr lang="en-US">
                <a:ea typeface="Calibri" panose="020F0502020204030204"/>
                <a:cs typeface="Calibri" panose="020F0502020204030204"/>
              </a:rPr>
              <a:t>) := </a:t>
            </a:r>
            <a:r>
              <a:rPr lang="en-US" b="1" err="1">
                <a:ea typeface="Calibri" panose="020F0502020204030204"/>
                <a:cs typeface="Calibri" panose="020F0502020204030204"/>
              </a:rPr>
              <a:t>ExpandA</a:t>
            </a:r>
            <a:r>
              <a:rPr lang="en-US">
                <a:ea typeface="Calibri" panose="020F0502020204030204"/>
                <a:cs typeface="Calibri" panose="020F0502020204030204"/>
              </a:rPr>
              <a:t>(pk)</a:t>
            </a:r>
          </a:p>
          <a:p>
            <a:pPr marL="0" indent="0">
              <a:buNone/>
            </a:pPr>
            <a:r>
              <a:rPr lang="en-US">
                <a:ea typeface="Calibri" panose="020F0502020204030204"/>
                <a:cs typeface="Calibri" panose="020F0502020204030204"/>
              </a:rPr>
              <a:t>  </a:t>
            </a:r>
            <a:r>
              <a:rPr lang="en-US">
                <a:ea typeface="+mn-lt"/>
                <a:cs typeface="+mn-lt"/>
              </a:rPr>
              <a:t>μ := </a:t>
            </a:r>
            <a:r>
              <a:rPr lang="en-US" b="1">
                <a:ea typeface="+mn-lt"/>
                <a:cs typeface="+mn-lt"/>
              </a:rPr>
              <a:t>H</a:t>
            </a:r>
            <a:r>
              <a:rPr lang="en-US">
                <a:ea typeface="+mn-lt"/>
                <a:cs typeface="+mn-lt"/>
              </a:rPr>
              <a:t>(</a:t>
            </a:r>
            <a:r>
              <a:rPr lang="en-US" b="1">
                <a:ea typeface="+mn-lt"/>
                <a:cs typeface="+mn-lt"/>
              </a:rPr>
              <a:t>H</a:t>
            </a:r>
            <a:r>
              <a:rPr lang="en-US">
                <a:ea typeface="+mn-lt"/>
                <a:cs typeface="+mn-lt"/>
              </a:rPr>
              <a:t>(pk)|m)</a:t>
            </a:r>
          </a:p>
          <a:p>
            <a:pPr marL="0" indent="0">
              <a:buNone/>
            </a:pPr>
            <a:r>
              <a:rPr lang="en-US">
                <a:ea typeface="Calibri" panose="020F0502020204030204"/>
                <a:cs typeface="Calibri" panose="020F0502020204030204"/>
              </a:rPr>
              <a:t>  c := </a:t>
            </a:r>
            <a:r>
              <a:rPr lang="en-US" b="1" err="1">
                <a:ea typeface="Calibri" panose="020F0502020204030204"/>
                <a:cs typeface="Calibri" panose="020F0502020204030204"/>
              </a:rPr>
              <a:t>SampleInBall</a:t>
            </a:r>
            <a:r>
              <a:rPr lang="en-US">
                <a:ea typeface="Calibri" panose="020F0502020204030204"/>
                <a:cs typeface="Calibri" panose="020F0502020204030204"/>
              </a:rPr>
              <a:t>(ĉ)</a:t>
            </a:r>
          </a:p>
          <a:p>
            <a:pPr marL="0" indent="0">
              <a:buNone/>
            </a:pPr>
            <a:r>
              <a:rPr lang="en-US">
                <a:ea typeface="Calibri" panose="020F0502020204030204"/>
                <a:cs typeface="Calibri" panose="020F0502020204030204"/>
              </a:rPr>
              <a:t>  w := </a:t>
            </a:r>
            <a:r>
              <a:rPr lang="en-US" err="1">
                <a:ea typeface="Calibri" panose="020F0502020204030204"/>
                <a:cs typeface="Calibri" panose="020F0502020204030204"/>
              </a:rPr>
              <a:t>HighBits</a:t>
            </a:r>
            <a:r>
              <a:rPr lang="en-US">
                <a:ea typeface="Calibri" panose="020F0502020204030204"/>
                <a:cs typeface="Calibri" panose="020F0502020204030204"/>
              </a:rPr>
              <a:t>(Az – </a:t>
            </a:r>
            <a:r>
              <a:rPr lang="en-US" err="1">
                <a:ea typeface="Calibri" panose="020F0502020204030204"/>
                <a:cs typeface="Calibri" panose="020F0502020204030204"/>
              </a:rPr>
              <a:t>ct</a:t>
            </a:r>
            <a:r>
              <a:rPr lang="en-US">
                <a:ea typeface="Calibri" panose="020F0502020204030204"/>
                <a:cs typeface="Calibri" panose="020F0502020204030204"/>
              </a:rPr>
              <a:t>)</a:t>
            </a:r>
          </a:p>
          <a:p>
            <a:pPr marL="0" indent="0">
              <a:buNone/>
            </a:pPr>
            <a:r>
              <a:rPr lang="en-US">
                <a:ea typeface="Calibri" panose="020F0502020204030204"/>
                <a:cs typeface="Calibri" panose="020F0502020204030204"/>
              </a:rPr>
              <a:t>  Check ĉ == </a:t>
            </a:r>
            <a:r>
              <a:rPr lang="en-US" b="1">
                <a:ea typeface="Calibri" panose="020F0502020204030204"/>
                <a:cs typeface="Calibri" panose="020F0502020204030204"/>
              </a:rPr>
              <a:t>H</a:t>
            </a:r>
            <a:r>
              <a:rPr lang="en-US">
                <a:ea typeface="Calibri" panose="020F0502020204030204"/>
                <a:cs typeface="Calibri" panose="020F0502020204030204"/>
              </a:rPr>
              <a:t>(</a:t>
            </a:r>
            <a:r>
              <a:rPr lang="en-US" err="1">
                <a:ea typeface="Calibri" panose="020F0502020204030204"/>
                <a:cs typeface="Calibri" panose="020F0502020204030204"/>
              </a:rPr>
              <a:t>μ|w</a:t>
            </a:r>
            <a:r>
              <a:rPr lang="en-US">
                <a:ea typeface="Calibri" panose="020F0502020204030204"/>
                <a:cs typeface="Calibri" panose="020F0502020204030204"/>
              </a:rPr>
              <a:t>)</a:t>
            </a:r>
          </a:p>
          <a:p>
            <a:pPr marL="0" indent="0">
              <a:buNone/>
            </a:pPr>
            <a:r>
              <a:rPr lang="en-US">
                <a:ea typeface="Calibri" panose="020F0502020204030204"/>
                <a:cs typeface="Calibri" panose="020F0502020204030204"/>
              </a:rPr>
              <a:t>  Check z is small</a:t>
            </a:r>
          </a:p>
          <a:p>
            <a:pPr marL="0" indent="0">
              <a:buNone/>
            </a:pPr>
            <a:r>
              <a:rPr lang="en-US">
                <a:ea typeface="Calibri" panose="020F0502020204030204"/>
                <a:cs typeface="Calibri" panose="020F0502020204030204"/>
              </a:rPr>
              <a:t>    </a:t>
            </a:r>
          </a:p>
          <a:p>
            <a:pPr marL="0" indent="0">
              <a:buNone/>
            </a:pPr>
            <a:r>
              <a:rPr lang="en-US">
                <a:ea typeface="Calibri" panose="020F0502020204030204"/>
                <a:cs typeface="Calibri" panose="020F0502020204030204"/>
              </a:rPr>
              <a:t>         Verify pk in Merkle tree</a:t>
            </a:r>
          </a:p>
          <a:p>
            <a:pPr marL="0" indent="0">
              <a:buNone/>
            </a:pPr>
            <a:endParaRPr lang="en-US">
              <a:ea typeface="Calibri" panose="020F0502020204030204"/>
              <a:cs typeface="Calibri" panose="020F0502020204030204"/>
            </a:endParaRPr>
          </a:p>
          <a:p>
            <a:pPr marL="0" indent="0">
              <a:buNone/>
            </a:pPr>
            <a:endParaRPr lang="en-US">
              <a:ea typeface="Calibri" panose="020F0502020204030204"/>
              <a:cs typeface="Calibri" panose="020F0502020204030204"/>
            </a:endParaRPr>
          </a:p>
        </p:txBody>
      </p:sp>
      <p:sp>
        <p:nvSpPr>
          <p:cNvPr id="5" name="TextBox 4">
            <a:extLst>
              <a:ext uri="{FF2B5EF4-FFF2-40B4-BE49-F238E27FC236}">
                <a16:creationId xmlns:a16="http://schemas.microsoft.com/office/drawing/2014/main" id="{C562BAF9-F024-9C30-70EA-A3BA95C82A99}"/>
              </a:ext>
            </a:extLst>
          </p:cNvPr>
          <p:cNvSpPr txBox="1"/>
          <p:nvPr/>
        </p:nvSpPr>
        <p:spPr>
          <a:xfrm>
            <a:off x="6973567" y="1795443"/>
            <a:ext cx="4100562" cy="3231654"/>
          </a:xfrm>
          <a:prstGeom prst="rect">
            <a:avLst/>
          </a:prstGeom>
          <a:no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a:ea typeface="Calibri"/>
                <a:cs typeface="Calibri"/>
              </a:rPr>
              <a:t>Merkle data:</a:t>
            </a:r>
          </a:p>
          <a:p>
            <a:endParaRPr lang="en-US" sz="2800">
              <a:ea typeface="Calibri"/>
              <a:cs typeface="Calibri"/>
            </a:endParaRPr>
          </a:p>
          <a:p>
            <a:r>
              <a:rPr lang="en-US" sz="2800">
                <a:ea typeface="Calibri"/>
                <a:cs typeface="Calibri"/>
              </a:rPr>
              <a:t>pk</a:t>
            </a:r>
            <a:r>
              <a:rPr lang="en-US" sz="2800" baseline="-25000">
                <a:ea typeface="Calibri"/>
                <a:cs typeface="Calibri"/>
              </a:rPr>
              <a:t>1</a:t>
            </a:r>
          </a:p>
          <a:p>
            <a:r>
              <a:rPr lang="en-US" sz="2800">
                <a:ea typeface="Calibri"/>
                <a:cs typeface="Calibri"/>
              </a:rPr>
              <a:t>pk</a:t>
            </a:r>
            <a:r>
              <a:rPr lang="en-US" sz="2800" baseline="-25000">
                <a:ea typeface="Calibri"/>
                <a:cs typeface="Calibri"/>
              </a:rPr>
              <a:t>2</a:t>
            </a:r>
          </a:p>
          <a:p>
            <a:r>
              <a:rPr lang="en-US" sz="2800">
                <a:ea typeface="Calibri"/>
                <a:cs typeface="Calibri"/>
              </a:rPr>
              <a:t>pk</a:t>
            </a:r>
            <a:r>
              <a:rPr lang="en-US" sz="2800" baseline="-25000">
                <a:ea typeface="Calibri"/>
                <a:cs typeface="Calibri"/>
              </a:rPr>
              <a:t>3</a:t>
            </a:r>
          </a:p>
          <a:p>
            <a:r>
              <a:rPr lang="en-US" sz="2800">
                <a:ea typeface="Calibri"/>
                <a:cs typeface="Calibri"/>
              </a:rPr>
              <a:t>...</a:t>
            </a:r>
          </a:p>
          <a:p>
            <a:endParaRPr lang="en-US">
              <a:ea typeface="Calibri"/>
              <a:cs typeface="Calibri"/>
            </a:endParaRPr>
          </a:p>
          <a:p>
            <a:endParaRPr lang="en-US">
              <a:ea typeface="Calibri"/>
              <a:cs typeface="Calibri"/>
            </a:endParaRPr>
          </a:p>
        </p:txBody>
      </p:sp>
    </p:spTree>
    <p:extLst>
      <p:ext uri="{BB962C8B-B14F-4D97-AF65-F5344CB8AC3E}">
        <p14:creationId xmlns:p14="http://schemas.microsoft.com/office/powerpoint/2010/main" val="103297025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C957B6-FE8B-4A19-0788-DD56493EB98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433D8C1-BCEA-F484-026F-EC1E336FEEB9}"/>
              </a:ext>
            </a:extLst>
          </p:cNvPr>
          <p:cNvSpPr>
            <a:spLocks noGrp="1"/>
          </p:cNvSpPr>
          <p:nvPr>
            <p:ph type="title"/>
          </p:nvPr>
        </p:nvSpPr>
        <p:spPr/>
        <p:txBody>
          <a:bodyPr/>
          <a:lstStyle/>
          <a:p>
            <a:r>
              <a:rPr lang="en-US" err="1">
                <a:latin typeface="Segoe UI Semibold"/>
                <a:cs typeface="Segoe UI Semibold"/>
              </a:rPr>
              <a:t>Dilithium</a:t>
            </a:r>
            <a:r>
              <a:rPr lang="en-US">
                <a:latin typeface="Segoe UI Semibold"/>
                <a:cs typeface="Segoe UI Semibold"/>
              </a:rPr>
              <a:t> Ring Signature</a:t>
            </a:r>
            <a:endParaRPr lang="en-US" err="1"/>
          </a:p>
        </p:txBody>
      </p:sp>
      <p:sp>
        <p:nvSpPr>
          <p:cNvPr id="3" name="Content Placeholder 2">
            <a:extLst>
              <a:ext uri="{FF2B5EF4-FFF2-40B4-BE49-F238E27FC236}">
                <a16:creationId xmlns:a16="http://schemas.microsoft.com/office/drawing/2014/main" id="{75B7F7CD-0B0A-6919-C942-69DF9CE4D95C}"/>
              </a:ext>
            </a:extLst>
          </p:cNvPr>
          <p:cNvSpPr>
            <a:spLocks noGrp="1"/>
          </p:cNvSpPr>
          <p:nvPr>
            <p:ph idx="1"/>
          </p:nvPr>
        </p:nvSpPr>
        <p:spPr>
          <a:xfrm>
            <a:off x="838200" y="1801625"/>
            <a:ext cx="5523600" cy="4375338"/>
          </a:xfrm>
          <a:ln>
            <a:solidFill>
              <a:schemeClr val="tx1"/>
            </a:solidFill>
          </a:ln>
        </p:spPr>
        <p:txBody>
          <a:bodyPr vert="horz" lIns="91440" tIns="45720" rIns="91440" bIns="45720" rtlCol="0" anchor="t">
            <a:normAutofit lnSpcReduction="10000"/>
          </a:bodyPr>
          <a:lstStyle/>
          <a:p>
            <a:pPr marL="0" indent="0">
              <a:buNone/>
            </a:pPr>
            <a:r>
              <a:rPr lang="en-US">
                <a:ea typeface="Calibri" panose="020F0502020204030204"/>
                <a:cs typeface="Calibri" panose="020F0502020204030204"/>
              </a:rPr>
              <a:t>Verify(</a:t>
            </a:r>
            <a:r>
              <a:rPr lang="en-US">
                <a:solidFill>
                  <a:srgbClr val="FF0000"/>
                </a:solidFill>
                <a:ea typeface="Calibri" panose="020F0502020204030204"/>
                <a:cs typeface="Calibri" panose="020F0502020204030204"/>
              </a:rPr>
              <a:t>pk</a:t>
            </a:r>
            <a:r>
              <a:rPr lang="en-US">
                <a:ea typeface="Calibri" panose="020F0502020204030204"/>
                <a:cs typeface="Calibri" panose="020F0502020204030204"/>
              </a:rPr>
              <a:t>, </a:t>
            </a:r>
            <a:r>
              <a:rPr lang="en-US">
                <a:solidFill>
                  <a:srgbClr val="FF0000"/>
                </a:solidFill>
                <a:ea typeface="+mn-lt"/>
                <a:cs typeface="+mn-lt"/>
              </a:rPr>
              <a:t>σ </a:t>
            </a:r>
            <a:r>
              <a:rPr lang="en-US">
                <a:ea typeface="+mn-lt"/>
                <a:cs typeface="+mn-lt"/>
              </a:rPr>
              <a:t>= (</a:t>
            </a:r>
            <a:r>
              <a:rPr lang="en-US">
                <a:solidFill>
                  <a:srgbClr val="FF0000"/>
                </a:solidFill>
                <a:ea typeface="+mn-lt"/>
                <a:cs typeface="+mn-lt"/>
              </a:rPr>
              <a:t>ĉ</a:t>
            </a:r>
            <a:r>
              <a:rPr lang="en-US">
                <a:ea typeface="+mn-lt"/>
                <a:cs typeface="+mn-lt"/>
              </a:rPr>
              <a:t>, </a:t>
            </a:r>
            <a:r>
              <a:rPr lang="en-US">
                <a:solidFill>
                  <a:srgbClr val="FF0000"/>
                </a:solidFill>
                <a:ea typeface="+mn-lt"/>
                <a:cs typeface="+mn-lt"/>
              </a:rPr>
              <a:t>z</a:t>
            </a:r>
            <a:r>
              <a:rPr lang="en-US">
                <a:ea typeface="+mn-lt"/>
                <a:cs typeface="+mn-lt"/>
              </a:rPr>
              <a:t>), </a:t>
            </a:r>
            <a:r>
              <a:rPr lang="en-US">
                <a:solidFill>
                  <a:schemeClr val="accent1"/>
                </a:solidFill>
                <a:ea typeface="+mn-lt"/>
                <a:cs typeface="+mn-lt"/>
              </a:rPr>
              <a:t>m</a:t>
            </a:r>
            <a:r>
              <a:rPr lang="en-US">
                <a:ea typeface="+mn-lt"/>
                <a:cs typeface="+mn-lt"/>
              </a:rPr>
              <a:t>):</a:t>
            </a:r>
          </a:p>
          <a:p>
            <a:pPr marL="0" indent="0">
              <a:buNone/>
            </a:pPr>
            <a:r>
              <a:rPr lang="en-US">
                <a:ea typeface="Calibri" panose="020F0502020204030204"/>
                <a:cs typeface="Calibri" panose="020F0502020204030204"/>
              </a:rPr>
              <a:t>  (</a:t>
            </a:r>
            <a:r>
              <a:rPr lang="en-US" err="1">
                <a:solidFill>
                  <a:srgbClr val="FF0000"/>
                </a:solidFill>
                <a:ea typeface="Calibri" panose="020F0502020204030204"/>
                <a:cs typeface="Calibri" panose="020F0502020204030204"/>
              </a:rPr>
              <a:t>A</a:t>
            </a:r>
            <a:r>
              <a:rPr lang="en-US" err="1">
                <a:ea typeface="Calibri" panose="020F0502020204030204"/>
                <a:cs typeface="Calibri" panose="020F0502020204030204"/>
              </a:rPr>
              <a:t>,</a:t>
            </a:r>
            <a:r>
              <a:rPr lang="en-US" err="1">
                <a:solidFill>
                  <a:srgbClr val="FF0000"/>
                </a:solidFill>
                <a:ea typeface="Calibri" panose="020F0502020204030204"/>
                <a:cs typeface="Calibri" panose="020F0502020204030204"/>
              </a:rPr>
              <a:t>t</a:t>
            </a:r>
            <a:r>
              <a:rPr lang="en-US">
                <a:ea typeface="Calibri" panose="020F0502020204030204"/>
                <a:cs typeface="Calibri" panose="020F0502020204030204"/>
              </a:rPr>
              <a:t>) := </a:t>
            </a:r>
            <a:r>
              <a:rPr lang="en-US" b="1" err="1">
                <a:ea typeface="Calibri" panose="020F0502020204030204"/>
                <a:cs typeface="Calibri" panose="020F0502020204030204"/>
              </a:rPr>
              <a:t>ExpandA</a:t>
            </a:r>
            <a:r>
              <a:rPr lang="en-US">
                <a:ea typeface="Calibri" panose="020F0502020204030204"/>
                <a:cs typeface="Calibri" panose="020F0502020204030204"/>
              </a:rPr>
              <a:t>(</a:t>
            </a:r>
            <a:r>
              <a:rPr lang="en-US">
                <a:solidFill>
                  <a:srgbClr val="FF0000"/>
                </a:solidFill>
                <a:ea typeface="Calibri" panose="020F0502020204030204"/>
                <a:cs typeface="Calibri" panose="020F0502020204030204"/>
              </a:rPr>
              <a:t>pk</a:t>
            </a:r>
            <a:r>
              <a:rPr lang="en-US">
                <a:ea typeface="Calibri" panose="020F0502020204030204"/>
                <a:cs typeface="Calibri" panose="020F0502020204030204"/>
              </a:rPr>
              <a:t>)</a:t>
            </a:r>
          </a:p>
          <a:p>
            <a:pPr marL="0" indent="0">
              <a:buNone/>
            </a:pPr>
            <a:r>
              <a:rPr lang="en-US">
                <a:ea typeface="Calibri" panose="020F0502020204030204"/>
                <a:cs typeface="Calibri" panose="020F0502020204030204"/>
              </a:rPr>
              <a:t>  </a:t>
            </a:r>
            <a:r>
              <a:rPr lang="en-US">
                <a:solidFill>
                  <a:srgbClr val="FF0000"/>
                </a:solidFill>
                <a:ea typeface="+mn-lt"/>
                <a:cs typeface="+mn-lt"/>
              </a:rPr>
              <a:t>μ </a:t>
            </a:r>
            <a:r>
              <a:rPr lang="en-US">
                <a:ea typeface="+mn-lt"/>
                <a:cs typeface="+mn-lt"/>
              </a:rPr>
              <a:t>:= </a:t>
            </a:r>
            <a:r>
              <a:rPr lang="en-US" b="1">
                <a:ea typeface="+mn-lt"/>
                <a:cs typeface="+mn-lt"/>
              </a:rPr>
              <a:t>H</a:t>
            </a:r>
            <a:r>
              <a:rPr lang="en-US">
                <a:ea typeface="+mn-lt"/>
                <a:cs typeface="+mn-lt"/>
              </a:rPr>
              <a:t>(</a:t>
            </a:r>
            <a:r>
              <a:rPr lang="en-US" b="1">
                <a:ea typeface="+mn-lt"/>
                <a:cs typeface="+mn-lt"/>
              </a:rPr>
              <a:t>H</a:t>
            </a:r>
            <a:r>
              <a:rPr lang="en-US">
                <a:ea typeface="+mn-lt"/>
                <a:cs typeface="+mn-lt"/>
              </a:rPr>
              <a:t>(</a:t>
            </a:r>
            <a:r>
              <a:rPr lang="en-US">
                <a:solidFill>
                  <a:srgbClr val="FF0000"/>
                </a:solidFill>
                <a:ea typeface="+mn-lt"/>
                <a:cs typeface="+mn-lt"/>
              </a:rPr>
              <a:t>pk</a:t>
            </a:r>
            <a:r>
              <a:rPr lang="en-US">
                <a:ea typeface="+mn-lt"/>
                <a:cs typeface="+mn-lt"/>
              </a:rPr>
              <a:t>)|</a:t>
            </a:r>
            <a:r>
              <a:rPr lang="en-US">
                <a:solidFill>
                  <a:schemeClr val="accent1"/>
                </a:solidFill>
                <a:ea typeface="+mn-lt"/>
                <a:cs typeface="+mn-lt"/>
              </a:rPr>
              <a:t>m</a:t>
            </a:r>
            <a:r>
              <a:rPr lang="en-US">
                <a:ea typeface="+mn-lt"/>
                <a:cs typeface="+mn-lt"/>
              </a:rPr>
              <a:t>)</a:t>
            </a:r>
          </a:p>
          <a:p>
            <a:pPr marL="0" indent="0">
              <a:buNone/>
            </a:pPr>
            <a:r>
              <a:rPr lang="en-US">
                <a:ea typeface="Calibri" panose="020F0502020204030204"/>
                <a:cs typeface="Calibri" panose="020F0502020204030204"/>
              </a:rPr>
              <a:t>  </a:t>
            </a:r>
            <a:r>
              <a:rPr lang="en-US">
                <a:solidFill>
                  <a:srgbClr val="FF0000"/>
                </a:solidFill>
                <a:ea typeface="Calibri" panose="020F0502020204030204"/>
                <a:cs typeface="Calibri" panose="020F0502020204030204"/>
              </a:rPr>
              <a:t>c </a:t>
            </a:r>
            <a:r>
              <a:rPr lang="en-US">
                <a:ea typeface="Calibri" panose="020F0502020204030204"/>
                <a:cs typeface="Calibri" panose="020F0502020204030204"/>
              </a:rPr>
              <a:t>:= </a:t>
            </a:r>
            <a:r>
              <a:rPr lang="en-US" b="1" err="1">
                <a:ea typeface="Calibri" panose="020F0502020204030204"/>
                <a:cs typeface="Calibri" panose="020F0502020204030204"/>
              </a:rPr>
              <a:t>SampleInBall</a:t>
            </a:r>
            <a:r>
              <a:rPr lang="en-US">
                <a:ea typeface="Calibri" panose="020F0502020204030204"/>
                <a:cs typeface="Calibri" panose="020F0502020204030204"/>
              </a:rPr>
              <a:t>(</a:t>
            </a:r>
            <a:r>
              <a:rPr lang="en-US">
                <a:solidFill>
                  <a:srgbClr val="FF0000"/>
                </a:solidFill>
                <a:ea typeface="Calibri" panose="020F0502020204030204"/>
                <a:cs typeface="Calibri" panose="020F0502020204030204"/>
              </a:rPr>
              <a:t>ĉ</a:t>
            </a:r>
            <a:r>
              <a:rPr lang="en-US">
                <a:ea typeface="Calibri" panose="020F0502020204030204"/>
                <a:cs typeface="Calibri" panose="020F0502020204030204"/>
              </a:rPr>
              <a:t>)</a:t>
            </a:r>
          </a:p>
          <a:p>
            <a:pPr marL="0" indent="0">
              <a:buNone/>
            </a:pPr>
            <a:r>
              <a:rPr lang="en-US">
                <a:ea typeface="Calibri" panose="020F0502020204030204"/>
                <a:cs typeface="Calibri" panose="020F0502020204030204"/>
              </a:rPr>
              <a:t>  </a:t>
            </a:r>
            <a:r>
              <a:rPr lang="en-US">
                <a:solidFill>
                  <a:srgbClr val="FF0000"/>
                </a:solidFill>
                <a:ea typeface="Calibri" panose="020F0502020204030204"/>
                <a:cs typeface="Calibri" panose="020F0502020204030204"/>
              </a:rPr>
              <a:t>w </a:t>
            </a:r>
            <a:r>
              <a:rPr lang="en-US">
                <a:ea typeface="Calibri" panose="020F0502020204030204"/>
                <a:cs typeface="Calibri" panose="020F0502020204030204"/>
              </a:rPr>
              <a:t>:= </a:t>
            </a:r>
            <a:r>
              <a:rPr lang="en-US" err="1">
                <a:ea typeface="Calibri" panose="020F0502020204030204"/>
                <a:cs typeface="Calibri" panose="020F0502020204030204"/>
              </a:rPr>
              <a:t>HighBits</a:t>
            </a:r>
            <a:r>
              <a:rPr lang="en-US">
                <a:ea typeface="Calibri" panose="020F0502020204030204"/>
                <a:cs typeface="Calibri" panose="020F0502020204030204"/>
              </a:rPr>
              <a:t>(</a:t>
            </a:r>
            <a:r>
              <a:rPr lang="en-US">
                <a:solidFill>
                  <a:srgbClr val="FF0000"/>
                </a:solidFill>
                <a:ea typeface="Calibri" panose="020F0502020204030204"/>
                <a:cs typeface="Calibri" panose="020F0502020204030204"/>
              </a:rPr>
              <a:t>Az </a:t>
            </a:r>
            <a:r>
              <a:rPr lang="en-US">
                <a:ea typeface="Calibri" panose="020F0502020204030204"/>
                <a:cs typeface="Calibri" panose="020F0502020204030204"/>
              </a:rPr>
              <a:t>– </a:t>
            </a:r>
            <a:r>
              <a:rPr lang="en-US" err="1">
                <a:solidFill>
                  <a:srgbClr val="FF0000"/>
                </a:solidFill>
                <a:ea typeface="Calibri" panose="020F0502020204030204"/>
                <a:cs typeface="Calibri" panose="020F0502020204030204"/>
              </a:rPr>
              <a:t>ct</a:t>
            </a:r>
            <a:r>
              <a:rPr lang="en-US">
                <a:ea typeface="Calibri" panose="020F0502020204030204"/>
                <a:cs typeface="Calibri" panose="020F0502020204030204"/>
              </a:rPr>
              <a:t>)</a:t>
            </a:r>
          </a:p>
          <a:p>
            <a:pPr marL="0" indent="0">
              <a:buNone/>
            </a:pPr>
            <a:r>
              <a:rPr lang="en-US">
                <a:ea typeface="Calibri" panose="020F0502020204030204"/>
                <a:cs typeface="Calibri" panose="020F0502020204030204"/>
              </a:rPr>
              <a:t>  Check </a:t>
            </a:r>
            <a:r>
              <a:rPr lang="en-US">
                <a:solidFill>
                  <a:srgbClr val="FF0000"/>
                </a:solidFill>
                <a:ea typeface="Calibri" panose="020F0502020204030204"/>
                <a:cs typeface="Calibri" panose="020F0502020204030204"/>
              </a:rPr>
              <a:t>ĉ </a:t>
            </a:r>
            <a:r>
              <a:rPr lang="en-US">
                <a:ea typeface="Calibri" panose="020F0502020204030204"/>
                <a:cs typeface="Calibri" panose="020F0502020204030204"/>
              </a:rPr>
              <a:t>== </a:t>
            </a:r>
            <a:r>
              <a:rPr lang="en-US" b="1">
                <a:ea typeface="Calibri" panose="020F0502020204030204"/>
                <a:cs typeface="Calibri" panose="020F0502020204030204"/>
              </a:rPr>
              <a:t>H</a:t>
            </a:r>
            <a:r>
              <a:rPr lang="en-US">
                <a:ea typeface="Calibri" panose="020F0502020204030204"/>
                <a:cs typeface="Calibri" panose="020F0502020204030204"/>
              </a:rPr>
              <a:t>(</a:t>
            </a:r>
            <a:r>
              <a:rPr lang="en-US" err="1">
                <a:solidFill>
                  <a:srgbClr val="FF0000"/>
                </a:solidFill>
                <a:ea typeface="Calibri" panose="020F0502020204030204"/>
                <a:cs typeface="Calibri" panose="020F0502020204030204"/>
              </a:rPr>
              <a:t>μ</a:t>
            </a:r>
            <a:r>
              <a:rPr lang="en-US" err="1">
                <a:ea typeface="Calibri" panose="020F0502020204030204"/>
                <a:cs typeface="Calibri" panose="020F0502020204030204"/>
              </a:rPr>
              <a:t>|</a:t>
            </a:r>
            <a:r>
              <a:rPr lang="en-US" err="1">
                <a:solidFill>
                  <a:srgbClr val="FF0000"/>
                </a:solidFill>
                <a:ea typeface="Calibri" panose="020F0502020204030204"/>
                <a:cs typeface="Calibri" panose="020F0502020204030204"/>
              </a:rPr>
              <a:t>w</a:t>
            </a:r>
            <a:r>
              <a:rPr lang="en-US">
                <a:ea typeface="Calibri" panose="020F0502020204030204"/>
                <a:cs typeface="Calibri" panose="020F0502020204030204"/>
              </a:rPr>
              <a:t>)</a:t>
            </a:r>
          </a:p>
          <a:p>
            <a:pPr marL="0" indent="0">
              <a:buNone/>
            </a:pPr>
            <a:r>
              <a:rPr lang="en-US">
                <a:ea typeface="Calibri" panose="020F0502020204030204"/>
                <a:cs typeface="Calibri" panose="020F0502020204030204"/>
              </a:rPr>
              <a:t>  Check </a:t>
            </a:r>
            <a:r>
              <a:rPr lang="en-US">
                <a:solidFill>
                  <a:srgbClr val="FF0000"/>
                </a:solidFill>
                <a:ea typeface="Calibri" panose="020F0502020204030204"/>
                <a:cs typeface="Calibri" panose="020F0502020204030204"/>
              </a:rPr>
              <a:t>z </a:t>
            </a:r>
            <a:r>
              <a:rPr lang="en-US">
                <a:ea typeface="Calibri" panose="020F0502020204030204"/>
                <a:cs typeface="Calibri" panose="020F0502020204030204"/>
              </a:rPr>
              <a:t>is small</a:t>
            </a:r>
          </a:p>
          <a:p>
            <a:pPr marL="0" indent="0">
              <a:buNone/>
            </a:pPr>
            <a:endParaRPr lang="en-US">
              <a:ea typeface="Calibri" panose="020F0502020204030204"/>
              <a:cs typeface="Calibri" panose="020F0502020204030204"/>
            </a:endParaRPr>
          </a:p>
          <a:p>
            <a:pPr marL="0" indent="0">
              <a:buNone/>
            </a:pPr>
            <a:r>
              <a:rPr lang="en-US">
                <a:ea typeface="Calibri" panose="020F0502020204030204"/>
                <a:cs typeface="Calibri" panose="020F0502020204030204"/>
              </a:rPr>
              <a:t>  Verify </a:t>
            </a:r>
            <a:r>
              <a:rPr lang="en-US">
                <a:solidFill>
                  <a:srgbClr val="FF0000"/>
                </a:solidFill>
                <a:ea typeface="Calibri" panose="020F0502020204030204"/>
                <a:cs typeface="Calibri" panose="020F0502020204030204"/>
              </a:rPr>
              <a:t>pk </a:t>
            </a:r>
            <a:r>
              <a:rPr lang="en-US">
                <a:ea typeface="Calibri" panose="020F0502020204030204"/>
                <a:cs typeface="Calibri" panose="020F0502020204030204"/>
              </a:rPr>
              <a:t>in Merkle tree</a:t>
            </a:r>
            <a:endParaRPr lang="en-US"/>
          </a:p>
          <a:p>
            <a:pPr marL="0" indent="0">
              <a:buNone/>
            </a:pPr>
            <a:endParaRPr lang="en-US">
              <a:ea typeface="Calibri" panose="020F0502020204030204"/>
              <a:cs typeface="Calibri" panose="020F0502020204030204"/>
            </a:endParaRPr>
          </a:p>
          <a:p>
            <a:pPr marL="0" indent="0">
              <a:buNone/>
            </a:pPr>
            <a:endParaRPr lang="en-US">
              <a:ea typeface="Calibri" panose="020F0502020204030204"/>
              <a:cs typeface="Calibri" panose="020F0502020204030204"/>
            </a:endParaRPr>
          </a:p>
        </p:txBody>
      </p:sp>
      <p:sp>
        <p:nvSpPr>
          <p:cNvPr id="6" name="TextBox 5">
            <a:extLst>
              <a:ext uri="{FF2B5EF4-FFF2-40B4-BE49-F238E27FC236}">
                <a16:creationId xmlns:a16="http://schemas.microsoft.com/office/drawing/2014/main" id="{68E35089-8050-77F0-32F3-6E9D60F85B24}"/>
              </a:ext>
            </a:extLst>
          </p:cNvPr>
          <p:cNvSpPr txBox="1"/>
          <p:nvPr/>
        </p:nvSpPr>
        <p:spPr>
          <a:xfrm>
            <a:off x="6985567" y="1795443"/>
            <a:ext cx="4100562" cy="3231654"/>
          </a:xfrm>
          <a:prstGeom prst="rect">
            <a:avLst/>
          </a:prstGeom>
          <a:no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a:ea typeface="Calibri"/>
                <a:cs typeface="Calibri"/>
              </a:rPr>
              <a:t>Merkle data:</a:t>
            </a:r>
          </a:p>
          <a:p>
            <a:endParaRPr lang="en-US" sz="2800">
              <a:ea typeface="Calibri"/>
              <a:cs typeface="Calibri"/>
            </a:endParaRPr>
          </a:p>
          <a:p>
            <a:r>
              <a:rPr lang="en-US" sz="2800">
                <a:solidFill>
                  <a:schemeClr val="accent1"/>
                </a:solidFill>
                <a:ea typeface="Calibri"/>
                <a:cs typeface="Calibri"/>
              </a:rPr>
              <a:t>pk</a:t>
            </a:r>
            <a:r>
              <a:rPr lang="en-US" sz="2800" baseline="-25000">
                <a:solidFill>
                  <a:schemeClr val="accent1"/>
                </a:solidFill>
                <a:ea typeface="Calibri"/>
                <a:cs typeface="Calibri"/>
              </a:rPr>
              <a:t>1</a:t>
            </a:r>
          </a:p>
          <a:p>
            <a:r>
              <a:rPr lang="en-US" sz="2800">
                <a:solidFill>
                  <a:schemeClr val="accent1"/>
                </a:solidFill>
                <a:ea typeface="Calibri"/>
                <a:cs typeface="Calibri"/>
              </a:rPr>
              <a:t>pk</a:t>
            </a:r>
            <a:r>
              <a:rPr lang="en-US" sz="2800" baseline="-25000">
                <a:solidFill>
                  <a:schemeClr val="accent1"/>
                </a:solidFill>
                <a:ea typeface="Calibri"/>
                <a:cs typeface="Calibri"/>
              </a:rPr>
              <a:t>2</a:t>
            </a:r>
          </a:p>
          <a:p>
            <a:r>
              <a:rPr lang="en-US" sz="2800">
                <a:solidFill>
                  <a:schemeClr val="accent1"/>
                </a:solidFill>
                <a:ea typeface="Calibri"/>
                <a:cs typeface="Calibri"/>
              </a:rPr>
              <a:t>pk</a:t>
            </a:r>
            <a:r>
              <a:rPr lang="en-US" sz="2800" baseline="-25000">
                <a:solidFill>
                  <a:schemeClr val="accent1"/>
                </a:solidFill>
                <a:ea typeface="Calibri"/>
                <a:cs typeface="Calibri"/>
              </a:rPr>
              <a:t>3</a:t>
            </a:r>
          </a:p>
          <a:p>
            <a:r>
              <a:rPr lang="en-US" sz="2800">
                <a:ea typeface="Calibri"/>
                <a:cs typeface="Calibri"/>
              </a:rPr>
              <a:t>...</a:t>
            </a:r>
            <a:endParaRPr lang="en-US">
              <a:ea typeface="Calibri"/>
              <a:cs typeface="Calibri"/>
            </a:endParaRPr>
          </a:p>
          <a:p>
            <a:endParaRPr lang="en-US">
              <a:ea typeface="Calibri"/>
              <a:cs typeface="Calibri"/>
            </a:endParaRPr>
          </a:p>
          <a:p>
            <a:endParaRPr lang="en-US">
              <a:ea typeface="Calibri"/>
              <a:cs typeface="Calibri"/>
            </a:endParaRPr>
          </a:p>
        </p:txBody>
      </p:sp>
    </p:spTree>
    <p:extLst>
      <p:ext uri="{BB962C8B-B14F-4D97-AF65-F5344CB8AC3E}">
        <p14:creationId xmlns:p14="http://schemas.microsoft.com/office/powerpoint/2010/main" val="342783409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5099F1-D91C-1235-E18C-CB8111DC270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7B485DD-B6CF-190C-727E-94AFFECB6900}"/>
              </a:ext>
            </a:extLst>
          </p:cNvPr>
          <p:cNvSpPr>
            <a:spLocks noGrp="1"/>
          </p:cNvSpPr>
          <p:nvPr>
            <p:ph type="title"/>
          </p:nvPr>
        </p:nvSpPr>
        <p:spPr/>
        <p:txBody>
          <a:bodyPr/>
          <a:lstStyle/>
          <a:p>
            <a:r>
              <a:rPr lang="en-US" err="1">
                <a:latin typeface="Segoe UI Semibold"/>
                <a:cs typeface="Segoe UI Semibold"/>
              </a:rPr>
              <a:t>Dilithium</a:t>
            </a:r>
            <a:r>
              <a:rPr lang="en-US">
                <a:latin typeface="Segoe UI Semibold"/>
                <a:cs typeface="Segoe UI Semibold"/>
              </a:rPr>
              <a:t> Ring Signature</a:t>
            </a:r>
            <a:endParaRPr lang="en-US" err="1"/>
          </a:p>
        </p:txBody>
      </p:sp>
      <p:sp>
        <p:nvSpPr>
          <p:cNvPr id="3" name="Content Placeholder 2">
            <a:extLst>
              <a:ext uri="{FF2B5EF4-FFF2-40B4-BE49-F238E27FC236}">
                <a16:creationId xmlns:a16="http://schemas.microsoft.com/office/drawing/2014/main" id="{42CF8B57-6B16-9F74-A96A-66ADC26A9905}"/>
              </a:ext>
            </a:extLst>
          </p:cNvPr>
          <p:cNvSpPr>
            <a:spLocks noGrp="1"/>
          </p:cNvSpPr>
          <p:nvPr>
            <p:ph idx="1"/>
          </p:nvPr>
        </p:nvSpPr>
        <p:spPr>
          <a:xfrm>
            <a:off x="838200" y="1801625"/>
            <a:ext cx="5523600" cy="4375338"/>
          </a:xfrm>
          <a:ln>
            <a:solidFill>
              <a:schemeClr val="tx1"/>
            </a:solidFill>
          </a:ln>
        </p:spPr>
        <p:txBody>
          <a:bodyPr vert="horz" lIns="91440" tIns="45720" rIns="91440" bIns="45720" rtlCol="0" anchor="t">
            <a:normAutofit lnSpcReduction="10000"/>
          </a:bodyPr>
          <a:lstStyle/>
          <a:p>
            <a:pPr marL="0" indent="0">
              <a:buNone/>
            </a:pPr>
            <a:r>
              <a:rPr lang="en-US">
                <a:ea typeface="Calibri" panose="020F0502020204030204"/>
                <a:cs typeface="Calibri" panose="020F0502020204030204"/>
              </a:rPr>
              <a:t>Verify(</a:t>
            </a:r>
            <a:r>
              <a:rPr lang="en-US">
                <a:solidFill>
                  <a:schemeClr val="accent6"/>
                </a:solidFill>
                <a:ea typeface="Calibri" panose="020F0502020204030204"/>
                <a:cs typeface="Calibri" panose="020F0502020204030204"/>
              </a:rPr>
              <a:t>pk</a:t>
            </a:r>
            <a:r>
              <a:rPr lang="en-US">
                <a:ea typeface="Calibri" panose="020F0502020204030204"/>
                <a:cs typeface="Calibri" panose="020F0502020204030204"/>
              </a:rPr>
              <a:t>, </a:t>
            </a:r>
            <a:r>
              <a:rPr lang="en-US">
                <a:solidFill>
                  <a:srgbClr val="FF0000"/>
                </a:solidFill>
                <a:ea typeface="+mn-lt"/>
                <a:cs typeface="+mn-lt"/>
              </a:rPr>
              <a:t>σ </a:t>
            </a:r>
            <a:r>
              <a:rPr lang="en-US">
                <a:ea typeface="+mn-lt"/>
                <a:cs typeface="+mn-lt"/>
              </a:rPr>
              <a:t>= (</a:t>
            </a:r>
            <a:r>
              <a:rPr lang="en-US">
                <a:solidFill>
                  <a:srgbClr val="FF0000"/>
                </a:solidFill>
                <a:ea typeface="+mn-lt"/>
                <a:cs typeface="+mn-lt"/>
              </a:rPr>
              <a:t>ĉ</a:t>
            </a:r>
            <a:r>
              <a:rPr lang="en-US">
                <a:ea typeface="+mn-lt"/>
                <a:cs typeface="+mn-lt"/>
              </a:rPr>
              <a:t>, </a:t>
            </a:r>
            <a:r>
              <a:rPr lang="en-US">
                <a:solidFill>
                  <a:srgbClr val="FF0000"/>
                </a:solidFill>
                <a:ea typeface="+mn-lt"/>
                <a:cs typeface="+mn-lt"/>
              </a:rPr>
              <a:t>z</a:t>
            </a:r>
            <a:r>
              <a:rPr lang="en-US">
                <a:ea typeface="+mn-lt"/>
                <a:cs typeface="+mn-lt"/>
              </a:rPr>
              <a:t>), </a:t>
            </a:r>
            <a:r>
              <a:rPr lang="en-US">
                <a:solidFill>
                  <a:schemeClr val="accent1"/>
                </a:solidFill>
                <a:ea typeface="+mn-lt"/>
                <a:cs typeface="+mn-lt"/>
              </a:rPr>
              <a:t>m</a:t>
            </a:r>
            <a:r>
              <a:rPr lang="en-US">
                <a:ea typeface="+mn-lt"/>
                <a:cs typeface="+mn-lt"/>
              </a:rPr>
              <a:t>):</a:t>
            </a:r>
          </a:p>
          <a:p>
            <a:pPr marL="0" indent="0">
              <a:buNone/>
            </a:pPr>
            <a:r>
              <a:rPr lang="en-US">
                <a:ea typeface="Calibri" panose="020F0502020204030204"/>
                <a:cs typeface="Calibri" panose="020F0502020204030204"/>
              </a:rPr>
              <a:t>  (</a:t>
            </a:r>
            <a:r>
              <a:rPr lang="en-US" err="1">
                <a:solidFill>
                  <a:srgbClr val="FF0000"/>
                </a:solidFill>
                <a:ea typeface="Calibri" panose="020F0502020204030204"/>
                <a:cs typeface="Calibri" panose="020F0502020204030204"/>
              </a:rPr>
              <a:t>A</a:t>
            </a:r>
            <a:r>
              <a:rPr lang="en-US" err="1">
                <a:ea typeface="Calibri" panose="020F0502020204030204"/>
                <a:cs typeface="Calibri" panose="020F0502020204030204"/>
              </a:rPr>
              <a:t>,</a:t>
            </a:r>
            <a:r>
              <a:rPr lang="en-US" err="1">
                <a:solidFill>
                  <a:srgbClr val="FF0000"/>
                </a:solidFill>
                <a:ea typeface="Calibri" panose="020F0502020204030204"/>
                <a:cs typeface="Calibri" panose="020F0502020204030204"/>
              </a:rPr>
              <a:t>t</a:t>
            </a:r>
            <a:r>
              <a:rPr lang="en-US">
                <a:ea typeface="Calibri" panose="020F0502020204030204"/>
                <a:cs typeface="Calibri" panose="020F0502020204030204"/>
              </a:rPr>
              <a:t>) := </a:t>
            </a:r>
            <a:r>
              <a:rPr lang="en-US" b="1" err="1">
                <a:ea typeface="Calibri" panose="020F0502020204030204"/>
                <a:cs typeface="Calibri" panose="020F0502020204030204"/>
              </a:rPr>
              <a:t>ExpandA</a:t>
            </a:r>
            <a:r>
              <a:rPr lang="en-US">
                <a:ea typeface="Calibri" panose="020F0502020204030204"/>
                <a:cs typeface="Calibri" panose="020F0502020204030204"/>
              </a:rPr>
              <a:t>(</a:t>
            </a:r>
            <a:r>
              <a:rPr lang="en-US">
                <a:solidFill>
                  <a:schemeClr val="accent6"/>
                </a:solidFill>
                <a:ea typeface="Calibri" panose="020F0502020204030204"/>
                <a:cs typeface="Calibri" panose="020F0502020204030204"/>
              </a:rPr>
              <a:t>pk</a:t>
            </a:r>
            <a:r>
              <a:rPr lang="en-US">
                <a:ea typeface="Calibri" panose="020F0502020204030204"/>
                <a:cs typeface="Calibri" panose="020F0502020204030204"/>
              </a:rPr>
              <a:t>)</a:t>
            </a:r>
          </a:p>
          <a:p>
            <a:pPr marL="0" indent="0">
              <a:buNone/>
            </a:pPr>
            <a:r>
              <a:rPr lang="en-US">
                <a:solidFill>
                  <a:schemeClr val="bg1">
                    <a:lumMod val="95000"/>
                  </a:schemeClr>
                </a:solidFill>
                <a:ea typeface="Calibri" panose="020F0502020204030204"/>
                <a:cs typeface="Calibri" panose="020F0502020204030204"/>
              </a:rPr>
              <a:t>  </a:t>
            </a:r>
            <a:r>
              <a:rPr lang="en-US">
                <a:solidFill>
                  <a:schemeClr val="bg1">
                    <a:lumMod val="95000"/>
                  </a:schemeClr>
                </a:solidFill>
                <a:ea typeface="+mn-lt"/>
                <a:cs typeface="+mn-lt"/>
              </a:rPr>
              <a:t>μ := </a:t>
            </a:r>
            <a:r>
              <a:rPr lang="en-US" b="1">
                <a:solidFill>
                  <a:schemeClr val="bg1">
                    <a:lumMod val="95000"/>
                  </a:schemeClr>
                </a:solidFill>
                <a:ea typeface="+mn-lt"/>
                <a:cs typeface="+mn-lt"/>
              </a:rPr>
              <a:t>H</a:t>
            </a:r>
            <a:r>
              <a:rPr lang="en-US">
                <a:solidFill>
                  <a:schemeClr val="bg1">
                    <a:lumMod val="95000"/>
                  </a:schemeClr>
                </a:solidFill>
                <a:ea typeface="+mn-lt"/>
                <a:cs typeface="+mn-lt"/>
              </a:rPr>
              <a:t>(</a:t>
            </a:r>
            <a:r>
              <a:rPr lang="en-US" b="1">
                <a:solidFill>
                  <a:schemeClr val="bg1">
                    <a:lumMod val="95000"/>
                  </a:schemeClr>
                </a:solidFill>
                <a:ea typeface="+mn-lt"/>
                <a:cs typeface="+mn-lt"/>
              </a:rPr>
              <a:t>H</a:t>
            </a:r>
            <a:r>
              <a:rPr lang="en-US">
                <a:solidFill>
                  <a:schemeClr val="bg1">
                    <a:lumMod val="95000"/>
                  </a:schemeClr>
                </a:solidFill>
                <a:ea typeface="+mn-lt"/>
                <a:cs typeface="+mn-lt"/>
              </a:rPr>
              <a:t>(pk)|m)</a:t>
            </a:r>
          </a:p>
          <a:p>
            <a:pPr marL="0" indent="0">
              <a:buNone/>
            </a:pPr>
            <a:r>
              <a:rPr lang="en-US">
                <a:solidFill>
                  <a:schemeClr val="bg1">
                    <a:lumMod val="95000"/>
                  </a:schemeClr>
                </a:solidFill>
                <a:ea typeface="Calibri" panose="020F0502020204030204"/>
                <a:cs typeface="Calibri" panose="020F0502020204030204"/>
              </a:rPr>
              <a:t>  c := </a:t>
            </a:r>
            <a:r>
              <a:rPr lang="en-US" b="1" err="1">
                <a:solidFill>
                  <a:schemeClr val="bg1">
                    <a:lumMod val="95000"/>
                  </a:schemeClr>
                </a:solidFill>
                <a:ea typeface="Calibri" panose="020F0502020204030204"/>
                <a:cs typeface="Calibri" panose="020F0502020204030204"/>
              </a:rPr>
              <a:t>SampleInBall</a:t>
            </a:r>
            <a:r>
              <a:rPr lang="en-US">
                <a:solidFill>
                  <a:schemeClr val="bg1">
                    <a:lumMod val="95000"/>
                  </a:schemeClr>
                </a:solidFill>
                <a:ea typeface="Calibri" panose="020F0502020204030204"/>
                <a:cs typeface="Calibri" panose="020F0502020204030204"/>
              </a:rPr>
              <a:t>(ĉ)</a:t>
            </a:r>
          </a:p>
          <a:p>
            <a:pPr marL="0" indent="0">
              <a:buNone/>
            </a:pPr>
            <a:r>
              <a:rPr lang="en-US">
                <a:solidFill>
                  <a:schemeClr val="bg1">
                    <a:lumMod val="95000"/>
                  </a:schemeClr>
                </a:solidFill>
                <a:ea typeface="Calibri" panose="020F0502020204030204"/>
                <a:cs typeface="Calibri" panose="020F0502020204030204"/>
              </a:rPr>
              <a:t>  w := </a:t>
            </a:r>
            <a:r>
              <a:rPr lang="en-US" err="1">
                <a:solidFill>
                  <a:schemeClr val="bg1">
                    <a:lumMod val="95000"/>
                  </a:schemeClr>
                </a:solidFill>
                <a:ea typeface="Calibri" panose="020F0502020204030204"/>
                <a:cs typeface="Calibri" panose="020F0502020204030204"/>
              </a:rPr>
              <a:t>HighBits</a:t>
            </a:r>
            <a:r>
              <a:rPr lang="en-US">
                <a:solidFill>
                  <a:schemeClr val="bg1">
                    <a:lumMod val="95000"/>
                  </a:schemeClr>
                </a:solidFill>
                <a:ea typeface="Calibri" panose="020F0502020204030204"/>
                <a:cs typeface="Calibri" panose="020F0502020204030204"/>
              </a:rPr>
              <a:t>(Az – </a:t>
            </a:r>
            <a:r>
              <a:rPr lang="en-US" err="1">
                <a:solidFill>
                  <a:schemeClr val="bg1">
                    <a:lumMod val="95000"/>
                  </a:schemeClr>
                </a:solidFill>
                <a:ea typeface="Calibri" panose="020F0502020204030204"/>
                <a:cs typeface="Calibri" panose="020F0502020204030204"/>
              </a:rPr>
              <a:t>ct</a:t>
            </a:r>
            <a:r>
              <a:rPr lang="en-US">
                <a:solidFill>
                  <a:schemeClr val="bg1">
                    <a:lumMod val="95000"/>
                  </a:schemeClr>
                </a:solidFill>
                <a:ea typeface="Calibri" panose="020F0502020204030204"/>
                <a:cs typeface="Calibri" panose="020F0502020204030204"/>
              </a:rPr>
              <a:t>)</a:t>
            </a:r>
          </a:p>
          <a:p>
            <a:pPr marL="0" indent="0">
              <a:buNone/>
            </a:pPr>
            <a:r>
              <a:rPr lang="en-US">
                <a:solidFill>
                  <a:schemeClr val="bg1">
                    <a:lumMod val="95000"/>
                  </a:schemeClr>
                </a:solidFill>
                <a:ea typeface="Calibri" panose="020F0502020204030204"/>
                <a:cs typeface="Calibri" panose="020F0502020204030204"/>
              </a:rPr>
              <a:t>  Check ĉ == </a:t>
            </a:r>
            <a:r>
              <a:rPr lang="en-US" b="1">
                <a:solidFill>
                  <a:schemeClr val="bg1">
                    <a:lumMod val="95000"/>
                  </a:schemeClr>
                </a:solidFill>
                <a:ea typeface="Calibri" panose="020F0502020204030204"/>
                <a:cs typeface="Calibri" panose="020F0502020204030204"/>
              </a:rPr>
              <a:t>H</a:t>
            </a:r>
            <a:r>
              <a:rPr lang="en-US">
                <a:solidFill>
                  <a:schemeClr val="bg1">
                    <a:lumMod val="95000"/>
                  </a:schemeClr>
                </a:solidFill>
                <a:ea typeface="Calibri" panose="020F0502020204030204"/>
                <a:cs typeface="Calibri" panose="020F0502020204030204"/>
              </a:rPr>
              <a:t>(</a:t>
            </a:r>
            <a:r>
              <a:rPr lang="en-US" err="1">
                <a:solidFill>
                  <a:schemeClr val="bg1">
                    <a:lumMod val="95000"/>
                  </a:schemeClr>
                </a:solidFill>
                <a:ea typeface="Calibri" panose="020F0502020204030204"/>
                <a:cs typeface="Calibri" panose="020F0502020204030204"/>
              </a:rPr>
              <a:t>μ|w</a:t>
            </a:r>
            <a:r>
              <a:rPr lang="en-US">
                <a:solidFill>
                  <a:schemeClr val="bg1">
                    <a:lumMod val="95000"/>
                  </a:schemeClr>
                </a:solidFill>
                <a:ea typeface="Calibri" panose="020F0502020204030204"/>
                <a:cs typeface="Calibri" panose="020F0502020204030204"/>
              </a:rPr>
              <a:t>)</a:t>
            </a:r>
          </a:p>
          <a:p>
            <a:pPr marL="0" indent="0">
              <a:buNone/>
            </a:pPr>
            <a:r>
              <a:rPr lang="en-US">
                <a:solidFill>
                  <a:schemeClr val="bg1">
                    <a:lumMod val="95000"/>
                  </a:schemeClr>
                </a:solidFill>
                <a:ea typeface="Calibri" panose="020F0502020204030204"/>
                <a:cs typeface="Calibri" panose="020F0502020204030204"/>
              </a:rPr>
              <a:t>  Check z is small</a:t>
            </a:r>
          </a:p>
          <a:p>
            <a:pPr marL="0" indent="0">
              <a:buNone/>
            </a:pPr>
            <a:r>
              <a:rPr lang="en-US">
                <a:ea typeface="Calibri" panose="020F0502020204030204"/>
                <a:cs typeface="Calibri" panose="020F0502020204030204"/>
              </a:rPr>
              <a:t>  </a:t>
            </a:r>
          </a:p>
          <a:p>
            <a:pPr marL="0" indent="0">
              <a:buNone/>
            </a:pPr>
            <a:r>
              <a:rPr lang="en-US">
                <a:ea typeface="Calibri" panose="020F0502020204030204"/>
                <a:cs typeface="Calibri" panose="020F0502020204030204"/>
              </a:rPr>
              <a:t>  Verify </a:t>
            </a:r>
            <a:r>
              <a:rPr lang="en-US">
                <a:solidFill>
                  <a:schemeClr val="accent6"/>
                </a:solidFill>
                <a:ea typeface="Calibri" panose="020F0502020204030204"/>
                <a:cs typeface="Calibri" panose="020F0502020204030204"/>
              </a:rPr>
              <a:t>pk </a:t>
            </a:r>
            <a:r>
              <a:rPr lang="en-US">
                <a:ea typeface="Calibri" panose="020F0502020204030204"/>
                <a:cs typeface="Calibri" panose="020F0502020204030204"/>
              </a:rPr>
              <a:t>in Merkle tree</a:t>
            </a:r>
          </a:p>
          <a:p>
            <a:pPr marL="0" indent="0">
              <a:buNone/>
            </a:pPr>
            <a:endParaRPr lang="en-US">
              <a:ea typeface="Calibri" panose="020F0502020204030204"/>
              <a:cs typeface="Calibri" panose="020F0502020204030204"/>
            </a:endParaRPr>
          </a:p>
        </p:txBody>
      </p:sp>
      <p:sp>
        <p:nvSpPr>
          <p:cNvPr id="6" name="TextBox 5">
            <a:extLst>
              <a:ext uri="{FF2B5EF4-FFF2-40B4-BE49-F238E27FC236}">
                <a16:creationId xmlns:a16="http://schemas.microsoft.com/office/drawing/2014/main" id="{B33ECB6A-2D51-10AE-2940-CD865E6C9973}"/>
              </a:ext>
            </a:extLst>
          </p:cNvPr>
          <p:cNvSpPr txBox="1"/>
          <p:nvPr/>
        </p:nvSpPr>
        <p:spPr>
          <a:xfrm>
            <a:off x="6985567" y="1795443"/>
            <a:ext cx="4100562" cy="3231654"/>
          </a:xfrm>
          <a:prstGeom prst="rect">
            <a:avLst/>
          </a:prstGeom>
          <a:no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a:ea typeface="Calibri"/>
                <a:cs typeface="Calibri"/>
              </a:rPr>
              <a:t>Merkle data:</a:t>
            </a:r>
          </a:p>
          <a:p>
            <a:endParaRPr lang="en-US" sz="2800">
              <a:ea typeface="Calibri"/>
              <a:cs typeface="Calibri"/>
            </a:endParaRPr>
          </a:p>
          <a:p>
            <a:r>
              <a:rPr lang="en-US" sz="2800">
                <a:solidFill>
                  <a:schemeClr val="accent1"/>
                </a:solidFill>
                <a:ea typeface="Calibri"/>
                <a:cs typeface="Calibri"/>
              </a:rPr>
              <a:t>pk</a:t>
            </a:r>
            <a:r>
              <a:rPr lang="en-US" sz="2800" baseline="-25000">
                <a:solidFill>
                  <a:schemeClr val="accent1"/>
                </a:solidFill>
                <a:ea typeface="Calibri"/>
                <a:cs typeface="Calibri"/>
              </a:rPr>
              <a:t>1</a:t>
            </a:r>
            <a:endParaRPr lang="en-US" baseline="-25000">
              <a:solidFill>
                <a:schemeClr val="accent1"/>
              </a:solidFill>
              <a:ea typeface="Calibri"/>
              <a:cs typeface="Calibri"/>
            </a:endParaRPr>
          </a:p>
          <a:p>
            <a:r>
              <a:rPr lang="en-US" sz="2800">
                <a:solidFill>
                  <a:schemeClr val="accent1"/>
                </a:solidFill>
                <a:ea typeface="Calibri"/>
                <a:cs typeface="Calibri"/>
              </a:rPr>
              <a:t>pk</a:t>
            </a:r>
            <a:r>
              <a:rPr lang="en-US" sz="2800" baseline="-25000">
                <a:solidFill>
                  <a:schemeClr val="accent1"/>
                </a:solidFill>
                <a:ea typeface="Calibri"/>
                <a:cs typeface="Calibri"/>
              </a:rPr>
              <a:t>2</a:t>
            </a:r>
            <a:endParaRPr lang="en-US" sz="2800">
              <a:solidFill>
                <a:schemeClr val="accent1"/>
              </a:solidFill>
              <a:ea typeface="Calibri"/>
              <a:cs typeface="Calibri"/>
            </a:endParaRPr>
          </a:p>
          <a:p>
            <a:r>
              <a:rPr lang="en-US" sz="2800">
                <a:solidFill>
                  <a:schemeClr val="accent1"/>
                </a:solidFill>
                <a:ea typeface="Calibri"/>
                <a:cs typeface="Calibri"/>
              </a:rPr>
              <a:t>pk</a:t>
            </a:r>
            <a:r>
              <a:rPr lang="en-US" sz="2800" baseline="-25000">
                <a:solidFill>
                  <a:schemeClr val="accent1"/>
                </a:solidFill>
                <a:ea typeface="Calibri"/>
                <a:cs typeface="Calibri"/>
              </a:rPr>
              <a:t>3</a:t>
            </a:r>
          </a:p>
          <a:p>
            <a:r>
              <a:rPr lang="en-US" sz="2800">
                <a:ea typeface="Calibri"/>
                <a:cs typeface="Calibri"/>
              </a:rPr>
              <a:t>...</a:t>
            </a:r>
            <a:endParaRPr lang="en-US">
              <a:ea typeface="Calibri"/>
              <a:cs typeface="Calibri"/>
            </a:endParaRPr>
          </a:p>
          <a:p>
            <a:endParaRPr lang="en-US">
              <a:ea typeface="Calibri"/>
              <a:cs typeface="Calibri"/>
            </a:endParaRPr>
          </a:p>
          <a:p>
            <a:endParaRPr lang="en-US">
              <a:ea typeface="Calibri"/>
              <a:cs typeface="Calibri"/>
            </a:endParaRPr>
          </a:p>
        </p:txBody>
      </p:sp>
    </p:spTree>
    <p:extLst>
      <p:ext uri="{BB962C8B-B14F-4D97-AF65-F5344CB8AC3E}">
        <p14:creationId xmlns:p14="http://schemas.microsoft.com/office/powerpoint/2010/main" val="161186605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1F0434-8ADA-F76F-3C83-34524FDC9DD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4D5C887-7DE1-E57A-F2AF-E15A81F19EFB}"/>
              </a:ext>
            </a:extLst>
          </p:cNvPr>
          <p:cNvSpPr>
            <a:spLocks noGrp="1"/>
          </p:cNvSpPr>
          <p:nvPr>
            <p:ph type="title"/>
          </p:nvPr>
        </p:nvSpPr>
        <p:spPr/>
        <p:txBody>
          <a:bodyPr/>
          <a:lstStyle/>
          <a:p>
            <a:r>
              <a:rPr lang="en-US" err="1">
                <a:latin typeface="Segoe UI Semibold"/>
                <a:cs typeface="Segoe UI Semibold"/>
              </a:rPr>
              <a:t>Dilithium</a:t>
            </a:r>
            <a:r>
              <a:rPr lang="en-US">
                <a:latin typeface="Segoe UI Semibold"/>
                <a:cs typeface="Segoe UI Semibold"/>
              </a:rPr>
              <a:t> Ring Signature</a:t>
            </a:r>
            <a:endParaRPr lang="en-US" err="1"/>
          </a:p>
        </p:txBody>
      </p:sp>
      <p:sp>
        <p:nvSpPr>
          <p:cNvPr id="3" name="Content Placeholder 2">
            <a:extLst>
              <a:ext uri="{FF2B5EF4-FFF2-40B4-BE49-F238E27FC236}">
                <a16:creationId xmlns:a16="http://schemas.microsoft.com/office/drawing/2014/main" id="{469B639F-239D-DC76-C1CD-6523447BBD3F}"/>
              </a:ext>
            </a:extLst>
          </p:cNvPr>
          <p:cNvSpPr>
            <a:spLocks noGrp="1"/>
          </p:cNvSpPr>
          <p:nvPr>
            <p:ph idx="1"/>
          </p:nvPr>
        </p:nvSpPr>
        <p:spPr>
          <a:xfrm>
            <a:off x="838200" y="1801625"/>
            <a:ext cx="5523600" cy="4375338"/>
          </a:xfrm>
          <a:ln>
            <a:solidFill>
              <a:schemeClr val="tx1"/>
            </a:solidFill>
          </a:ln>
        </p:spPr>
        <p:txBody>
          <a:bodyPr vert="horz" lIns="91440" tIns="45720" rIns="91440" bIns="45720" rtlCol="0" anchor="t">
            <a:normAutofit lnSpcReduction="10000"/>
          </a:bodyPr>
          <a:lstStyle/>
          <a:p>
            <a:pPr marL="0" indent="0">
              <a:buNone/>
            </a:pPr>
            <a:r>
              <a:rPr lang="en-US">
                <a:ea typeface="Calibri" panose="020F0502020204030204"/>
                <a:cs typeface="Calibri" panose="020F0502020204030204"/>
              </a:rPr>
              <a:t>Verify((</a:t>
            </a:r>
            <a:r>
              <a:rPr lang="en-US" err="1">
                <a:solidFill>
                  <a:schemeClr val="accent6"/>
                </a:solidFill>
                <a:ea typeface="Calibri" panose="020F0502020204030204"/>
                <a:cs typeface="Calibri" panose="020F0502020204030204"/>
              </a:rPr>
              <a:t>pk</a:t>
            </a:r>
            <a:r>
              <a:rPr lang="en-US" err="1">
                <a:ea typeface="Calibri" panose="020F0502020204030204"/>
                <a:cs typeface="Calibri" panose="020F0502020204030204"/>
              </a:rPr>
              <a:t>,</a:t>
            </a:r>
            <a:r>
              <a:rPr lang="en-US" err="1">
                <a:solidFill>
                  <a:schemeClr val="accent6"/>
                </a:solidFill>
                <a:ea typeface="Calibri" panose="020F0502020204030204"/>
                <a:cs typeface="Calibri" panose="020F0502020204030204"/>
              </a:rPr>
              <a:t>A</a:t>
            </a:r>
            <a:r>
              <a:rPr lang="en-US" err="1">
                <a:ea typeface="Calibri" panose="020F0502020204030204"/>
                <a:cs typeface="Calibri" panose="020F0502020204030204"/>
              </a:rPr>
              <a:t>,</a:t>
            </a:r>
            <a:r>
              <a:rPr lang="en-US" err="1">
                <a:solidFill>
                  <a:schemeClr val="accent6"/>
                </a:solidFill>
                <a:ea typeface="Calibri" panose="020F0502020204030204"/>
                <a:cs typeface="Calibri" panose="020F0502020204030204"/>
              </a:rPr>
              <a:t>t</a:t>
            </a:r>
            <a:r>
              <a:rPr lang="en-US">
                <a:ea typeface="Calibri" panose="020F0502020204030204"/>
                <a:cs typeface="Calibri" panose="020F0502020204030204"/>
              </a:rPr>
              <a:t>), </a:t>
            </a:r>
            <a:r>
              <a:rPr lang="en-US">
                <a:solidFill>
                  <a:srgbClr val="FF0000"/>
                </a:solidFill>
                <a:ea typeface="+mn-lt"/>
                <a:cs typeface="+mn-lt"/>
              </a:rPr>
              <a:t>σ </a:t>
            </a:r>
            <a:r>
              <a:rPr lang="en-US">
                <a:ea typeface="+mn-lt"/>
                <a:cs typeface="+mn-lt"/>
              </a:rPr>
              <a:t>= (</a:t>
            </a:r>
            <a:r>
              <a:rPr lang="en-US">
                <a:solidFill>
                  <a:srgbClr val="FF0000"/>
                </a:solidFill>
                <a:ea typeface="+mn-lt"/>
                <a:cs typeface="+mn-lt"/>
              </a:rPr>
              <a:t>ĉ</a:t>
            </a:r>
            <a:r>
              <a:rPr lang="en-US">
                <a:ea typeface="+mn-lt"/>
                <a:cs typeface="+mn-lt"/>
              </a:rPr>
              <a:t>, </a:t>
            </a:r>
            <a:r>
              <a:rPr lang="en-US">
                <a:solidFill>
                  <a:srgbClr val="FF0000"/>
                </a:solidFill>
                <a:ea typeface="+mn-lt"/>
                <a:cs typeface="+mn-lt"/>
              </a:rPr>
              <a:t>z</a:t>
            </a:r>
            <a:r>
              <a:rPr lang="en-US">
                <a:ea typeface="+mn-lt"/>
                <a:cs typeface="+mn-lt"/>
              </a:rPr>
              <a:t>), </a:t>
            </a:r>
            <a:r>
              <a:rPr lang="en-US">
                <a:solidFill>
                  <a:schemeClr val="accent1"/>
                </a:solidFill>
                <a:ea typeface="+mn-lt"/>
                <a:cs typeface="+mn-lt"/>
              </a:rPr>
              <a:t>m</a:t>
            </a:r>
            <a:r>
              <a:rPr lang="en-US">
                <a:ea typeface="+mn-lt"/>
                <a:cs typeface="+mn-lt"/>
              </a:rPr>
              <a:t>):</a:t>
            </a:r>
          </a:p>
          <a:p>
            <a:pPr marL="0" indent="0">
              <a:buNone/>
            </a:pPr>
            <a:r>
              <a:rPr lang="en-US">
                <a:ea typeface="Calibri" panose="020F0502020204030204"/>
                <a:cs typeface="Calibri" panose="020F0502020204030204"/>
              </a:rPr>
              <a:t>  </a:t>
            </a:r>
            <a:r>
              <a:rPr lang="en-US">
                <a:solidFill>
                  <a:schemeClr val="bg1">
                    <a:lumMod val="95000"/>
                  </a:schemeClr>
                </a:solidFill>
                <a:ea typeface="Calibri" panose="020F0502020204030204"/>
                <a:cs typeface="Calibri" panose="020F0502020204030204"/>
              </a:rPr>
              <a:t>(</a:t>
            </a:r>
            <a:r>
              <a:rPr lang="en-US" err="1">
                <a:solidFill>
                  <a:schemeClr val="bg1">
                    <a:lumMod val="95000"/>
                  </a:schemeClr>
                </a:solidFill>
                <a:ea typeface="Calibri" panose="020F0502020204030204"/>
                <a:cs typeface="Calibri" panose="020F0502020204030204"/>
              </a:rPr>
              <a:t>A,t</a:t>
            </a:r>
            <a:r>
              <a:rPr lang="en-US">
                <a:solidFill>
                  <a:schemeClr val="bg1">
                    <a:lumMod val="95000"/>
                  </a:schemeClr>
                </a:solidFill>
                <a:ea typeface="Calibri" panose="020F0502020204030204"/>
                <a:cs typeface="Calibri" panose="020F0502020204030204"/>
              </a:rPr>
              <a:t>) := </a:t>
            </a:r>
            <a:r>
              <a:rPr lang="en-US" b="1" err="1">
                <a:solidFill>
                  <a:schemeClr val="bg1">
                    <a:lumMod val="95000"/>
                  </a:schemeClr>
                </a:solidFill>
                <a:ea typeface="Calibri" panose="020F0502020204030204"/>
                <a:cs typeface="Calibri" panose="020F0502020204030204"/>
              </a:rPr>
              <a:t>ExpandA</a:t>
            </a:r>
            <a:r>
              <a:rPr lang="en-US">
                <a:solidFill>
                  <a:schemeClr val="bg1">
                    <a:lumMod val="95000"/>
                  </a:schemeClr>
                </a:solidFill>
                <a:ea typeface="Calibri" panose="020F0502020204030204"/>
                <a:cs typeface="Calibri" panose="020F0502020204030204"/>
              </a:rPr>
              <a:t>(pk)</a:t>
            </a:r>
          </a:p>
          <a:p>
            <a:pPr marL="0" indent="0">
              <a:buNone/>
            </a:pPr>
            <a:r>
              <a:rPr lang="en-US">
                <a:solidFill>
                  <a:schemeClr val="bg1">
                    <a:lumMod val="95000"/>
                  </a:schemeClr>
                </a:solidFill>
                <a:ea typeface="Calibri" panose="020F0502020204030204"/>
                <a:cs typeface="Calibri" panose="020F0502020204030204"/>
              </a:rPr>
              <a:t>  </a:t>
            </a:r>
            <a:r>
              <a:rPr lang="en-US">
                <a:solidFill>
                  <a:srgbClr val="FF0000"/>
                </a:solidFill>
                <a:ea typeface="+mn-lt"/>
                <a:cs typeface="+mn-lt"/>
              </a:rPr>
              <a:t>μ </a:t>
            </a:r>
            <a:r>
              <a:rPr lang="en-US">
                <a:solidFill>
                  <a:srgbClr val="000000"/>
                </a:solidFill>
                <a:ea typeface="+mn-lt"/>
                <a:cs typeface="+mn-lt"/>
              </a:rPr>
              <a:t>:= </a:t>
            </a:r>
            <a:r>
              <a:rPr lang="en-US" b="1">
                <a:solidFill>
                  <a:srgbClr val="000000"/>
                </a:solidFill>
                <a:ea typeface="+mn-lt"/>
                <a:cs typeface="+mn-lt"/>
              </a:rPr>
              <a:t>H</a:t>
            </a:r>
            <a:r>
              <a:rPr lang="en-US">
                <a:solidFill>
                  <a:srgbClr val="000000"/>
                </a:solidFill>
                <a:ea typeface="+mn-lt"/>
                <a:cs typeface="+mn-lt"/>
              </a:rPr>
              <a:t>(</a:t>
            </a:r>
            <a:r>
              <a:rPr lang="en-US" b="1">
                <a:solidFill>
                  <a:srgbClr val="000000"/>
                </a:solidFill>
                <a:ea typeface="+mn-lt"/>
                <a:cs typeface="+mn-lt"/>
              </a:rPr>
              <a:t>H</a:t>
            </a:r>
            <a:r>
              <a:rPr lang="en-US">
                <a:solidFill>
                  <a:srgbClr val="000000"/>
                </a:solidFill>
                <a:ea typeface="+mn-lt"/>
                <a:cs typeface="+mn-lt"/>
              </a:rPr>
              <a:t>(</a:t>
            </a:r>
            <a:r>
              <a:rPr lang="en-US">
                <a:solidFill>
                  <a:schemeClr val="accent6"/>
                </a:solidFill>
                <a:ea typeface="+mn-lt"/>
                <a:cs typeface="+mn-lt"/>
              </a:rPr>
              <a:t>pk</a:t>
            </a:r>
            <a:r>
              <a:rPr lang="en-US">
                <a:solidFill>
                  <a:srgbClr val="000000"/>
                </a:solidFill>
                <a:ea typeface="+mn-lt"/>
                <a:cs typeface="+mn-lt"/>
              </a:rPr>
              <a:t>)|</a:t>
            </a:r>
            <a:r>
              <a:rPr lang="en-US">
                <a:solidFill>
                  <a:schemeClr val="accent1"/>
                </a:solidFill>
                <a:ea typeface="+mn-lt"/>
                <a:cs typeface="+mn-lt"/>
              </a:rPr>
              <a:t>m</a:t>
            </a:r>
            <a:r>
              <a:rPr lang="en-US">
                <a:solidFill>
                  <a:srgbClr val="000000"/>
                </a:solidFill>
                <a:ea typeface="+mn-lt"/>
                <a:cs typeface="+mn-lt"/>
              </a:rPr>
              <a:t>)</a:t>
            </a:r>
          </a:p>
          <a:p>
            <a:pPr marL="0" indent="0">
              <a:buNone/>
            </a:pPr>
            <a:r>
              <a:rPr lang="en-US">
                <a:solidFill>
                  <a:srgbClr val="000000"/>
                </a:solidFill>
                <a:ea typeface="Calibri" panose="020F0502020204030204"/>
                <a:cs typeface="Calibri" panose="020F0502020204030204"/>
              </a:rPr>
              <a:t>  </a:t>
            </a:r>
            <a:r>
              <a:rPr lang="en-US">
                <a:solidFill>
                  <a:srgbClr val="FF0000"/>
                </a:solidFill>
                <a:ea typeface="Calibri" panose="020F0502020204030204"/>
                <a:cs typeface="Calibri" panose="020F0502020204030204"/>
              </a:rPr>
              <a:t>c </a:t>
            </a:r>
            <a:r>
              <a:rPr lang="en-US">
                <a:solidFill>
                  <a:srgbClr val="000000"/>
                </a:solidFill>
                <a:ea typeface="Calibri" panose="020F0502020204030204"/>
                <a:cs typeface="Calibri" panose="020F0502020204030204"/>
              </a:rPr>
              <a:t>:= </a:t>
            </a:r>
            <a:r>
              <a:rPr lang="en-US" b="1" err="1">
                <a:solidFill>
                  <a:srgbClr val="000000"/>
                </a:solidFill>
                <a:ea typeface="Calibri" panose="020F0502020204030204"/>
                <a:cs typeface="Calibri" panose="020F0502020204030204"/>
              </a:rPr>
              <a:t>SampleInBall</a:t>
            </a:r>
            <a:r>
              <a:rPr lang="en-US">
                <a:solidFill>
                  <a:srgbClr val="000000"/>
                </a:solidFill>
                <a:ea typeface="Calibri" panose="020F0502020204030204"/>
                <a:cs typeface="Calibri" panose="020F0502020204030204"/>
              </a:rPr>
              <a:t>(</a:t>
            </a:r>
            <a:r>
              <a:rPr lang="en-US">
                <a:solidFill>
                  <a:srgbClr val="FF0000"/>
                </a:solidFill>
                <a:ea typeface="Calibri" panose="020F0502020204030204"/>
                <a:cs typeface="Calibri" panose="020F0502020204030204"/>
              </a:rPr>
              <a:t>ĉ</a:t>
            </a:r>
            <a:r>
              <a:rPr lang="en-US">
                <a:solidFill>
                  <a:srgbClr val="000000"/>
                </a:solidFill>
                <a:ea typeface="Calibri" panose="020F0502020204030204"/>
                <a:cs typeface="Calibri" panose="020F0502020204030204"/>
              </a:rPr>
              <a:t>)</a:t>
            </a:r>
          </a:p>
          <a:p>
            <a:pPr marL="0" indent="0">
              <a:buNone/>
            </a:pPr>
            <a:r>
              <a:rPr lang="en-US">
                <a:solidFill>
                  <a:srgbClr val="000000"/>
                </a:solidFill>
                <a:ea typeface="Calibri" panose="020F0502020204030204"/>
                <a:cs typeface="Calibri" panose="020F0502020204030204"/>
              </a:rPr>
              <a:t>  </a:t>
            </a:r>
            <a:r>
              <a:rPr lang="en-US">
                <a:solidFill>
                  <a:srgbClr val="FF0000"/>
                </a:solidFill>
                <a:ea typeface="Calibri" panose="020F0502020204030204"/>
                <a:cs typeface="Calibri" panose="020F0502020204030204"/>
              </a:rPr>
              <a:t>w </a:t>
            </a:r>
            <a:r>
              <a:rPr lang="en-US">
                <a:solidFill>
                  <a:srgbClr val="000000"/>
                </a:solidFill>
                <a:ea typeface="Calibri" panose="020F0502020204030204"/>
                <a:cs typeface="Calibri" panose="020F0502020204030204"/>
              </a:rPr>
              <a:t>:= </a:t>
            </a:r>
            <a:r>
              <a:rPr lang="en-US" err="1">
                <a:solidFill>
                  <a:srgbClr val="000000"/>
                </a:solidFill>
                <a:ea typeface="Calibri" panose="020F0502020204030204"/>
                <a:cs typeface="Calibri" panose="020F0502020204030204"/>
              </a:rPr>
              <a:t>HighBits</a:t>
            </a:r>
            <a:r>
              <a:rPr lang="en-US">
                <a:solidFill>
                  <a:srgbClr val="000000"/>
                </a:solidFill>
                <a:ea typeface="Calibri" panose="020F0502020204030204"/>
                <a:cs typeface="Calibri" panose="020F0502020204030204"/>
              </a:rPr>
              <a:t>(</a:t>
            </a:r>
            <a:r>
              <a:rPr lang="en-US">
                <a:solidFill>
                  <a:schemeClr val="accent6"/>
                </a:solidFill>
                <a:ea typeface="Calibri" panose="020F0502020204030204"/>
                <a:cs typeface="Calibri" panose="020F0502020204030204"/>
              </a:rPr>
              <a:t>A</a:t>
            </a:r>
            <a:r>
              <a:rPr lang="en-US">
                <a:solidFill>
                  <a:srgbClr val="FF0000"/>
                </a:solidFill>
                <a:ea typeface="Calibri" panose="020F0502020204030204"/>
                <a:cs typeface="Calibri" panose="020F0502020204030204"/>
              </a:rPr>
              <a:t>z </a:t>
            </a:r>
            <a:r>
              <a:rPr lang="en-US">
                <a:solidFill>
                  <a:srgbClr val="000000"/>
                </a:solidFill>
                <a:ea typeface="Calibri" panose="020F0502020204030204"/>
                <a:cs typeface="Calibri" panose="020F0502020204030204"/>
              </a:rPr>
              <a:t>– </a:t>
            </a:r>
            <a:r>
              <a:rPr lang="en-US" err="1">
                <a:solidFill>
                  <a:srgbClr val="FF0000"/>
                </a:solidFill>
                <a:ea typeface="Calibri" panose="020F0502020204030204"/>
                <a:cs typeface="Calibri" panose="020F0502020204030204"/>
              </a:rPr>
              <a:t>c</a:t>
            </a:r>
            <a:r>
              <a:rPr lang="en-US" err="1">
                <a:solidFill>
                  <a:schemeClr val="accent6"/>
                </a:solidFill>
                <a:ea typeface="Calibri" panose="020F0502020204030204"/>
                <a:cs typeface="Calibri" panose="020F0502020204030204"/>
              </a:rPr>
              <a:t>t</a:t>
            </a:r>
            <a:r>
              <a:rPr lang="en-US">
                <a:solidFill>
                  <a:srgbClr val="000000"/>
                </a:solidFill>
                <a:ea typeface="Calibri" panose="020F0502020204030204"/>
                <a:cs typeface="Calibri" panose="020F0502020204030204"/>
              </a:rPr>
              <a:t>)</a:t>
            </a:r>
          </a:p>
          <a:p>
            <a:pPr marL="0" indent="0">
              <a:buNone/>
            </a:pPr>
            <a:r>
              <a:rPr lang="en-US">
                <a:solidFill>
                  <a:srgbClr val="000000"/>
                </a:solidFill>
                <a:ea typeface="Calibri" panose="020F0502020204030204"/>
                <a:cs typeface="Calibri" panose="020F0502020204030204"/>
              </a:rPr>
              <a:t>  Check </a:t>
            </a:r>
            <a:r>
              <a:rPr lang="en-US">
                <a:solidFill>
                  <a:srgbClr val="FF0000"/>
                </a:solidFill>
                <a:ea typeface="Calibri" panose="020F0502020204030204"/>
                <a:cs typeface="Calibri" panose="020F0502020204030204"/>
              </a:rPr>
              <a:t>ĉ </a:t>
            </a:r>
            <a:r>
              <a:rPr lang="en-US">
                <a:solidFill>
                  <a:srgbClr val="000000"/>
                </a:solidFill>
                <a:ea typeface="Calibri" panose="020F0502020204030204"/>
                <a:cs typeface="Calibri" panose="020F0502020204030204"/>
              </a:rPr>
              <a:t>== </a:t>
            </a:r>
            <a:r>
              <a:rPr lang="en-US" b="1">
                <a:solidFill>
                  <a:srgbClr val="000000"/>
                </a:solidFill>
                <a:ea typeface="Calibri" panose="020F0502020204030204"/>
                <a:cs typeface="Calibri" panose="020F0502020204030204"/>
              </a:rPr>
              <a:t>H</a:t>
            </a:r>
            <a:r>
              <a:rPr lang="en-US">
                <a:solidFill>
                  <a:srgbClr val="000000"/>
                </a:solidFill>
                <a:ea typeface="Calibri" panose="020F0502020204030204"/>
                <a:cs typeface="Calibri" panose="020F0502020204030204"/>
              </a:rPr>
              <a:t>(</a:t>
            </a:r>
            <a:r>
              <a:rPr lang="en-US" err="1">
                <a:solidFill>
                  <a:srgbClr val="FF0000"/>
                </a:solidFill>
                <a:ea typeface="Calibri" panose="020F0502020204030204"/>
                <a:cs typeface="Calibri" panose="020F0502020204030204"/>
              </a:rPr>
              <a:t>μ</a:t>
            </a:r>
            <a:r>
              <a:rPr lang="en-US" err="1">
                <a:solidFill>
                  <a:srgbClr val="000000"/>
                </a:solidFill>
                <a:ea typeface="Calibri" panose="020F0502020204030204"/>
                <a:cs typeface="Calibri" panose="020F0502020204030204"/>
              </a:rPr>
              <a:t>|</a:t>
            </a:r>
            <a:r>
              <a:rPr lang="en-US" err="1">
                <a:solidFill>
                  <a:srgbClr val="FF0000"/>
                </a:solidFill>
                <a:ea typeface="Calibri" panose="020F0502020204030204"/>
                <a:cs typeface="Calibri" panose="020F0502020204030204"/>
              </a:rPr>
              <a:t>w</a:t>
            </a:r>
            <a:r>
              <a:rPr lang="en-US">
                <a:solidFill>
                  <a:srgbClr val="000000"/>
                </a:solidFill>
                <a:ea typeface="Calibri" panose="020F0502020204030204"/>
                <a:cs typeface="Calibri" panose="020F0502020204030204"/>
              </a:rPr>
              <a:t>)</a:t>
            </a:r>
          </a:p>
          <a:p>
            <a:pPr marL="0" indent="0">
              <a:buNone/>
            </a:pPr>
            <a:r>
              <a:rPr lang="en-US">
                <a:solidFill>
                  <a:srgbClr val="000000"/>
                </a:solidFill>
                <a:ea typeface="Calibri" panose="020F0502020204030204"/>
                <a:cs typeface="Calibri" panose="020F0502020204030204"/>
              </a:rPr>
              <a:t>  Check </a:t>
            </a:r>
            <a:r>
              <a:rPr lang="en-US">
                <a:solidFill>
                  <a:srgbClr val="FF0000"/>
                </a:solidFill>
                <a:ea typeface="Calibri" panose="020F0502020204030204"/>
                <a:cs typeface="Calibri" panose="020F0502020204030204"/>
              </a:rPr>
              <a:t>z </a:t>
            </a:r>
            <a:r>
              <a:rPr lang="en-US">
                <a:solidFill>
                  <a:srgbClr val="000000"/>
                </a:solidFill>
                <a:ea typeface="Calibri" panose="020F0502020204030204"/>
                <a:cs typeface="Calibri" panose="020F0502020204030204"/>
              </a:rPr>
              <a:t>is small</a:t>
            </a:r>
            <a:endParaRPr lang="en-US">
              <a:solidFill>
                <a:srgbClr val="000000"/>
              </a:solidFill>
            </a:endParaRPr>
          </a:p>
          <a:p>
            <a:pPr marL="0" indent="0">
              <a:buNone/>
            </a:pPr>
            <a:r>
              <a:rPr lang="en-US">
                <a:ea typeface="Calibri" panose="020F0502020204030204"/>
                <a:cs typeface="Calibri" panose="020F0502020204030204"/>
              </a:rPr>
              <a:t>  </a:t>
            </a:r>
          </a:p>
          <a:p>
            <a:pPr marL="0" indent="0">
              <a:buNone/>
            </a:pPr>
            <a:r>
              <a:rPr lang="en-US">
                <a:ea typeface="Calibri" panose="020F0502020204030204"/>
                <a:cs typeface="Calibri" panose="020F0502020204030204"/>
              </a:rPr>
              <a:t>  Verify (</a:t>
            </a:r>
            <a:r>
              <a:rPr lang="en-US" err="1">
                <a:solidFill>
                  <a:schemeClr val="accent6"/>
                </a:solidFill>
                <a:ea typeface="Calibri" panose="020F0502020204030204"/>
                <a:cs typeface="Calibri" panose="020F0502020204030204"/>
              </a:rPr>
              <a:t>pk</a:t>
            </a:r>
            <a:r>
              <a:rPr lang="en-US" err="1">
                <a:solidFill>
                  <a:srgbClr val="000000"/>
                </a:solidFill>
                <a:ea typeface="Calibri" panose="020F0502020204030204"/>
                <a:cs typeface="Calibri" panose="020F0502020204030204"/>
              </a:rPr>
              <a:t>,</a:t>
            </a:r>
            <a:r>
              <a:rPr lang="en-US" err="1">
                <a:solidFill>
                  <a:schemeClr val="accent6"/>
                </a:solidFill>
                <a:ea typeface="Calibri" panose="020F0502020204030204"/>
                <a:cs typeface="Calibri" panose="020F0502020204030204"/>
              </a:rPr>
              <a:t>A</a:t>
            </a:r>
            <a:r>
              <a:rPr lang="en-US" err="1">
                <a:ea typeface="Calibri" panose="020F0502020204030204"/>
                <a:cs typeface="Calibri" panose="020F0502020204030204"/>
              </a:rPr>
              <a:t>,</a:t>
            </a:r>
            <a:r>
              <a:rPr lang="en-US" err="1">
                <a:solidFill>
                  <a:schemeClr val="accent6"/>
                </a:solidFill>
                <a:ea typeface="Calibri" panose="020F0502020204030204"/>
                <a:cs typeface="Calibri" panose="020F0502020204030204"/>
              </a:rPr>
              <a:t>t</a:t>
            </a:r>
            <a:r>
              <a:rPr lang="en-US">
                <a:ea typeface="Calibri" panose="020F0502020204030204"/>
                <a:cs typeface="Calibri" panose="020F0502020204030204"/>
              </a:rPr>
              <a:t>)</a:t>
            </a:r>
            <a:r>
              <a:rPr lang="en-US">
                <a:solidFill>
                  <a:schemeClr val="accent6"/>
                </a:solidFill>
                <a:ea typeface="Calibri" panose="020F0502020204030204"/>
                <a:cs typeface="Calibri" panose="020F0502020204030204"/>
              </a:rPr>
              <a:t> </a:t>
            </a:r>
            <a:r>
              <a:rPr lang="en-US">
                <a:ea typeface="Calibri" panose="020F0502020204030204"/>
                <a:cs typeface="Calibri" panose="020F0502020204030204"/>
              </a:rPr>
              <a:t>in Merkle tree</a:t>
            </a:r>
          </a:p>
          <a:p>
            <a:pPr marL="0" indent="0">
              <a:buNone/>
            </a:pPr>
            <a:endParaRPr lang="en-US">
              <a:ea typeface="Calibri" panose="020F0502020204030204"/>
              <a:cs typeface="Calibri" panose="020F0502020204030204"/>
            </a:endParaRPr>
          </a:p>
        </p:txBody>
      </p:sp>
      <p:sp>
        <p:nvSpPr>
          <p:cNvPr id="6" name="TextBox 5">
            <a:extLst>
              <a:ext uri="{FF2B5EF4-FFF2-40B4-BE49-F238E27FC236}">
                <a16:creationId xmlns:a16="http://schemas.microsoft.com/office/drawing/2014/main" id="{164BB648-10B0-156E-6E69-6AD2ADFAD74F}"/>
              </a:ext>
            </a:extLst>
          </p:cNvPr>
          <p:cNvSpPr txBox="1"/>
          <p:nvPr/>
        </p:nvSpPr>
        <p:spPr>
          <a:xfrm>
            <a:off x="6985567" y="1795443"/>
            <a:ext cx="4100562" cy="3231654"/>
          </a:xfrm>
          <a:prstGeom prst="rect">
            <a:avLst/>
          </a:prstGeom>
          <a:no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a:ea typeface="Calibri"/>
                <a:cs typeface="Calibri"/>
              </a:rPr>
              <a:t>Merkle data:</a:t>
            </a:r>
          </a:p>
          <a:p>
            <a:endParaRPr lang="en-US" sz="2800">
              <a:ea typeface="Calibri"/>
              <a:cs typeface="Calibri"/>
            </a:endParaRPr>
          </a:p>
          <a:p>
            <a:r>
              <a:rPr lang="en-US" sz="2800">
                <a:solidFill>
                  <a:schemeClr val="accent1"/>
                </a:solidFill>
                <a:ea typeface="Calibri"/>
                <a:cs typeface="Calibri"/>
              </a:rPr>
              <a:t>pk</a:t>
            </a:r>
            <a:r>
              <a:rPr lang="en-US" sz="2800" baseline="-25000">
                <a:solidFill>
                  <a:schemeClr val="accent1"/>
                </a:solidFill>
                <a:ea typeface="Calibri"/>
                <a:cs typeface="Calibri"/>
              </a:rPr>
              <a:t>1</a:t>
            </a:r>
            <a:r>
              <a:rPr lang="en-US" sz="2800">
                <a:ea typeface="Calibri"/>
                <a:cs typeface="Calibri"/>
              </a:rPr>
              <a:t>, </a:t>
            </a:r>
            <a:r>
              <a:rPr lang="en-US" sz="2800">
                <a:solidFill>
                  <a:schemeClr val="accent1"/>
                </a:solidFill>
                <a:ea typeface="Calibri"/>
                <a:cs typeface="Calibri"/>
              </a:rPr>
              <a:t>A</a:t>
            </a:r>
            <a:r>
              <a:rPr lang="en-US" sz="2800" baseline="-25000">
                <a:solidFill>
                  <a:schemeClr val="accent1"/>
                </a:solidFill>
                <a:ea typeface="Calibri"/>
                <a:cs typeface="Calibri"/>
              </a:rPr>
              <a:t>1</a:t>
            </a:r>
            <a:r>
              <a:rPr lang="en-US" sz="2800">
                <a:ea typeface="Calibri"/>
                <a:cs typeface="Calibri"/>
              </a:rPr>
              <a:t>, </a:t>
            </a:r>
            <a:r>
              <a:rPr lang="en-US" sz="2800">
                <a:solidFill>
                  <a:schemeClr val="accent1"/>
                </a:solidFill>
                <a:ea typeface="Calibri"/>
                <a:cs typeface="Calibri"/>
              </a:rPr>
              <a:t>t</a:t>
            </a:r>
            <a:r>
              <a:rPr lang="en-US" sz="2800" baseline="-25000">
                <a:solidFill>
                  <a:schemeClr val="accent1"/>
                </a:solidFill>
                <a:ea typeface="Calibri"/>
                <a:cs typeface="Calibri"/>
              </a:rPr>
              <a:t>1</a:t>
            </a:r>
          </a:p>
          <a:p>
            <a:r>
              <a:rPr lang="en-US" sz="2800">
                <a:solidFill>
                  <a:schemeClr val="accent1"/>
                </a:solidFill>
                <a:ea typeface="Calibri"/>
                <a:cs typeface="Calibri"/>
              </a:rPr>
              <a:t>pk</a:t>
            </a:r>
            <a:r>
              <a:rPr lang="en-US" sz="2800" baseline="-25000">
                <a:solidFill>
                  <a:schemeClr val="accent1"/>
                </a:solidFill>
                <a:ea typeface="Calibri"/>
                <a:cs typeface="Calibri"/>
              </a:rPr>
              <a:t>2</a:t>
            </a:r>
            <a:r>
              <a:rPr lang="en-US" sz="2800">
                <a:ea typeface="Calibri"/>
                <a:cs typeface="Calibri"/>
              </a:rPr>
              <a:t>, </a:t>
            </a:r>
            <a:r>
              <a:rPr lang="en-US" sz="2800">
                <a:solidFill>
                  <a:schemeClr val="accent1"/>
                </a:solidFill>
                <a:ea typeface="Calibri"/>
                <a:cs typeface="Calibri"/>
              </a:rPr>
              <a:t>A</a:t>
            </a:r>
            <a:r>
              <a:rPr lang="en-US" sz="2800" baseline="-25000">
                <a:solidFill>
                  <a:schemeClr val="accent1"/>
                </a:solidFill>
                <a:ea typeface="Calibri"/>
                <a:cs typeface="Calibri"/>
              </a:rPr>
              <a:t>2</a:t>
            </a:r>
            <a:r>
              <a:rPr lang="en-US" sz="2800">
                <a:ea typeface="Calibri"/>
                <a:cs typeface="Calibri"/>
              </a:rPr>
              <a:t>, </a:t>
            </a:r>
            <a:r>
              <a:rPr lang="en-US" sz="2800">
                <a:solidFill>
                  <a:schemeClr val="accent1"/>
                </a:solidFill>
                <a:ea typeface="Calibri"/>
                <a:cs typeface="Calibri"/>
              </a:rPr>
              <a:t>t</a:t>
            </a:r>
            <a:r>
              <a:rPr lang="en-US" sz="2800" baseline="-25000">
                <a:solidFill>
                  <a:schemeClr val="accent1"/>
                </a:solidFill>
                <a:ea typeface="Calibri"/>
                <a:cs typeface="Calibri"/>
              </a:rPr>
              <a:t>2</a:t>
            </a:r>
          </a:p>
          <a:p>
            <a:r>
              <a:rPr lang="en-US" sz="2800">
                <a:solidFill>
                  <a:schemeClr val="accent1"/>
                </a:solidFill>
                <a:ea typeface="Calibri"/>
                <a:cs typeface="Calibri"/>
              </a:rPr>
              <a:t>pk</a:t>
            </a:r>
            <a:r>
              <a:rPr lang="en-US" sz="2800" baseline="-25000">
                <a:solidFill>
                  <a:schemeClr val="accent1"/>
                </a:solidFill>
                <a:ea typeface="Calibri"/>
                <a:cs typeface="Calibri"/>
              </a:rPr>
              <a:t>3</a:t>
            </a:r>
            <a:r>
              <a:rPr lang="en-US" sz="2800">
                <a:ea typeface="Calibri"/>
                <a:cs typeface="Calibri"/>
              </a:rPr>
              <a:t>, </a:t>
            </a:r>
            <a:r>
              <a:rPr lang="en-US" sz="2800">
                <a:solidFill>
                  <a:schemeClr val="accent1"/>
                </a:solidFill>
                <a:ea typeface="Calibri"/>
                <a:cs typeface="Calibri"/>
              </a:rPr>
              <a:t>A</a:t>
            </a:r>
            <a:r>
              <a:rPr lang="en-US" sz="2800" baseline="-25000">
                <a:solidFill>
                  <a:schemeClr val="accent1"/>
                </a:solidFill>
                <a:ea typeface="Calibri"/>
                <a:cs typeface="Calibri"/>
              </a:rPr>
              <a:t>3</a:t>
            </a:r>
            <a:r>
              <a:rPr lang="en-US" sz="2800">
                <a:ea typeface="Calibri"/>
                <a:cs typeface="Calibri"/>
              </a:rPr>
              <a:t>, </a:t>
            </a:r>
            <a:r>
              <a:rPr lang="en-US" sz="2800">
                <a:solidFill>
                  <a:schemeClr val="accent1"/>
                </a:solidFill>
                <a:ea typeface="Calibri"/>
                <a:cs typeface="Calibri"/>
              </a:rPr>
              <a:t>t</a:t>
            </a:r>
            <a:r>
              <a:rPr lang="en-US" sz="2800" baseline="-25000">
                <a:solidFill>
                  <a:schemeClr val="accent1"/>
                </a:solidFill>
                <a:ea typeface="Calibri"/>
                <a:cs typeface="Calibri"/>
              </a:rPr>
              <a:t>3</a:t>
            </a:r>
            <a:endParaRPr lang="en-US" baseline="-25000">
              <a:solidFill>
                <a:schemeClr val="accent1"/>
              </a:solidFill>
              <a:ea typeface="Calibri"/>
              <a:cs typeface="Calibri"/>
            </a:endParaRPr>
          </a:p>
          <a:p>
            <a:r>
              <a:rPr lang="en-US" sz="2800">
                <a:ea typeface="Calibri"/>
                <a:cs typeface="Calibri"/>
              </a:rPr>
              <a:t>...</a:t>
            </a:r>
            <a:endParaRPr lang="en-US">
              <a:ea typeface="Calibri"/>
              <a:cs typeface="Calibri"/>
            </a:endParaRPr>
          </a:p>
          <a:p>
            <a:endParaRPr lang="en-US">
              <a:ea typeface="Calibri"/>
              <a:cs typeface="Calibri"/>
            </a:endParaRPr>
          </a:p>
          <a:p>
            <a:endParaRPr lang="en-US">
              <a:ea typeface="Calibri"/>
              <a:cs typeface="Calibri"/>
            </a:endParaRPr>
          </a:p>
        </p:txBody>
      </p:sp>
    </p:spTree>
    <p:extLst>
      <p:ext uri="{BB962C8B-B14F-4D97-AF65-F5344CB8AC3E}">
        <p14:creationId xmlns:p14="http://schemas.microsoft.com/office/powerpoint/2010/main" val="29349390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7405C4-833A-C3BB-29DB-73C258C25CA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D4E2F42-9EE3-8348-1340-A7C7E67F6D52}"/>
              </a:ext>
            </a:extLst>
          </p:cNvPr>
          <p:cNvSpPr>
            <a:spLocks noGrp="1"/>
          </p:cNvSpPr>
          <p:nvPr>
            <p:ph type="title"/>
          </p:nvPr>
        </p:nvSpPr>
        <p:spPr/>
        <p:txBody>
          <a:bodyPr/>
          <a:lstStyle/>
          <a:p>
            <a:r>
              <a:rPr lang="en-US"/>
              <a:t>Maximize Legacy Compatibility</a:t>
            </a:r>
          </a:p>
        </p:txBody>
      </p:sp>
      <p:pic>
        <p:nvPicPr>
          <p:cNvPr id="4" name="Picture 6" descr="Client - Free marketing icons">
            <a:extLst>
              <a:ext uri="{FF2B5EF4-FFF2-40B4-BE49-F238E27FC236}">
                <a16:creationId xmlns:a16="http://schemas.microsoft.com/office/drawing/2014/main" id="{4211D2FD-FABF-BA54-BD80-1C30629656B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28374"/>
          <a:stretch/>
        </p:blipFill>
        <p:spPr bwMode="auto">
          <a:xfrm>
            <a:off x="4842159" y="1712809"/>
            <a:ext cx="2315308" cy="1658373"/>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a:extLst>
              <a:ext uri="{FF2B5EF4-FFF2-40B4-BE49-F238E27FC236}">
                <a16:creationId xmlns:a16="http://schemas.microsoft.com/office/drawing/2014/main" id="{A87D7531-7C71-395F-358D-81DE3B6F9751}"/>
              </a:ext>
            </a:extLst>
          </p:cNvPr>
          <p:cNvGrpSpPr/>
          <p:nvPr/>
        </p:nvGrpSpPr>
        <p:grpSpPr>
          <a:xfrm>
            <a:off x="321851" y="1261984"/>
            <a:ext cx="5208008" cy="2794994"/>
            <a:chOff x="718924" y="3871233"/>
            <a:chExt cx="5208008" cy="2794994"/>
          </a:xfrm>
        </p:grpSpPr>
        <p:pic>
          <p:nvPicPr>
            <p:cNvPr id="6" name="Picture 4" descr="Certificate - Free education icons">
              <a:extLst>
                <a:ext uri="{FF2B5EF4-FFF2-40B4-BE49-F238E27FC236}">
                  <a16:creationId xmlns:a16="http://schemas.microsoft.com/office/drawing/2014/main" id="{9080D3C7-93BD-07E4-3787-4C4A70800D7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39232" y="5746632"/>
              <a:ext cx="687700" cy="687700"/>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6">
              <a:extLst>
                <a:ext uri="{FF2B5EF4-FFF2-40B4-BE49-F238E27FC236}">
                  <a16:creationId xmlns:a16="http://schemas.microsoft.com/office/drawing/2014/main" id="{BE0D7294-26B0-2A49-B9D3-CB4308EAEF3F}"/>
                </a:ext>
              </a:extLst>
            </p:cNvPr>
            <p:cNvGrpSpPr/>
            <p:nvPr/>
          </p:nvGrpSpPr>
          <p:grpSpPr>
            <a:xfrm>
              <a:off x="718924" y="3871233"/>
              <a:ext cx="2685158" cy="2794994"/>
              <a:chOff x="742356" y="3871233"/>
              <a:chExt cx="2866728" cy="2794994"/>
            </a:xfrm>
          </p:grpSpPr>
          <p:pic>
            <p:nvPicPr>
              <p:cNvPr id="8" name="Picture 6" descr="Home • Go Government">
                <a:extLst>
                  <a:ext uri="{FF2B5EF4-FFF2-40B4-BE49-F238E27FC236}">
                    <a16:creationId xmlns:a16="http://schemas.microsoft.com/office/drawing/2014/main" id="{078D4F80-24F2-C7B3-9056-1C5DF39944E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38031" y="4322058"/>
                <a:ext cx="1475378" cy="147537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Key PNG transparent image download, size: 2560x1066px">
                <a:extLst>
                  <a:ext uri="{FF2B5EF4-FFF2-40B4-BE49-F238E27FC236}">
                    <a16:creationId xmlns:a16="http://schemas.microsoft.com/office/drawing/2014/main" id="{C232F4AD-930F-3386-521B-FEAF740692CB}"/>
                  </a:ext>
                </a:extLst>
              </p:cNvPr>
              <p:cNvPicPr>
                <a:picLocks noChangeAspect="1" noChangeArrowheads="1"/>
              </p:cNvPicPr>
              <p:nvPr/>
            </p:nvPicPr>
            <p:blipFill>
              <a:blip r:embed="rId6">
                <a:duotone>
                  <a:prstClr val="black"/>
                  <a:srgbClr val="DC3220">
                    <a:tint val="45000"/>
                    <a:satMod val="400000"/>
                  </a:srgbClr>
                </a:duotone>
                <a:extLst>
                  <a:ext uri="{28A0092B-C50C-407E-A947-70E740481C1C}">
                    <a14:useLocalDpi xmlns:a14="http://schemas.microsoft.com/office/drawing/2010/main" val="0"/>
                  </a:ext>
                </a:extLst>
              </a:blip>
              <a:srcRect/>
              <a:stretch>
                <a:fillRect/>
              </a:stretch>
            </p:blipFill>
            <p:spPr bwMode="auto">
              <a:xfrm>
                <a:off x="1354851" y="5823456"/>
                <a:ext cx="851283" cy="35448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Key PNG transparent image download, size: 2560x1066px">
                <a:extLst>
                  <a:ext uri="{FF2B5EF4-FFF2-40B4-BE49-F238E27FC236}">
                    <a16:creationId xmlns:a16="http://schemas.microsoft.com/office/drawing/2014/main" id="{3BF5F946-881E-4FB9-D386-5C9B8569DDA1}"/>
                  </a:ext>
                </a:extLst>
              </p:cNvPr>
              <p:cNvPicPr>
                <a:picLocks noChangeAspect="1" noChangeArrowheads="1"/>
              </p:cNvPicPr>
              <p:nvPr/>
            </p:nvPicPr>
            <p:blipFill>
              <a:blip r:embed="rId6">
                <a:duotone>
                  <a:prstClr val="black"/>
                  <a:srgbClr val="005AB5">
                    <a:tint val="45000"/>
                    <a:satMod val="400000"/>
                  </a:srgbClr>
                </a:duotone>
                <a:extLst>
                  <a:ext uri="{28A0092B-C50C-407E-A947-70E740481C1C}">
                    <a14:useLocalDpi xmlns:a14="http://schemas.microsoft.com/office/drawing/2010/main" val="0"/>
                  </a:ext>
                </a:extLst>
              </a:blip>
              <a:srcRect/>
              <a:stretch>
                <a:fillRect/>
              </a:stretch>
            </p:blipFill>
            <p:spPr bwMode="auto">
              <a:xfrm>
                <a:off x="2239693" y="5820305"/>
                <a:ext cx="851282" cy="354480"/>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DC39BAB0-8B2D-DC86-546C-860F2FA3218B}"/>
                  </a:ext>
                </a:extLst>
              </p:cNvPr>
              <p:cNvSpPr txBox="1"/>
              <p:nvPr/>
            </p:nvSpPr>
            <p:spPr>
              <a:xfrm>
                <a:off x="1594193" y="6174785"/>
                <a:ext cx="1215399" cy="461665"/>
              </a:xfrm>
              <a:prstGeom prst="rect">
                <a:avLst/>
              </a:prstGeom>
              <a:noFill/>
            </p:spPr>
            <p:txBody>
              <a:bodyPr wrap="none" rtlCol="0">
                <a:spAutoFit/>
              </a:bodyPr>
              <a:lstStyle/>
              <a:p>
                <a:r>
                  <a:rPr lang="en-US" sz="2400"/>
                  <a:t>(</a:t>
                </a:r>
                <a:r>
                  <a:rPr lang="en-US" sz="2400" err="1"/>
                  <a:t>sk</a:t>
                </a:r>
                <a:r>
                  <a:rPr lang="en-US" sz="2400"/>
                  <a:t>,   pk)</a:t>
                </a:r>
              </a:p>
            </p:txBody>
          </p:sp>
          <p:sp>
            <p:nvSpPr>
              <p:cNvPr id="12" name="Rounded Rectangular Callout 11">
                <a:extLst>
                  <a:ext uri="{FF2B5EF4-FFF2-40B4-BE49-F238E27FC236}">
                    <a16:creationId xmlns:a16="http://schemas.microsoft.com/office/drawing/2014/main" id="{317DF2AC-5D8C-AFDC-EF8C-8D99E2482A22}"/>
                  </a:ext>
                </a:extLst>
              </p:cNvPr>
              <p:cNvSpPr/>
              <p:nvPr/>
            </p:nvSpPr>
            <p:spPr>
              <a:xfrm>
                <a:off x="742356" y="3871233"/>
                <a:ext cx="2866728" cy="2794994"/>
              </a:xfrm>
              <a:prstGeom prst="wedgeRoundRectCallout">
                <a:avLst>
                  <a:gd name="adj1" fmla="val 121467"/>
                  <a:gd name="adj2" fmla="val 26701"/>
                  <a:gd name="adj3" fmla="val 16667"/>
                </a:avLst>
              </a:prstGeom>
              <a:noFill/>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3" name="TextBox 12">
                <a:extLst>
                  <a:ext uri="{FF2B5EF4-FFF2-40B4-BE49-F238E27FC236}">
                    <a16:creationId xmlns:a16="http://schemas.microsoft.com/office/drawing/2014/main" id="{F6385C29-66FF-5BE1-7AD1-9E7E8F60564D}"/>
                  </a:ext>
                </a:extLst>
              </p:cNvPr>
              <p:cNvSpPr txBox="1"/>
              <p:nvPr/>
            </p:nvSpPr>
            <p:spPr>
              <a:xfrm>
                <a:off x="827146" y="3925662"/>
                <a:ext cx="1348574" cy="461665"/>
              </a:xfrm>
              <a:prstGeom prst="rect">
                <a:avLst/>
              </a:prstGeom>
              <a:noFill/>
            </p:spPr>
            <p:txBody>
              <a:bodyPr wrap="none" rtlCol="0">
                <a:spAutoFit/>
              </a:bodyPr>
              <a:lstStyle/>
              <a:p>
                <a:r>
                  <a:rPr lang="en-US" sz="2400"/>
                  <a:t>Issued by</a:t>
                </a:r>
              </a:p>
            </p:txBody>
          </p:sp>
        </p:grpSp>
      </p:grpSp>
      <p:sp>
        <p:nvSpPr>
          <p:cNvPr id="3" name="Rectangle 2">
            <a:extLst>
              <a:ext uri="{FF2B5EF4-FFF2-40B4-BE49-F238E27FC236}">
                <a16:creationId xmlns:a16="http://schemas.microsoft.com/office/drawing/2014/main" id="{9EE53AD5-9313-AE5C-50D8-5221827B568A}"/>
              </a:ext>
            </a:extLst>
          </p:cNvPr>
          <p:cNvSpPr/>
          <p:nvPr/>
        </p:nvSpPr>
        <p:spPr>
          <a:xfrm>
            <a:off x="8590916" y="1859376"/>
            <a:ext cx="2390298" cy="1410826"/>
          </a:xfrm>
          <a:prstGeom prst="rect">
            <a:avLst/>
          </a:prstGeom>
        </p:spPr>
        <p:style>
          <a:lnRef idx="2">
            <a:schemeClr val="dk1">
              <a:shade val="15000"/>
            </a:schemeClr>
          </a:lnRef>
          <a:fillRef idx="1">
            <a:schemeClr val="dk1"/>
          </a:fillRef>
          <a:effectRef idx="0">
            <a:schemeClr val="dk1"/>
          </a:effectRef>
          <a:fontRef idx="minor">
            <a:schemeClr val="lt1"/>
          </a:fontRef>
        </p:style>
        <p:txBody>
          <a:bodyPr lIns="91440" tIns="45720" rIns="91440" bIns="45720" rtlCol="0" anchor="ctr"/>
          <a:lstStyle/>
          <a:p>
            <a:pPr algn="ctr"/>
            <a:r>
              <a:rPr lang="en-US" sz="2800"/>
              <a:t>Signature Upgrade</a:t>
            </a:r>
          </a:p>
        </p:txBody>
      </p:sp>
      <p:pic>
        <p:nvPicPr>
          <p:cNvPr id="14" name="Picture 4" descr="Certificate - Free education icons">
            <a:extLst>
              <a:ext uri="{FF2B5EF4-FFF2-40B4-BE49-F238E27FC236}">
                <a16:creationId xmlns:a16="http://schemas.microsoft.com/office/drawing/2014/main" id="{3D1C311A-C6F0-E7BB-9BD2-D82768309B5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49454" y="1778078"/>
            <a:ext cx="687700" cy="687700"/>
          </a:xfrm>
          <a:prstGeom prst="rect">
            <a:avLst/>
          </a:prstGeom>
          <a:noFill/>
          <a:extLst>
            <a:ext uri="{909E8E84-426E-40DD-AFC4-6F175D3DCCD1}">
              <a14:hiddenFill xmlns:a14="http://schemas.microsoft.com/office/drawing/2010/main">
                <a:solidFill>
                  <a:srgbClr val="FFFFFF"/>
                </a:solidFill>
              </a14:hiddenFill>
            </a:ext>
          </a:extLst>
        </p:spPr>
      </p:pic>
      <p:pic>
        <p:nvPicPr>
          <p:cNvPr id="15" name="Graphic 14" descr="Diploma roll with solid fill">
            <a:extLst>
              <a:ext uri="{FF2B5EF4-FFF2-40B4-BE49-F238E27FC236}">
                <a16:creationId xmlns:a16="http://schemas.microsoft.com/office/drawing/2014/main" id="{5C5027B8-7FC3-BD33-217A-F35E9A341C83}"/>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199301" y="2344125"/>
            <a:ext cx="914400" cy="914400"/>
          </a:xfrm>
          <a:prstGeom prst="rect">
            <a:avLst/>
          </a:prstGeom>
        </p:spPr>
      </p:pic>
      <p:cxnSp>
        <p:nvCxnSpPr>
          <p:cNvPr id="16" name="Straight Arrow Connector 15">
            <a:extLst>
              <a:ext uri="{FF2B5EF4-FFF2-40B4-BE49-F238E27FC236}">
                <a16:creationId xmlns:a16="http://schemas.microsoft.com/office/drawing/2014/main" id="{8FBFD408-2245-D27F-2471-C7AA0A003835}"/>
              </a:ext>
            </a:extLst>
          </p:cNvPr>
          <p:cNvCxnSpPr>
            <a:cxnSpLocks/>
          </p:cNvCxnSpPr>
          <p:nvPr/>
        </p:nvCxnSpPr>
        <p:spPr>
          <a:xfrm>
            <a:off x="6956359" y="2465778"/>
            <a:ext cx="1400285" cy="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17" name="Straight Arrow Connector 16">
            <a:extLst>
              <a:ext uri="{FF2B5EF4-FFF2-40B4-BE49-F238E27FC236}">
                <a16:creationId xmlns:a16="http://schemas.microsoft.com/office/drawing/2014/main" id="{090A3620-240B-60AE-B261-0B0F180CF6C5}"/>
              </a:ext>
            </a:extLst>
          </p:cNvPr>
          <p:cNvCxnSpPr>
            <a:cxnSpLocks/>
          </p:cNvCxnSpPr>
          <p:nvPr/>
        </p:nvCxnSpPr>
        <p:spPr>
          <a:xfrm flipH="1" flipV="1">
            <a:off x="6998599" y="3055468"/>
            <a:ext cx="1399032" cy="147"/>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23" name="TextBox 22">
            <a:extLst>
              <a:ext uri="{FF2B5EF4-FFF2-40B4-BE49-F238E27FC236}">
                <a16:creationId xmlns:a16="http://schemas.microsoft.com/office/drawing/2014/main" id="{ADC0FD5A-86B2-B851-B6A6-EA7FCC87A4C1}"/>
              </a:ext>
            </a:extLst>
          </p:cNvPr>
          <p:cNvSpPr txBox="1"/>
          <p:nvPr/>
        </p:nvSpPr>
        <p:spPr>
          <a:xfrm>
            <a:off x="2515257" y="6131236"/>
            <a:ext cx="7161485" cy="523220"/>
          </a:xfrm>
          <a:prstGeom prst="rect">
            <a:avLst/>
          </a:prstGeom>
          <a:noFill/>
        </p:spPr>
        <p:txBody>
          <a:bodyPr wrap="square">
            <a:spAutoFit/>
          </a:bodyPr>
          <a:lstStyle/>
          <a:p>
            <a:r>
              <a:rPr lang="en-US" sz="2800" b="1"/>
              <a:t>Goal: Fast signer, Fast verifier, Small signature</a:t>
            </a:r>
          </a:p>
        </p:txBody>
      </p:sp>
      <p:grpSp>
        <p:nvGrpSpPr>
          <p:cNvPr id="32" name="Group 31">
            <a:extLst>
              <a:ext uri="{FF2B5EF4-FFF2-40B4-BE49-F238E27FC236}">
                <a16:creationId xmlns:a16="http://schemas.microsoft.com/office/drawing/2014/main" id="{4D08FC72-3B10-10BF-A8F4-4352AAB32C61}"/>
              </a:ext>
            </a:extLst>
          </p:cNvPr>
          <p:cNvGrpSpPr/>
          <p:nvPr/>
        </p:nvGrpSpPr>
        <p:grpSpPr>
          <a:xfrm>
            <a:off x="756744" y="4299675"/>
            <a:ext cx="10867697" cy="1607105"/>
            <a:chOff x="735723" y="3258205"/>
            <a:chExt cx="10867697" cy="1607105"/>
          </a:xfrm>
        </p:grpSpPr>
        <p:sp>
          <p:nvSpPr>
            <p:cNvPr id="34" name="Alternate Process 33">
              <a:extLst>
                <a:ext uri="{FF2B5EF4-FFF2-40B4-BE49-F238E27FC236}">
                  <a16:creationId xmlns:a16="http://schemas.microsoft.com/office/drawing/2014/main" id="{BFF31ACD-DEB6-860D-9796-60D8A9838EFE}"/>
                </a:ext>
              </a:extLst>
            </p:cNvPr>
            <p:cNvSpPr/>
            <p:nvPr/>
          </p:nvSpPr>
          <p:spPr>
            <a:xfrm>
              <a:off x="735723" y="3258205"/>
              <a:ext cx="3268717" cy="747384"/>
            </a:xfrm>
            <a:prstGeom prst="flowChartAlternateProcess">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a:t>Proof-of-Possession</a:t>
              </a:r>
            </a:p>
          </p:txBody>
        </p:sp>
        <p:sp>
          <p:nvSpPr>
            <p:cNvPr id="35" name="Alternate Process 34">
              <a:extLst>
                <a:ext uri="{FF2B5EF4-FFF2-40B4-BE49-F238E27FC236}">
                  <a16:creationId xmlns:a16="http://schemas.microsoft.com/office/drawing/2014/main" id="{2420881B-4734-F4ED-A1C9-008D9CDE6BFB}"/>
                </a:ext>
              </a:extLst>
            </p:cNvPr>
            <p:cNvSpPr/>
            <p:nvPr/>
          </p:nvSpPr>
          <p:spPr>
            <a:xfrm>
              <a:off x="4598275" y="3278324"/>
              <a:ext cx="3268717" cy="747384"/>
            </a:xfrm>
            <a:prstGeom prst="flowChartAlternateProcess">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a:t>Ring Signatures</a:t>
              </a:r>
            </a:p>
          </p:txBody>
        </p:sp>
        <p:sp>
          <p:nvSpPr>
            <p:cNvPr id="36" name="Alternate Process 35">
              <a:extLst>
                <a:ext uri="{FF2B5EF4-FFF2-40B4-BE49-F238E27FC236}">
                  <a16:creationId xmlns:a16="http://schemas.microsoft.com/office/drawing/2014/main" id="{769D1604-5DC6-2744-58EA-7449430531BC}"/>
                </a:ext>
              </a:extLst>
            </p:cNvPr>
            <p:cNvSpPr/>
            <p:nvPr/>
          </p:nvSpPr>
          <p:spPr>
            <a:xfrm>
              <a:off x="8250621" y="3278324"/>
              <a:ext cx="3352799" cy="747384"/>
            </a:xfrm>
            <a:prstGeom prst="flowChartAlternateProcess">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a:t>Aggregate Signatures</a:t>
              </a:r>
            </a:p>
          </p:txBody>
        </p:sp>
        <p:sp>
          <p:nvSpPr>
            <p:cNvPr id="37" name="Alternate Process 36">
              <a:extLst>
                <a:ext uri="{FF2B5EF4-FFF2-40B4-BE49-F238E27FC236}">
                  <a16:creationId xmlns:a16="http://schemas.microsoft.com/office/drawing/2014/main" id="{A50D2624-0C15-CD9E-7C61-B3AED36ACC41}"/>
                </a:ext>
              </a:extLst>
            </p:cNvPr>
            <p:cNvSpPr/>
            <p:nvPr/>
          </p:nvSpPr>
          <p:spPr>
            <a:xfrm>
              <a:off x="735723" y="4117926"/>
              <a:ext cx="3268717" cy="747384"/>
            </a:xfrm>
            <a:prstGeom prst="flowChartAlternateProcess">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a:t>Multi-signatures</a:t>
              </a:r>
            </a:p>
          </p:txBody>
        </p:sp>
        <p:sp>
          <p:nvSpPr>
            <p:cNvPr id="38" name="Alternate Process 37">
              <a:extLst>
                <a:ext uri="{FF2B5EF4-FFF2-40B4-BE49-F238E27FC236}">
                  <a16:creationId xmlns:a16="http://schemas.microsoft.com/office/drawing/2014/main" id="{B57B7217-FA68-A0B7-AACA-8EE4EE03A4E9}"/>
                </a:ext>
              </a:extLst>
            </p:cNvPr>
            <p:cNvSpPr/>
            <p:nvPr/>
          </p:nvSpPr>
          <p:spPr>
            <a:xfrm>
              <a:off x="4598274" y="4117926"/>
              <a:ext cx="3268717" cy="747384"/>
            </a:xfrm>
            <a:prstGeom prst="flowChartAlternateProcess">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a:t>Blind Signatures</a:t>
              </a:r>
            </a:p>
          </p:txBody>
        </p:sp>
        <p:sp>
          <p:nvSpPr>
            <p:cNvPr id="39" name="Alternate Process 38">
              <a:extLst>
                <a:ext uri="{FF2B5EF4-FFF2-40B4-BE49-F238E27FC236}">
                  <a16:creationId xmlns:a16="http://schemas.microsoft.com/office/drawing/2014/main" id="{46F83DA8-5554-105B-F41C-72516A8A69A6}"/>
                </a:ext>
              </a:extLst>
            </p:cNvPr>
            <p:cNvSpPr/>
            <p:nvPr/>
          </p:nvSpPr>
          <p:spPr>
            <a:xfrm>
              <a:off x="8250621" y="4117926"/>
              <a:ext cx="3352799" cy="747384"/>
            </a:xfrm>
            <a:prstGeom prst="flowChartAlternateProcess">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a:t>Threshold Signatures</a:t>
              </a:r>
            </a:p>
          </p:txBody>
        </p:sp>
      </p:grpSp>
    </p:spTree>
    <p:extLst>
      <p:ext uri="{BB962C8B-B14F-4D97-AF65-F5344CB8AC3E}">
        <p14:creationId xmlns:p14="http://schemas.microsoft.com/office/powerpoint/2010/main" val="1498695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FD9F96-5FB6-E121-AA3A-18B52FDD09C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C35BA71-CDC3-4EC2-6274-88038C73FE9F}"/>
              </a:ext>
            </a:extLst>
          </p:cNvPr>
          <p:cNvSpPr>
            <a:spLocks noGrp="1"/>
          </p:cNvSpPr>
          <p:nvPr>
            <p:ph type="title"/>
          </p:nvPr>
        </p:nvSpPr>
        <p:spPr/>
        <p:txBody>
          <a:bodyPr/>
          <a:lstStyle/>
          <a:p>
            <a:r>
              <a:rPr lang="en-US" err="1">
                <a:latin typeface="Segoe UI Semibold"/>
                <a:cs typeface="Segoe UI Semibold"/>
              </a:rPr>
              <a:t>Dilithium</a:t>
            </a:r>
            <a:r>
              <a:rPr lang="en-US">
                <a:latin typeface="Segoe UI Semibold"/>
                <a:cs typeface="Segoe UI Semibold"/>
              </a:rPr>
              <a:t> Ring Signature</a:t>
            </a:r>
            <a:endParaRPr lang="en-US" err="1"/>
          </a:p>
        </p:txBody>
      </p:sp>
      <p:sp>
        <p:nvSpPr>
          <p:cNvPr id="3" name="Content Placeholder 2">
            <a:extLst>
              <a:ext uri="{FF2B5EF4-FFF2-40B4-BE49-F238E27FC236}">
                <a16:creationId xmlns:a16="http://schemas.microsoft.com/office/drawing/2014/main" id="{13AE5EF3-94DE-BC8D-8C9E-87CD4BBDBB56}"/>
              </a:ext>
            </a:extLst>
          </p:cNvPr>
          <p:cNvSpPr>
            <a:spLocks noGrp="1"/>
          </p:cNvSpPr>
          <p:nvPr>
            <p:ph idx="1"/>
          </p:nvPr>
        </p:nvSpPr>
        <p:spPr>
          <a:xfrm>
            <a:off x="838200" y="1801625"/>
            <a:ext cx="5523600" cy="4375338"/>
          </a:xfrm>
          <a:ln>
            <a:solidFill>
              <a:schemeClr val="tx1"/>
            </a:solidFill>
          </a:ln>
        </p:spPr>
        <p:txBody>
          <a:bodyPr vert="horz" lIns="91440" tIns="45720" rIns="91440" bIns="45720" rtlCol="0" anchor="t">
            <a:normAutofit lnSpcReduction="10000"/>
          </a:bodyPr>
          <a:lstStyle/>
          <a:p>
            <a:pPr marL="0" indent="0">
              <a:buNone/>
            </a:pPr>
            <a:r>
              <a:rPr lang="en-US">
                <a:ea typeface="Calibri" panose="020F0502020204030204"/>
                <a:cs typeface="Calibri" panose="020F0502020204030204"/>
              </a:rPr>
              <a:t>Verify((</a:t>
            </a:r>
            <a:r>
              <a:rPr lang="en-US" err="1">
                <a:solidFill>
                  <a:schemeClr val="accent6"/>
                </a:solidFill>
                <a:ea typeface="Calibri" panose="020F0502020204030204"/>
                <a:cs typeface="Calibri" panose="020F0502020204030204"/>
              </a:rPr>
              <a:t>pk</a:t>
            </a:r>
            <a:r>
              <a:rPr lang="en-US" err="1">
                <a:ea typeface="Calibri" panose="020F0502020204030204"/>
                <a:cs typeface="Calibri" panose="020F0502020204030204"/>
              </a:rPr>
              <a:t>,</a:t>
            </a:r>
            <a:r>
              <a:rPr lang="en-US" err="1">
                <a:solidFill>
                  <a:schemeClr val="accent6"/>
                </a:solidFill>
                <a:ea typeface="Calibri" panose="020F0502020204030204"/>
                <a:cs typeface="Calibri" panose="020F0502020204030204"/>
              </a:rPr>
              <a:t>A</a:t>
            </a:r>
            <a:r>
              <a:rPr lang="en-US" err="1">
                <a:ea typeface="Calibri" panose="020F0502020204030204"/>
                <a:cs typeface="Calibri" panose="020F0502020204030204"/>
              </a:rPr>
              <a:t>,</a:t>
            </a:r>
            <a:r>
              <a:rPr lang="en-US" err="1">
                <a:solidFill>
                  <a:schemeClr val="accent6"/>
                </a:solidFill>
                <a:ea typeface="Calibri" panose="020F0502020204030204"/>
                <a:cs typeface="Calibri" panose="020F0502020204030204"/>
              </a:rPr>
              <a:t>t</a:t>
            </a:r>
            <a:r>
              <a:rPr lang="en-US" err="1">
                <a:ea typeface="Calibri" panose="020F0502020204030204"/>
                <a:cs typeface="Calibri" panose="020F0502020204030204"/>
              </a:rPr>
              <a:t>,</a:t>
            </a:r>
            <a:r>
              <a:rPr lang="en-US" err="1">
                <a:solidFill>
                  <a:schemeClr val="accent6"/>
                </a:solidFill>
                <a:ea typeface="Calibri" panose="020F0502020204030204"/>
                <a:cs typeface="Calibri" panose="020F0502020204030204"/>
              </a:rPr>
              <a:t>μ</a:t>
            </a:r>
            <a:r>
              <a:rPr lang="en-US">
                <a:ea typeface="Calibri" panose="020F0502020204030204"/>
                <a:cs typeface="Calibri" panose="020F0502020204030204"/>
              </a:rPr>
              <a:t>), </a:t>
            </a:r>
            <a:r>
              <a:rPr lang="en-US">
                <a:solidFill>
                  <a:srgbClr val="FF0000"/>
                </a:solidFill>
                <a:ea typeface="+mn-lt"/>
                <a:cs typeface="+mn-lt"/>
              </a:rPr>
              <a:t>σ </a:t>
            </a:r>
            <a:r>
              <a:rPr lang="en-US">
                <a:ea typeface="+mn-lt"/>
                <a:cs typeface="+mn-lt"/>
              </a:rPr>
              <a:t>= (</a:t>
            </a:r>
            <a:r>
              <a:rPr lang="en-US">
                <a:solidFill>
                  <a:srgbClr val="FF0000"/>
                </a:solidFill>
                <a:ea typeface="+mn-lt"/>
                <a:cs typeface="+mn-lt"/>
              </a:rPr>
              <a:t>ĉ</a:t>
            </a:r>
            <a:r>
              <a:rPr lang="en-US">
                <a:ea typeface="+mn-lt"/>
                <a:cs typeface="+mn-lt"/>
              </a:rPr>
              <a:t>, </a:t>
            </a:r>
            <a:r>
              <a:rPr lang="en-US">
                <a:solidFill>
                  <a:srgbClr val="FF0000"/>
                </a:solidFill>
                <a:ea typeface="+mn-lt"/>
                <a:cs typeface="+mn-lt"/>
              </a:rPr>
              <a:t>z</a:t>
            </a:r>
            <a:r>
              <a:rPr lang="en-US">
                <a:ea typeface="+mn-lt"/>
                <a:cs typeface="+mn-lt"/>
              </a:rPr>
              <a:t>), </a:t>
            </a:r>
            <a:r>
              <a:rPr lang="en-US">
                <a:solidFill>
                  <a:schemeClr val="accent1"/>
                </a:solidFill>
                <a:ea typeface="+mn-lt"/>
                <a:cs typeface="+mn-lt"/>
              </a:rPr>
              <a:t>m</a:t>
            </a:r>
            <a:r>
              <a:rPr lang="en-US">
                <a:ea typeface="+mn-lt"/>
                <a:cs typeface="+mn-lt"/>
              </a:rPr>
              <a:t>):</a:t>
            </a:r>
          </a:p>
          <a:p>
            <a:pPr marL="0" indent="0">
              <a:buNone/>
            </a:pPr>
            <a:r>
              <a:rPr lang="en-US">
                <a:ea typeface="Calibri" panose="020F0502020204030204"/>
                <a:cs typeface="Calibri" panose="020F0502020204030204"/>
              </a:rPr>
              <a:t>  </a:t>
            </a:r>
            <a:r>
              <a:rPr lang="en-US">
                <a:solidFill>
                  <a:schemeClr val="bg1">
                    <a:lumMod val="95000"/>
                  </a:schemeClr>
                </a:solidFill>
                <a:ea typeface="Calibri" panose="020F0502020204030204"/>
                <a:cs typeface="Calibri" panose="020F0502020204030204"/>
              </a:rPr>
              <a:t>(</a:t>
            </a:r>
            <a:r>
              <a:rPr lang="en-US" err="1">
                <a:solidFill>
                  <a:schemeClr val="bg1">
                    <a:lumMod val="95000"/>
                  </a:schemeClr>
                </a:solidFill>
                <a:ea typeface="Calibri" panose="020F0502020204030204"/>
                <a:cs typeface="Calibri" panose="020F0502020204030204"/>
              </a:rPr>
              <a:t>A,t</a:t>
            </a:r>
            <a:r>
              <a:rPr lang="en-US">
                <a:solidFill>
                  <a:schemeClr val="bg1">
                    <a:lumMod val="95000"/>
                  </a:schemeClr>
                </a:solidFill>
                <a:ea typeface="Calibri" panose="020F0502020204030204"/>
                <a:cs typeface="Calibri" panose="020F0502020204030204"/>
              </a:rPr>
              <a:t>) := </a:t>
            </a:r>
            <a:r>
              <a:rPr lang="en-US" b="1" err="1">
                <a:solidFill>
                  <a:schemeClr val="bg1">
                    <a:lumMod val="95000"/>
                  </a:schemeClr>
                </a:solidFill>
                <a:ea typeface="Calibri" panose="020F0502020204030204"/>
                <a:cs typeface="Calibri" panose="020F0502020204030204"/>
              </a:rPr>
              <a:t>ExpandA</a:t>
            </a:r>
            <a:r>
              <a:rPr lang="en-US">
                <a:solidFill>
                  <a:schemeClr val="bg1">
                    <a:lumMod val="95000"/>
                  </a:schemeClr>
                </a:solidFill>
                <a:ea typeface="Calibri" panose="020F0502020204030204"/>
                <a:cs typeface="Calibri" panose="020F0502020204030204"/>
              </a:rPr>
              <a:t>(pk)</a:t>
            </a:r>
          </a:p>
          <a:p>
            <a:pPr marL="0" indent="0">
              <a:buNone/>
            </a:pPr>
            <a:r>
              <a:rPr lang="en-US">
                <a:solidFill>
                  <a:schemeClr val="bg1">
                    <a:lumMod val="95000"/>
                  </a:schemeClr>
                </a:solidFill>
                <a:ea typeface="Calibri" panose="020F0502020204030204"/>
                <a:cs typeface="Calibri" panose="020F0502020204030204"/>
              </a:rPr>
              <a:t>  </a:t>
            </a:r>
            <a:r>
              <a:rPr lang="en-US">
                <a:solidFill>
                  <a:schemeClr val="bg1">
                    <a:lumMod val="95000"/>
                  </a:schemeClr>
                </a:solidFill>
                <a:ea typeface="+mn-lt"/>
                <a:cs typeface="+mn-lt"/>
              </a:rPr>
              <a:t>μ := </a:t>
            </a:r>
            <a:r>
              <a:rPr lang="en-US" b="1">
                <a:solidFill>
                  <a:schemeClr val="bg1">
                    <a:lumMod val="95000"/>
                  </a:schemeClr>
                </a:solidFill>
                <a:ea typeface="+mn-lt"/>
                <a:cs typeface="+mn-lt"/>
              </a:rPr>
              <a:t>H</a:t>
            </a:r>
            <a:r>
              <a:rPr lang="en-US">
                <a:solidFill>
                  <a:schemeClr val="bg1">
                    <a:lumMod val="95000"/>
                  </a:schemeClr>
                </a:solidFill>
                <a:ea typeface="+mn-lt"/>
                <a:cs typeface="+mn-lt"/>
              </a:rPr>
              <a:t>(</a:t>
            </a:r>
            <a:r>
              <a:rPr lang="en-US" b="1">
                <a:solidFill>
                  <a:schemeClr val="bg1">
                    <a:lumMod val="95000"/>
                  </a:schemeClr>
                </a:solidFill>
                <a:ea typeface="+mn-lt"/>
                <a:cs typeface="+mn-lt"/>
              </a:rPr>
              <a:t>H</a:t>
            </a:r>
            <a:r>
              <a:rPr lang="en-US">
                <a:solidFill>
                  <a:schemeClr val="bg1">
                    <a:lumMod val="95000"/>
                  </a:schemeClr>
                </a:solidFill>
                <a:ea typeface="+mn-lt"/>
                <a:cs typeface="+mn-lt"/>
              </a:rPr>
              <a:t>(pk)|m)</a:t>
            </a:r>
          </a:p>
          <a:p>
            <a:pPr marL="0" indent="0">
              <a:buNone/>
            </a:pPr>
            <a:r>
              <a:rPr lang="en-US">
                <a:solidFill>
                  <a:srgbClr val="000000"/>
                </a:solidFill>
                <a:ea typeface="Calibri" panose="020F0502020204030204"/>
                <a:cs typeface="Calibri" panose="020F0502020204030204"/>
              </a:rPr>
              <a:t>  </a:t>
            </a:r>
            <a:r>
              <a:rPr lang="en-US">
                <a:solidFill>
                  <a:srgbClr val="FF0000"/>
                </a:solidFill>
                <a:ea typeface="Calibri" panose="020F0502020204030204"/>
                <a:cs typeface="Calibri" panose="020F0502020204030204"/>
              </a:rPr>
              <a:t>c </a:t>
            </a:r>
            <a:r>
              <a:rPr lang="en-US">
                <a:solidFill>
                  <a:srgbClr val="000000"/>
                </a:solidFill>
                <a:ea typeface="Calibri" panose="020F0502020204030204"/>
                <a:cs typeface="Calibri" panose="020F0502020204030204"/>
              </a:rPr>
              <a:t>:= </a:t>
            </a:r>
            <a:r>
              <a:rPr lang="en-US" b="1" err="1">
                <a:solidFill>
                  <a:srgbClr val="000000"/>
                </a:solidFill>
                <a:ea typeface="Calibri" panose="020F0502020204030204"/>
                <a:cs typeface="Calibri" panose="020F0502020204030204"/>
              </a:rPr>
              <a:t>SampleInBall</a:t>
            </a:r>
            <a:r>
              <a:rPr lang="en-US">
                <a:solidFill>
                  <a:srgbClr val="000000"/>
                </a:solidFill>
                <a:ea typeface="Calibri" panose="020F0502020204030204"/>
                <a:cs typeface="Calibri" panose="020F0502020204030204"/>
              </a:rPr>
              <a:t>(</a:t>
            </a:r>
            <a:r>
              <a:rPr lang="en-US">
                <a:solidFill>
                  <a:srgbClr val="FF0000"/>
                </a:solidFill>
                <a:ea typeface="Calibri" panose="020F0502020204030204"/>
                <a:cs typeface="Calibri" panose="020F0502020204030204"/>
              </a:rPr>
              <a:t>ĉ</a:t>
            </a:r>
            <a:r>
              <a:rPr lang="en-US">
                <a:solidFill>
                  <a:srgbClr val="000000"/>
                </a:solidFill>
                <a:ea typeface="Calibri" panose="020F0502020204030204"/>
                <a:cs typeface="Calibri" panose="020F0502020204030204"/>
              </a:rPr>
              <a:t>)</a:t>
            </a:r>
          </a:p>
          <a:p>
            <a:pPr marL="0" indent="0">
              <a:buNone/>
            </a:pPr>
            <a:r>
              <a:rPr lang="en-US">
                <a:solidFill>
                  <a:srgbClr val="000000"/>
                </a:solidFill>
                <a:ea typeface="Calibri" panose="020F0502020204030204"/>
                <a:cs typeface="Calibri" panose="020F0502020204030204"/>
              </a:rPr>
              <a:t>  </a:t>
            </a:r>
            <a:r>
              <a:rPr lang="en-US">
                <a:solidFill>
                  <a:srgbClr val="FF0000"/>
                </a:solidFill>
                <a:ea typeface="Calibri" panose="020F0502020204030204"/>
                <a:cs typeface="Calibri" panose="020F0502020204030204"/>
              </a:rPr>
              <a:t>w </a:t>
            </a:r>
            <a:r>
              <a:rPr lang="en-US">
                <a:solidFill>
                  <a:srgbClr val="000000"/>
                </a:solidFill>
                <a:ea typeface="Calibri" panose="020F0502020204030204"/>
                <a:cs typeface="Calibri" panose="020F0502020204030204"/>
              </a:rPr>
              <a:t>:= </a:t>
            </a:r>
            <a:r>
              <a:rPr lang="en-US" err="1">
                <a:solidFill>
                  <a:srgbClr val="000000"/>
                </a:solidFill>
                <a:ea typeface="Calibri" panose="020F0502020204030204"/>
                <a:cs typeface="Calibri" panose="020F0502020204030204"/>
              </a:rPr>
              <a:t>HighBits</a:t>
            </a:r>
            <a:r>
              <a:rPr lang="en-US">
                <a:solidFill>
                  <a:srgbClr val="000000"/>
                </a:solidFill>
                <a:ea typeface="Calibri" panose="020F0502020204030204"/>
                <a:cs typeface="Calibri" panose="020F0502020204030204"/>
              </a:rPr>
              <a:t>(</a:t>
            </a:r>
            <a:r>
              <a:rPr lang="en-US">
                <a:solidFill>
                  <a:schemeClr val="accent6"/>
                </a:solidFill>
                <a:ea typeface="Calibri" panose="020F0502020204030204"/>
                <a:cs typeface="Calibri" panose="020F0502020204030204"/>
              </a:rPr>
              <a:t>A</a:t>
            </a:r>
            <a:r>
              <a:rPr lang="en-US">
                <a:solidFill>
                  <a:srgbClr val="FF0000"/>
                </a:solidFill>
                <a:ea typeface="Calibri" panose="020F0502020204030204"/>
                <a:cs typeface="Calibri" panose="020F0502020204030204"/>
              </a:rPr>
              <a:t>z </a:t>
            </a:r>
            <a:r>
              <a:rPr lang="en-US">
                <a:solidFill>
                  <a:srgbClr val="000000"/>
                </a:solidFill>
                <a:ea typeface="Calibri" panose="020F0502020204030204"/>
                <a:cs typeface="Calibri" panose="020F0502020204030204"/>
              </a:rPr>
              <a:t>– </a:t>
            </a:r>
            <a:r>
              <a:rPr lang="en-US" err="1">
                <a:solidFill>
                  <a:srgbClr val="FF0000"/>
                </a:solidFill>
                <a:ea typeface="Calibri" panose="020F0502020204030204"/>
                <a:cs typeface="Calibri" panose="020F0502020204030204"/>
              </a:rPr>
              <a:t>c</a:t>
            </a:r>
            <a:r>
              <a:rPr lang="en-US" err="1">
                <a:solidFill>
                  <a:schemeClr val="accent6"/>
                </a:solidFill>
                <a:ea typeface="Calibri" panose="020F0502020204030204"/>
                <a:cs typeface="Calibri" panose="020F0502020204030204"/>
              </a:rPr>
              <a:t>t</a:t>
            </a:r>
            <a:r>
              <a:rPr lang="en-US">
                <a:solidFill>
                  <a:srgbClr val="000000"/>
                </a:solidFill>
                <a:ea typeface="Calibri" panose="020F0502020204030204"/>
                <a:cs typeface="Calibri" panose="020F0502020204030204"/>
              </a:rPr>
              <a:t>)</a:t>
            </a:r>
          </a:p>
          <a:p>
            <a:pPr marL="0" indent="0">
              <a:buNone/>
            </a:pPr>
            <a:r>
              <a:rPr lang="en-US">
                <a:solidFill>
                  <a:srgbClr val="000000"/>
                </a:solidFill>
                <a:ea typeface="Calibri" panose="020F0502020204030204"/>
                <a:cs typeface="Calibri" panose="020F0502020204030204"/>
              </a:rPr>
              <a:t>  Check </a:t>
            </a:r>
            <a:r>
              <a:rPr lang="en-US">
                <a:solidFill>
                  <a:srgbClr val="FF0000"/>
                </a:solidFill>
                <a:ea typeface="Calibri" panose="020F0502020204030204"/>
                <a:cs typeface="Calibri" panose="020F0502020204030204"/>
              </a:rPr>
              <a:t>ĉ </a:t>
            </a:r>
            <a:r>
              <a:rPr lang="en-US">
                <a:solidFill>
                  <a:srgbClr val="000000"/>
                </a:solidFill>
                <a:ea typeface="Calibri" panose="020F0502020204030204"/>
                <a:cs typeface="Calibri" panose="020F0502020204030204"/>
              </a:rPr>
              <a:t>== </a:t>
            </a:r>
            <a:r>
              <a:rPr lang="en-US" b="1">
                <a:solidFill>
                  <a:srgbClr val="000000"/>
                </a:solidFill>
                <a:ea typeface="Calibri" panose="020F0502020204030204"/>
                <a:cs typeface="Calibri" panose="020F0502020204030204"/>
              </a:rPr>
              <a:t>H</a:t>
            </a:r>
            <a:r>
              <a:rPr lang="en-US">
                <a:solidFill>
                  <a:srgbClr val="000000"/>
                </a:solidFill>
                <a:ea typeface="Calibri" panose="020F0502020204030204"/>
                <a:cs typeface="Calibri" panose="020F0502020204030204"/>
              </a:rPr>
              <a:t>(</a:t>
            </a:r>
            <a:r>
              <a:rPr lang="en-US" err="1">
                <a:solidFill>
                  <a:srgbClr val="FF0000"/>
                </a:solidFill>
                <a:ea typeface="Calibri" panose="020F0502020204030204"/>
                <a:cs typeface="Calibri" panose="020F0502020204030204"/>
              </a:rPr>
              <a:t>μ</a:t>
            </a:r>
            <a:r>
              <a:rPr lang="en-US" err="1">
                <a:solidFill>
                  <a:srgbClr val="000000"/>
                </a:solidFill>
                <a:ea typeface="Calibri" panose="020F0502020204030204"/>
                <a:cs typeface="Calibri" panose="020F0502020204030204"/>
              </a:rPr>
              <a:t>|</a:t>
            </a:r>
            <a:r>
              <a:rPr lang="en-US" err="1">
                <a:solidFill>
                  <a:srgbClr val="FF0000"/>
                </a:solidFill>
                <a:ea typeface="Calibri" panose="020F0502020204030204"/>
                <a:cs typeface="Calibri" panose="020F0502020204030204"/>
              </a:rPr>
              <a:t>w</a:t>
            </a:r>
            <a:r>
              <a:rPr lang="en-US">
                <a:solidFill>
                  <a:srgbClr val="000000"/>
                </a:solidFill>
                <a:ea typeface="Calibri" panose="020F0502020204030204"/>
                <a:cs typeface="Calibri" panose="020F0502020204030204"/>
              </a:rPr>
              <a:t>)</a:t>
            </a:r>
          </a:p>
          <a:p>
            <a:pPr marL="0" indent="0">
              <a:buNone/>
            </a:pPr>
            <a:r>
              <a:rPr lang="en-US">
                <a:solidFill>
                  <a:srgbClr val="000000"/>
                </a:solidFill>
                <a:ea typeface="Calibri" panose="020F0502020204030204"/>
                <a:cs typeface="Calibri" panose="020F0502020204030204"/>
              </a:rPr>
              <a:t>  Check </a:t>
            </a:r>
            <a:r>
              <a:rPr lang="en-US">
                <a:solidFill>
                  <a:srgbClr val="FF0000"/>
                </a:solidFill>
                <a:ea typeface="Calibri" panose="020F0502020204030204"/>
                <a:cs typeface="Calibri" panose="020F0502020204030204"/>
              </a:rPr>
              <a:t>z </a:t>
            </a:r>
            <a:r>
              <a:rPr lang="en-US">
                <a:solidFill>
                  <a:srgbClr val="000000"/>
                </a:solidFill>
                <a:ea typeface="Calibri" panose="020F0502020204030204"/>
                <a:cs typeface="Calibri" panose="020F0502020204030204"/>
              </a:rPr>
              <a:t>is small</a:t>
            </a:r>
            <a:endParaRPr lang="en-US">
              <a:solidFill>
                <a:srgbClr val="000000"/>
              </a:solidFill>
            </a:endParaRPr>
          </a:p>
          <a:p>
            <a:pPr marL="0" indent="0">
              <a:buNone/>
            </a:pPr>
            <a:r>
              <a:rPr lang="en-US">
                <a:ea typeface="Calibri" panose="020F0502020204030204"/>
                <a:cs typeface="Calibri" panose="020F0502020204030204"/>
              </a:rPr>
              <a:t>  </a:t>
            </a:r>
          </a:p>
          <a:p>
            <a:pPr marL="0" indent="0">
              <a:buNone/>
            </a:pPr>
            <a:r>
              <a:rPr lang="en-US">
                <a:ea typeface="Calibri" panose="020F0502020204030204"/>
                <a:cs typeface="Calibri" panose="020F0502020204030204"/>
              </a:rPr>
              <a:t>  Verify (</a:t>
            </a:r>
            <a:r>
              <a:rPr lang="en-US" err="1">
                <a:solidFill>
                  <a:schemeClr val="accent6"/>
                </a:solidFill>
                <a:ea typeface="Calibri" panose="020F0502020204030204"/>
                <a:cs typeface="Calibri" panose="020F0502020204030204"/>
              </a:rPr>
              <a:t>pk</a:t>
            </a:r>
            <a:r>
              <a:rPr lang="en-US" err="1">
                <a:solidFill>
                  <a:srgbClr val="000000"/>
                </a:solidFill>
                <a:ea typeface="Calibri" panose="020F0502020204030204"/>
                <a:cs typeface="Calibri" panose="020F0502020204030204"/>
              </a:rPr>
              <a:t>,</a:t>
            </a:r>
            <a:r>
              <a:rPr lang="en-US" err="1">
                <a:solidFill>
                  <a:schemeClr val="accent6"/>
                </a:solidFill>
                <a:ea typeface="Calibri" panose="020F0502020204030204"/>
                <a:cs typeface="Calibri" panose="020F0502020204030204"/>
              </a:rPr>
              <a:t>A</a:t>
            </a:r>
            <a:r>
              <a:rPr lang="en-US" err="1">
                <a:ea typeface="Calibri" panose="020F0502020204030204"/>
                <a:cs typeface="Calibri" panose="020F0502020204030204"/>
              </a:rPr>
              <a:t>,</a:t>
            </a:r>
            <a:r>
              <a:rPr lang="en-US" err="1">
                <a:solidFill>
                  <a:schemeClr val="accent6"/>
                </a:solidFill>
                <a:ea typeface="Calibri" panose="020F0502020204030204"/>
                <a:cs typeface="Calibri" panose="020F0502020204030204"/>
              </a:rPr>
              <a:t>t</a:t>
            </a:r>
            <a:r>
              <a:rPr lang="en-US" err="1">
                <a:ea typeface="Calibri" panose="020F0502020204030204"/>
                <a:cs typeface="Calibri" panose="020F0502020204030204"/>
              </a:rPr>
              <a:t>,</a:t>
            </a:r>
            <a:r>
              <a:rPr lang="en-US" err="1">
                <a:solidFill>
                  <a:schemeClr val="accent6"/>
                </a:solidFill>
                <a:ea typeface="Calibri" panose="020F0502020204030204"/>
                <a:cs typeface="Calibri" panose="020F0502020204030204"/>
              </a:rPr>
              <a:t>μ</a:t>
            </a:r>
            <a:r>
              <a:rPr lang="en-US">
                <a:ea typeface="Calibri" panose="020F0502020204030204"/>
                <a:cs typeface="Calibri" panose="020F0502020204030204"/>
              </a:rPr>
              <a:t>)</a:t>
            </a:r>
            <a:r>
              <a:rPr lang="en-US">
                <a:solidFill>
                  <a:schemeClr val="accent6"/>
                </a:solidFill>
                <a:ea typeface="Calibri" panose="020F0502020204030204"/>
                <a:cs typeface="Calibri" panose="020F0502020204030204"/>
              </a:rPr>
              <a:t> </a:t>
            </a:r>
            <a:r>
              <a:rPr lang="en-US">
                <a:ea typeface="Calibri" panose="020F0502020204030204"/>
                <a:cs typeface="Calibri" panose="020F0502020204030204"/>
              </a:rPr>
              <a:t>in Merkle tree</a:t>
            </a:r>
          </a:p>
          <a:p>
            <a:pPr marL="0" indent="0">
              <a:buNone/>
            </a:pPr>
            <a:endParaRPr lang="en-US">
              <a:ea typeface="Calibri" panose="020F0502020204030204"/>
              <a:cs typeface="Calibri" panose="020F0502020204030204"/>
            </a:endParaRPr>
          </a:p>
        </p:txBody>
      </p:sp>
      <p:sp>
        <p:nvSpPr>
          <p:cNvPr id="6" name="TextBox 5">
            <a:extLst>
              <a:ext uri="{FF2B5EF4-FFF2-40B4-BE49-F238E27FC236}">
                <a16:creationId xmlns:a16="http://schemas.microsoft.com/office/drawing/2014/main" id="{B4F9A61B-6FD3-1876-CBE3-5151E778CBB9}"/>
              </a:ext>
            </a:extLst>
          </p:cNvPr>
          <p:cNvSpPr txBox="1"/>
          <p:nvPr/>
        </p:nvSpPr>
        <p:spPr>
          <a:xfrm>
            <a:off x="6985567" y="1795443"/>
            <a:ext cx="4100562" cy="3231654"/>
          </a:xfrm>
          <a:prstGeom prst="rect">
            <a:avLst/>
          </a:prstGeom>
          <a:no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a:ea typeface="Calibri"/>
                <a:cs typeface="Calibri"/>
              </a:rPr>
              <a:t>Merkle data:</a:t>
            </a:r>
          </a:p>
          <a:p>
            <a:endParaRPr lang="en-US" sz="2800">
              <a:ea typeface="Calibri"/>
              <a:cs typeface="Calibri"/>
            </a:endParaRPr>
          </a:p>
          <a:p>
            <a:r>
              <a:rPr lang="en-US" sz="2800">
                <a:solidFill>
                  <a:schemeClr val="accent1"/>
                </a:solidFill>
                <a:ea typeface="Calibri"/>
                <a:cs typeface="Calibri"/>
              </a:rPr>
              <a:t>pk</a:t>
            </a:r>
            <a:r>
              <a:rPr lang="en-US" sz="2800" baseline="-25000">
                <a:solidFill>
                  <a:schemeClr val="accent1"/>
                </a:solidFill>
                <a:ea typeface="Calibri"/>
                <a:cs typeface="Calibri"/>
              </a:rPr>
              <a:t>1</a:t>
            </a:r>
            <a:r>
              <a:rPr lang="en-US" sz="2800">
                <a:ea typeface="Calibri"/>
                <a:cs typeface="Calibri"/>
              </a:rPr>
              <a:t>, </a:t>
            </a:r>
            <a:r>
              <a:rPr lang="en-US" sz="2800">
                <a:solidFill>
                  <a:schemeClr val="accent1"/>
                </a:solidFill>
                <a:ea typeface="Calibri"/>
                <a:cs typeface="Calibri"/>
              </a:rPr>
              <a:t>A</a:t>
            </a:r>
            <a:r>
              <a:rPr lang="en-US" sz="2800" baseline="-25000">
                <a:solidFill>
                  <a:schemeClr val="accent1"/>
                </a:solidFill>
                <a:ea typeface="Calibri"/>
                <a:cs typeface="Calibri"/>
              </a:rPr>
              <a:t>1</a:t>
            </a:r>
            <a:r>
              <a:rPr lang="en-US" sz="2800">
                <a:ea typeface="Calibri"/>
                <a:cs typeface="Calibri"/>
              </a:rPr>
              <a:t>, </a:t>
            </a:r>
            <a:r>
              <a:rPr lang="en-US" sz="2800">
                <a:solidFill>
                  <a:schemeClr val="accent1"/>
                </a:solidFill>
                <a:ea typeface="Calibri"/>
                <a:cs typeface="Calibri"/>
              </a:rPr>
              <a:t>t</a:t>
            </a:r>
            <a:r>
              <a:rPr lang="en-US" sz="2800" baseline="-25000">
                <a:solidFill>
                  <a:schemeClr val="accent1"/>
                </a:solidFill>
                <a:ea typeface="Calibri"/>
                <a:cs typeface="Calibri"/>
              </a:rPr>
              <a:t>1</a:t>
            </a:r>
            <a:r>
              <a:rPr lang="en-US" sz="2800">
                <a:solidFill>
                  <a:srgbClr val="000000"/>
                </a:solidFill>
                <a:ea typeface="Calibri"/>
                <a:cs typeface="Calibri"/>
              </a:rPr>
              <a:t>, </a:t>
            </a:r>
            <a:r>
              <a:rPr lang="en-US" sz="2800">
                <a:solidFill>
                  <a:schemeClr val="accent1"/>
                </a:solidFill>
                <a:ea typeface="Calibri"/>
                <a:cs typeface="Calibri"/>
              </a:rPr>
              <a:t>μ</a:t>
            </a:r>
            <a:r>
              <a:rPr lang="en-US" sz="1900" baseline="-25000">
                <a:solidFill>
                  <a:schemeClr val="accent1"/>
                </a:solidFill>
                <a:ea typeface="Calibri"/>
                <a:cs typeface="Calibri"/>
              </a:rPr>
              <a:t>1</a:t>
            </a:r>
            <a:endParaRPr lang="en-US" sz="1900">
              <a:solidFill>
                <a:schemeClr val="accent1"/>
              </a:solidFill>
              <a:ea typeface="Calibri"/>
              <a:cs typeface="Calibri"/>
            </a:endParaRPr>
          </a:p>
          <a:p>
            <a:r>
              <a:rPr lang="en-US" sz="2800">
                <a:solidFill>
                  <a:schemeClr val="accent1"/>
                </a:solidFill>
                <a:ea typeface="Calibri"/>
                <a:cs typeface="Calibri"/>
              </a:rPr>
              <a:t>pk</a:t>
            </a:r>
            <a:r>
              <a:rPr lang="en-US" sz="2800" baseline="-25000">
                <a:solidFill>
                  <a:schemeClr val="accent1"/>
                </a:solidFill>
                <a:ea typeface="Calibri"/>
                <a:cs typeface="Calibri"/>
              </a:rPr>
              <a:t>2</a:t>
            </a:r>
            <a:r>
              <a:rPr lang="en-US" sz="2800">
                <a:ea typeface="Calibri"/>
                <a:cs typeface="Calibri"/>
              </a:rPr>
              <a:t>, </a:t>
            </a:r>
            <a:r>
              <a:rPr lang="en-US" sz="2800">
                <a:solidFill>
                  <a:schemeClr val="accent1"/>
                </a:solidFill>
                <a:ea typeface="Calibri"/>
                <a:cs typeface="Calibri"/>
              </a:rPr>
              <a:t>A</a:t>
            </a:r>
            <a:r>
              <a:rPr lang="en-US" sz="2800" baseline="-25000">
                <a:solidFill>
                  <a:schemeClr val="accent1"/>
                </a:solidFill>
                <a:ea typeface="Calibri"/>
                <a:cs typeface="Calibri"/>
              </a:rPr>
              <a:t>2</a:t>
            </a:r>
            <a:r>
              <a:rPr lang="en-US" sz="2800">
                <a:ea typeface="Calibri"/>
                <a:cs typeface="Calibri"/>
              </a:rPr>
              <a:t>, </a:t>
            </a:r>
            <a:r>
              <a:rPr lang="en-US" sz="2800">
                <a:solidFill>
                  <a:schemeClr val="accent1"/>
                </a:solidFill>
                <a:ea typeface="Calibri"/>
                <a:cs typeface="Calibri"/>
              </a:rPr>
              <a:t>t</a:t>
            </a:r>
            <a:r>
              <a:rPr lang="en-US" sz="2800" baseline="-25000">
                <a:solidFill>
                  <a:schemeClr val="accent1"/>
                </a:solidFill>
                <a:ea typeface="Calibri"/>
                <a:cs typeface="Calibri"/>
              </a:rPr>
              <a:t>2</a:t>
            </a:r>
            <a:r>
              <a:rPr lang="en-US" sz="2800">
                <a:solidFill>
                  <a:srgbClr val="000000"/>
                </a:solidFill>
                <a:ea typeface="Calibri"/>
                <a:cs typeface="Calibri"/>
              </a:rPr>
              <a:t>, </a:t>
            </a:r>
            <a:r>
              <a:rPr lang="en-US" sz="2800">
                <a:solidFill>
                  <a:schemeClr val="accent1"/>
                </a:solidFill>
                <a:ea typeface="Calibri"/>
                <a:cs typeface="Calibri"/>
              </a:rPr>
              <a:t>μ</a:t>
            </a:r>
            <a:r>
              <a:rPr lang="en-US" sz="1900" baseline="-25000">
                <a:solidFill>
                  <a:schemeClr val="accent1"/>
                </a:solidFill>
                <a:ea typeface="Calibri"/>
                <a:cs typeface="Calibri"/>
              </a:rPr>
              <a:t>2</a:t>
            </a:r>
            <a:endParaRPr lang="en-US" sz="1900">
              <a:solidFill>
                <a:schemeClr val="accent1"/>
              </a:solidFill>
              <a:ea typeface="Calibri"/>
              <a:cs typeface="Calibri"/>
            </a:endParaRPr>
          </a:p>
          <a:p>
            <a:r>
              <a:rPr lang="en-US" sz="2800">
                <a:solidFill>
                  <a:schemeClr val="accent1"/>
                </a:solidFill>
                <a:ea typeface="Calibri"/>
                <a:cs typeface="Calibri"/>
              </a:rPr>
              <a:t>pk</a:t>
            </a:r>
            <a:r>
              <a:rPr lang="en-US" sz="2800" baseline="-25000">
                <a:solidFill>
                  <a:schemeClr val="accent1"/>
                </a:solidFill>
                <a:ea typeface="Calibri"/>
                <a:cs typeface="Calibri"/>
              </a:rPr>
              <a:t>3</a:t>
            </a:r>
            <a:r>
              <a:rPr lang="en-US" sz="2800">
                <a:ea typeface="Calibri"/>
                <a:cs typeface="Calibri"/>
              </a:rPr>
              <a:t>, </a:t>
            </a:r>
            <a:r>
              <a:rPr lang="en-US" sz="2800">
                <a:solidFill>
                  <a:schemeClr val="accent1"/>
                </a:solidFill>
                <a:ea typeface="Calibri"/>
                <a:cs typeface="Calibri"/>
              </a:rPr>
              <a:t>A</a:t>
            </a:r>
            <a:r>
              <a:rPr lang="en-US" sz="2800" baseline="-25000">
                <a:solidFill>
                  <a:schemeClr val="accent1"/>
                </a:solidFill>
                <a:ea typeface="Calibri"/>
                <a:cs typeface="Calibri"/>
              </a:rPr>
              <a:t>3</a:t>
            </a:r>
            <a:r>
              <a:rPr lang="en-US" sz="2800">
                <a:ea typeface="Calibri"/>
                <a:cs typeface="Calibri"/>
              </a:rPr>
              <a:t>, </a:t>
            </a:r>
            <a:r>
              <a:rPr lang="en-US" sz="2800">
                <a:solidFill>
                  <a:schemeClr val="accent1"/>
                </a:solidFill>
                <a:ea typeface="Calibri"/>
                <a:cs typeface="Calibri"/>
              </a:rPr>
              <a:t>t</a:t>
            </a:r>
            <a:r>
              <a:rPr lang="en-US" sz="2800" baseline="-25000">
                <a:solidFill>
                  <a:schemeClr val="accent1"/>
                </a:solidFill>
                <a:ea typeface="Calibri"/>
                <a:cs typeface="Calibri"/>
              </a:rPr>
              <a:t>3</a:t>
            </a:r>
            <a:r>
              <a:rPr lang="en-US" sz="2800">
                <a:ea typeface="Calibri"/>
                <a:cs typeface="Calibri"/>
              </a:rPr>
              <a:t>, </a:t>
            </a:r>
            <a:r>
              <a:rPr lang="en-US" sz="2800">
                <a:solidFill>
                  <a:schemeClr val="accent1"/>
                </a:solidFill>
                <a:ea typeface="Calibri"/>
                <a:cs typeface="Calibri"/>
              </a:rPr>
              <a:t>μ</a:t>
            </a:r>
            <a:r>
              <a:rPr lang="en-US" sz="1900" baseline="-25000">
                <a:solidFill>
                  <a:schemeClr val="accent1"/>
                </a:solidFill>
                <a:ea typeface="Calibri"/>
                <a:cs typeface="Calibri"/>
              </a:rPr>
              <a:t>3</a:t>
            </a:r>
            <a:endParaRPr lang="en-US" sz="1900">
              <a:solidFill>
                <a:schemeClr val="accent1"/>
              </a:solidFill>
              <a:ea typeface="Calibri"/>
              <a:cs typeface="Calibri"/>
            </a:endParaRPr>
          </a:p>
          <a:p>
            <a:r>
              <a:rPr lang="en-US" sz="2800">
                <a:ea typeface="Calibri"/>
                <a:cs typeface="Calibri"/>
              </a:rPr>
              <a:t>...</a:t>
            </a:r>
            <a:endParaRPr lang="en-US">
              <a:ea typeface="Calibri"/>
              <a:cs typeface="Calibri"/>
            </a:endParaRPr>
          </a:p>
          <a:p>
            <a:endParaRPr lang="en-US">
              <a:ea typeface="Calibri"/>
              <a:cs typeface="Calibri"/>
            </a:endParaRPr>
          </a:p>
          <a:p>
            <a:endParaRPr lang="en-US">
              <a:ea typeface="Calibri"/>
              <a:cs typeface="Calibri"/>
            </a:endParaRPr>
          </a:p>
        </p:txBody>
      </p:sp>
    </p:spTree>
    <p:extLst>
      <p:ext uri="{BB962C8B-B14F-4D97-AF65-F5344CB8AC3E}">
        <p14:creationId xmlns:p14="http://schemas.microsoft.com/office/powerpoint/2010/main" val="330569177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C2546F-F388-D42E-58FB-4A3859F57C5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914F2AD-F99B-EEDC-7E1E-8EDFDDB21A32}"/>
              </a:ext>
            </a:extLst>
          </p:cNvPr>
          <p:cNvSpPr>
            <a:spLocks noGrp="1"/>
          </p:cNvSpPr>
          <p:nvPr>
            <p:ph type="title"/>
          </p:nvPr>
        </p:nvSpPr>
        <p:spPr/>
        <p:txBody>
          <a:bodyPr/>
          <a:lstStyle/>
          <a:p>
            <a:r>
              <a:rPr lang="en-US" err="1">
                <a:latin typeface="Segoe UI Semibold"/>
                <a:cs typeface="Segoe UI Semibold"/>
              </a:rPr>
              <a:t>Dilithium</a:t>
            </a:r>
            <a:r>
              <a:rPr lang="en-US">
                <a:latin typeface="Segoe UI Semibold"/>
                <a:cs typeface="Segoe UI Semibold"/>
              </a:rPr>
              <a:t> Ring Signature</a:t>
            </a:r>
            <a:endParaRPr lang="en-US" err="1"/>
          </a:p>
        </p:txBody>
      </p:sp>
      <p:sp>
        <p:nvSpPr>
          <p:cNvPr id="3" name="Content Placeholder 2">
            <a:extLst>
              <a:ext uri="{FF2B5EF4-FFF2-40B4-BE49-F238E27FC236}">
                <a16:creationId xmlns:a16="http://schemas.microsoft.com/office/drawing/2014/main" id="{EE2159D4-2D4B-EDA2-EFC2-B2ED23956C88}"/>
              </a:ext>
            </a:extLst>
          </p:cNvPr>
          <p:cNvSpPr>
            <a:spLocks noGrp="1"/>
          </p:cNvSpPr>
          <p:nvPr>
            <p:ph idx="1"/>
          </p:nvPr>
        </p:nvSpPr>
        <p:spPr>
          <a:xfrm>
            <a:off x="838200" y="1801625"/>
            <a:ext cx="5523600" cy="4375338"/>
          </a:xfrm>
          <a:ln>
            <a:solidFill>
              <a:schemeClr val="tx1"/>
            </a:solidFill>
          </a:ln>
        </p:spPr>
        <p:txBody>
          <a:bodyPr vert="horz" lIns="91440" tIns="45720" rIns="91440" bIns="45720" rtlCol="0" anchor="t">
            <a:normAutofit lnSpcReduction="10000"/>
          </a:bodyPr>
          <a:lstStyle/>
          <a:p>
            <a:pPr marL="0" indent="0">
              <a:buNone/>
            </a:pPr>
            <a:r>
              <a:rPr lang="en-US">
                <a:ea typeface="Calibri" panose="020F0502020204030204"/>
                <a:cs typeface="Calibri" panose="020F0502020204030204"/>
              </a:rPr>
              <a:t>Verify((</a:t>
            </a:r>
            <a:r>
              <a:rPr lang="en-US" err="1">
                <a:solidFill>
                  <a:schemeClr val="accent6"/>
                </a:solidFill>
                <a:ea typeface="Calibri" panose="020F0502020204030204"/>
                <a:cs typeface="Calibri" panose="020F0502020204030204"/>
              </a:rPr>
              <a:t>A</a:t>
            </a:r>
            <a:r>
              <a:rPr lang="en-US" err="1">
                <a:ea typeface="Calibri" panose="020F0502020204030204"/>
                <a:cs typeface="Calibri" panose="020F0502020204030204"/>
              </a:rPr>
              <a:t>,</a:t>
            </a:r>
            <a:r>
              <a:rPr lang="en-US" err="1">
                <a:solidFill>
                  <a:schemeClr val="accent6"/>
                </a:solidFill>
                <a:ea typeface="Calibri" panose="020F0502020204030204"/>
                <a:cs typeface="Calibri" panose="020F0502020204030204"/>
              </a:rPr>
              <a:t>t</a:t>
            </a:r>
            <a:r>
              <a:rPr lang="en-US" err="1">
                <a:ea typeface="Calibri" panose="020F0502020204030204"/>
                <a:cs typeface="Calibri" panose="020F0502020204030204"/>
              </a:rPr>
              <a:t>,</a:t>
            </a:r>
            <a:r>
              <a:rPr lang="en-US" err="1">
                <a:solidFill>
                  <a:schemeClr val="accent6"/>
                </a:solidFill>
                <a:ea typeface="Calibri" panose="020F0502020204030204"/>
                <a:cs typeface="Calibri" panose="020F0502020204030204"/>
              </a:rPr>
              <a:t>μ</a:t>
            </a:r>
            <a:r>
              <a:rPr lang="en-US">
                <a:ea typeface="Calibri" panose="020F0502020204030204"/>
                <a:cs typeface="Calibri" panose="020F0502020204030204"/>
              </a:rPr>
              <a:t>), </a:t>
            </a:r>
            <a:r>
              <a:rPr lang="en-US">
                <a:solidFill>
                  <a:srgbClr val="FF0000"/>
                </a:solidFill>
                <a:ea typeface="+mn-lt"/>
                <a:cs typeface="+mn-lt"/>
              </a:rPr>
              <a:t>σ </a:t>
            </a:r>
            <a:r>
              <a:rPr lang="en-US">
                <a:ea typeface="+mn-lt"/>
                <a:cs typeface="+mn-lt"/>
              </a:rPr>
              <a:t>= (</a:t>
            </a:r>
            <a:r>
              <a:rPr lang="en-US">
                <a:solidFill>
                  <a:srgbClr val="FF0000"/>
                </a:solidFill>
                <a:ea typeface="+mn-lt"/>
                <a:cs typeface="+mn-lt"/>
              </a:rPr>
              <a:t>ĉ</a:t>
            </a:r>
            <a:r>
              <a:rPr lang="en-US">
                <a:ea typeface="+mn-lt"/>
                <a:cs typeface="+mn-lt"/>
              </a:rPr>
              <a:t>, </a:t>
            </a:r>
            <a:r>
              <a:rPr lang="en-US">
                <a:solidFill>
                  <a:srgbClr val="FF0000"/>
                </a:solidFill>
                <a:ea typeface="+mn-lt"/>
                <a:cs typeface="+mn-lt"/>
              </a:rPr>
              <a:t>z</a:t>
            </a:r>
            <a:r>
              <a:rPr lang="en-US">
                <a:ea typeface="+mn-lt"/>
                <a:cs typeface="+mn-lt"/>
              </a:rPr>
              <a:t>), </a:t>
            </a:r>
            <a:r>
              <a:rPr lang="en-US">
                <a:solidFill>
                  <a:schemeClr val="accent1"/>
                </a:solidFill>
                <a:ea typeface="+mn-lt"/>
                <a:cs typeface="+mn-lt"/>
              </a:rPr>
              <a:t>m</a:t>
            </a:r>
            <a:r>
              <a:rPr lang="en-US">
                <a:ea typeface="+mn-lt"/>
                <a:cs typeface="+mn-lt"/>
              </a:rPr>
              <a:t>):</a:t>
            </a:r>
          </a:p>
          <a:p>
            <a:pPr marL="0" indent="0">
              <a:buNone/>
            </a:pPr>
            <a:r>
              <a:rPr lang="en-US">
                <a:ea typeface="Calibri" panose="020F0502020204030204"/>
                <a:cs typeface="Calibri" panose="020F0502020204030204"/>
              </a:rPr>
              <a:t>  </a:t>
            </a:r>
            <a:r>
              <a:rPr lang="en-US">
                <a:solidFill>
                  <a:schemeClr val="bg1">
                    <a:lumMod val="95000"/>
                  </a:schemeClr>
                </a:solidFill>
                <a:ea typeface="Calibri" panose="020F0502020204030204"/>
                <a:cs typeface="Calibri" panose="020F0502020204030204"/>
              </a:rPr>
              <a:t>(</a:t>
            </a:r>
            <a:r>
              <a:rPr lang="en-US" err="1">
                <a:solidFill>
                  <a:schemeClr val="bg1">
                    <a:lumMod val="95000"/>
                  </a:schemeClr>
                </a:solidFill>
                <a:ea typeface="Calibri" panose="020F0502020204030204"/>
                <a:cs typeface="Calibri" panose="020F0502020204030204"/>
              </a:rPr>
              <a:t>A,t</a:t>
            </a:r>
            <a:r>
              <a:rPr lang="en-US">
                <a:solidFill>
                  <a:schemeClr val="bg1">
                    <a:lumMod val="95000"/>
                  </a:schemeClr>
                </a:solidFill>
                <a:ea typeface="Calibri" panose="020F0502020204030204"/>
                <a:cs typeface="Calibri" panose="020F0502020204030204"/>
              </a:rPr>
              <a:t>) := </a:t>
            </a:r>
            <a:r>
              <a:rPr lang="en-US" b="1" err="1">
                <a:solidFill>
                  <a:schemeClr val="bg1">
                    <a:lumMod val="95000"/>
                  </a:schemeClr>
                </a:solidFill>
                <a:ea typeface="Calibri" panose="020F0502020204030204"/>
                <a:cs typeface="Calibri" panose="020F0502020204030204"/>
              </a:rPr>
              <a:t>ExpandA</a:t>
            </a:r>
            <a:r>
              <a:rPr lang="en-US">
                <a:solidFill>
                  <a:schemeClr val="bg1">
                    <a:lumMod val="95000"/>
                  </a:schemeClr>
                </a:solidFill>
                <a:ea typeface="Calibri" panose="020F0502020204030204"/>
                <a:cs typeface="Calibri" panose="020F0502020204030204"/>
              </a:rPr>
              <a:t>(pk)</a:t>
            </a:r>
          </a:p>
          <a:p>
            <a:pPr marL="0" indent="0">
              <a:buNone/>
            </a:pPr>
            <a:r>
              <a:rPr lang="en-US">
                <a:solidFill>
                  <a:schemeClr val="bg1">
                    <a:lumMod val="95000"/>
                  </a:schemeClr>
                </a:solidFill>
                <a:ea typeface="Calibri" panose="020F0502020204030204"/>
                <a:cs typeface="Calibri" panose="020F0502020204030204"/>
              </a:rPr>
              <a:t>  </a:t>
            </a:r>
            <a:r>
              <a:rPr lang="en-US">
                <a:solidFill>
                  <a:schemeClr val="bg1">
                    <a:lumMod val="95000"/>
                  </a:schemeClr>
                </a:solidFill>
                <a:ea typeface="+mn-lt"/>
                <a:cs typeface="+mn-lt"/>
              </a:rPr>
              <a:t>μ := </a:t>
            </a:r>
            <a:r>
              <a:rPr lang="en-US" b="1">
                <a:solidFill>
                  <a:schemeClr val="bg1">
                    <a:lumMod val="95000"/>
                  </a:schemeClr>
                </a:solidFill>
                <a:ea typeface="+mn-lt"/>
                <a:cs typeface="+mn-lt"/>
              </a:rPr>
              <a:t>H</a:t>
            </a:r>
            <a:r>
              <a:rPr lang="en-US">
                <a:solidFill>
                  <a:schemeClr val="bg1">
                    <a:lumMod val="95000"/>
                  </a:schemeClr>
                </a:solidFill>
                <a:ea typeface="+mn-lt"/>
                <a:cs typeface="+mn-lt"/>
              </a:rPr>
              <a:t>(</a:t>
            </a:r>
            <a:r>
              <a:rPr lang="en-US" b="1">
                <a:solidFill>
                  <a:schemeClr val="bg1">
                    <a:lumMod val="95000"/>
                  </a:schemeClr>
                </a:solidFill>
                <a:ea typeface="+mn-lt"/>
                <a:cs typeface="+mn-lt"/>
              </a:rPr>
              <a:t>H</a:t>
            </a:r>
            <a:r>
              <a:rPr lang="en-US">
                <a:solidFill>
                  <a:schemeClr val="bg1">
                    <a:lumMod val="95000"/>
                  </a:schemeClr>
                </a:solidFill>
                <a:ea typeface="+mn-lt"/>
                <a:cs typeface="+mn-lt"/>
              </a:rPr>
              <a:t>(pk)|m)</a:t>
            </a:r>
          </a:p>
          <a:p>
            <a:pPr marL="0" indent="0">
              <a:buNone/>
            </a:pPr>
            <a:r>
              <a:rPr lang="en-US">
                <a:solidFill>
                  <a:srgbClr val="000000"/>
                </a:solidFill>
                <a:ea typeface="Calibri" panose="020F0502020204030204"/>
                <a:cs typeface="Calibri" panose="020F0502020204030204"/>
              </a:rPr>
              <a:t>  </a:t>
            </a:r>
            <a:r>
              <a:rPr lang="en-US">
                <a:solidFill>
                  <a:srgbClr val="FF0000"/>
                </a:solidFill>
                <a:ea typeface="Calibri" panose="020F0502020204030204"/>
                <a:cs typeface="Calibri" panose="020F0502020204030204"/>
              </a:rPr>
              <a:t>c </a:t>
            </a:r>
            <a:r>
              <a:rPr lang="en-US">
                <a:solidFill>
                  <a:srgbClr val="000000"/>
                </a:solidFill>
                <a:ea typeface="Calibri" panose="020F0502020204030204"/>
                <a:cs typeface="Calibri" panose="020F0502020204030204"/>
              </a:rPr>
              <a:t>:= </a:t>
            </a:r>
            <a:r>
              <a:rPr lang="en-US" b="1" err="1">
                <a:solidFill>
                  <a:srgbClr val="000000"/>
                </a:solidFill>
                <a:ea typeface="Calibri" panose="020F0502020204030204"/>
                <a:cs typeface="Calibri" panose="020F0502020204030204"/>
              </a:rPr>
              <a:t>SampleInBall</a:t>
            </a:r>
            <a:r>
              <a:rPr lang="en-US">
                <a:solidFill>
                  <a:srgbClr val="000000"/>
                </a:solidFill>
                <a:ea typeface="Calibri" panose="020F0502020204030204"/>
                <a:cs typeface="Calibri" panose="020F0502020204030204"/>
              </a:rPr>
              <a:t>(</a:t>
            </a:r>
            <a:r>
              <a:rPr lang="en-US">
                <a:solidFill>
                  <a:srgbClr val="FF0000"/>
                </a:solidFill>
                <a:ea typeface="Calibri" panose="020F0502020204030204"/>
                <a:cs typeface="Calibri" panose="020F0502020204030204"/>
              </a:rPr>
              <a:t>ĉ</a:t>
            </a:r>
            <a:r>
              <a:rPr lang="en-US">
                <a:solidFill>
                  <a:srgbClr val="000000"/>
                </a:solidFill>
                <a:ea typeface="Calibri" panose="020F0502020204030204"/>
                <a:cs typeface="Calibri" panose="020F0502020204030204"/>
              </a:rPr>
              <a:t>)</a:t>
            </a:r>
          </a:p>
          <a:p>
            <a:pPr marL="0" indent="0">
              <a:buNone/>
            </a:pPr>
            <a:r>
              <a:rPr lang="en-US">
                <a:solidFill>
                  <a:srgbClr val="000000"/>
                </a:solidFill>
                <a:ea typeface="Calibri" panose="020F0502020204030204"/>
                <a:cs typeface="Calibri" panose="020F0502020204030204"/>
              </a:rPr>
              <a:t>  </a:t>
            </a:r>
            <a:r>
              <a:rPr lang="en-US">
                <a:solidFill>
                  <a:srgbClr val="FF0000"/>
                </a:solidFill>
                <a:ea typeface="Calibri" panose="020F0502020204030204"/>
                <a:cs typeface="Calibri" panose="020F0502020204030204"/>
              </a:rPr>
              <a:t>w </a:t>
            </a:r>
            <a:r>
              <a:rPr lang="en-US">
                <a:solidFill>
                  <a:srgbClr val="000000"/>
                </a:solidFill>
                <a:ea typeface="Calibri" panose="020F0502020204030204"/>
                <a:cs typeface="Calibri" panose="020F0502020204030204"/>
              </a:rPr>
              <a:t>:= </a:t>
            </a:r>
            <a:r>
              <a:rPr lang="en-US" err="1">
                <a:solidFill>
                  <a:srgbClr val="000000"/>
                </a:solidFill>
                <a:ea typeface="Calibri" panose="020F0502020204030204"/>
                <a:cs typeface="Calibri" panose="020F0502020204030204"/>
              </a:rPr>
              <a:t>HighBits</a:t>
            </a:r>
            <a:r>
              <a:rPr lang="en-US">
                <a:solidFill>
                  <a:srgbClr val="000000"/>
                </a:solidFill>
                <a:ea typeface="Calibri" panose="020F0502020204030204"/>
                <a:cs typeface="Calibri" panose="020F0502020204030204"/>
              </a:rPr>
              <a:t>(</a:t>
            </a:r>
            <a:r>
              <a:rPr lang="en-US">
                <a:solidFill>
                  <a:schemeClr val="accent6"/>
                </a:solidFill>
                <a:ea typeface="Calibri" panose="020F0502020204030204"/>
                <a:cs typeface="Calibri" panose="020F0502020204030204"/>
              </a:rPr>
              <a:t>A</a:t>
            </a:r>
            <a:r>
              <a:rPr lang="en-US">
                <a:solidFill>
                  <a:srgbClr val="FF0000"/>
                </a:solidFill>
                <a:ea typeface="Calibri" panose="020F0502020204030204"/>
                <a:cs typeface="Calibri" panose="020F0502020204030204"/>
              </a:rPr>
              <a:t>z </a:t>
            </a:r>
            <a:r>
              <a:rPr lang="en-US">
                <a:solidFill>
                  <a:srgbClr val="000000"/>
                </a:solidFill>
                <a:ea typeface="Calibri" panose="020F0502020204030204"/>
                <a:cs typeface="Calibri" panose="020F0502020204030204"/>
              </a:rPr>
              <a:t>– </a:t>
            </a:r>
            <a:r>
              <a:rPr lang="en-US" err="1">
                <a:solidFill>
                  <a:srgbClr val="FF0000"/>
                </a:solidFill>
                <a:ea typeface="Calibri" panose="020F0502020204030204"/>
                <a:cs typeface="Calibri" panose="020F0502020204030204"/>
              </a:rPr>
              <a:t>c</a:t>
            </a:r>
            <a:r>
              <a:rPr lang="en-US" err="1">
                <a:solidFill>
                  <a:schemeClr val="accent6"/>
                </a:solidFill>
                <a:ea typeface="Calibri" panose="020F0502020204030204"/>
                <a:cs typeface="Calibri" panose="020F0502020204030204"/>
              </a:rPr>
              <a:t>t</a:t>
            </a:r>
            <a:r>
              <a:rPr lang="en-US">
                <a:solidFill>
                  <a:srgbClr val="000000"/>
                </a:solidFill>
                <a:ea typeface="Calibri" panose="020F0502020204030204"/>
                <a:cs typeface="Calibri" panose="020F0502020204030204"/>
              </a:rPr>
              <a:t>)</a:t>
            </a:r>
          </a:p>
          <a:p>
            <a:pPr marL="0" indent="0">
              <a:buNone/>
            </a:pPr>
            <a:r>
              <a:rPr lang="en-US">
                <a:solidFill>
                  <a:srgbClr val="000000"/>
                </a:solidFill>
                <a:ea typeface="Calibri" panose="020F0502020204030204"/>
                <a:cs typeface="Calibri" panose="020F0502020204030204"/>
              </a:rPr>
              <a:t>  Check </a:t>
            </a:r>
            <a:r>
              <a:rPr lang="en-US">
                <a:solidFill>
                  <a:srgbClr val="FF0000"/>
                </a:solidFill>
                <a:ea typeface="Calibri" panose="020F0502020204030204"/>
                <a:cs typeface="Calibri" panose="020F0502020204030204"/>
              </a:rPr>
              <a:t>ĉ </a:t>
            </a:r>
            <a:r>
              <a:rPr lang="en-US">
                <a:solidFill>
                  <a:srgbClr val="000000"/>
                </a:solidFill>
                <a:ea typeface="Calibri" panose="020F0502020204030204"/>
                <a:cs typeface="Calibri" panose="020F0502020204030204"/>
              </a:rPr>
              <a:t>== </a:t>
            </a:r>
            <a:r>
              <a:rPr lang="en-US" b="1">
                <a:solidFill>
                  <a:srgbClr val="000000"/>
                </a:solidFill>
                <a:ea typeface="Calibri" panose="020F0502020204030204"/>
                <a:cs typeface="Calibri" panose="020F0502020204030204"/>
              </a:rPr>
              <a:t>H</a:t>
            </a:r>
            <a:r>
              <a:rPr lang="en-US">
                <a:solidFill>
                  <a:srgbClr val="000000"/>
                </a:solidFill>
                <a:ea typeface="Calibri" panose="020F0502020204030204"/>
                <a:cs typeface="Calibri" panose="020F0502020204030204"/>
              </a:rPr>
              <a:t>(</a:t>
            </a:r>
            <a:r>
              <a:rPr lang="en-US" err="1">
                <a:solidFill>
                  <a:schemeClr val="accent6"/>
                </a:solidFill>
                <a:ea typeface="Calibri" panose="020F0502020204030204"/>
                <a:cs typeface="Calibri" panose="020F0502020204030204"/>
              </a:rPr>
              <a:t>μ</a:t>
            </a:r>
            <a:r>
              <a:rPr lang="en-US" err="1">
                <a:solidFill>
                  <a:srgbClr val="000000"/>
                </a:solidFill>
                <a:ea typeface="Calibri" panose="020F0502020204030204"/>
                <a:cs typeface="Calibri" panose="020F0502020204030204"/>
              </a:rPr>
              <a:t>|</a:t>
            </a:r>
            <a:r>
              <a:rPr lang="en-US" err="1">
                <a:solidFill>
                  <a:srgbClr val="FF0000"/>
                </a:solidFill>
                <a:ea typeface="Calibri" panose="020F0502020204030204"/>
                <a:cs typeface="Calibri" panose="020F0502020204030204"/>
              </a:rPr>
              <a:t>w</a:t>
            </a:r>
            <a:r>
              <a:rPr lang="en-US">
                <a:solidFill>
                  <a:srgbClr val="000000"/>
                </a:solidFill>
                <a:ea typeface="Calibri" panose="020F0502020204030204"/>
                <a:cs typeface="Calibri" panose="020F0502020204030204"/>
              </a:rPr>
              <a:t>)</a:t>
            </a:r>
          </a:p>
          <a:p>
            <a:pPr marL="0" indent="0">
              <a:buNone/>
            </a:pPr>
            <a:r>
              <a:rPr lang="en-US">
                <a:solidFill>
                  <a:srgbClr val="000000"/>
                </a:solidFill>
                <a:ea typeface="Calibri" panose="020F0502020204030204"/>
                <a:cs typeface="Calibri" panose="020F0502020204030204"/>
              </a:rPr>
              <a:t>  Check </a:t>
            </a:r>
            <a:r>
              <a:rPr lang="en-US">
                <a:solidFill>
                  <a:srgbClr val="FF0000"/>
                </a:solidFill>
                <a:ea typeface="Calibri" panose="020F0502020204030204"/>
                <a:cs typeface="Calibri" panose="020F0502020204030204"/>
              </a:rPr>
              <a:t>z </a:t>
            </a:r>
            <a:r>
              <a:rPr lang="en-US">
                <a:solidFill>
                  <a:srgbClr val="000000"/>
                </a:solidFill>
                <a:ea typeface="Calibri" panose="020F0502020204030204"/>
                <a:cs typeface="Calibri" panose="020F0502020204030204"/>
              </a:rPr>
              <a:t>is small</a:t>
            </a:r>
            <a:endParaRPr lang="en-US">
              <a:solidFill>
                <a:srgbClr val="000000"/>
              </a:solidFill>
            </a:endParaRPr>
          </a:p>
          <a:p>
            <a:pPr marL="0" indent="0">
              <a:buNone/>
            </a:pPr>
            <a:r>
              <a:rPr lang="en-US">
                <a:ea typeface="Calibri" panose="020F0502020204030204"/>
                <a:cs typeface="Calibri" panose="020F0502020204030204"/>
              </a:rPr>
              <a:t>  </a:t>
            </a:r>
          </a:p>
          <a:p>
            <a:pPr marL="0" indent="0">
              <a:buNone/>
            </a:pPr>
            <a:r>
              <a:rPr lang="en-US">
                <a:ea typeface="Calibri" panose="020F0502020204030204"/>
                <a:cs typeface="Calibri" panose="020F0502020204030204"/>
              </a:rPr>
              <a:t>  Verify (</a:t>
            </a:r>
            <a:r>
              <a:rPr lang="en-US" err="1">
                <a:solidFill>
                  <a:schemeClr val="accent6"/>
                </a:solidFill>
                <a:ea typeface="Calibri" panose="020F0502020204030204"/>
                <a:cs typeface="Calibri" panose="020F0502020204030204"/>
              </a:rPr>
              <a:t>A</a:t>
            </a:r>
            <a:r>
              <a:rPr lang="en-US" err="1">
                <a:ea typeface="Calibri" panose="020F0502020204030204"/>
                <a:cs typeface="Calibri" panose="020F0502020204030204"/>
              </a:rPr>
              <a:t>,</a:t>
            </a:r>
            <a:r>
              <a:rPr lang="en-US" err="1">
                <a:solidFill>
                  <a:schemeClr val="accent6"/>
                </a:solidFill>
                <a:ea typeface="Calibri" panose="020F0502020204030204"/>
                <a:cs typeface="Calibri" panose="020F0502020204030204"/>
              </a:rPr>
              <a:t>t</a:t>
            </a:r>
            <a:r>
              <a:rPr lang="en-US" err="1">
                <a:ea typeface="Calibri" panose="020F0502020204030204"/>
                <a:cs typeface="Calibri" panose="020F0502020204030204"/>
              </a:rPr>
              <a:t>,</a:t>
            </a:r>
            <a:r>
              <a:rPr lang="en-US" err="1">
                <a:solidFill>
                  <a:schemeClr val="accent6"/>
                </a:solidFill>
                <a:ea typeface="Calibri" panose="020F0502020204030204"/>
                <a:cs typeface="Calibri" panose="020F0502020204030204"/>
              </a:rPr>
              <a:t>μ</a:t>
            </a:r>
            <a:r>
              <a:rPr lang="en-US">
                <a:solidFill>
                  <a:srgbClr val="000000"/>
                </a:solidFill>
                <a:ea typeface="Calibri" panose="020F0502020204030204"/>
                <a:cs typeface="Calibri" panose="020F0502020204030204"/>
              </a:rPr>
              <a:t>)</a:t>
            </a:r>
            <a:r>
              <a:rPr lang="en-US">
                <a:solidFill>
                  <a:schemeClr val="accent6"/>
                </a:solidFill>
                <a:ea typeface="Calibri" panose="020F0502020204030204"/>
                <a:cs typeface="Calibri" panose="020F0502020204030204"/>
              </a:rPr>
              <a:t> </a:t>
            </a:r>
            <a:r>
              <a:rPr lang="en-US">
                <a:ea typeface="Calibri" panose="020F0502020204030204"/>
                <a:cs typeface="Calibri" panose="020F0502020204030204"/>
              </a:rPr>
              <a:t>in Merkle tree</a:t>
            </a:r>
          </a:p>
          <a:p>
            <a:pPr marL="0" indent="0">
              <a:buNone/>
            </a:pPr>
            <a:endParaRPr lang="en-US">
              <a:ea typeface="Calibri" panose="020F0502020204030204"/>
              <a:cs typeface="Calibri" panose="020F0502020204030204"/>
            </a:endParaRPr>
          </a:p>
        </p:txBody>
      </p:sp>
      <p:sp>
        <p:nvSpPr>
          <p:cNvPr id="6" name="TextBox 5">
            <a:extLst>
              <a:ext uri="{FF2B5EF4-FFF2-40B4-BE49-F238E27FC236}">
                <a16:creationId xmlns:a16="http://schemas.microsoft.com/office/drawing/2014/main" id="{85C6BF7D-E81C-E832-EB44-033383E36301}"/>
              </a:ext>
            </a:extLst>
          </p:cNvPr>
          <p:cNvSpPr txBox="1"/>
          <p:nvPr/>
        </p:nvSpPr>
        <p:spPr>
          <a:xfrm>
            <a:off x="6985567" y="1795443"/>
            <a:ext cx="4100562" cy="3231654"/>
          </a:xfrm>
          <a:prstGeom prst="rect">
            <a:avLst/>
          </a:prstGeom>
          <a:no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a:ea typeface="Calibri"/>
                <a:cs typeface="Calibri"/>
              </a:rPr>
              <a:t>Merkle data:</a:t>
            </a:r>
          </a:p>
          <a:p>
            <a:endParaRPr lang="en-US" sz="2800">
              <a:ea typeface="Calibri"/>
              <a:cs typeface="Calibri"/>
            </a:endParaRPr>
          </a:p>
          <a:p>
            <a:r>
              <a:rPr lang="en-US" sz="2800">
                <a:solidFill>
                  <a:schemeClr val="accent1"/>
                </a:solidFill>
                <a:ea typeface="Calibri"/>
                <a:cs typeface="Calibri"/>
              </a:rPr>
              <a:t>A</a:t>
            </a:r>
            <a:r>
              <a:rPr lang="en-US" sz="2800" baseline="-25000">
                <a:solidFill>
                  <a:schemeClr val="accent1"/>
                </a:solidFill>
                <a:ea typeface="Calibri"/>
                <a:cs typeface="Calibri"/>
              </a:rPr>
              <a:t>1</a:t>
            </a:r>
            <a:r>
              <a:rPr lang="en-US" sz="2800">
                <a:ea typeface="Calibri"/>
                <a:cs typeface="Calibri"/>
              </a:rPr>
              <a:t>, </a:t>
            </a:r>
            <a:r>
              <a:rPr lang="en-US" sz="2800">
                <a:solidFill>
                  <a:schemeClr val="accent1"/>
                </a:solidFill>
                <a:ea typeface="Calibri"/>
                <a:cs typeface="Calibri"/>
              </a:rPr>
              <a:t>t</a:t>
            </a:r>
            <a:r>
              <a:rPr lang="en-US" sz="2800" baseline="-25000">
                <a:solidFill>
                  <a:schemeClr val="accent1"/>
                </a:solidFill>
                <a:ea typeface="Calibri"/>
                <a:cs typeface="Calibri"/>
              </a:rPr>
              <a:t>1</a:t>
            </a:r>
            <a:r>
              <a:rPr lang="en-US" sz="2800">
                <a:ea typeface="Calibri"/>
                <a:cs typeface="Calibri"/>
              </a:rPr>
              <a:t>, </a:t>
            </a:r>
            <a:r>
              <a:rPr lang="en-US" sz="2800">
                <a:solidFill>
                  <a:schemeClr val="accent1"/>
                </a:solidFill>
                <a:ea typeface="Calibri"/>
                <a:cs typeface="Calibri"/>
              </a:rPr>
              <a:t>μ</a:t>
            </a:r>
            <a:r>
              <a:rPr lang="en-US" sz="2800" baseline="-25000">
                <a:solidFill>
                  <a:schemeClr val="accent1"/>
                </a:solidFill>
                <a:ea typeface="Calibri"/>
                <a:cs typeface="Calibri"/>
              </a:rPr>
              <a:t>1</a:t>
            </a:r>
          </a:p>
          <a:p>
            <a:r>
              <a:rPr lang="en-US" sz="2800">
                <a:solidFill>
                  <a:schemeClr val="accent1"/>
                </a:solidFill>
                <a:ea typeface="Calibri"/>
                <a:cs typeface="Calibri"/>
              </a:rPr>
              <a:t>A</a:t>
            </a:r>
            <a:r>
              <a:rPr lang="en-US" sz="2800" baseline="-25000">
                <a:solidFill>
                  <a:schemeClr val="accent1"/>
                </a:solidFill>
                <a:ea typeface="Calibri"/>
                <a:cs typeface="Calibri"/>
              </a:rPr>
              <a:t>2</a:t>
            </a:r>
            <a:r>
              <a:rPr lang="en-US" sz="2800">
                <a:ea typeface="Calibri"/>
                <a:cs typeface="Calibri"/>
              </a:rPr>
              <a:t>, </a:t>
            </a:r>
            <a:r>
              <a:rPr lang="en-US" sz="2800">
                <a:solidFill>
                  <a:schemeClr val="accent1"/>
                </a:solidFill>
                <a:ea typeface="Calibri"/>
                <a:cs typeface="Calibri"/>
              </a:rPr>
              <a:t>t</a:t>
            </a:r>
            <a:r>
              <a:rPr lang="en-US" sz="2800" baseline="-25000">
                <a:solidFill>
                  <a:schemeClr val="accent1"/>
                </a:solidFill>
                <a:ea typeface="Calibri"/>
                <a:cs typeface="Calibri"/>
              </a:rPr>
              <a:t>2</a:t>
            </a:r>
            <a:r>
              <a:rPr lang="en-US" sz="2800">
                <a:ea typeface="Calibri"/>
                <a:cs typeface="Calibri"/>
              </a:rPr>
              <a:t>, </a:t>
            </a:r>
            <a:r>
              <a:rPr lang="en-US" sz="2800">
                <a:solidFill>
                  <a:schemeClr val="accent1"/>
                </a:solidFill>
                <a:ea typeface="Calibri"/>
                <a:cs typeface="Calibri"/>
              </a:rPr>
              <a:t>μ</a:t>
            </a:r>
            <a:r>
              <a:rPr lang="en-US" sz="2800" baseline="-25000">
                <a:solidFill>
                  <a:schemeClr val="accent1"/>
                </a:solidFill>
                <a:ea typeface="Calibri"/>
                <a:cs typeface="Calibri"/>
              </a:rPr>
              <a:t>2</a:t>
            </a:r>
            <a:endParaRPr lang="en-US" baseline="-25000">
              <a:solidFill>
                <a:schemeClr val="accent1"/>
              </a:solidFill>
              <a:ea typeface="Calibri"/>
              <a:cs typeface="Calibri"/>
            </a:endParaRPr>
          </a:p>
          <a:p>
            <a:r>
              <a:rPr lang="en-US" sz="2800">
                <a:solidFill>
                  <a:schemeClr val="accent1"/>
                </a:solidFill>
                <a:ea typeface="Calibri"/>
                <a:cs typeface="Calibri"/>
              </a:rPr>
              <a:t>A</a:t>
            </a:r>
            <a:r>
              <a:rPr lang="en-US" sz="2800" baseline="-25000">
                <a:solidFill>
                  <a:schemeClr val="accent1"/>
                </a:solidFill>
                <a:ea typeface="Calibri"/>
                <a:cs typeface="Calibri"/>
              </a:rPr>
              <a:t>3</a:t>
            </a:r>
            <a:r>
              <a:rPr lang="en-US" sz="2800">
                <a:ea typeface="Calibri"/>
                <a:cs typeface="Calibri"/>
              </a:rPr>
              <a:t>, </a:t>
            </a:r>
            <a:r>
              <a:rPr lang="en-US" sz="2800">
                <a:solidFill>
                  <a:schemeClr val="accent1"/>
                </a:solidFill>
                <a:ea typeface="Calibri"/>
                <a:cs typeface="Calibri"/>
              </a:rPr>
              <a:t>t</a:t>
            </a:r>
            <a:r>
              <a:rPr lang="en-US" sz="2800" baseline="-25000">
                <a:solidFill>
                  <a:schemeClr val="accent1"/>
                </a:solidFill>
                <a:ea typeface="Calibri"/>
                <a:cs typeface="Calibri"/>
              </a:rPr>
              <a:t>3</a:t>
            </a:r>
            <a:r>
              <a:rPr lang="en-US" sz="2800">
                <a:solidFill>
                  <a:srgbClr val="000000"/>
                </a:solidFill>
                <a:ea typeface="Calibri"/>
                <a:cs typeface="Calibri"/>
              </a:rPr>
              <a:t>, </a:t>
            </a:r>
            <a:r>
              <a:rPr lang="en-US" sz="2800">
                <a:solidFill>
                  <a:schemeClr val="accent1"/>
                </a:solidFill>
                <a:ea typeface="Calibri"/>
                <a:cs typeface="Calibri"/>
              </a:rPr>
              <a:t>μ</a:t>
            </a:r>
            <a:r>
              <a:rPr lang="en-US" sz="2800" baseline="-25000">
                <a:solidFill>
                  <a:schemeClr val="accent1"/>
                </a:solidFill>
                <a:ea typeface="Calibri"/>
                <a:cs typeface="Calibri"/>
              </a:rPr>
              <a:t>3</a:t>
            </a:r>
            <a:endParaRPr lang="en-US" baseline="-25000">
              <a:solidFill>
                <a:schemeClr val="accent1"/>
              </a:solidFill>
              <a:ea typeface="Calibri"/>
              <a:cs typeface="Calibri"/>
            </a:endParaRPr>
          </a:p>
          <a:p>
            <a:r>
              <a:rPr lang="en-US" sz="2800">
                <a:solidFill>
                  <a:srgbClr val="000000"/>
                </a:solidFill>
                <a:ea typeface="Calibri"/>
                <a:cs typeface="Calibri"/>
              </a:rPr>
              <a:t>...</a:t>
            </a:r>
            <a:endParaRPr lang="en-US">
              <a:ea typeface="Calibri"/>
              <a:cs typeface="Calibri"/>
            </a:endParaRPr>
          </a:p>
          <a:p>
            <a:endParaRPr lang="en-US">
              <a:ea typeface="Calibri"/>
              <a:cs typeface="Calibri"/>
            </a:endParaRPr>
          </a:p>
          <a:p>
            <a:endParaRPr lang="en-US">
              <a:ea typeface="Calibri"/>
              <a:cs typeface="Calibri"/>
            </a:endParaRPr>
          </a:p>
        </p:txBody>
      </p:sp>
    </p:spTree>
    <p:extLst>
      <p:ext uri="{BB962C8B-B14F-4D97-AF65-F5344CB8AC3E}">
        <p14:creationId xmlns:p14="http://schemas.microsoft.com/office/powerpoint/2010/main" val="62392809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3AC8F5-E6F7-2CDA-66D0-B1407EA0189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6C7D2C6-67D8-3474-4E0C-903E997ECC51}"/>
              </a:ext>
            </a:extLst>
          </p:cNvPr>
          <p:cNvSpPr>
            <a:spLocks noGrp="1"/>
          </p:cNvSpPr>
          <p:nvPr>
            <p:ph type="title"/>
          </p:nvPr>
        </p:nvSpPr>
        <p:spPr/>
        <p:txBody>
          <a:bodyPr/>
          <a:lstStyle/>
          <a:p>
            <a:r>
              <a:rPr lang="en-US" err="1">
                <a:latin typeface="Segoe UI Semibold"/>
                <a:cs typeface="Segoe UI Semibold"/>
              </a:rPr>
              <a:t>Dilithium</a:t>
            </a:r>
            <a:r>
              <a:rPr lang="en-US">
                <a:latin typeface="Segoe UI Semibold"/>
                <a:cs typeface="Segoe UI Semibold"/>
              </a:rPr>
              <a:t> Ring Signature</a:t>
            </a:r>
            <a:endParaRPr lang="en-US" err="1"/>
          </a:p>
        </p:txBody>
      </p:sp>
      <p:sp>
        <p:nvSpPr>
          <p:cNvPr id="3" name="Content Placeholder 2">
            <a:extLst>
              <a:ext uri="{FF2B5EF4-FFF2-40B4-BE49-F238E27FC236}">
                <a16:creationId xmlns:a16="http://schemas.microsoft.com/office/drawing/2014/main" id="{1144638C-23CE-5A67-FFE1-00A5A6C68AAB}"/>
              </a:ext>
            </a:extLst>
          </p:cNvPr>
          <p:cNvSpPr>
            <a:spLocks noGrp="1"/>
          </p:cNvSpPr>
          <p:nvPr>
            <p:ph idx="1"/>
          </p:nvPr>
        </p:nvSpPr>
        <p:spPr>
          <a:xfrm>
            <a:off x="838200" y="1801625"/>
            <a:ext cx="5523600" cy="4375338"/>
          </a:xfrm>
          <a:ln>
            <a:solidFill>
              <a:schemeClr val="tx1"/>
            </a:solidFill>
          </a:ln>
        </p:spPr>
        <p:txBody>
          <a:bodyPr vert="horz" lIns="91440" tIns="45720" rIns="91440" bIns="45720" rtlCol="0" anchor="t">
            <a:normAutofit lnSpcReduction="10000"/>
          </a:bodyPr>
          <a:lstStyle/>
          <a:p>
            <a:pPr marL="0" indent="0">
              <a:buNone/>
            </a:pPr>
            <a:r>
              <a:rPr lang="en-US">
                <a:ea typeface="Calibri" panose="020F0502020204030204"/>
                <a:cs typeface="Calibri" panose="020F0502020204030204"/>
              </a:rPr>
              <a:t>Verify((</a:t>
            </a:r>
            <a:r>
              <a:rPr lang="en-US" err="1">
                <a:solidFill>
                  <a:schemeClr val="accent6"/>
                </a:solidFill>
                <a:ea typeface="Calibri" panose="020F0502020204030204"/>
                <a:cs typeface="Calibri" panose="020F0502020204030204"/>
              </a:rPr>
              <a:t>A</a:t>
            </a:r>
            <a:r>
              <a:rPr lang="en-US" err="1">
                <a:ea typeface="Calibri" panose="020F0502020204030204"/>
                <a:cs typeface="Calibri" panose="020F0502020204030204"/>
              </a:rPr>
              <a:t>,</a:t>
            </a:r>
            <a:r>
              <a:rPr lang="en-US" err="1">
                <a:solidFill>
                  <a:schemeClr val="accent6"/>
                </a:solidFill>
                <a:ea typeface="Calibri" panose="020F0502020204030204"/>
                <a:cs typeface="Calibri" panose="020F0502020204030204"/>
              </a:rPr>
              <a:t>t</a:t>
            </a:r>
            <a:r>
              <a:rPr lang="en-US" err="1">
                <a:ea typeface="Calibri" panose="020F0502020204030204"/>
                <a:cs typeface="Calibri" panose="020F0502020204030204"/>
              </a:rPr>
              <a:t>,</a:t>
            </a:r>
            <a:r>
              <a:rPr lang="en-US" err="1">
                <a:solidFill>
                  <a:schemeClr val="accent6"/>
                </a:solidFill>
                <a:ea typeface="Calibri" panose="020F0502020204030204"/>
                <a:cs typeface="Calibri" panose="020F0502020204030204"/>
              </a:rPr>
              <a:t>μ</a:t>
            </a:r>
            <a:r>
              <a:rPr lang="en-US">
                <a:ea typeface="Calibri" panose="020F0502020204030204"/>
                <a:cs typeface="Calibri" panose="020F0502020204030204"/>
              </a:rPr>
              <a:t>), </a:t>
            </a:r>
            <a:r>
              <a:rPr lang="en-US">
                <a:solidFill>
                  <a:srgbClr val="FF0000"/>
                </a:solidFill>
                <a:ea typeface="+mn-lt"/>
                <a:cs typeface="+mn-lt"/>
              </a:rPr>
              <a:t>σ </a:t>
            </a:r>
            <a:r>
              <a:rPr lang="en-US">
                <a:ea typeface="+mn-lt"/>
                <a:cs typeface="+mn-lt"/>
              </a:rPr>
              <a:t>= (</a:t>
            </a:r>
            <a:r>
              <a:rPr lang="en-US">
                <a:solidFill>
                  <a:srgbClr val="FF0000"/>
                </a:solidFill>
                <a:ea typeface="+mn-lt"/>
                <a:cs typeface="+mn-lt"/>
              </a:rPr>
              <a:t>ĉ</a:t>
            </a:r>
            <a:r>
              <a:rPr lang="en-US">
                <a:ea typeface="+mn-lt"/>
                <a:cs typeface="+mn-lt"/>
              </a:rPr>
              <a:t>, </a:t>
            </a:r>
            <a:r>
              <a:rPr lang="en-US">
                <a:solidFill>
                  <a:srgbClr val="FF0000"/>
                </a:solidFill>
                <a:ea typeface="+mn-lt"/>
                <a:cs typeface="+mn-lt"/>
              </a:rPr>
              <a:t>z</a:t>
            </a:r>
            <a:r>
              <a:rPr lang="en-US">
                <a:ea typeface="+mn-lt"/>
                <a:cs typeface="+mn-lt"/>
              </a:rPr>
              <a:t>), </a:t>
            </a:r>
            <a:r>
              <a:rPr lang="en-US">
                <a:solidFill>
                  <a:schemeClr val="accent1"/>
                </a:solidFill>
                <a:ea typeface="+mn-lt"/>
                <a:cs typeface="+mn-lt"/>
              </a:rPr>
              <a:t>m</a:t>
            </a:r>
            <a:r>
              <a:rPr lang="en-US">
                <a:ea typeface="+mn-lt"/>
                <a:cs typeface="+mn-lt"/>
              </a:rPr>
              <a:t>):</a:t>
            </a:r>
          </a:p>
          <a:p>
            <a:pPr marL="0" indent="0">
              <a:buNone/>
            </a:pPr>
            <a:r>
              <a:rPr lang="en-US">
                <a:ea typeface="Calibri" panose="020F0502020204030204"/>
                <a:cs typeface="Calibri" panose="020F0502020204030204"/>
              </a:rPr>
              <a:t>  </a:t>
            </a:r>
            <a:r>
              <a:rPr lang="en-US">
                <a:solidFill>
                  <a:schemeClr val="bg1">
                    <a:lumMod val="95000"/>
                  </a:schemeClr>
                </a:solidFill>
                <a:ea typeface="Calibri" panose="020F0502020204030204"/>
                <a:cs typeface="Calibri" panose="020F0502020204030204"/>
              </a:rPr>
              <a:t>(</a:t>
            </a:r>
            <a:r>
              <a:rPr lang="en-US" err="1">
                <a:solidFill>
                  <a:schemeClr val="bg1">
                    <a:lumMod val="95000"/>
                  </a:schemeClr>
                </a:solidFill>
                <a:ea typeface="Calibri" panose="020F0502020204030204"/>
                <a:cs typeface="Calibri" panose="020F0502020204030204"/>
              </a:rPr>
              <a:t>A,t</a:t>
            </a:r>
            <a:r>
              <a:rPr lang="en-US">
                <a:solidFill>
                  <a:schemeClr val="bg1">
                    <a:lumMod val="95000"/>
                  </a:schemeClr>
                </a:solidFill>
                <a:ea typeface="Calibri" panose="020F0502020204030204"/>
                <a:cs typeface="Calibri" panose="020F0502020204030204"/>
              </a:rPr>
              <a:t>) := </a:t>
            </a:r>
            <a:r>
              <a:rPr lang="en-US" b="1" err="1">
                <a:solidFill>
                  <a:schemeClr val="bg1">
                    <a:lumMod val="95000"/>
                  </a:schemeClr>
                </a:solidFill>
                <a:ea typeface="Calibri" panose="020F0502020204030204"/>
                <a:cs typeface="Calibri" panose="020F0502020204030204"/>
              </a:rPr>
              <a:t>ExpandA</a:t>
            </a:r>
            <a:r>
              <a:rPr lang="en-US">
                <a:solidFill>
                  <a:schemeClr val="bg1">
                    <a:lumMod val="95000"/>
                  </a:schemeClr>
                </a:solidFill>
                <a:ea typeface="Calibri" panose="020F0502020204030204"/>
                <a:cs typeface="Calibri" panose="020F0502020204030204"/>
              </a:rPr>
              <a:t>(pk)</a:t>
            </a:r>
          </a:p>
          <a:p>
            <a:pPr marL="0" indent="0">
              <a:buNone/>
            </a:pPr>
            <a:r>
              <a:rPr lang="en-US">
                <a:solidFill>
                  <a:schemeClr val="bg1">
                    <a:lumMod val="95000"/>
                  </a:schemeClr>
                </a:solidFill>
                <a:ea typeface="Calibri" panose="020F0502020204030204"/>
                <a:cs typeface="Calibri" panose="020F0502020204030204"/>
              </a:rPr>
              <a:t>  </a:t>
            </a:r>
            <a:r>
              <a:rPr lang="en-US">
                <a:solidFill>
                  <a:schemeClr val="bg1">
                    <a:lumMod val="95000"/>
                  </a:schemeClr>
                </a:solidFill>
                <a:ea typeface="+mn-lt"/>
                <a:cs typeface="+mn-lt"/>
              </a:rPr>
              <a:t>μ := </a:t>
            </a:r>
            <a:r>
              <a:rPr lang="en-US" b="1">
                <a:solidFill>
                  <a:schemeClr val="bg1">
                    <a:lumMod val="95000"/>
                  </a:schemeClr>
                </a:solidFill>
                <a:ea typeface="+mn-lt"/>
                <a:cs typeface="+mn-lt"/>
              </a:rPr>
              <a:t>H</a:t>
            </a:r>
            <a:r>
              <a:rPr lang="en-US">
                <a:solidFill>
                  <a:schemeClr val="bg1">
                    <a:lumMod val="95000"/>
                  </a:schemeClr>
                </a:solidFill>
                <a:ea typeface="+mn-lt"/>
                <a:cs typeface="+mn-lt"/>
              </a:rPr>
              <a:t>(</a:t>
            </a:r>
            <a:r>
              <a:rPr lang="en-US" b="1">
                <a:solidFill>
                  <a:schemeClr val="bg1">
                    <a:lumMod val="95000"/>
                  </a:schemeClr>
                </a:solidFill>
                <a:ea typeface="+mn-lt"/>
                <a:cs typeface="+mn-lt"/>
              </a:rPr>
              <a:t>H</a:t>
            </a:r>
            <a:r>
              <a:rPr lang="en-US">
                <a:solidFill>
                  <a:schemeClr val="bg1">
                    <a:lumMod val="95000"/>
                  </a:schemeClr>
                </a:solidFill>
                <a:ea typeface="+mn-lt"/>
                <a:cs typeface="+mn-lt"/>
              </a:rPr>
              <a:t>(pk)|m)</a:t>
            </a:r>
          </a:p>
          <a:p>
            <a:pPr marL="0" indent="0">
              <a:buNone/>
            </a:pPr>
            <a:r>
              <a:rPr lang="en-US">
                <a:solidFill>
                  <a:srgbClr val="000000"/>
                </a:solidFill>
                <a:ea typeface="Calibri" panose="020F0502020204030204"/>
                <a:cs typeface="Calibri" panose="020F0502020204030204"/>
              </a:rPr>
              <a:t>  </a:t>
            </a:r>
            <a:r>
              <a:rPr lang="en-US">
                <a:solidFill>
                  <a:srgbClr val="FF0000"/>
                </a:solidFill>
                <a:ea typeface="Calibri" panose="020F0502020204030204"/>
                <a:cs typeface="Calibri" panose="020F0502020204030204"/>
              </a:rPr>
              <a:t>c </a:t>
            </a:r>
            <a:r>
              <a:rPr lang="en-US">
                <a:solidFill>
                  <a:srgbClr val="000000"/>
                </a:solidFill>
                <a:ea typeface="Calibri" panose="020F0502020204030204"/>
                <a:cs typeface="Calibri" panose="020F0502020204030204"/>
              </a:rPr>
              <a:t>:= </a:t>
            </a:r>
            <a:r>
              <a:rPr lang="en-US" b="1" err="1">
                <a:solidFill>
                  <a:srgbClr val="000000"/>
                </a:solidFill>
                <a:ea typeface="Calibri" panose="020F0502020204030204"/>
                <a:cs typeface="Calibri" panose="020F0502020204030204"/>
              </a:rPr>
              <a:t>SampleInBall</a:t>
            </a:r>
            <a:r>
              <a:rPr lang="en-US">
                <a:solidFill>
                  <a:srgbClr val="000000"/>
                </a:solidFill>
                <a:ea typeface="Calibri" panose="020F0502020204030204"/>
                <a:cs typeface="Calibri" panose="020F0502020204030204"/>
              </a:rPr>
              <a:t>(</a:t>
            </a:r>
            <a:r>
              <a:rPr lang="en-US">
                <a:solidFill>
                  <a:srgbClr val="FF0000"/>
                </a:solidFill>
                <a:ea typeface="Calibri" panose="020F0502020204030204"/>
                <a:cs typeface="Calibri" panose="020F0502020204030204"/>
              </a:rPr>
              <a:t>ĉ</a:t>
            </a:r>
            <a:r>
              <a:rPr lang="en-US">
                <a:solidFill>
                  <a:srgbClr val="000000"/>
                </a:solidFill>
                <a:ea typeface="Calibri" panose="020F0502020204030204"/>
                <a:cs typeface="Calibri" panose="020F0502020204030204"/>
              </a:rPr>
              <a:t>)</a:t>
            </a:r>
          </a:p>
          <a:p>
            <a:pPr marL="0" indent="0">
              <a:buNone/>
            </a:pPr>
            <a:r>
              <a:rPr lang="en-US">
                <a:solidFill>
                  <a:srgbClr val="000000"/>
                </a:solidFill>
                <a:ea typeface="Calibri" panose="020F0502020204030204"/>
                <a:cs typeface="Calibri" panose="020F0502020204030204"/>
              </a:rPr>
              <a:t>  </a:t>
            </a:r>
            <a:r>
              <a:rPr lang="en-US">
                <a:solidFill>
                  <a:srgbClr val="FF0000"/>
                </a:solidFill>
                <a:ea typeface="Calibri" panose="020F0502020204030204"/>
                <a:cs typeface="Calibri" panose="020F0502020204030204"/>
              </a:rPr>
              <a:t>w </a:t>
            </a:r>
            <a:r>
              <a:rPr lang="en-US">
                <a:solidFill>
                  <a:srgbClr val="000000"/>
                </a:solidFill>
                <a:ea typeface="Calibri" panose="020F0502020204030204"/>
                <a:cs typeface="Calibri" panose="020F0502020204030204"/>
              </a:rPr>
              <a:t>:= </a:t>
            </a:r>
            <a:r>
              <a:rPr lang="en-US" err="1">
                <a:solidFill>
                  <a:srgbClr val="000000"/>
                </a:solidFill>
                <a:ea typeface="Calibri" panose="020F0502020204030204"/>
                <a:cs typeface="Calibri" panose="020F0502020204030204"/>
              </a:rPr>
              <a:t>HighBits</a:t>
            </a:r>
            <a:r>
              <a:rPr lang="en-US">
                <a:solidFill>
                  <a:srgbClr val="000000"/>
                </a:solidFill>
                <a:ea typeface="Calibri" panose="020F0502020204030204"/>
                <a:cs typeface="Calibri" panose="020F0502020204030204"/>
              </a:rPr>
              <a:t>(</a:t>
            </a:r>
            <a:r>
              <a:rPr lang="en-US">
                <a:solidFill>
                  <a:schemeClr val="accent6"/>
                </a:solidFill>
                <a:ea typeface="Calibri" panose="020F0502020204030204"/>
                <a:cs typeface="Calibri" panose="020F0502020204030204"/>
              </a:rPr>
              <a:t>A</a:t>
            </a:r>
            <a:r>
              <a:rPr lang="en-US">
                <a:solidFill>
                  <a:srgbClr val="FF0000"/>
                </a:solidFill>
                <a:ea typeface="Calibri" panose="020F0502020204030204"/>
                <a:cs typeface="Calibri" panose="020F0502020204030204"/>
              </a:rPr>
              <a:t>z </a:t>
            </a:r>
            <a:r>
              <a:rPr lang="en-US">
                <a:solidFill>
                  <a:srgbClr val="000000"/>
                </a:solidFill>
                <a:ea typeface="Calibri" panose="020F0502020204030204"/>
                <a:cs typeface="Calibri" panose="020F0502020204030204"/>
              </a:rPr>
              <a:t>– </a:t>
            </a:r>
            <a:r>
              <a:rPr lang="en-US" err="1">
                <a:solidFill>
                  <a:srgbClr val="FF0000"/>
                </a:solidFill>
                <a:ea typeface="Calibri" panose="020F0502020204030204"/>
                <a:cs typeface="Calibri" panose="020F0502020204030204"/>
              </a:rPr>
              <a:t>c</a:t>
            </a:r>
            <a:r>
              <a:rPr lang="en-US" err="1">
                <a:solidFill>
                  <a:schemeClr val="accent6"/>
                </a:solidFill>
                <a:ea typeface="Calibri" panose="020F0502020204030204"/>
                <a:cs typeface="Calibri" panose="020F0502020204030204"/>
              </a:rPr>
              <a:t>t</a:t>
            </a:r>
            <a:r>
              <a:rPr lang="en-US">
                <a:solidFill>
                  <a:srgbClr val="000000"/>
                </a:solidFill>
                <a:ea typeface="Calibri" panose="020F0502020204030204"/>
                <a:cs typeface="Calibri" panose="020F0502020204030204"/>
              </a:rPr>
              <a:t>)</a:t>
            </a:r>
          </a:p>
          <a:p>
            <a:pPr marL="0" indent="0">
              <a:buNone/>
            </a:pPr>
            <a:r>
              <a:rPr lang="en-US">
                <a:solidFill>
                  <a:srgbClr val="000000"/>
                </a:solidFill>
                <a:ea typeface="Calibri" panose="020F0502020204030204"/>
                <a:cs typeface="Calibri" panose="020F0502020204030204"/>
              </a:rPr>
              <a:t>  Check </a:t>
            </a:r>
            <a:r>
              <a:rPr lang="en-US">
                <a:solidFill>
                  <a:srgbClr val="FF0000"/>
                </a:solidFill>
                <a:ea typeface="Calibri" panose="020F0502020204030204"/>
                <a:cs typeface="Calibri" panose="020F0502020204030204"/>
              </a:rPr>
              <a:t>ĉ </a:t>
            </a:r>
            <a:r>
              <a:rPr lang="en-US">
                <a:solidFill>
                  <a:srgbClr val="000000"/>
                </a:solidFill>
                <a:ea typeface="Calibri" panose="020F0502020204030204"/>
                <a:cs typeface="Calibri" panose="020F0502020204030204"/>
              </a:rPr>
              <a:t>== </a:t>
            </a:r>
            <a:r>
              <a:rPr lang="en-US" b="1">
                <a:solidFill>
                  <a:srgbClr val="000000"/>
                </a:solidFill>
                <a:ea typeface="Calibri" panose="020F0502020204030204"/>
                <a:cs typeface="Calibri" panose="020F0502020204030204"/>
              </a:rPr>
              <a:t>H</a:t>
            </a:r>
            <a:r>
              <a:rPr lang="en-US">
                <a:solidFill>
                  <a:srgbClr val="000000"/>
                </a:solidFill>
                <a:ea typeface="Calibri" panose="020F0502020204030204"/>
                <a:cs typeface="Calibri" panose="020F0502020204030204"/>
              </a:rPr>
              <a:t>(</a:t>
            </a:r>
            <a:r>
              <a:rPr lang="en-US" err="1">
                <a:solidFill>
                  <a:schemeClr val="accent6"/>
                </a:solidFill>
                <a:ea typeface="Calibri" panose="020F0502020204030204"/>
                <a:cs typeface="Calibri" panose="020F0502020204030204"/>
              </a:rPr>
              <a:t>μ</a:t>
            </a:r>
            <a:r>
              <a:rPr lang="en-US" err="1">
                <a:solidFill>
                  <a:srgbClr val="000000"/>
                </a:solidFill>
                <a:ea typeface="Calibri" panose="020F0502020204030204"/>
                <a:cs typeface="Calibri" panose="020F0502020204030204"/>
              </a:rPr>
              <a:t>|</a:t>
            </a:r>
            <a:r>
              <a:rPr lang="en-US" err="1">
                <a:solidFill>
                  <a:srgbClr val="FF0000"/>
                </a:solidFill>
                <a:ea typeface="Calibri" panose="020F0502020204030204"/>
                <a:cs typeface="Calibri" panose="020F0502020204030204"/>
              </a:rPr>
              <a:t>w</a:t>
            </a:r>
            <a:r>
              <a:rPr lang="en-US">
                <a:solidFill>
                  <a:srgbClr val="000000"/>
                </a:solidFill>
                <a:ea typeface="Calibri" panose="020F0502020204030204"/>
                <a:cs typeface="Calibri" panose="020F0502020204030204"/>
              </a:rPr>
              <a:t>)</a:t>
            </a:r>
          </a:p>
          <a:p>
            <a:pPr marL="0" indent="0">
              <a:buNone/>
            </a:pPr>
            <a:r>
              <a:rPr lang="en-US">
                <a:solidFill>
                  <a:srgbClr val="000000"/>
                </a:solidFill>
                <a:ea typeface="Calibri" panose="020F0502020204030204"/>
                <a:cs typeface="Calibri" panose="020F0502020204030204"/>
              </a:rPr>
              <a:t>  Check </a:t>
            </a:r>
            <a:r>
              <a:rPr lang="en-US">
                <a:solidFill>
                  <a:srgbClr val="FF0000"/>
                </a:solidFill>
                <a:ea typeface="Calibri" panose="020F0502020204030204"/>
                <a:cs typeface="Calibri" panose="020F0502020204030204"/>
              </a:rPr>
              <a:t>z </a:t>
            </a:r>
            <a:r>
              <a:rPr lang="en-US">
                <a:solidFill>
                  <a:srgbClr val="000000"/>
                </a:solidFill>
                <a:ea typeface="Calibri" panose="020F0502020204030204"/>
                <a:cs typeface="Calibri" panose="020F0502020204030204"/>
              </a:rPr>
              <a:t>is small</a:t>
            </a:r>
            <a:endParaRPr lang="en-US">
              <a:solidFill>
                <a:srgbClr val="000000"/>
              </a:solidFill>
            </a:endParaRPr>
          </a:p>
          <a:p>
            <a:pPr marL="0" indent="0">
              <a:buNone/>
            </a:pPr>
            <a:r>
              <a:rPr lang="en-US">
                <a:ea typeface="Calibri" panose="020F0502020204030204"/>
                <a:cs typeface="Calibri" panose="020F0502020204030204"/>
              </a:rPr>
              <a:t>  </a:t>
            </a:r>
          </a:p>
          <a:p>
            <a:pPr marL="0" indent="0">
              <a:buNone/>
            </a:pPr>
            <a:r>
              <a:rPr lang="en-US">
                <a:ea typeface="Calibri" panose="020F0502020204030204"/>
                <a:cs typeface="Calibri" panose="020F0502020204030204"/>
              </a:rPr>
              <a:t>  Verify (</a:t>
            </a:r>
            <a:r>
              <a:rPr lang="en-US" err="1">
                <a:solidFill>
                  <a:schemeClr val="accent6"/>
                </a:solidFill>
                <a:ea typeface="Calibri" panose="020F0502020204030204"/>
                <a:cs typeface="Calibri" panose="020F0502020204030204"/>
              </a:rPr>
              <a:t>A</a:t>
            </a:r>
            <a:r>
              <a:rPr lang="en-US" err="1">
                <a:ea typeface="Calibri" panose="020F0502020204030204"/>
                <a:cs typeface="Calibri" panose="020F0502020204030204"/>
              </a:rPr>
              <a:t>,</a:t>
            </a:r>
            <a:r>
              <a:rPr lang="en-US" err="1">
                <a:solidFill>
                  <a:schemeClr val="accent6"/>
                </a:solidFill>
                <a:ea typeface="Calibri" panose="020F0502020204030204"/>
                <a:cs typeface="Calibri" panose="020F0502020204030204"/>
              </a:rPr>
              <a:t>t</a:t>
            </a:r>
            <a:r>
              <a:rPr lang="en-US" err="1">
                <a:ea typeface="Calibri" panose="020F0502020204030204"/>
                <a:cs typeface="Calibri" panose="020F0502020204030204"/>
              </a:rPr>
              <a:t>,</a:t>
            </a:r>
            <a:r>
              <a:rPr lang="en-US" err="1">
                <a:solidFill>
                  <a:schemeClr val="accent6"/>
                </a:solidFill>
                <a:ea typeface="Calibri" panose="020F0502020204030204"/>
                <a:cs typeface="Calibri" panose="020F0502020204030204"/>
              </a:rPr>
              <a:t>μ</a:t>
            </a:r>
            <a:r>
              <a:rPr lang="en-US">
                <a:solidFill>
                  <a:srgbClr val="000000"/>
                </a:solidFill>
                <a:ea typeface="Calibri" panose="020F0502020204030204"/>
                <a:cs typeface="Calibri" panose="020F0502020204030204"/>
              </a:rPr>
              <a:t>)</a:t>
            </a:r>
            <a:r>
              <a:rPr lang="en-US">
                <a:solidFill>
                  <a:schemeClr val="accent6"/>
                </a:solidFill>
                <a:ea typeface="Calibri" panose="020F0502020204030204"/>
                <a:cs typeface="Calibri" panose="020F0502020204030204"/>
              </a:rPr>
              <a:t> </a:t>
            </a:r>
            <a:r>
              <a:rPr lang="en-US">
                <a:ea typeface="Calibri" panose="020F0502020204030204"/>
                <a:cs typeface="Calibri" panose="020F0502020204030204"/>
              </a:rPr>
              <a:t>in Merkle tree</a:t>
            </a:r>
          </a:p>
          <a:p>
            <a:pPr marL="0" indent="0">
              <a:buNone/>
            </a:pPr>
            <a:endParaRPr lang="en-US">
              <a:ea typeface="Calibri" panose="020F0502020204030204"/>
              <a:cs typeface="Calibri" panose="020F0502020204030204"/>
            </a:endParaRPr>
          </a:p>
        </p:txBody>
      </p:sp>
      <p:sp>
        <p:nvSpPr>
          <p:cNvPr id="6" name="TextBox 5">
            <a:extLst>
              <a:ext uri="{FF2B5EF4-FFF2-40B4-BE49-F238E27FC236}">
                <a16:creationId xmlns:a16="http://schemas.microsoft.com/office/drawing/2014/main" id="{2729D595-DA54-BA69-2E7C-7CDED66E3602}"/>
              </a:ext>
            </a:extLst>
          </p:cNvPr>
          <p:cNvSpPr txBox="1"/>
          <p:nvPr/>
        </p:nvSpPr>
        <p:spPr>
          <a:xfrm>
            <a:off x="6985567" y="1795443"/>
            <a:ext cx="4100562" cy="3231654"/>
          </a:xfrm>
          <a:prstGeom prst="rect">
            <a:avLst/>
          </a:prstGeom>
          <a:no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a:ea typeface="Calibri"/>
                <a:cs typeface="Calibri"/>
              </a:rPr>
              <a:t>Merkle data:</a:t>
            </a:r>
          </a:p>
          <a:p>
            <a:endParaRPr lang="en-US" sz="2800">
              <a:ea typeface="Calibri"/>
              <a:cs typeface="Calibri"/>
            </a:endParaRPr>
          </a:p>
          <a:p>
            <a:r>
              <a:rPr lang="en-US" sz="2800">
                <a:solidFill>
                  <a:schemeClr val="accent1"/>
                </a:solidFill>
                <a:ea typeface="Calibri"/>
                <a:cs typeface="Calibri"/>
              </a:rPr>
              <a:t>A</a:t>
            </a:r>
            <a:r>
              <a:rPr lang="en-US" sz="2800" baseline="-25000">
                <a:solidFill>
                  <a:schemeClr val="accent1"/>
                </a:solidFill>
                <a:ea typeface="Calibri"/>
                <a:cs typeface="Calibri"/>
              </a:rPr>
              <a:t>1</a:t>
            </a:r>
            <a:r>
              <a:rPr lang="en-US" sz="2800">
                <a:ea typeface="Calibri"/>
                <a:cs typeface="Calibri"/>
              </a:rPr>
              <a:t>, </a:t>
            </a:r>
            <a:r>
              <a:rPr lang="en-US" sz="2800">
                <a:solidFill>
                  <a:schemeClr val="accent1"/>
                </a:solidFill>
                <a:ea typeface="Calibri"/>
                <a:cs typeface="Calibri"/>
              </a:rPr>
              <a:t>t</a:t>
            </a:r>
            <a:r>
              <a:rPr lang="en-US" sz="2800" baseline="-25000">
                <a:solidFill>
                  <a:schemeClr val="accent1"/>
                </a:solidFill>
                <a:ea typeface="Calibri"/>
                <a:cs typeface="Calibri"/>
              </a:rPr>
              <a:t>1</a:t>
            </a:r>
            <a:r>
              <a:rPr lang="en-US" sz="2800">
                <a:ea typeface="Calibri"/>
                <a:cs typeface="Calibri"/>
              </a:rPr>
              <a:t>, </a:t>
            </a:r>
            <a:r>
              <a:rPr lang="en-US" sz="2800">
                <a:solidFill>
                  <a:schemeClr val="accent1"/>
                </a:solidFill>
                <a:ea typeface="Calibri"/>
                <a:cs typeface="Calibri"/>
              </a:rPr>
              <a:t>μ</a:t>
            </a:r>
            <a:r>
              <a:rPr lang="en-US" sz="2800" baseline="-25000">
                <a:solidFill>
                  <a:schemeClr val="accent1"/>
                </a:solidFill>
                <a:ea typeface="Calibri"/>
                <a:cs typeface="Calibri"/>
              </a:rPr>
              <a:t>1</a:t>
            </a:r>
          </a:p>
          <a:p>
            <a:r>
              <a:rPr lang="en-US" sz="2800">
                <a:solidFill>
                  <a:schemeClr val="accent1"/>
                </a:solidFill>
                <a:ea typeface="Calibri"/>
                <a:cs typeface="Calibri"/>
              </a:rPr>
              <a:t>A</a:t>
            </a:r>
            <a:r>
              <a:rPr lang="en-US" sz="2800" baseline="-25000">
                <a:solidFill>
                  <a:schemeClr val="accent1"/>
                </a:solidFill>
                <a:ea typeface="Calibri"/>
                <a:cs typeface="Calibri"/>
              </a:rPr>
              <a:t>2</a:t>
            </a:r>
            <a:r>
              <a:rPr lang="en-US" sz="2800">
                <a:ea typeface="Calibri"/>
                <a:cs typeface="Calibri"/>
              </a:rPr>
              <a:t>, </a:t>
            </a:r>
            <a:r>
              <a:rPr lang="en-US" sz="2800">
                <a:solidFill>
                  <a:schemeClr val="accent1"/>
                </a:solidFill>
                <a:ea typeface="Calibri"/>
                <a:cs typeface="Calibri"/>
              </a:rPr>
              <a:t>t</a:t>
            </a:r>
            <a:r>
              <a:rPr lang="en-US" sz="2800" baseline="-25000">
                <a:solidFill>
                  <a:schemeClr val="accent1"/>
                </a:solidFill>
                <a:ea typeface="Calibri"/>
                <a:cs typeface="Calibri"/>
              </a:rPr>
              <a:t>2</a:t>
            </a:r>
            <a:r>
              <a:rPr lang="en-US" sz="2800">
                <a:ea typeface="Calibri"/>
                <a:cs typeface="Calibri"/>
              </a:rPr>
              <a:t>, </a:t>
            </a:r>
            <a:r>
              <a:rPr lang="en-US" sz="2800">
                <a:solidFill>
                  <a:schemeClr val="accent1"/>
                </a:solidFill>
                <a:ea typeface="Calibri"/>
                <a:cs typeface="Calibri"/>
              </a:rPr>
              <a:t>μ</a:t>
            </a:r>
            <a:r>
              <a:rPr lang="en-US" sz="2800" baseline="-25000">
                <a:solidFill>
                  <a:schemeClr val="accent1"/>
                </a:solidFill>
                <a:ea typeface="Calibri"/>
                <a:cs typeface="Calibri"/>
              </a:rPr>
              <a:t>2</a:t>
            </a:r>
            <a:endParaRPr lang="en-US" baseline="-25000">
              <a:solidFill>
                <a:schemeClr val="accent1"/>
              </a:solidFill>
              <a:ea typeface="Calibri"/>
              <a:cs typeface="Calibri"/>
            </a:endParaRPr>
          </a:p>
          <a:p>
            <a:r>
              <a:rPr lang="en-US" sz="2800">
                <a:solidFill>
                  <a:schemeClr val="accent1"/>
                </a:solidFill>
                <a:ea typeface="Calibri"/>
                <a:cs typeface="Calibri"/>
              </a:rPr>
              <a:t>A</a:t>
            </a:r>
            <a:r>
              <a:rPr lang="en-US" sz="2800" baseline="-25000">
                <a:solidFill>
                  <a:schemeClr val="accent1"/>
                </a:solidFill>
                <a:ea typeface="Calibri"/>
                <a:cs typeface="Calibri"/>
              </a:rPr>
              <a:t>3</a:t>
            </a:r>
            <a:r>
              <a:rPr lang="en-US" sz="2800">
                <a:ea typeface="Calibri"/>
                <a:cs typeface="Calibri"/>
              </a:rPr>
              <a:t>, </a:t>
            </a:r>
            <a:r>
              <a:rPr lang="en-US" sz="2800">
                <a:solidFill>
                  <a:schemeClr val="accent1"/>
                </a:solidFill>
                <a:ea typeface="Calibri"/>
                <a:cs typeface="Calibri"/>
              </a:rPr>
              <a:t>t</a:t>
            </a:r>
            <a:r>
              <a:rPr lang="en-US" sz="2800" baseline="-25000">
                <a:solidFill>
                  <a:schemeClr val="accent1"/>
                </a:solidFill>
                <a:ea typeface="Calibri"/>
                <a:cs typeface="Calibri"/>
              </a:rPr>
              <a:t>3</a:t>
            </a:r>
            <a:r>
              <a:rPr lang="en-US" sz="2800">
                <a:solidFill>
                  <a:srgbClr val="000000"/>
                </a:solidFill>
                <a:ea typeface="Calibri"/>
                <a:cs typeface="Calibri"/>
              </a:rPr>
              <a:t>, </a:t>
            </a:r>
            <a:r>
              <a:rPr lang="en-US" sz="2800">
                <a:solidFill>
                  <a:schemeClr val="accent1"/>
                </a:solidFill>
                <a:ea typeface="Calibri"/>
                <a:cs typeface="Calibri"/>
              </a:rPr>
              <a:t>μ</a:t>
            </a:r>
            <a:r>
              <a:rPr lang="en-US" sz="2800" baseline="-25000">
                <a:solidFill>
                  <a:schemeClr val="accent1"/>
                </a:solidFill>
                <a:ea typeface="Calibri"/>
                <a:cs typeface="Calibri"/>
              </a:rPr>
              <a:t>3</a:t>
            </a:r>
            <a:endParaRPr lang="en-US" baseline="-25000">
              <a:solidFill>
                <a:schemeClr val="accent1"/>
              </a:solidFill>
              <a:ea typeface="Calibri"/>
              <a:cs typeface="Calibri"/>
            </a:endParaRPr>
          </a:p>
          <a:p>
            <a:r>
              <a:rPr lang="en-US" sz="2800">
                <a:solidFill>
                  <a:srgbClr val="000000"/>
                </a:solidFill>
                <a:ea typeface="Calibri"/>
                <a:cs typeface="Calibri"/>
              </a:rPr>
              <a:t>...</a:t>
            </a:r>
            <a:endParaRPr lang="en-US">
              <a:ea typeface="Calibri"/>
              <a:cs typeface="Calibri"/>
            </a:endParaRPr>
          </a:p>
          <a:p>
            <a:endParaRPr lang="en-US">
              <a:ea typeface="Calibri"/>
              <a:cs typeface="Calibri"/>
            </a:endParaRPr>
          </a:p>
          <a:p>
            <a:endParaRPr lang="en-US">
              <a:ea typeface="Calibri"/>
              <a:cs typeface="Calibri"/>
            </a:endParaRPr>
          </a:p>
        </p:txBody>
      </p:sp>
      <p:sp>
        <p:nvSpPr>
          <p:cNvPr id="5" name="Speech Bubble: Rectangle 4">
            <a:extLst>
              <a:ext uri="{FF2B5EF4-FFF2-40B4-BE49-F238E27FC236}">
                <a16:creationId xmlns:a16="http://schemas.microsoft.com/office/drawing/2014/main" id="{4CEEAE48-B47C-8B28-63EE-F1FE707AB653}"/>
              </a:ext>
            </a:extLst>
          </p:cNvPr>
          <p:cNvSpPr/>
          <p:nvPr/>
        </p:nvSpPr>
        <p:spPr>
          <a:xfrm>
            <a:off x="3595365" y="2746446"/>
            <a:ext cx="1753221" cy="817380"/>
          </a:xfrm>
          <a:prstGeom prst="wedgeRoundRectCallout">
            <a:avLst/>
          </a:prstGeom>
          <a:solidFill>
            <a:srgbClr val="ED7D31"/>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solidFill>
                  <a:schemeClr val="tx1"/>
                </a:solidFill>
                <a:ea typeface="Calibri"/>
                <a:cs typeface="Calibri"/>
              </a:rPr>
              <a:t>(</a:t>
            </a:r>
            <a:r>
              <a:rPr lang="en-US" err="1">
                <a:solidFill>
                  <a:schemeClr val="tx1"/>
                </a:solidFill>
                <a:ea typeface="Calibri"/>
                <a:cs typeface="Calibri"/>
              </a:rPr>
              <a:t>z,c</a:t>
            </a:r>
            <a:r>
              <a:rPr lang="en-US">
                <a:solidFill>
                  <a:schemeClr val="tx1"/>
                </a:solidFill>
                <a:ea typeface="Calibri"/>
                <a:cs typeface="Calibri"/>
              </a:rPr>
              <a:t>) has ~18k bits of entropy</a:t>
            </a:r>
          </a:p>
        </p:txBody>
      </p:sp>
      <p:sp>
        <p:nvSpPr>
          <p:cNvPr id="9" name="Speech Bubble: Rectangle 8">
            <a:extLst>
              <a:ext uri="{FF2B5EF4-FFF2-40B4-BE49-F238E27FC236}">
                <a16:creationId xmlns:a16="http://schemas.microsoft.com/office/drawing/2014/main" id="{314F9CB1-1981-7677-B432-406F0248DE99}"/>
              </a:ext>
            </a:extLst>
          </p:cNvPr>
          <p:cNvSpPr/>
          <p:nvPr/>
        </p:nvSpPr>
        <p:spPr>
          <a:xfrm>
            <a:off x="1297364" y="2746446"/>
            <a:ext cx="1753221" cy="817380"/>
          </a:xfrm>
          <a:prstGeom prst="wedgeRoundRectCallout">
            <a:avLst/>
          </a:prstGeom>
          <a:solidFill>
            <a:srgbClr val="ED7D31"/>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solidFill>
                  <a:schemeClr val="tx1"/>
                </a:solidFill>
                <a:ea typeface="Calibri"/>
                <a:cs typeface="Calibri"/>
              </a:rPr>
              <a:t>w has ~6k</a:t>
            </a:r>
            <a:endParaRPr lang="en-US">
              <a:solidFill>
                <a:schemeClr val="tx1"/>
              </a:solidFill>
            </a:endParaRPr>
          </a:p>
          <a:p>
            <a:pPr algn="ctr"/>
            <a:r>
              <a:rPr lang="en-US">
                <a:solidFill>
                  <a:schemeClr val="tx1"/>
                </a:solidFill>
                <a:ea typeface="Calibri"/>
                <a:cs typeface="Calibri"/>
              </a:rPr>
              <a:t>bits of entropy</a:t>
            </a:r>
            <a:endParaRPr lang="en-US">
              <a:solidFill>
                <a:schemeClr val="tx1"/>
              </a:solidFill>
            </a:endParaRPr>
          </a:p>
        </p:txBody>
      </p:sp>
    </p:spTree>
    <p:extLst>
      <p:ext uri="{BB962C8B-B14F-4D97-AF65-F5344CB8AC3E}">
        <p14:creationId xmlns:p14="http://schemas.microsoft.com/office/powerpoint/2010/main" val="66105187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6F6F7C-227A-CA3B-A5F5-D378AC0C91B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A9D29ED-9A2F-7066-7C68-292C5D07D689}"/>
              </a:ext>
            </a:extLst>
          </p:cNvPr>
          <p:cNvSpPr>
            <a:spLocks noGrp="1"/>
          </p:cNvSpPr>
          <p:nvPr>
            <p:ph type="title"/>
          </p:nvPr>
        </p:nvSpPr>
        <p:spPr/>
        <p:txBody>
          <a:bodyPr/>
          <a:lstStyle/>
          <a:p>
            <a:r>
              <a:rPr lang="en-US" err="1">
                <a:latin typeface="Segoe UI Semibold"/>
                <a:cs typeface="Segoe UI Semibold"/>
              </a:rPr>
              <a:t>Dilithium</a:t>
            </a:r>
            <a:r>
              <a:rPr lang="en-US">
                <a:latin typeface="Segoe UI Semibold"/>
                <a:cs typeface="Segoe UI Semibold"/>
              </a:rPr>
              <a:t> Ring Signature</a:t>
            </a:r>
            <a:endParaRPr lang="en-US" err="1"/>
          </a:p>
        </p:txBody>
      </p:sp>
      <p:sp>
        <p:nvSpPr>
          <p:cNvPr id="3" name="Content Placeholder 2">
            <a:extLst>
              <a:ext uri="{FF2B5EF4-FFF2-40B4-BE49-F238E27FC236}">
                <a16:creationId xmlns:a16="http://schemas.microsoft.com/office/drawing/2014/main" id="{EEE9C6BC-889D-515E-A531-6742ED792519}"/>
              </a:ext>
            </a:extLst>
          </p:cNvPr>
          <p:cNvSpPr>
            <a:spLocks noGrp="1"/>
          </p:cNvSpPr>
          <p:nvPr>
            <p:ph idx="1"/>
          </p:nvPr>
        </p:nvSpPr>
        <p:spPr>
          <a:xfrm>
            <a:off x="838200" y="1801625"/>
            <a:ext cx="5523600" cy="4375338"/>
          </a:xfrm>
          <a:ln>
            <a:solidFill>
              <a:schemeClr val="tx1"/>
            </a:solidFill>
          </a:ln>
        </p:spPr>
        <p:txBody>
          <a:bodyPr vert="horz" lIns="91440" tIns="45720" rIns="91440" bIns="45720" rtlCol="0" anchor="t">
            <a:normAutofit lnSpcReduction="10000"/>
          </a:bodyPr>
          <a:lstStyle/>
          <a:p>
            <a:pPr marL="0" indent="0">
              <a:buNone/>
            </a:pPr>
            <a:r>
              <a:rPr lang="en-US">
                <a:ea typeface="Calibri" panose="020F0502020204030204"/>
                <a:cs typeface="Calibri" panose="020F0502020204030204"/>
              </a:rPr>
              <a:t>Verify((</a:t>
            </a:r>
            <a:r>
              <a:rPr lang="en-US" err="1">
                <a:solidFill>
                  <a:schemeClr val="accent6"/>
                </a:solidFill>
                <a:ea typeface="Calibri" panose="020F0502020204030204"/>
                <a:cs typeface="Calibri" panose="020F0502020204030204"/>
              </a:rPr>
              <a:t>A</a:t>
            </a:r>
            <a:r>
              <a:rPr lang="en-US" err="1">
                <a:ea typeface="Calibri" panose="020F0502020204030204"/>
                <a:cs typeface="Calibri" panose="020F0502020204030204"/>
              </a:rPr>
              <a:t>,</a:t>
            </a:r>
            <a:r>
              <a:rPr lang="en-US" err="1">
                <a:solidFill>
                  <a:schemeClr val="accent6"/>
                </a:solidFill>
                <a:ea typeface="Calibri" panose="020F0502020204030204"/>
                <a:cs typeface="Calibri" panose="020F0502020204030204"/>
              </a:rPr>
              <a:t>t</a:t>
            </a:r>
            <a:r>
              <a:rPr lang="en-US" err="1">
                <a:ea typeface="Calibri" panose="020F0502020204030204"/>
                <a:cs typeface="Calibri" panose="020F0502020204030204"/>
              </a:rPr>
              <a:t>,</a:t>
            </a:r>
            <a:r>
              <a:rPr lang="en-US" err="1">
                <a:solidFill>
                  <a:schemeClr val="accent6"/>
                </a:solidFill>
                <a:ea typeface="Calibri" panose="020F0502020204030204"/>
                <a:cs typeface="Calibri" panose="020F0502020204030204"/>
              </a:rPr>
              <a:t>μ</a:t>
            </a:r>
            <a:r>
              <a:rPr lang="en-US">
                <a:ea typeface="Calibri" panose="020F0502020204030204"/>
                <a:cs typeface="Calibri" panose="020F0502020204030204"/>
              </a:rPr>
              <a:t>), </a:t>
            </a:r>
            <a:r>
              <a:rPr lang="en-US">
                <a:solidFill>
                  <a:srgbClr val="FF0000"/>
                </a:solidFill>
                <a:ea typeface="+mn-lt"/>
                <a:cs typeface="+mn-lt"/>
              </a:rPr>
              <a:t>σ </a:t>
            </a:r>
            <a:r>
              <a:rPr lang="en-US">
                <a:ea typeface="+mn-lt"/>
                <a:cs typeface="+mn-lt"/>
              </a:rPr>
              <a:t>= (</a:t>
            </a:r>
            <a:r>
              <a:rPr lang="en-US">
                <a:solidFill>
                  <a:srgbClr val="FF0000"/>
                </a:solidFill>
                <a:ea typeface="+mn-lt"/>
                <a:cs typeface="+mn-lt"/>
              </a:rPr>
              <a:t>ĉ</a:t>
            </a:r>
            <a:r>
              <a:rPr lang="en-US">
                <a:ea typeface="+mn-lt"/>
                <a:cs typeface="+mn-lt"/>
              </a:rPr>
              <a:t>, </a:t>
            </a:r>
            <a:r>
              <a:rPr lang="en-US">
                <a:solidFill>
                  <a:srgbClr val="FF0000"/>
                </a:solidFill>
                <a:ea typeface="+mn-lt"/>
                <a:cs typeface="+mn-lt"/>
              </a:rPr>
              <a:t>z</a:t>
            </a:r>
            <a:r>
              <a:rPr lang="en-US">
                <a:ea typeface="+mn-lt"/>
                <a:cs typeface="+mn-lt"/>
              </a:rPr>
              <a:t>), </a:t>
            </a:r>
            <a:r>
              <a:rPr lang="en-US">
                <a:solidFill>
                  <a:schemeClr val="accent1"/>
                </a:solidFill>
                <a:ea typeface="+mn-lt"/>
                <a:cs typeface="+mn-lt"/>
              </a:rPr>
              <a:t>m</a:t>
            </a:r>
            <a:r>
              <a:rPr lang="en-US">
                <a:ea typeface="+mn-lt"/>
                <a:cs typeface="+mn-lt"/>
              </a:rPr>
              <a:t>):</a:t>
            </a:r>
          </a:p>
          <a:p>
            <a:pPr marL="0" indent="0">
              <a:buNone/>
            </a:pPr>
            <a:r>
              <a:rPr lang="en-US">
                <a:ea typeface="Calibri" panose="020F0502020204030204"/>
                <a:cs typeface="Calibri" panose="020F0502020204030204"/>
              </a:rPr>
              <a:t>  </a:t>
            </a:r>
            <a:r>
              <a:rPr lang="en-US">
                <a:solidFill>
                  <a:schemeClr val="bg1">
                    <a:lumMod val="95000"/>
                  </a:schemeClr>
                </a:solidFill>
                <a:ea typeface="Calibri" panose="020F0502020204030204"/>
                <a:cs typeface="Calibri" panose="020F0502020204030204"/>
              </a:rPr>
              <a:t>(</a:t>
            </a:r>
            <a:r>
              <a:rPr lang="en-US" err="1">
                <a:solidFill>
                  <a:schemeClr val="bg1">
                    <a:lumMod val="95000"/>
                  </a:schemeClr>
                </a:solidFill>
                <a:ea typeface="Calibri" panose="020F0502020204030204"/>
                <a:cs typeface="Calibri" panose="020F0502020204030204"/>
              </a:rPr>
              <a:t>A,t</a:t>
            </a:r>
            <a:r>
              <a:rPr lang="en-US">
                <a:solidFill>
                  <a:schemeClr val="bg1">
                    <a:lumMod val="95000"/>
                  </a:schemeClr>
                </a:solidFill>
                <a:ea typeface="Calibri" panose="020F0502020204030204"/>
                <a:cs typeface="Calibri" panose="020F0502020204030204"/>
              </a:rPr>
              <a:t>) := </a:t>
            </a:r>
            <a:r>
              <a:rPr lang="en-US" b="1" err="1">
                <a:solidFill>
                  <a:schemeClr val="bg1">
                    <a:lumMod val="95000"/>
                  </a:schemeClr>
                </a:solidFill>
                <a:ea typeface="Calibri" panose="020F0502020204030204"/>
                <a:cs typeface="Calibri" panose="020F0502020204030204"/>
              </a:rPr>
              <a:t>ExpandA</a:t>
            </a:r>
            <a:r>
              <a:rPr lang="en-US">
                <a:solidFill>
                  <a:schemeClr val="bg1">
                    <a:lumMod val="95000"/>
                  </a:schemeClr>
                </a:solidFill>
                <a:ea typeface="Calibri" panose="020F0502020204030204"/>
                <a:cs typeface="Calibri" panose="020F0502020204030204"/>
              </a:rPr>
              <a:t>(pk)</a:t>
            </a:r>
          </a:p>
          <a:p>
            <a:pPr marL="0" indent="0">
              <a:buNone/>
            </a:pPr>
            <a:r>
              <a:rPr lang="en-US">
                <a:solidFill>
                  <a:schemeClr val="bg1">
                    <a:lumMod val="95000"/>
                  </a:schemeClr>
                </a:solidFill>
                <a:ea typeface="Calibri" panose="020F0502020204030204"/>
                <a:cs typeface="Calibri" panose="020F0502020204030204"/>
              </a:rPr>
              <a:t>  </a:t>
            </a:r>
            <a:r>
              <a:rPr lang="en-US">
                <a:solidFill>
                  <a:schemeClr val="bg1">
                    <a:lumMod val="95000"/>
                  </a:schemeClr>
                </a:solidFill>
                <a:ea typeface="+mn-lt"/>
                <a:cs typeface="+mn-lt"/>
              </a:rPr>
              <a:t>μ := </a:t>
            </a:r>
            <a:r>
              <a:rPr lang="en-US" b="1">
                <a:solidFill>
                  <a:schemeClr val="bg1">
                    <a:lumMod val="95000"/>
                  </a:schemeClr>
                </a:solidFill>
                <a:ea typeface="+mn-lt"/>
                <a:cs typeface="+mn-lt"/>
              </a:rPr>
              <a:t>H</a:t>
            </a:r>
            <a:r>
              <a:rPr lang="en-US">
                <a:solidFill>
                  <a:schemeClr val="bg1">
                    <a:lumMod val="95000"/>
                  </a:schemeClr>
                </a:solidFill>
                <a:ea typeface="+mn-lt"/>
                <a:cs typeface="+mn-lt"/>
              </a:rPr>
              <a:t>(</a:t>
            </a:r>
            <a:r>
              <a:rPr lang="en-US" b="1">
                <a:solidFill>
                  <a:schemeClr val="bg1">
                    <a:lumMod val="95000"/>
                  </a:schemeClr>
                </a:solidFill>
                <a:ea typeface="+mn-lt"/>
                <a:cs typeface="+mn-lt"/>
              </a:rPr>
              <a:t>H</a:t>
            </a:r>
            <a:r>
              <a:rPr lang="en-US">
                <a:solidFill>
                  <a:schemeClr val="bg1">
                    <a:lumMod val="95000"/>
                  </a:schemeClr>
                </a:solidFill>
                <a:ea typeface="+mn-lt"/>
                <a:cs typeface="+mn-lt"/>
              </a:rPr>
              <a:t>(pk)|m)</a:t>
            </a:r>
          </a:p>
          <a:p>
            <a:pPr marL="0" indent="0">
              <a:buNone/>
            </a:pPr>
            <a:r>
              <a:rPr lang="en-US">
                <a:solidFill>
                  <a:srgbClr val="000000"/>
                </a:solidFill>
                <a:ea typeface="Calibri" panose="020F0502020204030204"/>
                <a:cs typeface="Calibri" panose="020F0502020204030204"/>
              </a:rPr>
              <a:t>  </a:t>
            </a:r>
            <a:r>
              <a:rPr lang="en-US">
                <a:solidFill>
                  <a:srgbClr val="FF0000"/>
                </a:solidFill>
                <a:ea typeface="Calibri" panose="020F0502020204030204"/>
                <a:cs typeface="Calibri" panose="020F0502020204030204"/>
              </a:rPr>
              <a:t>c </a:t>
            </a:r>
            <a:r>
              <a:rPr lang="en-US">
                <a:solidFill>
                  <a:srgbClr val="000000"/>
                </a:solidFill>
                <a:ea typeface="Calibri" panose="020F0502020204030204"/>
                <a:cs typeface="Calibri" panose="020F0502020204030204"/>
              </a:rPr>
              <a:t>:= </a:t>
            </a:r>
            <a:r>
              <a:rPr lang="en-US" b="1" err="1">
                <a:solidFill>
                  <a:srgbClr val="000000"/>
                </a:solidFill>
                <a:ea typeface="Calibri" panose="020F0502020204030204"/>
                <a:cs typeface="Calibri" panose="020F0502020204030204"/>
              </a:rPr>
              <a:t>SampleInBall</a:t>
            </a:r>
            <a:r>
              <a:rPr lang="en-US">
                <a:solidFill>
                  <a:srgbClr val="000000"/>
                </a:solidFill>
                <a:ea typeface="Calibri" panose="020F0502020204030204"/>
                <a:cs typeface="Calibri" panose="020F0502020204030204"/>
              </a:rPr>
              <a:t>(</a:t>
            </a:r>
            <a:r>
              <a:rPr lang="en-US">
                <a:solidFill>
                  <a:srgbClr val="FF0000"/>
                </a:solidFill>
                <a:ea typeface="Calibri" panose="020F0502020204030204"/>
                <a:cs typeface="Calibri" panose="020F0502020204030204"/>
              </a:rPr>
              <a:t>ĉ</a:t>
            </a:r>
            <a:r>
              <a:rPr lang="en-US">
                <a:solidFill>
                  <a:srgbClr val="000000"/>
                </a:solidFill>
                <a:ea typeface="Calibri" panose="020F0502020204030204"/>
                <a:cs typeface="Calibri" panose="020F0502020204030204"/>
              </a:rPr>
              <a:t>)</a:t>
            </a:r>
          </a:p>
          <a:p>
            <a:pPr marL="0" indent="0">
              <a:buNone/>
            </a:pPr>
            <a:r>
              <a:rPr lang="en-US">
                <a:solidFill>
                  <a:srgbClr val="000000"/>
                </a:solidFill>
                <a:ea typeface="Calibri" panose="020F0502020204030204"/>
                <a:cs typeface="Calibri" panose="020F0502020204030204"/>
              </a:rPr>
              <a:t>  </a:t>
            </a:r>
            <a:r>
              <a:rPr lang="en-US">
                <a:solidFill>
                  <a:srgbClr val="FF0000"/>
                </a:solidFill>
                <a:ea typeface="Calibri" panose="020F0502020204030204"/>
                <a:cs typeface="Calibri" panose="020F0502020204030204"/>
              </a:rPr>
              <a:t>w </a:t>
            </a:r>
            <a:r>
              <a:rPr lang="en-US">
                <a:solidFill>
                  <a:srgbClr val="000000"/>
                </a:solidFill>
                <a:ea typeface="Calibri" panose="020F0502020204030204"/>
                <a:cs typeface="Calibri" panose="020F0502020204030204"/>
              </a:rPr>
              <a:t>:= </a:t>
            </a:r>
            <a:r>
              <a:rPr lang="en-US" err="1">
                <a:solidFill>
                  <a:srgbClr val="000000"/>
                </a:solidFill>
                <a:ea typeface="Calibri" panose="020F0502020204030204"/>
                <a:cs typeface="Calibri" panose="020F0502020204030204"/>
              </a:rPr>
              <a:t>HighBits</a:t>
            </a:r>
            <a:r>
              <a:rPr lang="en-US">
                <a:solidFill>
                  <a:srgbClr val="000000"/>
                </a:solidFill>
                <a:ea typeface="Calibri" panose="020F0502020204030204"/>
                <a:cs typeface="Calibri" panose="020F0502020204030204"/>
              </a:rPr>
              <a:t>(</a:t>
            </a:r>
            <a:r>
              <a:rPr lang="en-US">
                <a:solidFill>
                  <a:schemeClr val="accent6"/>
                </a:solidFill>
                <a:ea typeface="Calibri" panose="020F0502020204030204"/>
                <a:cs typeface="Calibri" panose="020F0502020204030204"/>
              </a:rPr>
              <a:t>A</a:t>
            </a:r>
            <a:r>
              <a:rPr lang="en-US">
                <a:solidFill>
                  <a:srgbClr val="FF0000"/>
                </a:solidFill>
                <a:ea typeface="Calibri" panose="020F0502020204030204"/>
                <a:cs typeface="Calibri" panose="020F0502020204030204"/>
              </a:rPr>
              <a:t>z </a:t>
            </a:r>
            <a:r>
              <a:rPr lang="en-US">
                <a:solidFill>
                  <a:srgbClr val="000000"/>
                </a:solidFill>
                <a:ea typeface="Calibri" panose="020F0502020204030204"/>
                <a:cs typeface="Calibri" panose="020F0502020204030204"/>
              </a:rPr>
              <a:t>– </a:t>
            </a:r>
            <a:r>
              <a:rPr lang="en-US" err="1">
                <a:solidFill>
                  <a:srgbClr val="FF0000"/>
                </a:solidFill>
                <a:ea typeface="Calibri" panose="020F0502020204030204"/>
                <a:cs typeface="Calibri" panose="020F0502020204030204"/>
              </a:rPr>
              <a:t>c</a:t>
            </a:r>
            <a:r>
              <a:rPr lang="en-US" err="1">
                <a:solidFill>
                  <a:schemeClr val="accent6"/>
                </a:solidFill>
                <a:ea typeface="Calibri" panose="020F0502020204030204"/>
                <a:cs typeface="Calibri" panose="020F0502020204030204"/>
              </a:rPr>
              <a:t>t</a:t>
            </a:r>
            <a:r>
              <a:rPr lang="en-US">
                <a:solidFill>
                  <a:srgbClr val="000000"/>
                </a:solidFill>
                <a:ea typeface="Calibri" panose="020F0502020204030204"/>
                <a:cs typeface="Calibri" panose="020F0502020204030204"/>
              </a:rPr>
              <a:t>)</a:t>
            </a:r>
          </a:p>
          <a:p>
            <a:pPr marL="0" indent="0">
              <a:buNone/>
            </a:pPr>
            <a:r>
              <a:rPr lang="en-US">
                <a:solidFill>
                  <a:srgbClr val="000000"/>
                </a:solidFill>
                <a:ea typeface="Calibri" panose="020F0502020204030204"/>
                <a:cs typeface="Calibri" panose="020F0502020204030204"/>
              </a:rPr>
              <a:t>  Check </a:t>
            </a:r>
            <a:r>
              <a:rPr lang="en-US">
                <a:solidFill>
                  <a:srgbClr val="FF0000"/>
                </a:solidFill>
                <a:ea typeface="Calibri" panose="020F0502020204030204"/>
                <a:cs typeface="Calibri" panose="020F0502020204030204"/>
              </a:rPr>
              <a:t>ĉ </a:t>
            </a:r>
            <a:r>
              <a:rPr lang="en-US">
                <a:solidFill>
                  <a:srgbClr val="000000"/>
                </a:solidFill>
                <a:ea typeface="Calibri" panose="020F0502020204030204"/>
                <a:cs typeface="Calibri" panose="020F0502020204030204"/>
              </a:rPr>
              <a:t>== </a:t>
            </a:r>
            <a:r>
              <a:rPr lang="en-US" b="1">
                <a:solidFill>
                  <a:srgbClr val="000000"/>
                </a:solidFill>
                <a:ea typeface="Calibri" panose="020F0502020204030204"/>
                <a:cs typeface="Calibri" panose="020F0502020204030204"/>
              </a:rPr>
              <a:t>H</a:t>
            </a:r>
            <a:r>
              <a:rPr lang="en-US">
                <a:solidFill>
                  <a:srgbClr val="000000"/>
                </a:solidFill>
                <a:ea typeface="Calibri" panose="020F0502020204030204"/>
                <a:cs typeface="Calibri" panose="020F0502020204030204"/>
              </a:rPr>
              <a:t>(</a:t>
            </a:r>
            <a:r>
              <a:rPr lang="en-US" err="1">
                <a:solidFill>
                  <a:schemeClr val="accent6"/>
                </a:solidFill>
                <a:ea typeface="Calibri" panose="020F0502020204030204"/>
                <a:cs typeface="Calibri" panose="020F0502020204030204"/>
              </a:rPr>
              <a:t>μ</a:t>
            </a:r>
            <a:r>
              <a:rPr lang="en-US" err="1">
                <a:solidFill>
                  <a:srgbClr val="000000"/>
                </a:solidFill>
                <a:ea typeface="Calibri" panose="020F0502020204030204"/>
                <a:cs typeface="Calibri" panose="020F0502020204030204"/>
              </a:rPr>
              <a:t>|</a:t>
            </a:r>
            <a:r>
              <a:rPr lang="en-US" err="1">
                <a:solidFill>
                  <a:srgbClr val="FF0000"/>
                </a:solidFill>
                <a:ea typeface="Calibri" panose="020F0502020204030204"/>
                <a:cs typeface="Calibri" panose="020F0502020204030204"/>
              </a:rPr>
              <a:t>w</a:t>
            </a:r>
            <a:r>
              <a:rPr lang="en-US">
                <a:solidFill>
                  <a:srgbClr val="000000"/>
                </a:solidFill>
                <a:ea typeface="Calibri" panose="020F0502020204030204"/>
                <a:cs typeface="Calibri" panose="020F0502020204030204"/>
              </a:rPr>
              <a:t>)</a:t>
            </a:r>
          </a:p>
          <a:p>
            <a:pPr marL="0" indent="0">
              <a:buNone/>
            </a:pPr>
            <a:r>
              <a:rPr lang="en-US">
                <a:solidFill>
                  <a:srgbClr val="000000"/>
                </a:solidFill>
                <a:ea typeface="Calibri" panose="020F0502020204030204"/>
                <a:cs typeface="Calibri" panose="020F0502020204030204"/>
              </a:rPr>
              <a:t>  Check </a:t>
            </a:r>
            <a:r>
              <a:rPr lang="en-US">
                <a:solidFill>
                  <a:srgbClr val="FF0000"/>
                </a:solidFill>
                <a:ea typeface="Calibri" panose="020F0502020204030204"/>
                <a:cs typeface="Calibri" panose="020F0502020204030204"/>
              </a:rPr>
              <a:t>z </a:t>
            </a:r>
            <a:r>
              <a:rPr lang="en-US">
                <a:solidFill>
                  <a:srgbClr val="000000"/>
                </a:solidFill>
                <a:ea typeface="Calibri" panose="020F0502020204030204"/>
                <a:cs typeface="Calibri" panose="020F0502020204030204"/>
              </a:rPr>
              <a:t>is small</a:t>
            </a:r>
            <a:endParaRPr lang="en-US">
              <a:solidFill>
                <a:srgbClr val="000000"/>
              </a:solidFill>
            </a:endParaRPr>
          </a:p>
          <a:p>
            <a:pPr marL="0" indent="0">
              <a:buNone/>
            </a:pPr>
            <a:r>
              <a:rPr lang="en-US">
                <a:ea typeface="Calibri" panose="020F0502020204030204"/>
                <a:cs typeface="Calibri" panose="020F0502020204030204"/>
              </a:rPr>
              <a:t>  </a:t>
            </a:r>
          </a:p>
          <a:p>
            <a:pPr marL="0" indent="0">
              <a:buNone/>
            </a:pPr>
            <a:r>
              <a:rPr lang="en-US">
                <a:ea typeface="Calibri" panose="020F0502020204030204"/>
                <a:cs typeface="Calibri" panose="020F0502020204030204"/>
              </a:rPr>
              <a:t>  Verify (</a:t>
            </a:r>
            <a:r>
              <a:rPr lang="en-US" err="1">
                <a:solidFill>
                  <a:schemeClr val="accent6"/>
                </a:solidFill>
                <a:ea typeface="Calibri" panose="020F0502020204030204"/>
                <a:cs typeface="Calibri" panose="020F0502020204030204"/>
              </a:rPr>
              <a:t>A</a:t>
            </a:r>
            <a:r>
              <a:rPr lang="en-US" err="1">
                <a:ea typeface="Calibri" panose="020F0502020204030204"/>
                <a:cs typeface="Calibri" panose="020F0502020204030204"/>
              </a:rPr>
              <a:t>,</a:t>
            </a:r>
            <a:r>
              <a:rPr lang="en-US" err="1">
                <a:solidFill>
                  <a:schemeClr val="accent6"/>
                </a:solidFill>
                <a:ea typeface="Calibri" panose="020F0502020204030204"/>
                <a:cs typeface="Calibri" panose="020F0502020204030204"/>
              </a:rPr>
              <a:t>t</a:t>
            </a:r>
            <a:r>
              <a:rPr lang="en-US" err="1">
                <a:ea typeface="Calibri" panose="020F0502020204030204"/>
                <a:cs typeface="Calibri" panose="020F0502020204030204"/>
              </a:rPr>
              <a:t>,</a:t>
            </a:r>
            <a:r>
              <a:rPr lang="en-US" err="1">
                <a:solidFill>
                  <a:schemeClr val="accent6"/>
                </a:solidFill>
                <a:ea typeface="Calibri" panose="020F0502020204030204"/>
                <a:cs typeface="Calibri" panose="020F0502020204030204"/>
              </a:rPr>
              <a:t>μ</a:t>
            </a:r>
            <a:r>
              <a:rPr lang="en-US">
                <a:solidFill>
                  <a:srgbClr val="000000"/>
                </a:solidFill>
                <a:ea typeface="Calibri" panose="020F0502020204030204"/>
                <a:cs typeface="Calibri" panose="020F0502020204030204"/>
              </a:rPr>
              <a:t>)</a:t>
            </a:r>
            <a:r>
              <a:rPr lang="en-US">
                <a:solidFill>
                  <a:schemeClr val="accent6"/>
                </a:solidFill>
                <a:ea typeface="Calibri" panose="020F0502020204030204"/>
                <a:cs typeface="Calibri" panose="020F0502020204030204"/>
              </a:rPr>
              <a:t> </a:t>
            </a:r>
            <a:r>
              <a:rPr lang="en-US">
                <a:ea typeface="Calibri" panose="020F0502020204030204"/>
                <a:cs typeface="Calibri" panose="020F0502020204030204"/>
              </a:rPr>
              <a:t>in Merkle tree</a:t>
            </a:r>
          </a:p>
          <a:p>
            <a:pPr marL="0" indent="0">
              <a:buNone/>
            </a:pPr>
            <a:endParaRPr lang="en-US">
              <a:ea typeface="Calibri" panose="020F0502020204030204"/>
              <a:cs typeface="Calibri" panose="020F0502020204030204"/>
            </a:endParaRPr>
          </a:p>
        </p:txBody>
      </p:sp>
      <p:sp>
        <p:nvSpPr>
          <p:cNvPr id="6" name="TextBox 5">
            <a:extLst>
              <a:ext uri="{FF2B5EF4-FFF2-40B4-BE49-F238E27FC236}">
                <a16:creationId xmlns:a16="http://schemas.microsoft.com/office/drawing/2014/main" id="{047F0D86-D47B-6E00-3CF8-5383A4C09808}"/>
              </a:ext>
            </a:extLst>
          </p:cNvPr>
          <p:cNvSpPr txBox="1"/>
          <p:nvPr/>
        </p:nvSpPr>
        <p:spPr>
          <a:xfrm>
            <a:off x="6985567" y="1795443"/>
            <a:ext cx="4100562" cy="3231654"/>
          </a:xfrm>
          <a:prstGeom prst="rect">
            <a:avLst/>
          </a:prstGeom>
          <a:no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a:ea typeface="Calibri"/>
                <a:cs typeface="Calibri"/>
              </a:rPr>
              <a:t>Merkle data:</a:t>
            </a:r>
          </a:p>
          <a:p>
            <a:endParaRPr lang="en-US" sz="2800">
              <a:ea typeface="Calibri"/>
              <a:cs typeface="Calibri"/>
            </a:endParaRPr>
          </a:p>
          <a:p>
            <a:r>
              <a:rPr lang="en-US" sz="2800">
                <a:solidFill>
                  <a:schemeClr val="accent1"/>
                </a:solidFill>
                <a:ea typeface="Calibri"/>
                <a:cs typeface="Calibri"/>
              </a:rPr>
              <a:t>A</a:t>
            </a:r>
            <a:r>
              <a:rPr lang="en-US" sz="2800" baseline="-25000">
                <a:solidFill>
                  <a:schemeClr val="accent1"/>
                </a:solidFill>
                <a:ea typeface="Calibri"/>
                <a:cs typeface="Calibri"/>
              </a:rPr>
              <a:t>1</a:t>
            </a:r>
            <a:r>
              <a:rPr lang="en-US" sz="2800">
                <a:ea typeface="Calibri"/>
                <a:cs typeface="Calibri"/>
              </a:rPr>
              <a:t>, </a:t>
            </a:r>
            <a:r>
              <a:rPr lang="en-US" sz="2800">
                <a:solidFill>
                  <a:schemeClr val="accent1"/>
                </a:solidFill>
                <a:ea typeface="Calibri"/>
                <a:cs typeface="Calibri"/>
              </a:rPr>
              <a:t>t</a:t>
            </a:r>
            <a:r>
              <a:rPr lang="en-US" sz="2800" baseline="-25000">
                <a:solidFill>
                  <a:schemeClr val="accent1"/>
                </a:solidFill>
                <a:ea typeface="Calibri"/>
                <a:cs typeface="Calibri"/>
              </a:rPr>
              <a:t>1</a:t>
            </a:r>
            <a:r>
              <a:rPr lang="en-US" sz="2800">
                <a:ea typeface="Calibri"/>
                <a:cs typeface="Calibri"/>
              </a:rPr>
              <a:t>, </a:t>
            </a:r>
            <a:r>
              <a:rPr lang="en-US" sz="2800">
                <a:solidFill>
                  <a:schemeClr val="accent1"/>
                </a:solidFill>
                <a:ea typeface="Calibri"/>
                <a:cs typeface="Calibri"/>
              </a:rPr>
              <a:t>μ</a:t>
            </a:r>
            <a:r>
              <a:rPr lang="en-US" sz="2800" baseline="-25000">
                <a:solidFill>
                  <a:schemeClr val="accent1"/>
                </a:solidFill>
                <a:ea typeface="Calibri"/>
                <a:cs typeface="Calibri"/>
              </a:rPr>
              <a:t>1</a:t>
            </a:r>
          </a:p>
          <a:p>
            <a:r>
              <a:rPr lang="en-US" sz="2800">
                <a:solidFill>
                  <a:schemeClr val="accent1"/>
                </a:solidFill>
                <a:ea typeface="Calibri"/>
                <a:cs typeface="Calibri"/>
              </a:rPr>
              <a:t>A</a:t>
            </a:r>
            <a:r>
              <a:rPr lang="en-US" sz="2800" baseline="-25000">
                <a:solidFill>
                  <a:schemeClr val="accent1"/>
                </a:solidFill>
                <a:ea typeface="Calibri"/>
                <a:cs typeface="Calibri"/>
              </a:rPr>
              <a:t>2</a:t>
            </a:r>
            <a:r>
              <a:rPr lang="en-US" sz="2800">
                <a:ea typeface="Calibri"/>
                <a:cs typeface="Calibri"/>
              </a:rPr>
              <a:t>, </a:t>
            </a:r>
            <a:r>
              <a:rPr lang="en-US" sz="2800">
                <a:solidFill>
                  <a:schemeClr val="accent1"/>
                </a:solidFill>
                <a:ea typeface="Calibri"/>
                <a:cs typeface="Calibri"/>
              </a:rPr>
              <a:t>t</a:t>
            </a:r>
            <a:r>
              <a:rPr lang="en-US" sz="2800" baseline="-25000">
                <a:solidFill>
                  <a:schemeClr val="accent1"/>
                </a:solidFill>
                <a:ea typeface="Calibri"/>
                <a:cs typeface="Calibri"/>
              </a:rPr>
              <a:t>2</a:t>
            </a:r>
            <a:r>
              <a:rPr lang="en-US" sz="2800">
                <a:ea typeface="Calibri"/>
                <a:cs typeface="Calibri"/>
              </a:rPr>
              <a:t>, </a:t>
            </a:r>
            <a:r>
              <a:rPr lang="en-US" sz="2800">
                <a:solidFill>
                  <a:schemeClr val="accent1"/>
                </a:solidFill>
                <a:ea typeface="Calibri"/>
                <a:cs typeface="Calibri"/>
              </a:rPr>
              <a:t>μ</a:t>
            </a:r>
            <a:r>
              <a:rPr lang="en-US" sz="2800" baseline="-25000">
                <a:solidFill>
                  <a:schemeClr val="accent1"/>
                </a:solidFill>
                <a:ea typeface="Calibri"/>
                <a:cs typeface="Calibri"/>
              </a:rPr>
              <a:t>2</a:t>
            </a:r>
            <a:endParaRPr lang="en-US" baseline="-25000">
              <a:solidFill>
                <a:schemeClr val="accent1"/>
              </a:solidFill>
              <a:ea typeface="Calibri"/>
              <a:cs typeface="Calibri"/>
            </a:endParaRPr>
          </a:p>
          <a:p>
            <a:r>
              <a:rPr lang="en-US" sz="2800">
                <a:solidFill>
                  <a:schemeClr val="accent1"/>
                </a:solidFill>
                <a:ea typeface="Calibri"/>
                <a:cs typeface="Calibri"/>
              </a:rPr>
              <a:t>A</a:t>
            </a:r>
            <a:r>
              <a:rPr lang="en-US" sz="2800" baseline="-25000">
                <a:solidFill>
                  <a:schemeClr val="accent1"/>
                </a:solidFill>
                <a:ea typeface="Calibri"/>
                <a:cs typeface="Calibri"/>
              </a:rPr>
              <a:t>3</a:t>
            </a:r>
            <a:r>
              <a:rPr lang="en-US" sz="2800">
                <a:ea typeface="Calibri"/>
                <a:cs typeface="Calibri"/>
              </a:rPr>
              <a:t>, </a:t>
            </a:r>
            <a:r>
              <a:rPr lang="en-US" sz="2800">
                <a:solidFill>
                  <a:schemeClr val="accent1"/>
                </a:solidFill>
                <a:ea typeface="Calibri"/>
                <a:cs typeface="Calibri"/>
              </a:rPr>
              <a:t>t</a:t>
            </a:r>
            <a:r>
              <a:rPr lang="en-US" sz="2800" baseline="-25000">
                <a:solidFill>
                  <a:schemeClr val="accent1"/>
                </a:solidFill>
                <a:ea typeface="Calibri"/>
                <a:cs typeface="Calibri"/>
              </a:rPr>
              <a:t>3</a:t>
            </a:r>
            <a:r>
              <a:rPr lang="en-US" sz="2800">
                <a:solidFill>
                  <a:srgbClr val="000000"/>
                </a:solidFill>
                <a:ea typeface="Calibri"/>
                <a:cs typeface="Calibri"/>
              </a:rPr>
              <a:t>, </a:t>
            </a:r>
            <a:r>
              <a:rPr lang="en-US" sz="2800">
                <a:solidFill>
                  <a:schemeClr val="accent1"/>
                </a:solidFill>
                <a:ea typeface="Calibri"/>
                <a:cs typeface="Calibri"/>
              </a:rPr>
              <a:t>μ</a:t>
            </a:r>
            <a:r>
              <a:rPr lang="en-US" sz="2800" baseline="-25000">
                <a:solidFill>
                  <a:schemeClr val="accent1"/>
                </a:solidFill>
                <a:ea typeface="Calibri"/>
                <a:cs typeface="Calibri"/>
              </a:rPr>
              <a:t>3</a:t>
            </a:r>
            <a:endParaRPr lang="en-US" baseline="-25000">
              <a:solidFill>
                <a:schemeClr val="accent1"/>
              </a:solidFill>
              <a:ea typeface="Calibri"/>
              <a:cs typeface="Calibri"/>
            </a:endParaRPr>
          </a:p>
          <a:p>
            <a:r>
              <a:rPr lang="en-US" sz="2800">
                <a:solidFill>
                  <a:srgbClr val="000000"/>
                </a:solidFill>
                <a:ea typeface="Calibri"/>
                <a:cs typeface="Calibri"/>
              </a:rPr>
              <a:t>...</a:t>
            </a:r>
            <a:endParaRPr lang="en-US">
              <a:ea typeface="Calibri"/>
              <a:cs typeface="Calibri"/>
            </a:endParaRPr>
          </a:p>
          <a:p>
            <a:endParaRPr lang="en-US">
              <a:ea typeface="Calibri"/>
              <a:cs typeface="Calibri"/>
            </a:endParaRPr>
          </a:p>
          <a:p>
            <a:endParaRPr lang="en-US">
              <a:ea typeface="Calibri"/>
              <a:cs typeface="Calibri"/>
            </a:endParaRPr>
          </a:p>
        </p:txBody>
      </p:sp>
      <p:sp>
        <p:nvSpPr>
          <p:cNvPr id="5" name="Speech Bubble: Rectangle 4">
            <a:extLst>
              <a:ext uri="{FF2B5EF4-FFF2-40B4-BE49-F238E27FC236}">
                <a16:creationId xmlns:a16="http://schemas.microsoft.com/office/drawing/2014/main" id="{E158B011-8CF1-9B9F-95A0-5867F5A8386B}"/>
              </a:ext>
            </a:extLst>
          </p:cNvPr>
          <p:cNvSpPr/>
          <p:nvPr/>
        </p:nvSpPr>
        <p:spPr>
          <a:xfrm>
            <a:off x="3595365" y="2746446"/>
            <a:ext cx="1753221" cy="817380"/>
          </a:xfrm>
          <a:prstGeom prst="wedgeRoundRectCallout">
            <a:avLst/>
          </a:prstGeom>
          <a:solidFill>
            <a:srgbClr val="ED7D31"/>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solidFill>
                  <a:schemeClr val="tx1"/>
                </a:solidFill>
                <a:ea typeface="Calibri"/>
                <a:cs typeface="Calibri"/>
              </a:rPr>
              <a:t>(</a:t>
            </a:r>
            <a:r>
              <a:rPr lang="en-US" err="1">
                <a:solidFill>
                  <a:schemeClr val="tx1"/>
                </a:solidFill>
                <a:ea typeface="Calibri"/>
                <a:cs typeface="Calibri"/>
              </a:rPr>
              <a:t>z,c</a:t>
            </a:r>
            <a:r>
              <a:rPr lang="en-US">
                <a:solidFill>
                  <a:schemeClr val="tx1"/>
                </a:solidFill>
                <a:ea typeface="Calibri"/>
                <a:cs typeface="Calibri"/>
              </a:rPr>
              <a:t>) has ~18k bits of entropy</a:t>
            </a:r>
          </a:p>
        </p:txBody>
      </p:sp>
      <p:sp>
        <p:nvSpPr>
          <p:cNvPr id="9" name="Speech Bubble: Rectangle 8">
            <a:extLst>
              <a:ext uri="{FF2B5EF4-FFF2-40B4-BE49-F238E27FC236}">
                <a16:creationId xmlns:a16="http://schemas.microsoft.com/office/drawing/2014/main" id="{6DDDC533-7292-6ED0-B18E-2EC7E5F851CE}"/>
              </a:ext>
            </a:extLst>
          </p:cNvPr>
          <p:cNvSpPr/>
          <p:nvPr/>
        </p:nvSpPr>
        <p:spPr>
          <a:xfrm>
            <a:off x="1297364" y="2746446"/>
            <a:ext cx="1753221" cy="817380"/>
          </a:xfrm>
          <a:prstGeom prst="wedgeRoundRectCallout">
            <a:avLst/>
          </a:prstGeom>
          <a:solidFill>
            <a:srgbClr val="ED7D31"/>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solidFill>
                  <a:schemeClr val="tx1"/>
                </a:solidFill>
                <a:ea typeface="Calibri"/>
                <a:cs typeface="Calibri"/>
              </a:rPr>
              <a:t>w has ~6k</a:t>
            </a:r>
            <a:endParaRPr lang="en-US">
              <a:solidFill>
                <a:schemeClr val="tx1"/>
              </a:solidFill>
            </a:endParaRPr>
          </a:p>
          <a:p>
            <a:pPr algn="ctr"/>
            <a:r>
              <a:rPr lang="en-US">
                <a:solidFill>
                  <a:schemeClr val="tx1"/>
                </a:solidFill>
                <a:ea typeface="Calibri"/>
                <a:cs typeface="Calibri"/>
              </a:rPr>
              <a:t>bits of entropy</a:t>
            </a:r>
            <a:endParaRPr lang="en-US">
              <a:solidFill>
                <a:schemeClr val="tx1"/>
              </a:solidFill>
            </a:endParaRPr>
          </a:p>
        </p:txBody>
      </p:sp>
      <p:sp>
        <p:nvSpPr>
          <p:cNvPr id="4" name="Rectangle 3">
            <a:extLst>
              <a:ext uri="{FF2B5EF4-FFF2-40B4-BE49-F238E27FC236}">
                <a16:creationId xmlns:a16="http://schemas.microsoft.com/office/drawing/2014/main" id="{94825F27-8CCD-75C8-D888-BE13588C347E}"/>
              </a:ext>
            </a:extLst>
          </p:cNvPr>
          <p:cNvSpPr/>
          <p:nvPr/>
        </p:nvSpPr>
        <p:spPr>
          <a:xfrm>
            <a:off x="1515172" y="4112389"/>
            <a:ext cx="3123727" cy="91148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ea typeface="Calibri"/>
                <a:cs typeface="Calibri"/>
              </a:rPr>
              <a:t>(</a:t>
            </a:r>
            <a:r>
              <a:rPr lang="en-US" err="1">
                <a:ea typeface="Calibri"/>
                <a:cs typeface="Calibri"/>
              </a:rPr>
              <a:t>A,t,HighBits</a:t>
            </a:r>
            <a:r>
              <a:rPr lang="en-US">
                <a:ea typeface="Calibri"/>
                <a:cs typeface="Calibri"/>
              </a:rPr>
              <a:t>(Az-</a:t>
            </a:r>
            <a:r>
              <a:rPr lang="en-US" err="1">
                <a:ea typeface="Calibri"/>
                <a:cs typeface="Calibri"/>
              </a:rPr>
              <a:t>ct</a:t>
            </a:r>
            <a:r>
              <a:rPr lang="en-US">
                <a:ea typeface="Calibri"/>
                <a:cs typeface="Calibri"/>
              </a:rPr>
              <a:t>)) </a:t>
            </a:r>
            <a:endParaRPr lang="en-US">
              <a:ea typeface="+mn-lt"/>
              <a:cs typeface="+mn-lt"/>
            </a:endParaRPr>
          </a:p>
          <a:p>
            <a:pPr algn="ctr"/>
            <a:r>
              <a:rPr lang="en" b="1">
                <a:ea typeface="+mn-lt"/>
                <a:cs typeface="+mn-lt"/>
              </a:rPr>
              <a:t>≈</a:t>
            </a:r>
            <a:endParaRPr lang="en-US">
              <a:ea typeface="+mn-lt"/>
              <a:cs typeface="+mn-lt"/>
            </a:endParaRPr>
          </a:p>
          <a:p>
            <a:pPr algn="ctr"/>
            <a:r>
              <a:rPr lang="en">
                <a:ea typeface="+mn-lt"/>
                <a:cs typeface="+mn-lt"/>
              </a:rPr>
              <a:t>(</a:t>
            </a:r>
            <a:r>
              <a:rPr lang="en" err="1">
                <a:ea typeface="+mn-lt"/>
                <a:cs typeface="+mn-lt"/>
              </a:rPr>
              <a:t>A,t,HighBits</a:t>
            </a:r>
            <a:r>
              <a:rPr lang="en">
                <a:ea typeface="+mn-lt"/>
                <a:cs typeface="+mn-lt"/>
              </a:rPr>
              <a:t>(U(</a:t>
            </a:r>
            <a:r>
              <a:rPr lang="en" err="1">
                <a:ea typeface="+mn-lt"/>
                <a:cs typeface="+mn-lt"/>
              </a:rPr>
              <a:t>Z</a:t>
            </a:r>
            <a:r>
              <a:rPr lang="en" baseline="-25000" err="1">
                <a:ea typeface="+mn-lt"/>
                <a:cs typeface="+mn-lt"/>
              </a:rPr>
              <a:t>q</a:t>
            </a:r>
            <a:r>
              <a:rPr lang="en">
                <a:ea typeface="+mn-lt"/>
                <a:cs typeface="+mn-lt"/>
              </a:rPr>
              <a:t>)))</a:t>
            </a:r>
            <a:endParaRPr lang="en-US">
              <a:ea typeface="Calibri"/>
              <a:cs typeface="Calibri"/>
            </a:endParaRPr>
          </a:p>
        </p:txBody>
      </p:sp>
    </p:spTree>
    <p:extLst>
      <p:ext uri="{BB962C8B-B14F-4D97-AF65-F5344CB8AC3E}">
        <p14:creationId xmlns:p14="http://schemas.microsoft.com/office/powerpoint/2010/main" val="61794430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BD7097-6AD3-2898-FC10-E6E5BA4A58B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31A37DD-F3EB-E0D1-C85A-A8ACEFB4E525}"/>
              </a:ext>
            </a:extLst>
          </p:cNvPr>
          <p:cNvSpPr>
            <a:spLocks noGrp="1"/>
          </p:cNvSpPr>
          <p:nvPr>
            <p:ph type="title"/>
          </p:nvPr>
        </p:nvSpPr>
        <p:spPr/>
        <p:txBody>
          <a:bodyPr/>
          <a:lstStyle/>
          <a:p>
            <a:r>
              <a:rPr lang="en-US" err="1">
                <a:latin typeface="Segoe UI Semibold"/>
                <a:cs typeface="Segoe UI Semibold"/>
              </a:rPr>
              <a:t>Dilithium</a:t>
            </a:r>
            <a:r>
              <a:rPr lang="en-US">
                <a:latin typeface="Segoe UI Semibold"/>
                <a:cs typeface="Segoe UI Semibold"/>
              </a:rPr>
              <a:t> Ring Signature</a:t>
            </a:r>
            <a:endParaRPr lang="en-US" err="1"/>
          </a:p>
        </p:txBody>
      </p:sp>
      <p:sp>
        <p:nvSpPr>
          <p:cNvPr id="3" name="Content Placeholder 2">
            <a:extLst>
              <a:ext uri="{FF2B5EF4-FFF2-40B4-BE49-F238E27FC236}">
                <a16:creationId xmlns:a16="http://schemas.microsoft.com/office/drawing/2014/main" id="{19A21AEE-D8AE-D72D-518B-C18A8595A4FE}"/>
              </a:ext>
            </a:extLst>
          </p:cNvPr>
          <p:cNvSpPr>
            <a:spLocks noGrp="1"/>
          </p:cNvSpPr>
          <p:nvPr>
            <p:ph idx="1"/>
          </p:nvPr>
        </p:nvSpPr>
        <p:spPr>
          <a:xfrm>
            <a:off x="838200" y="1801625"/>
            <a:ext cx="5523600" cy="4375338"/>
          </a:xfrm>
          <a:ln>
            <a:solidFill>
              <a:schemeClr val="tx1"/>
            </a:solidFill>
          </a:ln>
        </p:spPr>
        <p:txBody>
          <a:bodyPr vert="horz" lIns="91440" tIns="45720" rIns="91440" bIns="45720" rtlCol="0" anchor="t">
            <a:normAutofit lnSpcReduction="10000"/>
          </a:bodyPr>
          <a:lstStyle/>
          <a:p>
            <a:pPr marL="0" indent="0">
              <a:buNone/>
            </a:pPr>
            <a:r>
              <a:rPr lang="en-US">
                <a:ea typeface="Calibri" panose="020F0502020204030204"/>
                <a:cs typeface="Calibri" panose="020F0502020204030204"/>
              </a:rPr>
              <a:t>Verify((</a:t>
            </a:r>
            <a:r>
              <a:rPr lang="en-US" err="1">
                <a:solidFill>
                  <a:schemeClr val="accent6"/>
                </a:solidFill>
                <a:ea typeface="Calibri" panose="020F0502020204030204"/>
                <a:cs typeface="Calibri" panose="020F0502020204030204"/>
              </a:rPr>
              <a:t>A</a:t>
            </a:r>
            <a:r>
              <a:rPr lang="en-US" err="1">
                <a:ea typeface="Calibri" panose="020F0502020204030204"/>
                <a:cs typeface="Calibri" panose="020F0502020204030204"/>
              </a:rPr>
              <a:t>,</a:t>
            </a:r>
            <a:r>
              <a:rPr lang="en-US" err="1">
                <a:solidFill>
                  <a:schemeClr val="accent6"/>
                </a:solidFill>
                <a:ea typeface="Calibri" panose="020F0502020204030204"/>
                <a:cs typeface="Calibri" panose="020F0502020204030204"/>
              </a:rPr>
              <a:t>t</a:t>
            </a:r>
            <a:r>
              <a:rPr lang="en-US" err="1">
                <a:ea typeface="Calibri" panose="020F0502020204030204"/>
                <a:cs typeface="Calibri" panose="020F0502020204030204"/>
              </a:rPr>
              <a:t>,</a:t>
            </a:r>
            <a:r>
              <a:rPr lang="en-US" err="1">
                <a:solidFill>
                  <a:schemeClr val="accent6"/>
                </a:solidFill>
                <a:ea typeface="Calibri" panose="020F0502020204030204"/>
                <a:cs typeface="Calibri" panose="020F0502020204030204"/>
              </a:rPr>
              <a:t>μ</a:t>
            </a:r>
            <a:r>
              <a:rPr lang="en-US">
                <a:ea typeface="Calibri" panose="020F0502020204030204"/>
                <a:cs typeface="Calibri" panose="020F0502020204030204"/>
              </a:rPr>
              <a:t>), </a:t>
            </a:r>
            <a:r>
              <a:rPr lang="en-US">
                <a:solidFill>
                  <a:srgbClr val="FF0000"/>
                </a:solidFill>
                <a:ea typeface="+mn-lt"/>
                <a:cs typeface="+mn-lt"/>
              </a:rPr>
              <a:t>σ </a:t>
            </a:r>
            <a:r>
              <a:rPr lang="en-US">
                <a:ea typeface="+mn-lt"/>
                <a:cs typeface="+mn-lt"/>
              </a:rPr>
              <a:t>= (</a:t>
            </a:r>
            <a:r>
              <a:rPr lang="en-US">
                <a:solidFill>
                  <a:srgbClr val="FF0000"/>
                </a:solidFill>
                <a:ea typeface="+mn-lt"/>
                <a:cs typeface="+mn-lt"/>
              </a:rPr>
              <a:t>ĉ</a:t>
            </a:r>
            <a:r>
              <a:rPr lang="en-US">
                <a:ea typeface="+mn-lt"/>
                <a:cs typeface="+mn-lt"/>
              </a:rPr>
              <a:t>, </a:t>
            </a:r>
            <a:r>
              <a:rPr lang="en-US">
                <a:solidFill>
                  <a:srgbClr val="FF0000"/>
                </a:solidFill>
                <a:ea typeface="+mn-lt"/>
                <a:cs typeface="+mn-lt"/>
              </a:rPr>
              <a:t>z</a:t>
            </a:r>
            <a:r>
              <a:rPr lang="en-US">
                <a:ea typeface="+mn-lt"/>
                <a:cs typeface="+mn-lt"/>
              </a:rPr>
              <a:t>), </a:t>
            </a:r>
            <a:r>
              <a:rPr lang="en-US">
                <a:solidFill>
                  <a:schemeClr val="accent1"/>
                </a:solidFill>
                <a:ea typeface="+mn-lt"/>
                <a:cs typeface="+mn-lt"/>
              </a:rPr>
              <a:t>m</a:t>
            </a:r>
            <a:r>
              <a:rPr lang="en-US">
                <a:ea typeface="+mn-lt"/>
                <a:cs typeface="+mn-lt"/>
              </a:rPr>
              <a:t>,</a:t>
            </a:r>
            <a:r>
              <a:rPr lang="en-US">
                <a:solidFill>
                  <a:schemeClr val="accent1"/>
                </a:solidFill>
                <a:ea typeface="+mn-lt"/>
                <a:cs typeface="+mn-lt"/>
              </a:rPr>
              <a:t> w</a:t>
            </a:r>
            <a:r>
              <a:rPr lang="en-US">
                <a:solidFill>
                  <a:srgbClr val="000000"/>
                </a:solidFill>
                <a:ea typeface="+mn-lt"/>
                <a:cs typeface="+mn-lt"/>
              </a:rPr>
              <a:t>):</a:t>
            </a:r>
            <a:endParaRPr lang="en-US">
              <a:ea typeface="+mn-lt"/>
              <a:cs typeface="+mn-lt"/>
            </a:endParaRPr>
          </a:p>
          <a:p>
            <a:pPr marL="0" indent="0">
              <a:buNone/>
            </a:pPr>
            <a:r>
              <a:rPr lang="en-US">
                <a:ea typeface="Calibri" panose="020F0502020204030204"/>
                <a:cs typeface="Calibri" panose="020F0502020204030204"/>
              </a:rPr>
              <a:t>  </a:t>
            </a:r>
            <a:r>
              <a:rPr lang="en-US">
                <a:solidFill>
                  <a:schemeClr val="bg1">
                    <a:lumMod val="95000"/>
                  </a:schemeClr>
                </a:solidFill>
                <a:ea typeface="Calibri" panose="020F0502020204030204"/>
                <a:cs typeface="Calibri" panose="020F0502020204030204"/>
              </a:rPr>
              <a:t>(</a:t>
            </a:r>
            <a:r>
              <a:rPr lang="en-US" err="1">
                <a:solidFill>
                  <a:schemeClr val="bg1">
                    <a:lumMod val="95000"/>
                  </a:schemeClr>
                </a:solidFill>
                <a:ea typeface="Calibri" panose="020F0502020204030204"/>
                <a:cs typeface="Calibri" panose="020F0502020204030204"/>
              </a:rPr>
              <a:t>A,t</a:t>
            </a:r>
            <a:r>
              <a:rPr lang="en-US">
                <a:solidFill>
                  <a:schemeClr val="bg1">
                    <a:lumMod val="95000"/>
                  </a:schemeClr>
                </a:solidFill>
                <a:ea typeface="Calibri" panose="020F0502020204030204"/>
                <a:cs typeface="Calibri" panose="020F0502020204030204"/>
              </a:rPr>
              <a:t>) := </a:t>
            </a:r>
            <a:r>
              <a:rPr lang="en-US" b="1" err="1">
                <a:solidFill>
                  <a:schemeClr val="bg1">
                    <a:lumMod val="95000"/>
                  </a:schemeClr>
                </a:solidFill>
                <a:ea typeface="Calibri" panose="020F0502020204030204"/>
                <a:cs typeface="Calibri" panose="020F0502020204030204"/>
              </a:rPr>
              <a:t>ExpandA</a:t>
            </a:r>
            <a:r>
              <a:rPr lang="en-US">
                <a:solidFill>
                  <a:schemeClr val="bg1">
                    <a:lumMod val="95000"/>
                  </a:schemeClr>
                </a:solidFill>
                <a:ea typeface="Calibri" panose="020F0502020204030204"/>
                <a:cs typeface="Calibri" panose="020F0502020204030204"/>
              </a:rPr>
              <a:t>(pk)</a:t>
            </a:r>
          </a:p>
          <a:p>
            <a:pPr marL="0" indent="0">
              <a:buNone/>
            </a:pPr>
            <a:r>
              <a:rPr lang="en-US">
                <a:solidFill>
                  <a:schemeClr val="bg1">
                    <a:lumMod val="95000"/>
                  </a:schemeClr>
                </a:solidFill>
                <a:ea typeface="Calibri" panose="020F0502020204030204"/>
                <a:cs typeface="Calibri" panose="020F0502020204030204"/>
              </a:rPr>
              <a:t>  </a:t>
            </a:r>
            <a:r>
              <a:rPr lang="en-US">
                <a:solidFill>
                  <a:schemeClr val="bg1">
                    <a:lumMod val="95000"/>
                  </a:schemeClr>
                </a:solidFill>
                <a:ea typeface="+mn-lt"/>
                <a:cs typeface="+mn-lt"/>
              </a:rPr>
              <a:t>μ := </a:t>
            </a:r>
            <a:r>
              <a:rPr lang="en-US" b="1">
                <a:solidFill>
                  <a:schemeClr val="bg1">
                    <a:lumMod val="95000"/>
                  </a:schemeClr>
                </a:solidFill>
                <a:ea typeface="+mn-lt"/>
                <a:cs typeface="+mn-lt"/>
              </a:rPr>
              <a:t>H</a:t>
            </a:r>
            <a:r>
              <a:rPr lang="en-US">
                <a:solidFill>
                  <a:schemeClr val="bg1">
                    <a:lumMod val="95000"/>
                  </a:schemeClr>
                </a:solidFill>
                <a:ea typeface="+mn-lt"/>
                <a:cs typeface="+mn-lt"/>
              </a:rPr>
              <a:t>(</a:t>
            </a:r>
            <a:r>
              <a:rPr lang="en-US" b="1">
                <a:solidFill>
                  <a:schemeClr val="bg1">
                    <a:lumMod val="95000"/>
                  </a:schemeClr>
                </a:solidFill>
                <a:ea typeface="+mn-lt"/>
                <a:cs typeface="+mn-lt"/>
              </a:rPr>
              <a:t>H</a:t>
            </a:r>
            <a:r>
              <a:rPr lang="en-US">
                <a:solidFill>
                  <a:schemeClr val="bg1">
                    <a:lumMod val="95000"/>
                  </a:schemeClr>
                </a:solidFill>
                <a:ea typeface="+mn-lt"/>
                <a:cs typeface="+mn-lt"/>
              </a:rPr>
              <a:t>(pk)|m)</a:t>
            </a:r>
          </a:p>
          <a:p>
            <a:pPr marL="0" indent="0">
              <a:buNone/>
            </a:pPr>
            <a:r>
              <a:rPr lang="en-US">
                <a:solidFill>
                  <a:srgbClr val="000000"/>
                </a:solidFill>
                <a:ea typeface="Calibri" panose="020F0502020204030204"/>
                <a:cs typeface="Calibri" panose="020F0502020204030204"/>
              </a:rPr>
              <a:t>  </a:t>
            </a:r>
            <a:r>
              <a:rPr lang="en-US">
                <a:solidFill>
                  <a:srgbClr val="FF0000"/>
                </a:solidFill>
                <a:ea typeface="Calibri" panose="020F0502020204030204"/>
                <a:cs typeface="Calibri" panose="020F0502020204030204"/>
              </a:rPr>
              <a:t>c </a:t>
            </a:r>
            <a:r>
              <a:rPr lang="en-US">
                <a:solidFill>
                  <a:srgbClr val="000000"/>
                </a:solidFill>
                <a:ea typeface="Calibri" panose="020F0502020204030204"/>
                <a:cs typeface="Calibri" panose="020F0502020204030204"/>
              </a:rPr>
              <a:t>:= </a:t>
            </a:r>
            <a:r>
              <a:rPr lang="en-US" b="1" err="1">
                <a:solidFill>
                  <a:srgbClr val="000000"/>
                </a:solidFill>
                <a:ea typeface="Calibri" panose="020F0502020204030204"/>
                <a:cs typeface="Calibri" panose="020F0502020204030204"/>
              </a:rPr>
              <a:t>SampleInBall</a:t>
            </a:r>
            <a:r>
              <a:rPr lang="en-US">
                <a:solidFill>
                  <a:srgbClr val="000000"/>
                </a:solidFill>
                <a:ea typeface="Calibri" panose="020F0502020204030204"/>
                <a:cs typeface="Calibri" panose="020F0502020204030204"/>
              </a:rPr>
              <a:t>(</a:t>
            </a:r>
            <a:r>
              <a:rPr lang="en-US">
                <a:solidFill>
                  <a:srgbClr val="FF0000"/>
                </a:solidFill>
                <a:ea typeface="Calibri" panose="020F0502020204030204"/>
                <a:cs typeface="Calibri" panose="020F0502020204030204"/>
              </a:rPr>
              <a:t>ĉ</a:t>
            </a:r>
            <a:r>
              <a:rPr lang="en-US">
                <a:solidFill>
                  <a:srgbClr val="000000"/>
                </a:solidFill>
                <a:ea typeface="Calibri" panose="020F0502020204030204"/>
                <a:cs typeface="Calibri" panose="020F0502020204030204"/>
              </a:rPr>
              <a:t>)</a:t>
            </a:r>
          </a:p>
          <a:p>
            <a:pPr marL="0" indent="0">
              <a:buNone/>
            </a:pPr>
            <a:r>
              <a:rPr lang="en-US">
                <a:solidFill>
                  <a:srgbClr val="000000"/>
                </a:solidFill>
                <a:ea typeface="Calibri" panose="020F0502020204030204"/>
                <a:cs typeface="Calibri" panose="020F0502020204030204"/>
              </a:rPr>
              <a:t>  Check </a:t>
            </a:r>
            <a:r>
              <a:rPr lang="en-US">
                <a:solidFill>
                  <a:schemeClr val="accent1"/>
                </a:solidFill>
                <a:ea typeface="Calibri" panose="020F0502020204030204"/>
                <a:cs typeface="Calibri" panose="020F0502020204030204"/>
              </a:rPr>
              <a:t>w</a:t>
            </a:r>
            <a:r>
              <a:rPr lang="en-US">
                <a:solidFill>
                  <a:srgbClr val="FF0000"/>
                </a:solidFill>
                <a:ea typeface="Calibri" panose="020F0502020204030204"/>
                <a:cs typeface="Calibri" panose="020F0502020204030204"/>
              </a:rPr>
              <a:t> </a:t>
            </a:r>
            <a:r>
              <a:rPr lang="en-US">
                <a:ea typeface="Calibri" panose="020F0502020204030204"/>
                <a:cs typeface="Calibri" panose="020F0502020204030204"/>
              </a:rPr>
              <a:t>=</a:t>
            </a:r>
            <a:r>
              <a:rPr lang="en-US">
                <a:solidFill>
                  <a:srgbClr val="000000"/>
                </a:solidFill>
                <a:ea typeface="Calibri" panose="020F0502020204030204"/>
                <a:cs typeface="Calibri" panose="020F0502020204030204"/>
              </a:rPr>
              <a:t>= </a:t>
            </a:r>
            <a:r>
              <a:rPr lang="en-US" err="1">
                <a:solidFill>
                  <a:srgbClr val="000000"/>
                </a:solidFill>
                <a:ea typeface="Calibri" panose="020F0502020204030204"/>
                <a:cs typeface="Calibri" panose="020F0502020204030204"/>
              </a:rPr>
              <a:t>HighBits</a:t>
            </a:r>
            <a:r>
              <a:rPr lang="en-US">
                <a:solidFill>
                  <a:srgbClr val="000000"/>
                </a:solidFill>
                <a:ea typeface="Calibri" panose="020F0502020204030204"/>
                <a:cs typeface="Calibri" panose="020F0502020204030204"/>
              </a:rPr>
              <a:t>(</a:t>
            </a:r>
            <a:r>
              <a:rPr lang="en-US">
                <a:solidFill>
                  <a:schemeClr val="accent6"/>
                </a:solidFill>
                <a:ea typeface="Calibri" panose="020F0502020204030204"/>
                <a:cs typeface="Calibri" panose="020F0502020204030204"/>
              </a:rPr>
              <a:t>A</a:t>
            </a:r>
            <a:r>
              <a:rPr lang="en-US">
                <a:solidFill>
                  <a:srgbClr val="FF0000"/>
                </a:solidFill>
                <a:ea typeface="Calibri" panose="020F0502020204030204"/>
                <a:cs typeface="Calibri" panose="020F0502020204030204"/>
              </a:rPr>
              <a:t>z </a:t>
            </a:r>
            <a:r>
              <a:rPr lang="en-US">
                <a:solidFill>
                  <a:srgbClr val="000000"/>
                </a:solidFill>
                <a:ea typeface="Calibri" panose="020F0502020204030204"/>
                <a:cs typeface="Calibri" panose="020F0502020204030204"/>
              </a:rPr>
              <a:t>– </a:t>
            </a:r>
            <a:r>
              <a:rPr lang="en-US" err="1">
                <a:solidFill>
                  <a:srgbClr val="FF0000"/>
                </a:solidFill>
                <a:ea typeface="Calibri" panose="020F0502020204030204"/>
                <a:cs typeface="Calibri" panose="020F0502020204030204"/>
              </a:rPr>
              <a:t>c</a:t>
            </a:r>
            <a:r>
              <a:rPr lang="en-US" err="1">
                <a:solidFill>
                  <a:schemeClr val="accent6"/>
                </a:solidFill>
                <a:ea typeface="Calibri" panose="020F0502020204030204"/>
                <a:cs typeface="Calibri" panose="020F0502020204030204"/>
              </a:rPr>
              <a:t>t</a:t>
            </a:r>
            <a:r>
              <a:rPr lang="en-US">
                <a:solidFill>
                  <a:srgbClr val="000000"/>
                </a:solidFill>
                <a:ea typeface="Calibri" panose="020F0502020204030204"/>
                <a:cs typeface="Calibri" panose="020F0502020204030204"/>
              </a:rPr>
              <a:t>)</a:t>
            </a:r>
          </a:p>
          <a:p>
            <a:pPr marL="0" indent="0">
              <a:buNone/>
            </a:pPr>
            <a:r>
              <a:rPr lang="en-US">
                <a:solidFill>
                  <a:srgbClr val="000000"/>
                </a:solidFill>
                <a:ea typeface="Calibri" panose="020F0502020204030204"/>
                <a:cs typeface="Calibri" panose="020F0502020204030204"/>
              </a:rPr>
              <a:t>  Check </a:t>
            </a:r>
            <a:r>
              <a:rPr lang="en-US">
                <a:solidFill>
                  <a:srgbClr val="FF0000"/>
                </a:solidFill>
                <a:ea typeface="Calibri" panose="020F0502020204030204"/>
                <a:cs typeface="Calibri" panose="020F0502020204030204"/>
              </a:rPr>
              <a:t>ĉ </a:t>
            </a:r>
            <a:r>
              <a:rPr lang="en-US">
                <a:solidFill>
                  <a:srgbClr val="000000"/>
                </a:solidFill>
                <a:ea typeface="Calibri" panose="020F0502020204030204"/>
                <a:cs typeface="Calibri" panose="020F0502020204030204"/>
              </a:rPr>
              <a:t>== </a:t>
            </a:r>
            <a:r>
              <a:rPr lang="en-US" b="1">
                <a:solidFill>
                  <a:srgbClr val="000000"/>
                </a:solidFill>
                <a:ea typeface="Calibri" panose="020F0502020204030204"/>
                <a:cs typeface="Calibri" panose="020F0502020204030204"/>
              </a:rPr>
              <a:t>H</a:t>
            </a:r>
            <a:r>
              <a:rPr lang="en-US">
                <a:solidFill>
                  <a:srgbClr val="000000"/>
                </a:solidFill>
                <a:ea typeface="Calibri" panose="020F0502020204030204"/>
                <a:cs typeface="Calibri" panose="020F0502020204030204"/>
              </a:rPr>
              <a:t>(</a:t>
            </a:r>
            <a:r>
              <a:rPr lang="en-US" err="1">
                <a:solidFill>
                  <a:schemeClr val="accent6"/>
                </a:solidFill>
                <a:ea typeface="Calibri" panose="020F0502020204030204"/>
                <a:cs typeface="Calibri" panose="020F0502020204030204"/>
              </a:rPr>
              <a:t>μ</a:t>
            </a:r>
            <a:r>
              <a:rPr lang="en-US" err="1">
                <a:solidFill>
                  <a:srgbClr val="000000"/>
                </a:solidFill>
                <a:ea typeface="Calibri" panose="020F0502020204030204"/>
                <a:cs typeface="Calibri" panose="020F0502020204030204"/>
              </a:rPr>
              <a:t>|</a:t>
            </a:r>
            <a:r>
              <a:rPr lang="en-US" err="1">
                <a:solidFill>
                  <a:schemeClr val="accent1"/>
                </a:solidFill>
                <a:ea typeface="Calibri" panose="020F0502020204030204"/>
                <a:cs typeface="Calibri" panose="020F0502020204030204"/>
              </a:rPr>
              <a:t>w</a:t>
            </a:r>
            <a:r>
              <a:rPr lang="en-US">
                <a:solidFill>
                  <a:srgbClr val="000000"/>
                </a:solidFill>
                <a:ea typeface="Calibri" panose="020F0502020204030204"/>
                <a:cs typeface="Calibri" panose="020F0502020204030204"/>
              </a:rPr>
              <a:t>)</a:t>
            </a:r>
          </a:p>
          <a:p>
            <a:pPr marL="0" indent="0">
              <a:buNone/>
            </a:pPr>
            <a:r>
              <a:rPr lang="en-US">
                <a:solidFill>
                  <a:srgbClr val="000000"/>
                </a:solidFill>
                <a:ea typeface="Calibri" panose="020F0502020204030204"/>
                <a:cs typeface="Calibri" panose="020F0502020204030204"/>
              </a:rPr>
              <a:t>  Check </a:t>
            </a:r>
            <a:r>
              <a:rPr lang="en-US">
                <a:solidFill>
                  <a:srgbClr val="FF0000"/>
                </a:solidFill>
                <a:ea typeface="Calibri" panose="020F0502020204030204"/>
                <a:cs typeface="Calibri" panose="020F0502020204030204"/>
              </a:rPr>
              <a:t>z </a:t>
            </a:r>
            <a:r>
              <a:rPr lang="en-US">
                <a:solidFill>
                  <a:srgbClr val="000000"/>
                </a:solidFill>
                <a:ea typeface="Calibri" panose="020F0502020204030204"/>
                <a:cs typeface="Calibri" panose="020F0502020204030204"/>
              </a:rPr>
              <a:t>is small</a:t>
            </a:r>
            <a:endParaRPr lang="en-US">
              <a:solidFill>
                <a:srgbClr val="000000"/>
              </a:solidFill>
            </a:endParaRPr>
          </a:p>
          <a:p>
            <a:pPr marL="0" indent="0">
              <a:buNone/>
            </a:pPr>
            <a:r>
              <a:rPr lang="en-US">
                <a:ea typeface="Calibri" panose="020F0502020204030204"/>
                <a:cs typeface="Calibri" panose="020F0502020204030204"/>
              </a:rPr>
              <a:t>  </a:t>
            </a:r>
          </a:p>
          <a:p>
            <a:pPr marL="0" indent="0">
              <a:buNone/>
            </a:pPr>
            <a:r>
              <a:rPr lang="en-US">
                <a:ea typeface="Calibri" panose="020F0502020204030204"/>
                <a:cs typeface="Calibri" panose="020F0502020204030204"/>
              </a:rPr>
              <a:t>  Verify (</a:t>
            </a:r>
            <a:r>
              <a:rPr lang="en-US" err="1">
                <a:solidFill>
                  <a:schemeClr val="accent6"/>
                </a:solidFill>
                <a:ea typeface="Calibri" panose="020F0502020204030204"/>
                <a:cs typeface="Calibri" panose="020F0502020204030204"/>
              </a:rPr>
              <a:t>A</a:t>
            </a:r>
            <a:r>
              <a:rPr lang="en-US" err="1">
                <a:ea typeface="Calibri" panose="020F0502020204030204"/>
                <a:cs typeface="Calibri" panose="020F0502020204030204"/>
              </a:rPr>
              <a:t>,</a:t>
            </a:r>
            <a:r>
              <a:rPr lang="en-US" err="1">
                <a:solidFill>
                  <a:schemeClr val="accent6"/>
                </a:solidFill>
                <a:ea typeface="Calibri" panose="020F0502020204030204"/>
                <a:cs typeface="Calibri" panose="020F0502020204030204"/>
              </a:rPr>
              <a:t>t</a:t>
            </a:r>
            <a:r>
              <a:rPr lang="en-US" err="1">
                <a:ea typeface="Calibri" panose="020F0502020204030204"/>
                <a:cs typeface="Calibri" panose="020F0502020204030204"/>
              </a:rPr>
              <a:t>,</a:t>
            </a:r>
            <a:r>
              <a:rPr lang="en-US" err="1">
                <a:solidFill>
                  <a:schemeClr val="accent6"/>
                </a:solidFill>
                <a:ea typeface="Calibri" panose="020F0502020204030204"/>
                <a:cs typeface="Calibri" panose="020F0502020204030204"/>
              </a:rPr>
              <a:t>μ</a:t>
            </a:r>
            <a:r>
              <a:rPr lang="en-US">
                <a:solidFill>
                  <a:srgbClr val="000000"/>
                </a:solidFill>
                <a:ea typeface="Calibri" panose="020F0502020204030204"/>
                <a:cs typeface="Calibri" panose="020F0502020204030204"/>
              </a:rPr>
              <a:t>)</a:t>
            </a:r>
            <a:r>
              <a:rPr lang="en-US">
                <a:solidFill>
                  <a:schemeClr val="accent6"/>
                </a:solidFill>
                <a:ea typeface="Calibri" panose="020F0502020204030204"/>
                <a:cs typeface="Calibri" panose="020F0502020204030204"/>
              </a:rPr>
              <a:t> </a:t>
            </a:r>
            <a:r>
              <a:rPr lang="en-US">
                <a:ea typeface="Calibri" panose="020F0502020204030204"/>
                <a:cs typeface="Calibri" panose="020F0502020204030204"/>
              </a:rPr>
              <a:t>in Merkle tree</a:t>
            </a:r>
          </a:p>
          <a:p>
            <a:pPr marL="0" indent="0">
              <a:buNone/>
            </a:pPr>
            <a:endParaRPr lang="en-US">
              <a:ea typeface="Calibri" panose="020F0502020204030204"/>
              <a:cs typeface="Calibri" panose="020F0502020204030204"/>
            </a:endParaRPr>
          </a:p>
        </p:txBody>
      </p:sp>
      <p:sp>
        <p:nvSpPr>
          <p:cNvPr id="6" name="TextBox 5">
            <a:extLst>
              <a:ext uri="{FF2B5EF4-FFF2-40B4-BE49-F238E27FC236}">
                <a16:creationId xmlns:a16="http://schemas.microsoft.com/office/drawing/2014/main" id="{B55F22BB-8DA5-9736-227A-68F9D0643016}"/>
              </a:ext>
            </a:extLst>
          </p:cNvPr>
          <p:cNvSpPr txBox="1"/>
          <p:nvPr/>
        </p:nvSpPr>
        <p:spPr>
          <a:xfrm>
            <a:off x="6985567" y="1795443"/>
            <a:ext cx="4100562" cy="3231654"/>
          </a:xfrm>
          <a:prstGeom prst="rect">
            <a:avLst/>
          </a:prstGeom>
          <a:no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a:ea typeface="Calibri"/>
                <a:cs typeface="Calibri"/>
              </a:rPr>
              <a:t>Merkle data:</a:t>
            </a:r>
          </a:p>
          <a:p>
            <a:endParaRPr lang="en-US" sz="2800">
              <a:ea typeface="Calibri"/>
              <a:cs typeface="Calibri"/>
            </a:endParaRPr>
          </a:p>
          <a:p>
            <a:r>
              <a:rPr lang="en-US" sz="2800">
                <a:solidFill>
                  <a:schemeClr val="accent1"/>
                </a:solidFill>
                <a:ea typeface="Calibri"/>
                <a:cs typeface="Calibri"/>
              </a:rPr>
              <a:t>A</a:t>
            </a:r>
            <a:r>
              <a:rPr lang="en-US" sz="2800" baseline="-25000">
                <a:solidFill>
                  <a:schemeClr val="accent1"/>
                </a:solidFill>
                <a:ea typeface="Calibri"/>
                <a:cs typeface="Calibri"/>
              </a:rPr>
              <a:t>1</a:t>
            </a:r>
            <a:r>
              <a:rPr lang="en-US" sz="2800">
                <a:ea typeface="Calibri"/>
                <a:cs typeface="Calibri"/>
              </a:rPr>
              <a:t>, </a:t>
            </a:r>
            <a:r>
              <a:rPr lang="en-US" sz="2800">
                <a:solidFill>
                  <a:schemeClr val="accent1"/>
                </a:solidFill>
                <a:ea typeface="Calibri"/>
                <a:cs typeface="Calibri"/>
              </a:rPr>
              <a:t>t</a:t>
            </a:r>
            <a:r>
              <a:rPr lang="en-US" sz="2800" baseline="-25000">
                <a:solidFill>
                  <a:schemeClr val="accent1"/>
                </a:solidFill>
                <a:ea typeface="Calibri"/>
                <a:cs typeface="Calibri"/>
              </a:rPr>
              <a:t>1</a:t>
            </a:r>
            <a:r>
              <a:rPr lang="en-US" sz="2800">
                <a:ea typeface="Calibri"/>
                <a:cs typeface="Calibri"/>
              </a:rPr>
              <a:t>, </a:t>
            </a:r>
            <a:r>
              <a:rPr lang="en-US" sz="2800">
                <a:solidFill>
                  <a:schemeClr val="accent1"/>
                </a:solidFill>
                <a:ea typeface="Calibri"/>
                <a:cs typeface="Calibri"/>
              </a:rPr>
              <a:t>μ</a:t>
            </a:r>
            <a:r>
              <a:rPr lang="en-US" sz="2800" baseline="-25000">
                <a:solidFill>
                  <a:schemeClr val="accent1"/>
                </a:solidFill>
                <a:ea typeface="Calibri"/>
                <a:cs typeface="Calibri"/>
              </a:rPr>
              <a:t>1</a:t>
            </a:r>
          </a:p>
          <a:p>
            <a:r>
              <a:rPr lang="en-US" sz="2800">
                <a:solidFill>
                  <a:schemeClr val="accent1"/>
                </a:solidFill>
                <a:ea typeface="Calibri"/>
                <a:cs typeface="Calibri"/>
              </a:rPr>
              <a:t>A</a:t>
            </a:r>
            <a:r>
              <a:rPr lang="en-US" sz="2800" baseline="-25000">
                <a:solidFill>
                  <a:schemeClr val="accent1"/>
                </a:solidFill>
                <a:ea typeface="Calibri"/>
                <a:cs typeface="Calibri"/>
              </a:rPr>
              <a:t>2</a:t>
            </a:r>
            <a:r>
              <a:rPr lang="en-US" sz="2800">
                <a:ea typeface="Calibri"/>
                <a:cs typeface="Calibri"/>
              </a:rPr>
              <a:t>, </a:t>
            </a:r>
            <a:r>
              <a:rPr lang="en-US" sz="2800">
                <a:solidFill>
                  <a:schemeClr val="accent1"/>
                </a:solidFill>
                <a:ea typeface="Calibri"/>
                <a:cs typeface="Calibri"/>
              </a:rPr>
              <a:t>t</a:t>
            </a:r>
            <a:r>
              <a:rPr lang="en-US" sz="2800" baseline="-25000">
                <a:solidFill>
                  <a:schemeClr val="accent1"/>
                </a:solidFill>
                <a:ea typeface="Calibri"/>
                <a:cs typeface="Calibri"/>
              </a:rPr>
              <a:t>2</a:t>
            </a:r>
            <a:r>
              <a:rPr lang="en-US" sz="2800">
                <a:ea typeface="Calibri"/>
                <a:cs typeface="Calibri"/>
              </a:rPr>
              <a:t>, </a:t>
            </a:r>
            <a:r>
              <a:rPr lang="en-US" sz="2800">
                <a:solidFill>
                  <a:schemeClr val="accent1"/>
                </a:solidFill>
                <a:ea typeface="Calibri"/>
                <a:cs typeface="Calibri"/>
              </a:rPr>
              <a:t>μ</a:t>
            </a:r>
            <a:r>
              <a:rPr lang="en-US" sz="2800" baseline="-25000">
                <a:solidFill>
                  <a:schemeClr val="accent1"/>
                </a:solidFill>
                <a:ea typeface="Calibri"/>
                <a:cs typeface="Calibri"/>
              </a:rPr>
              <a:t>2</a:t>
            </a:r>
            <a:endParaRPr lang="en-US" baseline="-25000">
              <a:solidFill>
                <a:schemeClr val="accent1"/>
              </a:solidFill>
              <a:ea typeface="Calibri"/>
              <a:cs typeface="Calibri"/>
            </a:endParaRPr>
          </a:p>
          <a:p>
            <a:r>
              <a:rPr lang="en-US" sz="2800">
                <a:solidFill>
                  <a:schemeClr val="accent1"/>
                </a:solidFill>
                <a:ea typeface="Calibri"/>
                <a:cs typeface="Calibri"/>
              </a:rPr>
              <a:t>A</a:t>
            </a:r>
            <a:r>
              <a:rPr lang="en-US" sz="2800" baseline="-25000">
                <a:solidFill>
                  <a:schemeClr val="accent1"/>
                </a:solidFill>
                <a:ea typeface="Calibri"/>
                <a:cs typeface="Calibri"/>
              </a:rPr>
              <a:t>3</a:t>
            </a:r>
            <a:r>
              <a:rPr lang="en-US" sz="2800">
                <a:ea typeface="Calibri"/>
                <a:cs typeface="Calibri"/>
              </a:rPr>
              <a:t>, </a:t>
            </a:r>
            <a:r>
              <a:rPr lang="en-US" sz="2800">
                <a:solidFill>
                  <a:schemeClr val="accent1"/>
                </a:solidFill>
                <a:ea typeface="Calibri"/>
                <a:cs typeface="Calibri"/>
              </a:rPr>
              <a:t>t</a:t>
            </a:r>
            <a:r>
              <a:rPr lang="en-US" sz="2800" baseline="-25000">
                <a:solidFill>
                  <a:schemeClr val="accent1"/>
                </a:solidFill>
                <a:ea typeface="Calibri"/>
                <a:cs typeface="Calibri"/>
              </a:rPr>
              <a:t>3</a:t>
            </a:r>
            <a:r>
              <a:rPr lang="en-US" sz="2800">
                <a:solidFill>
                  <a:srgbClr val="000000"/>
                </a:solidFill>
                <a:ea typeface="Calibri"/>
                <a:cs typeface="Calibri"/>
              </a:rPr>
              <a:t>, </a:t>
            </a:r>
            <a:r>
              <a:rPr lang="en-US" sz="2800">
                <a:solidFill>
                  <a:schemeClr val="accent1"/>
                </a:solidFill>
                <a:ea typeface="Calibri"/>
                <a:cs typeface="Calibri"/>
              </a:rPr>
              <a:t>μ</a:t>
            </a:r>
            <a:r>
              <a:rPr lang="en-US" sz="2800" baseline="-25000">
                <a:solidFill>
                  <a:schemeClr val="accent1"/>
                </a:solidFill>
                <a:ea typeface="Calibri"/>
                <a:cs typeface="Calibri"/>
              </a:rPr>
              <a:t>3</a:t>
            </a:r>
            <a:endParaRPr lang="en-US" baseline="-25000">
              <a:solidFill>
                <a:schemeClr val="accent1"/>
              </a:solidFill>
              <a:ea typeface="Calibri"/>
              <a:cs typeface="Calibri"/>
            </a:endParaRPr>
          </a:p>
          <a:p>
            <a:r>
              <a:rPr lang="en-US" sz="2800">
                <a:solidFill>
                  <a:srgbClr val="000000"/>
                </a:solidFill>
                <a:ea typeface="Calibri"/>
                <a:cs typeface="Calibri"/>
              </a:rPr>
              <a:t>...</a:t>
            </a:r>
            <a:endParaRPr lang="en-US">
              <a:ea typeface="Calibri"/>
              <a:cs typeface="Calibri"/>
            </a:endParaRPr>
          </a:p>
          <a:p>
            <a:endParaRPr lang="en-US">
              <a:ea typeface="Calibri"/>
              <a:cs typeface="Calibri"/>
            </a:endParaRPr>
          </a:p>
          <a:p>
            <a:endParaRPr lang="en-US">
              <a:ea typeface="Calibri"/>
              <a:cs typeface="Calibri"/>
            </a:endParaRPr>
          </a:p>
        </p:txBody>
      </p:sp>
    </p:spTree>
    <p:extLst>
      <p:ext uri="{BB962C8B-B14F-4D97-AF65-F5344CB8AC3E}">
        <p14:creationId xmlns:p14="http://schemas.microsoft.com/office/powerpoint/2010/main" val="22088600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E2E850-CA83-6904-42A6-512E3E360A3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895E5BB-C175-7259-E975-C526149078E9}"/>
              </a:ext>
            </a:extLst>
          </p:cNvPr>
          <p:cNvSpPr>
            <a:spLocks noGrp="1"/>
          </p:cNvSpPr>
          <p:nvPr>
            <p:ph type="title"/>
          </p:nvPr>
        </p:nvSpPr>
        <p:spPr/>
        <p:txBody>
          <a:bodyPr/>
          <a:lstStyle/>
          <a:p>
            <a:r>
              <a:rPr lang="en-US" err="1">
                <a:latin typeface="Segoe UI Semibold"/>
                <a:cs typeface="Segoe UI Semibold"/>
              </a:rPr>
              <a:t>Dilithium</a:t>
            </a:r>
            <a:r>
              <a:rPr lang="en-US">
                <a:latin typeface="Segoe UI Semibold"/>
                <a:cs typeface="Segoe UI Semibold"/>
              </a:rPr>
              <a:t> Ring Signature</a:t>
            </a:r>
            <a:endParaRPr lang="en-US" err="1"/>
          </a:p>
        </p:txBody>
      </p:sp>
      <p:sp>
        <p:nvSpPr>
          <p:cNvPr id="3" name="Content Placeholder 2">
            <a:extLst>
              <a:ext uri="{FF2B5EF4-FFF2-40B4-BE49-F238E27FC236}">
                <a16:creationId xmlns:a16="http://schemas.microsoft.com/office/drawing/2014/main" id="{EC17933F-6E61-2072-8B14-01AC12A848EE}"/>
              </a:ext>
            </a:extLst>
          </p:cNvPr>
          <p:cNvSpPr>
            <a:spLocks noGrp="1"/>
          </p:cNvSpPr>
          <p:nvPr>
            <p:ph idx="1"/>
          </p:nvPr>
        </p:nvSpPr>
        <p:spPr>
          <a:xfrm>
            <a:off x="838200" y="1801625"/>
            <a:ext cx="5523600" cy="4375338"/>
          </a:xfrm>
          <a:ln>
            <a:solidFill>
              <a:schemeClr val="tx1"/>
            </a:solidFill>
          </a:ln>
        </p:spPr>
        <p:txBody>
          <a:bodyPr vert="horz" lIns="91440" tIns="45720" rIns="91440" bIns="45720" rtlCol="0" anchor="t">
            <a:normAutofit lnSpcReduction="10000"/>
          </a:bodyPr>
          <a:lstStyle/>
          <a:p>
            <a:pPr marL="0" indent="0">
              <a:buNone/>
            </a:pPr>
            <a:r>
              <a:rPr lang="en-US">
                <a:ea typeface="Calibri" panose="020F0502020204030204"/>
                <a:cs typeface="Calibri" panose="020F0502020204030204"/>
              </a:rPr>
              <a:t>Verify((</a:t>
            </a:r>
            <a:r>
              <a:rPr lang="en-US" err="1">
                <a:solidFill>
                  <a:schemeClr val="accent6"/>
                </a:solidFill>
                <a:ea typeface="Calibri" panose="020F0502020204030204"/>
                <a:cs typeface="Calibri" panose="020F0502020204030204"/>
              </a:rPr>
              <a:t>A</a:t>
            </a:r>
            <a:r>
              <a:rPr lang="en-US" err="1">
                <a:ea typeface="Calibri" panose="020F0502020204030204"/>
                <a:cs typeface="Calibri" panose="020F0502020204030204"/>
              </a:rPr>
              <a:t>,</a:t>
            </a:r>
            <a:r>
              <a:rPr lang="en-US" err="1">
                <a:solidFill>
                  <a:schemeClr val="accent6"/>
                </a:solidFill>
                <a:ea typeface="Calibri" panose="020F0502020204030204"/>
                <a:cs typeface="Calibri" panose="020F0502020204030204"/>
              </a:rPr>
              <a:t>t</a:t>
            </a:r>
            <a:r>
              <a:rPr lang="en-US" err="1">
                <a:ea typeface="Calibri" panose="020F0502020204030204"/>
                <a:cs typeface="Calibri" panose="020F0502020204030204"/>
              </a:rPr>
              <a:t>,</a:t>
            </a:r>
            <a:r>
              <a:rPr lang="en-US" err="1">
                <a:solidFill>
                  <a:schemeClr val="accent6"/>
                </a:solidFill>
                <a:ea typeface="Calibri" panose="020F0502020204030204"/>
                <a:cs typeface="Calibri" panose="020F0502020204030204"/>
              </a:rPr>
              <a:t>ĉ</a:t>
            </a:r>
            <a:r>
              <a:rPr lang="en-US">
                <a:ea typeface="Calibri" panose="020F0502020204030204"/>
                <a:cs typeface="Calibri" panose="020F0502020204030204"/>
              </a:rPr>
              <a:t>), </a:t>
            </a:r>
            <a:r>
              <a:rPr lang="en-US">
                <a:solidFill>
                  <a:srgbClr val="FF0000"/>
                </a:solidFill>
                <a:ea typeface="+mn-lt"/>
                <a:cs typeface="+mn-lt"/>
              </a:rPr>
              <a:t>σ </a:t>
            </a:r>
            <a:r>
              <a:rPr lang="en-US">
                <a:ea typeface="+mn-lt"/>
                <a:cs typeface="+mn-lt"/>
              </a:rPr>
              <a:t>= (</a:t>
            </a:r>
            <a:r>
              <a:rPr lang="en-US">
                <a:solidFill>
                  <a:schemeClr val="bg1">
                    <a:lumMod val="95000"/>
                  </a:schemeClr>
                </a:solidFill>
                <a:ea typeface="+mn-lt"/>
                <a:cs typeface="+mn-lt"/>
              </a:rPr>
              <a:t>ĉ</a:t>
            </a:r>
            <a:r>
              <a:rPr lang="en-US">
                <a:ea typeface="+mn-lt"/>
                <a:cs typeface="+mn-lt"/>
              </a:rPr>
              <a:t>, </a:t>
            </a:r>
            <a:r>
              <a:rPr lang="en-US">
                <a:solidFill>
                  <a:srgbClr val="FF0000"/>
                </a:solidFill>
                <a:ea typeface="+mn-lt"/>
                <a:cs typeface="+mn-lt"/>
              </a:rPr>
              <a:t>z</a:t>
            </a:r>
            <a:r>
              <a:rPr lang="en-US">
                <a:ea typeface="+mn-lt"/>
                <a:cs typeface="+mn-lt"/>
              </a:rPr>
              <a:t>), </a:t>
            </a:r>
            <a:r>
              <a:rPr lang="en-US">
                <a:solidFill>
                  <a:schemeClr val="accent1"/>
                </a:solidFill>
                <a:ea typeface="+mn-lt"/>
                <a:cs typeface="+mn-lt"/>
              </a:rPr>
              <a:t>m</a:t>
            </a:r>
            <a:r>
              <a:rPr lang="en-US">
                <a:ea typeface="+mn-lt"/>
                <a:cs typeface="+mn-lt"/>
              </a:rPr>
              <a:t>,</a:t>
            </a:r>
            <a:r>
              <a:rPr lang="en-US">
                <a:solidFill>
                  <a:schemeClr val="accent1"/>
                </a:solidFill>
                <a:ea typeface="+mn-lt"/>
                <a:cs typeface="+mn-lt"/>
              </a:rPr>
              <a:t> w</a:t>
            </a:r>
            <a:r>
              <a:rPr lang="en-US">
                <a:solidFill>
                  <a:srgbClr val="000000"/>
                </a:solidFill>
                <a:ea typeface="+mn-lt"/>
                <a:cs typeface="+mn-lt"/>
              </a:rPr>
              <a:t>):</a:t>
            </a:r>
            <a:endParaRPr lang="en-US">
              <a:ea typeface="+mn-lt"/>
              <a:cs typeface="+mn-lt"/>
            </a:endParaRPr>
          </a:p>
          <a:p>
            <a:pPr marL="0" indent="0">
              <a:buNone/>
            </a:pPr>
            <a:r>
              <a:rPr lang="en-US">
                <a:ea typeface="Calibri" panose="020F0502020204030204"/>
                <a:cs typeface="Calibri" panose="020F0502020204030204"/>
              </a:rPr>
              <a:t>  </a:t>
            </a:r>
            <a:r>
              <a:rPr lang="en-US">
                <a:solidFill>
                  <a:schemeClr val="bg1">
                    <a:lumMod val="95000"/>
                  </a:schemeClr>
                </a:solidFill>
                <a:ea typeface="Calibri" panose="020F0502020204030204"/>
                <a:cs typeface="Calibri" panose="020F0502020204030204"/>
              </a:rPr>
              <a:t>(</a:t>
            </a:r>
            <a:r>
              <a:rPr lang="en-US" err="1">
                <a:solidFill>
                  <a:schemeClr val="bg1">
                    <a:lumMod val="95000"/>
                  </a:schemeClr>
                </a:solidFill>
                <a:ea typeface="Calibri" panose="020F0502020204030204"/>
                <a:cs typeface="Calibri" panose="020F0502020204030204"/>
              </a:rPr>
              <a:t>A,t</a:t>
            </a:r>
            <a:r>
              <a:rPr lang="en-US">
                <a:solidFill>
                  <a:schemeClr val="bg1">
                    <a:lumMod val="95000"/>
                  </a:schemeClr>
                </a:solidFill>
                <a:ea typeface="Calibri" panose="020F0502020204030204"/>
                <a:cs typeface="Calibri" panose="020F0502020204030204"/>
              </a:rPr>
              <a:t>) := </a:t>
            </a:r>
            <a:r>
              <a:rPr lang="en-US" b="1" err="1">
                <a:solidFill>
                  <a:schemeClr val="bg1">
                    <a:lumMod val="95000"/>
                  </a:schemeClr>
                </a:solidFill>
                <a:ea typeface="Calibri" panose="020F0502020204030204"/>
                <a:cs typeface="Calibri" panose="020F0502020204030204"/>
              </a:rPr>
              <a:t>ExpandA</a:t>
            </a:r>
            <a:r>
              <a:rPr lang="en-US">
                <a:solidFill>
                  <a:schemeClr val="bg1">
                    <a:lumMod val="95000"/>
                  </a:schemeClr>
                </a:solidFill>
                <a:ea typeface="Calibri" panose="020F0502020204030204"/>
                <a:cs typeface="Calibri" panose="020F0502020204030204"/>
              </a:rPr>
              <a:t>(pk)</a:t>
            </a:r>
          </a:p>
          <a:p>
            <a:pPr marL="0" indent="0">
              <a:buNone/>
            </a:pPr>
            <a:r>
              <a:rPr lang="en-US">
                <a:solidFill>
                  <a:schemeClr val="bg1">
                    <a:lumMod val="95000"/>
                  </a:schemeClr>
                </a:solidFill>
                <a:ea typeface="Calibri" panose="020F0502020204030204"/>
                <a:cs typeface="Calibri" panose="020F0502020204030204"/>
              </a:rPr>
              <a:t>  </a:t>
            </a:r>
            <a:r>
              <a:rPr lang="en-US">
                <a:solidFill>
                  <a:schemeClr val="bg1">
                    <a:lumMod val="95000"/>
                  </a:schemeClr>
                </a:solidFill>
                <a:ea typeface="+mn-lt"/>
                <a:cs typeface="+mn-lt"/>
              </a:rPr>
              <a:t>μ := </a:t>
            </a:r>
            <a:r>
              <a:rPr lang="en-US" b="1">
                <a:solidFill>
                  <a:schemeClr val="bg1">
                    <a:lumMod val="95000"/>
                  </a:schemeClr>
                </a:solidFill>
                <a:ea typeface="+mn-lt"/>
                <a:cs typeface="+mn-lt"/>
              </a:rPr>
              <a:t>H</a:t>
            </a:r>
            <a:r>
              <a:rPr lang="en-US">
                <a:solidFill>
                  <a:schemeClr val="bg1">
                    <a:lumMod val="95000"/>
                  </a:schemeClr>
                </a:solidFill>
                <a:ea typeface="+mn-lt"/>
                <a:cs typeface="+mn-lt"/>
              </a:rPr>
              <a:t>(</a:t>
            </a:r>
            <a:r>
              <a:rPr lang="en-US" b="1">
                <a:solidFill>
                  <a:schemeClr val="bg1">
                    <a:lumMod val="95000"/>
                  </a:schemeClr>
                </a:solidFill>
                <a:ea typeface="+mn-lt"/>
                <a:cs typeface="+mn-lt"/>
              </a:rPr>
              <a:t>H</a:t>
            </a:r>
            <a:r>
              <a:rPr lang="en-US">
                <a:solidFill>
                  <a:schemeClr val="bg1">
                    <a:lumMod val="95000"/>
                  </a:schemeClr>
                </a:solidFill>
                <a:ea typeface="+mn-lt"/>
                <a:cs typeface="+mn-lt"/>
              </a:rPr>
              <a:t>(pk)|m)</a:t>
            </a:r>
          </a:p>
          <a:p>
            <a:pPr marL="0" indent="0">
              <a:buNone/>
            </a:pPr>
            <a:r>
              <a:rPr lang="en-US">
                <a:solidFill>
                  <a:srgbClr val="000000"/>
                </a:solidFill>
                <a:ea typeface="Calibri" panose="020F0502020204030204"/>
                <a:cs typeface="Calibri" panose="020F0502020204030204"/>
              </a:rPr>
              <a:t>  </a:t>
            </a:r>
            <a:r>
              <a:rPr lang="en-US">
                <a:solidFill>
                  <a:srgbClr val="FF0000"/>
                </a:solidFill>
                <a:ea typeface="Calibri" panose="020F0502020204030204"/>
                <a:cs typeface="Calibri" panose="020F0502020204030204"/>
              </a:rPr>
              <a:t>c </a:t>
            </a:r>
            <a:r>
              <a:rPr lang="en-US">
                <a:solidFill>
                  <a:srgbClr val="000000"/>
                </a:solidFill>
                <a:ea typeface="Calibri" panose="020F0502020204030204"/>
                <a:cs typeface="Calibri" panose="020F0502020204030204"/>
              </a:rPr>
              <a:t>:= </a:t>
            </a:r>
            <a:r>
              <a:rPr lang="en-US" b="1" err="1">
                <a:solidFill>
                  <a:srgbClr val="000000"/>
                </a:solidFill>
                <a:ea typeface="Calibri" panose="020F0502020204030204"/>
                <a:cs typeface="Calibri" panose="020F0502020204030204"/>
              </a:rPr>
              <a:t>SampleInBall</a:t>
            </a:r>
            <a:r>
              <a:rPr lang="en-US">
                <a:solidFill>
                  <a:srgbClr val="000000"/>
                </a:solidFill>
                <a:ea typeface="Calibri" panose="020F0502020204030204"/>
                <a:cs typeface="Calibri" panose="020F0502020204030204"/>
              </a:rPr>
              <a:t>(</a:t>
            </a:r>
            <a:r>
              <a:rPr lang="en-US">
                <a:solidFill>
                  <a:schemeClr val="accent6"/>
                </a:solidFill>
                <a:ea typeface="Calibri" panose="020F0502020204030204"/>
                <a:cs typeface="Calibri" panose="020F0502020204030204"/>
              </a:rPr>
              <a:t>ĉ</a:t>
            </a:r>
            <a:r>
              <a:rPr lang="en-US">
                <a:solidFill>
                  <a:srgbClr val="000000"/>
                </a:solidFill>
                <a:ea typeface="Calibri" panose="020F0502020204030204"/>
                <a:cs typeface="Calibri" panose="020F0502020204030204"/>
              </a:rPr>
              <a:t>)</a:t>
            </a:r>
          </a:p>
          <a:p>
            <a:pPr marL="0" indent="0">
              <a:buNone/>
            </a:pPr>
            <a:r>
              <a:rPr lang="en-US">
                <a:solidFill>
                  <a:srgbClr val="000000"/>
                </a:solidFill>
                <a:ea typeface="Calibri" panose="020F0502020204030204"/>
                <a:cs typeface="Calibri" panose="020F0502020204030204"/>
              </a:rPr>
              <a:t>  Check </a:t>
            </a:r>
            <a:r>
              <a:rPr lang="en-US">
                <a:solidFill>
                  <a:schemeClr val="accent1"/>
                </a:solidFill>
                <a:ea typeface="Calibri" panose="020F0502020204030204"/>
                <a:cs typeface="Calibri" panose="020F0502020204030204"/>
              </a:rPr>
              <a:t>w</a:t>
            </a:r>
            <a:r>
              <a:rPr lang="en-US">
                <a:solidFill>
                  <a:srgbClr val="FF0000"/>
                </a:solidFill>
                <a:ea typeface="Calibri" panose="020F0502020204030204"/>
                <a:cs typeface="Calibri" panose="020F0502020204030204"/>
              </a:rPr>
              <a:t> </a:t>
            </a:r>
            <a:r>
              <a:rPr lang="en-US">
                <a:ea typeface="Calibri" panose="020F0502020204030204"/>
                <a:cs typeface="Calibri" panose="020F0502020204030204"/>
              </a:rPr>
              <a:t>=</a:t>
            </a:r>
            <a:r>
              <a:rPr lang="en-US">
                <a:solidFill>
                  <a:srgbClr val="000000"/>
                </a:solidFill>
                <a:ea typeface="Calibri" panose="020F0502020204030204"/>
                <a:cs typeface="Calibri" panose="020F0502020204030204"/>
              </a:rPr>
              <a:t>= </a:t>
            </a:r>
            <a:r>
              <a:rPr lang="en-US" err="1">
                <a:solidFill>
                  <a:srgbClr val="000000"/>
                </a:solidFill>
                <a:ea typeface="Calibri" panose="020F0502020204030204"/>
                <a:cs typeface="Calibri" panose="020F0502020204030204"/>
              </a:rPr>
              <a:t>HighBits</a:t>
            </a:r>
            <a:r>
              <a:rPr lang="en-US">
                <a:solidFill>
                  <a:srgbClr val="000000"/>
                </a:solidFill>
                <a:ea typeface="Calibri" panose="020F0502020204030204"/>
                <a:cs typeface="Calibri" panose="020F0502020204030204"/>
              </a:rPr>
              <a:t>(</a:t>
            </a:r>
            <a:r>
              <a:rPr lang="en-US">
                <a:solidFill>
                  <a:schemeClr val="accent6"/>
                </a:solidFill>
                <a:ea typeface="Calibri" panose="020F0502020204030204"/>
                <a:cs typeface="Calibri" panose="020F0502020204030204"/>
              </a:rPr>
              <a:t>A</a:t>
            </a:r>
            <a:r>
              <a:rPr lang="en-US">
                <a:solidFill>
                  <a:srgbClr val="FF0000"/>
                </a:solidFill>
                <a:ea typeface="Calibri" panose="020F0502020204030204"/>
                <a:cs typeface="Calibri" panose="020F0502020204030204"/>
              </a:rPr>
              <a:t>z </a:t>
            </a:r>
            <a:r>
              <a:rPr lang="en-US">
                <a:solidFill>
                  <a:srgbClr val="000000"/>
                </a:solidFill>
                <a:ea typeface="Calibri" panose="020F0502020204030204"/>
                <a:cs typeface="Calibri" panose="020F0502020204030204"/>
              </a:rPr>
              <a:t>– </a:t>
            </a:r>
            <a:r>
              <a:rPr lang="en-US" err="1">
                <a:solidFill>
                  <a:srgbClr val="FF0000"/>
                </a:solidFill>
                <a:ea typeface="Calibri" panose="020F0502020204030204"/>
                <a:cs typeface="Calibri" panose="020F0502020204030204"/>
              </a:rPr>
              <a:t>c</a:t>
            </a:r>
            <a:r>
              <a:rPr lang="en-US" err="1">
                <a:solidFill>
                  <a:schemeClr val="accent6"/>
                </a:solidFill>
                <a:ea typeface="Calibri" panose="020F0502020204030204"/>
                <a:cs typeface="Calibri" panose="020F0502020204030204"/>
              </a:rPr>
              <a:t>t</a:t>
            </a:r>
            <a:r>
              <a:rPr lang="en-US">
                <a:solidFill>
                  <a:srgbClr val="000000"/>
                </a:solidFill>
                <a:ea typeface="Calibri" panose="020F0502020204030204"/>
                <a:cs typeface="Calibri" panose="020F0502020204030204"/>
              </a:rPr>
              <a:t>)</a:t>
            </a:r>
          </a:p>
          <a:p>
            <a:pPr marL="0" indent="0">
              <a:buNone/>
            </a:pPr>
            <a:r>
              <a:rPr lang="en-US">
                <a:solidFill>
                  <a:schemeClr val="bg1">
                    <a:lumMod val="95000"/>
                  </a:schemeClr>
                </a:solidFill>
                <a:ea typeface="Calibri" panose="020F0502020204030204"/>
                <a:cs typeface="Calibri" panose="020F0502020204030204"/>
              </a:rPr>
              <a:t>  Check ĉ == </a:t>
            </a:r>
            <a:r>
              <a:rPr lang="en-US" b="1">
                <a:solidFill>
                  <a:schemeClr val="bg1">
                    <a:lumMod val="95000"/>
                  </a:schemeClr>
                </a:solidFill>
                <a:ea typeface="Calibri" panose="020F0502020204030204"/>
                <a:cs typeface="Calibri" panose="020F0502020204030204"/>
              </a:rPr>
              <a:t>H</a:t>
            </a:r>
            <a:r>
              <a:rPr lang="en-US">
                <a:solidFill>
                  <a:schemeClr val="bg1">
                    <a:lumMod val="95000"/>
                  </a:schemeClr>
                </a:solidFill>
                <a:ea typeface="Calibri" panose="020F0502020204030204"/>
                <a:cs typeface="Calibri" panose="020F0502020204030204"/>
              </a:rPr>
              <a:t>(</a:t>
            </a:r>
            <a:r>
              <a:rPr lang="en-US" err="1">
                <a:solidFill>
                  <a:schemeClr val="bg1">
                    <a:lumMod val="95000"/>
                  </a:schemeClr>
                </a:solidFill>
                <a:ea typeface="Calibri" panose="020F0502020204030204"/>
                <a:cs typeface="Calibri" panose="020F0502020204030204"/>
              </a:rPr>
              <a:t>μ|w</a:t>
            </a:r>
            <a:r>
              <a:rPr lang="en-US">
                <a:solidFill>
                  <a:schemeClr val="bg1">
                    <a:lumMod val="95000"/>
                  </a:schemeClr>
                </a:solidFill>
                <a:ea typeface="Calibri" panose="020F0502020204030204"/>
                <a:cs typeface="Calibri" panose="020F0502020204030204"/>
              </a:rPr>
              <a:t>)</a:t>
            </a:r>
          </a:p>
          <a:p>
            <a:pPr marL="0" indent="0">
              <a:buNone/>
            </a:pPr>
            <a:r>
              <a:rPr lang="en-US">
                <a:solidFill>
                  <a:srgbClr val="000000"/>
                </a:solidFill>
                <a:ea typeface="Calibri" panose="020F0502020204030204"/>
                <a:cs typeface="Calibri" panose="020F0502020204030204"/>
              </a:rPr>
              <a:t>  Check </a:t>
            </a:r>
            <a:r>
              <a:rPr lang="en-US">
                <a:solidFill>
                  <a:srgbClr val="FF0000"/>
                </a:solidFill>
                <a:ea typeface="Calibri" panose="020F0502020204030204"/>
                <a:cs typeface="Calibri" panose="020F0502020204030204"/>
              </a:rPr>
              <a:t>z </a:t>
            </a:r>
            <a:r>
              <a:rPr lang="en-US">
                <a:solidFill>
                  <a:srgbClr val="000000"/>
                </a:solidFill>
                <a:ea typeface="Calibri" panose="020F0502020204030204"/>
                <a:cs typeface="Calibri" panose="020F0502020204030204"/>
              </a:rPr>
              <a:t>is small</a:t>
            </a:r>
            <a:endParaRPr lang="en-US">
              <a:solidFill>
                <a:srgbClr val="000000"/>
              </a:solidFill>
            </a:endParaRPr>
          </a:p>
          <a:p>
            <a:pPr marL="0" indent="0">
              <a:buNone/>
            </a:pPr>
            <a:r>
              <a:rPr lang="en-US">
                <a:ea typeface="Calibri" panose="020F0502020204030204"/>
                <a:cs typeface="Calibri" panose="020F0502020204030204"/>
              </a:rPr>
              <a:t>  </a:t>
            </a:r>
          </a:p>
          <a:p>
            <a:pPr marL="0" indent="0">
              <a:buNone/>
            </a:pPr>
            <a:r>
              <a:rPr lang="en-US">
                <a:ea typeface="Calibri" panose="020F0502020204030204"/>
                <a:cs typeface="Calibri" panose="020F0502020204030204"/>
              </a:rPr>
              <a:t>  Verify (</a:t>
            </a:r>
            <a:r>
              <a:rPr lang="en-US" err="1">
                <a:solidFill>
                  <a:schemeClr val="accent6"/>
                </a:solidFill>
                <a:ea typeface="Calibri" panose="020F0502020204030204"/>
                <a:cs typeface="Calibri" panose="020F0502020204030204"/>
              </a:rPr>
              <a:t>A</a:t>
            </a:r>
            <a:r>
              <a:rPr lang="en-US" err="1">
                <a:ea typeface="Calibri" panose="020F0502020204030204"/>
                <a:cs typeface="Calibri" panose="020F0502020204030204"/>
              </a:rPr>
              <a:t>,</a:t>
            </a:r>
            <a:r>
              <a:rPr lang="en-US" err="1">
                <a:solidFill>
                  <a:schemeClr val="accent6"/>
                </a:solidFill>
                <a:ea typeface="Calibri" panose="020F0502020204030204"/>
                <a:cs typeface="Calibri" panose="020F0502020204030204"/>
              </a:rPr>
              <a:t>t</a:t>
            </a:r>
            <a:r>
              <a:rPr lang="en-US" err="1">
                <a:ea typeface="Calibri" panose="020F0502020204030204"/>
                <a:cs typeface="Calibri" panose="020F0502020204030204"/>
              </a:rPr>
              <a:t>,</a:t>
            </a:r>
            <a:r>
              <a:rPr lang="en-US" err="1">
                <a:solidFill>
                  <a:schemeClr val="accent6"/>
                </a:solidFill>
                <a:ea typeface="Calibri" panose="020F0502020204030204"/>
                <a:cs typeface="Calibri" panose="020F0502020204030204"/>
              </a:rPr>
              <a:t>ĉ</a:t>
            </a:r>
            <a:r>
              <a:rPr lang="en-US">
                <a:solidFill>
                  <a:srgbClr val="000000"/>
                </a:solidFill>
                <a:ea typeface="Calibri" panose="020F0502020204030204"/>
                <a:cs typeface="Calibri" panose="020F0502020204030204"/>
              </a:rPr>
              <a:t>)</a:t>
            </a:r>
            <a:r>
              <a:rPr lang="en-US">
                <a:solidFill>
                  <a:schemeClr val="accent6"/>
                </a:solidFill>
                <a:ea typeface="Calibri" panose="020F0502020204030204"/>
                <a:cs typeface="Calibri" panose="020F0502020204030204"/>
              </a:rPr>
              <a:t> </a:t>
            </a:r>
            <a:r>
              <a:rPr lang="en-US">
                <a:ea typeface="Calibri" panose="020F0502020204030204"/>
                <a:cs typeface="Calibri" panose="020F0502020204030204"/>
              </a:rPr>
              <a:t>in Merkle tree</a:t>
            </a:r>
          </a:p>
          <a:p>
            <a:pPr marL="0" indent="0">
              <a:buNone/>
            </a:pPr>
            <a:endParaRPr lang="en-US">
              <a:ea typeface="Calibri" panose="020F0502020204030204"/>
              <a:cs typeface="Calibri" panose="020F0502020204030204"/>
            </a:endParaRPr>
          </a:p>
        </p:txBody>
      </p:sp>
      <p:sp>
        <p:nvSpPr>
          <p:cNvPr id="6" name="TextBox 5">
            <a:extLst>
              <a:ext uri="{FF2B5EF4-FFF2-40B4-BE49-F238E27FC236}">
                <a16:creationId xmlns:a16="http://schemas.microsoft.com/office/drawing/2014/main" id="{7DA15E6B-269E-A60D-0C97-5041B1A33C63}"/>
              </a:ext>
            </a:extLst>
          </p:cNvPr>
          <p:cNvSpPr txBox="1"/>
          <p:nvPr/>
        </p:nvSpPr>
        <p:spPr>
          <a:xfrm>
            <a:off x="6985567" y="1795443"/>
            <a:ext cx="4100562" cy="3231654"/>
          </a:xfrm>
          <a:prstGeom prst="rect">
            <a:avLst/>
          </a:prstGeom>
          <a:no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a:ea typeface="Calibri"/>
                <a:cs typeface="Calibri"/>
              </a:rPr>
              <a:t>Merkle data:</a:t>
            </a:r>
          </a:p>
          <a:p>
            <a:endParaRPr lang="en-US" sz="2800">
              <a:ea typeface="Calibri"/>
              <a:cs typeface="Calibri"/>
            </a:endParaRPr>
          </a:p>
          <a:p>
            <a:r>
              <a:rPr lang="en-US" sz="2800">
                <a:solidFill>
                  <a:schemeClr val="accent1"/>
                </a:solidFill>
                <a:ea typeface="Calibri"/>
                <a:cs typeface="Calibri"/>
              </a:rPr>
              <a:t>A</a:t>
            </a:r>
            <a:r>
              <a:rPr lang="en-US" sz="2800" baseline="-25000">
                <a:solidFill>
                  <a:schemeClr val="accent1"/>
                </a:solidFill>
                <a:ea typeface="Calibri"/>
                <a:cs typeface="Calibri"/>
              </a:rPr>
              <a:t>1</a:t>
            </a:r>
            <a:r>
              <a:rPr lang="en-US" sz="2800">
                <a:ea typeface="Calibri"/>
                <a:cs typeface="Calibri"/>
              </a:rPr>
              <a:t>, </a:t>
            </a:r>
            <a:r>
              <a:rPr lang="en-US" sz="2800">
                <a:solidFill>
                  <a:schemeClr val="accent1"/>
                </a:solidFill>
                <a:ea typeface="Calibri"/>
                <a:cs typeface="Calibri"/>
              </a:rPr>
              <a:t>t</a:t>
            </a:r>
            <a:r>
              <a:rPr lang="en-US" sz="2800" baseline="-25000">
                <a:solidFill>
                  <a:schemeClr val="accent1"/>
                </a:solidFill>
                <a:ea typeface="Calibri"/>
                <a:cs typeface="Calibri"/>
              </a:rPr>
              <a:t>1</a:t>
            </a:r>
            <a:r>
              <a:rPr lang="en-US" sz="2800">
                <a:ea typeface="Calibri"/>
                <a:cs typeface="Calibri"/>
              </a:rPr>
              <a:t>, </a:t>
            </a:r>
            <a:r>
              <a:rPr lang="en-US" sz="2800">
                <a:solidFill>
                  <a:schemeClr val="accent1"/>
                </a:solidFill>
                <a:ea typeface="Calibri"/>
                <a:cs typeface="Calibri"/>
              </a:rPr>
              <a:t>ĉ</a:t>
            </a:r>
            <a:r>
              <a:rPr lang="en-US" sz="2800" baseline="-25000">
                <a:solidFill>
                  <a:schemeClr val="accent1"/>
                </a:solidFill>
                <a:ea typeface="Calibri"/>
                <a:cs typeface="Calibri"/>
              </a:rPr>
              <a:t>1</a:t>
            </a:r>
          </a:p>
          <a:p>
            <a:r>
              <a:rPr lang="en-US" sz="2800">
                <a:solidFill>
                  <a:schemeClr val="accent1"/>
                </a:solidFill>
                <a:ea typeface="Calibri"/>
                <a:cs typeface="Calibri"/>
              </a:rPr>
              <a:t>A</a:t>
            </a:r>
            <a:r>
              <a:rPr lang="en-US" sz="2800" baseline="-25000">
                <a:solidFill>
                  <a:schemeClr val="accent1"/>
                </a:solidFill>
                <a:ea typeface="Calibri"/>
                <a:cs typeface="Calibri"/>
              </a:rPr>
              <a:t>2</a:t>
            </a:r>
            <a:r>
              <a:rPr lang="en-US" sz="2800">
                <a:ea typeface="Calibri"/>
                <a:cs typeface="Calibri"/>
              </a:rPr>
              <a:t>, </a:t>
            </a:r>
            <a:r>
              <a:rPr lang="en-US" sz="2800">
                <a:solidFill>
                  <a:schemeClr val="accent1"/>
                </a:solidFill>
                <a:ea typeface="Calibri"/>
                <a:cs typeface="Calibri"/>
              </a:rPr>
              <a:t>t</a:t>
            </a:r>
            <a:r>
              <a:rPr lang="en-US" sz="2800" baseline="-25000">
                <a:solidFill>
                  <a:schemeClr val="accent1"/>
                </a:solidFill>
                <a:ea typeface="Calibri"/>
                <a:cs typeface="Calibri"/>
              </a:rPr>
              <a:t>2</a:t>
            </a:r>
            <a:r>
              <a:rPr lang="en-US" sz="2800">
                <a:ea typeface="Calibri"/>
                <a:cs typeface="Calibri"/>
              </a:rPr>
              <a:t>, </a:t>
            </a:r>
            <a:r>
              <a:rPr lang="en-US" sz="2800">
                <a:solidFill>
                  <a:schemeClr val="accent1"/>
                </a:solidFill>
                <a:ea typeface="Calibri"/>
                <a:cs typeface="Calibri"/>
              </a:rPr>
              <a:t>ĉ</a:t>
            </a:r>
            <a:r>
              <a:rPr lang="en-US" sz="2800" baseline="-25000">
                <a:solidFill>
                  <a:schemeClr val="accent1"/>
                </a:solidFill>
                <a:ea typeface="Calibri"/>
                <a:cs typeface="Calibri"/>
              </a:rPr>
              <a:t>2</a:t>
            </a:r>
            <a:endParaRPr lang="en-US" baseline="-25000">
              <a:solidFill>
                <a:schemeClr val="accent1"/>
              </a:solidFill>
              <a:ea typeface="Calibri"/>
              <a:cs typeface="Calibri"/>
            </a:endParaRPr>
          </a:p>
          <a:p>
            <a:r>
              <a:rPr lang="en-US" sz="2800">
                <a:solidFill>
                  <a:schemeClr val="accent1"/>
                </a:solidFill>
                <a:ea typeface="Calibri"/>
                <a:cs typeface="Calibri"/>
              </a:rPr>
              <a:t>A</a:t>
            </a:r>
            <a:r>
              <a:rPr lang="en-US" sz="2800" baseline="-25000">
                <a:solidFill>
                  <a:schemeClr val="accent1"/>
                </a:solidFill>
                <a:ea typeface="Calibri"/>
                <a:cs typeface="Calibri"/>
              </a:rPr>
              <a:t>3</a:t>
            </a:r>
            <a:r>
              <a:rPr lang="en-US" sz="2800">
                <a:ea typeface="Calibri"/>
                <a:cs typeface="Calibri"/>
              </a:rPr>
              <a:t>, </a:t>
            </a:r>
            <a:r>
              <a:rPr lang="en-US" sz="2800">
                <a:solidFill>
                  <a:schemeClr val="accent1"/>
                </a:solidFill>
                <a:ea typeface="Calibri"/>
                <a:cs typeface="Calibri"/>
              </a:rPr>
              <a:t>t</a:t>
            </a:r>
            <a:r>
              <a:rPr lang="en-US" sz="2800" baseline="-25000">
                <a:solidFill>
                  <a:schemeClr val="accent1"/>
                </a:solidFill>
                <a:ea typeface="Calibri"/>
                <a:cs typeface="Calibri"/>
              </a:rPr>
              <a:t>3</a:t>
            </a:r>
            <a:r>
              <a:rPr lang="en-US" sz="2800">
                <a:solidFill>
                  <a:srgbClr val="000000"/>
                </a:solidFill>
                <a:ea typeface="Calibri"/>
                <a:cs typeface="Calibri"/>
              </a:rPr>
              <a:t>, </a:t>
            </a:r>
            <a:r>
              <a:rPr lang="en-US" sz="2800">
                <a:solidFill>
                  <a:schemeClr val="accent1"/>
                </a:solidFill>
                <a:ea typeface="Calibri"/>
                <a:cs typeface="Calibri"/>
              </a:rPr>
              <a:t>ĉ</a:t>
            </a:r>
            <a:r>
              <a:rPr lang="en-US" sz="2800" baseline="-25000">
                <a:solidFill>
                  <a:schemeClr val="accent1"/>
                </a:solidFill>
                <a:ea typeface="Calibri"/>
                <a:cs typeface="Calibri"/>
              </a:rPr>
              <a:t>3</a:t>
            </a:r>
            <a:endParaRPr lang="en-US" baseline="-25000">
              <a:solidFill>
                <a:schemeClr val="accent1"/>
              </a:solidFill>
              <a:ea typeface="Calibri"/>
              <a:cs typeface="Calibri"/>
            </a:endParaRPr>
          </a:p>
          <a:p>
            <a:r>
              <a:rPr lang="en-US" sz="2800">
                <a:solidFill>
                  <a:srgbClr val="000000"/>
                </a:solidFill>
                <a:ea typeface="Calibri"/>
                <a:cs typeface="Calibri"/>
              </a:rPr>
              <a:t>...</a:t>
            </a:r>
            <a:endParaRPr lang="en-US">
              <a:ea typeface="Calibri"/>
              <a:cs typeface="Calibri"/>
            </a:endParaRPr>
          </a:p>
          <a:p>
            <a:endParaRPr lang="en-US">
              <a:ea typeface="Calibri"/>
              <a:cs typeface="Calibri"/>
            </a:endParaRPr>
          </a:p>
          <a:p>
            <a:endParaRPr lang="en-US">
              <a:ea typeface="Calibri"/>
              <a:cs typeface="Calibri"/>
            </a:endParaRPr>
          </a:p>
        </p:txBody>
      </p:sp>
    </p:spTree>
    <p:extLst>
      <p:ext uri="{BB962C8B-B14F-4D97-AF65-F5344CB8AC3E}">
        <p14:creationId xmlns:p14="http://schemas.microsoft.com/office/powerpoint/2010/main" val="365079294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5705E8-3D2E-A146-554E-D671A702DF9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82BA1F1-0FD0-7B18-F4EB-9DCDDFD29682}"/>
              </a:ext>
            </a:extLst>
          </p:cNvPr>
          <p:cNvSpPr>
            <a:spLocks noGrp="1"/>
          </p:cNvSpPr>
          <p:nvPr>
            <p:ph type="title"/>
          </p:nvPr>
        </p:nvSpPr>
        <p:spPr/>
        <p:txBody>
          <a:bodyPr/>
          <a:lstStyle/>
          <a:p>
            <a:r>
              <a:rPr lang="en-US" err="1">
                <a:latin typeface="Segoe UI Semibold"/>
                <a:cs typeface="Segoe UI Semibold"/>
              </a:rPr>
              <a:t>Dilithium</a:t>
            </a:r>
            <a:r>
              <a:rPr lang="en-US">
                <a:latin typeface="Segoe UI Semibold"/>
                <a:cs typeface="Segoe UI Semibold"/>
              </a:rPr>
              <a:t> Ring Signature</a:t>
            </a:r>
            <a:endParaRPr lang="en-US" err="1"/>
          </a:p>
        </p:txBody>
      </p:sp>
      <p:sp>
        <p:nvSpPr>
          <p:cNvPr id="3" name="Content Placeholder 2">
            <a:extLst>
              <a:ext uri="{FF2B5EF4-FFF2-40B4-BE49-F238E27FC236}">
                <a16:creationId xmlns:a16="http://schemas.microsoft.com/office/drawing/2014/main" id="{6AC86B5A-65A6-141D-67D3-9BE0DE95EDA9}"/>
              </a:ext>
            </a:extLst>
          </p:cNvPr>
          <p:cNvSpPr>
            <a:spLocks noGrp="1"/>
          </p:cNvSpPr>
          <p:nvPr>
            <p:ph idx="1"/>
          </p:nvPr>
        </p:nvSpPr>
        <p:spPr>
          <a:xfrm>
            <a:off x="838200" y="1801625"/>
            <a:ext cx="5523600" cy="4375338"/>
          </a:xfrm>
          <a:ln>
            <a:solidFill>
              <a:schemeClr val="tx1"/>
            </a:solidFill>
          </a:ln>
        </p:spPr>
        <p:txBody>
          <a:bodyPr vert="horz" lIns="91440" tIns="45720" rIns="91440" bIns="45720" rtlCol="0" anchor="t">
            <a:normAutofit lnSpcReduction="10000"/>
          </a:bodyPr>
          <a:lstStyle/>
          <a:p>
            <a:pPr marL="0" indent="0">
              <a:buNone/>
            </a:pPr>
            <a:r>
              <a:rPr lang="en-US">
                <a:ea typeface="Calibri" panose="020F0502020204030204"/>
                <a:cs typeface="Calibri" panose="020F0502020204030204"/>
              </a:rPr>
              <a:t>Verify((</a:t>
            </a:r>
            <a:r>
              <a:rPr lang="en-US" err="1">
                <a:solidFill>
                  <a:schemeClr val="accent6"/>
                </a:solidFill>
                <a:ea typeface="Calibri" panose="020F0502020204030204"/>
                <a:cs typeface="Calibri" panose="020F0502020204030204"/>
              </a:rPr>
              <a:t>A</a:t>
            </a:r>
            <a:r>
              <a:rPr lang="en-US" err="1">
                <a:ea typeface="Calibri" panose="020F0502020204030204"/>
                <a:cs typeface="Calibri" panose="020F0502020204030204"/>
              </a:rPr>
              <a:t>,</a:t>
            </a:r>
            <a:r>
              <a:rPr lang="en-US" err="1">
                <a:solidFill>
                  <a:schemeClr val="accent6"/>
                </a:solidFill>
                <a:ea typeface="Calibri" panose="020F0502020204030204"/>
                <a:cs typeface="Calibri" panose="020F0502020204030204"/>
              </a:rPr>
              <a:t>t</a:t>
            </a:r>
            <a:r>
              <a:rPr lang="en-US" err="1">
                <a:ea typeface="Calibri" panose="020F0502020204030204"/>
                <a:cs typeface="Calibri" panose="020F0502020204030204"/>
              </a:rPr>
              <a:t>,</a:t>
            </a:r>
            <a:r>
              <a:rPr lang="en-US" err="1">
                <a:solidFill>
                  <a:schemeClr val="accent6"/>
                </a:solidFill>
                <a:ea typeface="Calibri" panose="020F0502020204030204"/>
                <a:cs typeface="Calibri" panose="020F0502020204030204"/>
              </a:rPr>
              <a:t>c</a:t>
            </a:r>
            <a:r>
              <a:rPr lang="en-US">
                <a:ea typeface="Calibri" panose="020F0502020204030204"/>
                <a:cs typeface="Calibri" panose="020F0502020204030204"/>
              </a:rPr>
              <a:t>), </a:t>
            </a:r>
            <a:r>
              <a:rPr lang="en-US">
                <a:solidFill>
                  <a:srgbClr val="FF0000"/>
                </a:solidFill>
                <a:ea typeface="+mn-lt"/>
                <a:cs typeface="+mn-lt"/>
              </a:rPr>
              <a:t>σ </a:t>
            </a:r>
            <a:r>
              <a:rPr lang="en-US">
                <a:ea typeface="+mn-lt"/>
                <a:cs typeface="+mn-lt"/>
              </a:rPr>
              <a:t>= (</a:t>
            </a:r>
            <a:r>
              <a:rPr lang="en-US">
                <a:solidFill>
                  <a:schemeClr val="bg1">
                    <a:lumMod val="95000"/>
                  </a:schemeClr>
                </a:solidFill>
                <a:ea typeface="+mn-lt"/>
                <a:cs typeface="+mn-lt"/>
              </a:rPr>
              <a:t>ĉ</a:t>
            </a:r>
            <a:r>
              <a:rPr lang="en-US">
                <a:ea typeface="+mn-lt"/>
                <a:cs typeface="+mn-lt"/>
              </a:rPr>
              <a:t>, </a:t>
            </a:r>
            <a:r>
              <a:rPr lang="en-US">
                <a:solidFill>
                  <a:srgbClr val="FF0000"/>
                </a:solidFill>
                <a:ea typeface="+mn-lt"/>
                <a:cs typeface="+mn-lt"/>
              </a:rPr>
              <a:t>z</a:t>
            </a:r>
            <a:r>
              <a:rPr lang="en-US">
                <a:ea typeface="+mn-lt"/>
                <a:cs typeface="+mn-lt"/>
              </a:rPr>
              <a:t>), </a:t>
            </a:r>
            <a:r>
              <a:rPr lang="en-US">
                <a:solidFill>
                  <a:schemeClr val="accent1"/>
                </a:solidFill>
                <a:ea typeface="+mn-lt"/>
                <a:cs typeface="+mn-lt"/>
              </a:rPr>
              <a:t>m</a:t>
            </a:r>
            <a:r>
              <a:rPr lang="en-US">
                <a:ea typeface="+mn-lt"/>
                <a:cs typeface="+mn-lt"/>
              </a:rPr>
              <a:t>,</a:t>
            </a:r>
            <a:r>
              <a:rPr lang="en-US">
                <a:solidFill>
                  <a:schemeClr val="accent1"/>
                </a:solidFill>
                <a:ea typeface="+mn-lt"/>
                <a:cs typeface="+mn-lt"/>
              </a:rPr>
              <a:t> w</a:t>
            </a:r>
            <a:r>
              <a:rPr lang="en-US">
                <a:solidFill>
                  <a:srgbClr val="000000"/>
                </a:solidFill>
                <a:ea typeface="+mn-lt"/>
                <a:cs typeface="+mn-lt"/>
              </a:rPr>
              <a:t>):</a:t>
            </a:r>
            <a:endParaRPr lang="en-US">
              <a:ea typeface="+mn-lt"/>
              <a:cs typeface="+mn-lt"/>
            </a:endParaRPr>
          </a:p>
          <a:p>
            <a:pPr marL="0" indent="0">
              <a:buNone/>
            </a:pPr>
            <a:r>
              <a:rPr lang="en-US">
                <a:ea typeface="Calibri" panose="020F0502020204030204"/>
                <a:cs typeface="Calibri" panose="020F0502020204030204"/>
              </a:rPr>
              <a:t>  </a:t>
            </a:r>
            <a:r>
              <a:rPr lang="en-US">
                <a:solidFill>
                  <a:schemeClr val="bg1">
                    <a:lumMod val="95000"/>
                  </a:schemeClr>
                </a:solidFill>
                <a:ea typeface="Calibri" panose="020F0502020204030204"/>
                <a:cs typeface="Calibri" panose="020F0502020204030204"/>
              </a:rPr>
              <a:t>(</a:t>
            </a:r>
            <a:r>
              <a:rPr lang="en-US" err="1">
                <a:solidFill>
                  <a:schemeClr val="bg1">
                    <a:lumMod val="95000"/>
                  </a:schemeClr>
                </a:solidFill>
                <a:ea typeface="Calibri" panose="020F0502020204030204"/>
                <a:cs typeface="Calibri" panose="020F0502020204030204"/>
              </a:rPr>
              <a:t>A,t</a:t>
            </a:r>
            <a:r>
              <a:rPr lang="en-US">
                <a:solidFill>
                  <a:schemeClr val="bg1">
                    <a:lumMod val="95000"/>
                  </a:schemeClr>
                </a:solidFill>
                <a:ea typeface="Calibri" panose="020F0502020204030204"/>
                <a:cs typeface="Calibri" panose="020F0502020204030204"/>
              </a:rPr>
              <a:t>) := </a:t>
            </a:r>
            <a:r>
              <a:rPr lang="en-US" b="1" err="1">
                <a:solidFill>
                  <a:schemeClr val="bg1">
                    <a:lumMod val="95000"/>
                  </a:schemeClr>
                </a:solidFill>
                <a:ea typeface="Calibri" panose="020F0502020204030204"/>
                <a:cs typeface="Calibri" panose="020F0502020204030204"/>
              </a:rPr>
              <a:t>ExpandA</a:t>
            </a:r>
            <a:r>
              <a:rPr lang="en-US">
                <a:solidFill>
                  <a:schemeClr val="bg1">
                    <a:lumMod val="95000"/>
                  </a:schemeClr>
                </a:solidFill>
                <a:ea typeface="Calibri" panose="020F0502020204030204"/>
                <a:cs typeface="Calibri" panose="020F0502020204030204"/>
              </a:rPr>
              <a:t>(pk)</a:t>
            </a:r>
          </a:p>
          <a:p>
            <a:pPr marL="0" indent="0">
              <a:buNone/>
            </a:pPr>
            <a:r>
              <a:rPr lang="en-US">
                <a:solidFill>
                  <a:schemeClr val="bg1">
                    <a:lumMod val="95000"/>
                  </a:schemeClr>
                </a:solidFill>
                <a:ea typeface="Calibri" panose="020F0502020204030204"/>
                <a:cs typeface="Calibri" panose="020F0502020204030204"/>
              </a:rPr>
              <a:t>  </a:t>
            </a:r>
            <a:r>
              <a:rPr lang="en-US">
                <a:solidFill>
                  <a:schemeClr val="bg1">
                    <a:lumMod val="95000"/>
                  </a:schemeClr>
                </a:solidFill>
                <a:ea typeface="+mn-lt"/>
                <a:cs typeface="+mn-lt"/>
              </a:rPr>
              <a:t>μ := </a:t>
            </a:r>
            <a:r>
              <a:rPr lang="en-US" b="1">
                <a:solidFill>
                  <a:schemeClr val="bg1">
                    <a:lumMod val="95000"/>
                  </a:schemeClr>
                </a:solidFill>
                <a:ea typeface="+mn-lt"/>
                <a:cs typeface="+mn-lt"/>
              </a:rPr>
              <a:t>H</a:t>
            </a:r>
            <a:r>
              <a:rPr lang="en-US">
                <a:solidFill>
                  <a:schemeClr val="bg1">
                    <a:lumMod val="95000"/>
                  </a:schemeClr>
                </a:solidFill>
                <a:ea typeface="+mn-lt"/>
                <a:cs typeface="+mn-lt"/>
              </a:rPr>
              <a:t>(</a:t>
            </a:r>
            <a:r>
              <a:rPr lang="en-US" b="1">
                <a:solidFill>
                  <a:schemeClr val="bg1">
                    <a:lumMod val="95000"/>
                  </a:schemeClr>
                </a:solidFill>
                <a:ea typeface="+mn-lt"/>
                <a:cs typeface="+mn-lt"/>
              </a:rPr>
              <a:t>H</a:t>
            </a:r>
            <a:r>
              <a:rPr lang="en-US">
                <a:solidFill>
                  <a:schemeClr val="bg1">
                    <a:lumMod val="95000"/>
                  </a:schemeClr>
                </a:solidFill>
                <a:ea typeface="+mn-lt"/>
                <a:cs typeface="+mn-lt"/>
              </a:rPr>
              <a:t>(pk)|m)</a:t>
            </a:r>
          </a:p>
          <a:p>
            <a:pPr marL="0" indent="0">
              <a:buNone/>
            </a:pPr>
            <a:r>
              <a:rPr lang="en-US">
                <a:solidFill>
                  <a:srgbClr val="000000"/>
                </a:solidFill>
                <a:ea typeface="Calibri" panose="020F0502020204030204"/>
                <a:cs typeface="Calibri" panose="020F0502020204030204"/>
              </a:rPr>
              <a:t>  </a:t>
            </a:r>
            <a:r>
              <a:rPr lang="en-US">
                <a:solidFill>
                  <a:schemeClr val="bg1">
                    <a:lumMod val="95000"/>
                  </a:schemeClr>
                </a:solidFill>
                <a:ea typeface="Calibri" panose="020F0502020204030204"/>
                <a:cs typeface="Calibri" panose="020F0502020204030204"/>
              </a:rPr>
              <a:t>c := </a:t>
            </a:r>
            <a:r>
              <a:rPr lang="en-US" b="1" err="1">
                <a:solidFill>
                  <a:schemeClr val="bg1">
                    <a:lumMod val="95000"/>
                  </a:schemeClr>
                </a:solidFill>
                <a:ea typeface="Calibri" panose="020F0502020204030204"/>
                <a:cs typeface="Calibri" panose="020F0502020204030204"/>
              </a:rPr>
              <a:t>SampleInBall</a:t>
            </a:r>
            <a:r>
              <a:rPr lang="en-US">
                <a:solidFill>
                  <a:schemeClr val="bg1">
                    <a:lumMod val="95000"/>
                  </a:schemeClr>
                </a:solidFill>
                <a:ea typeface="Calibri" panose="020F0502020204030204"/>
                <a:cs typeface="Calibri" panose="020F0502020204030204"/>
              </a:rPr>
              <a:t>(ĉ)</a:t>
            </a:r>
          </a:p>
          <a:p>
            <a:pPr marL="0" indent="0">
              <a:buNone/>
            </a:pPr>
            <a:r>
              <a:rPr lang="en-US">
                <a:solidFill>
                  <a:srgbClr val="000000"/>
                </a:solidFill>
                <a:ea typeface="Calibri" panose="020F0502020204030204"/>
                <a:cs typeface="Calibri" panose="020F0502020204030204"/>
              </a:rPr>
              <a:t>  Check </a:t>
            </a:r>
            <a:r>
              <a:rPr lang="en-US">
                <a:solidFill>
                  <a:schemeClr val="accent1"/>
                </a:solidFill>
                <a:ea typeface="Calibri" panose="020F0502020204030204"/>
                <a:cs typeface="Calibri" panose="020F0502020204030204"/>
              </a:rPr>
              <a:t>w</a:t>
            </a:r>
            <a:r>
              <a:rPr lang="en-US">
                <a:solidFill>
                  <a:srgbClr val="FF0000"/>
                </a:solidFill>
                <a:ea typeface="Calibri" panose="020F0502020204030204"/>
                <a:cs typeface="Calibri" panose="020F0502020204030204"/>
              </a:rPr>
              <a:t> </a:t>
            </a:r>
            <a:r>
              <a:rPr lang="en-US">
                <a:ea typeface="Calibri" panose="020F0502020204030204"/>
                <a:cs typeface="Calibri" panose="020F0502020204030204"/>
              </a:rPr>
              <a:t>=</a:t>
            </a:r>
            <a:r>
              <a:rPr lang="en-US">
                <a:solidFill>
                  <a:srgbClr val="000000"/>
                </a:solidFill>
                <a:ea typeface="Calibri" panose="020F0502020204030204"/>
                <a:cs typeface="Calibri" panose="020F0502020204030204"/>
              </a:rPr>
              <a:t>= </a:t>
            </a:r>
            <a:r>
              <a:rPr lang="en-US" err="1">
                <a:solidFill>
                  <a:srgbClr val="000000"/>
                </a:solidFill>
                <a:ea typeface="Calibri" panose="020F0502020204030204"/>
                <a:cs typeface="Calibri" panose="020F0502020204030204"/>
              </a:rPr>
              <a:t>HighBits</a:t>
            </a:r>
            <a:r>
              <a:rPr lang="en-US">
                <a:solidFill>
                  <a:srgbClr val="000000"/>
                </a:solidFill>
                <a:ea typeface="Calibri" panose="020F0502020204030204"/>
                <a:cs typeface="Calibri" panose="020F0502020204030204"/>
              </a:rPr>
              <a:t>(</a:t>
            </a:r>
            <a:r>
              <a:rPr lang="en-US">
                <a:solidFill>
                  <a:schemeClr val="accent6"/>
                </a:solidFill>
                <a:ea typeface="Calibri" panose="020F0502020204030204"/>
                <a:cs typeface="Calibri" panose="020F0502020204030204"/>
              </a:rPr>
              <a:t>A</a:t>
            </a:r>
            <a:r>
              <a:rPr lang="en-US">
                <a:solidFill>
                  <a:srgbClr val="FF0000"/>
                </a:solidFill>
                <a:ea typeface="Calibri" panose="020F0502020204030204"/>
                <a:cs typeface="Calibri" panose="020F0502020204030204"/>
              </a:rPr>
              <a:t>z </a:t>
            </a:r>
            <a:r>
              <a:rPr lang="en-US">
                <a:solidFill>
                  <a:srgbClr val="000000"/>
                </a:solidFill>
                <a:ea typeface="Calibri" panose="020F0502020204030204"/>
                <a:cs typeface="Calibri" panose="020F0502020204030204"/>
              </a:rPr>
              <a:t>– </a:t>
            </a:r>
            <a:r>
              <a:rPr lang="en-US" err="1">
                <a:solidFill>
                  <a:schemeClr val="accent6"/>
                </a:solidFill>
                <a:ea typeface="Calibri" panose="020F0502020204030204"/>
                <a:cs typeface="Calibri" panose="020F0502020204030204"/>
              </a:rPr>
              <a:t>ct</a:t>
            </a:r>
            <a:r>
              <a:rPr lang="en-US">
                <a:solidFill>
                  <a:srgbClr val="000000"/>
                </a:solidFill>
                <a:ea typeface="Calibri" panose="020F0502020204030204"/>
                <a:cs typeface="Calibri" panose="020F0502020204030204"/>
              </a:rPr>
              <a:t>)</a:t>
            </a:r>
          </a:p>
          <a:p>
            <a:pPr marL="0" indent="0">
              <a:buNone/>
            </a:pPr>
            <a:r>
              <a:rPr lang="en-US">
                <a:solidFill>
                  <a:srgbClr val="000000"/>
                </a:solidFill>
                <a:ea typeface="Calibri" panose="020F0502020204030204"/>
                <a:cs typeface="Calibri" panose="020F0502020204030204"/>
              </a:rPr>
              <a:t>  </a:t>
            </a:r>
            <a:r>
              <a:rPr lang="en-US">
                <a:solidFill>
                  <a:schemeClr val="bg1">
                    <a:lumMod val="95000"/>
                  </a:schemeClr>
                </a:solidFill>
                <a:ea typeface="Calibri" panose="020F0502020204030204"/>
                <a:cs typeface="Calibri" panose="020F0502020204030204"/>
              </a:rPr>
              <a:t>Check ĉ == </a:t>
            </a:r>
            <a:r>
              <a:rPr lang="en-US" b="1">
                <a:solidFill>
                  <a:schemeClr val="bg1">
                    <a:lumMod val="95000"/>
                  </a:schemeClr>
                </a:solidFill>
                <a:ea typeface="Calibri" panose="020F0502020204030204"/>
                <a:cs typeface="Calibri" panose="020F0502020204030204"/>
              </a:rPr>
              <a:t>H</a:t>
            </a:r>
            <a:r>
              <a:rPr lang="en-US">
                <a:solidFill>
                  <a:schemeClr val="bg1">
                    <a:lumMod val="95000"/>
                  </a:schemeClr>
                </a:solidFill>
                <a:ea typeface="Calibri" panose="020F0502020204030204"/>
                <a:cs typeface="Calibri" panose="020F0502020204030204"/>
              </a:rPr>
              <a:t>(</a:t>
            </a:r>
            <a:r>
              <a:rPr lang="en-US" err="1">
                <a:solidFill>
                  <a:schemeClr val="bg1">
                    <a:lumMod val="95000"/>
                  </a:schemeClr>
                </a:solidFill>
                <a:ea typeface="Calibri" panose="020F0502020204030204"/>
                <a:cs typeface="Calibri" panose="020F0502020204030204"/>
              </a:rPr>
              <a:t>μ|w</a:t>
            </a:r>
            <a:r>
              <a:rPr lang="en-US">
                <a:solidFill>
                  <a:schemeClr val="bg1">
                    <a:lumMod val="95000"/>
                  </a:schemeClr>
                </a:solidFill>
                <a:ea typeface="Calibri" panose="020F0502020204030204"/>
                <a:cs typeface="Calibri" panose="020F0502020204030204"/>
              </a:rPr>
              <a:t>)</a:t>
            </a:r>
          </a:p>
          <a:p>
            <a:pPr marL="0" indent="0">
              <a:buNone/>
            </a:pPr>
            <a:r>
              <a:rPr lang="en-US">
                <a:solidFill>
                  <a:srgbClr val="000000"/>
                </a:solidFill>
                <a:ea typeface="Calibri" panose="020F0502020204030204"/>
                <a:cs typeface="Calibri" panose="020F0502020204030204"/>
              </a:rPr>
              <a:t>  Check </a:t>
            </a:r>
            <a:r>
              <a:rPr lang="en-US">
                <a:solidFill>
                  <a:srgbClr val="FF0000"/>
                </a:solidFill>
                <a:ea typeface="Calibri" panose="020F0502020204030204"/>
                <a:cs typeface="Calibri" panose="020F0502020204030204"/>
              </a:rPr>
              <a:t>z </a:t>
            </a:r>
            <a:r>
              <a:rPr lang="en-US">
                <a:solidFill>
                  <a:srgbClr val="000000"/>
                </a:solidFill>
                <a:ea typeface="Calibri" panose="020F0502020204030204"/>
                <a:cs typeface="Calibri" panose="020F0502020204030204"/>
              </a:rPr>
              <a:t>is small</a:t>
            </a:r>
            <a:endParaRPr lang="en-US">
              <a:solidFill>
                <a:srgbClr val="000000"/>
              </a:solidFill>
            </a:endParaRPr>
          </a:p>
          <a:p>
            <a:pPr marL="0" indent="0">
              <a:buNone/>
            </a:pPr>
            <a:r>
              <a:rPr lang="en-US">
                <a:ea typeface="Calibri" panose="020F0502020204030204"/>
                <a:cs typeface="Calibri" panose="020F0502020204030204"/>
              </a:rPr>
              <a:t>  </a:t>
            </a:r>
          </a:p>
          <a:p>
            <a:pPr marL="0" indent="0">
              <a:buNone/>
            </a:pPr>
            <a:r>
              <a:rPr lang="en-US">
                <a:ea typeface="Calibri" panose="020F0502020204030204"/>
                <a:cs typeface="Calibri" panose="020F0502020204030204"/>
              </a:rPr>
              <a:t>  Verify (</a:t>
            </a:r>
            <a:r>
              <a:rPr lang="en-US" err="1">
                <a:solidFill>
                  <a:schemeClr val="accent6"/>
                </a:solidFill>
                <a:ea typeface="Calibri" panose="020F0502020204030204"/>
                <a:cs typeface="Calibri" panose="020F0502020204030204"/>
              </a:rPr>
              <a:t>A</a:t>
            </a:r>
            <a:r>
              <a:rPr lang="en-US" err="1">
                <a:ea typeface="Calibri" panose="020F0502020204030204"/>
                <a:cs typeface="Calibri" panose="020F0502020204030204"/>
              </a:rPr>
              <a:t>,</a:t>
            </a:r>
            <a:r>
              <a:rPr lang="en-US" err="1">
                <a:solidFill>
                  <a:schemeClr val="accent6"/>
                </a:solidFill>
                <a:ea typeface="Calibri" panose="020F0502020204030204"/>
                <a:cs typeface="Calibri" panose="020F0502020204030204"/>
              </a:rPr>
              <a:t>t</a:t>
            </a:r>
            <a:r>
              <a:rPr lang="en-US" err="1">
                <a:solidFill>
                  <a:srgbClr val="000000"/>
                </a:solidFill>
                <a:ea typeface="Calibri" panose="020F0502020204030204"/>
                <a:cs typeface="Calibri" panose="020F0502020204030204"/>
              </a:rPr>
              <a:t>,</a:t>
            </a:r>
            <a:r>
              <a:rPr lang="en-US" err="1">
                <a:solidFill>
                  <a:schemeClr val="accent6"/>
                </a:solidFill>
                <a:ea typeface="Calibri" panose="020F0502020204030204"/>
                <a:cs typeface="Calibri" panose="020F0502020204030204"/>
              </a:rPr>
              <a:t>c</a:t>
            </a:r>
            <a:r>
              <a:rPr lang="en-US">
                <a:solidFill>
                  <a:srgbClr val="000000"/>
                </a:solidFill>
                <a:ea typeface="Calibri" panose="020F0502020204030204"/>
                <a:cs typeface="Calibri" panose="020F0502020204030204"/>
              </a:rPr>
              <a:t>)</a:t>
            </a:r>
            <a:r>
              <a:rPr lang="en-US">
                <a:solidFill>
                  <a:schemeClr val="accent6"/>
                </a:solidFill>
                <a:ea typeface="Calibri" panose="020F0502020204030204"/>
                <a:cs typeface="Calibri" panose="020F0502020204030204"/>
              </a:rPr>
              <a:t> </a:t>
            </a:r>
            <a:r>
              <a:rPr lang="en-US">
                <a:ea typeface="Calibri" panose="020F0502020204030204"/>
                <a:cs typeface="Calibri" panose="020F0502020204030204"/>
              </a:rPr>
              <a:t>in Merkle tree</a:t>
            </a:r>
          </a:p>
          <a:p>
            <a:pPr marL="0" indent="0">
              <a:buNone/>
            </a:pPr>
            <a:endParaRPr lang="en-US">
              <a:ea typeface="Calibri" panose="020F0502020204030204"/>
              <a:cs typeface="Calibri" panose="020F0502020204030204"/>
            </a:endParaRPr>
          </a:p>
          <a:p>
            <a:pPr marL="0" indent="0">
              <a:buNone/>
            </a:pPr>
            <a:endParaRPr lang="en-US">
              <a:ea typeface="Calibri" panose="020F0502020204030204"/>
              <a:cs typeface="Calibri" panose="020F0502020204030204"/>
            </a:endParaRPr>
          </a:p>
        </p:txBody>
      </p:sp>
      <p:sp>
        <p:nvSpPr>
          <p:cNvPr id="6" name="TextBox 5">
            <a:extLst>
              <a:ext uri="{FF2B5EF4-FFF2-40B4-BE49-F238E27FC236}">
                <a16:creationId xmlns:a16="http://schemas.microsoft.com/office/drawing/2014/main" id="{8F1A425A-6210-05B1-9D11-7B98FBEDB5E0}"/>
              </a:ext>
            </a:extLst>
          </p:cNvPr>
          <p:cNvSpPr txBox="1"/>
          <p:nvPr/>
        </p:nvSpPr>
        <p:spPr>
          <a:xfrm>
            <a:off x="6985567" y="1795443"/>
            <a:ext cx="4100562" cy="3231654"/>
          </a:xfrm>
          <a:prstGeom prst="rect">
            <a:avLst/>
          </a:prstGeom>
          <a:no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a:ea typeface="Calibri"/>
                <a:cs typeface="Calibri"/>
              </a:rPr>
              <a:t>Merkle data:</a:t>
            </a:r>
          </a:p>
          <a:p>
            <a:endParaRPr lang="en-US" sz="2800">
              <a:ea typeface="Calibri"/>
              <a:cs typeface="Calibri"/>
            </a:endParaRPr>
          </a:p>
          <a:p>
            <a:r>
              <a:rPr lang="en-US" sz="2800">
                <a:solidFill>
                  <a:schemeClr val="accent1"/>
                </a:solidFill>
                <a:ea typeface="Calibri"/>
                <a:cs typeface="Calibri"/>
              </a:rPr>
              <a:t>A</a:t>
            </a:r>
            <a:r>
              <a:rPr lang="en-US" sz="2800" baseline="-25000">
                <a:solidFill>
                  <a:schemeClr val="accent1"/>
                </a:solidFill>
                <a:ea typeface="Calibri"/>
                <a:cs typeface="Calibri"/>
              </a:rPr>
              <a:t>1</a:t>
            </a:r>
            <a:r>
              <a:rPr lang="en-US" sz="2800">
                <a:ea typeface="Calibri"/>
                <a:cs typeface="Calibri"/>
              </a:rPr>
              <a:t>, </a:t>
            </a:r>
            <a:r>
              <a:rPr lang="en-US" sz="2800">
                <a:solidFill>
                  <a:schemeClr val="accent1"/>
                </a:solidFill>
                <a:ea typeface="Calibri"/>
                <a:cs typeface="Calibri"/>
              </a:rPr>
              <a:t>t</a:t>
            </a:r>
            <a:r>
              <a:rPr lang="en-US" sz="2800" baseline="-25000">
                <a:solidFill>
                  <a:schemeClr val="accent1"/>
                </a:solidFill>
                <a:ea typeface="Calibri"/>
                <a:cs typeface="Calibri"/>
              </a:rPr>
              <a:t>1</a:t>
            </a:r>
            <a:r>
              <a:rPr lang="en-US" sz="2800">
                <a:ea typeface="Calibri"/>
                <a:cs typeface="Calibri"/>
              </a:rPr>
              <a:t>, </a:t>
            </a:r>
            <a:r>
              <a:rPr lang="en-US" sz="2800">
                <a:solidFill>
                  <a:schemeClr val="accent1"/>
                </a:solidFill>
                <a:ea typeface="Calibri"/>
                <a:cs typeface="Calibri"/>
              </a:rPr>
              <a:t>c</a:t>
            </a:r>
            <a:r>
              <a:rPr lang="en-US" sz="2800" baseline="-25000">
                <a:solidFill>
                  <a:schemeClr val="accent1"/>
                </a:solidFill>
                <a:ea typeface="Calibri"/>
                <a:cs typeface="Calibri"/>
              </a:rPr>
              <a:t>1</a:t>
            </a:r>
          </a:p>
          <a:p>
            <a:r>
              <a:rPr lang="en-US" sz="2800">
                <a:solidFill>
                  <a:schemeClr val="accent1"/>
                </a:solidFill>
                <a:ea typeface="Calibri"/>
                <a:cs typeface="Calibri"/>
              </a:rPr>
              <a:t>A</a:t>
            </a:r>
            <a:r>
              <a:rPr lang="en-US" sz="2800" baseline="-25000">
                <a:solidFill>
                  <a:schemeClr val="accent1"/>
                </a:solidFill>
                <a:ea typeface="Calibri"/>
                <a:cs typeface="Calibri"/>
              </a:rPr>
              <a:t>2</a:t>
            </a:r>
            <a:r>
              <a:rPr lang="en-US" sz="2800">
                <a:ea typeface="Calibri"/>
                <a:cs typeface="Calibri"/>
              </a:rPr>
              <a:t>, </a:t>
            </a:r>
            <a:r>
              <a:rPr lang="en-US" sz="2800">
                <a:solidFill>
                  <a:schemeClr val="accent1"/>
                </a:solidFill>
                <a:ea typeface="Calibri"/>
                <a:cs typeface="Calibri"/>
              </a:rPr>
              <a:t>t</a:t>
            </a:r>
            <a:r>
              <a:rPr lang="en-US" sz="2800" baseline="-25000">
                <a:solidFill>
                  <a:schemeClr val="accent1"/>
                </a:solidFill>
                <a:ea typeface="Calibri"/>
                <a:cs typeface="Calibri"/>
              </a:rPr>
              <a:t>2</a:t>
            </a:r>
            <a:r>
              <a:rPr lang="en-US" sz="2800">
                <a:ea typeface="Calibri"/>
                <a:cs typeface="Calibri"/>
              </a:rPr>
              <a:t>, </a:t>
            </a:r>
            <a:r>
              <a:rPr lang="en-US" sz="2800">
                <a:solidFill>
                  <a:schemeClr val="accent1"/>
                </a:solidFill>
                <a:ea typeface="Calibri"/>
                <a:cs typeface="Calibri"/>
              </a:rPr>
              <a:t>c</a:t>
            </a:r>
            <a:r>
              <a:rPr lang="en-US" sz="2800" baseline="-25000">
                <a:solidFill>
                  <a:schemeClr val="accent1"/>
                </a:solidFill>
                <a:ea typeface="Calibri"/>
                <a:cs typeface="Calibri"/>
              </a:rPr>
              <a:t>2</a:t>
            </a:r>
            <a:endParaRPr lang="en-US" baseline="-25000">
              <a:solidFill>
                <a:schemeClr val="accent1"/>
              </a:solidFill>
              <a:ea typeface="Calibri"/>
              <a:cs typeface="Calibri"/>
            </a:endParaRPr>
          </a:p>
          <a:p>
            <a:r>
              <a:rPr lang="en-US" sz="2800">
                <a:solidFill>
                  <a:schemeClr val="accent1"/>
                </a:solidFill>
                <a:ea typeface="Calibri"/>
                <a:cs typeface="Calibri"/>
              </a:rPr>
              <a:t>A</a:t>
            </a:r>
            <a:r>
              <a:rPr lang="en-US" sz="2800" baseline="-25000">
                <a:solidFill>
                  <a:schemeClr val="accent1"/>
                </a:solidFill>
                <a:ea typeface="Calibri"/>
                <a:cs typeface="Calibri"/>
              </a:rPr>
              <a:t>3</a:t>
            </a:r>
            <a:r>
              <a:rPr lang="en-US" sz="2800">
                <a:ea typeface="Calibri"/>
                <a:cs typeface="Calibri"/>
              </a:rPr>
              <a:t>, </a:t>
            </a:r>
            <a:r>
              <a:rPr lang="en-US" sz="2800">
                <a:solidFill>
                  <a:schemeClr val="accent1"/>
                </a:solidFill>
                <a:ea typeface="Calibri"/>
                <a:cs typeface="Calibri"/>
              </a:rPr>
              <a:t>t</a:t>
            </a:r>
            <a:r>
              <a:rPr lang="en-US" sz="2800" baseline="-25000">
                <a:solidFill>
                  <a:schemeClr val="accent1"/>
                </a:solidFill>
                <a:ea typeface="Calibri"/>
                <a:cs typeface="Calibri"/>
              </a:rPr>
              <a:t>3</a:t>
            </a:r>
            <a:r>
              <a:rPr lang="en-US" sz="2800">
                <a:solidFill>
                  <a:srgbClr val="000000"/>
                </a:solidFill>
                <a:ea typeface="Calibri"/>
                <a:cs typeface="Calibri"/>
              </a:rPr>
              <a:t>, </a:t>
            </a:r>
            <a:r>
              <a:rPr lang="en-US" sz="2800">
                <a:solidFill>
                  <a:schemeClr val="accent1"/>
                </a:solidFill>
                <a:ea typeface="Calibri"/>
                <a:cs typeface="Calibri"/>
              </a:rPr>
              <a:t>c</a:t>
            </a:r>
            <a:r>
              <a:rPr lang="en-US" sz="2800" baseline="-25000">
                <a:solidFill>
                  <a:schemeClr val="accent1"/>
                </a:solidFill>
                <a:ea typeface="Calibri"/>
                <a:cs typeface="Calibri"/>
              </a:rPr>
              <a:t>3</a:t>
            </a:r>
            <a:endParaRPr lang="en-US" baseline="-25000">
              <a:solidFill>
                <a:schemeClr val="accent1"/>
              </a:solidFill>
              <a:ea typeface="Calibri"/>
              <a:cs typeface="Calibri"/>
            </a:endParaRPr>
          </a:p>
          <a:p>
            <a:r>
              <a:rPr lang="en-US" sz="2800">
                <a:solidFill>
                  <a:srgbClr val="000000"/>
                </a:solidFill>
                <a:ea typeface="Calibri"/>
                <a:cs typeface="Calibri"/>
              </a:rPr>
              <a:t>...</a:t>
            </a:r>
            <a:endParaRPr lang="en-US">
              <a:ea typeface="Calibri"/>
              <a:cs typeface="Calibri"/>
            </a:endParaRPr>
          </a:p>
          <a:p>
            <a:endParaRPr lang="en-US">
              <a:ea typeface="Calibri"/>
              <a:cs typeface="Calibri"/>
            </a:endParaRPr>
          </a:p>
          <a:p>
            <a:endParaRPr lang="en-US">
              <a:ea typeface="Calibri"/>
              <a:cs typeface="Calibri"/>
            </a:endParaRPr>
          </a:p>
        </p:txBody>
      </p:sp>
    </p:spTree>
    <p:extLst>
      <p:ext uri="{BB962C8B-B14F-4D97-AF65-F5344CB8AC3E}">
        <p14:creationId xmlns:p14="http://schemas.microsoft.com/office/powerpoint/2010/main" val="26272017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4AA83A-2EF3-26A7-30DC-769CB26189B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2D815F5-114D-BC62-E264-728F61A0AC40}"/>
              </a:ext>
            </a:extLst>
          </p:cNvPr>
          <p:cNvSpPr>
            <a:spLocks noGrp="1"/>
          </p:cNvSpPr>
          <p:nvPr>
            <p:ph type="title"/>
          </p:nvPr>
        </p:nvSpPr>
        <p:spPr/>
        <p:txBody>
          <a:bodyPr/>
          <a:lstStyle/>
          <a:p>
            <a:r>
              <a:rPr lang="en-US"/>
              <a:t>Our Results</a:t>
            </a:r>
          </a:p>
        </p:txBody>
      </p:sp>
      <p:graphicFrame>
        <p:nvGraphicFramePr>
          <p:cNvPr id="4" name="Content Placeholder 3">
            <a:extLst>
              <a:ext uri="{FF2B5EF4-FFF2-40B4-BE49-F238E27FC236}">
                <a16:creationId xmlns:a16="http://schemas.microsoft.com/office/drawing/2014/main" id="{0335F65C-B063-A68D-3309-1DFD898DD77C}"/>
              </a:ext>
            </a:extLst>
          </p:cNvPr>
          <p:cNvGraphicFramePr>
            <a:graphicFrameLocks noGrp="1"/>
          </p:cNvGraphicFramePr>
          <p:nvPr>
            <p:ph idx="1"/>
            <p:extLst>
              <p:ext uri="{D42A27DB-BD31-4B8C-83A1-F6EECF244321}">
                <p14:modId xmlns:p14="http://schemas.microsoft.com/office/powerpoint/2010/main" val="1963860315"/>
              </p:ext>
            </p:extLst>
          </p:nvPr>
        </p:nvGraphicFramePr>
        <p:xfrm>
          <a:off x="197900" y="1342218"/>
          <a:ext cx="11798298" cy="3870960"/>
        </p:xfrm>
        <a:graphic>
          <a:graphicData uri="http://schemas.openxmlformats.org/drawingml/2006/table">
            <a:tbl>
              <a:tblPr firstRow="1" bandRow="1">
                <a:tableStyleId>{5C22544A-7EE6-4342-B048-85BDC9FD1C3A}</a:tableStyleId>
              </a:tblPr>
              <a:tblGrid>
                <a:gridCol w="4800600">
                  <a:extLst>
                    <a:ext uri="{9D8B030D-6E8A-4147-A177-3AD203B41FA5}">
                      <a16:colId xmlns:a16="http://schemas.microsoft.com/office/drawing/2014/main" val="553209481"/>
                    </a:ext>
                  </a:extLst>
                </a:gridCol>
                <a:gridCol w="2476500">
                  <a:extLst>
                    <a:ext uri="{9D8B030D-6E8A-4147-A177-3AD203B41FA5}">
                      <a16:colId xmlns:a16="http://schemas.microsoft.com/office/drawing/2014/main" val="3696179251"/>
                    </a:ext>
                  </a:extLst>
                </a:gridCol>
                <a:gridCol w="2247900">
                  <a:extLst>
                    <a:ext uri="{9D8B030D-6E8A-4147-A177-3AD203B41FA5}">
                      <a16:colId xmlns:a16="http://schemas.microsoft.com/office/drawing/2014/main" val="2528108130"/>
                    </a:ext>
                  </a:extLst>
                </a:gridCol>
                <a:gridCol w="2273298">
                  <a:extLst>
                    <a:ext uri="{9D8B030D-6E8A-4147-A177-3AD203B41FA5}">
                      <a16:colId xmlns:a16="http://schemas.microsoft.com/office/drawing/2014/main" val="750385017"/>
                    </a:ext>
                  </a:extLst>
                </a:gridCol>
              </a:tblGrid>
              <a:tr h="576331">
                <a:tc>
                  <a:txBody>
                    <a:bodyPr/>
                    <a:lstStyle/>
                    <a:p>
                      <a:pPr lvl="0" algn="l">
                        <a:buNone/>
                      </a:pPr>
                      <a:r>
                        <a:rPr lang="en-US" sz="2800"/>
                        <a:t>Scheme</a:t>
                      </a:r>
                    </a:p>
                  </a:txBody>
                  <a:tcPr/>
                </a:tc>
                <a:tc>
                  <a:txBody>
                    <a:bodyPr/>
                    <a:lstStyle/>
                    <a:p>
                      <a:pPr algn="l"/>
                      <a:r>
                        <a:rPr lang="en-US" sz="2800"/>
                        <a:t>Prover Time (s)</a:t>
                      </a:r>
                    </a:p>
                  </a:txBody>
                  <a:tcPr/>
                </a:tc>
                <a:tc>
                  <a:txBody>
                    <a:bodyPr/>
                    <a:lstStyle/>
                    <a:p>
                      <a:pPr algn="l"/>
                      <a:r>
                        <a:rPr lang="en-US" sz="2800"/>
                        <a:t>Improvement over </a:t>
                      </a:r>
                      <a:r>
                        <a:rPr lang="en-US" sz="2800" err="1"/>
                        <a:t>SoTA</a:t>
                      </a:r>
                      <a:endParaRPr lang="en-US" sz="2800"/>
                    </a:p>
                  </a:txBody>
                  <a:tcPr/>
                </a:tc>
                <a:tc>
                  <a:txBody>
                    <a:bodyPr/>
                    <a:lstStyle/>
                    <a:p>
                      <a:pPr algn="l"/>
                      <a:r>
                        <a:rPr lang="en-US" sz="2800"/>
                        <a:t>Proof Size (B)</a:t>
                      </a:r>
                    </a:p>
                  </a:txBody>
                  <a:tcPr/>
                </a:tc>
                <a:extLst>
                  <a:ext uri="{0D108BD9-81ED-4DB2-BD59-A6C34878D82A}">
                    <a16:rowId xmlns:a16="http://schemas.microsoft.com/office/drawing/2014/main" val="693277473"/>
                  </a:ext>
                </a:extLst>
              </a:tr>
              <a:tr h="731520">
                <a:tc>
                  <a:txBody>
                    <a:bodyPr/>
                    <a:lstStyle/>
                    <a:p>
                      <a:pPr algn="l"/>
                      <a:r>
                        <a:rPr lang="en-US" sz="2800" b="1"/>
                        <a:t>ECDSA-P256 </a:t>
                      </a:r>
                      <a:r>
                        <a:rPr lang="en-US" sz="2800" b="1" err="1"/>
                        <a:t>PoP</a:t>
                      </a:r>
                      <a:r>
                        <a:rPr lang="en-US" sz="2800" b="1"/>
                        <a:t> (|m| = 64B)</a:t>
                      </a:r>
                    </a:p>
                  </a:txBody>
                  <a:tcPr anchor="ctr"/>
                </a:tc>
                <a:tc>
                  <a:txBody>
                    <a:bodyPr/>
                    <a:lstStyle/>
                    <a:p>
                      <a:pPr algn="ctr"/>
                      <a:r>
                        <a:rPr lang="en-US" sz="2800"/>
                        <a:t>0.5</a:t>
                      </a:r>
                    </a:p>
                  </a:txBody>
                  <a:tcPr anchor="ctr"/>
                </a:tc>
                <a:tc>
                  <a:txBody>
                    <a:bodyPr/>
                    <a:lstStyle/>
                    <a:p>
                      <a:pPr algn="ctr"/>
                      <a:r>
                        <a:rPr lang="en-US" sz="2800"/>
                        <a:t>&gt;7x</a:t>
                      </a:r>
                    </a:p>
                  </a:txBody>
                  <a:tcPr anchor="ctr"/>
                </a:tc>
                <a:tc>
                  <a:txBody>
                    <a:bodyPr/>
                    <a:lstStyle/>
                    <a:p>
                      <a:pPr algn="ctr"/>
                      <a:r>
                        <a:rPr lang="en-US" sz="2800"/>
                        <a:t>466</a:t>
                      </a:r>
                    </a:p>
                  </a:txBody>
                  <a:tcPr anchor="ctr"/>
                </a:tc>
                <a:extLst>
                  <a:ext uri="{0D108BD9-81ED-4DB2-BD59-A6C34878D82A}">
                    <a16:rowId xmlns:a16="http://schemas.microsoft.com/office/drawing/2014/main" val="3035585686"/>
                  </a:ext>
                </a:extLst>
              </a:tr>
              <a:tr h="731520">
                <a:tc>
                  <a:txBody>
                    <a:bodyPr/>
                    <a:lstStyle/>
                    <a:p>
                      <a:pPr lvl="0" algn="l">
                        <a:buNone/>
                      </a:pPr>
                      <a:r>
                        <a:rPr lang="en-US" sz="2800" b="1"/>
                        <a:t>Ed25519 </a:t>
                      </a:r>
                      <a:r>
                        <a:rPr lang="en-US" sz="2800" b="1" err="1"/>
                        <a:t>PoP</a:t>
                      </a:r>
                      <a:r>
                        <a:rPr lang="en-US" sz="2800" b="1"/>
                        <a:t> (|m| = 64B)</a:t>
                      </a:r>
                    </a:p>
                  </a:txBody>
                  <a:tcPr anchor="ctr"/>
                </a:tc>
                <a:tc>
                  <a:txBody>
                    <a:bodyPr/>
                    <a:lstStyle/>
                    <a:p>
                      <a:pPr lvl="0" algn="ctr">
                        <a:buNone/>
                      </a:pPr>
                      <a:r>
                        <a:rPr lang="en-US" sz="2800"/>
                        <a:t>0.9</a:t>
                      </a:r>
                    </a:p>
                  </a:txBody>
                  <a:tcPr anchor="ctr"/>
                </a:tc>
                <a:tc>
                  <a:txBody>
                    <a:bodyPr/>
                    <a:lstStyle/>
                    <a:p>
                      <a:pPr lvl="0" algn="ctr">
                        <a:buNone/>
                      </a:pPr>
                      <a:r>
                        <a:rPr lang="en-US" sz="2800"/>
                        <a:t>&gt;7x</a:t>
                      </a:r>
                    </a:p>
                  </a:txBody>
                  <a:tcPr anchor="ctr"/>
                </a:tc>
                <a:tc>
                  <a:txBody>
                    <a:bodyPr/>
                    <a:lstStyle/>
                    <a:p>
                      <a:pPr lvl="0" algn="ctr">
                        <a:buNone/>
                      </a:pPr>
                      <a:r>
                        <a:rPr lang="en-US" sz="2800"/>
                        <a:t>466</a:t>
                      </a:r>
                    </a:p>
                  </a:txBody>
                  <a:tcPr anchor="ctr"/>
                </a:tc>
                <a:extLst>
                  <a:ext uri="{0D108BD9-81ED-4DB2-BD59-A6C34878D82A}">
                    <a16:rowId xmlns:a16="http://schemas.microsoft.com/office/drawing/2014/main" val="2063694056"/>
                  </a:ext>
                </a:extLst>
              </a:tr>
              <a:tr h="731520">
                <a:tc>
                  <a:txBody>
                    <a:bodyPr/>
                    <a:lstStyle/>
                    <a:p>
                      <a:pPr algn="l"/>
                      <a:r>
                        <a:rPr lang="en-US" sz="2800" b="1"/>
                        <a:t>Falcon-512 Ring Sig (|R| = 64)</a:t>
                      </a:r>
                    </a:p>
                  </a:txBody>
                  <a:tcPr anchor="ctr"/>
                </a:tc>
                <a:tc>
                  <a:txBody>
                    <a:bodyPr/>
                    <a:lstStyle/>
                    <a:p>
                      <a:pPr algn="ctr"/>
                      <a:r>
                        <a:rPr lang="en-US" sz="2800"/>
                        <a:t>0.9+0.3=1.2</a:t>
                      </a:r>
                      <a:endParaRPr lang="en-US"/>
                    </a:p>
                  </a:txBody>
                  <a:tcPr anchor="ctr"/>
                </a:tc>
                <a:tc>
                  <a:txBody>
                    <a:bodyPr/>
                    <a:lstStyle/>
                    <a:p>
                      <a:pPr algn="ctr"/>
                      <a:r>
                        <a:rPr lang="en-US" sz="2800"/>
                        <a:t>-</a:t>
                      </a:r>
                    </a:p>
                  </a:txBody>
                  <a:tcPr anchor="ctr"/>
                </a:tc>
                <a:tc>
                  <a:txBody>
                    <a:bodyPr/>
                    <a:lstStyle/>
                    <a:p>
                      <a:pPr algn="ctr"/>
                      <a:r>
                        <a:rPr lang="en-US" sz="2800"/>
                        <a:t>240</a:t>
                      </a:r>
                    </a:p>
                  </a:txBody>
                  <a:tcPr anchor="ctr"/>
                </a:tc>
                <a:extLst>
                  <a:ext uri="{0D108BD9-81ED-4DB2-BD59-A6C34878D82A}">
                    <a16:rowId xmlns:a16="http://schemas.microsoft.com/office/drawing/2014/main" val="1897240843"/>
                  </a:ext>
                </a:extLst>
              </a:tr>
              <a:tr h="731520">
                <a:tc>
                  <a:txBody>
                    <a:bodyPr/>
                    <a:lstStyle/>
                    <a:p>
                      <a:pPr lvl="0" algn="l">
                        <a:buNone/>
                      </a:pPr>
                      <a:r>
                        <a:rPr lang="en-US" sz="2800" b="1"/>
                        <a:t>Dilithium-2 Ring Sig (|R| = 64)</a:t>
                      </a:r>
                      <a:endParaRPr lang="en-US" sz="2800" b="1" baseline="30000"/>
                    </a:p>
                  </a:txBody>
                  <a:tcPr anchor="ctr"/>
                </a:tc>
                <a:tc>
                  <a:txBody>
                    <a:bodyPr/>
                    <a:lstStyle/>
                    <a:p>
                      <a:pPr lvl="0" algn="ctr">
                        <a:buNone/>
                      </a:pPr>
                      <a:r>
                        <a:rPr lang="en-US" sz="2800"/>
                        <a:t>4.4+1.8=6.2</a:t>
                      </a:r>
                    </a:p>
                  </a:txBody>
                  <a:tcPr anchor="ctr"/>
                </a:tc>
                <a:tc>
                  <a:txBody>
                    <a:bodyPr/>
                    <a:lstStyle/>
                    <a:p>
                      <a:pPr lvl="0" algn="ctr">
                        <a:buNone/>
                      </a:pPr>
                      <a:r>
                        <a:rPr lang="en-US" sz="2800"/>
                        <a:t>-</a:t>
                      </a:r>
                    </a:p>
                  </a:txBody>
                  <a:tcPr anchor="ctr"/>
                </a:tc>
                <a:tc>
                  <a:txBody>
                    <a:bodyPr/>
                    <a:lstStyle/>
                    <a:p>
                      <a:pPr lvl="0" algn="ctr">
                        <a:buNone/>
                      </a:pPr>
                      <a:r>
                        <a:rPr lang="en-US" sz="2800"/>
                        <a:t>240</a:t>
                      </a:r>
                    </a:p>
                  </a:txBody>
                  <a:tcPr anchor="ctr"/>
                </a:tc>
                <a:extLst>
                  <a:ext uri="{0D108BD9-81ED-4DB2-BD59-A6C34878D82A}">
                    <a16:rowId xmlns:a16="http://schemas.microsoft.com/office/drawing/2014/main" val="1847266687"/>
                  </a:ext>
                </a:extLst>
              </a:tr>
            </a:tbl>
          </a:graphicData>
        </a:graphic>
      </p:graphicFrame>
      <p:sp>
        <p:nvSpPr>
          <p:cNvPr id="5" name="TextBox 4">
            <a:extLst>
              <a:ext uri="{FF2B5EF4-FFF2-40B4-BE49-F238E27FC236}">
                <a16:creationId xmlns:a16="http://schemas.microsoft.com/office/drawing/2014/main" id="{66B89C52-EFCE-DFF1-ECF7-1FE6540219AF}"/>
              </a:ext>
            </a:extLst>
          </p:cNvPr>
          <p:cNvSpPr txBox="1"/>
          <p:nvPr/>
        </p:nvSpPr>
        <p:spPr>
          <a:xfrm>
            <a:off x="3658581" y="5883980"/>
            <a:ext cx="8365233" cy="46166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US" sz="2400" b="0" i="0">
                <a:solidFill>
                  <a:srgbClr val="0D0D0D"/>
                </a:solidFill>
                <a:effectLst/>
                <a:highlight>
                  <a:srgbClr val="FFFFFF"/>
                </a:highlight>
                <a:latin typeface="Calibri" panose="020F0502020204030204" pitchFamily="34" charset="0"/>
                <a:cs typeface="Calibri" panose="020F0502020204030204" pitchFamily="34" charset="0"/>
              </a:rPr>
              <a:t>AMD Ryzen </a:t>
            </a:r>
            <a:r>
              <a:rPr lang="en-US" sz="2400" b="0" i="0" err="1">
                <a:solidFill>
                  <a:srgbClr val="0D0D0D"/>
                </a:solidFill>
                <a:effectLst/>
                <a:highlight>
                  <a:srgbClr val="FFFFFF"/>
                </a:highlight>
                <a:latin typeface="Calibri" panose="020F0502020204030204" pitchFamily="34" charset="0"/>
                <a:cs typeface="Calibri" panose="020F0502020204030204" pitchFamily="34" charset="0"/>
              </a:rPr>
              <a:t>Threadripper</a:t>
            </a:r>
            <a:r>
              <a:rPr lang="en-US" sz="2400" b="0" i="0">
                <a:solidFill>
                  <a:srgbClr val="0D0D0D"/>
                </a:solidFill>
                <a:effectLst/>
                <a:highlight>
                  <a:srgbClr val="FFFFFF"/>
                </a:highlight>
                <a:latin typeface="Calibri" panose="020F0502020204030204" pitchFamily="34" charset="0"/>
                <a:cs typeface="Calibri" panose="020F0502020204030204" pitchFamily="34" charset="0"/>
              </a:rPr>
              <a:t> PRO 5995WX CPU, </a:t>
            </a:r>
            <a:r>
              <a:rPr lang="en-US" sz="2400" b="0" i="0">
                <a:solidFill>
                  <a:srgbClr val="0D0D0D"/>
                </a:solidFill>
                <a:effectLst/>
                <a:highlight>
                  <a:srgbClr val="FFFFFF"/>
                </a:highlight>
                <a:latin typeface="Söhne"/>
              </a:rPr>
              <a:t>1.8GHz, </a:t>
            </a:r>
            <a:r>
              <a:rPr lang="en-US" sz="2400" b="0" i="0">
                <a:solidFill>
                  <a:srgbClr val="0D0D0D"/>
                </a:solidFill>
                <a:effectLst/>
                <a:highlight>
                  <a:srgbClr val="FFFFFF"/>
                </a:highlight>
                <a:latin typeface="Calibri" panose="020F0502020204030204" pitchFamily="34" charset="0"/>
                <a:cs typeface="Calibri" panose="020F0502020204030204" pitchFamily="34" charset="0"/>
              </a:rPr>
              <a:t>256 GB RAM</a:t>
            </a:r>
            <a:endParaRPr lang="en-US" sz="240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7797527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42BB69-19A0-62BC-57EF-503C1AC2418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CE924C2-E979-41E1-65E3-F679EFEC92A7}"/>
              </a:ext>
            </a:extLst>
          </p:cNvPr>
          <p:cNvSpPr>
            <a:spLocks noGrp="1"/>
          </p:cNvSpPr>
          <p:nvPr>
            <p:ph type="title"/>
          </p:nvPr>
        </p:nvSpPr>
        <p:spPr/>
        <p:txBody>
          <a:bodyPr/>
          <a:lstStyle/>
          <a:p>
            <a:r>
              <a:rPr lang="en-US"/>
              <a:t>Our Results</a:t>
            </a:r>
          </a:p>
        </p:txBody>
      </p:sp>
      <p:graphicFrame>
        <p:nvGraphicFramePr>
          <p:cNvPr id="4" name="Content Placeholder 3">
            <a:extLst>
              <a:ext uri="{FF2B5EF4-FFF2-40B4-BE49-F238E27FC236}">
                <a16:creationId xmlns:a16="http://schemas.microsoft.com/office/drawing/2014/main" id="{B7105D87-607B-0D24-25C9-183BAFDECA95}"/>
              </a:ext>
            </a:extLst>
          </p:cNvPr>
          <p:cNvGraphicFramePr>
            <a:graphicFrameLocks noGrp="1"/>
          </p:cNvGraphicFramePr>
          <p:nvPr>
            <p:ph idx="1"/>
            <p:extLst>
              <p:ext uri="{D42A27DB-BD31-4B8C-83A1-F6EECF244321}">
                <p14:modId xmlns:p14="http://schemas.microsoft.com/office/powerpoint/2010/main" val="951259091"/>
              </p:ext>
            </p:extLst>
          </p:nvPr>
        </p:nvGraphicFramePr>
        <p:xfrm>
          <a:off x="197900" y="1342218"/>
          <a:ext cx="11798296" cy="3870960"/>
        </p:xfrm>
        <a:graphic>
          <a:graphicData uri="http://schemas.openxmlformats.org/drawingml/2006/table">
            <a:tbl>
              <a:tblPr firstRow="1" bandRow="1">
                <a:tableStyleId>{5C22544A-7EE6-4342-B048-85BDC9FD1C3A}</a:tableStyleId>
              </a:tblPr>
              <a:tblGrid>
                <a:gridCol w="4800600">
                  <a:extLst>
                    <a:ext uri="{9D8B030D-6E8A-4147-A177-3AD203B41FA5}">
                      <a16:colId xmlns:a16="http://schemas.microsoft.com/office/drawing/2014/main" val="553209481"/>
                    </a:ext>
                  </a:extLst>
                </a:gridCol>
                <a:gridCol w="2476499">
                  <a:extLst>
                    <a:ext uri="{9D8B030D-6E8A-4147-A177-3AD203B41FA5}">
                      <a16:colId xmlns:a16="http://schemas.microsoft.com/office/drawing/2014/main" val="3696179251"/>
                    </a:ext>
                  </a:extLst>
                </a:gridCol>
                <a:gridCol w="2247899">
                  <a:extLst>
                    <a:ext uri="{9D8B030D-6E8A-4147-A177-3AD203B41FA5}">
                      <a16:colId xmlns:a16="http://schemas.microsoft.com/office/drawing/2014/main" val="2528108130"/>
                    </a:ext>
                  </a:extLst>
                </a:gridCol>
                <a:gridCol w="2273298">
                  <a:extLst>
                    <a:ext uri="{9D8B030D-6E8A-4147-A177-3AD203B41FA5}">
                      <a16:colId xmlns:a16="http://schemas.microsoft.com/office/drawing/2014/main" val="750385017"/>
                    </a:ext>
                  </a:extLst>
                </a:gridCol>
              </a:tblGrid>
              <a:tr h="576331">
                <a:tc>
                  <a:txBody>
                    <a:bodyPr/>
                    <a:lstStyle/>
                    <a:p>
                      <a:pPr lvl="0" algn="l">
                        <a:buNone/>
                      </a:pPr>
                      <a:r>
                        <a:rPr lang="en-US" sz="2800"/>
                        <a:t>Scheme</a:t>
                      </a:r>
                      <a:endParaRPr lang="en-US"/>
                    </a:p>
                  </a:txBody>
                  <a:tcPr/>
                </a:tc>
                <a:tc>
                  <a:txBody>
                    <a:bodyPr/>
                    <a:lstStyle/>
                    <a:p>
                      <a:pPr algn="l"/>
                      <a:r>
                        <a:rPr lang="en-US" sz="2800"/>
                        <a:t>Prover Time (s)</a:t>
                      </a:r>
                    </a:p>
                  </a:txBody>
                  <a:tcPr/>
                </a:tc>
                <a:tc>
                  <a:txBody>
                    <a:bodyPr/>
                    <a:lstStyle/>
                    <a:p>
                      <a:pPr algn="l"/>
                      <a:r>
                        <a:rPr lang="en-US" sz="2800"/>
                        <a:t>Improvement over </a:t>
                      </a:r>
                      <a:r>
                        <a:rPr lang="en-US" sz="2800" err="1"/>
                        <a:t>SoTA</a:t>
                      </a:r>
                      <a:endParaRPr lang="en-US" sz="2800"/>
                    </a:p>
                  </a:txBody>
                  <a:tcPr/>
                </a:tc>
                <a:tc>
                  <a:txBody>
                    <a:bodyPr/>
                    <a:lstStyle/>
                    <a:p>
                      <a:pPr algn="l"/>
                      <a:r>
                        <a:rPr lang="en-US" sz="2800"/>
                        <a:t>Proof Size (B)</a:t>
                      </a:r>
                    </a:p>
                  </a:txBody>
                  <a:tcPr/>
                </a:tc>
                <a:extLst>
                  <a:ext uri="{0D108BD9-81ED-4DB2-BD59-A6C34878D82A}">
                    <a16:rowId xmlns:a16="http://schemas.microsoft.com/office/drawing/2014/main" val="693277473"/>
                  </a:ext>
                </a:extLst>
              </a:tr>
              <a:tr h="731520">
                <a:tc>
                  <a:txBody>
                    <a:bodyPr/>
                    <a:lstStyle/>
                    <a:p>
                      <a:pPr lvl="0" algn="l">
                        <a:buNone/>
                      </a:pPr>
                      <a:r>
                        <a:rPr lang="en-US" sz="2800" b="1"/>
                        <a:t>ECDSA-P256 </a:t>
                      </a:r>
                      <a:r>
                        <a:rPr lang="en-US" sz="2800" b="1" err="1"/>
                        <a:t>PoP</a:t>
                      </a:r>
                      <a:r>
                        <a:rPr lang="en-US" sz="2800" b="1"/>
                        <a:t> (|m| = 64B)</a:t>
                      </a:r>
                      <a:endParaRPr lang="en-US"/>
                    </a:p>
                  </a:txBody>
                  <a:tcPr anchor="ctr"/>
                </a:tc>
                <a:tc>
                  <a:txBody>
                    <a:bodyPr/>
                    <a:lstStyle/>
                    <a:p>
                      <a:pPr lvl="0" algn="ctr">
                        <a:buNone/>
                      </a:pPr>
                      <a:r>
                        <a:rPr lang="en-US" sz="2800"/>
                        <a:t>0.5</a:t>
                      </a:r>
                      <a:endParaRPr lang="en-US"/>
                    </a:p>
                  </a:txBody>
                  <a:tcPr anchor="ctr"/>
                </a:tc>
                <a:tc>
                  <a:txBody>
                    <a:bodyPr/>
                    <a:lstStyle/>
                    <a:p>
                      <a:pPr lvl="0" algn="ctr">
                        <a:buNone/>
                      </a:pPr>
                      <a:r>
                        <a:rPr lang="en-US" sz="2800"/>
                        <a:t>&gt;7x</a:t>
                      </a:r>
                    </a:p>
                  </a:txBody>
                  <a:tcPr anchor="ctr"/>
                </a:tc>
                <a:tc>
                  <a:txBody>
                    <a:bodyPr/>
                    <a:lstStyle/>
                    <a:p>
                      <a:pPr lvl="0" algn="ctr">
                        <a:buNone/>
                      </a:pPr>
                      <a:r>
                        <a:rPr lang="en-US" sz="2800"/>
                        <a:t>466</a:t>
                      </a:r>
                    </a:p>
                  </a:txBody>
                  <a:tcPr anchor="ctr"/>
                </a:tc>
                <a:extLst>
                  <a:ext uri="{0D108BD9-81ED-4DB2-BD59-A6C34878D82A}">
                    <a16:rowId xmlns:a16="http://schemas.microsoft.com/office/drawing/2014/main" val="3035585686"/>
                  </a:ext>
                </a:extLst>
              </a:tr>
              <a:tr h="731520">
                <a:tc>
                  <a:txBody>
                    <a:bodyPr/>
                    <a:lstStyle/>
                    <a:p>
                      <a:pPr lvl="0" algn="l">
                        <a:buNone/>
                      </a:pPr>
                      <a:r>
                        <a:rPr lang="en-US" sz="2800" b="1"/>
                        <a:t>Ed25519 </a:t>
                      </a:r>
                      <a:r>
                        <a:rPr lang="en-US" sz="2800" b="1" err="1"/>
                        <a:t>PoP</a:t>
                      </a:r>
                      <a:r>
                        <a:rPr lang="en-US" sz="2800" b="1"/>
                        <a:t> (|m| = 64B)</a:t>
                      </a:r>
                      <a:endParaRPr lang="en-US"/>
                    </a:p>
                  </a:txBody>
                  <a:tcPr anchor="ctr"/>
                </a:tc>
                <a:tc>
                  <a:txBody>
                    <a:bodyPr/>
                    <a:lstStyle/>
                    <a:p>
                      <a:pPr lvl="0" algn="ctr">
                        <a:buNone/>
                      </a:pPr>
                      <a:r>
                        <a:rPr lang="en-US" sz="2800"/>
                        <a:t>0.9</a:t>
                      </a:r>
                      <a:endParaRPr lang="en-US"/>
                    </a:p>
                  </a:txBody>
                  <a:tcPr anchor="ctr"/>
                </a:tc>
                <a:tc>
                  <a:txBody>
                    <a:bodyPr/>
                    <a:lstStyle/>
                    <a:p>
                      <a:pPr lvl="0" algn="ctr">
                        <a:buNone/>
                      </a:pPr>
                      <a:r>
                        <a:rPr lang="en-US" sz="2800"/>
                        <a:t>&gt;7x</a:t>
                      </a:r>
                      <a:endParaRPr lang="en-US"/>
                    </a:p>
                  </a:txBody>
                  <a:tcPr anchor="ctr"/>
                </a:tc>
                <a:tc>
                  <a:txBody>
                    <a:bodyPr/>
                    <a:lstStyle/>
                    <a:p>
                      <a:pPr lvl="0" algn="ctr">
                        <a:buNone/>
                      </a:pPr>
                      <a:r>
                        <a:rPr lang="en-US" sz="2800"/>
                        <a:t>466</a:t>
                      </a:r>
                      <a:endParaRPr lang="en-US"/>
                    </a:p>
                  </a:txBody>
                  <a:tcPr anchor="ctr"/>
                </a:tc>
                <a:extLst>
                  <a:ext uri="{0D108BD9-81ED-4DB2-BD59-A6C34878D82A}">
                    <a16:rowId xmlns:a16="http://schemas.microsoft.com/office/drawing/2014/main" val="3387074012"/>
                  </a:ext>
                </a:extLst>
              </a:tr>
              <a:tr h="731520">
                <a:tc>
                  <a:txBody>
                    <a:bodyPr/>
                    <a:lstStyle/>
                    <a:p>
                      <a:pPr lvl="0" algn="l">
                        <a:buNone/>
                      </a:pPr>
                      <a:r>
                        <a:rPr lang="en-US" sz="2800" b="1"/>
                        <a:t>Falcon-512 Ring Sig (|R| = 64)</a:t>
                      </a:r>
                      <a:endParaRPr lang="en-US" sz="2800" b="1" baseline="30000"/>
                    </a:p>
                  </a:txBody>
                  <a:tcPr anchor="ctr"/>
                </a:tc>
                <a:tc>
                  <a:txBody>
                    <a:bodyPr/>
                    <a:lstStyle/>
                    <a:p>
                      <a:pPr lvl="0" algn="ctr">
                        <a:buNone/>
                      </a:pPr>
                      <a:r>
                        <a:rPr lang="en-US" sz="2800"/>
                        <a:t>0.9+0.3=1.2</a:t>
                      </a:r>
                      <a:r>
                        <a:rPr lang="en-US" sz="2800" baseline="30000">
                          <a:solidFill>
                            <a:srgbClr val="FF0000"/>
                          </a:solidFill>
                        </a:rPr>
                        <a:t>*</a:t>
                      </a:r>
                      <a:endParaRPr lang="en-US" baseline="30000">
                        <a:solidFill>
                          <a:srgbClr val="FF0000"/>
                        </a:solidFill>
                      </a:endParaRPr>
                    </a:p>
                  </a:txBody>
                  <a:tcPr anchor="ctr"/>
                </a:tc>
                <a:tc>
                  <a:txBody>
                    <a:bodyPr/>
                    <a:lstStyle/>
                    <a:p>
                      <a:pPr algn="ctr"/>
                      <a:r>
                        <a:rPr lang="en-US" sz="2800"/>
                        <a:t>-</a:t>
                      </a:r>
                    </a:p>
                  </a:txBody>
                  <a:tcPr anchor="ctr"/>
                </a:tc>
                <a:tc>
                  <a:txBody>
                    <a:bodyPr/>
                    <a:lstStyle/>
                    <a:p>
                      <a:pPr algn="ctr"/>
                      <a:r>
                        <a:rPr lang="en-US" sz="2800"/>
                        <a:t>240</a:t>
                      </a:r>
                      <a:r>
                        <a:rPr lang="en-US" sz="2800" b="0" i="0" u="none" strike="noStrike" baseline="30000" noProof="0">
                          <a:solidFill>
                            <a:srgbClr val="FF0000"/>
                          </a:solidFill>
                          <a:latin typeface="Calibri"/>
                        </a:rPr>
                        <a:t>*</a:t>
                      </a:r>
                      <a:endParaRPr lang="en-US" sz="2800" baseline="30000"/>
                    </a:p>
                  </a:txBody>
                  <a:tcPr anchor="ctr"/>
                </a:tc>
                <a:extLst>
                  <a:ext uri="{0D108BD9-81ED-4DB2-BD59-A6C34878D82A}">
                    <a16:rowId xmlns:a16="http://schemas.microsoft.com/office/drawing/2014/main" val="1897240843"/>
                  </a:ext>
                </a:extLst>
              </a:tr>
              <a:tr h="731520">
                <a:tc>
                  <a:txBody>
                    <a:bodyPr/>
                    <a:lstStyle/>
                    <a:p>
                      <a:pPr lvl="0" algn="l">
                        <a:buNone/>
                      </a:pPr>
                      <a:r>
                        <a:rPr lang="en-US" sz="2800" b="1"/>
                        <a:t>Dilithium-2 Ring Sig (|R| = 64)</a:t>
                      </a:r>
                      <a:endParaRPr lang="en-US" sz="2800" b="1" baseline="30000"/>
                    </a:p>
                  </a:txBody>
                  <a:tcPr anchor="ctr"/>
                </a:tc>
                <a:tc>
                  <a:txBody>
                    <a:bodyPr/>
                    <a:lstStyle/>
                    <a:p>
                      <a:pPr lvl="0" algn="ctr">
                        <a:buNone/>
                      </a:pPr>
                      <a:r>
                        <a:rPr lang="en-US" sz="2800"/>
                        <a:t>4.4+1.8=6.2</a:t>
                      </a:r>
                      <a:r>
                        <a:rPr lang="en-US" sz="2800" baseline="30000">
                          <a:solidFill>
                            <a:srgbClr val="FF0000"/>
                          </a:solidFill>
                        </a:rPr>
                        <a:t>*</a:t>
                      </a:r>
                      <a:endParaRPr lang="en-US" baseline="30000">
                        <a:solidFill>
                          <a:srgbClr val="FF0000"/>
                        </a:solidFill>
                      </a:endParaRPr>
                    </a:p>
                  </a:txBody>
                  <a:tcPr anchor="ctr"/>
                </a:tc>
                <a:tc>
                  <a:txBody>
                    <a:bodyPr/>
                    <a:lstStyle/>
                    <a:p>
                      <a:pPr lvl="0" algn="ctr">
                        <a:buNone/>
                      </a:pPr>
                      <a:r>
                        <a:rPr lang="en-US" sz="2800"/>
                        <a:t>-</a:t>
                      </a:r>
                    </a:p>
                  </a:txBody>
                  <a:tcPr anchor="ctr"/>
                </a:tc>
                <a:tc>
                  <a:txBody>
                    <a:bodyPr/>
                    <a:lstStyle/>
                    <a:p>
                      <a:pPr lvl="0" algn="ctr">
                        <a:buNone/>
                      </a:pPr>
                      <a:r>
                        <a:rPr lang="en-US" sz="2800"/>
                        <a:t>240</a:t>
                      </a:r>
                      <a:r>
                        <a:rPr lang="en-US" sz="2800" b="0" i="0" u="none" strike="noStrike" baseline="30000" noProof="0">
                          <a:solidFill>
                            <a:srgbClr val="FF0000"/>
                          </a:solidFill>
                          <a:latin typeface="Calibri"/>
                        </a:rPr>
                        <a:t>*</a:t>
                      </a:r>
                      <a:endParaRPr lang="en-US" sz="2800" baseline="30000"/>
                    </a:p>
                  </a:txBody>
                  <a:tcPr anchor="ctr"/>
                </a:tc>
                <a:extLst>
                  <a:ext uri="{0D108BD9-81ED-4DB2-BD59-A6C34878D82A}">
                    <a16:rowId xmlns:a16="http://schemas.microsoft.com/office/drawing/2014/main" val="1847266687"/>
                  </a:ext>
                </a:extLst>
              </a:tr>
            </a:tbl>
          </a:graphicData>
        </a:graphic>
      </p:graphicFrame>
      <p:sp>
        <p:nvSpPr>
          <p:cNvPr id="5" name="TextBox 4">
            <a:extLst>
              <a:ext uri="{FF2B5EF4-FFF2-40B4-BE49-F238E27FC236}">
                <a16:creationId xmlns:a16="http://schemas.microsoft.com/office/drawing/2014/main" id="{865FCFBA-EFEB-9E13-27F3-507066249A3C}"/>
              </a:ext>
            </a:extLst>
          </p:cNvPr>
          <p:cNvSpPr txBox="1"/>
          <p:nvPr/>
        </p:nvSpPr>
        <p:spPr>
          <a:xfrm>
            <a:off x="3658581" y="5883980"/>
            <a:ext cx="8365233" cy="46166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US" sz="2400" b="0" i="0">
                <a:solidFill>
                  <a:srgbClr val="0D0D0D"/>
                </a:solidFill>
                <a:effectLst/>
                <a:highlight>
                  <a:srgbClr val="FFFFFF"/>
                </a:highlight>
                <a:latin typeface="Calibri" panose="020F0502020204030204" pitchFamily="34" charset="0"/>
                <a:cs typeface="Calibri" panose="020F0502020204030204" pitchFamily="34" charset="0"/>
              </a:rPr>
              <a:t>AMD Ryzen </a:t>
            </a:r>
            <a:r>
              <a:rPr lang="en-US" sz="2400" b="0" i="0" err="1">
                <a:solidFill>
                  <a:srgbClr val="0D0D0D"/>
                </a:solidFill>
                <a:effectLst/>
                <a:highlight>
                  <a:srgbClr val="FFFFFF"/>
                </a:highlight>
                <a:latin typeface="Calibri" panose="020F0502020204030204" pitchFamily="34" charset="0"/>
                <a:cs typeface="Calibri" panose="020F0502020204030204" pitchFamily="34" charset="0"/>
              </a:rPr>
              <a:t>Threadripper</a:t>
            </a:r>
            <a:r>
              <a:rPr lang="en-US" sz="2400" b="0" i="0">
                <a:solidFill>
                  <a:srgbClr val="0D0D0D"/>
                </a:solidFill>
                <a:effectLst/>
                <a:highlight>
                  <a:srgbClr val="FFFFFF"/>
                </a:highlight>
                <a:latin typeface="Calibri" panose="020F0502020204030204" pitchFamily="34" charset="0"/>
                <a:cs typeface="Calibri" panose="020F0502020204030204" pitchFamily="34" charset="0"/>
              </a:rPr>
              <a:t> PRO 5995WX CPU, </a:t>
            </a:r>
            <a:r>
              <a:rPr lang="en-US" sz="2400" b="0" i="0">
                <a:solidFill>
                  <a:srgbClr val="0D0D0D"/>
                </a:solidFill>
                <a:effectLst/>
                <a:highlight>
                  <a:srgbClr val="FFFFFF"/>
                </a:highlight>
                <a:latin typeface="Söhne"/>
              </a:rPr>
              <a:t>1.8GHz, </a:t>
            </a:r>
            <a:r>
              <a:rPr lang="en-US" sz="2400" b="0" i="0">
                <a:solidFill>
                  <a:srgbClr val="0D0D0D"/>
                </a:solidFill>
                <a:effectLst/>
                <a:highlight>
                  <a:srgbClr val="FFFFFF"/>
                </a:highlight>
                <a:latin typeface="Calibri" panose="020F0502020204030204" pitchFamily="34" charset="0"/>
                <a:cs typeface="Calibri" panose="020F0502020204030204" pitchFamily="34" charset="0"/>
              </a:rPr>
              <a:t>256 GB RAM</a:t>
            </a:r>
            <a:endParaRPr lang="en-US" sz="2400">
              <a:latin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82FA3B99-4898-A6F8-B8DE-05EC1074F204}"/>
              </a:ext>
            </a:extLst>
          </p:cNvPr>
          <p:cNvSpPr txBox="1"/>
          <p:nvPr/>
        </p:nvSpPr>
        <p:spPr>
          <a:xfrm>
            <a:off x="198119" y="5324794"/>
            <a:ext cx="730587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solidFill>
                  <a:srgbClr val="FF0000"/>
                </a:solidFill>
                <a:ea typeface="Calibri"/>
                <a:cs typeface="Calibri"/>
              </a:rPr>
              <a:t>*</a:t>
            </a:r>
            <a:r>
              <a:rPr lang="en-US">
                <a:ea typeface="Calibri"/>
                <a:cs typeface="Calibri"/>
              </a:rPr>
              <a:t> Pre-quantum soundness. Post-quantum </a:t>
            </a:r>
            <a:r>
              <a:rPr lang="en-US" err="1">
                <a:ea typeface="Calibri"/>
                <a:cs typeface="Calibri"/>
              </a:rPr>
              <a:t>WiP</a:t>
            </a:r>
            <a:endParaRPr lang="en-US"/>
          </a:p>
        </p:txBody>
      </p:sp>
    </p:spTree>
    <p:extLst>
      <p:ext uri="{BB962C8B-B14F-4D97-AF65-F5344CB8AC3E}">
        <p14:creationId xmlns:p14="http://schemas.microsoft.com/office/powerpoint/2010/main" val="262451813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2BC26D-B578-EAC8-4109-7AD78BE7BB3F}"/>
              </a:ext>
            </a:extLst>
          </p:cNvPr>
          <p:cNvSpPr>
            <a:spLocks noGrp="1"/>
          </p:cNvSpPr>
          <p:nvPr>
            <p:ph type="title"/>
          </p:nvPr>
        </p:nvSpPr>
        <p:spPr/>
        <p:txBody>
          <a:bodyPr/>
          <a:lstStyle/>
          <a:p>
            <a:r>
              <a:rPr lang="en-US">
                <a:latin typeface="Segoe UI Semibold"/>
                <a:cs typeface="Segoe UI Semibold"/>
              </a:rPr>
              <a:t>Takeaways</a:t>
            </a:r>
            <a:endParaRPr lang="en-US"/>
          </a:p>
        </p:txBody>
      </p:sp>
      <p:sp>
        <p:nvSpPr>
          <p:cNvPr id="3" name="Content Placeholder 2">
            <a:extLst>
              <a:ext uri="{FF2B5EF4-FFF2-40B4-BE49-F238E27FC236}">
                <a16:creationId xmlns:a16="http://schemas.microsoft.com/office/drawing/2014/main" id="{DBFC0EE1-C1E3-E5E3-73D4-5B25509DE1EA}"/>
              </a:ext>
            </a:extLst>
          </p:cNvPr>
          <p:cNvSpPr>
            <a:spLocks noGrp="1"/>
          </p:cNvSpPr>
          <p:nvPr>
            <p:ph idx="1"/>
          </p:nvPr>
        </p:nvSpPr>
        <p:spPr/>
        <p:txBody>
          <a:bodyPr vert="horz" lIns="91440" tIns="45720" rIns="91440" bIns="45720" rtlCol="0" anchor="t">
            <a:normAutofit/>
          </a:bodyPr>
          <a:lstStyle/>
          <a:p>
            <a:r>
              <a:rPr lang="en-US">
                <a:ea typeface="Calibri"/>
                <a:cs typeface="Calibri"/>
              </a:rPr>
              <a:t>Legacy-compatible advanced signature primitives are (nearly) practical for many applications</a:t>
            </a:r>
          </a:p>
          <a:p>
            <a:r>
              <a:rPr lang="en-US">
                <a:ea typeface="Calibri"/>
                <a:cs typeface="Calibri"/>
              </a:rPr>
              <a:t>Efficient range checks are very powerful</a:t>
            </a:r>
          </a:p>
          <a:p>
            <a:r>
              <a:rPr lang="en-US">
                <a:ea typeface="Calibri"/>
                <a:cs typeface="Calibri"/>
              </a:rPr>
              <a:t>Hashing is still a huge bottleneck </a:t>
            </a:r>
          </a:p>
        </p:txBody>
      </p:sp>
    </p:spTree>
    <p:extLst>
      <p:ext uri="{BB962C8B-B14F-4D97-AF65-F5344CB8AC3E}">
        <p14:creationId xmlns:p14="http://schemas.microsoft.com/office/powerpoint/2010/main" val="38205043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B5F85A-CFF4-5EC9-8D90-E08C234B67C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4EAA3ED-6D66-9A9E-7A29-BE0DF8A70B6C}"/>
              </a:ext>
            </a:extLst>
          </p:cNvPr>
          <p:cNvSpPr>
            <a:spLocks noGrp="1"/>
          </p:cNvSpPr>
          <p:nvPr>
            <p:ph type="title"/>
          </p:nvPr>
        </p:nvSpPr>
        <p:spPr/>
        <p:txBody>
          <a:bodyPr/>
          <a:lstStyle/>
          <a:p>
            <a:r>
              <a:rPr lang="en-US"/>
              <a:t>Solution: </a:t>
            </a:r>
            <a:r>
              <a:rPr lang="en-US" err="1"/>
              <a:t>zkSNARKs</a:t>
            </a:r>
            <a:endParaRPr lang="en-US"/>
          </a:p>
        </p:txBody>
      </p:sp>
      <p:pic>
        <p:nvPicPr>
          <p:cNvPr id="4" name="Picture 6" descr="Client - Free marketing icons">
            <a:extLst>
              <a:ext uri="{FF2B5EF4-FFF2-40B4-BE49-F238E27FC236}">
                <a16:creationId xmlns:a16="http://schemas.microsoft.com/office/drawing/2014/main" id="{62A628E7-DB9B-8388-E38F-E6F2C44424C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28374"/>
          <a:stretch/>
        </p:blipFill>
        <p:spPr bwMode="auto">
          <a:xfrm>
            <a:off x="4842159" y="2984558"/>
            <a:ext cx="2315308" cy="1658373"/>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a:extLst>
              <a:ext uri="{FF2B5EF4-FFF2-40B4-BE49-F238E27FC236}">
                <a16:creationId xmlns:a16="http://schemas.microsoft.com/office/drawing/2014/main" id="{BC4F72EA-8742-2865-28D1-5DB657FB8C95}"/>
              </a:ext>
            </a:extLst>
          </p:cNvPr>
          <p:cNvGrpSpPr/>
          <p:nvPr/>
        </p:nvGrpSpPr>
        <p:grpSpPr>
          <a:xfrm>
            <a:off x="314902" y="1924390"/>
            <a:ext cx="5367273" cy="2991252"/>
            <a:chOff x="718924" y="3871233"/>
            <a:chExt cx="5367273" cy="2991252"/>
          </a:xfrm>
        </p:grpSpPr>
        <p:pic>
          <p:nvPicPr>
            <p:cNvPr id="6" name="Picture 4" descr="Certificate - Free education icons">
              <a:extLst>
                <a:ext uri="{FF2B5EF4-FFF2-40B4-BE49-F238E27FC236}">
                  <a16:creationId xmlns:a16="http://schemas.microsoft.com/office/drawing/2014/main" id="{275C2498-9204-525A-3A4B-4CE12D56571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8497" y="6174785"/>
              <a:ext cx="687700" cy="687700"/>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6">
              <a:extLst>
                <a:ext uri="{FF2B5EF4-FFF2-40B4-BE49-F238E27FC236}">
                  <a16:creationId xmlns:a16="http://schemas.microsoft.com/office/drawing/2014/main" id="{E948D1FC-048F-DD53-4ED7-E728E5D1ACA3}"/>
                </a:ext>
              </a:extLst>
            </p:cNvPr>
            <p:cNvGrpSpPr/>
            <p:nvPr/>
          </p:nvGrpSpPr>
          <p:grpSpPr>
            <a:xfrm>
              <a:off x="718924" y="3871233"/>
              <a:ext cx="2685158" cy="2794994"/>
              <a:chOff x="742356" y="3871233"/>
              <a:chExt cx="2866728" cy="2794994"/>
            </a:xfrm>
          </p:grpSpPr>
          <p:pic>
            <p:nvPicPr>
              <p:cNvPr id="8" name="Picture 6" descr="Home • Go Government">
                <a:extLst>
                  <a:ext uri="{FF2B5EF4-FFF2-40B4-BE49-F238E27FC236}">
                    <a16:creationId xmlns:a16="http://schemas.microsoft.com/office/drawing/2014/main" id="{A3EB046F-5681-B950-4F8E-8E32620D89A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38031" y="4322058"/>
                <a:ext cx="1475378" cy="147537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Key PNG transparent image download, size: 2560x1066px">
                <a:extLst>
                  <a:ext uri="{FF2B5EF4-FFF2-40B4-BE49-F238E27FC236}">
                    <a16:creationId xmlns:a16="http://schemas.microsoft.com/office/drawing/2014/main" id="{7B3E7DAE-EEF5-2BCF-DFDC-DECB3D7DD6E4}"/>
                  </a:ext>
                </a:extLst>
              </p:cNvPr>
              <p:cNvPicPr>
                <a:picLocks noChangeAspect="1" noChangeArrowheads="1"/>
              </p:cNvPicPr>
              <p:nvPr/>
            </p:nvPicPr>
            <p:blipFill>
              <a:blip r:embed="rId6">
                <a:duotone>
                  <a:prstClr val="black"/>
                  <a:srgbClr val="DC3220">
                    <a:tint val="45000"/>
                    <a:satMod val="400000"/>
                  </a:srgbClr>
                </a:duotone>
                <a:extLst>
                  <a:ext uri="{28A0092B-C50C-407E-A947-70E740481C1C}">
                    <a14:useLocalDpi xmlns:a14="http://schemas.microsoft.com/office/drawing/2010/main" val="0"/>
                  </a:ext>
                </a:extLst>
              </a:blip>
              <a:srcRect/>
              <a:stretch>
                <a:fillRect/>
              </a:stretch>
            </p:blipFill>
            <p:spPr bwMode="auto">
              <a:xfrm>
                <a:off x="1354851" y="5823456"/>
                <a:ext cx="851283" cy="35448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Key PNG transparent image download, size: 2560x1066px">
                <a:extLst>
                  <a:ext uri="{FF2B5EF4-FFF2-40B4-BE49-F238E27FC236}">
                    <a16:creationId xmlns:a16="http://schemas.microsoft.com/office/drawing/2014/main" id="{7B8644C9-0FA6-28AF-768A-6D5112A7ED1F}"/>
                  </a:ext>
                </a:extLst>
              </p:cNvPr>
              <p:cNvPicPr>
                <a:picLocks noChangeAspect="1" noChangeArrowheads="1"/>
              </p:cNvPicPr>
              <p:nvPr/>
            </p:nvPicPr>
            <p:blipFill>
              <a:blip r:embed="rId6">
                <a:duotone>
                  <a:prstClr val="black"/>
                  <a:srgbClr val="005AB5">
                    <a:tint val="45000"/>
                    <a:satMod val="400000"/>
                  </a:srgbClr>
                </a:duotone>
                <a:extLst>
                  <a:ext uri="{28A0092B-C50C-407E-A947-70E740481C1C}">
                    <a14:useLocalDpi xmlns:a14="http://schemas.microsoft.com/office/drawing/2010/main" val="0"/>
                  </a:ext>
                </a:extLst>
              </a:blip>
              <a:srcRect/>
              <a:stretch>
                <a:fillRect/>
              </a:stretch>
            </p:blipFill>
            <p:spPr bwMode="auto">
              <a:xfrm>
                <a:off x="2239693" y="5820305"/>
                <a:ext cx="851282" cy="354480"/>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F37544E0-55B1-8BAA-1B7C-9EEC5A165F5E}"/>
                  </a:ext>
                </a:extLst>
              </p:cNvPr>
              <p:cNvSpPr txBox="1"/>
              <p:nvPr/>
            </p:nvSpPr>
            <p:spPr>
              <a:xfrm>
                <a:off x="1594193" y="6174785"/>
                <a:ext cx="1215399" cy="461665"/>
              </a:xfrm>
              <a:prstGeom prst="rect">
                <a:avLst/>
              </a:prstGeom>
              <a:noFill/>
            </p:spPr>
            <p:txBody>
              <a:bodyPr wrap="none" rtlCol="0">
                <a:spAutoFit/>
              </a:bodyPr>
              <a:lstStyle/>
              <a:p>
                <a:r>
                  <a:rPr lang="en-US" sz="2400"/>
                  <a:t>(</a:t>
                </a:r>
                <a:r>
                  <a:rPr lang="en-US" sz="2400" err="1"/>
                  <a:t>sk</a:t>
                </a:r>
                <a:r>
                  <a:rPr lang="en-US" sz="2400"/>
                  <a:t>,   pk)</a:t>
                </a:r>
              </a:p>
            </p:txBody>
          </p:sp>
          <p:sp>
            <p:nvSpPr>
              <p:cNvPr id="12" name="Rounded Rectangular Callout 11">
                <a:extLst>
                  <a:ext uri="{FF2B5EF4-FFF2-40B4-BE49-F238E27FC236}">
                    <a16:creationId xmlns:a16="http://schemas.microsoft.com/office/drawing/2014/main" id="{20C79BB2-9148-29C8-9C49-7ADCB62C14ED}"/>
                  </a:ext>
                </a:extLst>
              </p:cNvPr>
              <p:cNvSpPr/>
              <p:nvPr/>
            </p:nvSpPr>
            <p:spPr>
              <a:xfrm>
                <a:off x="742356" y="3871233"/>
                <a:ext cx="2866728" cy="2794994"/>
              </a:xfrm>
              <a:prstGeom prst="wedgeRoundRectCallout">
                <a:avLst>
                  <a:gd name="adj1" fmla="val 126556"/>
                  <a:gd name="adj2" fmla="val 40615"/>
                  <a:gd name="adj3" fmla="val 16667"/>
                </a:avLst>
              </a:prstGeom>
              <a:noFill/>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3" name="TextBox 12">
                <a:extLst>
                  <a:ext uri="{FF2B5EF4-FFF2-40B4-BE49-F238E27FC236}">
                    <a16:creationId xmlns:a16="http://schemas.microsoft.com/office/drawing/2014/main" id="{1EF7C5CB-EF27-04A3-483E-15CA7710FAF1}"/>
                  </a:ext>
                </a:extLst>
              </p:cNvPr>
              <p:cNvSpPr txBox="1"/>
              <p:nvPr/>
            </p:nvSpPr>
            <p:spPr>
              <a:xfrm>
                <a:off x="827146" y="3925662"/>
                <a:ext cx="1348574" cy="461665"/>
              </a:xfrm>
              <a:prstGeom prst="rect">
                <a:avLst/>
              </a:prstGeom>
              <a:noFill/>
            </p:spPr>
            <p:txBody>
              <a:bodyPr wrap="none" rtlCol="0">
                <a:spAutoFit/>
              </a:bodyPr>
              <a:lstStyle/>
              <a:p>
                <a:r>
                  <a:rPr lang="en-US" sz="2400"/>
                  <a:t>Issued by</a:t>
                </a:r>
              </a:p>
            </p:txBody>
          </p:sp>
        </p:grpSp>
      </p:grpSp>
      <p:sp>
        <p:nvSpPr>
          <p:cNvPr id="3" name="Rectangle 2">
            <a:extLst>
              <a:ext uri="{FF2B5EF4-FFF2-40B4-BE49-F238E27FC236}">
                <a16:creationId xmlns:a16="http://schemas.microsoft.com/office/drawing/2014/main" id="{BFB269E7-83CA-0252-A466-878AACB9FC36}"/>
              </a:ext>
            </a:extLst>
          </p:cNvPr>
          <p:cNvSpPr/>
          <p:nvPr/>
        </p:nvSpPr>
        <p:spPr>
          <a:xfrm>
            <a:off x="8590916" y="3131125"/>
            <a:ext cx="2390298" cy="1410826"/>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US" sz="2800" err="1"/>
              <a:t>zkSNARK.Prove</a:t>
            </a:r>
            <a:endParaRPr lang="en-US" sz="2800"/>
          </a:p>
        </p:txBody>
      </p:sp>
      <p:pic>
        <p:nvPicPr>
          <p:cNvPr id="14" name="Picture 4" descr="Certificate - Free education icons">
            <a:extLst>
              <a:ext uri="{FF2B5EF4-FFF2-40B4-BE49-F238E27FC236}">
                <a16:creationId xmlns:a16="http://schemas.microsoft.com/office/drawing/2014/main" id="{EF463EC7-8BED-0D4A-0CDF-B6707252F68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49454" y="3049827"/>
            <a:ext cx="687700" cy="687700"/>
          </a:xfrm>
          <a:prstGeom prst="rect">
            <a:avLst/>
          </a:prstGeom>
          <a:noFill/>
          <a:extLst>
            <a:ext uri="{909E8E84-426E-40DD-AFC4-6F175D3DCCD1}">
              <a14:hiddenFill xmlns:a14="http://schemas.microsoft.com/office/drawing/2010/main">
                <a:solidFill>
                  <a:srgbClr val="FFFFFF"/>
                </a:solidFill>
              </a14:hiddenFill>
            </a:ext>
          </a:extLst>
        </p:spPr>
      </p:pic>
      <p:pic>
        <p:nvPicPr>
          <p:cNvPr id="15" name="Graphic 14" descr="Diploma roll with solid fill">
            <a:extLst>
              <a:ext uri="{FF2B5EF4-FFF2-40B4-BE49-F238E27FC236}">
                <a16:creationId xmlns:a16="http://schemas.microsoft.com/office/drawing/2014/main" id="{1E8A3526-B90A-5067-C7A1-DB6B2CA648A2}"/>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199301" y="3615874"/>
            <a:ext cx="914400" cy="914400"/>
          </a:xfrm>
          <a:prstGeom prst="rect">
            <a:avLst/>
          </a:prstGeom>
        </p:spPr>
      </p:pic>
      <p:cxnSp>
        <p:nvCxnSpPr>
          <p:cNvPr id="16" name="Straight Arrow Connector 15">
            <a:extLst>
              <a:ext uri="{FF2B5EF4-FFF2-40B4-BE49-F238E27FC236}">
                <a16:creationId xmlns:a16="http://schemas.microsoft.com/office/drawing/2014/main" id="{97CA6E96-C841-E259-AB4E-7E9AE1D8222F}"/>
              </a:ext>
            </a:extLst>
          </p:cNvPr>
          <p:cNvCxnSpPr>
            <a:cxnSpLocks/>
          </p:cNvCxnSpPr>
          <p:nvPr/>
        </p:nvCxnSpPr>
        <p:spPr>
          <a:xfrm>
            <a:off x="6956359" y="3737527"/>
            <a:ext cx="1400285" cy="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17" name="Straight Arrow Connector 16">
            <a:extLst>
              <a:ext uri="{FF2B5EF4-FFF2-40B4-BE49-F238E27FC236}">
                <a16:creationId xmlns:a16="http://schemas.microsoft.com/office/drawing/2014/main" id="{DC6C6A84-50BF-16F9-6168-B800C8C2F461}"/>
              </a:ext>
            </a:extLst>
          </p:cNvPr>
          <p:cNvCxnSpPr>
            <a:cxnSpLocks/>
          </p:cNvCxnSpPr>
          <p:nvPr/>
        </p:nvCxnSpPr>
        <p:spPr>
          <a:xfrm flipH="1" flipV="1">
            <a:off x="6998599" y="4327217"/>
            <a:ext cx="1399032" cy="147"/>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22" name="Content Placeholder 2">
            <a:extLst>
              <a:ext uri="{FF2B5EF4-FFF2-40B4-BE49-F238E27FC236}">
                <a16:creationId xmlns:a16="http://schemas.microsoft.com/office/drawing/2014/main" id="{61B09605-0475-BD07-EA8E-2B9DE36DD304}"/>
              </a:ext>
            </a:extLst>
          </p:cNvPr>
          <p:cNvSpPr>
            <a:spLocks noGrp="1"/>
          </p:cNvSpPr>
          <p:nvPr>
            <p:ph idx="1"/>
          </p:nvPr>
        </p:nvSpPr>
        <p:spPr>
          <a:xfrm>
            <a:off x="838200" y="1357673"/>
            <a:ext cx="10515600" cy="4833145"/>
          </a:xfrm>
        </p:spPr>
        <p:txBody>
          <a:bodyPr/>
          <a:lstStyle/>
          <a:p>
            <a:r>
              <a:rPr lang="en-US" sz="3200"/>
              <a:t>Express the “policy” of the fancy scheme in R1CS</a:t>
            </a:r>
          </a:p>
          <a:p>
            <a:endParaRPr lang="en-US"/>
          </a:p>
          <a:p>
            <a:endParaRPr lang="en-US"/>
          </a:p>
          <a:p>
            <a:pPr marL="0" indent="0">
              <a:buNone/>
            </a:pPr>
            <a:endParaRPr lang="en-US"/>
          </a:p>
        </p:txBody>
      </p:sp>
      <p:sp>
        <p:nvSpPr>
          <p:cNvPr id="23" name="Oval Callout 22">
            <a:extLst>
              <a:ext uri="{FF2B5EF4-FFF2-40B4-BE49-F238E27FC236}">
                <a16:creationId xmlns:a16="http://schemas.microsoft.com/office/drawing/2014/main" id="{EB6E8A65-59B2-E56D-9D43-181BF858BD91}"/>
              </a:ext>
            </a:extLst>
          </p:cNvPr>
          <p:cNvSpPr/>
          <p:nvPr/>
        </p:nvSpPr>
        <p:spPr>
          <a:xfrm>
            <a:off x="7079747" y="2128555"/>
            <a:ext cx="4937551" cy="1073624"/>
          </a:xfrm>
          <a:prstGeom prst="wedgeEllipseCallout">
            <a:avLst>
              <a:gd name="adj1" fmla="val -29454"/>
              <a:gd name="adj2" fmla="val 122185"/>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a:t>Proof-of-Possession</a:t>
            </a:r>
          </a:p>
        </p:txBody>
      </p:sp>
      <p:grpSp>
        <p:nvGrpSpPr>
          <p:cNvPr id="24" name="Group 23">
            <a:extLst>
              <a:ext uri="{FF2B5EF4-FFF2-40B4-BE49-F238E27FC236}">
                <a16:creationId xmlns:a16="http://schemas.microsoft.com/office/drawing/2014/main" id="{8FE8A179-8B6C-7820-A466-CAE772FC8B42}"/>
              </a:ext>
            </a:extLst>
          </p:cNvPr>
          <p:cNvGrpSpPr/>
          <p:nvPr/>
        </p:nvGrpSpPr>
        <p:grpSpPr>
          <a:xfrm>
            <a:off x="5338325" y="5022534"/>
            <a:ext cx="5966133" cy="1287747"/>
            <a:chOff x="4138920" y="5022534"/>
            <a:chExt cx="5966133" cy="1287747"/>
          </a:xfrm>
        </p:grpSpPr>
        <p:sp>
          <p:nvSpPr>
            <p:cNvPr id="25" name="AutoShape 19">
              <a:extLst>
                <a:ext uri="{FF2B5EF4-FFF2-40B4-BE49-F238E27FC236}">
                  <a16:creationId xmlns:a16="http://schemas.microsoft.com/office/drawing/2014/main" id="{6E863DCA-D689-85C5-8370-83EEF47574BF}"/>
                </a:ext>
              </a:extLst>
            </p:cNvPr>
            <p:cNvSpPr>
              <a:spLocks noChangeArrowheads="1"/>
            </p:cNvSpPr>
            <p:nvPr/>
          </p:nvSpPr>
          <p:spPr bwMode="auto">
            <a:xfrm>
              <a:off x="4138920" y="5057219"/>
              <a:ext cx="5966133" cy="1253062"/>
            </a:xfrm>
            <a:prstGeom prst="wedgeRectCallout">
              <a:avLst>
                <a:gd name="adj1" fmla="val 736"/>
                <a:gd name="adj2" fmla="val -97445"/>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sz="2400">
                  <a:solidFill>
                    <a:srgbClr val="005AB5"/>
                  </a:solidFill>
                </a:rPr>
                <a:t>Public Input:                       </a:t>
              </a:r>
              <a:r>
                <a:rPr lang="en-US" sz="2400">
                  <a:solidFill>
                    <a:srgbClr val="D02921"/>
                  </a:solidFill>
                </a:rPr>
                <a:t>Private Input:</a:t>
              </a:r>
            </a:p>
            <a:p>
              <a:pPr algn="ctr">
                <a:lnSpc>
                  <a:spcPct val="200000"/>
                </a:lnSpc>
              </a:pPr>
              <a:r>
                <a:rPr lang="en-US" sz="2400" err="1"/>
                <a:t>Sign.Verify</a:t>
              </a:r>
              <a:r>
                <a:rPr lang="en-US" sz="2400"/>
                <a:t>(            ,            ) = true </a:t>
              </a:r>
            </a:p>
          </p:txBody>
        </p:sp>
        <p:pic>
          <p:nvPicPr>
            <p:cNvPr id="26" name="Picture 4" descr="Certificate - Free education icons">
              <a:extLst>
                <a:ext uri="{FF2B5EF4-FFF2-40B4-BE49-F238E27FC236}">
                  <a16:creationId xmlns:a16="http://schemas.microsoft.com/office/drawing/2014/main" id="{B8808A39-D70D-0062-A053-B16D4A7335E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98365" y="5022534"/>
              <a:ext cx="687700" cy="687700"/>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4" descr="Certificate - Free education icons">
              <a:extLst>
                <a:ext uri="{FF2B5EF4-FFF2-40B4-BE49-F238E27FC236}">
                  <a16:creationId xmlns:a16="http://schemas.microsoft.com/office/drawing/2014/main" id="{968300F7-4359-1C51-0BF0-CDF2083E9D8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72842" y="5568409"/>
              <a:ext cx="687700" cy="687700"/>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 descr="Key PNG transparent image download, size: 2560x1066px">
              <a:extLst>
                <a:ext uri="{FF2B5EF4-FFF2-40B4-BE49-F238E27FC236}">
                  <a16:creationId xmlns:a16="http://schemas.microsoft.com/office/drawing/2014/main" id="{3370F818-8F64-C72A-10A0-B7006D7E5898}"/>
                </a:ext>
              </a:extLst>
            </p:cNvPr>
            <p:cNvPicPr>
              <a:picLocks noChangeAspect="1" noChangeArrowheads="1"/>
            </p:cNvPicPr>
            <p:nvPr/>
          </p:nvPicPr>
          <p:blipFill>
            <a:blip r:embed="rId6">
              <a:duotone>
                <a:prstClr val="black"/>
                <a:srgbClr val="005AB5">
                  <a:tint val="45000"/>
                  <a:satMod val="400000"/>
                </a:srgbClr>
              </a:duotone>
              <a:extLst>
                <a:ext uri="{28A0092B-C50C-407E-A947-70E740481C1C}">
                  <a14:useLocalDpi xmlns:a14="http://schemas.microsoft.com/office/drawing/2010/main" val="0"/>
                </a:ext>
              </a:extLst>
            </a:blip>
            <a:srcRect/>
            <a:stretch>
              <a:fillRect/>
            </a:stretch>
          </p:blipFill>
          <p:spPr bwMode="auto">
            <a:xfrm>
              <a:off x="6535083" y="5792147"/>
              <a:ext cx="797364" cy="354480"/>
            </a:xfrm>
            <a:prstGeom prst="rect">
              <a:avLst/>
            </a:prstGeom>
            <a:noFill/>
            <a:extLst>
              <a:ext uri="{909E8E84-426E-40DD-AFC4-6F175D3DCCD1}">
                <a14:hiddenFill xmlns:a14="http://schemas.microsoft.com/office/drawing/2010/main">
                  <a:solidFill>
                    <a:srgbClr val="FFFFFF"/>
                  </a:solidFill>
                </a14:hiddenFill>
              </a:ext>
            </a:extLst>
          </p:spPr>
        </p:pic>
      </p:grpSp>
      <p:pic>
        <p:nvPicPr>
          <p:cNvPr id="29" name="Picture 2" descr="Key PNG transparent image download, size: 2560x1066px">
            <a:extLst>
              <a:ext uri="{FF2B5EF4-FFF2-40B4-BE49-F238E27FC236}">
                <a16:creationId xmlns:a16="http://schemas.microsoft.com/office/drawing/2014/main" id="{4924B700-EDA9-0B8B-2C20-0B3A42AE39B5}"/>
              </a:ext>
            </a:extLst>
          </p:cNvPr>
          <p:cNvPicPr>
            <a:picLocks noChangeAspect="1" noChangeArrowheads="1"/>
          </p:cNvPicPr>
          <p:nvPr/>
        </p:nvPicPr>
        <p:blipFill>
          <a:blip r:embed="rId6">
            <a:duotone>
              <a:prstClr val="black"/>
              <a:srgbClr val="005AB5">
                <a:tint val="45000"/>
                <a:satMod val="400000"/>
              </a:srgbClr>
            </a:duotone>
            <a:extLst>
              <a:ext uri="{28A0092B-C50C-407E-A947-70E740481C1C}">
                <a14:useLocalDpi xmlns:a14="http://schemas.microsoft.com/office/drawing/2010/main" val="0"/>
              </a:ext>
            </a:extLst>
          </a:blip>
          <a:srcRect/>
          <a:stretch>
            <a:fillRect/>
          </a:stretch>
        </p:blipFill>
        <p:spPr bwMode="auto">
          <a:xfrm>
            <a:off x="7101331" y="5130409"/>
            <a:ext cx="797364" cy="3544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1126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575186-60E6-217A-A6E9-1AD65C987DCF}"/>
              </a:ext>
            </a:extLst>
          </p:cNvPr>
          <p:cNvSpPr>
            <a:spLocks noGrp="1"/>
          </p:cNvSpPr>
          <p:nvPr>
            <p:ph type="title"/>
          </p:nvPr>
        </p:nvSpPr>
        <p:spPr/>
        <p:txBody>
          <a:bodyPr/>
          <a:lstStyle/>
          <a:p>
            <a:r>
              <a:rPr lang="en-US" b="1">
                <a:latin typeface="Segoe UI Semibold" panose="020B0502040204020203" pitchFamily="34" charset="0"/>
                <a:cs typeface="Segoe UI Semibold" panose="020B0502040204020203" pitchFamily="34" charset="0"/>
              </a:rPr>
              <a:t>Credential</a:t>
            </a:r>
          </a:p>
        </p:txBody>
      </p:sp>
      <p:pic>
        <p:nvPicPr>
          <p:cNvPr id="1030" name="Picture 6" descr="Client - Free marketing icons">
            <a:extLst>
              <a:ext uri="{FF2B5EF4-FFF2-40B4-BE49-F238E27FC236}">
                <a16:creationId xmlns:a16="http://schemas.microsoft.com/office/drawing/2014/main" id="{94D0C482-8719-4421-C122-3EE398B0D31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28374"/>
          <a:stretch/>
        </p:blipFill>
        <p:spPr bwMode="auto">
          <a:xfrm>
            <a:off x="4347680" y="4530516"/>
            <a:ext cx="2604313" cy="1865376"/>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525C095F-4B15-A201-665A-BA5AFA5EF2AD}"/>
              </a:ext>
            </a:extLst>
          </p:cNvPr>
          <p:cNvSpPr/>
          <p:nvPr/>
        </p:nvSpPr>
        <p:spPr>
          <a:xfrm>
            <a:off x="9596885" y="1468351"/>
            <a:ext cx="2008555" cy="2031386"/>
          </a:xfrm>
          <a:prstGeom prst="rect">
            <a:avLst/>
          </a:prstGeom>
          <a:gradFill flip="none" rotWithShape="1">
            <a:gsLst>
              <a:gs pos="0">
                <a:schemeClr val="bg2">
                  <a:lumMod val="90000"/>
                  <a:shade val="30000"/>
                  <a:satMod val="115000"/>
                </a:schemeClr>
              </a:gs>
              <a:gs pos="50000">
                <a:schemeClr val="bg2">
                  <a:lumMod val="90000"/>
                  <a:shade val="67500"/>
                  <a:satMod val="115000"/>
                </a:schemeClr>
              </a:gs>
              <a:gs pos="100000">
                <a:schemeClr val="bg2">
                  <a:lumMod val="90000"/>
                  <a:shade val="100000"/>
                  <a:satMod val="115000"/>
                </a:schemeClr>
              </a:gs>
            </a:gsLst>
            <a:lin ang="13500000" scaled="1"/>
            <a:tileRect/>
          </a:gra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a:solidFill>
                  <a:sysClr val="windowText" lastClr="000000"/>
                </a:solidFill>
              </a:rPr>
              <a:t>Service</a:t>
            </a:r>
          </a:p>
          <a:p>
            <a:pPr algn="ctr"/>
            <a:r>
              <a:rPr lang="en-US" sz="2400">
                <a:solidFill>
                  <a:sysClr val="windowText" lastClr="000000"/>
                </a:solidFill>
              </a:rPr>
              <a:t>(Age &gt;21 Only)</a:t>
            </a:r>
          </a:p>
        </p:txBody>
      </p:sp>
      <p:pic>
        <p:nvPicPr>
          <p:cNvPr id="5124" name="Picture 4" descr="Certificate - Free education icons">
            <a:extLst>
              <a:ext uri="{FF2B5EF4-FFF2-40B4-BE49-F238E27FC236}">
                <a16:creationId xmlns:a16="http://schemas.microsoft.com/office/drawing/2014/main" id="{6475A97A-D719-38FD-CAD6-48E2D6D0DD3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58089" y="3791239"/>
            <a:ext cx="829107" cy="829107"/>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Straight Arrow Connector 9">
            <a:extLst>
              <a:ext uri="{FF2B5EF4-FFF2-40B4-BE49-F238E27FC236}">
                <a16:creationId xmlns:a16="http://schemas.microsoft.com/office/drawing/2014/main" id="{6884B460-8757-DCD8-35D9-4D52E22275BD}"/>
              </a:ext>
            </a:extLst>
          </p:cNvPr>
          <p:cNvCxnSpPr>
            <a:cxnSpLocks/>
          </p:cNvCxnSpPr>
          <p:nvPr/>
        </p:nvCxnSpPr>
        <p:spPr>
          <a:xfrm flipV="1">
            <a:off x="7055920" y="3758557"/>
            <a:ext cx="2262553" cy="1563407"/>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pic>
        <p:nvPicPr>
          <p:cNvPr id="5128" name="Picture 8" descr="Green check mark icon symbol logo in a circle. Tick symbol green checkmark  approve transparent 24382913 PNG">
            <a:extLst>
              <a:ext uri="{FF2B5EF4-FFF2-40B4-BE49-F238E27FC236}">
                <a16:creationId xmlns:a16="http://schemas.microsoft.com/office/drawing/2014/main" id="{F8754206-CD5E-9FBE-6DA9-CE8FAFEF86C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222692" y="3185499"/>
            <a:ext cx="932350" cy="850814"/>
          </a:xfrm>
          <a:prstGeom prst="rect">
            <a:avLst/>
          </a:prstGeom>
          <a:noFill/>
          <a:extLst>
            <a:ext uri="{909E8E84-426E-40DD-AFC4-6F175D3DCCD1}">
              <a14:hiddenFill xmlns:a14="http://schemas.microsoft.com/office/drawing/2010/main">
                <a:solidFill>
                  <a:srgbClr val="FFFFFF"/>
                </a:solidFill>
              </a14:hiddenFill>
            </a:ext>
          </a:extLst>
        </p:spPr>
      </p:pic>
      <p:sp>
        <p:nvSpPr>
          <p:cNvPr id="13" name="Rounded Rectangular Callout 12">
            <a:extLst>
              <a:ext uri="{FF2B5EF4-FFF2-40B4-BE49-F238E27FC236}">
                <a16:creationId xmlns:a16="http://schemas.microsoft.com/office/drawing/2014/main" id="{CC63FE17-EAB9-716B-4B1E-8B3A35BDD7A5}"/>
              </a:ext>
            </a:extLst>
          </p:cNvPr>
          <p:cNvSpPr/>
          <p:nvPr/>
        </p:nvSpPr>
        <p:spPr>
          <a:xfrm>
            <a:off x="8845654" y="4263311"/>
            <a:ext cx="3064991" cy="1655192"/>
          </a:xfrm>
          <a:prstGeom prst="wedgeRoundRectCallout">
            <a:avLst>
              <a:gd name="adj1" fmla="val 21804"/>
              <a:gd name="adj2" fmla="val -98744"/>
              <a:gd name="adj3" fmla="val 1666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0" i="0">
                <a:solidFill>
                  <a:srgbClr val="0D0D0D"/>
                </a:solidFill>
                <a:effectLst/>
                <a:highlight>
                  <a:srgbClr val="FFFFFF"/>
                </a:highlight>
                <a:latin typeface="Söhne"/>
              </a:rPr>
              <a:t>I am convinced that the signature is valid, and you are above 21 years old.</a:t>
            </a:r>
            <a:endParaRPr lang="en-GB" sz="2400">
              <a:solidFill>
                <a:schemeClr val="tx1"/>
              </a:solidFill>
            </a:endParaRPr>
          </a:p>
        </p:txBody>
      </p:sp>
      <p:sp>
        <p:nvSpPr>
          <p:cNvPr id="8" name="TextBox 7">
            <a:extLst>
              <a:ext uri="{FF2B5EF4-FFF2-40B4-BE49-F238E27FC236}">
                <a16:creationId xmlns:a16="http://schemas.microsoft.com/office/drawing/2014/main" id="{F00E8276-9538-97CB-1CF2-ABCAA6E5C108}"/>
              </a:ext>
            </a:extLst>
          </p:cNvPr>
          <p:cNvSpPr txBox="1"/>
          <p:nvPr/>
        </p:nvSpPr>
        <p:spPr>
          <a:xfrm>
            <a:off x="5300878" y="6390985"/>
            <a:ext cx="697916" cy="461665"/>
          </a:xfrm>
          <a:prstGeom prst="rect">
            <a:avLst/>
          </a:prstGeom>
          <a:noFill/>
        </p:spPr>
        <p:txBody>
          <a:bodyPr wrap="square">
            <a:spAutoFit/>
          </a:bodyPr>
          <a:lstStyle/>
          <a:p>
            <a:r>
              <a:rPr lang="en-US" sz="2400"/>
              <a:t>Bob</a:t>
            </a:r>
          </a:p>
        </p:txBody>
      </p:sp>
      <p:pic>
        <p:nvPicPr>
          <p:cNvPr id="1026" name="Picture 2" descr="Key PNG transparent image download, size: 2560x1066px">
            <a:extLst>
              <a:ext uri="{FF2B5EF4-FFF2-40B4-BE49-F238E27FC236}">
                <a16:creationId xmlns:a16="http://schemas.microsoft.com/office/drawing/2014/main" id="{F47A22D6-4A91-36F0-97FB-E6B900A37787}"/>
              </a:ext>
            </a:extLst>
          </p:cNvPr>
          <p:cNvPicPr>
            <a:picLocks noChangeAspect="1" noChangeArrowheads="1"/>
          </p:cNvPicPr>
          <p:nvPr/>
        </p:nvPicPr>
        <p:blipFill>
          <a:blip r:embed="rId6">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3807369" y="6333435"/>
            <a:ext cx="1016910" cy="423448"/>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descr="Key PNG transparent image download, size: 2560x1066px">
            <a:extLst>
              <a:ext uri="{FF2B5EF4-FFF2-40B4-BE49-F238E27FC236}">
                <a16:creationId xmlns:a16="http://schemas.microsoft.com/office/drawing/2014/main" id="{BFE6F501-ECF0-4689-A742-0D62E584F5FB}"/>
              </a:ext>
            </a:extLst>
          </p:cNvPr>
          <p:cNvPicPr>
            <a:picLocks noChangeAspect="1" noChangeArrowheads="1"/>
          </p:cNvPicPr>
          <p:nvPr/>
        </p:nvPicPr>
        <p:blipFill>
          <a:blip r:embed="rId6">
            <a:duotone>
              <a:prstClr val="black"/>
              <a:srgbClr val="005AB5">
                <a:tint val="45000"/>
                <a:satMod val="400000"/>
              </a:srgbClr>
            </a:duotone>
            <a:extLst>
              <a:ext uri="{28A0092B-C50C-407E-A947-70E740481C1C}">
                <a14:useLocalDpi xmlns:a14="http://schemas.microsoft.com/office/drawing/2010/main" val="0"/>
              </a:ext>
            </a:extLst>
          </a:blip>
          <a:srcRect/>
          <a:stretch>
            <a:fillRect/>
          </a:stretch>
        </p:blipFill>
        <p:spPr bwMode="auto">
          <a:xfrm>
            <a:off x="9465805" y="3369434"/>
            <a:ext cx="1016910" cy="423448"/>
          </a:xfrm>
          <a:prstGeom prst="rect">
            <a:avLst/>
          </a:prstGeom>
          <a:noFill/>
          <a:extLst>
            <a:ext uri="{909E8E84-426E-40DD-AFC4-6F175D3DCCD1}">
              <a14:hiddenFill xmlns:a14="http://schemas.microsoft.com/office/drawing/2010/main">
                <a:solidFill>
                  <a:srgbClr val="FFFFFF"/>
                </a:solidFill>
              </a14:hiddenFill>
            </a:ext>
          </a:extLst>
        </p:spPr>
      </p:pic>
      <p:sp>
        <p:nvSpPr>
          <p:cNvPr id="25" name="TextBox 24">
            <a:extLst>
              <a:ext uri="{FF2B5EF4-FFF2-40B4-BE49-F238E27FC236}">
                <a16:creationId xmlns:a16="http://schemas.microsoft.com/office/drawing/2014/main" id="{97FE2EF1-1D89-B976-7071-D10DA163E43F}"/>
              </a:ext>
            </a:extLst>
          </p:cNvPr>
          <p:cNvSpPr txBox="1"/>
          <p:nvPr/>
        </p:nvSpPr>
        <p:spPr>
          <a:xfrm>
            <a:off x="123799" y="5679665"/>
            <a:ext cx="3578398" cy="107721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2400"/>
              <a:t>Why legacy?</a:t>
            </a:r>
          </a:p>
          <a:p>
            <a:pPr marL="285750" indent="-285750">
              <a:buFont typeface="Arial" panose="020B0604020202020204" pitchFamily="34" charset="0"/>
              <a:buChar char="•"/>
            </a:pPr>
            <a:r>
              <a:rPr lang="en-US" sz="2000"/>
              <a:t>E.g., Want to use passports that contain signatures</a:t>
            </a:r>
          </a:p>
        </p:txBody>
      </p:sp>
      <p:sp>
        <p:nvSpPr>
          <p:cNvPr id="12" name="Rounded Rectangular Callout 11">
            <a:extLst>
              <a:ext uri="{FF2B5EF4-FFF2-40B4-BE49-F238E27FC236}">
                <a16:creationId xmlns:a16="http://schemas.microsoft.com/office/drawing/2014/main" id="{83BE9CFE-1919-2800-B7AE-3F32C724209A}"/>
              </a:ext>
            </a:extLst>
          </p:cNvPr>
          <p:cNvSpPr/>
          <p:nvPr/>
        </p:nvSpPr>
        <p:spPr>
          <a:xfrm>
            <a:off x="3992540" y="2053474"/>
            <a:ext cx="3324078" cy="2031386"/>
          </a:xfrm>
          <a:prstGeom prst="wedgeRoundRectCallout">
            <a:avLst>
              <a:gd name="adj1" fmla="val -20111"/>
              <a:gd name="adj2" fmla="val 135129"/>
              <a:gd name="adj3" fmla="val 1666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0" i="0">
                <a:solidFill>
                  <a:srgbClr val="0D0D0D"/>
                </a:solidFill>
                <a:effectLst/>
                <a:highlight>
                  <a:srgbClr val="FFFFFF"/>
                </a:highlight>
                <a:latin typeface="Söhne"/>
              </a:rPr>
              <a:t>Information includes:</a:t>
            </a:r>
          </a:p>
          <a:p>
            <a:pPr marL="342900" indent="-342900">
              <a:buFont typeface="Arial" panose="020B0604020202020204" pitchFamily="34" charset="0"/>
              <a:buChar char="•"/>
            </a:pPr>
            <a:r>
              <a:rPr lang="en-GB" sz="2400">
                <a:solidFill>
                  <a:schemeClr val="tx1"/>
                </a:solidFill>
              </a:rPr>
              <a:t>Name</a:t>
            </a:r>
          </a:p>
          <a:p>
            <a:pPr marL="342900" indent="-342900">
              <a:buFont typeface="Arial" panose="020B0604020202020204" pitchFamily="34" charset="0"/>
              <a:buChar char="•"/>
            </a:pPr>
            <a:r>
              <a:rPr lang="en-GB" sz="2400">
                <a:solidFill>
                  <a:schemeClr val="tx1"/>
                </a:solidFill>
              </a:rPr>
              <a:t>Gender</a:t>
            </a:r>
          </a:p>
          <a:p>
            <a:pPr marL="342900" indent="-342900">
              <a:buFont typeface="Arial" panose="020B0604020202020204" pitchFamily="34" charset="0"/>
              <a:buChar char="•"/>
            </a:pPr>
            <a:r>
              <a:rPr lang="en-GB" sz="2400">
                <a:solidFill>
                  <a:schemeClr val="tx1"/>
                </a:solidFill>
              </a:rPr>
              <a:t>Birthdate</a:t>
            </a:r>
          </a:p>
          <a:p>
            <a:pPr marL="342900" indent="-342900">
              <a:buFont typeface="Arial" panose="020B0604020202020204" pitchFamily="34" charset="0"/>
              <a:buChar char="•"/>
            </a:pPr>
            <a:r>
              <a:rPr lang="en-GB" sz="2400">
                <a:solidFill>
                  <a:schemeClr val="tx1"/>
                </a:solidFill>
              </a:rPr>
              <a:t>Citizenship</a:t>
            </a:r>
          </a:p>
        </p:txBody>
      </p:sp>
      <p:sp>
        <p:nvSpPr>
          <p:cNvPr id="6" name="TextBox 5">
            <a:extLst>
              <a:ext uri="{FF2B5EF4-FFF2-40B4-BE49-F238E27FC236}">
                <a16:creationId xmlns:a16="http://schemas.microsoft.com/office/drawing/2014/main" id="{7E3863A7-2962-090B-D42B-9DB2812D70BE}"/>
              </a:ext>
            </a:extLst>
          </p:cNvPr>
          <p:cNvSpPr txBox="1"/>
          <p:nvPr/>
        </p:nvSpPr>
        <p:spPr>
          <a:xfrm>
            <a:off x="7618401" y="286205"/>
            <a:ext cx="4372708" cy="52322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2800">
                <a:solidFill>
                  <a:srgbClr val="FF0000"/>
                </a:solidFill>
              </a:rPr>
              <a:t>Reveals a lot of info on Bob! </a:t>
            </a:r>
          </a:p>
        </p:txBody>
      </p:sp>
      <p:pic>
        <p:nvPicPr>
          <p:cNvPr id="9" name="Picture 4" descr="Devil - Free smileys icons">
            <a:extLst>
              <a:ext uri="{FF2B5EF4-FFF2-40B4-BE49-F238E27FC236}">
                <a16:creationId xmlns:a16="http://schemas.microsoft.com/office/drawing/2014/main" id="{BDC958D9-7460-923C-650B-E4B2382C8E8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302103" y="1848572"/>
            <a:ext cx="578138" cy="578138"/>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descr="Devil - Free smileys icons">
            <a:extLst>
              <a:ext uri="{FF2B5EF4-FFF2-40B4-BE49-F238E27FC236}">
                <a16:creationId xmlns:a16="http://schemas.microsoft.com/office/drawing/2014/main" id="{083B37BC-9AD0-E585-BC0C-97938D8D200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94613" y="5645158"/>
            <a:ext cx="578138" cy="578138"/>
          </a:xfrm>
          <a:prstGeom prst="rect">
            <a:avLst/>
          </a:prstGeom>
          <a:noFill/>
          <a:extLst>
            <a:ext uri="{909E8E84-426E-40DD-AFC4-6F175D3DCCD1}">
              <a14:hiddenFill xmlns:a14="http://schemas.microsoft.com/office/drawing/2010/main">
                <a:solidFill>
                  <a:srgbClr val="FFFFFF"/>
                </a:solidFill>
              </a14:hiddenFill>
            </a:ext>
          </a:extLst>
        </p:spPr>
      </p:pic>
      <p:grpSp>
        <p:nvGrpSpPr>
          <p:cNvPr id="21" name="Group 20">
            <a:extLst>
              <a:ext uri="{FF2B5EF4-FFF2-40B4-BE49-F238E27FC236}">
                <a16:creationId xmlns:a16="http://schemas.microsoft.com/office/drawing/2014/main" id="{16030068-FD87-1114-4B01-7568E0CF12E4}"/>
              </a:ext>
            </a:extLst>
          </p:cNvPr>
          <p:cNvGrpSpPr/>
          <p:nvPr/>
        </p:nvGrpSpPr>
        <p:grpSpPr>
          <a:xfrm>
            <a:off x="960424" y="1174026"/>
            <a:ext cx="4434792" cy="5184264"/>
            <a:chOff x="718924" y="1550571"/>
            <a:chExt cx="4434792" cy="5184264"/>
          </a:xfrm>
        </p:grpSpPr>
        <p:pic>
          <p:nvPicPr>
            <p:cNvPr id="22" name="Picture 4" descr="Certificate - Free education icons">
              <a:extLst>
                <a:ext uri="{FF2B5EF4-FFF2-40B4-BE49-F238E27FC236}">
                  <a16:creationId xmlns:a16="http://schemas.microsoft.com/office/drawing/2014/main" id="{F1B9669C-901E-A765-10B4-CB2E2541B00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66016" y="6047135"/>
              <a:ext cx="687700" cy="687700"/>
            </a:xfrm>
            <a:prstGeom prst="rect">
              <a:avLst/>
            </a:prstGeom>
            <a:noFill/>
            <a:extLst>
              <a:ext uri="{909E8E84-426E-40DD-AFC4-6F175D3DCCD1}">
                <a14:hiddenFill xmlns:a14="http://schemas.microsoft.com/office/drawing/2010/main">
                  <a:solidFill>
                    <a:srgbClr val="FFFFFF"/>
                  </a:solidFill>
                </a14:hiddenFill>
              </a:ext>
            </a:extLst>
          </p:spPr>
        </p:pic>
        <p:grpSp>
          <p:nvGrpSpPr>
            <p:cNvPr id="24" name="Group 23">
              <a:extLst>
                <a:ext uri="{FF2B5EF4-FFF2-40B4-BE49-F238E27FC236}">
                  <a16:creationId xmlns:a16="http://schemas.microsoft.com/office/drawing/2014/main" id="{FF74D1AB-0670-07A1-E555-E7E9730D1ACF}"/>
                </a:ext>
              </a:extLst>
            </p:cNvPr>
            <p:cNvGrpSpPr/>
            <p:nvPr/>
          </p:nvGrpSpPr>
          <p:grpSpPr>
            <a:xfrm>
              <a:off x="718924" y="1550571"/>
              <a:ext cx="2685158" cy="3647072"/>
              <a:chOff x="742356" y="1550571"/>
              <a:chExt cx="2866728" cy="3647072"/>
            </a:xfrm>
          </p:grpSpPr>
          <p:pic>
            <p:nvPicPr>
              <p:cNvPr id="26" name="Picture 6" descr="Home • Go Government">
                <a:extLst>
                  <a:ext uri="{FF2B5EF4-FFF2-40B4-BE49-F238E27FC236}">
                    <a16:creationId xmlns:a16="http://schemas.microsoft.com/office/drawing/2014/main" id="{C6232AA3-96B4-66B6-34CC-BEDF7092F24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12344" y="2402649"/>
                <a:ext cx="1810961" cy="1810961"/>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4" descr="Key PNG transparent image download, size: 2560x1066px">
                <a:extLst>
                  <a:ext uri="{FF2B5EF4-FFF2-40B4-BE49-F238E27FC236}">
                    <a16:creationId xmlns:a16="http://schemas.microsoft.com/office/drawing/2014/main" id="{03651FF6-4FE1-324C-C278-B11F27B07589}"/>
                  </a:ext>
                </a:extLst>
              </p:cNvPr>
              <p:cNvPicPr>
                <a:picLocks noChangeAspect="1" noChangeArrowheads="1"/>
              </p:cNvPicPr>
              <p:nvPr/>
            </p:nvPicPr>
            <p:blipFill>
              <a:blip r:embed="rId6">
                <a:duotone>
                  <a:prstClr val="black"/>
                  <a:srgbClr val="DC3220">
                    <a:tint val="45000"/>
                    <a:satMod val="400000"/>
                  </a:srgbClr>
                </a:duotone>
                <a:extLst>
                  <a:ext uri="{28A0092B-C50C-407E-A947-70E740481C1C}">
                    <a14:useLocalDpi xmlns:a14="http://schemas.microsoft.com/office/drawing/2010/main" val="0"/>
                  </a:ext>
                </a:extLst>
              </a:blip>
              <a:srcRect/>
              <a:stretch>
                <a:fillRect/>
              </a:stretch>
            </p:blipFill>
            <p:spPr bwMode="auto">
              <a:xfrm>
                <a:off x="1132979" y="4244033"/>
                <a:ext cx="851283" cy="354480"/>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 descr="Key PNG transparent image download, size: 2560x1066px">
                <a:extLst>
                  <a:ext uri="{FF2B5EF4-FFF2-40B4-BE49-F238E27FC236}">
                    <a16:creationId xmlns:a16="http://schemas.microsoft.com/office/drawing/2014/main" id="{9941FF56-0EC1-2933-D2C1-AD93F9AB56F1}"/>
                  </a:ext>
                </a:extLst>
              </p:cNvPr>
              <p:cNvPicPr>
                <a:picLocks noChangeAspect="1" noChangeArrowheads="1"/>
              </p:cNvPicPr>
              <p:nvPr/>
            </p:nvPicPr>
            <p:blipFill>
              <a:blip r:embed="rId6">
                <a:duotone>
                  <a:prstClr val="black"/>
                  <a:srgbClr val="005AB5">
                    <a:tint val="45000"/>
                    <a:satMod val="400000"/>
                  </a:srgbClr>
                </a:duotone>
                <a:extLst>
                  <a:ext uri="{28A0092B-C50C-407E-A947-70E740481C1C}">
                    <a14:useLocalDpi xmlns:a14="http://schemas.microsoft.com/office/drawing/2010/main" val="0"/>
                  </a:ext>
                </a:extLst>
              </a:blip>
              <a:srcRect/>
              <a:stretch>
                <a:fillRect/>
              </a:stretch>
            </p:blipFill>
            <p:spPr bwMode="auto">
              <a:xfrm>
                <a:off x="2017820" y="4240882"/>
                <a:ext cx="851282" cy="354480"/>
              </a:xfrm>
              <a:prstGeom prst="rect">
                <a:avLst/>
              </a:prstGeom>
              <a:noFill/>
              <a:extLst>
                <a:ext uri="{909E8E84-426E-40DD-AFC4-6F175D3DCCD1}">
                  <a14:hiddenFill xmlns:a14="http://schemas.microsoft.com/office/drawing/2010/main">
                    <a:solidFill>
                      <a:srgbClr val="FFFFFF"/>
                    </a:solidFill>
                  </a14:hiddenFill>
                </a:ext>
              </a:extLst>
            </p:spPr>
          </p:pic>
          <p:sp>
            <p:nvSpPr>
              <p:cNvPr id="29" name="TextBox 28">
                <a:extLst>
                  <a:ext uri="{FF2B5EF4-FFF2-40B4-BE49-F238E27FC236}">
                    <a16:creationId xmlns:a16="http://schemas.microsoft.com/office/drawing/2014/main" id="{A295B78B-9F78-59F2-CE22-DBC662148A8E}"/>
                  </a:ext>
                </a:extLst>
              </p:cNvPr>
              <p:cNvSpPr txBox="1"/>
              <p:nvPr/>
            </p:nvSpPr>
            <p:spPr>
              <a:xfrm>
                <a:off x="1372321" y="4595362"/>
                <a:ext cx="1215397" cy="461665"/>
              </a:xfrm>
              <a:prstGeom prst="rect">
                <a:avLst/>
              </a:prstGeom>
              <a:noFill/>
            </p:spPr>
            <p:txBody>
              <a:bodyPr wrap="none" rtlCol="0">
                <a:spAutoFit/>
              </a:bodyPr>
              <a:lstStyle/>
              <a:p>
                <a:r>
                  <a:rPr lang="en-US" sz="2400"/>
                  <a:t>(</a:t>
                </a:r>
                <a:r>
                  <a:rPr lang="en-US" sz="2400" err="1"/>
                  <a:t>sk</a:t>
                </a:r>
                <a:r>
                  <a:rPr lang="en-US" sz="2400"/>
                  <a:t>,   pk)</a:t>
                </a:r>
              </a:p>
            </p:txBody>
          </p:sp>
          <p:sp>
            <p:nvSpPr>
              <p:cNvPr id="30" name="Rounded Rectangular Callout 29">
                <a:extLst>
                  <a:ext uri="{FF2B5EF4-FFF2-40B4-BE49-F238E27FC236}">
                    <a16:creationId xmlns:a16="http://schemas.microsoft.com/office/drawing/2014/main" id="{98AAEF45-1D92-336C-D6AF-45DCFE4A7A2F}"/>
                  </a:ext>
                </a:extLst>
              </p:cNvPr>
              <p:cNvSpPr/>
              <p:nvPr/>
            </p:nvSpPr>
            <p:spPr>
              <a:xfrm>
                <a:off x="742356" y="1550571"/>
                <a:ext cx="2866728" cy="3647072"/>
              </a:xfrm>
              <a:prstGeom prst="wedgeRoundRectCallout">
                <a:avLst>
                  <a:gd name="adj1" fmla="val 93089"/>
                  <a:gd name="adj2" fmla="val 77262"/>
                  <a:gd name="adj3" fmla="val 16667"/>
                </a:avLst>
              </a:prstGeom>
              <a:noFill/>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1" name="TextBox 30">
                <a:extLst>
                  <a:ext uri="{FF2B5EF4-FFF2-40B4-BE49-F238E27FC236}">
                    <a16:creationId xmlns:a16="http://schemas.microsoft.com/office/drawing/2014/main" id="{4240DA0F-3A02-4B64-6EC3-F9CB7026D0FA}"/>
                  </a:ext>
                </a:extLst>
              </p:cNvPr>
              <p:cNvSpPr txBox="1"/>
              <p:nvPr/>
            </p:nvSpPr>
            <p:spPr>
              <a:xfrm>
                <a:off x="827142" y="1747831"/>
                <a:ext cx="1348574" cy="461665"/>
              </a:xfrm>
              <a:prstGeom prst="rect">
                <a:avLst/>
              </a:prstGeom>
              <a:noFill/>
            </p:spPr>
            <p:txBody>
              <a:bodyPr wrap="none" rtlCol="0">
                <a:spAutoFit/>
              </a:bodyPr>
              <a:lstStyle/>
              <a:p>
                <a:r>
                  <a:rPr lang="en-US" sz="2400"/>
                  <a:t>Issued by</a:t>
                </a:r>
              </a:p>
            </p:txBody>
          </p:sp>
        </p:grpSp>
      </p:grpSp>
    </p:spTree>
    <p:extLst>
      <p:ext uri="{BB962C8B-B14F-4D97-AF65-F5344CB8AC3E}">
        <p14:creationId xmlns:p14="http://schemas.microsoft.com/office/powerpoint/2010/main" val="962947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2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12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5" grpId="0" animBg="1"/>
      <p:bldP spid="12" grpId="0" animBg="1"/>
      <p:bldP spid="6" grpId="0" animBg="1"/>
    </p:bldLst>
  </p:timing>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23B60DCD-047B-5710-8B5F-07092791CE4B}"/>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B557CD1-DE7C-10D8-8E85-4A691F63E726}"/>
              </a:ext>
            </a:extLst>
          </p:cNvPr>
          <p:cNvSpPr>
            <a:spLocks noGrp="1"/>
          </p:cNvSpPr>
          <p:nvPr>
            <p:ph idx="1"/>
          </p:nvPr>
        </p:nvSpPr>
        <p:spPr>
          <a:xfrm>
            <a:off x="838200" y="1825625"/>
            <a:ext cx="10515600" cy="4667250"/>
          </a:xfrm>
        </p:spPr>
        <p:txBody>
          <a:bodyPr vert="horz" lIns="91440" tIns="45720" rIns="91440" bIns="45720" rtlCol="0" anchor="t">
            <a:normAutofit/>
          </a:bodyPr>
          <a:lstStyle/>
          <a:p>
            <a:r>
              <a:rPr lang="en-US" sz="3200"/>
              <a:t>Input: </a:t>
            </a:r>
          </a:p>
          <a:p>
            <a:pPr lvl="1"/>
            <a:r>
              <a:rPr lang="en-US" sz="2800"/>
              <a:t>Public key </a:t>
            </a:r>
            <a:r>
              <a:rPr lang="en-US" sz="2800">
                <a:solidFill>
                  <a:srgbClr val="005AB5"/>
                </a:solidFill>
              </a:rPr>
              <a:t>h</a:t>
            </a:r>
            <a:r>
              <a:rPr lang="en" sz="2800" b="1">
                <a:solidFill>
                  <a:srgbClr val="005AB5"/>
                </a:solidFill>
                <a:ea typeface="+mn-lt"/>
                <a:cs typeface="+mn-lt"/>
              </a:rPr>
              <a:t>∈</a:t>
            </a:r>
            <a:r>
              <a:rPr lang="en" sz="2800">
                <a:solidFill>
                  <a:srgbClr val="005AB5"/>
                </a:solidFill>
                <a:ea typeface="+mn-lt"/>
                <a:cs typeface="+mn-lt"/>
              </a:rPr>
              <a:t>Z</a:t>
            </a:r>
            <a:r>
              <a:rPr lang="en-US" sz="2800" baseline="-25000">
                <a:solidFill>
                  <a:srgbClr val="005AB5"/>
                </a:solidFill>
              </a:rPr>
              <a:t>q</a:t>
            </a:r>
            <a:r>
              <a:rPr lang="en-US" sz="2800" baseline="30000">
                <a:solidFill>
                  <a:srgbClr val="005AB5"/>
                </a:solidFill>
              </a:rPr>
              <a:t>512 </a:t>
            </a:r>
            <a:r>
              <a:rPr lang="en" sz="2800">
                <a:solidFill>
                  <a:srgbClr val="005AB5"/>
                </a:solidFill>
              </a:rPr>
              <a:t>[X]/&lt;</a:t>
            </a:r>
            <a:r>
              <a:rPr lang="en" sz="2800">
                <a:solidFill>
                  <a:srgbClr val="005AB5"/>
                </a:solidFill>
                <a:ea typeface="+mn-lt"/>
                <a:cs typeface="+mn-lt"/>
              </a:rPr>
              <a:t>φ&gt;</a:t>
            </a:r>
            <a:endParaRPr lang="en" sz="2800" b="1">
              <a:solidFill>
                <a:srgbClr val="005AB5"/>
              </a:solidFill>
              <a:ea typeface="+mn-lt"/>
              <a:cs typeface="+mn-lt"/>
            </a:endParaRPr>
          </a:p>
          <a:p>
            <a:pPr lvl="1"/>
            <a:r>
              <a:rPr lang="en-US" sz="2800"/>
              <a:t>Signature </a:t>
            </a:r>
            <a:r>
              <a:rPr lang="el-GR" sz="2800">
                <a:solidFill>
                  <a:srgbClr val="DC3220"/>
                </a:solidFill>
              </a:rPr>
              <a:t>σ</a:t>
            </a:r>
            <a:r>
              <a:rPr lang="en-US" sz="2800">
                <a:solidFill>
                  <a:srgbClr val="DC3220"/>
                </a:solidFill>
              </a:rPr>
              <a:t> = (r,s</a:t>
            </a:r>
            <a:r>
              <a:rPr lang="en-US" sz="2800" baseline="-25000">
                <a:solidFill>
                  <a:srgbClr val="DC3220"/>
                </a:solidFill>
              </a:rPr>
              <a:t>2</a:t>
            </a:r>
            <a:r>
              <a:rPr lang="en-US" sz="2800">
                <a:solidFill>
                  <a:srgbClr val="DC3220"/>
                </a:solidFill>
              </a:rPr>
              <a:t>)</a:t>
            </a:r>
            <a:endParaRPr lang="en-US" sz="2800">
              <a:solidFill>
                <a:srgbClr val="DC3220"/>
              </a:solidFill>
              <a:ea typeface="Calibri"/>
              <a:cs typeface="Calibri"/>
            </a:endParaRPr>
          </a:p>
          <a:p>
            <a:pPr lvl="1"/>
            <a:r>
              <a:rPr lang="en-US" sz="2800"/>
              <a:t>Message </a:t>
            </a:r>
            <a:r>
              <a:rPr lang="en-US" sz="2800">
                <a:solidFill>
                  <a:srgbClr val="DC3220"/>
                </a:solidFill>
              </a:rPr>
              <a:t>m </a:t>
            </a:r>
            <a:endParaRPr lang="en-US" sz="2800">
              <a:solidFill>
                <a:srgbClr val="DC3220"/>
              </a:solidFill>
              <a:ea typeface="Calibri"/>
              <a:cs typeface="Calibri"/>
            </a:endParaRPr>
          </a:p>
          <a:p>
            <a:endParaRPr lang="en-US" sz="3200"/>
          </a:p>
          <a:p>
            <a:r>
              <a:rPr lang="en-US" sz="3200"/>
              <a:t>Verification algorithm</a:t>
            </a:r>
            <a:endParaRPr lang="en-US" sz="3200">
              <a:ea typeface="Calibri"/>
              <a:cs typeface="Calibri"/>
            </a:endParaRPr>
          </a:p>
          <a:p>
            <a:pPr marL="914400" lvl="1" indent="-457200">
              <a:buFont typeface="+mj-lt"/>
              <a:buAutoNum type="arabicPeriod"/>
            </a:pPr>
            <a:r>
              <a:rPr lang="en-US" sz="2800"/>
              <a:t>Compute </a:t>
            </a:r>
            <a:r>
              <a:rPr lang="en-US" sz="2800">
                <a:solidFill>
                  <a:srgbClr val="000000"/>
                </a:solidFill>
              </a:rPr>
              <a:t>c</a:t>
            </a:r>
            <a:r>
              <a:rPr lang="en-US" sz="2800"/>
              <a:t> ← </a:t>
            </a:r>
            <a:r>
              <a:rPr lang="en-US" sz="2800" err="1"/>
              <a:t>HashToPoint</a:t>
            </a:r>
            <a:r>
              <a:rPr lang="en-US" sz="2800"/>
              <a:t>(</a:t>
            </a:r>
            <a:r>
              <a:rPr lang="en-US" sz="2800" err="1"/>
              <a:t>r|m</a:t>
            </a:r>
            <a:r>
              <a:rPr lang="en-US" sz="2800"/>
              <a:t>) </a:t>
            </a:r>
            <a:endParaRPr lang="en-US" sz="2800">
              <a:ea typeface="Calibri"/>
              <a:cs typeface="Calibri"/>
            </a:endParaRPr>
          </a:p>
          <a:p>
            <a:pPr marL="914400" lvl="1" indent="-457200">
              <a:buAutoNum type="arabicPeriod"/>
            </a:pPr>
            <a:r>
              <a:rPr lang="en-US" sz="2800"/>
              <a:t>Compute s</a:t>
            </a:r>
            <a:r>
              <a:rPr lang="en-US" sz="2800" baseline="-25000"/>
              <a:t>1 </a:t>
            </a:r>
            <a:r>
              <a:rPr lang="en-US" sz="2800"/>
              <a:t>←c - hs</a:t>
            </a:r>
            <a:r>
              <a:rPr lang="en-US" sz="2800" baseline="-25000"/>
              <a:t>2</a:t>
            </a:r>
            <a:endParaRPr lang="en-US" sz="2800" baseline="-25000">
              <a:ea typeface="Calibri"/>
              <a:cs typeface="Calibri"/>
            </a:endParaRPr>
          </a:p>
          <a:p>
            <a:pPr marL="914400" lvl="1" indent="-457200">
              <a:buAutoNum type="arabicPeriod"/>
            </a:pPr>
            <a:r>
              <a:rPr lang="en-US" sz="2800">
                <a:ea typeface="Calibri"/>
                <a:cs typeface="Calibri"/>
              </a:rPr>
              <a:t>Return </a:t>
            </a:r>
            <a:r>
              <a:rPr lang="en" sz="2800">
                <a:ea typeface="+mn-lt"/>
                <a:cs typeface="+mn-lt"/>
              </a:rPr>
              <a:t>‖</a:t>
            </a:r>
            <a:r>
              <a:rPr lang="en-US" sz="2800">
                <a:ea typeface="+mn-lt"/>
                <a:cs typeface="+mn-lt"/>
              </a:rPr>
              <a:t>(</a:t>
            </a:r>
            <a:r>
              <a:rPr lang="en-US" sz="2800">
                <a:ea typeface="Calibri"/>
                <a:cs typeface="Calibri"/>
              </a:rPr>
              <a:t>s</a:t>
            </a:r>
            <a:r>
              <a:rPr lang="en-US" sz="2800" baseline="-25000">
                <a:ea typeface="Calibri"/>
                <a:cs typeface="Calibri"/>
              </a:rPr>
              <a:t>1</a:t>
            </a:r>
            <a:r>
              <a:rPr lang="en-US" sz="2800">
                <a:ea typeface="Calibri"/>
                <a:cs typeface="Calibri"/>
              </a:rPr>
              <a:t>, s</a:t>
            </a:r>
            <a:r>
              <a:rPr lang="en-US" sz="2800" baseline="-25000">
                <a:ea typeface="Calibri"/>
                <a:cs typeface="Calibri"/>
              </a:rPr>
              <a:t>2</a:t>
            </a:r>
            <a:r>
              <a:rPr lang="en-US" sz="2800">
                <a:ea typeface="Calibri"/>
                <a:cs typeface="Calibri"/>
              </a:rPr>
              <a:t>)</a:t>
            </a:r>
            <a:r>
              <a:rPr lang="en" sz="2800">
                <a:ea typeface="+mn-lt"/>
                <a:cs typeface="+mn-lt"/>
              </a:rPr>
              <a:t>‖ ≤  β</a:t>
            </a:r>
          </a:p>
          <a:p>
            <a:pPr marL="914400" lvl="1" indent="-457200">
              <a:buFont typeface="Calibri Light" panose="020F0302020204030204"/>
              <a:buAutoNum type="arabicPeriod"/>
            </a:pPr>
            <a:endParaRPr lang="en-US">
              <a:solidFill>
                <a:srgbClr val="000000"/>
              </a:solidFill>
              <a:ea typeface="Calibri"/>
              <a:cs typeface="Calibri"/>
            </a:endParaRPr>
          </a:p>
        </p:txBody>
      </p:sp>
      <p:sp>
        <p:nvSpPr>
          <p:cNvPr id="2" name="Title 1">
            <a:extLst>
              <a:ext uri="{FF2B5EF4-FFF2-40B4-BE49-F238E27FC236}">
                <a16:creationId xmlns:a16="http://schemas.microsoft.com/office/drawing/2014/main" id="{3C8FFBAB-6B18-E9D9-13A7-F8C8A00D3672}"/>
              </a:ext>
            </a:extLst>
          </p:cNvPr>
          <p:cNvSpPr>
            <a:spLocks noGrp="1"/>
          </p:cNvSpPr>
          <p:nvPr>
            <p:ph type="title"/>
          </p:nvPr>
        </p:nvSpPr>
        <p:spPr/>
        <p:txBody>
          <a:bodyPr/>
          <a:lstStyle/>
          <a:p>
            <a:r>
              <a:rPr lang="en-US">
                <a:latin typeface="Segoe UI Semibold"/>
                <a:cs typeface="Segoe UI Semibold"/>
              </a:rPr>
              <a:t>Falcon Verification</a:t>
            </a:r>
          </a:p>
        </p:txBody>
      </p:sp>
      <p:pic>
        <p:nvPicPr>
          <p:cNvPr id="5" name="Picture 2" descr="Key PNG transparent image download, size: 2560x1066px">
            <a:extLst>
              <a:ext uri="{FF2B5EF4-FFF2-40B4-BE49-F238E27FC236}">
                <a16:creationId xmlns:a16="http://schemas.microsoft.com/office/drawing/2014/main" id="{9393B23A-F985-18B1-D4A2-5C3AC401CD92}"/>
              </a:ext>
            </a:extLst>
          </p:cNvPr>
          <p:cNvPicPr>
            <a:picLocks noChangeAspect="1" noChangeArrowheads="1"/>
          </p:cNvPicPr>
          <p:nvPr/>
        </p:nvPicPr>
        <p:blipFill>
          <a:blip r:embed="rId3">
            <a:duotone>
              <a:prstClr val="black"/>
              <a:srgbClr val="005AB5">
                <a:tint val="45000"/>
                <a:satMod val="400000"/>
              </a:srgbClr>
            </a:duotone>
            <a:extLst>
              <a:ext uri="{28A0092B-C50C-407E-A947-70E740481C1C}">
                <a14:useLocalDpi xmlns:a14="http://schemas.microsoft.com/office/drawing/2010/main" val="0"/>
              </a:ext>
            </a:extLst>
          </a:blip>
          <a:srcRect/>
          <a:stretch>
            <a:fillRect/>
          </a:stretch>
        </p:blipFill>
        <p:spPr bwMode="auto">
          <a:xfrm>
            <a:off x="5931442" y="2182793"/>
            <a:ext cx="1016910" cy="42344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Certificate - Free education icons">
            <a:extLst>
              <a:ext uri="{FF2B5EF4-FFF2-40B4-BE49-F238E27FC236}">
                <a16:creationId xmlns:a16="http://schemas.microsoft.com/office/drawing/2014/main" id="{8B5D1418-C827-FA27-A2FB-9C22DBE4E64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31171" y="2646730"/>
            <a:ext cx="780485" cy="780485"/>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hidden="1">
            <a:extLst>
              <a:ext uri="{FF2B5EF4-FFF2-40B4-BE49-F238E27FC236}">
                <a16:creationId xmlns:a16="http://schemas.microsoft.com/office/drawing/2014/main" id="{B4CD145A-00F8-9E49-32E0-261FCF025784}"/>
              </a:ext>
            </a:extLst>
          </p:cNvPr>
          <p:cNvSpPr txBox="1"/>
          <p:nvPr/>
        </p:nvSpPr>
        <p:spPr>
          <a:xfrm>
            <a:off x="1231900" y="4508646"/>
            <a:ext cx="5702300" cy="1737360"/>
          </a:xfrm>
          <a:prstGeom prst="rect">
            <a:avLst/>
          </a:prstGeom>
          <a:noFill/>
          <a:ln w="28575">
            <a:solidFill>
              <a:srgbClr val="994F00"/>
            </a:solidFill>
          </a:ln>
        </p:spPr>
        <p:txBody>
          <a:bodyPr wrap="square" rtlCol="0">
            <a:spAutoFit/>
          </a:bodyPr>
          <a:lstStyle/>
          <a:p>
            <a:endParaRPr lang="en-US" sz="2800">
              <a:solidFill>
                <a:schemeClr val="accent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9161723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25AD799-D936-C480-FA00-308FCB22D074}"/>
              </a:ext>
            </a:extLst>
          </p:cNvPr>
          <p:cNvSpPr txBox="1">
            <a:spLocks/>
          </p:cNvSpPr>
          <p:nvPr/>
        </p:nvSpPr>
        <p:spPr>
          <a:xfrm>
            <a:off x="984455" y="-296377"/>
            <a:ext cx="10515600"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000" b="1" i="0" kern="1200">
                <a:solidFill>
                  <a:schemeClr val="tx1"/>
                </a:solidFill>
                <a:latin typeface="Segoe UI Semibold" panose="020B0502040204020203" pitchFamily="34" charset="0"/>
                <a:ea typeface="+mj-ea"/>
                <a:cs typeface="Segoe UI Semibold" panose="020B0502040204020203" pitchFamily="34" charset="0"/>
              </a:defRPr>
            </a:lvl1pPr>
          </a:lstStyle>
          <a:p>
            <a:r>
              <a:rPr lang="en-US"/>
              <a:t>Modular Arithmetic</a:t>
            </a:r>
          </a:p>
        </p:txBody>
      </p:sp>
      <p:sp>
        <p:nvSpPr>
          <p:cNvPr id="6" name="TextBox 5">
            <a:extLst>
              <a:ext uri="{FF2B5EF4-FFF2-40B4-BE49-F238E27FC236}">
                <a16:creationId xmlns:a16="http://schemas.microsoft.com/office/drawing/2014/main" id="{8C7ADB96-EB80-86C3-A3C3-653A1B8B128F}"/>
              </a:ext>
            </a:extLst>
          </p:cNvPr>
          <p:cNvSpPr txBox="1"/>
          <p:nvPr/>
        </p:nvSpPr>
        <p:spPr>
          <a:xfrm>
            <a:off x="873265" y="1906795"/>
            <a:ext cx="3363306" cy="1200329"/>
          </a:xfrm>
          <a:prstGeom prst="rect">
            <a:avLst/>
          </a:prstGeom>
          <a:noFill/>
          <a:ln>
            <a:solidFill>
              <a:srgbClr val="4472C4"/>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u="sng">
                <a:ea typeface="Calibri"/>
                <a:cs typeface="Calibri"/>
              </a:rPr>
              <a:t>Verify(pk, m, \sigma):</a:t>
            </a:r>
          </a:p>
          <a:p>
            <a:r>
              <a:rPr lang="en-US">
                <a:ea typeface="Calibri"/>
                <a:cs typeface="Calibri"/>
              </a:rPr>
              <a:t> h &lt;- H(m)</a:t>
            </a:r>
          </a:p>
          <a:p>
            <a:r>
              <a:rPr lang="en-US">
                <a:ea typeface="Calibri"/>
                <a:cs typeface="Calibri"/>
              </a:rPr>
              <a:t> b &lt;- Algebra(pk, h, \sigma)</a:t>
            </a:r>
          </a:p>
          <a:p>
            <a:r>
              <a:rPr lang="en-US">
                <a:ea typeface="Calibri"/>
                <a:cs typeface="Calibri"/>
              </a:rPr>
              <a:t> Return b</a:t>
            </a:r>
          </a:p>
        </p:txBody>
      </p:sp>
      <p:sp>
        <p:nvSpPr>
          <p:cNvPr id="2" name="Rectangle 1">
            <a:extLst>
              <a:ext uri="{FF2B5EF4-FFF2-40B4-BE49-F238E27FC236}">
                <a16:creationId xmlns:a16="http://schemas.microsoft.com/office/drawing/2014/main" id="{3601BD4D-9A6E-F633-A94A-1DBA9C549AE0}"/>
              </a:ext>
            </a:extLst>
          </p:cNvPr>
          <p:cNvSpPr/>
          <p:nvPr/>
        </p:nvSpPr>
        <p:spPr>
          <a:xfrm>
            <a:off x="1145963" y="2508888"/>
            <a:ext cx="2627236" cy="322729"/>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3F992AE-90E5-F576-23A3-7186532D4C9F}"/>
              </a:ext>
            </a:extLst>
          </p:cNvPr>
          <p:cNvSpPr txBox="1"/>
          <p:nvPr/>
        </p:nvSpPr>
        <p:spPr>
          <a:xfrm>
            <a:off x="6885039" y="1068245"/>
            <a:ext cx="5255197"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ea typeface="Calibri"/>
                <a:cs typeface="Calibri"/>
              </a:rPr>
              <a:t>R1CS: add/multiply mod 'm' (fixed by </a:t>
            </a:r>
            <a:r>
              <a:rPr lang="en-US" err="1">
                <a:ea typeface="Calibri"/>
                <a:cs typeface="Calibri"/>
              </a:rPr>
              <a:t>zkSNARK</a:t>
            </a:r>
            <a:r>
              <a:rPr lang="en-US">
                <a:ea typeface="Calibri"/>
                <a:cs typeface="Calibri"/>
              </a:rPr>
              <a:t>)</a:t>
            </a:r>
          </a:p>
          <a:p>
            <a:r>
              <a:rPr lang="en-US">
                <a:ea typeface="Calibri"/>
                <a:cs typeface="Calibri"/>
              </a:rPr>
              <a:t>Algebra step does arithmetic mod a different value p!</a:t>
            </a:r>
          </a:p>
        </p:txBody>
      </p:sp>
      <p:sp>
        <p:nvSpPr>
          <p:cNvPr id="4" name="TextBox 3">
            <a:extLst>
              <a:ext uri="{FF2B5EF4-FFF2-40B4-BE49-F238E27FC236}">
                <a16:creationId xmlns:a16="http://schemas.microsoft.com/office/drawing/2014/main" id="{2F6D344F-611D-859A-669C-A3124161A6B9}"/>
              </a:ext>
            </a:extLst>
          </p:cNvPr>
          <p:cNvSpPr txBox="1"/>
          <p:nvPr/>
        </p:nvSpPr>
        <p:spPr>
          <a:xfrm>
            <a:off x="2065208" y="3663745"/>
            <a:ext cx="7447355" cy="258532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ea typeface="Calibri"/>
                <a:cs typeface="Calibri"/>
              </a:rPr>
              <a:t>Option 1: "right-field" </a:t>
            </a:r>
            <a:r>
              <a:rPr lang="en-US">
                <a:latin typeface="Calibri"/>
                <a:ea typeface="Calibri"/>
                <a:cs typeface="Calibri"/>
              </a:rPr>
              <a:t>arithmetic</a:t>
            </a:r>
            <a:r>
              <a:rPr lang="en-US">
                <a:ea typeface="Calibri"/>
                <a:cs typeface="Calibri"/>
              </a:rPr>
              <a:t>:</a:t>
            </a:r>
            <a:endParaRPr lang="en-US"/>
          </a:p>
          <a:p>
            <a:pPr marL="285750" indent="-285750">
              <a:buFont typeface="Arial"/>
              <a:buChar char="•"/>
            </a:pPr>
            <a:r>
              <a:rPr lang="en-US">
                <a:ea typeface="Calibri"/>
                <a:cs typeface="Calibri"/>
              </a:rPr>
              <a:t>Change </a:t>
            </a:r>
            <a:r>
              <a:rPr lang="en-US" err="1">
                <a:ea typeface="Calibri"/>
                <a:cs typeface="Calibri"/>
              </a:rPr>
              <a:t>zkSNARK</a:t>
            </a:r>
            <a:r>
              <a:rPr lang="en-US">
                <a:ea typeface="Calibri"/>
                <a:cs typeface="Calibri"/>
              </a:rPr>
              <a:t> parameters to make m=p</a:t>
            </a:r>
          </a:p>
          <a:p>
            <a:pPr marL="285750" indent="-285750">
              <a:buFont typeface="Arial"/>
              <a:buChar char="•"/>
            </a:pPr>
            <a:r>
              <a:rPr lang="en-US">
                <a:ea typeface="Calibri"/>
                <a:cs typeface="Calibri"/>
              </a:rPr>
              <a:t>Need to generate elliptic curve with subgroup of order p</a:t>
            </a:r>
          </a:p>
          <a:p>
            <a:pPr marL="285750" indent="-285750">
              <a:buFont typeface="Arial"/>
              <a:buChar char="•"/>
            </a:pPr>
            <a:r>
              <a:rPr lang="en-US">
                <a:ea typeface="Calibri"/>
                <a:cs typeface="Calibri"/>
              </a:rPr>
              <a:t>We use for ECDSA-P256 and Ed25519:</a:t>
            </a:r>
          </a:p>
          <a:p>
            <a:pPr marL="742950" lvl="1" indent="-285750">
              <a:buFont typeface="Courier New"/>
              <a:buChar char="o"/>
            </a:pPr>
            <a:r>
              <a:rPr lang="en-US">
                <a:ea typeface="Calibri"/>
                <a:cs typeface="Calibri"/>
              </a:rPr>
              <a:t>T-256 curve from [1] for P-256 arithmetic</a:t>
            </a:r>
          </a:p>
          <a:p>
            <a:pPr marL="742950" lvl="1" indent="-285750">
              <a:buFont typeface="Courier New"/>
              <a:buChar char="o"/>
            </a:pPr>
            <a:r>
              <a:rPr lang="en-US">
                <a:ea typeface="Calibri"/>
                <a:cs typeface="Calibri"/>
              </a:rPr>
              <a:t>We generate new T-25519 curve for Curve25519 arithmetic</a:t>
            </a:r>
            <a:endParaRPr lang="en-US"/>
          </a:p>
          <a:p>
            <a:pPr marL="285750" indent="-285750">
              <a:buFont typeface="Arial"/>
              <a:buChar char="•"/>
            </a:pPr>
            <a:r>
              <a:rPr lang="en-US">
                <a:ea typeface="Calibri"/>
                <a:cs typeface="Calibri"/>
              </a:rPr>
              <a:t>Huge reduction (~300x) in R1CS size</a:t>
            </a:r>
          </a:p>
          <a:p>
            <a:pPr marL="285750" indent="-285750">
              <a:buFont typeface="Arial"/>
              <a:buChar char="•"/>
            </a:pPr>
            <a:r>
              <a:rPr lang="en-US">
                <a:ea typeface="Calibri"/>
                <a:cs typeface="Calibri"/>
              </a:rPr>
              <a:t>Incompatible with certain </a:t>
            </a:r>
            <a:r>
              <a:rPr lang="en-US" err="1">
                <a:ea typeface="Calibri"/>
                <a:cs typeface="Calibri"/>
              </a:rPr>
              <a:t>zkSNARKs</a:t>
            </a:r>
            <a:r>
              <a:rPr lang="en-US">
                <a:ea typeface="Calibri"/>
                <a:cs typeface="Calibri"/>
              </a:rPr>
              <a:t>, only works for large-prime modulus (we need small and/or composite moduli)</a:t>
            </a:r>
          </a:p>
        </p:txBody>
      </p:sp>
      <p:sp>
        <p:nvSpPr>
          <p:cNvPr id="8" name="TextBox 7">
            <a:extLst>
              <a:ext uri="{FF2B5EF4-FFF2-40B4-BE49-F238E27FC236}">
                <a16:creationId xmlns:a16="http://schemas.microsoft.com/office/drawing/2014/main" id="{745A1D7A-8660-E81F-3FDD-28E691B09C10}"/>
              </a:ext>
            </a:extLst>
          </p:cNvPr>
          <p:cNvSpPr txBox="1"/>
          <p:nvPr/>
        </p:nvSpPr>
        <p:spPr>
          <a:xfrm>
            <a:off x="205248" y="865454"/>
            <a:ext cx="6539535"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ea typeface="Calibri"/>
                <a:cs typeface="Calibri"/>
              </a:rPr>
              <a:t>Need to represent this in a way we can prove with the </a:t>
            </a:r>
            <a:r>
              <a:rPr lang="en-US" err="1">
                <a:ea typeface="Calibri"/>
                <a:cs typeface="Calibri"/>
              </a:rPr>
              <a:t>zkSNARK</a:t>
            </a:r>
            <a:r>
              <a:rPr lang="en-US">
                <a:ea typeface="Calibri"/>
                <a:cs typeface="Calibri"/>
              </a:rPr>
              <a:t>. Use rank-one constraint system (R1CS) representation</a:t>
            </a:r>
            <a:endParaRPr lang="en-US"/>
          </a:p>
        </p:txBody>
      </p:sp>
      <p:sp>
        <p:nvSpPr>
          <p:cNvPr id="9" name="Arrow: Right 8">
            <a:extLst>
              <a:ext uri="{FF2B5EF4-FFF2-40B4-BE49-F238E27FC236}">
                <a16:creationId xmlns:a16="http://schemas.microsoft.com/office/drawing/2014/main" id="{ADC80275-8EED-39AA-1D89-D8792A2657AB}"/>
              </a:ext>
            </a:extLst>
          </p:cNvPr>
          <p:cNvSpPr/>
          <p:nvPr/>
        </p:nvSpPr>
        <p:spPr>
          <a:xfrm>
            <a:off x="4902609" y="2155939"/>
            <a:ext cx="1775011" cy="699247"/>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49209958-3549-640E-998F-A343B460BCEA}"/>
              </a:ext>
            </a:extLst>
          </p:cNvPr>
          <p:cNvSpPr txBox="1"/>
          <p:nvPr/>
        </p:nvSpPr>
        <p:spPr>
          <a:xfrm>
            <a:off x="7485529" y="1810870"/>
            <a:ext cx="4141694" cy="1200329"/>
          </a:xfrm>
          <a:prstGeom prst="rect">
            <a:avLst/>
          </a:prstGeom>
          <a:no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ea typeface="Calibri"/>
                <a:cs typeface="Calibri"/>
              </a:rPr>
              <a:t>a*b= c mod m</a:t>
            </a:r>
          </a:p>
          <a:p>
            <a:r>
              <a:rPr lang="en-US" err="1">
                <a:ea typeface="Calibri"/>
                <a:cs typeface="Calibri"/>
              </a:rPr>
              <a:t>c+d</a:t>
            </a:r>
            <a:r>
              <a:rPr lang="en-US">
                <a:ea typeface="Calibri"/>
                <a:cs typeface="Calibri"/>
              </a:rPr>
              <a:t>= f mod m</a:t>
            </a:r>
          </a:p>
          <a:p>
            <a:r>
              <a:rPr lang="en-US">
                <a:ea typeface="Calibri"/>
                <a:cs typeface="Calibri"/>
              </a:rPr>
              <a:t>…</a:t>
            </a:r>
          </a:p>
          <a:p>
            <a:endParaRPr lang="en-US">
              <a:ea typeface="Calibri"/>
              <a:cs typeface="Calibri"/>
            </a:endParaRPr>
          </a:p>
        </p:txBody>
      </p:sp>
      <p:sp>
        <p:nvSpPr>
          <p:cNvPr id="12" name="TextBox 11">
            <a:extLst>
              <a:ext uri="{FF2B5EF4-FFF2-40B4-BE49-F238E27FC236}">
                <a16:creationId xmlns:a16="http://schemas.microsoft.com/office/drawing/2014/main" id="{3575AA73-8A68-5145-8820-D704E42CD9B9}"/>
              </a:ext>
            </a:extLst>
          </p:cNvPr>
          <p:cNvSpPr txBox="1"/>
          <p:nvPr/>
        </p:nvSpPr>
        <p:spPr>
          <a:xfrm>
            <a:off x="8017411" y="3058627"/>
            <a:ext cx="307503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ea typeface="Calibri"/>
                <a:cs typeface="Calibri"/>
              </a:rPr>
              <a:t>R1CS representation of Verify</a:t>
            </a:r>
            <a:endParaRPr lang="en-US"/>
          </a:p>
        </p:txBody>
      </p:sp>
      <p:sp>
        <p:nvSpPr>
          <p:cNvPr id="13" name="Rectangle 12">
            <a:extLst>
              <a:ext uri="{FF2B5EF4-FFF2-40B4-BE49-F238E27FC236}">
                <a16:creationId xmlns:a16="http://schemas.microsoft.com/office/drawing/2014/main" id="{20FB2DB9-3A2E-8EAC-0B4F-4E00715A5A94}"/>
              </a:ext>
            </a:extLst>
          </p:cNvPr>
          <p:cNvSpPr/>
          <p:nvPr/>
        </p:nvSpPr>
        <p:spPr>
          <a:xfrm>
            <a:off x="8188316" y="1814485"/>
            <a:ext cx="771400" cy="341164"/>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C593E1E5-6DA2-A44C-8967-E1E0D6F07381}"/>
              </a:ext>
            </a:extLst>
          </p:cNvPr>
          <p:cNvSpPr/>
          <p:nvPr/>
        </p:nvSpPr>
        <p:spPr>
          <a:xfrm>
            <a:off x="8169880" y="2158613"/>
            <a:ext cx="777545" cy="261277"/>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49DDC9D6-CD1B-E460-9502-D417135AB03D}"/>
              </a:ext>
            </a:extLst>
          </p:cNvPr>
          <p:cNvSpPr txBox="1"/>
          <p:nvPr/>
        </p:nvSpPr>
        <p:spPr>
          <a:xfrm>
            <a:off x="215224" y="6410632"/>
            <a:ext cx="7272328"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a:ea typeface="Calibri"/>
                <a:cs typeface="Calibri"/>
              </a:rPr>
              <a:t>[1] "</a:t>
            </a:r>
            <a:r>
              <a:rPr lang="en-US" sz="1400" err="1">
                <a:ea typeface="Calibri"/>
                <a:cs typeface="Calibri"/>
              </a:rPr>
              <a:t>ZKAttest</a:t>
            </a:r>
            <a:r>
              <a:rPr lang="en-US" sz="1400">
                <a:ea typeface="Calibri"/>
                <a:cs typeface="Calibri"/>
              </a:rPr>
              <a:t>: </a:t>
            </a:r>
            <a:r>
              <a:rPr lang="en-US" sz="1400">
                <a:solidFill>
                  <a:srgbClr val="212529"/>
                </a:solidFill>
              </a:rPr>
              <a:t>Ring and Group Signatures for Existing ECDSA Keys". Faz-Hernandez et al. SAC 2021</a:t>
            </a:r>
            <a:endParaRPr lang="en-US" sz="1400">
              <a:ea typeface="Calibri"/>
              <a:cs typeface="Calibri"/>
            </a:endParaRPr>
          </a:p>
        </p:txBody>
      </p:sp>
      <p:sp>
        <p:nvSpPr>
          <p:cNvPr id="17" name="TextBox 16">
            <a:extLst>
              <a:ext uri="{FF2B5EF4-FFF2-40B4-BE49-F238E27FC236}">
                <a16:creationId xmlns:a16="http://schemas.microsoft.com/office/drawing/2014/main" id="{770EF538-3E24-59ED-1DBE-55E0B11D60B0}"/>
              </a:ext>
            </a:extLst>
          </p:cNvPr>
          <p:cNvSpPr txBox="1"/>
          <p:nvPr/>
        </p:nvSpPr>
        <p:spPr>
          <a:xfrm>
            <a:off x="9830015" y="-69620"/>
            <a:ext cx="2994933" cy="646331"/>
          </a:xfrm>
          <a:prstGeom prst="rect">
            <a:avLst/>
          </a:prstGeom>
          <a:no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ea typeface="Calibri"/>
                <a:cs typeface="Calibri"/>
              </a:rPr>
              <a:t>m := </a:t>
            </a:r>
            <a:r>
              <a:rPr lang="en-US" err="1">
                <a:ea typeface="Calibri"/>
                <a:cs typeface="Calibri"/>
              </a:rPr>
              <a:t>zkSNARK</a:t>
            </a:r>
            <a:r>
              <a:rPr lang="en-US">
                <a:ea typeface="Calibri"/>
                <a:cs typeface="Calibri"/>
              </a:rPr>
              <a:t> modulus</a:t>
            </a:r>
          </a:p>
          <a:p>
            <a:r>
              <a:rPr lang="en-US">
                <a:ea typeface="Calibri"/>
                <a:cs typeface="Calibri"/>
              </a:rPr>
              <a:t>p := sig </a:t>
            </a:r>
            <a:r>
              <a:rPr lang="en-US" err="1">
                <a:ea typeface="Calibri"/>
                <a:cs typeface="Calibri"/>
              </a:rPr>
              <a:t>verif</a:t>
            </a:r>
            <a:r>
              <a:rPr lang="en-US">
                <a:ea typeface="Calibri"/>
                <a:cs typeface="Calibri"/>
              </a:rPr>
              <a:t> modulus</a:t>
            </a:r>
          </a:p>
        </p:txBody>
      </p:sp>
    </p:spTree>
    <p:extLst>
      <p:ext uri="{BB962C8B-B14F-4D97-AF65-F5344CB8AC3E}">
        <p14:creationId xmlns:p14="http://schemas.microsoft.com/office/powerpoint/2010/main" val="1176680808"/>
      </p:ext>
    </p:extLst>
  </p:cSld>
  <p:clrMapOvr>
    <a:masterClrMapping/>
  </p:clrMapOvr>
  <p:extLst>
    <p:ext uri="{6950BFC3-D8DA-4A85-94F7-54DA5524770B}">
      <p188:commentRel xmlns:p188="http://schemas.microsoft.com/office/powerpoint/2018/8/main" r:id="rId3"/>
    </p:ext>
  </p:extLs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1EEB6D-D531-29EE-EBBA-B1A0D0A2FE15}"/>
            </a:ext>
          </a:extLst>
        </p:cNvPr>
        <p:cNvGrpSpPr/>
        <p:nvPr/>
      </p:nvGrpSpPr>
      <p:grpSpPr>
        <a:xfrm>
          <a:off x="0" y="0"/>
          <a:ext cx="0" cy="0"/>
          <a:chOff x="0" y="0"/>
          <a:chExt cx="0" cy="0"/>
        </a:xfrm>
      </p:grpSpPr>
      <p:sp>
        <p:nvSpPr>
          <p:cNvPr id="5" name="Title 1">
            <a:extLst>
              <a:ext uri="{FF2B5EF4-FFF2-40B4-BE49-F238E27FC236}">
                <a16:creationId xmlns:a16="http://schemas.microsoft.com/office/drawing/2014/main" id="{CC60ECFF-CDD4-3094-455F-D5346C99FFEA}"/>
              </a:ext>
            </a:extLst>
          </p:cNvPr>
          <p:cNvSpPr txBox="1">
            <a:spLocks/>
          </p:cNvSpPr>
          <p:nvPr/>
        </p:nvSpPr>
        <p:spPr>
          <a:xfrm>
            <a:off x="984455" y="-296377"/>
            <a:ext cx="10515600"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000" b="1" i="0" kern="1200">
                <a:solidFill>
                  <a:schemeClr val="tx1"/>
                </a:solidFill>
                <a:latin typeface="Segoe UI Semibold" panose="020B0502040204020203" pitchFamily="34" charset="0"/>
                <a:ea typeface="+mj-ea"/>
                <a:cs typeface="Segoe UI Semibold" panose="020B0502040204020203" pitchFamily="34" charset="0"/>
              </a:defRPr>
            </a:lvl1pPr>
          </a:lstStyle>
          <a:p>
            <a:r>
              <a:rPr lang="en-US"/>
              <a:t>Modular Arithmetic</a:t>
            </a:r>
          </a:p>
        </p:txBody>
      </p:sp>
      <p:sp>
        <p:nvSpPr>
          <p:cNvPr id="6" name="TextBox 5">
            <a:extLst>
              <a:ext uri="{FF2B5EF4-FFF2-40B4-BE49-F238E27FC236}">
                <a16:creationId xmlns:a16="http://schemas.microsoft.com/office/drawing/2014/main" id="{D5DCB8D2-175E-3C66-5972-FCCBE4501AEF}"/>
              </a:ext>
            </a:extLst>
          </p:cNvPr>
          <p:cNvSpPr txBox="1"/>
          <p:nvPr/>
        </p:nvSpPr>
        <p:spPr>
          <a:xfrm>
            <a:off x="2947386" y="2758256"/>
            <a:ext cx="7009528" cy="923330"/>
          </a:xfrm>
          <a:prstGeom prst="rect">
            <a:avLst/>
          </a:prstGeom>
          <a:no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AutoNum type="arabicPeriod"/>
            </a:pPr>
            <a:r>
              <a:rPr lang="en-US">
                <a:ea typeface="Calibri"/>
                <a:cs typeface="Calibri"/>
              </a:rPr>
              <a:t>Compute limbs of a*b (:= r) over the integers</a:t>
            </a:r>
          </a:p>
          <a:p>
            <a:pPr marL="342900" indent="-342900">
              <a:buAutoNum type="arabicPeriod"/>
            </a:pPr>
            <a:r>
              <a:rPr lang="en-US">
                <a:ea typeface="Calibri"/>
                <a:cs typeface="Calibri"/>
              </a:rPr>
              <a:t>Reduce r modulo p (check quotient-remainder over integers) to get c</a:t>
            </a:r>
          </a:p>
          <a:p>
            <a:pPr marL="342900" indent="-342900">
              <a:buAutoNum type="arabicPeriod"/>
            </a:pPr>
            <a:r>
              <a:rPr lang="en-US">
                <a:ea typeface="Calibri"/>
                <a:cs typeface="Calibri"/>
              </a:rPr>
              <a:t>Handle carries to get limbs of c in right range</a:t>
            </a:r>
          </a:p>
        </p:txBody>
      </p:sp>
      <p:sp>
        <p:nvSpPr>
          <p:cNvPr id="9" name="TextBox 8">
            <a:extLst>
              <a:ext uri="{FF2B5EF4-FFF2-40B4-BE49-F238E27FC236}">
                <a16:creationId xmlns:a16="http://schemas.microsoft.com/office/drawing/2014/main" id="{302E2AE6-3014-30C2-FC25-25C9A1E403B4}"/>
              </a:ext>
            </a:extLst>
          </p:cNvPr>
          <p:cNvSpPr txBox="1"/>
          <p:nvPr/>
        </p:nvSpPr>
        <p:spPr>
          <a:xfrm>
            <a:off x="4294094" y="2160494"/>
            <a:ext cx="287767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ea typeface="Calibri"/>
                <a:cs typeface="Calibri"/>
              </a:rPr>
              <a:t>         b          c            p</a:t>
            </a:r>
          </a:p>
        </p:txBody>
      </p:sp>
      <p:sp>
        <p:nvSpPr>
          <p:cNvPr id="11" name="Rectangle 10">
            <a:extLst>
              <a:ext uri="{FF2B5EF4-FFF2-40B4-BE49-F238E27FC236}">
                <a16:creationId xmlns:a16="http://schemas.microsoft.com/office/drawing/2014/main" id="{F9BC0B72-D1AE-CBB7-CDF4-0BC17BC7995C}"/>
              </a:ext>
            </a:extLst>
          </p:cNvPr>
          <p:cNvSpPr/>
          <p:nvPr/>
        </p:nvSpPr>
        <p:spPr>
          <a:xfrm>
            <a:off x="3943165" y="4120718"/>
            <a:ext cx="1575786" cy="547456"/>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baseline="0">
                <a:latin typeface="Calibri"/>
              </a:rPr>
              <a:t>a </a:t>
            </a:r>
            <a:endParaRPr lang="en-US"/>
          </a:p>
        </p:txBody>
      </p:sp>
      <p:sp>
        <p:nvSpPr>
          <p:cNvPr id="12" name="Rectangle 11">
            <a:extLst>
              <a:ext uri="{FF2B5EF4-FFF2-40B4-BE49-F238E27FC236}">
                <a16:creationId xmlns:a16="http://schemas.microsoft.com/office/drawing/2014/main" id="{945ADC8D-EDEE-E581-6C73-0F9601F092B2}"/>
              </a:ext>
            </a:extLst>
          </p:cNvPr>
          <p:cNvSpPr/>
          <p:nvPr/>
        </p:nvSpPr>
        <p:spPr>
          <a:xfrm>
            <a:off x="4224290" y="4313067"/>
            <a:ext cx="510467" cy="25153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a:solidFill>
                  <a:srgbClr val="000000"/>
                </a:solidFill>
                <a:ea typeface="Calibri"/>
                <a:cs typeface="Calibri"/>
              </a:rPr>
              <a:t>a_1</a:t>
            </a:r>
            <a:endParaRPr lang="en-US" sz="1100">
              <a:solidFill>
                <a:srgbClr val="000000"/>
              </a:solidFill>
            </a:endParaRPr>
          </a:p>
        </p:txBody>
      </p:sp>
      <p:sp>
        <p:nvSpPr>
          <p:cNvPr id="17" name="Rectangle 16">
            <a:extLst>
              <a:ext uri="{FF2B5EF4-FFF2-40B4-BE49-F238E27FC236}">
                <a16:creationId xmlns:a16="http://schemas.microsoft.com/office/drawing/2014/main" id="{60EBED92-C956-D84C-C931-528C96304243}"/>
              </a:ext>
            </a:extLst>
          </p:cNvPr>
          <p:cNvSpPr/>
          <p:nvPr/>
        </p:nvSpPr>
        <p:spPr>
          <a:xfrm>
            <a:off x="4838328" y="4313067"/>
            <a:ext cx="510467" cy="25153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100">
                <a:solidFill>
                  <a:srgbClr val="000000"/>
                </a:solidFill>
                <a:ea typeface="Calibri"/>
                <a:cs typeface="Calibri"/>
              </a:rPr>
              <a:t>a_0</a:t>
            </a:r>
            <a:endParaRPr lang="en-US" sz="1100">
              <a:solidFill>
                <a:srgbClr val="000000"/>
              </a:solidFill>
            </a:endParaRPr>
          </a:p>
        </p:txBody>
      </p:sp>
      <p:sp>
        <p:nvSpPr>
          <p:cNvPr id="18" name="TextBox 17">
            <a:extLst>
              <a:ext uri="{FF2B5EF4-FFF2-40B4-BE49-F238E27FC236}">
                <a16:creationId xmlns:a16="http://schemas.microsoft.com/office/drawing/2014/main" id="{E3EA07A1-FD9E-4EC2-051B-6473CF990428}"/>
              </a:ext>
            </a:extLst>
          </p:cNvPr>
          <p:cNvSpPr txBox="1"/>
          <p:nvPr/>
        </p:nvSpPr>
        <p:spPr>
          <a:xfrm>
            <a:off x="3891378" y="4024543"/>
            <a:ext cx="3477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ea typeface="Calibri"/>
                <a:cs typeface="Calibri"/>
              </a:rPr>
              <a:t>a</a:t>
            </a:r>
            <a:endParaRPr lang="en-US"/>
          </a:p>
        </p:txBody>
      </p:sp>
      <p:sp>
        <p:nvSpPr>
          <p:cNvPr id="19" name="Rectangle 18">
            <a:extLst>
              <a:ext uri="{FF2B5EF4-FFF2-40B4-BE49-F238E27FC236}">
                <a16:creationId xmlns:a16="http://schemas.microsoft.com/office/drawing/2014/main" id="{FD4F1601-1329-5AC9-B1A2-8B7B9C1E2123}"/>
              </a:ext>
            </a:extLst>
          </p:cNvPr>
          <p:cNvSpPr/>
          <p:nvPr/>
        </p:nvSpPr>
        <p:spPr>
          <a:xfrm>
            <a:off x="5674311" y="4120718"/>
            <a:ext cx="1575786" cy="547456"/>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baseline="0">
                <a:latin typeface="Calibri"/>
              </a:rPr>
              <a:t>a </a:t>
            </a:r>
            <a:endParaRPr lang="en-US"/>
          </a:p>
        </p:txBody>
      </p:sp>
      <p:sp>
        <p:nvSpPr>
          <p:cNvPr id="20" name="Rectangle 19">
            <a:extLst>
              <a:ext uri="{FF2B5EF4-FFF2-40B4-BE49-F238E27FC236}">
                <a16:creationId xmlns:a16="http://schemas.microsoft.com/office/drawing/2014/main" id="{BF08AA80-BDBD-9EBF-C30A-311EB16936B1}"/>
              </a:ext>
            </a:extLst>
          </p:cNvPr>
          <p:cNvSpPr/>
          <p:nvPr/>
        </p:nvSpPr>
        <p:spPr>
          <a:xfrm>
            <a:off x="5955435" y="4313067"/>
            <a:ext cx="510467" cy="25153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100">
                <a:solidFill>
                  <a:srgbClr val="000000"/>
                </a:solidFill>
                <a:ea typeface="Calibri"/>
                <a:cs typeface="Calibri"/>
              </a:rPr>
              <a:t>b_1</a:t>
            </a:r>
            <a:endParaRPr lang="en-US" sz="1100">
              <a:solidFill>
                <a:srgbClr val="000000"/>
              </a:solidFill>
            </a:endParaRPr>
          </a:p>
        </p:txBody>
      </p:sp>
      <p:sp>
        <p:nvSpPr>
          <p:cNvPr id="21" name="Rectangle 20">
            <a:extLst>
              <a:ext uri="{FF2B5EF4-FFF2-40B4-BE49-F238E27FC236}">
                <a16:creationId xmlns:a16="http://schemas.microsoft.com/office/drawing/2014/main" id="{FB2B0A79-7E85-0B2E-9C18-EF5D8ACEC793}"/>
              </a:ext>
            </a:extLst>
          </p:cNvPr>
          <p:cNvSpPr/>
          <p:nvPr/>
        </p:nvSpPr>
        <p:spPr>
          <a:xfrm>
            <a:off x="6569474" y="4313067"/>
            <a:ext cx="510467" cy="25153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100">
                <a:solidFill>
                  <a:srgbClr val="000000"/>
                </a:solidFill>
                <a:ea typeface="Calibri"/>
                <a:cs typeface="Calibri"/>
              </a:rPr>
              <a:t>b_0</a:t>
            </a:r>
            <a:endParaRPr lang="en-US" sz="1100">
              <a:solidFill>
                <a:srgbClr val="000000"/>
              </a:solidFill>
            </a:endParaRPr>
          </a:p>
        </p:txBody>
      </p:sp>
      <p:sp>
        <p:nvSpPr>
          <p:cNvPr id="22" name="TextBox 21">
            <a:extLst>
              <a:ext uri="{FF2B5EF4-FFF2-40B4-BE49-F238E27FC236}">
                <a16:creationId xmlns:a16="http://schemas.microsoft.com/office/drawing/2014/main" id="{C248AB7C-94C7-5207-640C-302FBB3637A3}"/>
              </a:ext>
            </a:extLst>
          </p:cNvPr>
          <p:cNvSpPr txBox="1"/>
          <p:nvPr/>
        </p:nvSpPr>
        <p:spPr>
          <a:xfrm>
            <a:off x="5622524" y="4024543"/>
            <a:ext cx="3477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ea typeface="Calibri"/>
                <a:cs typeface="Calibri"/>
              </a:rPr>
              <a:t>b</a:t>
            </a:r>
          </a:p>
        </p:txBody>
      </p:sp>
    </p:spTree>
    <p:extLst>
      <p:ext uri="{BB962C8B-B14F-4D97-AF65-F5344CB8AC3E}">
        <p14:creationId xmlns:p14="http://schemas.microsoft.com/office/powerpoint/2010/main" val="88474468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45FA80C2-DDC0-DE97-D037-FE2D89FD7093}"/>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39171F6-A84F-52BB-B708-E69C512766DE}"/>
              </a:ext>
            </a:extLst>
          </p:cNvPr>
          <p:cNvSpPr>
            <a:spLocks noGrp="1"/>
          </p:cNvSpPr>
          <p:nvPr>
            <p:ph idx="1"/>
          </p:nvPr>
        </p:nvSpPr>
        <p:spPr>
          <a:xfrm>
            <a:off x="838200" y="1825625"/>
            <a:ext cx="10515600" cy="4667250"/>
          </a:xfrm>
        </p:spPr>
        <p:txBody>
          <a:bodyPr vert="horz" lIns="91440" tIns="45720" rIns="91440" bIns="45720" rtlCol="0" anchor="t">
            <a:normAutofit/>
          </a:bodyPr>
          <a:lstStyle/>
          <a:p>
            <a:r>
              <a:rPr lang="en-US" sz="3200"/>
              <a:t>Input: </a:t>
            </a:r>
          </a:p>
          <a:p>
            <a:pPr lvl="1"/>
            <a:r>
              <a:rPr lang="en-US" sz="2800"/>
              <a:t>Public key h</a:t>
            </a:r>
            <a:r>
              <a:rPr lang="en" sz="2800" b="1">
                <a:ea typeface="+mn-lt"/>
                <a:cs typeface="+mn-lt"/>
              </a:rPr>
              <a:t>∈</a:t>
            </a:r>
            <a:r>
              <a:rPr lang="en" sz="2800">
                <a:ea typeface="+mn-lt"/>
                <a:cs typeface="+mn-lt"/>
              </a:rPr>
              <a:t>Z</a:t>
            </a:r>
            <a:r>
              <a:rPr lang="en-US" sz="2800" baseline="-25000"/>
              <a:t>q</a:t>
            </a:r>
            <a:r>
              <a:rPr lang="en-US" sz="2800" baseline="30000"/>
              <a:t>512 </a:t>
            </a:r>
            <a:r>
              <a:rPr lang="en" sz="2800"/>
              <a:t>[X]/&lt;</a:t>
            </a:r>
            <a:r>
              <a:rPr lang="en" sz="2800">
                <a:ea typeface="+mn-lt"/>
                <a:cs typeface="+mn-lt"/>
              </a:rPr>
              <a:t>φ&gt;</a:t>
            </a:r>
            <a:endParaRPr lang="en" sz="2800" b="1">
              <a:ea typeface="+mn-lt"/>
              <a:cs typeface="+mn-lt"/>
            </a:endParaRPr>
          </a:p>
          <a:p>
            <a:pPr lvl="1"/>
            <a:r>
              <a:rPr lang="en-US" sz="2800"/>
              <a:t>Signature </a:t>
            </a:r>
            <a:r>
              <a:rPr lang="el-GR" sz="2800"/>
              <a:t>σ</a:t>
            </a:r>
            <a:r>
              <a:rPr lang="en-US" sz="2800"/>
              <a:t> = (r,s</a:t>
            </a:r>
            <a:r>
              <a:rPr lang="en-US" sz="2800" baseline="-25000"/>
              <a:t>2</a:t>
            </a:r>
            <a:r>
              <a:rPr lang="en-US" sz="2800"/>
              <a:t>)</a:t>
            </a:r>
            <a:endParaRPr lang="en-US" sz="2800">
              <a:ea typeface="Calibri"/>
              <a:cs typeface="Calibri"/>
            </a:endParaRPr>
          </a:p>
          <a:p>
            <a:pPr lvl="1"/>
            <a:r>
              <a:rPr lang="en-US" sz="2800"/>
              <a:t>Message m </a:t>
            </a:r>
            <a:endParaRPr lang="en-US" sz="2800">
              <a:ea typeface="Calibri"/>
              <a:cs typeface="Calibri"/>
            </a:endParaRPr>
          </a:p>
          <a:p>
            <a:endParaRPr lang="en-US" sz="3200"/>
          </a:p>
          <a:p>
            <a:r>
              <a:rPr lang="en-US" sz="3200"/>
              <a:t>Verification algorithm</a:t>
            </a:r>
            <a:endParaRPr lang="en-US" sz="3200">
              <a:ea typeface="Calibri"/>
              <a:cs typeface="Calibri"/>
            </a:endParaRPr>
          </a:p>
          <a:p>
            <a:pPr marL="914400" lvl="1" indent="-457200">
              <a:buFont typeface="+mj-lt"/>
              <a:buAutoNum type="arabicPeriod"/>
            </a:pPr>
            <a:r>
              <a:rPr lang="en-US" sz="2800"/>
              <a:t>Compute </a:t>
            </a:r>
            <a:r>
              <a:rPr lang="en-US" sz="2800">
                <a:solidFill>
                  <a:srgbClr val="000000"/>
                </a:solidFill>
              </a:rPr>
              <a:t>c</a:t>
            </a:r>
            <a:r>
              <a:rPr lang="en-US" sz="2800"/>
              <a:t> ← </a:t>
            </a:r>
            <a:r>
              <a:rPr lang="en-US" sz="2800" err="1"/>
              <a:t>HashToPoint</a:t>
            </a:r>
            <a:r>
              <a:rPr lang="en-US" sz="2800"/>
              <a:t>(</a:t>
            </a:r>
            <a:r>
              <a:rPr lang="en-US" sz="2800" err="1"/>
              <a:t>r|m</a:t>
            </a:r>
            <a:r>
              <a:rPr lang="en-US" sz="2800"/>
              <a:t>) </a:t>
            </a:r>
            <a:endParaRPr lang="en-US" sz="2800">
              <a:ea typeface="Calibri"/>
              <a:cs typeface="Calibri"/>
            </a:endParaRPr>
          </a:p>
          <a:p>
            <a:pPr marL="914400" lvl="1" indent="-457200">
              <a:buAutoNum type="arabicPeriod"/>
            </a:pPr>
            <a:r>
              <a:rPr lang="en-US" sz="2800"/>
              <a:t>Compute s</a:t>
            </a:r>
            <a:r>
              <a:rPr lang="en-US" sz="2800" baseline="-25000"/>
              <a:t>1 </a:t>
            </a:r>
            <a:r>
              <a:rPr lang="en-US" sz="2800"/>
              <a:t>←c - h</a:t>
            </a:r>
            <a:r>
              <a:rPr lang="en-US" sz="2800">
                <a:solidFill>
                  <a:schemeClr val="accent6"/>
                </a:solidFill>
              </a:rPr>
              <a:t>s</a:t>
            </a:r>
            <a:r>
              <a:rPr lang="en-US" sz="2800" baseline="-25000">
                <a:solidFill>
                  <a:schemeClr val="accent6"/>
                </a:solidFill>
              </a:rPr>
              <a:t>2</a:t>
            </a:r>
            <a:endParaRPr lang="en-US" sz="2800" baseline="-25000">
              <a:solidFill>
                <a:schemeClr val="accent6"/>
              </a:solidFill>
              <a:ea typeface="Calibri"/>
              <a:cs typeface="Calibri"/>
            </a:endParaRPr>
          </a:p>
          <a:p>
            <a:pPr marL="914400" lvl="1" indent="-457200">
              <a:buAutoNum type="arabicPeriod"/>
            </a:pPr>
            <a:r>
              <a:rPr lang="en-US" sz="2800">
                <a:ea typeface="Calibri"/>
                <a:cs typeface="Calibri"/>
              </a:rPr>
              <a:t>Return </a:t>
            </a:r>
            <a:r>
              <a:rPr lang="en" sz="2800">
                <a:solidFill>
                  <a:srgbClr val="FFC000"/>
                </a:solidFill>
                <a:ea typeface="+mn-lt"/>
                <a:cs typeface="+mn-lt"/>
              </a:rPr>
              <a:t>‖</a:t>
            </a:r>
            <a:r>
              <a:rPr lang="en-US" sz="2800">
                <a:solidFill>
                  <a:srgbClr val="FFC000"/>
                </a:solidFill>
                <a:ea typeface="+mn-lt"/>
                <a:cs typeface="+mn-lt"/>
              </a:rPr>
              <a:t>(</a:t>
            </a:r>
            <a:r>
              <a:rPr lang="en-US" sz="2800">
                <a:solidFill>
                  <a:srgbClr val="FFC000"/>
                </a:solidFill>
                <a:ea typeface="Calibri"/>
                <a:cs typeface="Calibri"/>
              </a:rPr>
              <a:t>s</a:t>
            </a:r>
            <a:r>
              <a:rPr lang="en-US" sz="2800" baseline="-25000">
                <a:solidFill>
                  <a:srgbClr val="FFC000"/>
                </a:solidFill>
                <a:ea typeface="Calibri"/>
                <a:cs typeface="Calibri"/>
              </a:rPr>
              <a:t>1</a:t>
            </a:r>
            <a:r>
              <a:rPr lang="en-US" sz="2800">
                <a:solidFill>
                  <a:srgbClr val="FFC000"/>
                </a:solidFill>
                <a:ea typeface="Calibri"/>
                <a:cs typeface="Calibri"/>
              </a:rPr>
              <a:t>, s</a:t>
            </a:r>
            <a:r>
              <a:rPr lang="en-US" sz="2800" baseline="-25000">
                <a:solidFill>
                  <a:srgbClr val="FFC000"/>
                </a:solidFill>
                <a:ea typeface="Calibri"/>
                <a:cs typeface="Calibri"/>
              </a:rPr>
              <a:t>2</a:t>
            </a:r>
            <a:r>
              <a:rPr lang="en-US" sz="2800">
                <a:solidFill>
                  <a:srgbClr val="FFC000"/>
                </a:solidFill>
                <a:ea typeface="Calibri"/>
                <a:cs typeface="Calibri"/>
              </a:rPr>
              <a:t>)</a:t>
            </a:r>
            <a:r>
              <a:rPr lang="en" sz="2800">
                <a:solidFill>
                  <a:srgbClr val="FFC000"/>
                </a:solidFill>
                <a:ea typeface="+mn-lt"/>
                <a:cs typeface="+mn-lt"/>
              </a:rPr>
              <a:t>‖</a:t>
            </a:r>
            <a:r>
              <a:rPr lang="en" sz="2800">
                <a:ea typeface="+mn-lt"/>
                <a:cs typeface="+mn-lt"/>
              </a:rPr>
              <a:t> ≤  β</a:t>
            </a:r>
          </a:p>
          <a:p>
            <a:pPr marL="914400" lvl="1" indent="-457200">
              <a:buFont typeface="Calibri Light" panose="020F0302020204030204"/>
              <a:buAutoNum type="arabicPeriod"/>
            </a:pPr>
            <a:endParaRPr lang="en-US">
              <a:solidFill>
                <a:srgbClr val="000000"/>
              </a:solidFill>
              <a:ea typeface="Calibri"/>
              <a:cs typeface="Calibri"/>
            </a:endParaRPr>
          </a:p>
        </p:txBody>
      </p:sp>
      <p:sp>
        <p:nvSpPr>
          <p:cNvPr id="2" name="Title 1">
            <a:extLst>
              <a:ext uri="{FF2B5EF4-FFF2-40B4-BE49-F238E27FC236}">
                <a16:creationId xmlns:a16="http://schemas.microsoft.com/office/drawing/2014/main" id="{16676E86-21FE-AEB5-A1F4-117B0CE28CF4}"/>
              </a:ext>
            </a:extLst>
          </p:cNvPr>
          <p:cNvSpPr>
            <a:spLocks noGrp="1"/>
          </p:cNvSpPr>
          <p:nvPr>
            <p:ph type="title"/>
          </p:nvPr>
        </p:nvSpPr>
        <p:spPr/>
        <p:txBody>
          <a:bodyPr/>
          <a:lstStyle/>
          <a:p>
            <a:r>
              <a:rPr lang="en-US">
                <a:latin typeface="Segoe UI Semibold"/>
                <a:cs typeface="Segoe UI Semibold"/>
              </a:rPr>
              <a:t>Falcon Verification</a:t>
            </a:r>
          </a:p>
        </p:txBody>
      </p:sp>
      <p:pic>
        <p:nvPicPr>
          <p:cNvPr id="5" name="Picture 2" descr="Key PNG transparent image download, size: 2560x1066px">
            <a:extLst>
              <a:ext uri="{FF2B5EF4-FFF2-40B4-BE49-F238E27FC236}">
                <a16:creationId xmlns:a16="http://schemas.microsoft.com/office/drawing/2014/main" id="{1F31D7DD-111D-9490-7CFD-21A7C7FE7A79}"/>
              </a:ext>
            </a:extLst>
          </p:cNvPr>
          <p:cNvPicPr>
            <a:picLocks noChangeAspect="1" noChangeArrowheads="1"/>
          </p:cNvPicPr>
          <p:nvPr/>
        </p:nvPicPr>
        <p:blipFill>
          <a:blip r:embed="rId3">
            <a:duotone>
              <a:prstClr val="black"/>
              <a:srgbClr val="005AB5">
                <a:tint val="45000"/>
                <a:satMod val="400000"/>
              </a:srgbClr>
            </a:duotone>
            <a:extLst>
              <a:ext uri="{28A0092B-C50C-407E-A947-70E740481C1C}">
                <a14:useLocalDpi xmlns:a14="http://schemas.microsoft.com/office/drawing/2010/main" val="0"/>
              </a:ext>
            </a:extLst>
          </a:blip>
          <a:srcRect/>
          <a:stretch>
            <a:fillRect/>
          </a:stretch>
        </p:blipFill>
        <p:spPr bwMode="auto">
          <a:xfrm>
            <a:off x="5931442" y="2182793"/>
            <a:ext cx="1016910" cy="42344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Certificate - Free education icons">
            <a:extLst>
              <a:ext uri="{FF2B5EF4-FFF2-40B4-BE49-F238E27FC236}">
                <a16:creationId xmlns:a16="http://schemas.microsoft.com/office/drawing/2014/main" id="{81916D16-7C69-177D-B44D-3296B073BC4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31171" y="2646730"/>
            <a:ext cx="780485" cy="780485"/>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hidden="1">
            <a:extLst>
              <a:ext uri="{FF2B5EF4-FFF2-40B4-BE49-F238E27FC236}">
                <a16:creationId xmlns:a16="http://schemas.microsoft.com/office/drawing/2014/main" id="{D071E891-0672-18D9-B6CD-12A5CEB9AECE}"/>
              </a:ext>
            </a:extLst>
          </p:cNvPr>
          <p:cNvSpPr txBox="1"/>
          <p:nvPr/>
        </p:nvSpPr>
        <p:spPr>
          <a:xfrm>
            <a:off x="1231900" y="4508646"/>
            <a:ext cx="5702300" cy="1737360"/>
          </a:xfrm>
          <a:prstGeom prst="rect">
            <a:avLst/>
          </a:prstGeom>
          <a:noFill/>
          <a:ln w="28575">
            <a:solidFill>
              <a:srgbClr val="994F00"/>
            </a:solidFill>
          </a:ln>
        </p:spPr>
        <p:txBody>
          <a:bodyPr wrap="square" rtlCol="0">
            <a:spAutoFit/>
          </a:bodyPr>
          <a:lstStyle/>
          <a:p>
            <a:endParaRPr lang="en-US" sz="2800">
              <a:solidFill>
                <a:schemeClr val="accent1"/>
              </a:solidFill>
              <a:latin typeface="Calibri" panose="020F0502020204030204" pitchFamily="34" charset="0"/>
              <a:cs typeface="Calibri" panose="020F0502020204030204" pitchFamily="34" charset="0"/>
            </a:endParaRPr>
          </a:p>
        </p:txBody>
      </p:sp>
      <p:cxnSp>
        <p:nvCxnSpPr>
          <p:cNvPr id="13" name="Straight Arrow Connector 12">
            <a:extLst>
              <a:ext uri="{FF2B5EF4-FFF2-40B4-BE49-F238E27FC236}">
                <a16:creationId xmlns:a16="http://schemas.microsoft.com/office/drawing/2014/main" id="{48C0345E-2DCA-61D5-E8E5-5ACB357C084E}"/>
              </a:ext>
            </a:extLst>
          </p:cNvPr>
          <p:cNvCxnSpPr>
            <a:cxnSpLocks/>
          </p:cNvCxnSpPr>
          <p:nvPr/>
        </p:nvCxnSpPr>
        <p:spPr>
          <a:xfrm flipH="1">
            <a:off x="4988668" y="5548469"/>
            <a:ext cx="1449403" cy="0"/>
          </a:xfrm>
          <a:prstGeom prst="straightConnector1">
            <a:avLst/>
          </a:prstGeom>
          <a:ln w="381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A11CB67D-792E-7377-DFFE-9A0090F1757A}"/>
              </a:ext>
            </a:extLst>
          </p:cNvPr>
          <p:cNvSpPr txBox="1"/>
          <p:nvPr/>
        </p:nvSpPr>
        <p:spPr>
          <a:xfrm>
            <a:off x="6566170" y="5398850"/>
            <a:ext cx="241570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ea typeface="Calibri"/>
                <a:cs typeface="Calibri"/>
              </a:rPr>
              <a:t>Requires NTT form</a:t>
            </a:r>
          </a:p>
        </p:txBody>
      </p:sp>
      <p:cxnSp>
        <p:nvCxnSpPr>
          <p:cNvPr id="15" name="Straight Arrow Connector 14">
            <a:extLst>
              <a:ext uri="{FF2B5EF4-FFF2-40B4-BE49-F238E27FC236}">
                <a16:creationId xmlns:a16="http://schemas.microsoft.com/office/drawing/2014/main" id="{618F9391-FF78-FA57-397D-B3532131F42E}"/>
              </a:ext>
            </a:extLst>
          </p:cNvPr>
          <p:cNvCxnSpPr>
            <a:cxnSpLocks/>
          </p:cNvCxnSpPr>
          <p:nvPr/>
        </p:nvCxnSpPr>
        <p:spPr>
          <a:xfrm flipH="1">
            <a:off x="4867071" y="5953787"/>
            <a:ext cx="1449403" cy="0"/>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E3C81FE5-6DDF-4437-6F3A-8136BC77D84A}"/>
              </a:ext>
            </a:extLst>
          </p:cNvPr>
          <p:cNvSpPr txBox="1"/>
          <p:nvPr/>
        </p:nvSpPr>
        <p:spPr>
          <a:xfrm>
            <a:off x="6566169" y="5787956"/>
            <a:ext cx="2918297"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ea typeface="Calibri"/>
                <a:cs typeface="Calibri"/>
              </a:rPr>
              <a:t>Requires coefficient form</a:t>
            </a:r>
          </a:p>
        </p:txBody>
      </p:sp>
    </p:spTree>
    <p:extLst>
      <p:ext uri="{BB962C8B-B14F-4D97-AF65-F5344CB8AC3E}">
        <p14:creationId xmlns:p14="http://schemas.microsoft.com/office/powerpoint/2010/main" val="30201502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700BB6EE-5605-1AD1-C742-785091A08686}"/>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A5AAF56-E2FF-0532-F1EE-C08D1828A0A7}"/>
              </a:ext>
            </a:extLst>
          </p:cNvPr>
          <p:cNvSpPr>
            <a:spLocks noGrp="1"/>
          </p:cNvSpPr>
          <p:nvPr>
            <p:ph idx="1"/>
          </p:nvPr>
        </p:nvSpPr>
        <p:spPr>
          <a:xfrm>
            <a:off x="838200" y="1825625"/>
            <a:ext cx="10515600" cy="4667250"/>
          </a:xfrm>
        </p:spPr>
        <p:txBody>
          <a:bodyPr vert="horz" lIns="91440" tIns="45720" rIns="91440" bIns="45720" rtlCol="0" anchor="t">
            <a:normAutofit/>
          </a:bodyPr>
          <a:lstStyle/>
          <a:p>
            <a:pPr marL="0" indent="0">
              <a:buNone/>
            </a:pPr>
            <a:r>
              <a:rPr lang="en-US" sz="3200" err="1">
                <a:ea typeface="Calibri"/>
                <a:cs typeface="Calibri"/>
              </a:rPr>
              <a:t>ZkSNARK</a:t>
            </a:r>
          </a:p>
          <a:p>
            <a:pPr marL="457200" indent="-457200"/>
            <a:r>
              <a:rPr lang="en-US" sz="2500">
                <a:ea typeface="Calibri"/>
                <a:cs typeface="Calibri"/>
              </a:rPr>
              <a:t>Public</a:t>
            </a:r>
            <a:r>
              <a:rPr lang="en-US" sz="2500"/>
              <a:t> inputs: </a:t>
            </a:r>
            <a:r>
              <a:rPr lang="en-US" sz="2500">
                <a:ea typeface="+mn-lt"/>
                <a:cs typeface="+mn-lt"/>
              </a:rPr>
              <a:t>ĥ</a:t>
            </a:r>
            <a:endParaRPr lang="en-US" sz="2500" baseline="-25000">
              <a:ea typeface="+mn-lt"/>
              <a:cs typeface="+mn-lt"/>
            </a:endParaRPr>
          </a:p>
          <a:p>
            <a:pPr marL="457200" indent="-457200"/>
            <a:r>
              <a:rPr lang="en-US" sz="2500">
                <a:ea typeface="+mn-lt"/>
                <a:cs typeface="+mn-lt"/>
              </a:rPr>
              <a:t>Private</a:t>
            </a:r>
            <a:r>
              <a:rPr lang="en-US" sz="2500"/>
              <a:t> inputs: m, r, s</a:t>
            </a:r>
            <a:r>
              <a:rPr lang="en-US" sz="2500" baseline="-25000"/>
              <a:t>2</a:t>
            </a:r>
            <a:r>
              <a:rPr lang="en-US" sz="2500"/>
              <a:t>, s</a:t>
            </a:r>
            <a:r>
              <a:rPr lang="en-US" sz="2500" baseline="-25000"/>
              <a:t>1</a:t>
            </a:r>
            <a:r>
              <a:rPr lang="en-US" sz="2500"/>
              <a:t> ← c – hs</a:t>
            </a:r>
            <a:r>
              <a:rPr lang="en-US" sz="2500" baseline="-25000"/>
              <a:t>2</a:t>
            </a:r>
            <a:endParaRPr lang="en-US" sz="2500">
              <a:ea typeface="Calibri"/>
              <a:cs typeface="Calibri"/>
            </a:endParaRPr>
          </a:p>
          <a:p>
            <a:pPr marL="457200" indent="-457200"/>
            <a:r>
              <a:rPr lang="en-US" sz="2500"/>
              <a:t>Circuit:</a:t>
            </a:r>
            <a:endParaRPr lang="en-US" sz="2500">
              <a:ea typeface="Calibri"/>
              <a:cs typeface="Calibri"/>
            </a:endParaRPr>
          </a:p>
          <a:p>
            <a:pPr marL="914400" lvl="1" indent="-457200">
              <a:buFont typeface="+mj-lt"/>
              <a:buAutoNum type="arabicPeriod"/>
            </a:pPr>
            <a:r>
              <a:rPr lang="en-US" sz="2800"/>
              <a:t>Compute </a:t>
            </a:r>
            <a:r>
              <a:rPr lang="en-US" sz="2800">
                <a:solidFill>
                  <a:srgbClr val="000000"/>
                </a:solidFill>
              </a:rPr>
              <a:t>c</a:t>
            </a:r>
            <a:r>
              <a:rPr lang="en-US" sz="2800"/>
              <a:t> ← </a:t>
            </a:r>
            <a:r>
              <a:rPr lang="en-US" sz="2800" err="1"/>
              <a:t>HashToPoint</a:t>
            </a:r>
            <a:r>
              <a:rPr lang="en-US" sz="2800"/>
              <a:t>(</a:t>
            </a:r>
            <a:r>
              <a:rPr lang="en-US" sz="2800" err="1"/>
              <a:t>r|m</a:t>
            </a:r>
            <a:r>
              <a:rPr lang="en-US" sz="2800"/>
              <a:t>) </a:t>
            </a:r>
            <a:endParaRPr lang="en-US" sz="2800">
              <a:ea typeface="Calibri"/>
              <a:cs typeface="Calibri"/>
            </a:endParaRPr>
          </a:p>
          <a:p>
            <a:pPr marL="914400" lvl="1" indent="-457200">
              <a:buAutoNum type="arabicPeriod"/>
            </a:pPr>
            <a:r>
              <a:rPr lang="en-US" sz="2800">
                <a:solidFill>
                  <a:srgbClr val="000000"/>
                </a:solidFill>
                <a:ea typeface="+mn-lt"/>
                <a:cs typeface="+mn-lt"/>
              </a:rPr>
              <a:t>ĉ = NTT</a:t>
            </a:r>
            <a:r>
              <a:rPr lang="en-US" sz="2500" i="1">
                <a:solidFill>
                  <a:srgbClr val="000000"/>
                </a:solidFill>
                <a:ea typeface="+mn-lt"/>
                <a:cs typeface="+mn-lt"/>
              </a:rPr>
              <a:t>⋅ </a:t>
            </a:r>
            <a:r>
              <a:rPr lang="en-US" sz="2800">
                <a:solidFill>
                  <a:srgbClr val="000000"/>
                </a:solidFill>
                <a:ea typeface="+mn-lt"/>
                <a:cs typeface="+mn-lt"/>
              </a:rPr>
              <a:t> c, ŝ₂ = NTT</a:t>
            </a:r>
            <a:r>
              <a:rPr lang="en-US" sz="2500" i="1">
                <a:solidFill>
                  <a:srgbClr val="000000"/>
                </a:solidFill>
                <a:ea typeface="+mn-lt"/>
                <a:cs typeface="+mn-lt"/>
              </a:rPr>
              <a:t>⋅ </a:t>
            </a:r>
            <a:r>
              <a:rPr lang="en-US" sz="2500">
                <a:solidFill>
                  <a:srgbClr val="000000"/>
                </a:solidFill>
                <a:ea typeface="+mn-lt"/>
                <a:cs typeface="+mn-lt"/>
              </a:rPr>
              <a:t>s₂, ŝ₁</a:t>
            </a:r>
            <a:r>
              <a:rPr lang="en-US" sz="2800">
                <a:solidFill>
                  <a:srgbClr val="000000"/>
                </a:solidFill>
                <a:ea typeface="+mn-lt"/>
                <a:cs typeface="+mn-lt"/>
              </a:rPr>
              <a:t> = NTT</a:t>
            </a:r>
            <a:r>
              <a:rPr lang="en-US" sz="2500" i="1">
                <a:solidFill>
                  <a:srgbClr val="000000"/>
                </a:solidFill>
                <a:ea typeface="+mn-lt"/>
                <a:cs typeface="+mn-lt"/>
              </a:rPr>
              <a:t>⋅ </a:t>
            </a:r>
            <a:r>
              <a:rPr lang="en-US" sz="2500">
                <a:solidFill>
                  <a:srgbClr val="000000"/>
                </a:solidFill>
                <a:ea typeface="+mn-lt"/>
                <a:cs typeface="+mn-lt"/>
              </a:rPr>
              <a:t>s₁ </a:t>
            </a:r>
          </a:p>
          <a:p>
            <a:pPr marL="914400" lvl="1" indent="-457200">
              <a:buAutoNum type="arabicPeriod"/>
            </a:pPr>
            <a:r>
              <a:rPr lang="en-US" sz="2800">
                <a:solidFill>
                  <a:srgbClr val="000000"/>
                </a:solidFill>
                <a:ea typeface="Calibri"/>
                <a:cs typeface="Calibri"/>
              </a:rPr>
              <a:t>Check that ĉ - </a:t>
            </a:r>
            <a:r>
              <a:rPr lang="en-US" sz="2500" err="1">
                <a:solidFill>
                  <a:srgbClr val="000000"/>
                </a:solidFill>
                <a:ea typeface="Calibri"/>
                <a:cs typeface="Calibri"/>
              </a:rPr>
              <a:t>ĥ</a:t>
            </a:r>
            <a:r>
              <a:rPr lang="en-US" sz="2500" err="1">
                <a:solidFill>
                  <a:srgbClr val="000000"/>
                </a:solidFill>
                <a:ea typeface="+mn-lt"/>
                <a:cs typeface="+mn-lt"/>
              </a:rPr>
              <a:t>∘</a:t>
            </a:r>
            <a:r>
              <a:rPr lang="en-US" sz="2800" err="1">
                <a:solidFill>
                  <a:srgbClr val="000000"/>
                </a:solidFill>
                <a:ea typeface="+mn-lt"/>
                <a:cs typeface="+mn-lt"/>
              </a:rPr>
              <a:t>s</a:t>
            </a:r>
            <a:r>
              <a:rPr lang="en-US" sz="2800">
                <a:solidFill>
                  <a:srgbClr val="000000"/>
                </a:solidFill>
                <a:ea typeface="+mn-lt"/>
                <a:cs typeface="+mn-lt"/>
              </a:rPr>
              <a:t>̂₂ - </a:t>
            </a:r>
            <a:r>
              <a:rPr lang="en-US" sz="2500">
                <a:solidFill>
                  <a:srgbClr val="000000"/>
                </a:solidFill>
                <a:ea typeface="+mn-lt"/>
                <a:cs typeface="+mn-lt"/>
              </a:rPr>
              <a:t>ŝ₁</a:t>
            </a:r>
            <a:r>
              <a:rPr lang="en-US" sz="2800">
                <a:solidFill>
                  <a:srgbClr val="000000"/>
                </a:solidFill>
                <a:ea typeface="+mn-lt"/>
                <a:cs typeface="+mn-lt"/>
              </a:rPr>
              <a:t> =</a:t>
            </a:r>
            <a:r>
              <a:rPr lang="en-US" sz="2800">
                <a:ea typeface="Calibri"/>
                <a:cs typeface="Calibri"/>
              </a:rPr>
              <a:t> 0 (mod q)</a:t>
            </a:r>
            <a:endParaRPr lang="en-US" sz="2500">
              <a:ea typeface="Calibri"/>
              <a:cs typeface="Calibri"/>
            </a:endParaRPr>
          </a:p>
          <a:p>
            <a:pPr marL="914400" lvl="1" indent="-457200">
              <a:buAutoNum type="arabicPeriod"/>
            </a:pPr>
            <a:r>
              <a:rPr lang="en-US" sz="2800">
                <a:ea typeface="Calibri"/>
                <a:cs typeface="Calibri"/>
              </a:rPr>
              <a:t>Check that </a:t>
            </a:r>
            <a:r>
              <a:rPr lang="en" sz="2800">
                <a:ea typeface="+mn-lt"/>
                <a:cs typeface="+mn-lt"/>
              </a:rPr>
              <a:t>‖</a:t>
            </a:r>
            <a:r>
              <a:rPr lang="en-US" sz="2800">
                <a:ea typeface="+mn-lt"/>
                <a:cs typeface="+mn-lt"/>
              </a:rPr>
              <a:t>(</a:t>
            </a:r>
            <a:r>
              <a:rPr lang="en-US" sz="2800">
                <a:ea typeface="Calibri"/>
                <a:cs typeface="Calibri"/>
              </a:rPr>
              <a:t>s</a:t>
            </a:r>
            <a:r>
              <a:rPr lang="en-US" sz="2800" baseline="-25000">
                <a:ea typeface="Calibri"/>
                <a:cs typeface="Calibri"/>
              </a:rPr>
              <a:t>1</a:t>
            </a:r>
            <a:r>
              <a:rPr lang="en-US" sz="2800">
                <a:ea typeface="Calibri"/>
                <a:cs typeface="Calibri"/>
              </a:rPr>
              <a:t>, s</a:t>
            </a:r>
            <a:r>
              <a:rPr lang="en-US" sz="2800" baseline="-25000">
                <a:ea typeface="Calibri"/>
                <a:cs typeface="Calibri"/>
              </a:rPr>
              <a:t>2</a:t>
            </a:r>
            <a:r>
              <a:rPr lang="en-US" sz="2800">
                <a:ea typeface="Calibri"/>
                <a:cs typeface="Calibri"/>
              </a:rPr>
              <a:t>)</a:t>
            </a:r>
            <a:r>
              <a:rPr lang="en" sz="2800">
                <a:ea typeface="+mn-lt"/>
                <a:cs typeface="+mn-lt"/>
              </a:rPr>
              <a:t>‖ ≤ β</a:t>
            </a:r>
            <a:endParaRPr lang="en">
              <a:ea typeface="Calibri" panose="020F0502020204030204"/>
              <a:cs typeface="Calibri" panose="020F0502020204030204"/>
            </a:endParaRPr>
          </a:p>
          <a:p>
            <a:pPr marL="914400" lvl="1" indent="-457200">
              <a:buFont typeface="Calibri Light" panose="020F0302020204030204"/>
              <a:buAutoNum type="arabicPeriod"/>
            </a:pPr>
            <a:endParaRPr lang="en-US">
              <a:solidFill>
                <a:srgbClr val="000000"/>
              </a:solidFill>
              <a:ea typeface="Calibri"/>
              <a:cs typeface="Calibri"/>
            </a:endParaRPr>
          </a:p>
        </p:txBody>
      </p:sp>
      <p:sp>
        <p:nvSpPr>
          <p:cNvPr id="2" name="Title 1">
            <a:extLst>
              <a:ext uri="{FF2B5EF4-FFF2-40B4-BE49-F238E27FC236}">
                <a16:creationId xmlns:a16="http://schemas.microsoft.com/office/drawing/2014/main" id="{6E950966-43AE-0E11-16F6-7E7E12B32291}"/>
              </a:ext>
            </a:extLst>
          </p:cNvPr>
          <p:cNvSpPr>
            <a:spLocks noGrp="1"/>
          </p:cNvSpPr>
          <p:nvPr>
            <p:ph type="title"/>
          </p:nvPr>
        </p:nvSpPr>
        <p:spPr/>
        <p:txBody>
          <a:bodyPr/>
          <a:lstStyle/>
          <a:p>
            <a:r>
              <a:rPr lang="en-US">
                <a:latin typeface="Segoe UI Semibold"/>
                <a:cs typeface="Segoe UI Semibold"/>
              </a:rPr>
              <a:t>Falcon Proof of Possession</a:t>
            </a:r>
          </a:p>
        </p:txBody>
      </p:sp>
      <p:sp>
        <p:nvSpPr>
          <p:cNvPr id="8" name="TextBox 7" hidden="1">
            <a:extLst>
              <a:ext uri="{FF2B5EF4-FFF2-40B4-BE49-F238E27FC236}">
                <a16:creationId xmlns:a16="http://schemas.microsoft.com/office/drawing/2014/main" id="{A0150D15-C5E4-DE14-125C-3CA5D1EE1C08}"/>
              </a:ext>
            </a:extLst>
          </p:cNvPr>
          <p:cNvSpPr txBox="1"/>
          <p:nvPr/>
        </p:nvSpPr>
        <p:spPr>
          <a:xfrm>
            <a:off x="1231900" y="4508646"/>
            <a:ext cx="5702300" cy="1737360"/>
          </a:xfrm>
          <a:prstGeom prst="rect">
            <a:avLst/>
          </a:prstGeom>
          <a:noFill/>
          <a:ln w="28575">
            <a:solidFill>
              <a:srgbClr val="994F00"/>
            </a:solidFill>
          </a:ln>
        </p:spPr>
        <p:txBody>
          <a:bodyPr wrap="square" rtlCol="0">
            <a:spAutoFit/>
          </a:bodyPr>
          <a:lstStyle/>
          <a:p>
            <a:endParaRPr lang="en-US" sz="2800">
              <a:solidFill>
                <a:schemeClr val="accent1"/>
              </a:solidFill>
              <a:latin typeface="Calibri" panose="020F0502020204030204" pitchFamily="34" charset="0"/>
              <a:cs typeface="Calibri" panose="020F0502020204030204" pitchFamily="34" charset="0"/>
            </a:endParaRPr>
          </a:p>
        </p:txBody>
      </p:sp>
      <p:sp>
        <p:nvSpPr>
          <p:cNvPr id="6" name="Content Placeholder 2">
            <a:extLst>
              <a:ext uri="{FF2B5EF4-FFF2-40B4-BE49-F238E27FC236}">
                <a16:creationId xmlns:a16="http://schemas.microsoft.com/office/drawing/2014/main" id="{41026790-0577-2CE5-A6E0-4F960B7A9BC7}"/>
              </a:ext>
            </a:extLst>
          </p:cNvPr>
          <p:cNvSpPr txBox="1">
            <a:spLocks/>
          </p:cNvSpPr>
          <p:nvPr/>
        </p:nvSpPr>
        <p:spPr>
          <a:xfrm>
            <a:off x="8417269" y="1183532"/>
            <a:ext cx="3596391" cy="1934092"/>
          </a:xfrm>
          <a:prstGeom prst="rect">
            <a:avLst/>
          </a:prstGeom>
          <a:ln w="28575">
            <a:solidFill>
              <a:schemeClr val="tx1"/>
            </a:solidFill>
          </a:ln>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a:t>Input: </a:t>
            </a:r>
            <a:endParaRPr lang="en-US" sz="3200">
              <a:ea typeface="Calibri"/>
              <a:cs typeface="Calibri"/>
            </a:endParaRPr>
          </a:p>
          <a:p>
            <a:pPr lvl="1"/>
            <a:r>
              <a:rPr lang="en-US" sz="2800"/>
              <a:t>Public key h</a:t>
            </a:r>
            <a:endParaRPr lang="en-US" sz="2800">
              <a:ea typeface="Calibri"/>
              <a:cs typeface="Calibri"/>
            </a:endParaRPr>
          </a:p>
          <a:p>
            <a:pPr lvl="1"/>
            <a:r>
              <a:rPr lang="en-US" sz="2800"/>
              <a:t>Signature </a:t>
            </a:r>
            <a:r>
              <a:rPr lang="el-GR" sz="2800"/>
              <a:t>σ</a:t>
            </a:r>
            <a:r>
              <a:rPr lang="en-US" sz="2800"/>
              <a:t> = (r, s</a:t>
            </a:r>
            <a:r>
              <a:rPr lang="en-US" sz="2800" baseline="-25000"/>
              <a:t>2</a:t>
            </a:r>
            <a:r>
              <a:rPr lang="en-US" sz="2800"/>
              <a:t>)</a:t>
            </a:r>
            <a:endParaRPr lang="en-US" sz="2800">
              <a:ea typeface="Calibri"/>
              <a:cs typeface="Calibri"/>
            </a:endParaRPr>
          </a:p>
          <a:p>
            <a:pPr lvl="1"/>
            <a:r>
              <a:rPr lang="en-US" sz="2800"/>
              <a:t>Message m</a:t>
            </a:r>
            <a:endParaRPr lang="en-US" sz="2800">
              <a:ea typeface="Calibri"/>
              <a:cs typeface="Calibri"/>
            </a:endParaRPr>
          </a:p>
          <a:p>
            <a:pPr marL="914400" lvl="1" indent="-457200">
              <a:buFont typeface="+mj-lt"/>
              <a:buAutoNum type="arabicPeriod"/>
            </a:pPr>
            <a:endParaRPr lang="en-US"/>
          </a:p>
        </p:txBody>
      </p:sp>
    </p:spTree>
    <p:extLst>
      <p:ext uri="{BB962C8B-B14F-4D97-AF65-F5344CB8AC3E}">
        <p14:creationId xmlns:p14="http://schemas.microsoft.com/office/powerpoint/2010/main" val="264630991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F20DEEBD-384F-93B1-D8AC-89BE3332CFBB}"/>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38428F5-6AF6-00EF-C6E3-E74AB988D588}"/>
              </a:ext>
            </a:extLst>
          </p:cNvPr>
          <p:cNvSpPr>
            <a:spLocks noGrp="1"/>
          </p:cNvSpPr>
          <p:nvPr>
            <p:ph idx="1"/>
          </p:nvPr>
        </p:nvSpPr>
        <p:spPr>
          <a:xfrm>
            <a:off x="838200" y="1825625"/>
            <a:ext cx="10515600" cy="4667250"/>
          </a:xfrm>
        </p:spPr>
        <p:txBody>
          <a:bodyPr vert="horz" lIns="91440" tIns="45720" rIns="91440" bIns="45720" rtlCol="0" anchor="t">
            <a:normAutofit/>
          </a:bodyPr>
          <a:lstStyle/>
          <a:p>
            <a:pPr marL="0" indent="0">
              <a:buNone/>
            </a:pPr>
            <a:r>
              <a:rPr lang="en-US" sz="3200" err="1">
                <a:ea typeface="Calibri"/>
                <a:cs typeface="Calibri"/>
              </a:rPr>
              <a:t>ZkSNARK</a:t>
            </a:r>
          </a:p>
          <a:p>
            <a:pPr marL="457200" indent="-457200"/>
            <a:r>
              <a:rPr lang="en-US" sz="2500">
                <a:ea typeface="Calibri"/>
                <a:cs typeface="Calibri"/>
              </a:rPr>
              <a:t>Public</a:t>
            </a:r>
            <a:r>
              <a:rPr lang="en-US" sz="2500"/>
              <a:t> inputs: </a:t>
            </a:r>
            <a:r>
              <a:rPr lang="en-US" sz="2500">
                <a:ea typeface="+mn-lt"/>
                <a:cs typeface="+mn-lt"/>
              </a:rPr>
              <a:t>ĥ</a:t>
            </a:r>
            <a:endParaRPr lang="en-US" sz="2500" baseline="-25000">
              <a:ea typeface="+mn-lt"/>
              <a:cs typeface="+mn-lt"/>
            </a:endParaRPr>
          </a:p>
          <a:p>
            <a:pPr marL="457200" indent="-457200"/>
            <a:r>
              <a:rPr lang="en-US" sz="2500">
                <a:ea typeface="+mn-lt"/>
                <a:cs typeface="+mn-lt"/>
              </a:rPr>
              <a:t>Private</a:t>
            </a:r>
            <a:r>
              <a:rPr lang="en-US" sz="2500"/>
              <a:t> inputs: m, r, s</a:t>
            </a:r>
            <a:r>
              <a:rPr lang="en-US" sz="2500" baseline="-25000"/>
              <a:t>2</a:t>
            </a:r>
            <a:r>
              <a:rPr lang="en-US" sz="2500"/>
              <a:t>, s</a:t>
            </a:r>
            <a:r>
              <a:rPr lang="en-US" sz="2500" baseline="-25000"/>
              <a:t>1</a:t>
            </a:r>
            <a:r>
              <a:rPr lang="en-US" sz="2500"/>
              <a:t> ← c – hs</a:t>
            </a:r>
            <a:r>
              <a:rPr lang="en-US" sz="2500" baseline="-25000"/>
              <a:t>2</a:t>
            </a:r>
            <a:endParaRPr lang="en-US" sz="2500">
              <a:ea typeface="Calibri"/>
              <a:cs typeface="Calibri"/>
            </a:endParaRPr>
          </a:p>
          <a:p>
            <a:pPr marL="457200" indent="-457200"/>
            <a:r>
              <a:rPr lang="en-US" sz="2500"/>
              <a:t>Circuit:</a:t>
            </a:r>
            <a:endParaRPr lang="en-US" sz="2500">
              <a:ea typeface="Calibri"/>
              <a:cs typeface="Calibri"/>
            </a:endParaRPr>
          </a:p>
          <a:p>
            <a:pPr marL="914400" lvl="1" indent="-457200">
              <a:buFont typeface="+mj-lt"/>
              <a:buAutoNum type="arabicPeriod"/>
            </a:pPr>
            <a:r>
              <a:rPr lang="en-US" sz="2800"/>
              <a:t>Compute </a:t>
            </a:r>
            <a:r>
              <a:rPr lang="en-US" sz="2800">
                <a:solidFill>
                  <a:srgbClr val="000000"/>
                </a:solidFill>
              </a:rPr>
              <a:t>c</a:t>
            </a:r>
            <a:r>
              <a:rPr lang="en-US" sz="2800"/>
              <a:t> ← </a:t>
            </a:r>
            <a:r>
              <a:rPr lang="en-US" sz="2800" err="1"/>
              <a:t>HashToPoint</a:t>
            </a:r>
            <a:r>
              <a:rPr lang="en-US" sz="2800"/>
              <a:t>(</a:t>
            </a:r>
            <a:r>
              <a:rPr lang="en-US" sz="2800" err="1"/>
              <a:t>r|m</a:t>
            </a:r>
            <a:r>
              <a:rPr lang="en-US" sz="2800"/>
              <a:t>) </a:t>
            </a:r>
            <a:endParaRPr lang="en-US" sz="2800">
              <a:ea typeface="Calibri"/>
              <a:cs typeface="Calibri"/>
            </a:endParaRPr>
          </a:p>
          <a:p>
            <a:pPr marL="914400" lvl="1" indent="-457200">
              <a:buAutoNum type="arabicPeriod"/>
            </a:pPr>
            <a:r>
              <a:rPr lang="en-US" sz="2800">
                <a:solidFill>
                  <a:srgbClr val="000000"/>
                </a:solidFill>
                <a:ea typeface="+mn-lt"/>
                <a:cs typeface="+mn-lt"/>
              </a:rPr>
              <a:t>ĉ = NTT</a:t>
            </a:r>
            <a:r>
              <a:rPr lang="en-US" sz="2500" i="1">
                <a:solidFill>
                  <a:srgbClr val="000000"/>
                </a:solidFill>
                <a:ea typeface="+mn-lt"/>
                <a:cs typeface="+mn-lt"/>
              </a:rPr>
              <a:t>⋅ </a:t>
            </a:r>
            <a:r>
              <a:rPr lang="en-US" sz="2800">
                <a:solidFill>
                  <a:srgbClr val="000000"/>
                </a:solidFill>
                <a:ea typeface="+mn-lt"/>
                <a:cs typeface="+mn-lt"/>
              </a:rPr>
              <a:t> c, ŝ₂ = NTT</a:t>
            </a:r>
            <a:r>
              <a:rPr lang="en-US" sz="2500" i="1">
                <a:solidFill>
                  <a:srgbClr val="000000"/>
                </a:solidFill>
                <a:ea typeface="+mn-lt"/>
                <a:cs typeface="+mn-lt"/>
              </a:rPr>
              <a:t>⋅ </a:t>
            </a:r>
            <a:r>
              <a:rPr lang="en-US" sz="2500">
                <a:solidFill>
                  <a:srgbClr val="000000"/>
                </a:solidFill>
                <a:ea typeface="+mn-lt"/>
                <a:cs typeface="+mn-lt"/>
              </a:rPr>
              <a:t>s₂, ŝ₁</a:t>
            </a:r>
            <a:r>
              <a:rPr lang="en-US" sz="2800">
                <a:solidFill>
                  <a:srgbClr val="000000"/>
                </a:solidFill>
                <a:ea typeface="+mn-lt"/>
                <a:cs typeface="+mn-lt"/>
              </a:rPr>
              <a:t> = NTT</a:t>
            </a:r>
            <a:r>
              <a:rPr lang="en-US" sz="2500" i="1">
                <a:solidFill>
                  <a:srgbClr val="000000"/>
                </a:solidFill>
                <a:ea typeface="+mn-lt"/>
                <a:cs typeface="+mn-lt"/>
              </a:rPr>
              <a:t>⋅ </a:t>
            </a:r>
            <a:r>
              <a:rPr lang="en-US" sz="2500">
                <a:solidFill>
                  <a:srgbClr val="000000"/>
                </a:solidFill>
                <a:ea typeface="+mn-lt"/>
                <a:cs typeface="+mn-lt"/>
              </a:rPr>
              <a:t>s₁ </a:t>
            </a:r>
          </a:p>
          <a:p>
            <a:pPr marL="914400" lvl="1" indent="-457200">
              <a:buAutoNum type="arabicPeriod"/>
            </a:pPr>
            <a:r>
              <a:rPr lang="en-US" sz="2800">
                <a:solidFill>
                  <a:srgbClr val="FF0000"/>
                </a:solidFill>
                <a:ea typeface="Calibri"/>
                <a:cs typeface="Calibri"/>
              </a:rPr>
              <a:t>Check that ĉ - </a:t>
            </a:r>
            <a:r>
              <a:rPr lang="en-US" sz="2500" err="1">
                <a:solidFill>
                  <a:srgbClr val="FF0000"/>
                </a:solidFill>
                <a:ea typeface="Calibri"/>
                <a:cs typeface="Calibri"/>
              </a:rPr>
              <a:t>ĥ</a:t>
            </a:r>
            <a:r>
              <a:rPr lang="en-US" sz="2500" err="1">
                <a:solidFill>
                  <a:srgbClr val="FF0000"/>
                </a:solidFill>
                <a:ea typeface="+mn-lt"/>
                <a:cs typeface="+mn-lt"/>
              </a:rPr>
              <a:t>∘</a:t>
            </a:r>
            <a:r>
              <a:rPr lang="en-US" sz="2800" err="1">
                <a:solidFill>
                  <a:srgbClr val="FF0000"/>
                </a:solidFill>
                <a:ea typeface="+mn-lt"/>
                <a:cs typeface="+mn-lt"/>
              </a:rPr>
              <a:t>s</a:t>
            </a:r>
            <a:r>
              <a:rPr lang="en-US" sz="2800">
                <a:solidFill>
                  <a:srgbClr val="FF0000"/>
                </a:solidFill>
                <a:ea typeface="+mn-lt"/>
                <a:cs typeface="+mn-lt"/>
              </a:rPr>
              <a:t>̂₂ - </a:t>
            </a:r>
            <a:r>
              <a:rPr lang="en-US" sz="2500">
                <a:solidFill>
                  <a:srgbClr val="FF0000"/>
                </a:solidFill>
                <a:ea typeface="+mn-lt"/>
                <a:cs typeface="+mn-lt"/>
              </a:rPr>
              <a:t>ŝ₁</a:t>
            </a:r>
            <a:r>
              <a:rPr lang="en-US" sz="2800">
                <a:solidFill>
                  <a:srgbClr val="FF0000"/>
                </a:solidFill>
                <a:ea typeface="+mn-lt"/>
                <a:cs typeface="+mn-lt"/>
              </a:rPr>
              <a:t> =</a:t>
            </a:r>
            <a:r>
              <a:rPr lang="en-US" sz="2800">
                <a:solidFill>
                  <a:srgbClr val="FF0000"/>
                </a:solidFill>
                <a:ea typeface="Calibri"/>
                <a:cs typeface="Calibri"/>
              </a:rPr>
              <a:t> 0 (mod q)</a:t>
            </a:r>
            <a:endParaRPr lang="en-US" sz="2500">
              <a:solidFill>
                <a:srgbClr val="FF0000"/>
              </a:solidFill>
              <a:ea typeface="Calibri"/>
              <a:cs typeface="Calibri"/>
            </a:endParaRPr>
          </a:p>
          <a:p>
            <a:pPr marL="914400" lvl="1" indent="-457200">
              <a:buAutoNum type="arabicPeriod"/>
            </a:pPr>
            <a:r>
              <a:rPr lang="en-US" sz="2800">
                <a:solidFill>
                  <a:srgbClr val="FF0000"/>
                </a:solidFill>
                <a:ea typeface="Calibri"/>
                <a:cs typeface="Calibri"/>
              </a:rPr>
              <a:t>Check that </a:t>
            </a:r>
            <a:r>
              <a:rPr lang="en" sz="2800">
                <a:solidFill>
                  <a:srgbClr val="FF0000"/>
                </a:solidFill>
                <a:ea typeface="+mn-lt"/>
                <a:cs typeface="+mn-lt"/>
              </a:rPr>
              <a:t>‖</a:t>
            </a:r>
            <a:r>
              <a:rPr lang="en-US" sz="2800">
                <a:solidFill>
                  <a:srgbClr val="FF0000"/>
                </a:solidFill>
                <a:ea typeface="+mn-lt"/>
                <a:cs typeface="+mn-lt"/>
              </a:rPr>
              <a:t>(</a:t>
            </a:r>
            <a:r>
              <a:rPr lang="en-US" sz="2800">
                <a:solidFill>
                  <a:srgbClr val="FF0000"/>
                </a:solidFill>
                <a:ea typeface="Calibri"/>
                <a:cs typeface="Calibri"/>
              </a:rPr>
              <a:t>s</a:t>
            </a:r>
            <a:r>
              <a:rPr lang="en-US" sz="2800" baseline="-25000">
                <a:solidFill>
                  <a:srgbClr val="FF0000"/>
                </a:solidFill>
                <a:ea typeface="Calibri"/>
                <a:cs typeface="Calibri"/>
              </a:rPr>
              <a:t>1</a:t>
            </a:r>
            <a:r>
              <a:rPr lang="en-US" sz="2800">
                <a:solidFill>
                  <a:srgbClr val="FF0000"/>
                </a:solidFill>
                <a:ea typeface="Calibri"/>
                <a:cs typeface="Calibri"/>
              </a:rPr>
              <a:t>, s</a:t>
            </a:r>
            <a:r>
              <a:rPr lang="en-US" sz="2800" baseline="-25000">
                <a:solidFill>
                  <a:srgbClr val="FF0000"/>
                </a:solidFill>
                <a:ea typeface="Calibri"/>
                <a:cs typeface="Calibri"/>
              </a:rPr>
              <a:t>2</a:t>
            </a:r>
            <a:r>
              <a:rPr lang="en-US" sz="2800">
                <a:solidFill>
                  <a:srgbClr val="FF0000"/>
                </a:solidFill>
                <a:ea typeface="Calibri"/>
                <a:cs typeface="Calibri"/>
              </a:rPr>
              <a:t>)</a:t>
            </a:r>
            <a:r>
              <a:rPr lang="en" sz="2800">
                <a:solidFill>
                  <a:srgbClr val="FF0000"/>
                </a:solidFill>
                <a:ea typeface="+mn-lt"/>
                <a:cs typeface="+mn-lt"/>
              </a:rPr>
              <a:t>‖ ≤  β</a:t>
            </a:r>
            <a:endParaRPr lang="en">
              <a:solidFill>
                <a:srgbClr val="FF0000"/>
              </a:solidFill>
              <a:ea typeface="Calibri" panose="020F0502020204030204"/>
              <a:cs typeface="Calibri" panose="020F0502020204030204"/>
            </a:endParaRPr>
          </a:p>
          <a:p>
            <a:pPr marL="914400" lvl="1" indent="-457200">
              <a:buFont typeface="Calibri Light" panose="020F0302020204030204"/>
              <a:buAutoNum type="arabicPeriod"/>
            </a:pPr>
            <a:endParaRPr lang="en-US">
              <a:solidFill>
                <a:srgbClr val="000000"/>
              </a:solidFill>
              <a:ea typeface="Calibri"/>
              <a:cs typeface="Calibri"/>
            </a:endParaRPr>
          </a:p>
        </p:txBody>
      </p:sp>
      <p:sp>
        <p:nvSpPr>
          <p:cNvPr id="2" name="Title 1">
            <a:extLst>
              <a:ext uri="{FF2B5EF4-FFF2-40B4-BE49-F238E27FC236}">
                <a16:creationId xmlns:a16="http://schemas.microsoft.com/office/drawing/2014/main" id="{BF872719-74B2-4966-E84E-6BDA4B42B469}"/>
              </a:ext>
            </a:extLst>
          </p:cNvPr>
          <p:cNvSpPr>
            <a:spLocks noGrp="1"/>
          </p:cNvSpPr>
          <p:nvPr>
            <p:ph type="title"/>
          </p:nvPr>
        </p:nvSpPr>
        <p:spPr/>
        <p:txBody>
          <a:bodyPr/>
          <a:lstStyle/>
          <a:p>
            <a:r>
              <a:rPr lang="en-US">
                <a:latin typeface="Segoe UI Semibold"/>
                <a:cs typeface="Segoe UI Semibold"/>
              </a:rPr>
              <a:t>Falcon Proof of Possession</a:t>
            </a:r>
          </a:p>
        </p:txBody>
      </p:sp>
      <p:sp>
        <p:nvSpPr>
          <p:cNvPr id="8" name="TextBox 7" hidden="1">
            <a:extLst>
              <a:ext uri="{FF2B5EF4-FFF2-40B4-BE49-F238E27FC236}">
                <a16:creationId xmlns:a16="http://schemas.microsoft.com/office/drawing/2014/main" id="{B813A947-F2AA-30B1-2839-5D10D8877DE7}"/>
              </a:ext>
            </a:extLst>
          </p:cNvPr>
          <p:cNvSpPr txBox="1"/>
          <p:nvPr/>
        </p:nvSpPr>
        <p:spPr>
          <a:xfrm>
            <a:off x="1231900" y="4508646"/>
            <a:ext cx="5702300" cy="1737360"/>
          </a:xfrm>
          <a:prstGeom prst="rect">
            <a:avLst/>
          </a:prstGeom>
          <a:noFill/>
          <a:ln w="28575">
            <a:solidFill>
              <a:srgbClr val="994F00"/>
            </a:solidFill>
          </a:ln>
        </p:spPr>
        <p:txBody>
          <a:bodyPr wrap="square" rtlCol="0">
            <a:spAutoFit/>
          </a:bodyPr>
          <a:lstStyle/>
          <a:p>
            <a:endParaRPr lang="en-US" sz="2800">
              <a:solidFill>
                <a:schemeClr val="accent1"/>
              </a:solidFill>
              <a:latin typeface="Calibri" panose="020F0502020204030204" pitchFamily="34" charset="0"/>
              <a:cs typeface="Calibri" panose="020F0502020204030204" pitchFamily="34" charset="0"/>
            </a:endParaRPr>
          </a:p>
        </p:txBody>
      </p:sp>
      <p:sp>
        <p:nvSpPr>
          <p:cNvPr id="6" name="Content Placeholder 2">
            <a:extLst>
              <a:ext uri="{FF2B5EF4-FFF2-40B4-BE49-F238E27FC236}">
                <a16:creationId xmlns:a16="http://schemas.microsoft.com/office/drawing/2014/main" id="{D08B2DBD-CCB3-ECDE-3909-8E44B0B9DA8E}"/>
              </a:ext>
            </a:extLst>
          </p:cNvPr>
          <p:cNvSpPr txBox="1">
            <a:spLocks/>
          </p:cNvSpPr>
          <p:nvPr/>
        </p:nvSpPr>
        <p:spPr>
          <a:xfrm>
            <a:off x="8417269" y="1183532"/>
            <a:ext cx="3596391" cy="1934092"/>
          </a:xfrm>
          <a:prstGeom prst="rect">
            <a:avLst/>
          </a:prstGeom>
          <a:ln w="28575">
            <a:solidFill>
              <a:schemeClr val="tx1"/>
            </a:solidFill>
          </a:ln>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a:t>Input: </a:t>
            </a:r>
          </a:p>
          <a:p>
            <a:pPr lvl="1"/>
            <a:r>
              <a:rPr lang="en-US" sz="2800"/>
              <a:t>Public key h</a:t>
            </a:r>
            <a:endParaRPr lang="en-US" sz="2800">
              <a:ea typeface="Calibri"/>
              <a:cs typeface="Calibri"/>
            </a:endParaRPr>
          </a:p>
          <a:p>
            <a:pPr lvl="1"/>
            <a:r>
              <a:rPr lang="en-US" sz="2800"/>
              <a:t>Signature </a:t>
            </a:r>
            <a:r>
              <a:rPr lang="el-GR" sz="2800"/>
              <a:t>σ</a:t>
            </a:r>
            <a:r>
              <a:rPr lang="en-US" sz="2800"/>
              <a:t> = (r, s</a:t>
            </a:r>
            <a:r>
              <a:rPr lang="en-US" sz="2800" baseline="-25000"/>
              <a:t>2</a:t>
            </a:r>
            <a:r>
              <a:rPr lang="en-US" sz="2800"/>
              <a:t>)</a:t>
            </a:r>
            <a:endParaRPr lang="en-US" sz="2800">
              <a:ea typeface="Calibri"/>
              <a:cs typeface="Calibri"/>
            </a:endParaRPr>
          </a:p>
          <a:p>
            <a:pPr lvl="1"/>
            <a:r>
              <a:rPr lang="en-US" sz="2800"/>
              <a:t>Message m</a:t>
            </a:r>
            <a:endParaRPr lang="en-US" sz="2800">
              <a:ea typeface="Calibri"/>
              <a:cs typeface="Calibri"/>
            </a:endParaRPr>
          </a:p>
          <a:p>
            <a:pPr marL="914400" lvl="1" indent="-457200">
              <a:buFont typeface="+mj-lt"/>
              <a:buAutoNum type="arabicPeriod"/>
            </a:pPr>
            <a:endParaRPr lang="en-US"/>
          </a:p>
        </p:txBody>
      </p:sp>
    </p:spTree>
    <p:extLst>
      <p:ext uri="{BB962C8B-B14F-4D97-AF65-F5344CB8AC3E}">
        <p14:creationId xmlns:p14="http://schemas.microsoft.com/office/powerpoint/2010/main" val="40787932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45FA4CBC-7858-A4B3-761E-97A79073C33E}"/>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185F448-4C65-5C90-4FBF-2AB2DFCD57AF}"/>
              </a:ext>
            </a:extLst>
          </p:cNvPr>
          <p:cNvSpPr>
            <a:spLocks noGrp="1"/>
          </p:cNvSpPr>
          <p:nvPr>
            <p:ph idx="1"/>
          </p:nvPr>
        </p:nvSpPr>
        <p:spPr>
          <a:xfrm>
            <a:off x="838200" y="1825625"/>
            <a:ext cx="10515600" cy="4667250"/>
          </a:xfrm>
        </p:spPr>
        <p:txBody>
          <a:bodyPr vert="horz" lIns="91440" tIns="45720" rIns="91440" bIns="45720" rtlCol="0" anchor="t">
            <a:normAutofit/>
          </a:bodyPr>
          <a:lstStyle/>
          <a:p>
            <a:pPr marL="0" indent="0">
              <a:buNone/>
            </a:pPr>
            <a:r>
              <a:rPr lang="en-US" sz="3200" err="1">
                <a:ea typeface="Calibri"/>
                <a:cs typeface="Calibri"/>
              </a:rPr>
              <a:t>ZkSNARK</a:t>
            </a:r>
          </a:p>
          <a:p>
            <a:pPr marL="457200" indent="-457200"/>
            <a:r>
              <a:rPr lang="en-US" sz="2500">
                <a:ea typeface="Calibri"/>
                <a:cs typeface="Calibri"/>
              </a:rPr>
              <a:t>Public</a:t>
            </a:r>
            <a:r>
              <a:rPr lang="en-US" sz="2500"/>
              <a:t> inputs: </a:t>
            </a:r>
            <a:r>
              <a:rPr lang="en-US" sz="2500">
                <a:ea typeface="+mn-lt"/>
                <a:cs typeface="+mn-lt"/>
              </a:rPr>
              <a:t>ĥ</a:t>
            </a:r>
            <a:endParaRPr lang="en-US" sz="2500" baseline="-25000">
              <a:ea typeface="+mn-lt"/>
              <a:cs typeface="+mn-lt"/>
            </a:endParaRPr>
          </a:p>
          <a:p>
            <a:pPr marL="457200" indent="-457200"/>
            <a:r>
              <a:rPr lang="en-US" sz="2500">
                <a:ea typeface="+mn-lt"/>
                <a:cs typeface="+mn-lt"/>
              </a:rPr>
              <a:t>Private</a:t>
            </a:r>
            <a:r>
              <a:rPr lang="en-US" sz="2500"/>
              <a:t> inputs: m, r, s</a:t>
            </a:r>
            <a:r>
              <a:rPr lang="en-US" sz="2500" baseline="-25000"/>
              <a:t>2</a:t>
            </a:r>
            <a:r>
              <a:rPr lang="en-US" sz="2500"/>
              <a:t>, s</a:t>
            </a:r>
            <a:r>
              <a:rPr lang="en-US" sz="2500" baseline="-25000"/>
              <a:t>1</a:t>
            </a:r>
            <a:r>
              <a:rPr lang="en-US" sz="2500"/>
              <a:t> ← c – hs</a:t>
            </a:r>
            <a:r>
              <a:rPr lang="en-US" sz="2500" baseline="-25000"/>
              <a:t>2</a:t>
            </a:r>
            <a:endParaRPr lang="en-US" sz="2500">
              <a:ea typeface="Calibri"/>
              <a:cs typeface="Calibri"/>
            </a:endParaRPr>
          </a:p>
          <a:p>
            <a:pPr marL="457200" indent="-457200"/>
            <a:r>
              <a:rPr lang="en-US" sz="2500"/>
              <a:t>Circuit:</a:t>
            </a:r>
            <a:endParaRPr lang="en-US" sz="2500">
              <a:ea typeface="Calibri"/>
              <a:cs typeface="Calibri"/>
            </a:endParaRPr>
          </a:p>
          <a:p>
            <a:pPr marL="914400" lvl="1" indent="-457200">
              <a:buFont typeface="+mj-lt"/>
              <a:buAutoNum type="arabicPeriod"/>
            </a:pPr>
            <a:r>
              <a:rPr lang="en-US" sz="2800"/>
              <a:t>Compute </a:t>
            </a:r>
            <a:r>
              <a:rPr lang="en-US" sz="2800">
                <a:solidFill>
                  <a:srgbClr val="000000"/>
                </a:solidFill>
              </a:rPr>
              <a:t>c</a:t>
            </a:r>
            <a:r>
              <a:rPr lang="en-US" sz="2800"/>
              <a:t> ← </a:t>
            </a:r>
            <a:r>
              <a:rPr lang="en-US" sz="2800" err="1"/>
              <a:t>HashToPoint</a:t>
            </a:r>
            <a:r>
              <a:rPr lang="en-US" sz="2800"/>
              <a:t>(</a:t>
            </a:r>
            <a:r>
              <a:rPr lang="en-US" sz="2800" err="1"/>
              <a:t>r|m</a:t>
            </a:r>
            <a:r>
              <a:rPr lang="en-US" sz="2800"/>
              <a:t>) </a:t>
            </a:r>
            <a:endParaRPr lang="en-US" sz="2800">
              <a:ea typeface="Calibri"/>
              <a:cs typeface="Calibri"/>
            </a:endParaRPr>
          </a:p>
          <a:p>
            <a:pPr marL="914400" lvl="1" indent="-457200">
              <a:buAutoNum type="arabicPeriod"/>
            </a:pPr>
            <a:r>
              <a:rPr lang="en-US" sz="2800">
                <a:solidFill>
                  <a:srgbClr val="000000"/>
                </a:solidFill>
                <a:ea typeface="+mn-lt"/>
                <a:cs typeface="+mn-lt"/>
              </a:rPr>
              <a:t>ĉ = NTT</a:t>
            </a:r>
            <a:r>
              <a:rPr lang="en-US" sz="2500" i="1">
                <a:solidFill>
                  <a:srgbClr val="000000"/>
                </a:solidFill>
                <a:ea typeface="+mn-lt"/>
                <a:cs typeface="+mn-lt"/>
              </a:rPr>
              <a:t>⋅ </a:t>
            </a:r>
            <a:r>
              <a:rPr lang="en-US" sz="2800">
                <a:solidFill>
                  <a:srgbClr val="000000"/>
                </a:solidFill>
                <a:ea typeface="+mn-lt"/>
                <a:cs typeface="+mn-lt"/>
              </a:rPr>
              <a:t> c, ŝ₂ = NTT</a:t>
            </a:r>
            <a:r>
              <a:rPr lang="en-US" sz="2500" i="1">
                <a:solidFill>
                  <a:srgbClr val="000000"/>
                </a:solidFill>
                <a:ea typeface="+mn-lt"/>
                <a:cs typeface="+mn-lt"/>
              </a:rPr>
              <a:t>⋅ </a:t>
            </a:r>
            <a:r>
              <a:rPr lang="en-US" sz="2500">
                <a:solidFill>
                  <a:srgbClr val="000000"/>
                </a:solidFill>
                <a:ea typeface="+mn-lt"/>
                <a:cs typeface="+mn-lt"/>
              </a:rPr>
              <a:t>s₂, ŝ₁</a:t>
            </a:r>
            <a:r>
              <a:rPr lang="en-US" sz="2800">
                <a:solidFill>
                  <a:srgbClr val="000000"/>
                </a:solidFill>
                <a:ea typeface="+mn-lt"/>
                <a:cs typeface="+mn-lt"/>
              </a:rPr>
              <a:t> = NTT</a:t>
            </a:r>
            <a:r>
              <a:rPr lang="en-US" sz="2500" i="1">
                <a:solidFill>
                  <a:srgbClr val="000000"/>
                </a:solidFill>
                <a:ea typeface="+mn-lt"/>
                <a:cs typeface="+mn-lt"/>
              </a:rPr>
              <a:t>⋅ </a:t>
            </a:r>
            <a:r>
              <a:rPr lang="en-US" sz="2500">
                <a:solidFill>
                  <a:srgbClr val="000000"/>
                </a:solidFill>
                <a:ea typeface="+mn-lt"/>
                <a:cs typeface="+mn-lt"/>
              </a:rPr>
              <a:t>s₁ </a:t>
            </a:r>
          </a:p>
          <a:p>
            <a:pPr marL="914400" lvl="1" indent="-457200">
              <a:buAutoNum type="arabicPeriod"/>
            </a:pPr>
            <a:r>
              <a:rPr lang="en-US" sz="2800">
                <a:solidFill>
                  <a:srgbClr val="000000"/>
                </a:solidFill>
                <a:ea typeface="Calibri"/>
                <a:cs typeface="Calibri"/>
              </a:rPr>
              <a:t>Check that </a:t>
            </a:r>
            <a:r>
              <a:rPr lang="en-US" sz="2800">
                <a:solidFill>
                  <a:srgbClr val="000000"/>
                </a:solidFill>
                <a:ea typeface="+mn-lt"/>
                <a:cs typeface="+mn-lt"/>
              </a:rPr>
              <a:t>∃</a:t>
            </a:r>
            <a:r>
              <a:rPr lang="en-US" sz="2800">
                <a:solidFill>
                  <a:srgbClr val="000000"/>
                </a:solidFill>
                <a:ea typeface="Calibri"/>
                <a:cs typeface="Calibri"/>
              </a:rPr>
              <a:t> "small" k </a:t>
            </a:r>
            <a:r>
              <a:rPr lang="en-US" sz="2800" err="1">
                <a:solidFill>
                  <a:srgbClr val="000000"/>
                </a:solidFill>
                <a:ea typeface="Calibri"/>
                <a:cs typeface="Calibri"/>
              </a:rPr>
              <a:t>s.t.</a:t>
            </a:r>
            <a:r>
              <a:rPr lang="en-US" sz="2800">
                <a:solidFill>
                  <a:srgbClr val="000000"/>
                </a:solidFill>
                <a:ea typeface="Calibri"/>
                <a:cs typeface="Calibri"/>
              </a:rPr>
              <a:t> ĉ - </a:t>
            </a:r>
            <a:r>
              <a:rPr lang="en-US" sz="2500" err="1">
                <a:solidFill>
                  <a:srgbClr val="000000"/>
                </a:solidFill>
                <a:ea typeface="Calibri"/>
                <a:cs typeface="Calibri"/>
              </a:rPr>
              <a:t>ĥ</a:t>
            </a:r>
            <a:r>
              <a:rPr lang="en-US" sz="2500" err="1">
                <a:solidFill>
                  <a:srgbClr val="000000"/>
                </a:solidFill>
                <a:ea typeface="+mn-lt"/>
                <a:cs typeface="+mn-lt"/>
              </a:rPr>
              <a:t>∘</a:t>
            </a:r>
            <a:r>
              <a:rPr lang="en-US" sz="2800" err="1">
                <a:solidFill>
                  <a:srgbClr val="000000"/>
                </a:solidFill>
                <a:ea typeface="+mn-lt"/>
                <a:cs typeface="+mn-lt"/>
              </a:rPr>
              <a:t>s</a:t>
            </a:r>
            <a:r>
              <a:rPr lang="en-US" sz="2800">
                <a:solidFill>
                  <a:srgbClr val="000000"/>
                </a:solidFill>
                <a:ea typeface="+mn-lt"/>
                <a:cs typeface="+mn-lt"/>
              </a:rPr>
              <a:t>̂₂ - </a:t>
            </a:r>
            <a:r>
              <a:rPr lang="en-US" sz="2500">
                <a:solidFill>
                  <a:srgbClr val="000000"/>
                </a:solidFill>
                <a:ea typeface="+mn-lt"/>
                <a:cs typeface="+mn-lt"/>
              </a:rPr>
              <a:t>ŝ₁</a:t>
            </a:r>
            <a:r>
              <a:rPr lang="en-US" sz="2800">
                <a:solidFill>
                  <a:srgbClr val="000000"/>
                </a:solidFill>
                <a:ea typeface="+mn-lt"/>
                <a:cs typeface="+mn-lt"/>
              </a:rPr>
              <a:t> =</a:t>
            </a:r>
            <a:r>
              <a:rPr lang="en-US" sz="2800">
                <a:ea typeface="Calibri"/>
                <a:cs typeface="Calibri"/>
              </a:rPr>
              <a:t> </a:t>
            </a:r>
            <a:r>
              <a:rPr lang="en-US" sz="2800" err="1">
                <a:ea typeface="Calibri"/>
                <a:cs typeface="Calibri"/>
              </a:rPr>
              <a:t>kq</a:t>
            </a:r>
            <a:endParaRPr lang="en-US" sz="2500" err="1">
              <a:ea typeface="Calibri"/>
              <a:cs typeface="Calibri"/>
            </a:endParaRPr>
          </a:p>
          <a:p>
            <a:pPr marL="914400" lvl="1" indent="-457200">
              <a:buAutoNum type="arabicPeriod"/>
            </a:pPr>
            <a:r>
              <a:rPr lang="en-US" sz="2800">
                <a:ea typeface="Calibri"/>
                <a:cs typeface="Calibri"/>
              </a:rPr>
              <a:t>Check</a:t>
            </a:r>
            <a:r>
              <a:rPr lang="en-US" sz="2800">
                <a:ea typeface="+mn-lt"/>
                <a:cs typeface="+mn-lt"/>
              </a:rPr>
              <a:t> that ∃ "small" j </a:t>
            </a:r>
            <a:r>
              <a:rPr lang="en-US" sz="2800" err="1">
                <a:ea typeface="+mn-lt"/>
                <a:cs typeface="+mn-lt"/>
              </a:rPr>
              <a:t>s.t.</a:t>
            </a:r>
            <a:r>
              <a:rPr lang="en-US" sz="2800">
                <a:ea typeface="+mn-lt"/>
                <a:cs typeface="+mn-lt"/>
              </a:rPr>
              <a:t> </a:t>
            </a:r>
            <a:r>
              <a:rPr lang="en" sz="2800">
                <a:ea typeface="+mn-lt"/>
                <a:cs typeface="+mn-lt"/>
              </a:rPr>
              <a:t>‖</a:t>
            </a:r>
            <a:r>
              <a:rPr lang="en-US" sz="2800">
                <a:ea typeface="+mn-lt"/>
                <a:cs typeface="+mn-lt"/>
              </a:rPr>
              <a:t>(</a:t>
            </a:r>
            <a:r>
              <a:rPr lang="en-US" sz="2800">
                <a:ea typeface="Calibri"/>
                <a:cs typeface="Calibri"/>
              </a:rPr>
              <a:t>s</a:t>
            </a:r>
            <a:r>
              <a:rPr lang="en-US" sz="2800" baseline="-25000">
                <a:ea typeface="Calibri"/>
                <a:cs typeface="Calibri"/>
              </a:rPr>
              <a:t>1</a:t>
            </a:r>
            <a:r>
              <a:rPr lang="en-US" sz="2800">
                <a:ea typeface="Calibri"/>
                <a:cs typeface="Calibri"/>
              </a:rPr>
              <a:t>, s</a:t>
            </a:r>
            <a:r>
              <a:rPr lang="en-US" sz="2800" baseline="-25000">
                <a:ea typeface="Calibri"/>
                <a:cs typeface="Calibri"/>
              </a:rPr>
              <a:t>2</a:t>
            </a:r>
            <a:r>
              <a:rPr lang="en-US" sz="2800">
                <a:ea typeface="Calibri"/>
                <a:cs typeface="Calibri"/>
              </a:rPr>
              <a:t>)</a:t>
            </a:r>
            <a:r>
              <a:rPr lang="en" sz="2800">
                <a:ea typeface="+mn-lt"/>
                <a:cs typeface="+mn-lt"/>
              </a:rPr>
              <a:t>‖</a:t>
            </a:r>
            <a:r>
              <a:rPr lang="en" sz="2800" baseline="30000">
                <a:ea typeface="+mn-lt"/>
                <a:cs typeface="+mn-lt"/>
              </a:rPr>
              <a:t>2 </a:t>
            </a:r>
            <a:r>
              <a:rPr lang="en" sz="2800">
                <a:ea typeface="+mn-lt"/>
                <a:cs typeface="+mn-lt"/>
              </a:rPr>
              <a:t>+ j =  β</a:t>
            </a:r>
            <a:r>
              <a:rPr lang="en" sz="2800" baseline="30000">
                <a:ea typeface="+mn-lt"/>
                <a:cs typeface="+mn-lt"/>
              </a:rPr>
              <a:t>2</a:t>
            </a:r>
            <a:endParaRPr lang="en" baseline="30000">
              <a:ea typeface="Calibri" panose="020F0502020204030204"/>
              <a:cs typeface="Calibri" panose="020F0502020204030204"/>
            </a:endParaRPr>
          </a:p>
          <a:p>
            <a:pPr marL="914400" lvl="1" indent="-457200">
              <a:buFont typeface="Calibri Light" panose="020F0302020204030204"/>
              <a:buAutoNum type="arabicPeriod"/>
            </a:pPr>
            <a:endParaRPr lang="en-US">
              <a:solidFill>
                <a:srgbClr val="000000"/>
              </a:solidFill>
              <a:ea typeface="Calibri"/>
              <a:cs typeface="Calibri"/>
            </a:endParaRPr>
          </a:p>
        </p:txBody>
      </p:sp>
      <p:sp>
        <p:nvSpPr>
          <p:cNvPr id="2" name="Title 1">
            <a:extLst>
              <a:ext uri="{FF2B5EF4-FFF2-40B4-BE49-F238E27FC236}">
                <a16:creationId xmlns:a16="http://schemas.microsoft.com/office/drawing/2014/main" id="{E93932A5-02CE-20F1-15D9-1A7372DA28AD}"/>
              </a:ext>
            </a:extLst>
          </p:cNvPr>
          <p:cNvSpPr>
            <a:spLocks noGrp="1"/>
          </p:cNvSpPr>
          <p:nvPr>
            <p:ph type="title"/>
          </p:nvPr>
        </p:nvSpPr>
        <p:spPr/>
        <p:txBody>
          <a:bodyPr/>
          <a:lstStyle/>
          <a:p>
            <a:r>
              <a:rPr lang="en-US">
                <a:latin typeface="Segoe UI Semibold"/>
                <a:cs typeface="Segoe UI Semibold"/>
              </a:rPr>
              <a:t>Falcon Proof of Possession</a:t>
            </a:r>
          </a:p>
        </p:txBody>
      </p:sp>
      <p:sp>
        <p:nvSpPr>
          <p:cNvPr id="8" name="TextBox 7" hidden="1">
            <a:extLst>
              <a:ext uri="{FF2B5EF4-FFF2-40B4-BE49-F238E27FC236}">
                <a16:creationId xmlns:a16="http://schemas.microsoft.com/office/drawing/2014/main" id="{A8A5CFB6-3D37-9195-8CE6-9166FD05F464}"/>
              </a:ext>
            </a:extLst>
          </p:cNvPr>
          <p:cNvSpPr txBox="1"/>
          <p:nvPr/>
        </p:nvSpPr>
        <p:spPr>
          <a:xfrm>
            <a:off x="1231900" y="4508646"/>
            <a:ext cx="5702300" cy="1737360"/>
          </a:xfrm>
          <a:prstGeom prst="rect">
            <a:avLst/>
          </a:prstGeom>
          <a:noFill/>
          <a:ln w="28575">
            <a:solidFill>
              <a:srgbClr val="994F00"/>
            </a:solidFill>
          </a:ln>
        </p:spPr>
        <p:txBody>
          <a:bodyPr wrap="square" rtlCol="0">
            <a:spAutoFit/>
          </a:bodyPr>
          <a:lstStyle/>
          <a:p>
            <a:endParaRPr lang="en-US" sz="2800">
              <a:solidFill>
                <a:schemeClr val="accent1"/>
              </a:solidFill>
              <a:latin typeface="Calibri" panose="020F0502020204030204" pitchFamily="34" charset="0"/>
              <a:cs typeface="Calibri" panose="020F0502020204030204" pitchFamily="34" charset="0"/>
            </a:endParaRPr>
          </a:p>
        </p:txBody>
      </p:sp>
      <p:sp>
        <p:nvSpPr>
          <p:cNvPr id="6" name="Content Placeholder 2">
            <a:extLst>
              <a:ext uri="{FF2B5EF4-FFF2-40B4-BE49-F238E27FC236}">
                <a16:creationId xmlns:a16="http://schemas.microsoft.com/office/drawing/2014/main" id="{844B3615-91EC-C1BC-12B7-442BCF8F3491}"/>
              </a:ext>
            </a:extLst>
          </p:cNvPr>
          <p:cNvSpPr txBox="1">
            <a:spLocks/>
          </p:cNvSpPr>
          <p:nvPr/>
        </p:nvSpPr>
        <p:spPr>
          <a:xfrm>
            <a:off x="8417269" y="1183532"/>
            <a:ext cx="3596391" cy="1934092"/>
          </a:xfrm>
          <a:prstGeom prst="rect">
            <a:avLst/>
          </a:prstGeom>
          <a:ln w="28575">
            <a:solidFill>
              <a:schemeClr val="tx1"/>
            </a:solidFill>
          </a:ln>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a:t>Input: </a:t>
            </a:r>
          </a:p>
          <a:p>
            <a:pPr lvl="1"/>
            <a:r>
              <a:rPr lang="en-US" sz="2800"/>
              <a:t>Public key h</a:t>
            </a:r>
            <a:endParaRPr lang="en-US" sz="2800">
              <a:ea typeface="Calibri"/>
              <a:cs typeface="Calibri"/>
            </a:endParaRPr>
          </a:p>
          <a:p>
            <a:pPr lvl="1"/>
            <a:r>
              <a:rPr lang="en-US" sz="2800"/>
              <a:t>Signature </a:t>
            </a:r>
            <a:r>
              <a:rPr lang="el-GR" sz="2800"/>
              <a:t>σ</a:t>
            </a:r>
            <a:r>
              <a:rPr lang="en-US" sz="2800"/>
              <a:t> = (r, s</a:t>
            </a:r>
            <a:r>
              <a:rPr lang="en-US" sz="2800" baseline="-25000"/>
              <a:t>2</a:t>
            </a:r>
            <a:r>
              <a:rPr lang="en-US" sz="2800"/>
              <a:t>)</a:t>
            </a:r>
            <a:endParaRPr lang="en-US" sz="2800">
              <a:ea typeface="Calibri"/>
              <a:cs typeface="Calibri"/>
            </a:endParaRPr>
          </a:p>
          <a:p>
            <a:pPr lvl="1"/>
            <a:r>
              <a:rPr lang="en-US" sz="2800"/>
              <a:t>Message m</a:t>
            </a:r>
            <a:endParaRPr lang="en-US" sz="2800">
              <a:ea typeface="Calibri"/>
              <a:cs typeface="Calibri"/>
            </a:endParaRPr>
          </a:p>
          <a:p>
            <a:pPr marL="914400" lvl="1" indent="-457200">
              <a:buFont typeface="+mj-lt"/>
              <a:buAutoNum type="arabicPeriod"/>
            </a:pPr>
            <a:endParaRPr lang="en-US"/>
          </a:p>
        </p:txBody>
      </p:sp>
    </p:spTree>
    <p:extLst>
      <p:ext uri="{BB962C8B-B14F-4D97-AF65-F5344CB8AC3E}">
        <p14:creationId xmlns:p14="http://schemas.microsoft.com/office/powerpoint/2010/main" val="225852163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BE6F2955-A206-DD4A-2A3F-B6A0B604D5B8}"/>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E76ED5D-BC30-747D-93FC-21B9758D35D8}"/>
              </a:ext>
            </a:extLst>
          </p:cNvPr>
          <p:cNvSpPr>
            <a:spLocks noGrp="1"/>
          </p:cNvSpPr>
          <p:nvPr>
            <p:ph idx="1"/>
          </p:nvPr>
        </p:nvSpPr>
        <p:spPr>
          <a:xfrm>
            <a:off x="838200" y="1825625"/>
            <a:ext cx="10515600" cy="4667250"/>
          </a:xfrm>
        </p:spPr>
        <p:txBody>
          <a:bodyPr vert="horz" lIns="91440" tIns="45720" rIns="91440" bIns="45720" rtlCol="0" anchor="t">
            <a:normAutofit/>
          </a:bodyPr>
          <a:lstStyle/>
          <a:p>
            <a:pPr marL="0" indent="0">
              <a:buNone/>
            </a:pPr>
            <a:r>
              <a:rPr lang="en-US" sz="3200" err="1">
                <a:ea typeface="Calibri"/>
                <a:cs typeface="Calibri"/>
              </a:rPr>
              <a:t>ZkSNARK</a:t>
            </a:r>
          </a:p>
          <a:p>
            <a:pPr marL="457200" indent="-457200"/>
            <a:r>
              <a:rPr lang="en-US" sz="2500">
                <a:ea typeface="Calibri"/>
                <a:cs typeface="Calibri"/>
              </a:rPr>
              <a:t>Public</a:t>
            </a:r>
            <a:r>
              <a:rPr lang="en-US" sz="2500"/>
              <a:t> inputs: </a:t>
            </a:r>
            <a:r>
              <a:rPr lang="en-US" sz="2500">
                <a:ea typeface="+mn-lt"/>
                <a:cs typeface="+mn-lt"/>
              </a:rPr>
              <a:t>ĥ</a:t>
            </a:r>
            <a:endParaRPr lang="en-US" sz="2500" baseline="-25000">
              <a:ea typeface="+mn-lt"/>
              <a:cs typeface="+mn-lt"/>
            </a:endParaRPr>
          </a:p>
          <a:p>
            <a:pPr marL="457200" indent="-457200"/>
            <a:r>
              <a:rPr lang="en-US" sz="2500">
                <a:ea typeface="+mn-lt"/>
                <a:cs typeface="+mn-lt"/>
              </a:rPr>
              <a:t>Private</a:t>
            </a:r>
            <a:r>
              <a:rPr lang="en-US" sz="2500"/>
              <a:t> inputs: m, r, s</a:t>
            </a:r>
            <a:r>
              <a:rPr lang="en-US" sz="2500" baseline="-25000"/>
              <a:t>2</a:t>
            </a:r>
            <a:r>
              <a:rPr lang="en-US" sz="2500"/>
              <a:t>, s</a:t>
            </a:r>
            <a:r>
              <a:rPr lang="en-US" sz="2500" baseline="-25000"/>
              <a:t>1</a:t>
            </a:r>
            <a:r>
              <a:rPr lang="en-US" sz="2500"/>
              <a:t> ← c – hs</a:t>
            </a:r>
            <a:r>
              <a:rPr lang="en-US" sz="2500" baseline="-25000"/>
              <a:t>2</a:t>
            </a:r>
            <a:endParaRPr lang="en-US" sz="2500">
              <a:ea typeface="Calibri"/>
              <a:cs typeface="Calibri"/>
            </a:endParaRPr>
          </a:p>
          <a:p>
            <a:pPr marL="457200" indent="-457200"/>
            <a:r>
              <a:rPr lang="en-US" sz="2500"/>
              <a:t>Circuit:</a:t>
            </a:r>
            <a:endParaRPr lang="en-US" sz="2500">
              <a:ea typeface="Calibri"/>
              <a:cs typeface="Calibri"/>
            </a:endParaRPr>
          </a:p>
          <a:p>
            <a:pPr marL="914400" lvl="1" indent="-457200">
              <a:buFont typeface="+mj-lt"/>
              <a:buAutoNum type="arabicPeriod"/>
            </a:pPr>
            <a:r>
              <a:rPr lang="en-US" sz="2800"/>
              <a:t>Compute </a:t>
            </a:r>
            <a:r>
              <a:rPr lang="en-US" sz="2800">
                <a:solidFill>
                  <a:srgbClr val="000000"/>
                </a:solidFill>
              </a:rPr>
              <a:t>c</a:t>
            </a:r>
            <a:r>
              <a:rPr lang="en-US" sz="2800"/>
              <a:t> ← </a:t>
            </a:r>
            <a:r>
              <a:rPr lang="en-US" sz="2800" err="1"/>
              <a:t>HashToPoint</a:t>
            </a:r>
            <a:r>
              <a:rPr lang="en-US" sz="2800"/>
              <a:t>(</a:t>
            </a:r>
            <a:r>
              <a:rPr lang="en-US" sz="2800" err="1"/>
              <a:t>r|m</a:t>
            </a:r>
            <a:r>
              <a:rPr lang="en-US" sz="2800"/>
              <a:t>) </a:t>
            </a:r>
            <a:endParaRPr lang="en-US" sz="2800">
              <a:ea typeface="Calibri"/>
              <a:cs typeface="Calibri"/>
            </a:endParaRPr>
          </a:p>
          <a:p>
            <a:pPr marL="914400" lvl="1" indent="-457200">
              <a:buAutoNum type="arabicPeriod"/>
            </a:pPr>
            <a:r>
              <a:rPr lang="en-US" sz="2800">
                <a:solidFill>
                  <a:srgbClr val="000000"/>
                </a:solidFill>
                <a:ea typeface="+mn-lt"/>
                <a:cs typeface="+mn-lt"/>
              </a:rPr>
              <a:t>ĉ = NTT</a:t>
            </a:r>
            <a:r>
              <a:rPr lang="en-US" sz="2500" i="1">
                <a:solidFill>
                  <a:srgbClr val="000000"/>
                </a:solidFill>
                <a:ea typeface="+mn-lt"/>
                <a:cs typeface="+mn-lt"/>
              </a:rPr>
              <a:t>⋅ </a:t>
            </a:r>
            <a:r>
              <a:rPr lang="en-US" sz="2800">
                <a:solidFill>
                  <a:srgbClr val="000000"/>
                </a:solidFill>
                <a:ea typeface="+mn-lt"/>
                <a:cs typeface="+mn-lt"/>
              </a:rPr>
              <a:t> c, ŝ₂ = NTT</a:t>
            </a:r>
            <a:r>
              <a:rPr lang="en-US" sz="2500" i="1">
                <a:solidFill>
                  <a:srgbClr val="000000"/>
                </a:solidFill>
                <a:ea typeface="+mn-lt"/>
                <a:cs typeface="+mn-lt"/>
              </a:rPr>
              <a:t>⋅ </a:t>
            </a:r>
            <a:r>
              <a:rPr lang="en-US" sz="2500">
                <a:solidFill>
                  <a:srgbClr val="000000"/>
                </a:solidFill>
                <a:ea typeface="+mn-lt"/>
                <a:cs typeface="+mn-lt"/>
              </a:rPr>
              <a:t>s₂, ŝ₁</a:t>
            </a:r>
            <a:r>
              <a:rPr lang="en-US" sz="2800">
                <a:solidFill>
                  <a:srgbClr val="000000"/>
                </a:solidFill>
                <a:ea typeface="+mn-lt"/>
                <a:cs typeface="+mn-lt"/>
              </a:rPr>
              <a:t> = NTT</a:t>
            </a:r>
            <a:r>
              <a:rPr lang="en-US" sz="2500" i="1">
                <a:solidFill>
                  <a:srgbClr val="000000"/>
                </a:solidFill>
                <a:ea typeface="+mn-lt"/>
                <a:cs typeface="+mn-lt"/>
              </a:rPr>
              <a:t>⋅ </a:t>
            </a:r>
            <a:r>
              <a:rPr lang="en-US" sz="2500">
                <a:solidFill>
                  <a:srgbClr val="000000"/>
                </a:solidFill>
                <a:ea typeface="+mn-lt"/>
                <a:cs typeface="+mn-lt"/>
              </a:rPr>
              <a:t>s₁ </a:t>
            </a:r>
          </a:p>
          <a:p>
            <a:pPr marL="914400" lvl="1" indent="-457200">
              <a:buAutoNum type="arabicPeriod"/>
            </a:pPr>
            <a:r>
              <a:rPr lang="en-US" sz="2800">
                <a:solidFill>
                  <a:srgbClr val="000000"/>
                </a:solidFill>
                <a:ea typeface="Calibri"/>
                <a:cs typeface="Calibri"/>
              </a:rPr>
              <a:t>Check that </a:t>
            </a:r>
            <a:r>
              <a:rPr lang="en-US" sz="2800">
                <a:solidFill>
                  <a:srgbClr val="000000"/>
                </a:solidFill>
                <a:ea typeface="+mn-lt"/>
                <a:cs typeface="+mn-lt"/>
              </a:rPr>
              <a:t>∃</a:t>
            </a:r>
            <a:r>
              <a:rPr lang="en-US" sz="2800">
                <a:solidFill>
                  <a:srgbClr val="000000"/>
                </a:solidFill>
                <a:ea typeface="Calibri"/>
                <a:cs typeface="Calibri"/>
              </a:rPr>
              <a:t> "small" k </a:t>
            </a:r>
            <a:r>
              <a:rPr lang="en-US" sz="2800" err="1">
                <a:solidFill>
                  <a:srgbClr val="000000"/>
                </a:solidFill>
                <a:ea typeface="Calibri"/>
                <a:cs typeface="Calibri"/>
              </a:rPr>
              <a:t>s.t.</a:t>
            </a:r>
            <a:r>
              <a:rPr lang="en-US" sz="2800">
                <a:solidFill>
                  <a:srgbClr val="000000"/>
                </a:solidFill>
                <a:ea typeface="Calibri"/>
                <a:cs typeface="Calibri"/>
              </a:rPr>
              <a:t> </a:t>
            </a:r>
            <a:r>
              <a:rPr lang="en-US" sz="2800">
                <a:solidFill>
                  <a:srgbClr val="FF0000"/>
                </a:solidFill>
                <a:ea typeface="Calibri"/>
                <a:cs typeface="Calibri"/>
              </a:rPr>
              <a:t>ĉ - </a:t>
            </a:r>
            <a:r>
              <a:rPr lang="en-US" sz="2500" err="1">
                <a:solidFill>
                  <a:srgbClr val="FF0000"/>
                </a:solidFill>
                <a:ea typeface="Calibri"/>
                <a:cs typeface="Calibri"/>
              </a:rPr>
              <a:t>ĥ</a:t>
            </a:r>
            <a:r>
              <a:rPr lang="en-US" sz="2500" err="1">
                <a:solidFill>
                  <a:srgbClr val="FF0000"/>
                </a:solidFill>
                <a:ea typeface="+mn-lt"/>
                <a:cs typeface="+mn-lt"/>
              </a:rPr>
              <a:t>∘</a:t>
            </a:r>
            <a:r>
              <a:rPr lang="en-US" sz="2800" err="1">
                <a:solidFill>
                  <a:srgbClr val="FF0000"/>
                </a:solidFill>
                <a:ea typeface="+mn-lt"/>
                <a:cs typeface="+mn-lt"/>
              </a:rPr>
              <a:t>s</a:t>
            </a:r>
            <a:r>
              <a:rPr lang="en-US" sz="2800">
                <a:solidFill>
                  <a:srgbClr val="FF0000"/>
                </a:solidFill>
                <a:ea typeface="+mn-lt"/>
                <a:cs typeface="+mn-lt"/>
              </a:rPr>
              <a:t>̂₂ - </a:t>
            </a:r>
            <a:r>
              <a:rPr lang="en-US" sz="2500">
                <a:solidFill>
                  <a:srgbClr val="FF0000"/>
                </a:solidFill>
                <a:ea typeface="+mn-lt"/>
                <a:cs typeface="+mn-lt"/>
              </a:rPr>
              <a:t>ŝ₁</a:t>
            </a:r>
            <a:r>
              <a:rPr lang="en-US" sz="2800">
                <a:solidFill>
                  <a:srgbClr val="FF0000"/>
                </a:solidFill>
                <a:ea typeface="+mn-lt"/>
                <a:cs typeface="+mn-lt"/>
              </a:rPr>
              <a:t> =</a:t>
            </a:r>
            <a:r>
              <a:rPr lang="en-US" sz="2800">
                <a:solidFill>
                  <a:srgbClr val="FF0000"/>
                </a:solidFill>
                <a:ea typeface="Calibri"/>
                <a:cs typeface="Calibri"/>
              </a:rPr>
              <a:t> </a:t>
            </a:r>
            <a:r>
              <a:rPr lang="en-US" sz="2800" err="1">
                <a:solidFill>
                  <a:srgbClr val="FF0000"/>
                </a:solidFill>
                <a:ea typeface="Calibri"/>
                <a:cs typeface="Calibri"/>
              </a:rPr>
              <a:t>kq</a:t>
            </a:r>
            <a:endParaRPr lang="en-US" sz="2500" err="1">
              <a:solidFill>
                <a:srgbClr val="FF0000"/>
              </a:solidFill>
              <a:ea typeface="Calibri"/>
              <a:cs typeface="Calibri"/>
            </a:endParaRPr>
          </a:p>
          <a:p>
            <a:pPr marL="914400" lvl="1" indent="-457200">
              <a:buAutoNum type="arabicPeriod"/>
            </a:pPr>
            <a:r>
              <a:rPr lang="en-US" sz="2800">
                <a:ea typeface="Calibri"/>
                <a:cs typeface="Calibri"/>
              </a:rPr>
              <a:t>Check</a:t>
            </a:r>
            <a:r>
              <a:rPr lang="en-US" sz="2800">
                <a:ea typeface="+mn-lt"/>
                <a:cs typeface="+mn-lt"/>
              </a:rPr>
              <a:t> that ∃ "small" j </a:t>
            </a:r>
            <a:r>
              <a:rPr lang="en-US" sz="2800" err="1">
                <a:ea typeface="+mn-lt"/>
                <a:cs typeface="+mn-lt"/>
              </a:rPr>
              <a:t>s.t.</a:t>
            </a:r>
            <a:r>
              <a:rPr lang="en-US" sz="2800">
                <a:ea typeface="+mn-lt"/>
                <a:cs typeface="+mn-lt"/>
              </a:rPr>
              <a:t> </a:t>
            </a:r>
            <a:r>
              <a:rPr lang="en" sz="2800">
                <a:ea typeface="+mn-lt"/>
                <a:cs typeface="+mn-lt"/>
              </a:rPr>
              <a:t>‖</a:t>
            </a:r>
            <a:r>
              <a:rPr lang="en-US" sz="2800">
                <a:ea typeface="+mn-lt"/>
                <a:cs typeface="+mn-lt"/>
              </a:rPr>
              <a:t>(</a:t>
            </a:r>
            <a:r>
              <a:rPr lang="en-US" sz="2800">
                <a:ea typeface="Calibri"/>
                <a:cs typeface="Calibri"/>
              </a:rPr>
              <a:t>s</a:t>
            </a:r>
            <a:r>
              <a:rPr lang="en-US" sz="2800" baseline="-25000">
                <a:ea typeface="Calibri"/>
                <a:cs typeface="Calibri"/>
              </a:rPr>
              <a:t>1</a:t>
            </a:r>
            <a:r>
              <a:rPr lang="en-US" sz="2800">
                <a:ea typeface="Calibri"/>
                <a:cs typeface="Calibri"/>
              </a:rPr>
              <a:t>, s</a:t>
            </a:r>
            <a:r>
              <a:rPr lang="en-US" sz="2800" baseline="-25000">
                <a:ea typeface="Calibri"/>
                <a:cs typeface="Calibri"/>
              </a:rPr>
              <a:t>2</a:t>
            </a:r>
            <a:r>
              <a:rPr lang="en-US" sz="2800">
                <a:ea typeface="Calibri"/>
                <a:cs typeface="Calibri"/>
              </a:rPr>
              <a:t>)</a:t>
            </a:r>
            <a:r>
              <a:rPr lang="en" sz="2800">
                <a:ea typeface="+mn-lt"/>
                <a:cs typeface="+mn-lt"/>
              </a:rPr>
              <a:t>‖</a:t>
            </a:r>
            <a:r>
              <a:rPr lang="en" sz="2800" baseline="30000">
                <a:ea typeface="+mn-lt"/>
                <a:cs typeface="+mn-lt"/>
              </a:rPr>
              <a:t>2 </a:t>
            </a:r>
            <a:r>
              <a:rPr lang="en" sz="2800">
                <a:ea typeface="+mn-lt"/>
                <a:cs typeface="+mn-lt"/>
              </a:rPr>
              <a:t>+ j =  β</a:t>
            </a:r>
            <a:r>
              <a:rPr lang="en" sz="2800" baseline="30000">
                <a:ea typeface="+mn-lt"/>
                <a:cs typeface="+mn-lt"/>
              </a:rPr>
              <a:t>2</a:t>
            </a:r>
            <a:endParaRPr lang="en" baseline="30000">
              <a:ea typeface="Calibri" panose="020F0502020204030204"/>
              <a:cs typeface="Calibri" panose="020F0502020204030204"/>
            </a:endParaRPr>
          </a:p>
          <a:p>
            <a:pPr marL="914400" lvl="1" indent="-457200">
              <a:buFont typeface="Calibri Light" panose="020F0302020204030204"/>
              <a:buAutoNum type="arabicPeriod"/>
            </a:pPr>
            <a:endParaRPr lang="en-US">
              <a:solidFill>
                <a:srgbClr val="000000"/>
              </a:solidFill>
              <a:ea typeface="Calibri"/>
              <a:cs typeface="Calibri"/>
            </a:endParaRPr>
          </a:p>
        </p:txBody>
      </p:sp>
      <p:sp>
        <p:nvSpPr>
          <p:cNvPr id="2" name="Title 1">
            <a:extLst>
              <a:ext uri="{FF2B5EF4-FFF2-40B4-BE49-F238E27FC236}">
                <a16:creationId xmlns:a16="http://schemas.microsoft.com/office/drawing/2014/main" id="{761D73F2-BB46-586C-B32C-3D51B4380539}"/>
              </a:ext>
            </a:extLst>
          </p:cNvPr>
          <p:cNvSpPr>
            <a:spLocks noGrp="1"/>
          </p:cNvSpPr>
          <p:nvPr>
            <p:ph type="title"/>
          </p:nvPr>
        </p:nvSpPr>
        <p:spPr/>
        <p:txBody>
          <a:bodyPr/>
          <a:lstStyle/>
          <a:p>
            <a:r>
              <a:rPr lang="en-US">
                <a:latin typeface="Segoe UI Semibold"/>
                <a:cs typeface="Segoe UI Semibold"/>
              </a:rPr>
              <a:t>Falcon Proof of Possession</a:t>
            </a:r>
          </a:p>
        </p:txBody>
      </p:sp>
      <p:sp>
        <p:nvSpPr>
          <p:cNvPr id="8" name="TextBox 7" hidden="1">
            <a:extLst>
              <a:ext uri="{FF2B5EF4-FFF2-40B4-BE49-F238E27FC236}">
                <a16:creationId xmlns:a16="http://schemas.microsoft.com/office/drawing/2014/main" id="{E67561A5-B86F-ACC3-10E3-E117B0541AA4}"/>
              </a:ext>
            </a:extLst>
          </p:cNvPr>
          <p:cNvSpPr txBox="1"/>
          <p:nvPr/>
        </p:nvSpPr>
        <p:spPr>
          <a:xfrm>
            <a:off x="1231900" y="4508646"/>
            <a:ext cx="5702300" cy="1737360"/>
          </a:xfrm>
          <a:prstGeom prst="rect">
            <a:avLst/>
          </a:prstGeom>
          <a:noFill/>
          <a:ln w="28575">
            <a:solidFill>
              <a:srgbClr val="994F00"/>
            </a:solidFill>
          </a:ln>
        </p:spPr>
        <p:txBody>
          <a:bodyPr wrap="square" rtlCol="0">
            <a:spAutoFit/>
          </a:bodyPr>
          <a:lstStyle/>
          <a:p>
            <a:endParaRPr lang="en-US" sz="2800">
              <a:solidFill>
                <a:schemeClr val="accent1"/>
              </a:solidFill>
              <a:latin typeface="Calibri" panose="020F0502020204030204" pitchFamily="34" charset="0"/>
              <a:cs typeface="Calibri" panose="020F0502020204030204" pitchFamily="34" charset="0"/>
            </a:endParaRPr>
          </a:p>
        </p:txBody>
      </p:sp>
      <p:sp>
        <p:nvSpPr>
          <p:cNvPr id="6" name="Content Placeholder 2">
            <a:extLst>
              <a:ext uri="{FF2B5EF4-FFF2-40B4-BE49-F238E27FC236}">
                <a16:creationId xmlns:a16="http://schemas.microsoft.com/office/drawing/2014/main" id="{49691359-8BA1-113E-414C-FC0206F575CF}"/>
              </a:ext>
            </a:extLst>
          </p:cNvPr>
          <p:cNvSpPr txBox="1">
            <a:spLocks/>
          </p:cNvSpPr>
          <p:nvPr/>
        </p:nvSpPr>
        <p:spPr>
          <a:xfrm>
            <a:off x="8417269" y="1183532"/>
            <a:ext cx="3596391" cy="1934092"/>
          </a:xfrm>
          <a:prstGeom prst="rect">
            <a:avLst/>
          </a:prstGeom>
          <a:ln w="28575">
            <a:solidFill>
              <a:schemeClr val="tx1"/>
            </a:solidFill>
          </a:ln>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a:t>Input: </a:t>
            </a:r>
          </a:p>
          <a:p>
            <a:pPr lvl="1"/>
            <a:r>
              <a:rPr lang="en-US" sz="2800"/>
              <a:t>Public key h</a:t>
            </a:r>
            <a:endParaRPr lang="en-US" sz="2800">
              <a:ea typeface="Calibri"/>
              <a:cs typeface="Calibri"/>
            </a:endParaRPr>
          </a:p>
          <a:p>
            <a:pPr lvl="1"/>
            <a:r>
              <a:rPr lang="en-US" sz="2800"/>
              <a:t>Signature </a:t>
            </a:r>
            <a:r>
              <a:rPr lang="el-GR" sz="2800"/>
              <a:t>σ</a:t>
            </a:r>
            <a:r>
              <a:rPr lang="en-US" sz="2800"/>
              <a:t> = (r, s</a:t>
            </a:r>
            <a:r>
              <a:rPr lang="en-US" sz="2800" baseline="-25000"/>
              <a:t>2</a:t>
            </a:r>
            <a:r>
              <a:rPr lang="en-US" sz="2800"/>
              <a:t>)</a:t>
            </a:r>
            <a:endParaRPr lang="en-US" sz="2800">
              <a:ea typeface="Calibri"/>
              <a:cs typeface="Calibri"/>
            </a:endParaRPr>
          </a:p>
          <a:p>
            <a:pPr lvl="1"/>
            <a:r>
              <a:rPr lang="en-US" sz="2800"/>
              <a:t>Message m</a:t>
            </a:r>
            <a:endParaRPr lang="en-US" sz="2800">
              <a:ea typeface="Calibri"/>
              <a:cs typeface="Calibri"/>
            </a:endParaRPr>
          </a:p>
          <a:p>
            <a:pPr marL="914400" lvl="1" indent="-457200">
              <a:buFont typeface="+mj-lt"/>
              <a:buAutoNum type="arabicPeriod"/>
            </a:pPr>
            <a:endParaRPr lang="en-US"/>
          </a:p>
        </p:txBody>
      </p:sp>
    </p:spTree>
    <p:extLst>
      <p:ext uri="{BB962C8B-B14F-4D97-AF65-F5344CB8AC3E}">
        <p14:creationId xmlns:p14="http://schemas.microsoft.com/office/powerpoint/2010/main" val="40175616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20FF810C-DD2A-9445-789D-4B12B53A562C}"/>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263027D-06E0-64E1-1AC0-6D05F1A21337}"/>
              </a:ext>
            </a:extLst>
          </p:cNvPr>
          <p:cNvSpPr>
            <a:spLocks noGrp="1"/>
          </p:cNvSpPr>
          <p:nvPr>
            <p:ph idx="1"/>
          </p:nvPr>
        </p:nvSpPr>
        <p:spPr>
          <a:xfrm>
            <a:off x="838200" y="1825625"/>
            <a:ext cx="10515600" cy="4667250"/>
          </a:xfrm>
        </p:spPr>
        <p:txBody>
          <a:bodyPr vert="horz" lIns="91440" tIns="45720" rIns="91440" bIns="45720" rtlCol="0" anchor="t">
            <a:normAutofit/>
          </a:bodyPr>
          <a:lstStyle/>
          <a:p>
            <a:pPr marL="0" indent="0">
              <a:buNone/>
            </a:pPr>
            <a:r>
              <a:rPr lang="en-US" sz="3200" err="1">
                <a:ea typeface="Calibri"/>
                <a:cs typeface="Calibri"/>
              </a:rPr>
              <a:t>ZkSNARK</a:t>
            </a:r>
            <a:endParaRPr lang="en-US" sz="3200">
              <a:ea typeface="Calibri"/>
              <a:cs typeface="Calibri"/>
            </a:endParaRPr>
          </a:p>
          <a:p>
            <a:pPr marL="457200" indent="-457200"/>
            <a:r>
              <a:rPr lang="en-US" sz="2500">
                <a:ea typeface="Calibri"/>
                <a:cs typeface="Calibri"/>
              </a:rPr>
              <a:t>Public</a:t>
            </a:r>
            <a:r>
              <a:rPr lang="en-US" sz="2500"/>
              <a:t> inputs: </a:t>
            </a:r>
            <a:r>
              <a:rPr lang="en-US" sz="2500">
                <a:ea typeface="+mn-lt"/>
                <a:cs typeface="+mn-lt"/>
              </a:rPr>
              <a:t>ĥ</a:t>
            </a:r>
            <a:endParaRPr lang="en-US" sz="2500" baseline="-25000">
              <a:ea typeface="+mn-lt"/>
              <a:cs typeface="+mn-lt"/>
            </a:endParaRPr>
          </a:p>
          <a:p>
            <a:pPr marL="457200" indent="-457200"/>
            <a:r>
              <a:rPr lang="en-US" sz="2500">
                <a:ea typeface="+mn-lt"/>
                <a:cs typeface="+mn-lt"/>
              </a:rPr>
              <a:t>Private</a:t>
            </a:r>
            <a:r>
              <a:rPr lang="en-US" sz="2500"/>
              <a:t> inputs: m, r, s</a:t>
            </a:r>
            <a:r>
              <a:rPr lang="en-US" sz="2500" baseline="-25000"/>
              <a:t>2</a:t>
            </a:r>
            <a:r>
              <a:rPr lang="en-US" sz="2500"/>
              <a:t>, s</a:t>
            </a:r>
            <a:r>
              <a:rPr lang="en-US" sz="2500" baseline="-25000"/>
              <a:t>1</a:t>
            </a:r>
            <a:r>
              <a:rPr lang="en-US" sz="2500"/>
              <a:t> ← c – hs</a:t>
            </a:r>
            <a:r>
              <a:rPr lang="en-US" sz="2500" baseline="-25000"/>
              <a:t>2</a:t>
            </a:r>
            <a:endParaRPr lang="en-US" sz="2500">
              <a:ea typeface="Calibri"/>
              <a:cs typeface="Calibri"/>
            </a:endParaRPr>
          </a:p>
          <a:p>
            <a:pPr marL="457200" indent="-457200"/>
            <a:r>
              <a:rPr lang="en-US" sz="2500"/>
              <a:t>Circuit:</a:t>
            </a:r>
            <a:endParaRPr lang="en-US" sz="2500">
              <a:ea typeface="Calibri"/>
              <a:cs typeface="Calibri"/>
            </a:endParaRPr>
          </a:p>
          <a:p>
            <a:pPr marL="914400" lvl="1" indent="-457200">
              <a:buFont typeface="+mj-lt"/>
              <a:buAutoNum type="arabicPeriod"/>
            </a:pPr>
            <a:r>
              <a:rPr lang="en-US" sz="2800"/>
              <a:t>Compute </a:t>
            </a:r>
            <a:r>
              <a:rPr lang="en-US" sz="2800">
                <a:solidFill>
                  <a:srgbClr val="000000"/>
                </a:solidFill>
              </a:rPr>
              <a:t>c</a:t>
            </a:r>
            <a:r>
              <a:rPr lang="en-US" sz="2800"/>
              <a:t> ←</a:t>
            </a:r>
            <a:r>
              <a:rPr lang="en-US" sz="2800">
                <a:solidFill>
                  <a:srgbClr val="FF0000"/>
                </a:solidFill>
              </a:rPr>
              <a:t> </a:t>
            </a:r>
            <a:r>
              <a:rPr lang="en-US" sz="2800" err="1">
                <a:solidFill>
                  <a:srgbClr val="FF0000"/>
                </a:solidFill>
              </a:rPr>
              <a:t>HashToPoint</a:t>
            </a:r>
            <a:r>
              <a:rPr lang="en-US" sz="2800">
                <a:solidFill>
                  <a:srgbClr val="FF0000"/>
                </a:solidFill>
              </a:rPr>
              <a:t>(</a:t>
            </a:r>
            <a:r>
              <a:rPr lang="en-US" sz="2800" err="1">
                <a:solidFill>
                  <a:srgbClr val="FF0000"/>
                </a:solidFill>
              </a:rPr>
              <a:t>r|m</a:t>
            </a:r>
            <a:r>
              <a:rPr lang="en-US" sz="2800">
                <a:solidFill>
                  <a:srgbClr val="FF0000"/>
                </a:solidFill>
              </a:rPr>
              <a:t>)</a:t>
            </a:r>
            <a:r>
              <a:rPr lang="en-US" sz="2800"/>
              <a:t> </a:t>
            </a:r>
            <a:endParaRPr lang="en-US" sz="2800">
              <a:ea typeface="Calibri"/>
              <a:cs typeface="Calibri"/>
            </a:endParaRPr>
          </a:p>
          <a:p>
            <a:pPr marL="914400" lvl="1" indent="-457200">
              <a:buAutoNum type="arabicPeriod"/>
            </a:pPr>
            <a:r>
              <a:rPr lang="en-US" sz="2800">
                <a:solidFill>
                  <a:srgbClr val="000000"/>
                </a:solidFill>
                <a:ea typeface="+mn-lt"/>
                <a:cs typeface="+mn-lt"/>
              </a:rPr>
              <a:t>ĉ = NTT</a:t>
            </a:r>
            <a:r>
              <a:rPr lang="en-US" sz="2500" i="1">
                <a:solidFill>
                  <a:srgbClr val="000000"/>
                </a:solidFill>
                <a:ea typeface="+mn-lt"/>
                <a:cs typeface="+mn-lt"/>
              </a:rPr>
              <a:t>⋅ </a:t>
            </a:r>
            <a:r>
              <a:rPr lang="en-US" sz="2800">
                <a:solidFill>
                  <a:srgbClr val="000000"/>
                </a:solidFill>
                <a:ea typeface="+mn-lt"/>
                <a:cs typeface="+mn-lt"/>
              </a:rPr>
              <a:t> c, ŝ₂ = NTT</a:t>
            </a:r>
            <a:r>
              <a:rPr lang="en-US" sz="2500" i="1">
                <a:solidFill>
                  <a:srgbClr val="000000"/>
                </a:solidFill>
                <a:ea typeface="+mn-lt"/>
                <a:cs typeface="+mn-lt"/>
              </a:rPr>
              <a:t>⋅ </a:t>
            </a:r>
            <a:r>
              <a:rPr lang="en-US" sz="2500">
                <a:solidFill>
                  <a:srgbClr val="000000"/>
                </a:solidFill>
                <a:ea typeface="+mn-lt"/>
                <a:cs typeface="+mn-lt"/>
              </a:rPr>
              <a:t>s₂, ŝ₁</a:t>
            </a:r>
            <a:r>
              <a:rPr lang="en-US" sz="2800">
                <a:solidFill>
                  <a:srgbClr val="000000"/>
                </a:solidFill>
                <a:ea typeface="+mn-lt"/>
                <a:cs typeface="+mn-lt"/>
              </a:rPr>
              <a:t> = NTT</a:t>
            </a:r>
            <a:r>
              <a:rPr lang="en-US" sz="2500" i="1">
                <a:solidFill>
                  <a:srgbClr val="000000"/>
                </a:solidFill>
                <a:ea typeface="+mn-lt"/>
                <a:cs typeface="+mn-lt"/>
              </a:rPr>
              <a:t>⋅ </a:t>
            </a:r>
            <a:r>
              <a:rPr lang="en-US" sz="2500">
                <a:solidFill>
                  <a:srgbClr val="000000"/>
                </a:solidFill>
                <a:ea typeface="+mn-lt"/>
                <a:cs typeface="+mn-lt"/>
              </a:rPr>
              <a:t>s₁ </a:t>
            </a:r>
          </a:p>
          <a:p>
            <a:pPr marL="914400" lvl="1" indent="-457200">
              <a:buAutoNum type="arabicPeriod"/>
            </a:pPr>
            <a:r>
              <a:rPr lang="en-US" sz="2800">
                <a:solidFill>
                  <a:srgbClr val="000000"/>
                </a:solidFill>
                <a:ea typeface="Calibri"/>
                <a:cs typeface="Calibri"/>
              </a:rPr>
              <a:t>Check that </a:t>
            </a:r>
            <a:r>
              <a:rPr lang="en-US" sz="2800">
                <a:solidFill>
                  <a:srgbClr val="000000"/>
                </a:solidFill>
                <a:ea typeface="+mn-lt"/>
                <a:cs typeface="+mn-lt"/>
              </a:rPr>
              <a:t>∃</a:t>
            </a:r>
            <a:r>
              <a:rPr lang="en-US" sz="2800">
                <a:solidFill>
                  <a:srgbClr val="000000"/>
                </a:solidFill>
                <a:ea typeface="Calibri"/>
                <a:cs typeface="Calibri"/>
              </a:rPr>
              <a:t> "small" k </a:t>
            </a:r>
            <a:r>
              <a:rPr lang="en-US" sz="2800" err="1">
                <a:solidFill>
                  <a:srgbClr val="000000"/>
                </a:solidFill>
                <a:ea typeface="Calibri"/>
                <a:cs typeface="Calibri"/>
              </a:rPr>
              <a:t>s.t.</a:t>
            </a:r>
            <a:r>
              <a:rPr lang="en-US" sz="2800">
                <a:solidFill>
                  <a:srgbClr val="000000"/>
                </a:solidFill>
                <a:ea typeface="Calibri"/>
                <a:cs typeface="Calibri"/>
              </a:rPr>
              <a:t> </a:t>
            </a:r>
            <a:r>
              <a:rPr lang="en-US" sz="2800">
                <a:ea typeface="Calibri"/>
                <a:cs typeface="Calibri"/>
              </a:rPr>
              <a:t>ĉ - </a:t>
            </a:r>
            <a:r>
              <a:rPr lang="en-US" sz="2500" err="1">
                <a:ea typeface="Calibri"/>
                <a:cs typeface="Calibri"/>
              </a:rPr>
              <a:t>ĥ</a:t>
            </a:r>
            <a:r>
              <a:rPr lang="en-US" sz="2500" err="1">
                <a:ea typeface="+mn-lt"/>
                <a:cs typeface="+mn-lt"/>
              </a:rPr>
              <a:t>∘</a:t>
            </a:r>
            <a:r>
              <a:rPr lang="en-US" sz="2800" err="1">
                <a:ea typeface="+mn-lt"/>
                <a:cs typeface="+mn-lt"/>
              </a:rPr>
              <a:t>s</a:t>
            </a:r>
            <a:r>
              <a:rPr lang="en-US" sz="2800">
                <a:ea typeface="+mn-lt"/>
                <a:cs typeface="+mn-lt"/>
              </a:rPr>
              <a:t>̂₂ - </a:t>
            </a:r>
            <a:r>
              <a:rPr lang="en-US" sz="2500">
                <a:ea typeface="+mn-lt"/>
                <a:cs typeface="+mn-lt"/>
              </a:rPr>
              <a:t>ŝ₁</a:t>
            </a:r>
            <a:r>
              <a:rPr lang="en-US" sz="2800">
                <a:ea typeface="+mn-lt"/>
                <a:cs typeface="+mn-lt"/>
              </a:rPr>
              <a:t> =</a:t>
            </a:r>
            <a:r>
              <a:rPr lang="en-US" sz="2800">
                <a:ea typeface="Calibri"/>
                <a:cs typeface="Calibri"/>
              </a:rPr>
              <a:t> </a:t>
            </a:r>
            <a:r>
              <a:rPr lang="en-US" sz="2800" err="1">
                <a:ea typeface="Calibri"/>
                <a:cs typeface="Calibri"/>
              </a:rPr>
              <a:t>kq</a:t>
            </a:r>
            <a:endParaRPr lang="en-US" sz="2500" err="1">
              <a:ea typeface="Calibri"/>
              <a:cs typeface="Calibri"/>
            </a:endParaRPr>
          </a:p>
          <a:p>
            <a:pPr marL="914400" lvl="1" indent="-457200">
              <a:buAutoNum type="arabicPeriod"/>
            </a:pPr>
            <a:r>
              <a:rPr lang="en-US" sz="2800">
                <a:ea typeface="Calibri"/>
                <a:cs typeface="Calibri"/>
              </a:rPr>
              <a:t>Check</a:t>
            </a:r>
            <a:r>
              <a:rPr lang="en-US" sz="2800">
                <a:ea typeface="+mn-lt"/>
                <a:cs typeface="+mn-lt"/>
              </a:rPr>
              <a:t> that ∃ "small" j </a:t>
            </a:r>
            <a:r>
              <a:rPr lang="en-US" sz="2800" err="1">
                <a:ea typeface="+mn-lt"/>
                <a:cs typeface="+mn-lt"/>
              </a:rPr>
              <a:t>s.t.</a:t>
            </a:r>
            <a:r>
              <a:rPr lang="en-US" sz="2800">
                <a:ea typeface="+mn-lt"/>
                <a:cs typeface="+mn-lt"/>
              </a:rPr>
              <a:t> </a:t>
            </a:r>
            <a:r>
              <a:rPr lang="en" sz="2800">
                <a:ea typeface="+mn-lt"/>
                <a:cs typeface="+mn-lt"/>
              </a:rPr>
              <a:t>‖</a:t>
            </a:r>
            <a:r>
              <a:rPr lang="en-US" sz="2800">
                <a:ea typeface="+mn-lt"/>
                <a:cs typeface="+mn-lt"/>
              </a:rPr>
              <a:t>(</a:t>
            </a:r>
            <a:r>
              <a:rPr lang="en-US" sz="2800">
                <a:ea typeface="Calibri"/>
                <a:cs typeface="Calibri"/>
              </a:rPr>
              <a:t>s</a:t>
            </a:r>
            <a:r>
              <a:rPr lang="en-US" sz="2800" baseline="-25000">
                <a:ea typeface="Calibri"/>
                <a:cs typeface="Calibri"/>
              </a:rPr>
              <a:t>1</a:t>
            </a:r>
            <a:r>
              <a:rPr lang="en-US" sz="2800">
                <a:ea typeface="Calibri"/>
                <a:cs typeface="Calibri"/>
              </a:rPr>
              <a:t>, s</a:t>
            </a:r>
            <a:r>
              <a:rPr lang="en-US" sz="2800" baseline="-25000">
                <a:ea typeface="Calibri"/>
                <a:cs typeface="Calibri"/>
              </a:rPr>
              <a:t>2</a:t>
            </a:r>
            <a:r>
              <a:rPr lang="en-US" sz="2800">
                <a:ea typeface="Calibri"/>
                <a:cs typeface="Calibri"/>
              </a:rPr>
              <a:t>)</a:t>
            </a:r>
            <a:r>
              <a:rPr lang="en" sz="2800">
                <a:ea typeface="+mn-lt"/>
                <a:cs typeface="+mn-lt"/>
              </a:rPr>
              <a:t>‖</a:t>
            </a:r>
            <a:r>
              <a:rPr lang="en" sz="2800" baseline="30000">
                <a:ea typeface="+mn-lt"/>
                <a:cs typeface="+mn-lt"/>
              </a:rPr>
              <a:t>2 </a:t>
            </a:r>
            <a:r>
              <a:rPr lang="en" sz="2800">
                <a:ea typeface="+mn-lt"/>
                <a:cs typeface="+mn-lt"/>
              </a:rPr>
              <a:t>+ j =  β</a:t>
            </a:r>
            <a:r>
              <a:rPr lang="en" sz="2800" baseline="30000">
                <a:ea typeface="+mn-lt"/>
                <a:cs typeface="+mn-lt"/>
              </a:rPr>
              <a:t>2</a:t>
            </a:r>
            <a:endParaRPr lang="en" baseline="30000">
              <a:ea typeface="Calibri" panose="020F0502020204030204"/>
              <a:cs typeface="Calibri" panose="020F0502020204030204"/>
            </a:endParaRPr>
          </a:p>
          <a:p>
            <a:pPr marL="914400" lvl="1" indent="-457200">
              <a:buFont typeface="Calibri Light" panose="020F0302020204030204"/>
              <a:buAutoNum type="arabicPeriod"/>
            </a:pPr>
            <a:endParaRPr lang="en-US">
              <a:solidFill>
                <a:srgbClr val="000000"/>
              </a:solidFill>
              <a:ea typeface="Calibri"/>
              <a:cs typeface="Calibri"/>
            </a:endParaRPr>
          </a:p>
        </p:txBody>
      </p:sp>
      <p:sp>
        <p:nvSpPr>
          <p:cNvPr id="2" name="Title 1">
            <a:extLst>
              <a:ext uri="{FF2B5EF4-FFF2-40B4-BE49-F238E27FC236}">
                <a16:creationId xmlns:a16="http://schemas.microsoft.com/office/drawing/2014/main" id="{55C34142-9374-4021-C19F-BC0D1C020D15}"/>
              </a:ext>
            </a:extLst>
          </p:cNvPr>
          <p:cNvSpPr>
            <a:spLocks noGrp="1"/>
          </p:cNvSpPr>
          <p:nvPr>
            <p:ph type="title"/>
          </p:nvPr>
        </p:nvSpPr>
        <p:spPr/>
        <p:txBody>
          <a:bodyPr/>
          <a:lstStyle/>
          <a:p>
            <a:r>
              <a:rPr lang="en-US">
                <a:latin typeface="Segoe UI Semibold"/>
                <a:cs typeface="Segoe UI Semibold"/>
              </a:rPr>
              <a:t>Falcon Proof of Possession</a:t>
            </a:r>
            <a:endParaRPr lang="en-US" err="1"/>
          </a:p>
        </p:txBody>
      </p:sp>
      <p:sp>
        <p:nvSpPr>
          <p:cNvPr id="8" name="TextBox 7" hidden="1">
            <a:extLst>
              <a:ext uri="{FF2B5EF4-FFF2-40B4-BE49-F238E27FC236}">
                <a16:creationId xmlns:a16="http://schemas.microsoft.com/office/drawing/2014/main" id="{4B871D56-3358-5C7C-FB7B-47FFAAEEDE82}"/>
              </a:ext>
            </a:extLst>
          </p:cNvPr>
          <p:cNvSpPr txBox="1"/>
          <p:nvPr/>
        </p:nvSpPr>
        <p:spPr>
          <a:xfrm>
            <a:off x="1231900" y="4508646"/>
            <a:ext cx="5702300" cy="1737360"/>
          </a:xfrm>
          <a:prstGeom prst="rect">
            <a:avLst/>
          </a:prstGeom>
          <a:noFill/>
          <a:ln w="28575">
            <a:solidFill>
              <a:srgbClr val="994F00"/>
            </a:solidFill>
          </a:ln>
        </p:spPr>
        <p:txBody>
          <a:bodyPr wrap="square" rtlCol="0">
            <a:spAutoFit/>
          </a:bodyPr>
          <a:lstStyle/>
          <a:p>
            <a:endParaRPr lang="en-US" sz="2800">
              <a:solidFill>
                <a:schemeClr val="accent1"/>
              </a:solidFill>
              <a:latin typeface="Calibri" panose="020F0502020204030204" pitchFamily="34" charset="0"/>
              <a:cs typeface="Calibri" panose="020F0502020204030204" pitchFamily="34" charset="0"/>
            </a:endParaRPr>
          </a:p>
        </p:txBody>
      </p:sp>
      <p:sp>
        <p:nvSpPr>
          <p:cNvPr id="6" name="Content Placeholder 2">
            <a:extLst>
              <a:ext uri="{FF2B5EF4-FFF2-40B4-BE49-F238E27FC236}">
                <a16:creationId xmlns:a16="http://schemas.microsoft.com/office/drawing/2014/main" id="{A5B5248B-525D-E768-A9D6-89CB7AD10CDA}"/>
              </a:ext>
            </a:extLst>
          </p:cNvPr>
          <p:cNvSpPr txBox="1">
            <a:spLocks/>
          </p:cNvSpPr>
          <p:nvPr/>
        </p:nvSpPr>
        <p:spPr>
          <a:xfrm>
            <a:off x="8417269" y="1183532"/>
            <a:ext cx="3596391" cy="1934092"/>
          </a:xfrm>
          <a:prstGeom prst="rect">
            <a:avLst/>
          </a:prstGeom>
          <a:ln w="28575">
            <a:solidFill>
              <a:schemeClr val="tx1"/>
            </a:solidFill>
          </a:ln>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a:t>Input: </a:t>
            </a:r>
          </a:p>
          <a:p>
            <a:pPr lvl="1"/>
            <a:r>
              <a:rPr lang="en-US" sz="2800"/>
              <a:t>Public key h</a:t>
            </a:r>
            <a:endParaRPr lang="en-US" sz="2800">
              <a:ea typeface="Calibri"/>
              <a:cs typeface="Calibri"/>
            </a:endParaRPr>
          </a:p>
          <a:p>
            <a:pPr lvl="1"/>
            <a:r>
              <a:rPr lang="en-US" sz="2800"/>
              <a:t>Signature </a:t>
            </a:r>
            <a:r>
              <a:rPr lang="el-GR" sz="2800"/>
              <a:t>σ</a:t>
            </a:r>
            <a:r>
              <a:rPr lang="en-US" sz="2800"/>
              <a:t> = (r, s</a:t>
            </a:r>
            <a:r>
              <a:rPr lang="en-US" sz="2800" baseline="-25000"/>
              <a:t>2</a:t>
            </a:r>
            <a:r>
              <a:rPr lang="en-US" sz="2800"/>
              <a:t>)</a:t>
            </a:r>
            <a:endParaRPr lang="en-US" sz="2800">
              <a:ea typeface="Calibri"/>
              <a:cs typeface="Calibri"/>
            </a:endParaRPr>
          </a:p>
          <a:p>
            <a:pPr lvl="1"/>
            <a:r>
              <a:rPr lang="en-US" sz="2800"/>
              <a:t>Message m</a:t>
            </a:r>
            <a:endParaRPr lang="en-US" sz="2800">
              <a:ea typeface="Calibri"/>
              <a:cs typeface="Calibri"/>
            </a:endParaRPr>
          </a:p>
          <a:p>
            <a:pPr marL="914400" lvl="1" indent="-457200">
              <a:buFont typeface="+mj-lt"/>
              <a:buAutoNum type="arabicPeriod"/>
            </a:pPr>
            <a:endParaRPr lang="en-US"/>
          </a:p>
        </p:txBody>
      </p:sp>
    </p:spTree>
    <p:extLst>
      <p:ext uri="{BB962C8B-B14F-4D97-AF65-F5344CB8AC3E}">
        <p14:creationId xmlns:p14="http://schemas.microsoft.com/office/powerpoint/2010/main" val="2099307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5DB9F2-3E53-68A1-2528-17A74E8B009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F7BA9F6-DFB2-E230-C7E3-DD5FC178C1B0}"/>
              </a:ext>
            </a:extLst>
          </p:cNvPr>
          <p:cNvSpPr>
            <a:spLocks noGrp="1"/>
          </p:cNvSpPr>
          <p:nvPr>
            <p:ph type="title"/>
          </p:nvPr>
        </p:nvSpPr>
        <p:spPr/>
        <p:txBody>
          <a:bodyPr/>
          <a:lstStyle/>
          <a:p>
            <a:r>
              <a:rPr lang="en-US"/>
              <a:t>Solution: </a:t>
            </a:r>
            <a:r>
              <a:rPr lang="en-US" err="1"/>
              <a:t>zkSNARKs</a:t>
            </a:r>
            <a:endParaRPr lang="en-US"/>
          </a:p>
        </p:txBody>
      </p:sp>
      <p:pic>
        <p:nvPicPr>
          <p:cNvPr id="4" name="Picture 6" descr="Client - Free marketing icons">
            <a:extLst>
              <a:ext uri="{FF2B5EF4-FFF2-40B4-BE49-F238E27FC236}">
                <a16:creationId xmlns:a16="http://schemas.microsoft.com/office/drawing/2014/main" id="{3C6D4878-A390-B885-8D6C-87455CA4FDE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28374"/>
          <a:stretch/>
        </p:blipFill>
        <p:spPr bwMode="auto">
          <a:xfrm>
            <a:off x="4842159" y="2984558"/>
            <a:ext cx="2315308" cy="1658373"/>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4E6AA8C8-9A91-2E77-0E4C-5D43E831C1E4}"/>
              </a:ext>
            </a:extLst>
          </p:cNvPr>
          <p:cNvSpPr/>
          <p:nvPr/>
        </p:nvSpPr>
        <p:spPr>
          <a:xfrm>
            <a:off x="8590916" y="3131125"/>
            <a:ext cx="2390298" cy="1410826"/>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US" sz="2800" err="1"/>
              <a:t>zkSNARK.Prove</a:t>
            </a:r>
            <a:endParaRPr lang="en-US" sz="2800"/>
          </a:p>
        </p:txBody>
      </p:sp>
      <p:pic>
        <p:nvPicPr>
          <p:cNvPr id="14" name="Picture 4" descr="Certificate - Free education icons">
            <a:extLst>
              <a:ext uri="{FF2B5EF4-FFF2-40B4-BE49-F238E27FC236}">
                <a16:creationId xmlns:a16="http://schemas.microsoft.com/office/drawing/2014/main" id="{EFDE3FD0-6A5F-E9E8-DD26-01BDDF69E2D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49454" y="3049827"/>
            <a:ext cx="687700" cy="687700"/>
          </a:xfrm>
          <a:prstGeom prst="rect">
            <a:avLst/>
          </a:prstGeom>
          <a:noFill/>
          <a:extLst>
            <a:ext uri="{909E8E84-426E-40DD-AFC4-6F175D3DCCD1}">
              <a14:hiddenFill xmlns:a14="http://schemas.microsoft.com/office/drawing/2010/main">
                <a:solidFill>
                  <a:srgbClr val="FFFFFF"/>
                </a:solidFill>
              </a14:hiddenFill>
            </a:ext>
          </a:extLst>
        </p:spPr>
      </p:pic>
      <p:pic>
        <p:nvPicPr>
          <p:cNvPr id="15" name="Graphic 14" descr="Diploma roll with solid fill">
            <a:extLst>
              <a:ext uri="{FF2B5EF4-FFF2-40B4-BE49-F238E27FC236}">
                <a16:creationId xmlns:a16="http://schemas.microsoft.com/office/drawing/2014/main" id="{6A7424C5-1273-E815-A99D-EA7B3F540BE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199301" y="3615874"/>
            <a:ext cx="914400" cy="914400"/>
          </a:xfrm>
          <a:prstGeom prst="rect">
            <a:avLst/>
          </a:prstGeom>
        </p:spPr>
      </p:pic>
      <p:cxnSp>
        <p:nvCxnSpPr>
          <p:cNvPr id="16" name="Straight Arrow Connector 15">
            <a:extLst>
              <a:ext uri="{FF2B5EF4-FFF2-40B4-BE49-F238E27FC236}">
                <a16:creationId xmlns:a16="http://schemas.microsoft.com/office/drawing/2014/main" id="{FBAFE478-A09F-FA5E-5BBB-02E56BA1E722}"/>
              </a:ext>
            </a:extLst>
          </p:cNvPr>
          <p:cNvCxnSpPr>
            <a:cxnSpLocks/>
          </p:cNvCxnSpPr>
          <p:nvPr/>
        </p:nvCxnSpPr>
        <p:spPr>
          <a:xfrm>
            <a:off x="6956359" y="3737527"/>
            <a:ext cx="1400285" cy="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17" name="Straight Arrow Connector 16">
            <a:extLst>
              <a:ext uri="{FF2B5EF4-FFF2-40B4-BE49-F238E27FC236}">
                <a16:creationId xmlns:a16="http://schemas.microsoft.com/office/drawing/2014/main" id="{6691BFEF-8FED-AF3B-46CA-66CB8008FBD8}"/>
              </a:ext>
            </a:extLst>
          </p:cNvPr>
          <p:cNvCxnSpPr>
            <a:cxnSpLocks/>
          </p:cNvCxnSpPr>
          <p:nvPr/>
        </p:nvCxnSpPr>
        <p:spPr>
          <a:xfrm flipH="1" flipV="1">
            <a:off x="6998599" y="4327217"/>
            <a:ext cx="1399032" cy="147"/>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22" name="Content Placeholder 2">
            <a:extLst>
              <a:ext uri="{FF2B5EF4-FFF2-40B4-BE49-F238E27FC236}">
                <a16:creationId xmlns:a16="http://schemas.microsoft.com/office/drawing/2014/main" id="{F2D79D13-406C-6C0F-7421-14F590C4B097}"/>
              </a:ext>
            </a:extLst>
          </p:cNvPr>
          <p:cNvSpPr>
            <a:spLocks noGrp="1"/>
          </p:cNvSpPr>
          <p:nvPr>
            <p:ph idx="1"/>
          </p:nvPr>
        </p:nvSpPr>
        <p:spPr>
          <a:xfrm>
            <a:off x="838200" y="1357673"/>
            <a:ext cx="10515600" cy="4833145"/>
          </a:xfrm>
        </p:spPr>
        <p:txBody>
          <a:bodyPr/>
          <a:lstStyle/>
          <a:p>
            <a:r>
              <a:rPr lang="en-US" sz="3200"/>
              <a:t>Express the “policy” of the fancy scheme in R1CS</a:t>
            </a:r>
          </a:p>
          <a:p>
            <a:endParaRPr lang="en-US"/>
          </a:p>
          <a:p>
            <a:endParaRPr lang="en-US"/>
          </a:p>
          <a:p>
            <a:pPr marL="0" indent="0">
              <a:buNone/>
            </a:pPr>
            <a:endParaRPr lang="en-US"/>
          </a:p>
        </p:txBody>
      </p:sp>
      <p:sp>
        <p:nvSpPr>
          <p:cNvPr id="23" name="Oval Callout 22">
            <a:extLst>
              <a:ext uri="{FF2B5EF4-FFF2-40B4-BE49-F238E27FC236}">
                <a16:creationId xmlns:a16="http://schemas.microsoft.com/office/drawing/2014/main" id="{BCB0120F-33E0-9FE2-D589-D2A2FBA42BF5}"/>
              </a:ext>
            </a:extLst>
          </p:cNvPr>
          <p:cNvSpPr/>
          <p:nvPr/>
        </p:nvSpPr>
        <p:spPr>
          <a:xfrm>
            <a:off x="7079747" y="2128555"/>
            <a:ext cx="4937551" cy="1073624"/>
          </a:xfrm>
          <a:prstGeom prst="wedgeEllipseCallout">
            <a:avLst>
              <a:gd name="adj1" fmla="val -29454"/>
              <a:gd name="adj2" fmla="val 122185"/>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a:t>Proof-of-Possession</a:t>
            </a:r>
          </a:p>
        </p:txBody>
      </p:sp>
      <p:grpSp>
        <p:nvGrpSpPr>
          <p:cNvPr id="24" name="Group 23">
            <a:extLst>
              <a:ext uri="{FF2B5EF4-FFF2-40B4-BE49-F238E27FC236}">
                <a16:creationId xmlns:a16="http://schemas.microsoft.com/office/drawing/2014/main" id="{86899AF3-205E-8822-6CA3-DDDFD99F0D8B}"/>
              </a:ext>
            </a:extLst>
          </p:cNvPr>
          <p:cNvGrpSpPr/>
          <p:nvPr/>
        </p:nvGrpSpPr>
        <p:grpSpPr>
          <a:xfrm>
            <a:off x="5338328" y="5022534"/>
            <a:ext cx="5966133" cy="1775312"/>
            <a:chOff x="4138920" y="5022534"/>
            <a:chExt cx="5966133" cy="1775312"/>
          </a:xfrm>
        </p:grpSpPr>
        <p:sp>
          <p:nvSpPr>
            <p:cNvPr id="25" name="AutoShape 19">
              <a:extLst>
                <a:ext uri="{FF2B5EF4-FFF2-40B4-BE49-F238E27FC236}">
                  <a16:creationId xmlns:a16="http://schemas.microsoft.com/office/drawing/2014/main" id="{9ED77F4E-87C6-EB94-6CBF-C811EAB0C0F0}"/>
                </a:ext>
              </a:extLst>
            </p:cNvPr>
            <p:cNvSpPr>
              <a:spLocks noChangeArrowheads="1"/>
            </p:cNvSpPr>
            <p:nvPr/>
          </p:nvSpPr>
          <p:spPr bwMode="auto">
            <a:xfrm>
              <a:off x="4138920" y="5057218"/>
              <a:ext cx="5966133" cy="1740628"/>
            </a:xfrm>
            <a:prstGeom prst="wedgeRectCallout">
              <a:avLst>
                <a:gd name="adj1" fmla="val 737"/>
                <a:gd name="adj2" fmla="val -84331"/>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40" tIns="45720" rIns="91440" bIns="45720" anchor="t"/>
            <a:lstStyle/>
            <a:p>
              <a:r>
                <a:rPr lang="en-US" sz="2400">
                  <a:solidFill>
                    <a:srgbClr val="005AB5"/>
                  </a:solidFill>
                </a:rPr>
                <a:t>Public Input:                       </a:t>
              </a:r>
              <a:r>
                <a:rPr lang="en-US" sz="2400">
                  <a:solidFill>
                    <a:srgbClr val="D02921"/>
                  </a:solidFill>
                </a:rPr>
                <a:t>Private Input:</a:t>
              </a:r>
            </a:p>
            <a:p>
              <a:pPr algn="ctr">
                <a:lnSpc>
                  <a:spcPct val="200000"/>
                </a:lnSpc>
              </a:pPr>
              <a:r>
                <a:rPr lang="en-US" sz="2400" err="1"/>
                <a:t>Sign.Verify</a:t>
              </a:r>
              <a:r>
                <a:rPr lang="en-US" sz="2400"/>
                <a:t>(            ,            ) = true</a:t>
              </a:r>
            </a:p>
            <a:p>
              <a:pPr algn="ctr">
                <a:lnSpc>
                  <a:spcPct val="150000"/>
                </a:lnSpc>
              </a:pPr>
              <a:r>
                <a:rPr lang="en-US" sz="2400"/>
                <a:t>∧ </a:t>
              </a:r>
              <a:r>
                <a:rPr lang="en-US" sz="2400" err="1"/>
                <a:t>MeetRq</a:t>
              </a:r>
              <a:r>
                <a:rPr lang="en-US" sz="2400"/>
                <a:t>(            ) = true</a:t>
              </a:r>
              <a:endParaRPr lang="en-US" sz="2400">
                <a:ea typeface="Calibri"/>
                <a:cs typeface="Calibri"/>
              </a:endParaRPr>
            </a:p>
          </p:txBody>
        </p:sp>
        <p:pic>
          <p:nvPicPr>
            <p:cNvPr id="26" name="Picture 4" descr="Certificate - Free education icons">
              <a:extLst>
                <a:ext uri="{FF2B5EF4-FFF2-40B4-BE49-F238E27FC236}">
                  <a16:creationId xmlns:a16="http://schemas.microsoft.com/office/drawing/2014/main" id="{A12DD622-DA70-D395-4BB6-7B38DAFB52F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98365" y="5022534"/>
              <a:ext cx="687700" cy="687700"/>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4" descr="Certificate - Free education icons">
              <a:extLst>
                <a:ext uri="{FF2B5EF4-FFF2-40B4-BE49-F238E27FC236}">
                  <a16:creationId xmlns:a16="http://schemas.microsoft.com/office/drawing/2014/main" id="{11FC66D4-8CBB-C504-F673-5AD22DDA7DA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72842" y="5568409"/>
              <a:ext cx="687700" cy="687700"/>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 descr="Key PNG transparent image download, size: 2560x1066px">
              <a:extLst>
                <a:ext uri="{FF2B5EF4-FFF2-40B4-BE49-F238E27FC236}">
                  <a16:creationId xmlns:a16="http://schemas.microsoft.com/office/drawing/2014/main" id="{8876690C-9772-66DA-36AF-8C1ECDEFF29C}"/>
                </a:ext>
              </a:extLst>
            </p:cNvPr>
            <p:cNvPicPr>
              <a:picLocks noChangeAspect="1" noChangeArrowheads="1"/>
            </p:cNvPicPr>
            <p:nvPr/>
          </p:nvPicPr>
          <p:blipFill>
            <a:blip r:embed="rId7">
              <a:duotone>
                <a:prstClr val="black"/>
                <a:srgbClr val="005AB5">
                  <a:tint val="45000"/>
                  <a:satMod val="400000"/>
                </a:srgbClr>
              </a:duotone>
              <a:extLst>
                <a:ext uri="{28A0092B-C50C-407E-A947-70E740481C1C}">
                  <a14:useLocalDpi xmlns:a14="http://schemas.microsoft.com/office/drawing/2010/main" val="0"/>
                </a:ext>
              </a:extLst>
            </a:blip>
            <a:srcRect/>
            <a:stretch>
              <a:fillRect/>
            </a:stretch>
          </p:blipFill>
          <p:spPr bwMode="auto">
            <a:xfrm>
              <a:off x="6535083" y="5792147"/>
              <a:ext cx="797364" cy="354480"/>
            </a:xfrm>
            <a:prstGeom prst="rect">
              <a:avLst/>
            </a:prstGeom>
            <a:noFill/>
            <a:extLst>
              <a:ext uri="{909E8E84-426E-40DD-AFC4-6F175D3DCCD1}">
                <a14:hiddenFill xmlns:a14="http://schemas.microsoft.com/office/drawing/2010/main">
                  <a:solidFill>
                    <a:srgbClr val="FFFFFF"/>
                  </a:solidFill>
                </a14:hiddenFill>
              </a:ext>
            </a:extLst>
          </p:spPr>
        </p:pic>
      </p:grpSp>
      <p:pic>
        <p:nvPicPr>
          <p:cNvPr id="29" name="Picture 2" descr="Key PNG transparent image download, size: 2560x1066px">
            <a:extLst>
              <a:ext uri="{FF2B5EF4-FFF2-40B4-BE49-F238E27FC236}">
                <a16:creationId xmlns:a16="http://schemas.microsoft.com/office/drawing/2014/main" id="{08D09F41-2F1E-AFB0-9657-CB883E3CDD74}"/>
              </a:ext>
            </a:extLst>
          </p:cNvPr>
          <p:cNvPicPr>
            <a:picLocks noChangeAspect="1" noChangeArrowheads="1"/>
          </p:cNvPicPr>
          <p:nvPr/>
        </p:nvPicPr>
        <p:blipFill>
          <a:blip r:embed="rId7">
            <a:duotone>
              <a:prstClr val="black"/>
              <a:srgbClr val="005AB5">
                <a:tint val="45000"/>
                <a:satMod val="400000"/>
              </a:srgbClr>
            </a:duotone>
            <a:extLst>
              <a:ext uri="{28A0092B-C50C-407E-A947-70E740481C1C}">
                <a14:useLocalDpi xmlns:a14="http://schemas.microsoft.com/office/drawing/2010/main" val="0"/>
              </a:ext>
            </a:extLst>
          </a:blip>
          <a:srcRect/>
          <a:stretch>
            <a:fillRect/>
          </a:stretch>
        </p:blipFill>
        <p:spPr bwMode="auto">
          <a:xfrm>
            <a:off x="7101334" y="5130409"/>
            <a:ext cx="797364" cy="35448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4" descr="Certificate - Free education icons">
            <a:extLst>
              <a:ext uri="{FF2B5EF4-FFF2-40B4-BE49-F238E27FC236}">
                <a16:creationId xmlns:a16="http://schemas.microsoft.com/office/drawing/2014/main" id="{346D5786-2399-05A6-FABB-BC7089BECA2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09162" y="6110440"/>
            <a:ext cx="687700" cy="687700"/>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494D36C7-FBD6-4085-78D0-84023ADD3959}"/>
              </a:ext>
            </a:extLst>
          </p:cNvPr>
          <p:cNvSpPr txBox="1"/>
          <p:nvPr/>
        </p:nvSpPr>
        <p:spPr>
          <a:xfrm>
            <a:off x="3247956" y="1982196"/>
            <a:ext cx="5839861" cy="523220"/>
          </a:xfrm>
          <a:prstGeom prst="rect">
            <a:avLst/>
          </a:prstGeom>
          <a:solidFill>
            <a:schemeClr val="bg1"/>
          </a:solidFill>
          <a:ln>
            <a:solidFill>
              <a:schemeClr val="accent1"/>
            </a:solidFill>
          </a:ln>
        </p:spPr>
        <p:style>
          <a:lnRef idx="2">
            <a:schemeClr val="dk1"/>
          </a:lnRef>
          <a:fillRef idx="1">
            <a:schemeClr val="lt1"/>
          </a:fillRef>
          <a:effectRef idx="0">
            <a:schemeClr val="dk1"/>
          </a:effectRef>
          <a:fontRef idx="minor">
            <a:schemeClr val="dk1"/>
          </a:fontRef>
        </p:style>
        <p:txBody>
          <a:bodyPr wrap="square">
            <a:spAutoFit/>
          </a:bodyPr>
          <a:lstStyle/>
          <a:p>
            <a:r>
              <a:rPr lang="en-US" sz="2800"/>
              <a:t>😁Work w/ any R1CS-based </a:t>
            </a:r>
            <a:r>
              <a:rPr lang="en-US" sz="2800" err="1"/>
              <a:t>zkSNARKs</a:t>
            </a:r>
            <a:endParaRPr lang="en-US" sz="2800"/>
          </a:p>
        </p:txBody>
      </p:sp>
      <p:grpSp>
        <p:nvGrpSpPr>
          <p:cNvPr id="19" name="Group 18">
            <a:extLst>
              <a:ext uri="{FF2B5EF4-FFF2-40B4-BE49-F238E27FC236}">
                <a16:creationId xmlns:a16="http://schemas.microsoft.com/office/drawing/2014/main" id="{871AC5DE-801C-1DFC-2FA4-F9EDCF9B9DDE}"/>
              </a:ext>
            </a:extLst>
          </p:cNvPr>
          <p:cNvGrpSpPr/>
          <p:nvPr/>
        </p:nvGrpSpPr>
        <p:grpSpPr>
          <a:xfrm>
            <a:off x="314902" y="1924390"/>
            <a:ext cx="5367273" cy="2991252"/>
            <a:chOff x="718924" y="3871233"/>
            <a:chExt cx="5367273" cy="2991252"/>
          </a:xfrm>
        </p:grpSpPr>
        <p:pic>
          <p:nvPicPr>
            <p:cNvPr id="21" name="Picture 4" descr="Certificate - Free education icons">
              <a:extLst>
                <a:ext uri="{FF2B5EF4-FFF2-40B4-BE49-F238E27FC236}">
                  <a16:creationId xmlns:a16="http://schemas.microsoft.com/office/drawing/2014/main" id="{622C5CC0-A069-C0F9-83F3-60AF686BE41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8497" y="6174785"/>
              <a:ext cx="687700" cy="687700"/>
            </a:xfrm>
            <a:prstGeom prst="rect">
              <a:avLst/>
            </a:prstGeom>
            <a:noFill/>
            <a:extLst>
              <a:ext uri="{909E8E84-426E-40DD-AFC4-6F175D3DCCD1}">
                <a14:hiddenFill xmlns:a14="http://schemas.microsoft.com/office/drawing/2010/main">
                  <a:solidFill>
                    <a:srgbClr val="FFFFFF"/>
                  </a:solidFill>
                </a14:hiddenFill>
              </a:ext>
            </a:extLst>
          </p:spPr>
        </p:pic>
        <p:grpSp>
          <p:nvGrpSpPr>
            <p:cNvPr id="31" name="Group 30">
              <a:extLst>
                <a:ext uri="{FF2B5EF4-FFF2-40B4-BE49-F238E27FC236}">
                  <a16:creationId xmlns:a16="http://schemas.microsoft.com/office/drawing/2014/main" id="{1D2E2B7E-584B-B8B1-3602-AB4027273AF1}"/>
                </a:ext>
              </a:extLst>
            </p:cNvPr>
            <p:cNvGrpSpPr/>
            <p:nvPr/>
          </p:nvGrpSpPr>
          <p:grpSpPr>
            <a:xfrm>
              <a:off x="718924" y="3871233"/>
              <a:ext cx="2685158" cy="2794994"/>
              <a:chOff x="742356" y="3871233"/>
              <a:chExt cx="2866728" cy="2794994"/>
            </a:xfrm>
          </p:grpSpPr>
          <p:pic>
            <p:nvPicPr>
              <p:cNvPr id="32" name="Picture 6" descr="Home • Go Government">
                <a:extLst>
                  <a:ext uri="{FF2B5EF4-FFF2-40B4-BE49-F238E27FC236}">
                    <a16:creationId xmlns:a16="http://schemas.microsoft.com/office/drawing/2014/main" id="{4F4938EA-A84E-E7C3-38CC-17150F35406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438031" y="4322058"/>
                <a:ext cx="1475378" cy="1475378"/>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4" descr="Key PNG transparent image download, size: 2560x1066px">
                <a:extLst>
                  <a:ext uri="{FF2B5EF4-FFF2-40B4-BE49-F238E27FC236}">
                    <a16:creationId xmlns:a16="http://schemas.microsoft.com/office/drawing/2014/main" id="{BADD973C-C2C3-1ABE-BD69-6A17A1BBD391}"/>
                  </a:ext>
                </a:extLst>
              </p:cNvPr>
              <p:cNvPicPr>
                <a:picLocks noChangeAspect="1" noChangeArrowheads="1"/>
              </p:cNvPicPr>
              <p:nvPr/>
            </p:nvPicPr>
            <p:blipFill>
              <a:blip r:embed="rId7">
                <a:duotone>
                  <a:prstClr val="black"/>
                  <a:srgbClr val="DC3220">
                    <a:tint val="45000"/>
                    <a:satMod val="400000"/>
                  </a:srgbClr>
                </a:duotone>
                <a:extLst>
                  <a:ext uri="{28A0092B-C50C-407E-A947-70E740481C1C}">
                    <a14:useLocalDpi xmlns:a14="http://schemas.microsoft.com/office/drawing/2010/main" val="0"/>
                  </a:ext>
                </a:extLst>
              </a:blip>
              <a:srcRect/>
              <a:stretch>
                <a:fillRect/>
              </a:stretch>
            </p:blipFill>
            <p:spPr bwMode="auto">
              <a:xfrm>
                <a:off x="1354851" y="5823456"/>
                <a:ext cx="851283" cy="354480"/>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2" descr="Key PNG transparent image download, size: 2560x1066px">
                <a:extLst>
                  <a:ext uri="{FF2B5EF4-FFF2-40B4-BE49-F238E27FC236}">
                    <a16:creationId xmlns:a16="http://schemas.microsoft.com/office/drawing/2014/main" id="{A63138C2-9922-BD46-3B83-8C19F13D926D}"/>
                  </a:ext>
                </a:extLst>
              </p:cNvPr>
              <p:cNvPicPr>
                <a:picLocks noChangeAspect="1" noChangeArrowheads="1"/>
              </p:cNvPicPr>
              <p:nvPr/>
            </p:nvPicPr>
            <p:blipFill>
              <a:blip r:embed="rId7">
                <a:duotone>
                  <a:prstClr val="black"/>
                  <a:srgbClr val="005AB5">
                    <a:tint val="45000"/>
                    <a:satMod val="400000"/>
                  </a:srgbClr>
                </a:duotone>
                <a:extLst>
                  <a:ext uri="{28A0092B-C50C-407E-A947-70E740481C1C}">
                    <a14:useLocalDpi xmlns:a14="http://schemas.microsoft.com/office/drawing/2010/main" val="0"/>
                  </a:ext>
                </a:extLst>
              </a:blip>
              <a:srcRect/>
              <a:stretch>
                <a:fillRect/>
              </a:stretch>
            </p:blipFill>
            <p:spPr bwMode="auto">
              <a:xfrm>
                <a:off x="2239693" y="5820305"/>
                <a:ext cx="851282" cy="354480"/>
              </a:xfrm>
              <a:prstGeom prst="rect">
                <a:avLst/>
              </a:prstGeom>
              <a:noFill/>
              <a:extLst>
                <a:ext uri="{909E8E84-426E-40DD-AFC4-6F175D3DCCD1}">
                  <a14:hiddenFill xmlns:a14="http://schemas.microsoft.com/office/drawing/2010/main">
                    <a:solidFill>
                      <a:srgbClr val="FFFFFF"/>
                    </a:solidFill>
                  </a14:hiddenFill>
                </a:ext>
              </a:extLst>
            </p:spPr>
          </p:pic>
          <p:sp>
            <p:nvSpPr>
              <p:cNvPr id="35" name="TextBox 34">
                <a:extLst>
                  <a:ext uri="{FF2B5EF4-FFF2-40B4-BE49-F238E27FC236}">
                    <a16:creationId xmlns:a16="http://schemas.microsoft.com/office/drawing/2014/main" id="{79C8C0C2-5D08-79E1-A1D1-657629A4D6CB}"/>
                  </a:ext>
                </a:extLst>
              </p:cNvPr>
              <p:cNvSpPr txBox="1"/>
              <p:nvPr/>
            </p:nvSpPr>
            <p:spPr>
              <a:xfrm>
                <a:off x="1594193" y="6174785"/>
                <a:ext cx="1215399" cy="461665"/>
              </a:xfrm>
              <a:prstGeom prst="rect">
                <a:avLst/>
              </a:prstGeom>
              <a:noFill/>
            </p:spPr>
            <p:txBody>
              <a:bodyPr wrap="none" rtlCol="0">
                <a:spAutoFit/>
              </a:bodyPr>
              <a:lstStyle/>
              <a:p>
                <a:r>
                  <a:rPr lang="en-US" sz="2400"/>
                  <a:t>(</a:t>
                </a:r>
                <a:r>
                  <a:rPr lang="en-US" sz="2400" err="1"/>
                  <a:t>sk</a:t>
                </a:r>
                <a:r>
                  <a:rPr lang="en-US" sz="2400"/>
                  <a:t>,   pk)</a:t>
                </a:r>
              </a:p>
            </p:txBody>
          </p:sp>
          <p:sp>
            <p:nvSpPr>
              <p:cNvPr id="36" name="Rounded Rectangular Callout 35">
                <a:extLst>
                  <a:ext uri="{FF2B5EF4-FFF2-40B4-BE49-F238E27FC236}">
                    <a16:creationId xmlns:a16="http://schemas.microsoft.com/office/drawing/2014/main" id="{E32FD697-065A-1574-9E79-928E13A16FFA}"/>
                  </a:ext>
                </a:extLst>
              </p:cNvPr>
              <p:cNvSpPr/>
              <p:nvPr/>
            </p:nvSpPr>
            <p:spPr>
              <a:xfrm>
                <a:off x="742356" y="3871233"/>
                <a:ext cx="2866728" cy="2794994"/>
              </a:xfrm>
              <a:prstGeom prst="wedgeRoundRectCallout">
                <a:avLst>
                  <a:gd name="adj1" fmla="val 126556"/>
                  <a:gd name="adj2" fmla="val 40615"/>
                  <a:gd name="adj3" fmla="val 16667"/>
                </a:avLst>
              </a:prstGeom>
              <a:noFill/>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7" name="TextBox 36">
                <a:extLst>
                  <a:ext uri="{FF2B5EF4-FFF2-40B4-BE49-F238E27FC236}">
                    <a16:creationId xmlns:a16="http://schemas.microsoft.com/office/drawing/2014/main" id="{E814C55C-FD9D-01DC-08FC-EFA5F278342E}"/>
                  </a:ext>
                </a:extLst>
              </p:cNvPr>
              <p:cNvSpPr txBox="1"/>
              <p:nvPr/>
            </p:nvSpPr>
            <p:spPr>
              <a:xfrm>
                <a:off x="827146" y="3925662"/>
                <a:ext cx="1348574" cy="461665"/>
              </a:xfrm>
              <a:prstGeom prst="rect">
                <a:avLst/>
              </a:prstGeom>
              <a:noFill/>
            </p:spPr>
            <p:txBody>
              <a:bodyPr wrap="none" rtlCol="0">
                <a:spAutoFit/>
              </a:bodyPr>
              <a:lstStyle/>
              <a:p>
                <a:r>
                  <a:rPr lang="en-US" sz="2400"/>
                  <a:t>Issued by</a:t>
                </a:r>
              </a:p>
            </p:txBody>
          </p:sp>
        </p:grpSp>
      </p:grpSp>
      <p:sp>
        <p:nvSpPr>
          <p:cNvPr id="38" name="TextBox 37">
            <a:extLst>
              <a:ext uri="{FF2B5EF4-FFF2-40B4-BE49-F238E27FC236}">
                <a16:creationId xmlns:a16="http://schemas.microsoft.com/office/drawing/2014/main" id="{9AB952A5-8FEF-ACF1-7A19-A5B331CFE727}"/>
              </a:ext>
            </a:extLst>
          </p:cNvPr>
          <p:cNvSpPr txBox="1"/>
          <p:nvPr/>
        </p:nvSpPr>
        <p:spPr>
          <a:xfrm>
            <a:off x="1320287" y="4917385"/>
            <a:ext cx="2474939" cy="1815882"/>
          </a:xfrm>
          <a:prstGeom prst="rect">
            <a:avLst/>
          </a:prstGeom>
          <a:noFill/>
        </p:spPr>
        <p:txBody>
          <a:bodyPr wrap="square">
            <a:spAutoFit/>
          </a:bodyPr>
          <a:lstStyle/>
          <a:p>
            <a:r>
              <a:rPr lang="en-US" sz="2800"/>
              <a:t>Privacy</a:t>
            </a:r>
          </a:p>
          <a:p>
            <a:r>
              <a:rPr lang="en-US" sz="2800"/>
              <a:t>Small Proof</a:t>
            </a:r>
          </a:p>
          <a:p>
            <a:r>
              <a:rPr lang="en-US" sz="2800"/>
              <a:t>Fast Verifier</a:t>
            </a:r>
          </a:p>
          <a:p>
            <a:r>
              <a:rPr lang="en-US" sz="2800"/>
              <a:t>Fast Prover </a:t>
            </a:r>
          </a:p>
        </p:txBody>
      </p:sp>
      <p:sp>
        <p:nvSpPr>
          <p:cNvPr id="39" name="TextBox 38">
            <a:extLst>
              <a:ext uri="{FF2B5EF4-FFF2-40B4-BE49-F238E27FC236}">
                <a16:creationId xmlns:a16="http://schemas.microsoft.com/office/drawing/2014/main" id="{821CAFE7-45AB-4FA4-2820-ED2CEA88E961}"/>
              </a:ext>
            </a:extLst>
          </p:cNvPr>
          <p:cNvSpPr txBox="1"/>
          <p:nvPr/>
        </p:nvSpPr>
        <p:spPr>
          <a:xfrm>
            <a:off x="870728" y="4983298"/>
            <a:ext cx="851658" cy="1877437"/>
          </a:xfrm>
          <a:prstGeom prst="rect">
            <a:avLst/>
          </a:prstGeom>
          <a:noFill/>
        </p:spPr>
        <p:txBody>
          <a:bodyPr wrap="square" lIns="91440" tIns="45720" rIns="91440" bIns="45720" anchor="t">
            <a:spAutoFit/>
          </a:bodyPr>
          <a:lstStyle/>
          <a:p>
            <a:r>
              <a:rPr lang="en-US" sz="2800"/>
              <a:t>✅</a:t>
            </a:r>
          </a:p>
          <a:p>
            <a:r>
              <a:rPr lang="en-US" sz="2800"/>
              <a:t>✅</a:t>
            </a:r>
            <a:endParaRPr lang="en-US" sz="2800">
              <a:ea typeface="Calibri"/>
              <a:cs typeface="Calibri"/>
            </a:endParaRPr>
          </a:p>
          <a:p>
            <a:r>
              <a:rPr lang="en-US" sz="3200"/>
              <a:t> ⚠</a:t>
            </a:r>
            <a:endParaRPr lang="en-US" sz="3200">
              <a:ea typeface="Calibri"/>
              <a:cs typeface="Calibri"/>
            </a:endParaRPr>
          </a:p>
          <a:p>
            <a:r>
              <a:rPr lang="en-US" sz="2800"/>
              <a:t>❌</a:t>
            </a:r>
            <a:endParaRPr lang="en-US" sz="2800">
              <a:ea typeface="Calibri"/>
              <a:cs typeface="Calibri"/>
            </a:endParaRPr>
          </a:p>
        </p:txBody>
      </p:sp>
    </p:spTree>
    <p:extLst>
      <p:ext uri="{BB962C8B-B14F-4D97-AF65-F5344CB8AC3E}">
        <p14:creationId xmlns:p14="http://schemas.microsoft.com/office/powerpoint/2010/main" val="1709569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9">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9">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9">
                                            <p:txEl>
                                              <p:pRg st="2" end="2"/>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38" grpId="0"/>
    </p:bldLst>
  </p:timing>
</p:sld>
</file>

<file path=ppt/slides/slide60.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8116DB61-2284-10E3-263B-E53139E1E5D1}"/>
            </a:ext>
          </a:extLst>
        </p:cNvPr>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2C8CB0F0-1842-A06A-1D4F-77D23892983F}"/>
              </a:ext>
            </a:extLst>
          </p:cNvPr>
          <p:cNvPicPr>
            <a:picLocks noGrp="1" noChangeAspect="1"/>
          </p:cNvPicPr>
          <p:nvPr>
            <p:ph idx="1"/>
          </p:nvPr>
        </p:nvPicPr>
        <p:blipFill>
          <a:blip r:embed="rId3"/>
          <a:stretch>
            <a:fillRect/>
          </a:stretch>
        </p:blipFill>
        <p:spPr>
          <a:xfrm>
            <a:off x="1680148" y="2025659"/>
            <a:ext cx="8837950" cy="3542658"/>
          </a:xfrm>
        </p:spPr>
      </p:pic>
      <p:sp>
        <p:nvSpPr>
          <p:cNvPr id="2" name="Title 1">
            <a:extLst>
              <a:ext uri="{FF2B5EF4-FFF2-40B4-BE49-F238E27FC236}">
                <a16:creationId xmlns:a16="http://schemas.microsoft.com/office/drawing/2014/main" id="{10333D6C-48B0-A63C-F31C-4BD07DA67EFE}"/>
              </a:ext>
            </a:extLst>
          </p:cNvPr>
          <p:cNvSpPr>
            <a:spLocks noGrp="1"/>
          </p:cNvSpPr>
          <p:nvPr>
            <p:ph type="title"/>
          </p:nvPr>
        </p:nvSpPr>
        <p:spPr/>
        <p:txBody>
          <a:bodyPr/>
          <a:lstStyle/>
          <a:p>
            <a:r>
              <a:rPr lang="en-US">
                <a:latin typeface="Segoe UI Semibold"/>
                <a:cs typeface="Segoe UI Semibold"/>
              </a:rPr>
              <a:t>Ring Signatures and Hashing</a:t>
            </a:r>
            <a:endParaRPr lang="en-US"/>
          </a:p>
        </p:txBody>
      </p:sp>
      <p:sp>
        <p:nvSpPr>
          <p:cNvPr id="8" name="TextBox 7" hidden="1">
            <a:extLst>
              <a:ext uri="{FF2B5EF4-FFF2-40B4-BE49-F238E27FC236}">
                <a16:creationId xmlns:a16="http://schemas.microsoft.com/office/drawing/2014/main" id="{36EA1CFA-2DB2-9A02-22AC-FB5756208637}"/>
              </a:ext>
            </a:extLst>
          </p:cNvPr>
          <p:cNvSpPr txBox="1"/>
          <p:nvPr/>
        </p:nvSpPr>
        <p:spPr>
          <a:xfrm>
            <a:off x="1231900" y="4508646"/>
            <a:ext cx="5702300" cy="1737360"/>
          </a:xfrm>
          <a:prstGeom prst="rect">
            <a:avLst/>
          </a:prstGeom>
          <a:noFill/>
          <a:ln w="28575">
            <a:solidFill>
              <a:srgbClr val="994F00"/>
            </a:solidFill>
          </a:ln>
        </p:spPr>
        <p:txBody>
          <a:bodyPr wrap="square" rtlCol="0">
            <a:spAutoFit/>
          </a:bodyPr>
          <a:lstStyle/>
          <a:p>
            <a:endParaRPr lang="en-US" sz="2800">
              <a:solidFill>
                <a:schemeClr val="accent1"/>
              </a:solidFill>
              <a:latin typeface="Calibri" panose="020F0502020204030204" pitchFamily="34" charset="0"/>
              <a:cs typeface="Calibri" panose="020F0502020204030204" pitchFamily="34" charset="0"/>
            </a:endParaRPr>
          </a:p>
        </p:txBody>
      </p:sp>
      <p:sp>
        <p:nvSpPr>
          <p:cNvPr id="3" name="Rectangle 2">
            <a:extLst>
              <a:ext uri="{FF2B5EF4-FFF2-40B4-BE49-F238E27FC236}">
                <a16:creationId xmlns:a16="http://schemas.microsoft.com/office/drawing/2014/main" id="{1B8BD678-7826-D57C-84E8-8E5CDED36FDF}"/>
              </a:ext>
            </a:extLst>
          </p:cNvPr>
          <p:cNvSpPr/>
          <p:nvPr/>
        </p:nvSpPr>
        <p:spPr>
          <a:xfrm>
            <a:off x="2215219" y="2997061"/>
            <a:ext cx="2523217" cy="260614"/>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3482CE80-4AE0-EB65-3FF7-D5E78784F749}"/>
              </a:ext>
            </a:extLst>
          </p:cNvPr>
          <p:cNvSpPr txBox="1"/>
          <p:nvPr/>
        </p:nvSpPr>
        <p:spPr>
          <a:xfrm>
            <a:off x="4599750" y="5565787"/>
            <a:ext cx="255022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ea typeface="Calibri"/>
                <a:cs typeface="Calibri"/>
              </a:rPr>
              <a:t>Falcon Verifier</a:t>
            </a:r>
          </a:p>
        </p:txBody>
      </p:sp>
    </p:spTree>
    <p:extLst>
      <p:ext uri="{BB962C8B-B14F-4D97-AF65-F5344CB8AC3E}">
        <p14:creationId xmlns:p14="http://schemas.microsoft.com/office/powerpoint/2010/main" val="84773835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ED436C94-87E0-6A2E-1596-84A714309E79}"/>
            </a:ext>
          </a:extLst>
        </p:cNvPr>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80D13DEC-63F6-2605-B381-697437FDC76F}"/>
              </a:ext>
            </a:extLst>
          </p:cNvPr>
          <p:cNvPicPr>
            <a:picLocks noGrp="1" noChangeAspect="1"/>
          </p:cNvPicPr>
          <p:nvPr>
            <p:ph idx="1"/>
          </p:nvPr>
        </p:nvPicPr>
        <p:blipFill>
          <a:blip r:embed="rId3"/>
          <a:stretch>
            <a:fillRect/>
          </a:stretch>
        </p:blipFill>
        <p:spPr>
          <a:xfrm>
            <a:off x="1680148" y="2025659"/>
            <a:ext cx="8837950" cy="3542658"/>
          </a:xfrm>
        </p:spPr>
      </p:pic>
      <p:sp>
        <p:nvSpPr>
          <p:cNvPr id="2" name="Title 1">
            <a:extLst>
              <a:ext uri="{FF2B5EF4-FFF2-40B4-BE49-F238E27FC236}">
                <a16:creationId xmlns:a16="http://schemas.microsoft.com/office/drawing/2014/main" id="{C7913AFB-0D3A-2A8A-52A6-8ED0325AEE09}"/>
              </a:ext>
            </a:extLst>
          </p:cNvPr>
          <p:cNvSpPr>
            <a:spLocks noGrp="1"/>
          </p:cNvSpPr>
          <p:nvPr>
            <p:ph type="title"/>
          </p:nvPr>
        </p:nvSpPr>
        <p:spPr/>
        <p:txBody>
          <a:bodyPr/>
          <a:lstStyle/>
          <a:p>
            <a:r>
              <a:rPr lang="en-US">
                <a:latin typeface="Segoe UI Semibold"/>
                <a:cs typeface="Segoe UI Semibold"/>
              </a:rPr>
              <a:t>Ring Signatures and Hashing</a:t>
            </a:r>
            <a:endParaRPr lang="en-US"/>
          </a:p>
        </p:txBody>
      </p:sp>
      <p:sp>
        <p:nvSpPr>
          <p:cNvPr id="8" name="TextBox 7" hidden="1">
            <a:extLst>
              <a:ext uri="{FF2B5EF4-FFF2-40B4-BE49-F238E27FC236}">
                <a16:creationId xmlns:a16="http://schemas.microsoft.com/office/drawing/2014/main" id="{277709B9-AAE8-8A4E-D0FA-CFE41573D772}"/>
              </a:ext>
            </a:extLst>
          </p:cNvPr>
          <p:cNvSpPr txBox="1"/>
          <p:nvPr/>
        </p:nvSpPr>
        <p:spPr>
          <a:xfrm>
            <a:off x="1231900" y="4508646"/>
            <a:ext cx="5702300" cy="1737360"/>
          </a:xfrm>
          <a:prstGeom prst="rect">
            <a:avLst/>
          </a:prstGeom>
          <a:noFill/>
          <a:ln w="28575">
            <a:solidFill>
              <a:srgbClr val="994F00"/>
            </a:solidFill>
          </a:ln>
        </p:spPr>
        <p:txBody>
          <a:bodyPr wrap="square" rtlCol="0">
            <a:spAutoFit/>
          </a:bodyPr>
          <a:lstStyle/>
          <a:p>
            <a:endParaRPr lang="en-US" sz="2800">
              <a:solidFill>
                <a:schemeClr val="accent1"/>
              </a:solidFill>
              <a:latin typeface="Calibri" panose="020F0502020204030204" pitchFamily="34" charset="0"/>
              <a:cs typeface="Calibri" panose="020F0502020204030204" pitchFamily="34" charset="0"/>
            </a:endParaRPr>
          </a:p>
        </p:txBody>
      </p:sp>
      <p:cxnSp>
        <p:nvCxnSpPr>
          <p:cNvPr id="5" name="Straight Arrow Connector 4">
            <a:extLst>
              <a:ext uri="{FF2B5EF4-FFF2-40B4-BE49-F238E27FC236}">
                <a16:creationId xmlns:a16="http://schemas.microsoft.com/office/drawing/2014/main" id="{3E0915B7-741C-A363-17A7-A1FAD6A9C8C3}"/>
              </a:ext>
            </a:extLst>
          </p:cNvPr>
          <p:cNvCxnSpPr/>
          <p:nvPr/>
        </p:nvCxnSpPr>
        <p:spPr>
          <a:xfrm flipH="1">
            <a:off x="4985838" y="3048413"/>
            <a:ext cx="1786523" cy="3057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59F7B82E-B4C7-1CFE-9E5C-DD1BB94DB4DE}"/>
              </a:ext>
            </a:extLst>
          </p:cNvPr>
          <p:cNvSpPr txBox="1"/>
          <p:nvPr/>
        </p:nvSpPr>
        <p:spPr>
          <a:xfrm>
            <a:off x="6977483" y="2874945"/>
            <a:ext cx="1940389" cy="646331"/>
          </a:xfrm>
          <a:prstGeom prst="rect">
            <a:avLst/>
          </a:prstGeom>
          <a:noFill/>
          <a:ln>
            <a:solidFill>
              <a:srgbClr val="FF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solidFill>
                  <a:srgbClr val="FF0000"/>
                </a:solidFill>
                <a:ea typeface="Calibri"/>
                <a:cs typeface="Calibri"/>
              </a:rPr>
              <a:t>Not necessary when m is public</a:t>
            </a:r>
          </a:p>
        </p:txBody>
      </p:sp>
      <p:sp>
        <p:nvSpPr>
          <p:cNvPr id="7" name="Rectangle 6">
            <a:extLst>
              <a:ext uri="{FF2B5EF4-FFF2-40B4-BE49-F238E27FC236}">
                <a16:creationId xmlns:a16="http://schemas.microsoft.com/office/drawing/2014/main" id="{0A1AE644-2972-4AA5-064B-93FBBBF4DE0E}"/>
              </a:ext>
            </a:extLst>
          </p:cNvPr>
          <p:cNvSpPr/>
          <p:nvPr/>
        </p:nvSpPr>
        <p:spPr>
          <a:xfrm>
            <a:off x="2215219" y="2997061"/>
            <a:ext cx="2523217" cy="260614"/>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6FDF94C0-2F1F-D20B-E586-05E13961F145}"/>
              </a:ext>
            </a:extLst>
          </p:cNvPr>
          <p:cNvSpPr txBox="1"/>
          <p:nvPr/>
        </p:nvSpPr>
        <p:spPr>
          <a:xfrm>
            <a:off x="4599750" y="5565787"/>
            <a:ext cx="255022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ea typeface="Calibri"/>
                <a:cs typeface="Calibri"/>
              </a:rPr>
              <a:t>Falcon Verifier</a:t>
            </a:r>
          </a:p>
        </p:txBody>
      </p:sp>
    </p:spTree>
    <p:extLst>
      <p:ext uri="{BB962C8B-B14F-4D97-AF65-F5344CB8AC3E}">
        <p14:creationId xmlns:p14="http://schemas.microsoft.com/office/powerpoint/2010/main" val="321291803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26BF86FC-1A33-9DA7-5ADC-6FB4BA35595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2A8A501-B92C-B11B-F99A-5412C08127D1}"/>
              </a:ext>
            </a:extLst>
          </p:cNvPr>
          <p:cNvSpPr>
            <a:spLocks noGrp="1"/>
          </p:cNvSpPr>
          <p:nvPr>
            <p:ph type="title"/>
          </p:nvPr>
        </p:nvSpPr>
        <p:spPr/>
        <p:txBody>
          <a:bodyPr/>
          <a:lstStyle/>
          <a:p>
            <a:r>
              <a:rPr lang="en-US">
                <a:latin typeface="Segoe UI Semibold"/>
                <a:cs typeface="Segoe UI Semibold"/>
              </a:rPr>
              <a:t>Ring Signatures and Hashing</a:t>
            </a:r>
            <a:endParaRPr lang="en-US"/>
          </a:p>
        </p:txBody>
      </p:sp>
      <p:sp>
        <p:nvSpPr>
          <p:cNvPr id="8" name="TextBox 7" hidden="1">
            <a:extLst>
              <a:ext uri="{FF2B5EF4-FFF2-40B4-BE49-F238E27FC236}">
                <a16:creationId xmlns:a16="http://schemas.microsoft.com/office/drawing/2014/main" id="{FE7BEECC-153D-2F3B-FAE3-652DF1061E41}"/>
              </a:ext>
            </a:extLst>
          </p:cNvPr>
          <p:cNvSpPr txBox="1"/>
          <p:nvPr/>
        </p:nvSpPr>
        <p:spPr>
          <a:xfrm>
            <a:off x="1231900" y="4508646"/>
            <a:ext cx="5702300" cy="1737360"/>
          </a:xfrm>
          <a:prstGeom prst="rect">
            <a:avLst/>
          </a:prstGeom>
          <a:noFill/>
          <a:ln w="28575">
            <a:solidFill>
              <a:srgbClr val="994F00"/>
            </a:solidFill>
          </a:ln>
        </p:spPr>
        <p:txBody>
          <a:bodyPr wrap="square" rtlCol="0">
            <a:spAutoFit/>
          </a:bodyPr>
          <a:lstStyle/>
          <a:p>
            <a:endParaRPr lang="en-US" sz="2800">
              <a:solidFill>
                <a:schemeClr val="accent1"/>
              </a:solidFill>
              <a:latin typeface="Calibri" panose="020F0502020204030204" pitchFamily="34" charset="0"/>
              <a:cs typeface="Calibri" panose="020F0502020204030204" pitchFamily="34" charset="0"/>
            </a:endParaRPr>
          </a:p>
        </p:txBody>
      </p:sp>
      <p:pic>
        <p:nvPicPr>
          <p:cNvPr id="17" name="Content Placeholder 16">
            <a:extLst>
              <a:ext uri="{FF2B5EF4-FFF2-40B4-BE49-F238E27FC236}">
                <a16:creationId xmlns:a16="http://schemas.microsoft.com/office/drawing/2014/main" id="{2A3F420A-0FB4-62DD-9C51-2F9F1BE16846}"/>
              </a:ext>
            </a:extLst>
          </p:cNvPr>
          <p:cNvPicPr>
            <a:picLocks noGrp="1" noChangeAspect="1"/>
          </p:cNvPicPr>
          <p:nvPr>
            <p:ph idx="1"/>
          </p:nvPr>
        </p:nvPicPr>
        <p:blipFill>
          <a:blip r:embed="rId3"/>
          <a:stretch>
            <a:fillRect/>
          </a:stretch>
        </p:blipFill>
        <p:spPr>
          <a:xfrm>
            <a:off x="1892509" y="2347590"/>
            <a:ext cx="8413229" cy="1720948"/>
          </a:xfrm>
        </p:spPr>
      </p:pic>
      <p:sp>
        <p:nvSpPr>
          <p:cNvPr id="25" name="TextBox 24">
            <a:extLst>
              <a:ext uri="{FF2B5EF4-FFF2-40B4-BE49-F238E27FC236}">
                <a16:creationId xmlns:a16="http://schemas.microsoft.com/office/drawing/2014/main" id="{B6B5D079-D471-DEDE-7A8E-0A33CC173B65}"/>
              </a:ext>
            </a:extLst>
          </p:cNvPr>
          <p:cNvSpPr txBox="1"/>
          <p:nvPr/>
        </p:nvSpPr>
        <p:spPr>
          <a:xfrm>
            <a:off x="4827699" y="4152505"/>
            <a:ext cx="2550226"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err="1">
                <a:ea typeface="Calibri"/>
                <a:cs typeface="Calibri"/>
              </a:rPr>
              <a:t>Dilithium</a:t>
            </a:r>
            <a:r>
              <a:rPr lang="en-US">
                <a:ea typeface="Calibri"/>
                <a:cs typeface="Calibri"/>
              </a:rPr>
              <a:t> Verifier</a:t>
            </a:r>
          </a:p>
          <a:p>
            <a:pPr algn="ctr"/>
            <a:r>
              <a:rPr lang="en-US">
                <a:ea typeface="Calibri"/>
                <a:cs typeface="Calibri"/>
              </a:rPr>
              <a:t>(pk = (</a:t>
            </a:r>
            <a:r>
              <a:rPr lang="en-US">
                <a:ea typeface="+mn-lt"/>
                <a:cs typeface="+mn-lt"/>
              </a:rPr>
              <a:t>ρ, t</a:t>
            </a:r>
            <a:r>
              <a:rPr lang="en-US" baseline="-25000">
                <a:ea typeface="+mn-lt"/>
                <a:cs typeface="+mn-lt"/>
              </a:rPr>
              <a:t>1</a:t>
            </a:r>
            <a:r>
              <a:rPr lang="en-US">
                <a:ea typeface="+mn-lt"/>
                <a:cs typeface="+mn-lt"/>
              </a:rPr>
              <a:t>))</a:t>
            </a:r>
            <a:endParaRPr lang="en-US">
              <a:ea typeface="Calibri"/>
              <a:cs typeface="Calibri"/>
            </a:endParaRPr>
          </a:p>
        </p:txBody>
      </p:sp>
    </p:spTree>
    <p:extLst>
      <p:ext uri="{BB962C8B-B14F-4D97-AF65-F5344CB8AC3E}">
        <p14:creationId xmlns:p14="http://schemas.microsoft.com/office/powerpoint/2010/main" val="101413821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EDB6F916-4D05-6DC5-73DE-1964200AC4A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86CE303-498C-9755-426B-23384B7F4D44}"/>
              </a:ext>
            </a:extLst>
          </p:cNvPr>
          <p:cNvSpPr>
            <a:spLocks noGrp="1"/>
          </p:cNvSpPr>
          <p:nvPr>
            <p:ph type="title"/>
          </p:nvPr>
        </p:nvSpPr>
        <p:spPr/>
        <p:txBody>
          <a:bodyPr/>
          <a:lstStyle/>
          <a:p>
            <a:r>
              <a:rPr lang="en-US">
                <a:latin typeface="Segoe UI Semibold"/>
                <a:cs typeface="Segoe UI Semibold"/>
              </a:rPr>
              <a:t>Ring Signatures and Hashing</a:t>
            </a:r>
            <a:endParaRPr lang="en-US"/>
          </a:p>
        </p:txBody>
      </p:sp>
      <p:sp>
        <p:nvSpPr>
          <p:cNvPr id="8" name="TextBox 7" hidden="1">
            <a:extLst>
              <a:ext uri="{FF2B5EF4-FFF2-40B4-BE49-F238E27FC236}">
                <a16:creationId xmlns:a16="http://schemas.microsoft.com/office/drawing/2014/main" id="{37D8E445-AC7F-CBE8-21AC-2CCC68627F22}"/>
              </a:ext>
            </a:extLst>
          </p:cNvPr>
          <p:cNvSpPr txBox="1"/>
          <p:nvPr/>
        </p:nvSpPr>
        <p:spPr>
          <a:xfrm>
            <a:off x="1231900" y="4508646"/>
            <a:ext cx="5702300" cy="1737360"/>
          </a:xfrm>
          <a:prstGeom prst="rect">
            <a:avLst/>
          </a:prstGeom>
          <a:noFill/>
          <a:ln w="28575">
            <a:solidFill>
              <a:srgbClr val="994F00"/>
            </a:solidFill>
          </a:ln>
        </p:spPr>
        <p:txBody>
          <a:bodyPr wrap="square" rtlCol="0">
            <a:spAutoFit/>
          </a:bodyPr>
          <a:lstStyle/>
          <a:p>
            <a:endParaRPr lang="en-US" sz="2800">
              <a:solidFill>
                <a:schemeClr val="accent1"/>
              </a:solidFill>
              <a:latin typeface="Calibri" panose="020F0502020204030204" pitchFamily="34" charset="0"/>
              <a:cs typeface="Calibri" panose="020F0502020204030204" pitchFamily="34" charset="0"/>
            </a:endParaRPr>
          </a:p>
        </p:txBody>
      </p:sp>
      <p:pic>
        <p:nvPicPr>
          <p:cNvPr id="17" name="Content Placeholder 16">
            <a:extLst>
              <a:ext uri="{FF2B5EF4-FFF2-40B4-BE49-F238E27FC236}">
                <a16:creationId xmlns:a16="http://schemas.microsoft.com/office/drawing/2014/main" id="{FD745B81-07EF-A25A-B70B-71E4E909C2E5}"/>
              </a:ext>
            </a:extLst>
          </p:cNvPr>
          <p:cNvPicPr>
            <a:picLocks noGrp="1" noChangeAspect="1"/>
          </p:cNvPicPr>
          <p:nvPr>
            <p:ph idx="1"/>
          </p:nvPr>
        </p:nvPicPr>
        <p:blipFill>
          <a:blip r:embed="rId3"/>
          <a:stretch>
            <a:fillRect/>
          </a:stretch>
        </p:blipFill>
        <p:spPr>
          <a:xfrm>
            <a:off x="1892509" y="2347590"/>
            <a:ext cx="8413229" cy="1720948"/>
          </a:xfrm>
        </p:spPr>
      </p:pic>
      <p:sp>
        <p:nvSpPr>
          <p:cNvPr id="18" name="TextBox 17">
            <a:extLst>
              <a:ext uri="{FF2B5EF4-FFF2-40B4-BE49-F238E27FC236}">
                <a16:creationId xmlns:a16="http://schemas.microsoft.com/office/drawing/2014/main" id="{134040EB-D373-9FF8-1EE4-5BB05F433899}"/>
              </a:ext>
            </a:extLst>
          </p:cNvPr>
          <p:cNvSpPr txBox="1"/>
          <p:nvPr/>
        </p:nvSpPr>
        <p:spPr>
          <a:xfrm>
            <a:off x="3524382" y="2669026"/>
            <a:ext cx="997914" cy="261358"/>
          </a:xfrm>
          <a:prstGeom prst="rect">
            <a:avLst/>
          </a:prstGeom>
          <a:noFill/>
          <a:ln>
            <a:solidFill>
              <a:srgbClr val="FF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19" name="TextBox 18">
            <a:extLst>
              <a:ext uri="{FF2B5EF4-FFF2-40B4-BE49-F238E27FC236}">
                <a16:creationId xmlns:a16="http://schemas.microsoft.com/office/drawing/2014/main" id="{4DFD9351-95F7-875E-3D4A-1860F72A2009}"/>
              </a:ext>
            </a:extLst>
          </p:cNvPr>
          <p:cNvSpPr txBox="1"/>
          <p:nvPr/>
        </p:nvSpPr>
        <p:spPr>
          <a:xfrm>
            <a:off x="3730300" y="2930385"/>
            <a:ext cx="1528552" cy="237598"/>
          </a:xfrm>
          <a:prstGeom prst="rect">
            <a:avLst/>
          </a:prstGeom>
          <a:noFill/>
          <a:ln>
            <a:solidFill>
              <a:srgbClr val="FF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21" name="TextBox 20">
            <a:extLst>
              <a:ext uri="{FF2B5EF4-FFF2-40B4-BE49-F238E27FC236}">
                <a16:creationId xmlns:a16="http://schemas.microsoft.com/office/drawing/2014/main" id="{E1A41820-DD7A-A744-845E-D945725E595B}"/>
              </a:ext>
            </a:extLst>
          </p:cNvPr>
          <p:cNvSpPr txBox="1"/>
          <p:nvPr/>
        </p:nvSpPr>
        <p:spPr>
          <a:xfrm>
            <a:off x="5441011" y="3619421"/>
            <a:ext cx="880338" cy="264255"/>
          </a:xfrm>
          <a:prstGeom prst="rect">
            <a:avLst/>
          </a:prstGeom>
          <a:noFill/>
          <a:ln>
            <a:solidFill>
              <a:srgbClr val="FF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24" name="TextBox 23">
            <a:extLst>
              <a:ext uri="{FF2B5EF4-FFF2-40B4-BE49-F238E27FC236}">
                <a16:creationId xmlns:a16="http://schemas.microsoft.com/office/drawing/2014/main" id="{3C4F1F32-25D5-D391-EFFC-00AAAC2E9D85}"/>
              </a:ext>
            </a:extLst>
          </p:cNvPr>
          <p:cNvSpPr txBox="1"/>
          <p:nvPr/>
        </p:nvSpPr>
        <p:spPr>
          <a:xfrm>
            <a:off x="2407666" y="3175903"/>
            <a:ext cx="1726551" cy="237598"/>
          </a:xfrm>
          <a:prstGeom prst="rect">
            <a:avLst/>
          </a:prstGeom>
          <a:noFill/>
          <a:ln>
            <a:solidFill>
              <a:srgbClr val="FF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3" name="TextBox 24">
            <a:extLst>
              <a:ext uri="{FF2B5EF4-FFF2-40B4-BE49-F238E27FC236}">
                <a16:creationId xmlns:a16="http://schemas.microsoft.com/office/drawing/2014/main" id="{B6B5D079-D471-DEDE-7A8E-0A33CC173B65}"/>
              </a:ext>
            </a:extLst>
          </p:cNvPr>
          <p:cNvSpPr txBox="1"/>
          <p:nvPr/>
        </p:nvSpPr>
        <p:spPr>
          <a:xfrm>
            <a:off x="4827699" y="4152505"/>
            <a:ext cx="2550226" cy="646331"/>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err="1">
                <a:ea typeface="Calibri"/>
                <a:cs typeface="Calibri"/>
              </a:rPr>
              <a:t>Dilithium</a:t>
            </a:r>
            <a:r>
              <a:rPr lang="en-US">
                <a:ea typeface="Calibri"/>
                <a:cs typeface="Calibri"/>
              </a:rPr>
              <a:t> Verifier</a:t>
            </a:r>
          </a:p>
          <a:p>
            <a:pPr algn="ctr"/>
            <a:r>
              <a:rPr lang="en-US">
                <a:ea typeface="Calibri"/>
                <a:cs typeface="Calibri"/>
              </a:rPr>
              <a:t>(pk = (</a:t>
            </a:r>
            <a:r>
              <a:rPr lang="en-US">
                <a:ea typeface="+mn-lt"/>
                <a:cs typeface="+mn-lt"/>
              </a:rPr>
              <a:t>ρ, t</a:t>
            </a:r>
            <a:r>
              <a:rPr lang="en-US" baseline="-25000">
                <a:ea typeface="+mn-lt"/>
                <a:cs typeface="+mn-lt"/>
              </a:rPr>
              <a:t>1</a:t>
            </a:r>
            <a:r>
              <a:rPr lang="en-US">
                <a:ea typeface="+mn-lt"/>
                <a:cs typeface="+mn-lt"/>
              </a:rPr>
              <a:t>))</a:t>
            </a:r>
            <a:endParaRPr lang="en-US">
              <a:ea typeface="Calibri"/>
              <a:cs typeface="Calibri"/>
            </a:endParaRPr>
          </a:p>
        </p:txBody>
      </p:sp>
    </p:spTree>
    <p:extLst>
      <p:ext uri="{BB962C8B-B14F-4D97-AF65-F5344CB8AC3E}">
        <p14:creationId xmlns:p14="http://schemas.microsoft.com/office/powerpoint/2010/main" val="229934704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55116E8B-E0F4-28ED-1493-FD488EB0B64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FA71BCD-279C-D7CE-3A0A-1412D7080110}"/>
              </a:ext>
            </a:extLst>
          </p:cNvPr>
          <p:cNvSpPr>
            <a:spLocks noGrp="1"/>
          </p:cNvSpPr>
          <p:nvPr>
            <p:ph type="title"/>
          </p:nvPr>
        </p:nvSpPr>
        <p:spPr/>
        <p:txBody>
          <a:bodyPr/>
          <a:lstStyle/>
          <a:p>
            <a:r>
              <a:rPr lang="en-US">
                <a:latin typeface="Segoe UI Semibold"/>
                <a:cs typeface="Segoe UI Semibold"/>
              </a:rPr>
              <a:t>Ring Signatures and Hashing</a:t>
            </a:r>
            <a:endParaRPr lang="en-US"/>
          </a:p>
        </p:txBody>
      </p:sp>
      <p:sp>
        <p:nvSpPr>
          <p:cNvPr id="8" name="TextBox 7" hidden="1">
            <a:extLst>
              <a:ext uri="{FF2B5EF4-FFF2-40B4-BE49-F238E27FC236}">
                <a16:creationId xmlns:a16="http://schemas.microsoft.com/office/drawing/2014/main" id="{D88F7A35-D0F4-FE86-60FB-AF01DE9941B6}"/>
              </a:ext>
            </a:extLst>
          </p:cNvPr>
          <p:cNvSpPr txBox="1"/>
          <p:nvPr/>
        </p:nvSpPr>
        <p:spPr>
          <a:xfrm>
            <a:off x="1231900" y="4508646"/>
            <a:ext cx="5702300" cy="1737360"/>
          </a:xfrm>
          <a:prstGeom prst="rect">
            <a:avLst/>
          </a:prstGeom>
          <a:noFill/>
          <a:ln w="28575">
            <a:solidFill>
              <a:srgbClr val="994F00"/>
            </a:solidFill>
          </a:ln>
        </p:spPr>
        <p:txBody>
          <a:bodyPr wrap="square" rtlCol="0">
            <a:spAutoFit/>
          </a:bodyPr>
          <a:lstStyle/>
          <a:p>
            <a:endParaRPr lang="en-US" sz="2800">
              <a:solidFill>
                <a:schemeClr val="accent1"/>
              </a:solidFill>
              <a:latin typeface="Calibri" panose="020F0502020204030204" pitchFamily="34" charset="0"/>
              <a:cs typeface="Calibri" panose="020F0502020204030204" pitchFamily="34" charset="0"/>
            </a:endParaRPr>
          </a:p>
        </p:txBody>
      </p:sp>
      <p:pic>
        <p:nvPicPr>
          <p:cNvPr id="17" name="Content Placeholder 16">
            <a:extLst>
              <a:ext uri="{FF2B5EF4-FFF2-40B4-BE49-F238E27FC236}">
                <a16:creationId xmlns:a16="http://schemas.microsoft.com/office/drawing/2014/main" id="{63C8B997-F7DE-4AC3-3EF8-9B415F984A4A}"/>
              </a:ext>
            </a:extLst>
          </p:cNvPr>
          <p:cNvPicPr>
            <a:picLocks noGrp="1" noChangeAspect="1"/>
          </p:cNvPicPr>
          <p:nvPr>
            <p:ph idx="1"/>
          </p:nvPr>
        </p:nvPicPr>
        <p:blipFill>
          <a:blip r:embed="rId3"/>
          <a:stretch>
            <a:fillRect/>
          </a:stretch>
        </p:blipFill>
        <p:spPr>
          <a:xfrm>
            <a:off x="1892509" y="2347590"/>
            <a:ext cx="8413229" cy="1720948"/>
          </a:xfrm>
        </p:spPr>
      </p:pic>
      <p:sp>
        <p:nvSpPr>
          <p:cNvPr id="18" name="TextBox 17">
            <a:extLst>
              <a:ext uri="{FF2B5EF4-FFF2-40B4-BE49-F238E27FC236}">
                <a16:creationId xmlns:a16="http://schemas.microsoft.com/office/drawing/2014/main" id="{1539F75F-FAE0-0D5E-8F99-BCD882E0DCDC}"/>
              </a:ext>
            </a:extLst>
          </p:cNvPr>
          <p:cNvSpPr txBox="1"/>
          <p:nvPr/>
        </p:nvSpPr>
        <p:spPr>
          <a:xfrm>
            <a:off x="3524382" y="2669026"/>
            <a:ext cx="997914" cy="261358"/>
          </a:xfrm>
          <a:prstGeom prst="rect">
            <a:avLst/>
          </a:prstGeom>
          <a:noFill/>
          <a:ln>
            <a:solidFill>
              <a:srgbClr val="FF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3" name="TextBox 24">
            <a:extLst>
              <a:ext uri="{FF2B5EF4-FFF2-40B4-BE49-F238E27FC236}">
                <a16:creationId xmlns:a16="http://schemas.microsoft.com/office/drawing/2014/main" id="{F1B45B06-2DE9-CD89-3879-01C893911E60}"/>
              </a:ext>
            </a:extLst>
          </p:cNvPr>
          <p:cNvSpPr txBox="1"/>
          <p:nvPr/>
        </p:nvSpPr>
        <p:spPr>
          <a:xfrm>
            <a:off x="4827699" y="4152505"/>
            <a:ext cx="2550226" cy="646331"/>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err="1">
                <a:ea typeface="Calibri"/>
                <a:cs typeface="Calibri"/>
              </a:rPr>
              <a:t>Dilithium</a:t>
            </a:r>
            <a:r>
              <a:rPr lang="en-US">
                <a:ea typeface="Calibri"/>
                <a:cs typeface="Calibri"/>
              </a:rPr>
              <a:t> Verifier</a:t>
            </a:r>
          </a:p>
          <a:p>
            <a:pPr algn="ctr"/>
            <a:r>
              <a:rPr lang="en-US">
                <a:ea typeface="Calibri"/>
                <a:cs typeface="Calibri"/>
              </a:rPr>
              <a:t>(pk = (</a:t>
            </a:r>
            <a:r>
              <a:rPr lang="en-US">
                <a:ea typeface="+mn-lt"/>
                <a:cs typeface="+mn-lt"/>
              </a:rPr>
              <a:t>ρ, t</a:t>
            </a:r>
            <a:r>
              <a:rPr lang="en-US" baseline="-25000">
                <a:ea typeface="+mn-lt"/>
                <a:cs typeface="+mn-lt"/>
              </a:rPr>
              <a:t>1</a:t>
            </a:r>
            <a:r>
              <a:rPr lang="en-US">
                <a:ea typeface="+mn-lt"/>
                <a:cs typeface="+mn-lt"/>
              </a:rPr>
              <a:t>))</a:t>
            </a:r>
            <a:endParaRPr lang="en-US">
              <a:ea typeface="Calibri"/>
              <a:cs typeface="Calibri"/>
            </a:endParaRPr>
          </a:p>
        </p:txBody>
      </p:sp>
    </p:spTree>
    <p:extLst>
      <p:ext uri="{BB962C8B-B14F-4D97-AF65-F5344CB8AC3E}">
        <p14:creationId xmlns:p14="http://schemas.microsoft.com/office/powerpoint/2010/main" val="265223863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E657B874-2A08-BD12-5681-21BEF5D070E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08EB46F-C502-C18B-E814-7ED6549F278A}"/>
              </a:ext>
            </a:extLst>
          </p:cNvPr>
          <p:cNvSpPr>
            <a:spLocks noGrp="1"/>
          </p:cNvSpPr>
          <p:nvPr>
            <p:ph type="title"/>
          </p:nvPr>
        </p:nvSpPr>
        <p:spPr/>
        <p:txBody>
          <a:bodyPr/>
          <a:lstStyle/>
          <a:p>
            <a:r>
              <a:rPr lang="en-US">
                <a:latin typeface="Segoe UI Semibold"/>
                <a:cs typeface="Segoe UI Semibold"/>
              </a:rPr>
              <a:t>Ring Signatures and Hashing</a:t>
            </a:r>
            <a:endParaRPr lang="en-US"/>
          </a:p>
        </p:txBody>
      </p:sp>
      <p:sp>
        <p:nvSpPr>
          <p:cNvPr id="8" name="TextBox 7" hidden="1">
            <a:extLst>
              <a:ext uri="{FF2B5EF4-FFF2-40B4-BE49-F238E27FC236}">
                <a16:creationId xmlns:a16="http://schemas.microsoft.com/office/drawing/2014/main" id="{71721FFC-F96C-A007-F661-1F250FF39FE0}"/>
              </a:ext>
            </a:extLst>
          </p:cNvPr>
          <p:cNvSpPr txBox="1"/>
          <p:nvPr/>
        </p:nvSpPr>
        <p:spPr>
          <a:xfrm>
            <a:off x="1231900" y="4508646"/>
            <a:ext cx="5702300" cy="1737360"/>
          </a:xfrm>
          <a:prstGeom prst="rect">
            <a:avLst/>
          </a:prstGeom>
          <a:noFill/>
          <a:ln w="28575">
            <a:solidFill>
              <a:srgbClr val="994F00"/>
            </a:solidFill>
          </a:ln>
        </p:spPr>
        <p:txBody>
          <a:bodyPr wrap="square" rtlCol="0">
            <a:spAutoFit/>
          </a:bodyPr>
          <a:lstStyle/>
          <a:p>
            <a:endParaRPr lang="en-US" sz="2800">
              <a:solidFill>
                <a:schemeClr val="accent1"/>
              </a:solidFill>
              <a:latin typeface="Calibri" panose="020F0502020204030204" pitchFamily="34" charset="0"/>
              <a:cs typeface="Calibri" panose="020F0502020204030204" pitchFamily="34" charset="0"/>
            </a:endParaRPr>
          </a:p>
        </p:txBody>
      </p:sp>
      <p:pic>
        <p:nvPicPr>
          <p:cNvPr id="17" name="Content Placeholder 16">
            <a:extLst>
              <a:ext uri="{FF2B5EF4-FFF2-40B4-BE49-F238E27FC236}">
                <a16:creationId xmlns:a16="http://schemas.microsoft.com/office/drawing/2014/main" id="{7F979206-C67C-92C3-1EE0-D7A8A288FEE2}"/>
              </a:ext>
            </a:extLst>
          </p:cNvPr>
          <p:cNvPicPr>
            <a:picLocks noGrp="1" noChangeAspect="1"/>
          </p:cNvPicPr>
          <p:nvPr>
            <p:ph idx="1"/>
          </p:nvPr>
        </p:nvPicPr>
        <p:blipFill>
          <a:blip r:embed="rId3"/>
          <a:stretch>
            <a:fillRect/>
          </a:stretch>
        </p:blipFill>
        <p:spPr>
          <a:xfrm>
            <a:off x="1892509" y="2347590"/>
            <a:ext cx="8413229" cy="1720948"/>
          </a:xfrm>
        </p:spPr>
      </p:pic>
      <p:sp>
        <p:nvSpPr>
          <p:cNvPr id="18" name="TextBox 17">
            <a:extLst>
              <a:ext uri="{FF2B5EF4-FFF2-40B4-BE49-F238E27FC236}">
                <a16:creationId xmlns:a16="http://schemas.microsoft.com/office/drawing/2014/main" id="{64A13CFE-8088-C6FD-B7C6-E7C131FABB4E}"/>
              </a:ext>
            </a:extLst>
          </p:cNvPr>
          <p:cNvSpPr txBox="1"/>
          <p:nvPr/>
        </p:nvSpPr>
        <p:spPr>
          <a:xfrm>
            <a:off x="3524382" y="2669026"/>
            <a:ext cx="997914" cy="261358"/>
          </a:xfrm>
          <a:prstGeom prst="rect">
            <a:avLst/>
          </a:prstGeom>
          <a:noFill/>
          <a:ln>
            <a:solidFill>
              <a:srgbClr val="FF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3" name="TextBox 24">
            <a:extLst>
              <a:ext uri="{FF2B5EF4-FFF2-40B4-BE49-F238E27FC236}">
                <a16:creationId xmlns:a16="http://schemas.microsoft.com/office/drawing/2014/main" id="{849D0EA1-3E1C-795C-1FCB-8CFD47BBD3B6}"/>
              </a:ext>
            </a:extLst>
          </p:cNvPr>
          <p:cNvSpPr txBox="1"/>
          <p:nvPr/>
        </p:nvSpPr>
        <p:spPr>
          <a:xfrm>
            <a:off x="4827699" y="4152505"/>
            <a:ext cx="2550226" cy="646331"/>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err="1">
                <a:ea typeface="Calibri"/>
                <a:cs typeface="Calibri"/>
              </a:rPr>
              <a:t>Dilithium</a:t>
            </a:r>
            <a:r>
              <a:rPr lang="en-US">
                <a:ea typeface="Calibri"/>
                <a:cs typeface="Calibri"/>
              </a:rPr>
              <a:t> Verifier</a:t>
            </a:r>
          </a:p>
          <a:p>
            <a:pPr algn="ctr"/>
            <a:r>
              <a:rPr lang="en-US">
                <a:ea typeface="Calibri"/>
                <a:cs typeface="Calibri"/>
              </a:rPr>
              <a:t>(pk = (</a:t>
            </a:r>
            <a:r>
              <a:rPr lang="en-US">
                <a:ea typeface="+mn-lt"/>
                <a:cs typeface="+mn-lt"/>
              </a:rPr>
              <a:t>ρ, t</a:t>
            </a:r>
            <a:r>
              <a:rPr lang="en-US" baseline="-25000">
                <a:ea typeface="+mn-lt"/>
                <a:cs typeface="+mn-lt"/>
              </a:rPr>
              <a:t>1</a:t>
            </a:r>
            <a:r>
              <a:rPr lang="en-US">
                <a:ea typeface="+mn-lt"/>
                <a:cs typeface="+mn-lt"/>
              </a:rPr>
              <a:t>))</a:t>
            </a:r>
            <a:endParaRPr lang="en-US">
              <a:ea typeface="Calibri"/>
              <a:cs typeface="Calibri"/>
            </a:endParaRPr>
          </a:p>
        </p:txBody>
      </p:sp>
      <p:sp>
        <p:nvSpPr>
          <p:cNvPr id="5" name="TextBox 4">
            <a:extLst>
              <a:ext uri="{FF2B5EF4-FFF2-40B4-BE49-F238E27FC236}">
                <a16:creationId xmlns:a16="http://schemas.microsoft.com/office/drawing/2014/main" id="{B1EACE8E-FFD3-EC44-EB7C-4A0ABA858FFE}"/>
              </a:ext>
            </a:extLst>
          </p:cNvPr>
          <p:cNvSpPr txBox="1"/>
          <p:nvPr/>
        </p:nvSpPr>
        <p:spPr>
          <a:xfrm>
            <a:off x="1671111" y="5290532"/>
            <a:ext cx="7151722" cy="369332"/>
          </a:xfrm>
          <a:prstGeom prst="rect">
            <a:avLst/>
          </a:prstGeom>
          <a:noFill/>
          <a:ln>
            <a:solidFill>
              <a:srgbClr val="FF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ea typeface="Calibri"/>
                <a:cs typeface="Calibri"/>
              </a:rPr>
              <a:t>Solution: store the expanded public key (A, t</a:t>
            </a:r>
            <a:r>
              <a:rPr lang="en-US" baseline="-25000">
                <a:ea typeface="Calibri"/>
                <a:cs typeface="Calibri"/>
              </a:rPr>
              <a:t>1</a:t>
            </a:r>
            <a:r>
              <a:rPr lang="en-US">
                <a:ea typeface="Calibri"/>
                <a:cs typeface="Calibri"/>
              </a:rPr>
              <a:t>) in the Merkle tree</a:t>
            </a:r>
            <a:endParaRPr lang="en-US"/>
          </a:p>
        </p:txBody>
      </p:sp>
    </p:spTree>
    <p:extLst>
      <p:ext uri="{BB962C8B-B14F-4D97-AF65-F5344CB8AC3E}">
        <p14:creationId xmlns:p14="http://schemas.microsoft.com/office/powerpoint/2010/main" val="350954844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3E356366-803A-57E9-80BF-5849E6DE582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C58844A-29DB-11F5-7522-DEA4A6D91751}"/>
              </a:ext>
            </a:extLst>
          </p:cNvPr>
          <p:cNvSpPr>
            <a:spLocks noGrp="1"/>
          </p:cNvSpPr>
          <p:nvPr>
            <p:ph type="title"/>
          </p:nvPr>
        </p:nvSpPr>
        <p:spPr/>
        <p:txBody>
          <a:bodyPr/>
          <a:lstStyle/>
          <a:p>
            <a:r>
              <a:rPr lang="en-US">
                <a:latin typeface="Segoe UI Semibold"/>
                <a:cs typeface="Segoe UI Semibold"/>
              </a:rPr>
              <a:t>Ring Signatures and Hashing</a:t>
            </a:r>
            <a:endParaRPr lang="en-US"/>
          </a:p>
        </p:txBody>
      </p:sp>
      <p:sp>
        <p:nvSpPr>
          <p:cNvPr id="8" name="TextBox 7" hidden="1">
            <a:extLst>
              <a:ext uri="{FF2B5EF4-FFF2-40B4-BE49-F238E27FC236}">
                <a16:creationId xmlns:a16="http://schemas.microsoft.com/office/drawing/2014/main" id="{E4287657-81BE-D2E0-4626-4972DBB746E3}"/>
              </a:ext>
            </a:extLst>
          </p:cNvPr>
          <p:cNvSpPr txBox="1"/>
          <p:nvPr/>
        </p:nvSpPr>
        <p:spPr>
          <a:xfrm>
            <a:off x="1231900" y="4508646"/>
            <a:ext cx="5702300" cy="1737360"/>
          </a:xfrm>
          <a:prstGeom prst="rect">
            <a:avLst/>
          </a:prstGeom>
          <a:noFill/>
          <a:ln w="28575">
            <a:solidFill>
              <a:srgbClr val="994F00"/>
            </a:solidFill>
          </a:ln>
        </p:spPr>
        <p:txBody>
          <a:bodyPr wrap="square" rtlCol="0">
            <a:spAutoFit/>
          </a:bodyPr>
          <a:lstStyle/>
          <a:p>
            <a:endParaRPr lang="en-US" sz="2800">
              <a:solidFill>
                <a:schemeClr val="accent1"/>
              </a:solidFill>
              <a:latin typeface="Calibri" panose="020F0502020204030204" pitchFamily="34" charset="0"/>
              <a:cs typeface="Calibri" panose="020F0502020204030204" pitchFamily="34" charset="0"/>
            </a:endParaRPr>
          </a:p>
        </p:txBody>
      </p:sp>
      <p:pic>
        <p:nvPicPr>
          <p:cNvPr id="17" name="Content Placeholder 16">
            <a:extLst>
              <a:ext uri="{FF2B5EF4-FFF2-40B4-BE49-F238E27FC236}">
                <a16:creationId xmlns:a16="http://schemas.microsoft.com/office/drawing/2014/main" id="{64551955-1264-C18F-25AC-7C88A44E9531}"/>
              </a:ext>
            </a:extLst>
          </p:cNvPr>
          <p:cNvPicPr>
            <a:picLocks noGrp="1" noChangeAspect="1"/>
          </p:cNvPicPr>
          <p:nvPr>
            <p:ph idx="1"/>
          </p:nvPr>
        </p:nvPicPr>
        <p:blipFill>
          <a:blip r:embed="rId3"/>
          <a:stretch>
            <a:fillRect/>
          </a:stretch>
        </p:blipFill>
        <p:spPr>
          <a:xfrm>
            <a:off x="1892509" y="2347590"/>
            <a:ext cx="8413229" cy="1720948"/>
          </a:xfrm>
        </p:spPr>
      </p:pic>
      <p:sp>
        <p:nvSpPr>
          <p:cNvPr id="3" name="TextBox 24">
            <a:extLst>
              <a:ext uri="{FF2B5EF4-FFF2-40B4-BE49-F238E27FC236}">
                <a16:creationId xmlns:a16="http://schemas.microsoft.com/office/drawing/2014/main" id="{FEE2F755-BFDA-8A9F-0194-3B3FE7010458}"/>
              </a:ext>
            </a:extLst>
          </p:cNvPr>
          <p:cNvSpPr txBox="1"/>
          <p:nvPr/>
        </p:nvSpPr>
        <p:spPr>
          <a:xfrm>
            <a:off x="4827699" y="4152505"/>
            <a:ext cx="2550226" cy="646331"/>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err="1">
                <a:ea typeface="Calibri"/>
                <a:cs typeface="Calibri"/>
              </a:rPr>
              <a:t>Dilithium</a:t>
            </a:r>
            <a:r>
              <a:rPr lang="en-US">
                <a:ea typeface="Calibri"/>
                <a:cs typeface="Calibri"/>
              </a:rPr>
              <a:t> Verifier</a:t>
            </a:r>
          </a:p>
          <a:p>
            <a:pPr algn="ctr"/>
            <a:r>
              <a:rPr lang="en-US">
                <a:ea typeface="Calibri"/>
                <a:cs typeface="Calibri"/>
              </a:rPr>
              <a:t>(pk = (</a:t>
            </a:r>
            <a:r>
              <a:rPr lang="en-US">
                <a:ea typeface="+mn-lt"/>
                <a:cs typeface="+mn-lt"/>
              </a:rPr>
              <a:t>ρ, t</a:t>
            </a:r>
            <a:r>
              <a:rPr lang="en-US" baseline="-25000">
                <a:ea typeface="+mn-lt"/>
                <a:cs typeface="+mn-lt"/>
              </a:rPr>
              <a:t>1</a:t>
            </a:r>
            <a:r>
              <a:rPr lang="en-US">
                <a:ea typeface="+mn-lt"/>
                <a:cs typeface="+mn-lt"/>
              </a:rPr>
              <a:t>))</a:t>
            </a:r>
            <a:endParaRPr lang="en-US">
              <a:ea typeface="Calibri"/>
              <a:cs typeface="Calibri"/>
            </a:endParaRPr>
          </a:p>
        </p:txBody>
      </p:sp>
      <p:sp>
        <p:nvSpPr>
          <p:cNvPr id="5" name="TextBox 4">
            <a:extLst>
              <a:ext uri="{FF2B5EF4-FFF2-40B4-BE49-F238E27FC236}">
                <a16:creationId xmlns:a16="http://schemas.microsoft.com/office/drawing/2014/main" id="{10C2AB63-7FC9-1D5A-2387-0E46978D1806}"/>
              </a:ext>
            </a:extLst>
          </p:cNvPr>
          <p:cNvSpPr txBox="1"/>
          <p:nvPr/>
        </p:nvSpPr>
        <p:spPr>
          <a:xfrm>
            <a:off x="3730300" y="2930385"/>
            <a:ext cx="1528552" cy="237598"/>
          </a:xfrm>
          <a:prstGeom prst="rect">
            <a:avLst/>
          </a:prstGeom>
          <a:noFill/>
          <a:ln>
            <a:solidFill>
              <a:srgbClr val="FF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Tree>
    <p:extLst>
      <p:ext uri="{BB962C8B-B14F-4D97-AF65-F5344CB8AC3E}">
        <p14:creationId xmlns:p14="http://schemas.microsoft.com/office/powerpoint/2010/main" val="45315201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19D2A1F0-9F41-CD09-7A28-D28AD572056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A95E261-21D3-6819-C460-2F3A673E6FC6}"/>
              </a:ext>
            </a:extLst>
          </p:cNvPr>
          <p:cNvSpPr>
            <a:spLocks noGrp="1"/>
          </p:cNvSpPr>
          <p:nvPr>
            <p:ph type="title"/>
          </p:nvPr>
        </p:nvSpPr>
        <p:spPr/>
        <p:txBody>
          <a:bodyPr/>
          <a:lstStyle/>
          <a:p>
            <a:r>
              <a:rPr lang="en-US">
                <a:latin typeface="Segoe UI Semibold"/>
                <a:cs typeface="Segoe UI Semibold"/>
              </a:rPr>
              <a:t>Ring Signatures and Hashing</a:t>
            </a:r>
            <a:endParaRPr lang="en-US"/>
          </a:p>
        </p:txBody>
      </p:sp>
      <p:sp>
        <p:nvSpPr>
          <p:cNvPr id="8" name="TextBox 7" hidden="1">
            <a:extLst>
              <a:ext uri="{FF2B5EF4-FFF2-40B4-BE49-F238E27FC236}">
                <a16:creationId xmlns:a16="http://schemas.microsoft.com/office/drawing/2014/main" id="{B816C3D2-4085-34F9-C608-12D8373F5B5D}"/>
              </a:ext>
            </a:extLst>
          </p:cNvPr>
          <p:cNvSpPr txBox="1"/>
          <p:nvPr/>
        </p:nvSpPr>
        <p:spPr>
          <a:xfrm>
            <a:off x="1231900" y="4508646"/>
            <a:ext cx="5702300" cy="1737360"/>
          </a:xfrm>
          <a:prstGeom prst="rect">
            <a:avLst/>
          </a:prstGeom>
          <a:noFill/>
          <a:ln w="28575">
            <a:solidFill>
              <a:srgbClr val="994F00"/>
            </a:solidFill>
          </a:ln>
        </p:spPr>
        <p:txBody>
          <a:bodyPr wrap="square" rtlCol="0">
            <a:spAutoFit/>
          </a:bodyPr>
          <a:lstStyle/>
          <a:p>
            <a:endParaRPr lang="en-US" sz="2800">
              <a:solidFill>
                <a:schemeClr val="accent1"/>
              </a:solidFill>
              <a:latin typeface="Calibri" panose="020F0502020204030204" pitchFamily="34" charset="0"/>
              <a:cs typeface="Calibri" panose="020F0502020204030204" pitchFamily="34" charset="0"/>
            </a:endParaRPr>
          </a:p>
        </p:txBody>
      </p:sp>
      <p:pic>
        <p:nvPicPr>
          <p:cNvPr id="17" name="Content Placeholder 16">
            <a:extLst>
              <a:ext uri="{FF2B5EF4-FFF2-40B4-BE49-F238E27FC236}">
                <a16:creationId xmlns:a16="http://schemas.microsoft.com/office/drawing/2014/main" id="{77B69DC5-A2B3-6EC9-F677-0F4C3B7FC117}"/>
              </a:ext>
            </a:extLst>
          </p:cNvPr>
          <p:cNvPicPr>
            <a:picLocks noGrp="1" noChangeAspect="1"/>
          </p:cNvPicPr>
          <p:nvPr>
            <p:ph idx="1"/>
          </p:nvPr>
        </p:nvPicPr>
        <p:blipFill>
          <a:blip r:embed="rId3"/>
          <a:stretch>
            <a:fillRect/>
          </a:stretch>
        </p:blipFill>
        <p:spPr>
          <a:xfrm>
            <a:off x="1892509" y="2347590"/>
            <a:ext cx="8413229" cy="1720948"/>
          </a:xfrm>
        </p:spPr>
      </p:pic>
      <p:sp>
        <p:nvSpPr>
          <p:cNvPr id="3" name="TextBox 24">
            <a:extLst>
              <a:ext uri="{FF2B5EF4-FFF2-40B4-BE49-F238E27FC236}">
                <a16:creationId xmlns:a16="http://schemas.microsoft.com/office/drawing/2014/main" id="{C38BAC31-8A9D-8286-C1B5-EF794E9B174F}"/>
              </a:ext>
            </a:extLst>
          </p:cNvPr>
          <p:cNvSpPr txBox="1"/>
          <p:nvPr/>
        </p:nvSpPr>
        <p:spPr>
          <a:xfrm>
            <a:off x="4827699" y="4152505"/>
            <a:ext cx="2550226" cy="646331"/>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err="1">
                <a:ea typeface="Calibri"/>
                <a:cs typeface="Calibri"/>
              </a:rPr>
              <a:t>Dilithium</a:t>
            </a:r>
            <a:r>
              <a:rPr lang="en-US">
                <a:ea typeface="Calibri"/>
                <a:cs typeface="Calibri"/>
              </a:rPr>
              <a:t> Verifier</a:t>
            </a:r>
          </a:p>
          <a:p>
            <a:pPr algn="ctr"/>
            <a:r>
              <a:rPr lang="en-US">
                <a:ea typeface="Calibri"/>
                <a:cs typeface="Calibri"/>
              </a:rPr>
              <a:t>(pk = (</a:t>
            </a:r>
            <a:r>
              <a:rPr lang="en-US">
                <a:ea typeface="+mn-lt"/>
                <a:cs typeface="+mn-lt"/>
              </a:rPr>
              <a:t>ρ, t</a:t>
            </a:r>
            <a:r>
              <a:rPr lang="en-US" baseline="-25000">
                <a:ea typeface="+mn-lt"/>
                <a:cs typeface="+mn-lt"/>
              </a:rPr>
              <a:t>1</a:t>
            </a:r>
            <a:r>
              <a:rPr lang="en-US">
                <a:ea typeface="+mn-lt"/>
                <a:cs typeface="+mn-lt"/>
              </a:rPr>
              <a:t>))</a:t>
            </a:r>
            <a:endParaRPr lang="en-US">
              <a:ea typeface="Calibri"/>
              <a:cs typeface="Calibri"/>
            </a:endParaRPr>
          </a:p>
        </p:txBody>
      </p:sp>
      <p:sp>
        <p:nvSpPr>
          <p:cNvPr id="6" name="TextBox 5">
            <a:extLst>
              <a:ext uri="{FF2B5EF4-FFF2-40B4-BE49-F238E27FC236}">
                <a16:creationId xmlns:a16="http://schemas.microsoft.com/office/drawing/2014/main" id="{5A5E660D-D117-30BF-8A66-5D8B109527C9}"/>
              </a:ext>
            </a:extLst>
          </p:cNvPr>
          <p:cNvSpPr txBox="1"/>
          <p:nvPr/>
        </p:nvSpPr>
        <p:spPr>
          <a:xfrm>
            <a:off x="5441011" y="3619421"/>
            <a:ext cx="880338" cy="264255"/>
          </a:xfrm>
          <a:prstGeom prst="rect">
            <a:avLst/>
          </a:prstGeom>
          <a:noFill/>
          <a:ln>
            <a:solidFill>
              <a:srgbClr val="FF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9" name="TextBox 8">
            <a:extLst>
              <a:ext uri="{FF2B5EF4-FFF2-40B4-BE49-F238E27FC236}">
                <a16:creationId xmlns:a16="http://schemas.microsoft.com/office/drawing/2014/main" id="{58EC3C7F-63EE-9892-2656-08D6F75D0D91}"/>
              </a:ext>
            </a:extLst>
          </p:cNvPr>
          <p:cNvSpPr txBox="1"/>
          <p:nvPr/>
        </p:nvSpPr>
        <p:spPr>
          <a:xfrm>
            <a:off x="2407666" y="3175903"/>
            <a:ext cx="1726551" cy="237598"/>
          </a:xfrm>
          <a:prstGeom prst="rect">
            <a:avLst/>
          </a:prstGeom>
          <a:noFill/>
          <a:ln>
            <a:solidFill>
              <a:srgbClr val="FF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Tree>
    <p:extLst>
      <p:ext uri="{BB962C8B-B14F-4D97-AF65-F5344CB8AC3E}">
        <p14:creationId xmlns:p14="http://schemas.microsoft.com/office/powerpoint/2010/main" val="173533148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170D1981-36C0-10B8-AFC3-AB6148FE7D2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91EE8F8-9E8D-7E52-DAA9-C4E70F4A3C57}"/>
              </a:ext>
            </a:extLst>
          </p:cNvPr>
          <p:cNvSpPr>
            <a:spLocks noGrp="1"/>
          </p:cNvSpPr>
          <p:nvPr>
            <p:ph type="title"/>
          </p:nvPr>
        </p:nvSpPr>
        <p:spPr/>
        <p:txBody>
          <a:bodyPr/>
          <a:lstStyle/>
          <a:p>
            <a:r>
              <a:rPr lang="en-US">
                <a:latin typeface="Segoe UI Semibold"/>
                <a:cs typeface="Segoe UI Semibold"/>
              </a:rPr>
              <a:t>Ring Signatures and Hashing</a:t>
            </a:r>
            <a:endParaRPr lang="en-US"/>
          </a:p>
        </p:txBody>
      </p:sp>
      <p:sp>
        <p:nvSpPr>
          <p:cNvPr id="8" name="TextBox 7" hidden="1">
            <a:extLst>
              <a:ext uri="{FF2B5EF4-FFF2-40B4-BE49-F238E27FC236}">
                <a16:creationId xmlns:a16="http://schemas.microsoft.com/office/drawing/2014/main" id="{8B155320-DAC7-F480-1F80-13DA0BA44180}"/>
              </a:ext>
            </a:extLst>
          </p:cNvPr>
          <p:cNvSpPr txBox="1"/>
          <p:nvPr/>
        </p:nvSpPr>
        <p:spPr>
          <a:xfrm>
            <a:off x="1231900" y="4508646"/>
            <a:ext cx="5702300" cy="1737360"/>
          </a:xfrm>
          <a:prstGeom prst="rect">
            <a:avLst/>
          </a:prstGeom>
          <a:noFill/>
          <a:ln w="28575">
            <a:solidFill>
              <a:srgbClr val="994F00"/>
            </a:solidFill>
          </a:ln>
        </p:spPr>
        <p:txBody>
          <a:bodyPr wrap="square" rtlCol="0">
            <a:spAutoFit/>
          </a:bodyPr>
          <a:lstStyle/>
          <a:p>
            <a:endParaRPr lang="en-US" sz="2800">
              <a:solidFill>
                <a:schemeClr val="accent1"/>
              </a:solidFill>
              <a:latin typeface="Calibri" panose="020F0502020204030204" pitchFamily="34" charset="0"/>
              <a:cs typeface="Calibri" panose="020F0502020204030204" pitchFamily="34" charset="0"/>
            </a:endParaRPr>
          </a:p>
        </p:txBody>
      </p:sp>
      <p:pic>
        <p:nvPicPr>
          <p:cNvPr id="17" name="Content Placeholder 16">
            <a:extLst>
              <a:ext uri="{FF2B5EF4-FFF2-40B4-BE49-F238E27FC236}">
                <a16:creationId xmlns:a16="http://schemas.microsoft.com/office/drawing/2014/main" id="{EE498ACF-31C1-D599-602B-83AFBB6E3174}"/>
              </a:ext>
            </a:extLst>
          </p:cNvPr>
          <p:cNvPicPr>
            <a:picLocks noGrp="1" noChangeAspect="1"/>
          </p:cNvPicPr>
          <p:nvPr>
            <p:ph idx="1"/>
          </p:nvPr>
        </p:nvPicPr>
        <p:blipFill>
          <a:blip r:embed="rId3"/>
          <a:stretch>
            <a:fillRect/>
          </a:stretch>
        </p:blipFill>
        <p:spPr>
          <a:xfrm>
            <a:off x="1892509" y="2347590"/>
            <a:ext cx="8413229" cy="1720948"/>
          </a:xfrm>
        </p:spPr>
      </p:pic>
      <p:sp>
        <p:nvSpPr>
          <p:cNvPr id="3" name="TextBox 24">
            <a:extLst>
              <a:ext uri="{FF2B5EF4-FFF2-40B4-BE49-F238E27FC236}">
                <a16:creationId xmlns:a16="http://schemas.microsoft.com/office/drawing/2014/main" id="{B51AC72A-68B4-F86F-24F6-6C2517EA1739}"/>
              </a:ext>
            </a:extLst>
          </p:cNvPr>
          <p:cNvSpPr txBox="1"/>
          <p:nvPr/>
        </p:nvSpPr>
        <p:spPr>
          <a:xfrm>
            <a:off x="4827699" y="4152505"/>
            <a:ext cx="2550226" cy="646331"/>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err="1">
                <a:ea typeface="Calibri"/>
                <a:cs typeface="Calibri"/>
              </a:rPr>
              <a:t>Dilithium</a:t>
            </a:r>
            <a:r>
              <a:rPr lang="en-US">
                <a:ea typeface="Calibri"/>
                <a:cs typeface="Calibri"/>
              </a:rPr>
              <a:t> Verifier</a:t>
            </a:r>
          </a:p>
          <a:p>
            <a:pPr algn="ctr"/>
            <a:r>
              <a:rPr lang="en-US">
                <a:ea typeface="Calibri"/>
                <a:cs typeface="Calibri"/>
              </a:rPr>
              <a:t>(pk = (</a:t>
            </a:r>
            <a:r>
              <a:rPr lang="en-US">
                <a:ea typeface="+mn-lt"/>
                <a:cs typeface="+mn-lt"/>
              </a:rPr>
              <a:t>ρ, t</a:t>
            </a:r>
            <a:r>
              <a:rPr lang="en-US" baseline="-25000">
                <a:ea typeface="+mn-lt"/>
                <a:cs typeface="+mn-lt"/>
              </a:rPr>
              <a:t>1</a:t>
            </a:r>
            <a:r>
              <a:rPr lang="en-US">
                <a:ea typeface="+mn-lt"/>
                <a:cs typeface="+mn-lt"/>
              </a:rPr>
              <a:t>))</a:t>
            </a:r>
            <a:endParaRPr lang="en-US">
              <a:ea typeface="Calibri"/>
              <a:cs typeface="Calibri"/>
            </a:endParaRPr>
          </a:p>
        </p:txBody>
      </p:sp>
      <p:sp>
        <p:nvSpPr>
          <p:cNvPr id="6" name="TextBox 5">
            <a:extLst>
              <a:ext uri="{FF2B5EF4-FFF2-40B4-BE49-F238E27FC236}">
                <a16:creationId xmlns:a16="http://schemas.microsoft.com/office/drawing/2014/main" id="{D78664CF-5559-1752-AD5E-6D23AEE3E4DD}"/>
              </a:ext>
            </a:extLst>
          </p:cNvPr>
          <p:cNvSpPr txBox="1"/>
          <p:nvPr/>
        </p:nvSpPr>
        <p:spPr>
          <a:xfrm>
            <a:off x="5441011" y="3619421"/>
            <a:ext cx="880338" cy="264255"/>
          </a:xfrm>
          <a:prstGeom prst="rect">
            <a:avLst/>
          </a:prstGeom>
          <a:noFill/>
          <a:ln>
            <a:solidFill>
              <a:srgbClr val="FF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9" name="TextBox 8">
            <a:extLst>
              <a:ext uri="{FF2B5EF4-FFF2-40B4-BE49-F238E27FC236}">
                <a16:creationId xmlns:a16="http://schemas.microsoft.com/office/drawing/2014/main" id="{30A98D99-F1A8-C85B-DF7F-915DABACE71F}"/>
              </a:ext>
            </a:extLst>
          </p:cNvPr>
          <p:cNvSpPr txBox="1"/>
          <p:nvPr/>
        </p:nvSpPr>
        <p:spPr>
          <a:xfrm>
            <a:off x="2407666" y="3175903"/>
            <a:ext cx="1726551" cy="237598"/>
          </a:xfrm>
          <a:prstGeom prst="rect">
            <a:avLst/>
          </a:prstGeom>
          <a:noFill/>
          <a:ln>
            <a:solidFill>
              <a:srgbClr val="FF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10" name="TextBox 9">
            <a:extLst>
              <a:ext uri="{FF2B5EF4-FFF2-40B4-BE49-F238E27FC236}">
                <a16:creationId xmlns:a16="http://schemas.microsoft.com/office/drawing/2014/main" id="{3B70B274-BB10-D5CC-A04D-4833FF7676C9}"/>
              </a:ext>
            </a:extLst>
          </p:cNvPr>
          <p:cNvSpPr txBox="1"/>
          <p:nvPr/>
        </p:nvSpPr>
        <p:spPr>
          <a:xfrm>
            <a:off x="1671111" y="5290532"/>
            <a:ext cx="7151722" cy="369332"/>
          </a:xfrm>
          <a:prstGeom prst="rect">
            <a:avLst/>
          </a:prstGeom>
          <a:noFill/>
          <a:ln>
            <a:solidFill>
              <a:srgbClr val="FF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ea typeface="Calibri"/>
                <a:cs typeface="Calibri"/>
              </a:rPr>
              <a:t>Note: every hash input is a function of pk, M and w</a:t>
            </a:r>
            <a:r>
              <a:rPr lang="en-US" baseline="-25000">
                <a:ea typeface="Calibri"/>
                <a:cs typeface="Calibri"/>
              </a:rPr>
              <a:t>1</a:t>
            </a:r>
            <a:r>
              <a:rPr lang="en-US">
                <a:ea typeface="Calibri"/>
                <a:cs typeface="Calibri"/>
              </a:rPr>
              <a:t>. </a:t>
            </a:r>
          </a:p>
        </p:txBody>
      </p:sp>
    </p:spTree>
    <p:extLst>
      <p:ext uri="{BB962C8B-B14F-4D97-AF65-F5344CB8AC3E}">
        <p14:creationId xmlns:p14="http://schemas.microsoft.com/office/powerpoint/2010/main" val="35408254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4AC0A253-2311-91D6-B776-0FD8995596F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B575AE5-BC48-5404-D163-7148CF7DED68}"/>
              </a:ext>
            </a:extLst>
          </p:cNvPr>
          <p:cNvSpPr>
            <a:spLocks noGrp="1"/>
          </p:cNvSpPr>
          <p:nvPr>
            <p:ph type="title"/>
          </p:nvPr>
        </p:nvSpPr>
        <p:spPr/>
        <p:txBody>
          <a:bodyPr/>
          <a:lstStyle/>
          <a:p>
            <a:r>
              <a:rPr lang="en-US">
                <a:latin typeface="Segoe UI Semibold"/>
                <a:cs typeface="Segoe UI Semibold"/>
              </a:rPr>
              <a:t>Ring Signatures and Hashing</a:t>
            </a:r>
            <a:endParaRPr lang="en-US"/>
          </a:p>
        </p:txBody>
      </p:sp>
      <p:sp>
        <p:nvSpPr>
          <p:cNvPr id="8" name="TextBox 7" hidden="1">
            <a:extLst>
              <a:ext uri="{FF2B5EF4-FFF2-40B4-BE49-F238E27FC236}">
                <a16:creationId xmlns:a16="http://schemas.microsoft.com/office/drawing/2014/main" id="{BC0F7389-33FC-9ECE-A961-78DD9ED856E6}"/>
              </a:ext>
            </a:extLst>
          </p:cNvPr>
          <p:cNvSpPr txBox="1"/>
          <p:nvPr/>
        </p:nvSpPr>
        <p:spPr>
          <a:xfrm>
            <a:off x="1231900" y="4508646"/>
            <a:ext cx="5702300" cy="1737360"/>
          </a:xfrm>
          <a:prstGeom prst="rect">
            <a:avLst/>
          </a:prstGeom>
          <a:noFill/>
          <a:ln w="28575">
            <a:solidFill>
              <a:srgbClr val="994F00"/>
            </a:solidFill>
          </a:ln>
        </p:spPr>
        <p:txBody>
          <a:bodyPr wrap="square" rtlCol="0">
            <a:spAutoFit/>
          </a:bodyPr>
          <a:lstStyle/>
          <a:p>
            <a:endParaRPr lang="en-US" sz="2800">
              <a:solidFill>
                <a:schemeClr val="accent1"/>
              </a:solidFill>
              <a:latin typeface="Calibri" panose="020F0502020204030204" pitchFamily="34" charset="0"/>
              <a:cs typeface="Calibri" panose="020F0502020204030204" pitchFamily="34" charset="0"/>
            </a:endParaRPr>
          </a:p>
        </p:txBody>
      </p:sp>
      <p:sp>
        <p:nvSpPr>
          <p:cNvPr id="3" name="TextBox 24">
            <a:extLst>
              <a:ext uri="{FF2B5EF4-FFF2-40B4-BE49-F238E27FC236}">
                <a16:creationId xmlns:a16="http://schemas.microsoft.com/office/drawing/2014/main" id="{AFB15D43-96FA-0D15-0102-9E59D4229602}"/>
              </a:ext>
            </a:extLst>
          </p:cNvPr>
          <p:cNvSpPr txBox="1"/>
          <p:nvPr/>
        </p:nvSpPr>
        <p:spPr>
          <a:xfrm>
            <a:off x="4827699" y="4152505"/>
            <a:ext cx="2550226" cy="646331"/>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err="1">
                <a:ea typeface="Calibri"/>
                <a:cs typeface="Calibri"/>
              </a:rPr>
              <a:t>Dilithium</a:t>
            </a:r>
            <a:r>
              <a:rPr lang="en-US">
                <a:ea typeface="Calibri"/>
                <a:cs typeface="Calibri"/>
              </a:rPr>
              <a:t> Signer</a:t>
            </a:r>
          </a:p>
          <a:p>
            <a:pPr algn="ctr"/>
            <a:r>
              <a:rPr lang="en-US">
                <a:ea typeface="Calibri"/>
                <a:cs typeface="Calibri"/>
              </a:rPr>
              <a:t>(pk = (</a:t>
            </a:r>
            <a:r>
              <a:rPr lang="en-US">
                <a:ea typeface="+mn-lt"/>
                <a:cs typeface="+mn-lt"/>
              </a:rPr>
              <a:t>ρ, t</a:t>
            </a:r>
            <a:r>
              <a:rPr lang="en-US" baseline="-25000">
                <a:ea typeface="+mn-lt"/>
                <a:cs typeface="+mn-lt"/>
              </a:rPr>
              <a:t>1</a:t>
            </a:r>
            <a:r>
              <a:rPr lang="en-US">
                <a:ea typeface="+mn-lt"/>
                <a:cs typeface="+mn-lt"/>
              </a:rPr>
              <a:t>))</a:t>
            </a:r>
            <a:endParaRPr lang="en-US">
              <a:ea typeface="Calibri"/>
              <a:cs typeface="Calibri"/>
            </a:endParaRPr>
          </a:p>
        </p:txBody>
      </p:sp>
      <p:sp>
        <p:nvSpPr>
          <p:cNvPr id="6" name="TextBox 5">
            <a:extLst>
              <a:ext uri="{FF2B5EF4-FFF2-40B4-BE49-F238E27FC236}">
                <a16:creationId xmlns:a16="http://schemas.microsoft.com/office/drawing/2014/main" id="{FAFE2454-3931-37D4-33B9-8249F672AAA4}"/>
              </a:ext>
            </a:extLst>
          </p:cNvPr>
          <p:cNvSpPr txBox="1"/>
          <p:nvPr/>
        </p:nvSpPr>
        <p:spPr>
          <a:xfrm>
            <a:off x="5441011" y="3619421"/>
            <a:ext cx="880338" cy="264255"/>
          </a:xfrm>
          <a:prstGeom prst="rect">
            <a:avLst/>
          </a:prstGeom>
          <a:noFill/>
          <a:ln>
            <a:solidFill>
              <a:srgbClr val="FF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11" name="TextBox 10">
            <a:extLst>
              <a:ext uri="{FF2B5EF4-FFF2-40B4-BE49-F238E27FC236}">
                <a16:creationId xmlns:a16="http://schemas.microsoft.com/office/drawing/2014/main" id="{79C15CF2-BEC6-53B2-960E-B61DAE84F106}"/>
              </a:ext>
            </a:extLst>
          </p:cNvPr>
          <p:cNvSpPr txBox="1"/>
          <p:nvPr/>
        </p:nvSpPr>
        <p:spPr>
          <a:xfrm>
            <a:off x="1671111" y="5290532"/>
            <a:ext cx="7151722" cy="369332"/>
          </a:xfrm>
          <a:prstGeom prst="rect">
            <a:avLst/>
          </a:prstGeom>
          <a:noFill/>
          <a:ln>
            <a:solidFill>
              <a:srgbClr val="FF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ea typeface="Calibri"/>
                <a:cs typeface="Calibri"/>
              </a:rPr>
              <a:t>Note: w</a:t>
            </a:r>
            <a:r>
              <a:rPr lang="en-US" baseline="-25000">
                <a:ea typeface="Calibri"/>
                <a:cs typeface="Calibri"/>
              </a:rPr>
              <a:t>1</a:t>
            </a:r>
            <a:r>
              <a:rPr lang="en-US">
                <a:ea typeface="Calibri"/>
                <a:cs typeface="Calibri"/>
              </a:rPr>
              <a:t> is uncorrelated with the public key by M-LWE!</a:t>
            </a:r>
          </a:p>
        </p:txBody>
      </p:sp>
      <p:pic>
        <p:nvPicPr>
          <p:cNvPr id="7" name="Content Placeholder 6">
            <a:extLst>
              <a:ext uri="{FF2B5EF4-FFF2-40B4-BE49-F238E27FC236}">
                <a16:creationId xmlns:a16="http://schemas.microsoft.com/office/drawing/2014/main" id="{192EA593-8245-857F-7AC5-60EC379D0071}"/>
              </a:ext>
            </a:extLst>
          </p:cNvPr>
          <p:cNvPicPr>
            <a:picLocks noGrp="1" noChangeAspect="1"/>
          </p:cNvPicPr>
          <p:nvPr>
            <p:ph idx="1"/>
          </p:nvPr>
        </p:nvPicPr>
        <p:blipFill>
          <a:blip r:embed="rId3"/>
          <a:stretch>
            <a:fillRect/>
          </a:stretch>
        </p:blipFill>
        <p:spPr>
          <a:xfrm>
            <a:off x="2833077" y="2098207"/>
            <a:ext cx="6096000" cy="2047711"/>
          </a:xfrm>
        </p:spPr>
      </p:pic>
      <p:sp>
        <p:nvSpPr>
          <p:cNvPr id="10" name="Rectangle 9">
            <a:extLst>
              <a:ext uri="{FF2B5EF4-FFF2-40B4-BE49-F238E27FC236}">
                <a16:creationId xmlns:a16="http://schemas.microsoft.com/office/drawing/2014/main" id="{A04179FC-8B93-CA4C-46F4-F1000F483249}"/>
              </a:ext>
            </a:extLst>
          </p:cNvPr>
          <p:cNvSpPr/>
          <p:nvPr/>
        </p:nvSpPr>
        <p:spPr>
          <a:xfrm>
            <a:off x="3264326" y="2979345"/>
            <a:ext cx="1878282" cy="220212"/>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444807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1A2408-C21D-0265-6523-759459BFD06F}"/>
              </a:ext>
            </a:extLst>
          </p:cNvPr>
          <p:cNvSpPr>
            <a:spLocks noGrp="1"/>
          </p:cNvSpPr>
          <p:nvPr>
            <p:ph type="title"/>
          </p:nvPr>
        </p:nvSpPr>
        <p:spPr/>
        <p:txBody>
          <a:bodyPr/>
          <a:lstStyle/>
          <a:p>
            <a:r>
              <a:rPr lang="en-US"/>
              <a:t>Our Contributions</a:t>
            </a:r>
          </a:p>
        </p:txBody>
      </p:sp>
      <p:sp>
        <p:nvSpPr>
          <p:cNvPr id="3" name="Content Placeholder 2">
            <a:extLst>
              <a:ext uri="{FF2B5EF4-FFF2-40B4-BE49-F238E27FC236}">
                <a16:creationId xmlns:a16="http://schemas.microsoft.com/office/drawing/2014/main" id="{AAEF40C3-E1AA-337A-92DA-38DFE2C58814}"/>
              </a:ext>
            </a:extLst>
          </p:cNvPr>
          <p:cNvSpPr>
            <a:spLocks noGrp="1"/>
          </p:cNvSpPr>
          <p:nvPr>
            <p:ph idx="1"/>
          </p:nvPr>
        </p:nvSpPr>
        <p:spPr>
          <a:xfrm>
            <a:off x="838200" y="1825625"/>
            <a:ext cx="10515600" cy="4770384"/>
          </a:xfrm>
        </p:spPr>
        <p:txBody>
          <a:bodyPr vert="horz" lIns="91440" tIns="45720" rIns="91440" bIns="45720" rtlCol="0" anchor="t">
            <a:normAutofit/>
          </a:bodyPr>
          <a:lstStyle/>
          <a:p>
            <a:r>
              <a:rPr lang="en-US"/>
              <a:t>Efficient Zero-Knowledge Proof protocols for legacy signatures, including </a:t>
            </a:r>
            <a:r>
              <a:rPr lang="en-US">
                <a:solidFill>
                  <a:schemeClr val="accent1"/>
                </a:solidFill>
              </a:rPr>
              <a:t>RSA</a:t>
            </a:r>
            <a:r>
              <a:rPr lang="en-US"/>
              <a:t>, </a:t>
            </a:r>
            <a:r>
              <a:rPr lang="en-US">
                <a:solidFill>
                  <a:schemeClr val="accent1"/>
                </a:solidFill>
              </a:rPr>
              <a:t>ECDSA</a:t>
            </a:r>
            <a:r>
              <a:rPr lang="en-US"/>
              <a:t>, </a:t>
            </a:r>
            <a:r>
              <a:rPr lang="en-US">
                <a:solidFill>
                  <a:schemeClr val="accent1"/>
                </a:solidFill>
              </a:rPr>
              <a:t>Ed25519</a:t>
            </a:r>
            <a:r>
              <a:rPr lang="en-US"/>
              <a:t>, </a:t>
            </a:r>
            <a:r>
              <a:rPr lang="en-US">
                <a:solidFill>
                  <a:schemeClr val="accent1"/>
                </a:solidFill>
              </a:rPr>
              <a:t>Falcon</a:t>
            </a:r>
            <a:r>
              <a:rPr lang="en-US"/>
              <a:t>, </a:t>
            </a:r>
            <a:r>
              <a:rPr lang="en-US" err="1">
                <a:solidFill>
                  <a:schemeClr val="accent1"/>
                </a:solidFill>
              </a:rPr>
              <a:t>Dilithium</a:t>
            </a:r>
            <a:endParaRPr lang="en-US">
              <a:solidFill>
                <a:schemeClr val="accent1"/>
              </a:solidFill>
            </a:endParaRPr>
          </a:p>
          <a:p>
            <a:pPr lvl="1"/>
            <a:r>
              <a:rPr lang="en-US"/>
              <a:t>Proof-of-Possession for </a:t>
            </a:r>
            <a:r>
              <a:rPr lang="en-US">
                <a:solidFill>
                  <a:schemeClr val="accent1"/>
                </a:solidFill>
              </a:rPr>
              <a:t>RSA</a:t>
            </a:r>
            <a:r>
              <a:rPr lang="en-US"/>
              <a:t>/</a:t>
            </a:r>
            <a:r>
              <a:rPr lang="en-US">
                <a:solidFill>
                  <a:schemeClr val="accent1"/>
                </a:solidFill>
              </a:rPr>
              <a:t>ECDSA</a:t>
            </a:r>
            <a:r>
              <a:rPr lang="en-US"/>
              <a:t> (2KB message): </a:t>
            </a:r>
            <a:endParaRPr lang="en-US">
              <a:ea typeface="Calibri"/>
              <a:cs typeface="Calibri"/>
            </a:endParaRPr>
          </a:p>
          <a:p>
            <a:pPr lvl="2"/>
            <a:r>
              <a:rPr lang="en-US">
                <a:solidFill>
                  <a:srgbClr val="7030A0"/>
                </a:solidFill>
              </a:rPr>
              <a:t>≈3s </a:t>
            </a:r>
            <a:r>
              <a:rPr lang="en-US"/>
              <a:t>prover time, </a:t>
            </a:r>
            <a:r>
              <a:rPr lang="en-US">
                <a:solidFill>
                  <a:srgbClr val="7030A0"/>
                </a:solidFill>
              </a:rPr>
              <a:t>&lt;30ms</a:t>
            </a:r>
            <a:r>
              <a:rPr lang="en-US">
                <a:solidFill>
                  <a:srgbClr val="00B050"/>
                </a:solidFill>
              </a:rPr>
              <a:t> </a:t>
            </a:r>
            <a:r>
              <a:rPr lang="en-US"/>
              <a:t>verifier time,</a:t>
            </a:r>
            <a:r>
              <a:rPr lang="en-US">
                <a:solidFill>
                  <a:srgbClr val="00B050"/>
                </a:solidFill>
              </a:rPr>
              <a:t> </a:t>
            </a:r>
            <a:r>
              <a:rPr lang="en-US">
                <a:solidFill>
                  <a:srgbClr val="7030A0"/>
                </a:solidFill>
              </a:rPr>
              <a:t>&lt;0.5KB </a:t>
            </a:r>
            <a:r>
              <a:rPr lang="en-US"/>
              <a:t>proof size </a:t>
            </a:r>
            <a:endParaRPr lang="en-US">
              <a:ea typeface="Calibri"/>
              <a:cs typeface="Calibri"/>
            </a:endParaRPr>
          </a:p>
          <a:p>
            <a:pPr lvl="2"/>
            <a:endParaRPr lang="en-US"/>
          </a:p>
          <a:p>
            <a:r>
              <a:rPr lang="en-US"/>
              <a:t>Technical overview</a:t>
            </a:r>
            <a:endParaRPr lang="en-US">
              <a:ea typeface="Calibri"/>
              <a:cs typeface="Calibri"/>
            </a:endParaRPr>
          </a:p>
          <a:p>
            <a:pPr lvl="1"/>
            <a:r>
              <a:rPr lang="en-US"/>
              <a:t>Efficiently encode legacy signature verification in a </a:t>
            </a:r>
            <a:r>
              <a:rPr lang="en-US" err="1"/>
              <a:t>zkSNARK</a:t>
            </a:r>
            <a:r>
              <a:rPr lang="en-US"/>
              <a:t> circuit</a:t>
            </a:r>
            <a:endParaRPr lang="en-US">
              <a:ea typeface="Calibri"/>
              <a:cs typeface="Calibri"/>
            </a:endParaRPr>
          </a:p>
          <a:p>
            <a:pPr lvl="2"/>
            <a:r>
              <a:rPr lang="en-US"/>
              <a:t>Support common operations including hashing, modular arithmetic, NTT, rejection sampling, and the Fisher-Yates shuffle</a:t>
            </a:r>
            <a:endParaRPr lang="en-US">
              <a:ea typeface="Calibri"/>
              <a:cs typeface="Calibri"/>
            </a:endParaRPr>
          </a:p>
          <a:p>
            <a:pPr lvl="2"/>
            <a:r>
              <a:rPr lang="en-US"/>
              <a:t>Make extensive use of lookup arguments for efficiency</a:t>
            </a:r>
          </a:p>
          <a:p>
            <a:pPr lvl="1"/>
            <a:r>
              <a:rPr lang="en-US"/>
              <a:t>Move expensive operations outside the </a:t>
            </a:r>
            <a:r>
              <a:rPr lang="en-US" err="1"/>
              <a:t>zkSNARK</a:t>
            </a:r>
            <a:r>
              <a:rPr lang="en-US"/>
              <a:t> circuit</a:t>
            </a:r>
            <a:endParaRPr lang="en-US">
              <a:ea typeface="Calibri"/>
              <a:cs typeface="Calibri"/>
            </a:endParaRPr>
          </a:p>
          <a:p>
            <a:pPr marL="457200" lvl="1" indent="0">
              <a:buNone/>
            </a:pPr>
            <a:endParaRPr lang="en-US"/>
          </a:p>
          <a:p>
            <a:pPr lvl="1"/>
            <a:endParaRPr lang="en-US"/>
          </a:p>
        </p:txBody>
      </p:sp>
    </p:spTree>
    <p:extLst>
      <p:ext uri="{BB962C8B-B14F-4D97-AF65-F5344CB8AC3E}">
        <p14:creationId xmlns:p14="http://schemas.microsoft.com/office/powerpoint/2010/main" val="3243336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F099BE47-74DB-EEEA-0F74-C0522B3419E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F97C2F8-F519-1FC4-FE20-0C3A7B79EA5A}"/>
              </a:ext>
            </a:extLst>
          </p:cNvPr>
          <p:cNvSpPr>
            <a:spLocks noGrp="1"/>
          </p:cNvSpPr>
          <p:nvPr>
            <p:ph type="title"/>
          </p:nvPr>
        </p:nvSpPr>
        <p:spPr/>
        <p:txBody>
          <a:bodyPr/>
          <a:lstStyle/>
          <a:p>
            <a:r>
              <a:rPr lang="en-US">
                <a:latin typeface="Segoe UI Semibold"/>
                <a:cs typeface="Segoe UI Semibold"/>
              </a:rPr>
              <a:t>Ring Signatures and Hashing</a:t>
            </a:r>
            <a:endParaRPr lang="en-US"/>
          </a:p>
        </p:txBody>
      </p:sp>
      <p:sp>
        <p:nvSpPr>
          <p:cNvPr id="8" name="TextBox 7" hidden="1">
            <a:extLst>
              <a:ext uri="{FF2B5EF4-FFF2-40B4-BE49-F238E27FC236}">
                <a16:creationId xmlns:a16="http://schemas.microsoft.com/office/drawing/2014/main" id="{781F9EAE-39F3-DC9E-671D-A80B5F3640A0}"/>
              </a:ext>
            </a:extLst>
          </p:cNvPr>
          <p:cNvSpPr txBox="1"/>
          <p:nvPr/>
        </p:nvSpPr>
        <p:spPr>
          <a:xfrm>
            <a:off x="1231900" y="4508646"/>
            <a:ext cx="5702300" cy="1737360"/>
          </a:xfrm>
          <a:prstGeom prst="rect">
            <a:avLst/>
          </a:prstGeom>
          <a:noFill/>
          <a:ln w="28575">
            <a:solidFill>
              <a:srgbClr val="994F00"/>
            </a:solidFill>
          </a:ln>
        </p:spPr>
        <p:txBody>
          <a:bodyPr wrap="square" rtlCol="0">
            <a:spAutoFit/>
          </a:bodyPr>
          <a:lstStyle/>
          <a:p>
            <a:endParaRPr lang="en-US" sz="2800">
              <a:solidFill>
                <a:schemeClr val="accent1"/>
              </a:solidFill>
              <a:latin typeface="Calibri" panose="020F0502020204030204" pitchFamily="34" charset="0"/>
              <a:cs typeface="Calibri" panose="020F0502020204030204" pitchFamily="34" charset="0"/>
            </a:endParaRPr>
          </a:p>
        </p:txBody>
      </p:sp>
      <p:pic>
        <p:nvPicPr>
          <p:cNvPr id="17" name="Content Placeholder 16">
            <a:extLst>
              <a:ext uri="{FF2B5EF4-FFF2-40B4-BE49-F238E27FC236}">
                <a16:creationId xmlns:a16="http://schemas.microsoft.com/office/drawing/2014/main" id="{559FA735-340D-49F3-AF78-1ACBE63A4669}"/>
              </a:ext>
            </a:extLst>
          </p:cNvPr>
          <p:cNvPicPr>
            <a:picLocks noGrp="1" noChangeAspect="1"/>
          </p:cNvPicPr>
          <p:nvPr>
            <p:ph idx="1"/>
          </p:nvPr>
        </p:nvPicPr>
        <p:blipFill>
          <a:blip r:embed="rId3"/>
          <a:stretch>
            <a:fillRect/>
          </a:stretch>
        </p:blipFill>
        <p:spPr>
          <a:xfrm>
            <a:off x="1892509" y="2347590"/>
            <a:ext cx="8413229" cy="1720948"/>
          </a:xfrm>
        </p:spPr>
      </p:pic>
      <p:sp>
        <p:nvSpPr>
          <p:cNvPr id="3" name="TextBox 24">
            <a:extLst>
              <a:ext uri="{FF2B5EF4-FFF2-40B4-BE49-F238E27FC236}">
                <a16:creationId xmlns:a16="http://schemas.microsoft.com/office/drawing/2014/main" id="{AD129852-D64C-0186-3ACB-F88F3007D8F6}"/>
              </a:ext>
            </a:extLst>
          </p:cNvPr>
          <p:cNvSpPr txBox="1"/>
          <p:nvPr/>
        </p:nvSpPr>
        <p:spPr>
          <a:xfrm>
            <a:off x="4827699" y="4152505"/>
            <a:ext cx="2550226" cy="646331"/>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err="1">
                <a:ea typeface="Calibri"/>
                <a:cs typeface="Calibri"/>
              </a:rPr>
              <a:t>Dilithium</a:t>
            </a:r>
            <a:r>
              <a:rPr lang="en-US">
                <a:ea typeface="Calibri"/>
                <a:cs typeface="Calibri"/>
              </a:rPr>
              <a:t> Verifier</a:t>
            </a:r>
          </a:p>
          <a:p>
            <a:pPr algn="ctr"/>
            <a:r>
              <a:rPr lang="en-US">
                <a:ea typeface="Calibri"/>
                <a:cs typeface="Calibri"/>
              </a:rPr>
              <a:t>(pk = (</a:t>
            </a:r>
            <a:r>
              <a:rPr lang="en-US">
                <a:ea typeface="+mn-lt"/>
                <a:cs typeface="+mn-lt"/>
              </a:rPr>
              <a:t>ρ, t</a:t>
            </a:r>
            <a:r>
              <a:rPr lang="en-US" baseline="-25000">
                <a:ea typeface="+mn-lt"/>
                <a:cs typeface="+mn-lt"/>
              </a:rPr>
              <a:t>1</a:t>
            </a:r>
            <a:r>
              <a:rPr lang="en-US">
                <a:ea typeface="+mn-lt"/>
                <a:cs typeface="+mn-lt"/>
              </a:rPr>
              <a:t>))</a:t>
            </a:r>
            <a:endParaRPr lang="en-US">
              <a:ea typeface="Calibri"/>
              <a:cs typeface="Calibri"/>
            </a:endParaRPr>
          </a:p>
        </p:txBody>
      </p:sp>
      <p:sp>
        <p:nvSpPr>
          <p:cNvPr id="6" name="TextBox 5">
            <a:extLst>
              <a:ext uri="{FF2B5EF4-FFF2-40B4-BE49-F238E27FC236}">
                <a16:creationId xmlns:a16="http://schemas.microsoft.com/office/drawing/2014/main" id="{3AE797ED-BFEC-90D9-6DD5-FD7C47D65F4D}"/>
              </a:ext>
            </a:extLst>
          </p:cNvPr>
          <p:cNvSpPr txBox="1"/>
          <p:nvPr/>
        </p:nvSpPr>
        <p:spPr>
          <a:xfrm>
            <a:off x="5441011" y="3619421"/>
            <a:ext cx="880338" cy="264255"/>
          </a:xfrm>
          <a:prstGeom prst="rect">
            <a:avLst/>
          </a:prstGeom>
          <a:noFill/>
          <a:ln>
            <a:solidFill>
              <a:srgbClr val="FF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9" name="TextBox 8">
            <a:extLst>
              <a:ext uri="{FF2B5EF4-FFF2-40B4-BE49-F238E27FC236}">
                <a16:creationId xmlns:a16="http://schemas.microsoft.com/office/drawing/2014/main" id="{9B7A5D59-EA57-CF06-3C77-4AB5013B602F}"/>
              </a:ext>
            </a:extLst>
          </p:cNvPr>
          <p:cNvSpPr txBox="1"/>
          <p:nvPr/>
        </p:nvSpPr>
        <p:spPr>
          <a:xfrm>
            <a:off x="2407666" y="3175903"/>
            <a:ext cx="1726551" cy="237598"/>
          </a:xfrm>
          <a:prstGeom prst="rect">
            <a:avLst/>
          </a:prstGeom>
          <a:noFill/>
          <a:ln>
            <a:solidFill>
              <a:srgbClr val="FF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10" name="TextBox 9">
            <a:extLst>
              <a:ext uri="{FF2B5EF4-FFF2-40B4-BE49-F238E27FC236}">
                <a16:creationId xmlns:a16="http://schemas.microsoft.com/office/drawing/2014/main" id="{98A17B6F-4EE9-4B2A-40E6-C570345C23EF}"/>
              </a:ext>
            </a:extLst>
          </p:cNvPr>
          <p:cNvSpPr txBox="1"/>
          <p:nvPr/>
        </p:nvSpPr>
        <p:spPr>
          <a:xfrm>
            <a:off x="1671111" y="5290532"/>
            <a:ext cx="7151722" cy="646331"/>
          </a:xfrm>
          <a:prstGeom prst="rect">
            <a:avLst/>
          </a:prstGeom>
          <a:noFill/>
          <a:ln>
            <a:solidFill>
              <a:srgbClr val="FF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ea typeface="Calibri"/>
                <a:cs typeface="Calibri"/>
              </a:rPr>
              <a:t>Solution: Make w</a:t>
            </a:r>
            <a:r>
              <a:rPr lang="en-US" baseline="-25000">
                <a:ea typeface="Calibri"/>
                <a:cs typeface="Calibri"/>
              </a:rPr>
              <a:t>1</a:t>
            </a:r>
            <a:r>
              <a:rPr lang="en-US">
                <a:ea typeface="Calibri"/>
                <a:cs typeface="Calibri"/>
              </a:rPr>
              <a:t> public. Compute c for each public key in the ring and add it to the Merkle tree.</a:t>
            </a:r>
            <a:endParaRPr lang="en-US"/>
          </a:p>
        </p:txBody>
      </p:sp>
    </p:spTree>
    <p:extLst>
      <p:ext uri="{BB962C8B-B14F-4D97-AF65-F5344CB8AC3E}">
        <p14:creationId xmlns:p14="http://schemas.microsoft.com/office/powerpoint/2010/main" val="374404407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E39763CA-AADC-3556-7684-AF1740C7E19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F158566-36CA-2EDC-6F20-F49E05FB5FC3}"/>
              </a:ext>
            </a:extLst>
          </p:cNvPr>
          <p:cNvSpPr>
            <a:spLocks noGrp="1"/>
          </p:cNvSpPr>
          <p:nvPr>
            <p:ph type="title"/>
          </p:nvPr>
        </p:nvSpPr>
        <p:spPr/>
        <p:txBody>
          <a:bodyPr/>
          <a:lstStyle/>
          <a:p>
            <a:r>
              <a:rPr lang="en-US">
                <a:latin typeface="Segoe UI Semibold"/>
                <a:cs typeface="Segoe UI Semibold"/>
              </a:rPr>
              <a:t>Ring Signatures and Hashing</a:t>
            </a:r>
            <a:endParaRPr lang="en-US"/>
          </a:p>
        </p:txBody>
      </p:sp>
      <p:sp>
        <p:nvSpPr>
          <p:cNvPr id="8" name="TextBox 7" hidden="1">
            <a:extLst>
              <a:ext uri="{FF2B5EF4-FFF2-40B4-BE49-F238E27FC236}">
                <a16:creationId xmlns:a16="http://schemas.microsoft.com/office/drawing/2014/main" id="{E344D5B9-FEAF-DCE9-1659-C10FB1A3F4D6}"/>
              </a:ext>
            </a:extLst>
          </p:cNvPr>
          <p:cNvSpPr txBox="1"/>
          <p:nvPr/>
        </p:nvSpPr>
        <p:spPr>
          <a:xfrm>
            <a:off x="1231900" y="4508646"/>
            <a:ext cx="5702300" cy="1737360"/>
          </a:xfrm>
          <a:prstGeom prst="rect">
            <a:avLst/>
          </a:prstGeom>
          <a:noFill/>
          <a:ln w="28575">
            <a:solidFill>
              <a:srgbClr val="994F00"/>
            </a:solidFill>
          </a:ln>
        </p:spPr>
        <p:txBody>
          <a:bodyPr wrap="square" rtlCol="0">
            <a:spAutoFit/>
          </a:bodyPr>
          <a:lstStyle/>
          <a:p>
            <a:endParaRPr lang="en-US" sz="2800">
              <a:solidFill>
                <a:schemeClr val="accent1"/>
              </a:solidFill>
              <a:latin typeface="Calibri" panose="020F0502020204030204" pitchFamily="34" charset="0"/>
              <a:cs typeface="Calibri" panose="020F0502020204030204" pitchFamily="34" charset="0"/>
            </a:endParaRPr>
          </a:p>
        </p:txBody>
      </p:sp>
      <p:pic>
        <p:nvPicPr>
          <p:cNvPr id="17" name="Content Placeholder 16">
            <a:extLst>
              <a:ext uri="{FF2B5EF4-FFF2-40B4-BE49-F238E27FC236}">
                <a16:creationId xmlns:a16="http://schemas.microsoft.com/office/drawing/2014/main" id="{4D5F3228-49A3-F9CF-64C6-6711F009E8D8}"/>
              </a:ext>
            </a:extLst>
          </p:cNvPr>
          <p:cNvPicPr>
            <a:picLocks noGrp="1" noChangeAspect="1"/>
          </p:cNvPicPr>
          <p:nvPr>
            <p:ph idx="1"/>
          </p:nvPr>
        </p:nvPicPr>
        <p:blipFill>
          <a:blip r:embed="rId3"/>
          <a:stretch>
            <a:fillRect/>
          </a:stretch>
        </p:blipFill>
        <p:spPr>
          <a:xfrm>
            <a:off x="1892509" y="2347590"/>
            <a:ext cx="8413229" cy="1720948"/>
          </a:xfrm>
        </p:spPr>
      </p:pic>
      <p:sp>
        <p:nvSpPr>
          <p:cNvPr id="3" name="TextBox 24">
            <a:extLst>
              <a:ext uri="{FF2B5EF4-FFF2-40B4-BE49-F238E27FC236}">
                <a16:creationId xmlns:a16="http://schemas.microsoft.com/office/drawing/2014/main" id="{DFFC505C-CEF7-444A-4481-C9D426E4B735}"/>
              </a:ext>
            </a:extLst>
          </p:cNvPr>
          <p:cNvSpPr txBox="1"/>
          <p:nvPr/>
        </p:nvSpPr>
        <p:spPr>
          <a:xfrm>
            <a:off x="4827699" y="4152505"/>
            <a:ext cx="2550226" cy="646331"/>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err="1">
                <a:ea typeface="Calibri"/>
                <a:cs typeface="Calibri"/>
              </a:rPr>
              <a:t>Dilithium</a:t>
            </a:r>
            <a:r>
              <a:rPr lang="en-US">
                <a:ea typeface="Calibri"/>
                <a:cs typeface="Calibri"/>
              </a:rPr>
              <a:t> Verifier</a:t>
            </a:r>
          </a:p>
          <a:p>
            <a:pPr algn="ctr"/>
            <a:r>
              <a:rPr lang="en-US">
                <a:ea typeface="Calibri"/>
                <a:cs typeface="Calibri"/>
              </a:rPr>
              <a:t>(pk = (</a:t>
            </a:r>
            <a:r>
              <a:rPr lang="en-US">
                <a:ea typeface="+mn-lt"/>
                <a:cs typeface="+mn-lt"/>
              </a:rPr>
              <a:t>ρ, t</a:t>
            </a:r>
            <a:r>
              <a:rPr lang="en-US" baseline="-25000">
                <a:ea typeface="+mn-lt"/>
                <a:cs typeface="+mn-lt"/>
              </a:rPr>
              <a:t>1</a:t>
            </a:r>
            <a:r>
              <a:rPr lang="en-US">
                <a:ea typeface="+mn-lt"/>
                <a:cs typeface="+mn-lt"/>
              </a:rPr>
              <a:t>))</a:t>
            </a:r>
            <a:endParaRPr lang="en-US">
              <a:ea typeface="Calibri"/>
              <a:cs typeface="Calibri"/>
            </a:endParaRPr>
          </a:p>
        </p:txBody>
      </p:sp>
      <p:sp>
        <p:nvSpPr>
          <p:cNvPr id="6" name="TextBox 5">
            <a:extLst>
              <a:ext uri="{FF2B5EF4-FFF2-40B4-BE49-F238E27FC236}">
                <a16:creationId xmlns:a16="http://schemas.microsoft.com/office/drawing/2014/main" id="{E4096F3B-8866-CCD9-C14E-197FB055B50B}"/>
              </a:ext>
            </a:extLst>
          </p:cNvPr>
          <p:cNvSpPr txBox="1"/>
          <p:nvPr/>
        </p:nvSpPr>
        <p:spPr>
          <a:xfrm>
            <a:off x="5441011" y="3619421"/>
            <a:ext cx="880338" cy="264255"/>
          </a:xfrm>
          <a:prstGeom prst="rect">
            <a:avLst/>
          </a:prstGeom>
          <a:noFill/>
          <a:ln>
            <a:solidFill>
              <a:srgbClr val="FF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9" name="TextBox 8">
            <a:extLst>
              <a:ext uri="{FF2B5EF4-FFF2-40B4-BE49-F238E27FC236}">
                <a16:creationId xmlns:a16="http://schemas.microsoft.com/office/drawing/2014/main" id="{38149DF0-C378-3EB5-4075-621C7A220CE8}"/>
              </a:ext>
            </a:extLst>
          </p:cNvPr>
          <p:cNvSpPr txBox="1"/>
          <p:nvPr/>
        </p:nvSpPr>
        <p:spPr>
          <a:xfrm>
            <a:off x="2407666" y="3175903"/>
            <a:ext cx="1726551" cy="237598"/>
          </a:xfrm>
          <a:prstGeom prst="rect">
            <a:avLst/>
          </a:prstGeom>
          <a:noFill/>
          <a:ln>
            <a:solidFill>
              <a:srgbClr val="FF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10" name="TextBox 9">
            <a:extLst>
              <a:ext uri="{FF2B5EF4-FFF2-40B4-BE49-F238E27FC236}">
                <a16:creationId xmlns:a16="http://schemas.microsoft.com/office/drawing/2014/main" id="{D9C711CA-374E-4234-8EAC-3E09DD2C846A}"/>
              </a:ext>
            </a:extLst>
          </p:cNvPr>
          <p:cNvSpPr txBox="1"/>
          <p:nvPr/>
        </p:nvSpPr>
        <p:spPr>
          <a:xfrm>
            <a:off x="1671111" y="5290532"/>
            <a:ext cx="7151722" cy="646331"/>
          </a:xfrm>
          <a:prstGeom prst="rect">
            <a:avLst/>
          </a:prstGeom>
          <a:noFill/>
          <a:ln>
            <a:solidFill>
              <a:srgbClr val="FF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ea typeface="Calibri"/>
                <a:cs typeface="Calibri"/>
              </a:rPr>
              <a:t>This solution works for any "Schnorr-like" signature scheme where the prover's first message is uncorrelated with the public key.</a:t>
            </a:r>
          </a:p>
        </p:txBody>
      </p:sp>
    </p:spTree>
    <p:extLst>
      <p:ext uri="{BB962C8B-B14F-4D97-AF65-F5344CB8AC3E}">
        <p14:creationId xmlns:p14="http://schemas.microsoft.com/office/powerpoint/2010/main" val="218579505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575186-60E6-217A-A6E9-1AD65C987DCF}"/>
              </a:ext>
            </a:extLst>
          </p:cNvPr>
          <p:cNvSpPr>
            <a:spLocks noGrp="1"/>
          </p:cNvSpPr>
          <p:nvPr>
            <p:ph type="title"/>
          </p:nvPr>
        </p:nvSpPr>
        <p:spPr/>
        <p:txBody>
          <a:bodyPr/>
          <a:lstStyle/>
          <a:p>
            <a:pPr algn="ctr"/>
            <a:r>
              <a:rPr lang="en-US" b="1"/>
              <a:t>Proof-of-Possession + Age check</a:t>
            </a:r>
          </a:p>
        </p:txBody>
      </p:sp>
      <p:sp>
        <p:nvSpPr>
          <p:cNvPr id="5" name="Rectangle 4">
            <a:extLst>
              <a:ext uri="{FF2B5EF4-FFF2-40B4-BE49-F238E27FC236}">
                <a16:creationId xmlns:a16="http://schemas.microsoft.com/office/drawing/2014/main" id="{525C095F-4B15-A201-665A-BA5AFA5EF2AD}"/>
              </a:ext>
            </a:extLst>
          </p:cNvPr>
          <p:cNvSpPr/>
          <p:nvPr/>
        </p:nvSpPr>
        <p:spPr>
          <a:xfrm>
            <a:off x="9596885" y="1468351"/>
            <a:ext cx="2008555" cy="2031386"/>
          </a:xfrm>
          <a:prstGeom prst="rect">
            <a:avLst/>
          </a:prstGeom>
          <a:gradFill flip="none" rotWithShape="1">
            <a:gsLst>
              <a:gs pos="0">
                <a:schemeClr val="bg2">
                  <a:lumMod val="90000"/>
                  <a:shade val="30000"/>
                  <a:satMod val="115000"/>
                </a:schemeClr>
              </a:gs>
              <a:gs pos="50000">
                <a:schemeClr val="bg2">
                  <a:lumMod val="90000"/>
                  <a:shade val="67500"/>
                  <a:satMod val="115000"/>
                </a:schemeClr>
              </a:gs>
              <a:gs pos="100000">
                <a:schemeClr val="bg2">
                  <a:lumMod val="90000"/>
                  <a:shade val="100000"/>
                  <a:satMod val="115000"/>
                </a:schemeClr>
              </a:gs>
            </a:gsLst>
            <a:lin ang="13500000" scaled="1"/>
            <a:tileRect/>
          </a:gra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a:solidFill>
                  <a:sysClr val="windowText" lastClr="000000"/>
                </a:solidFill>
              </a:rPr>
              <a:t>Service</a:t>
            </a:r>
          </a:p>
          <a:p>
            <a:pPr algn="ctr"/>
            <a:r>
              <a:rPr lang="en-US" sz="2400">
                <a:solidFill>
                  <a:sysClr val="windowText" lastClr="000000"/>
                </a:solidFill>
              </a:rPr>
              <a:t>(Age &gt;21 Only)</a:t>
            </a:r>
          </a:p>
        </p:txBody>
      </p:sp>
      <p:sp>
        <p:nvSpPr>
          <p:cNvPr id="7" name="TextBox 6">
            <a:extLst>
              <a:ext uri="{FF2B5EF4-FFF2-40B4-BE49-F238E27FC236}">
                <a16:creationId xmlns:a16="http://schemas.microsoft.com/office/drawing/2014/main" id="{A0729E5A-D28A-4FCC-25C8-23F1A26110A7}"/>
              </a:ext>
            </a:extLst>
          </p:cNvPr>
          <p:cNvSpPr txBox="1"/>
          <p:nvPr/>
        </p:nvSpPr>
        <p:spPr>
          <a:xfrm>
            <a:off x="-4293118" y="4158681"/>
            <a:ext cx="1547446" cy="461665"/>
          </a:xfrm>
          <a:prstGeom prst="rect">
            <a:avLst/>
          </a:prstGeom>
          <a:noFill/>
        </p:spPr>
        <p:txBody>
          <a:bodyPr wrap="square">
            <a:spAutoFit/>
          </a:bodyPr>
          <a:lstStyle/>
          <a:p>
            <a:pPr algn="ctr"/>
            <a:r>
              <a:rPr lang="en-US" sz="2400" b="0" i="0">
                <a:solidFill>
                  <a:srgbClr val="0D0D0D"/>
                </a:solidFill>
                <a:effectLst/>
                <a:highlight>
                  <a:srgbClr val="FFFFFF"/>
                </a:highlight>
                <a:latin typeface="Söhne"/>
              </a:rPr>
              <a:t>Verifier</a:t>
            </a:r>
            <a:endParaRPr lang="en-GB" sz="2400">
              <a:solidFill>
                <a:schemeClr val="tx1"/>
              </a:solidFill>
            </a:endParaRPr>
          </a:p>
        </p:txBody>
      </p:sp>
      <p:cxnSp>
        <p:nvCxnSpPr>
          <p:cNvPr id="10" name="Straight Arrow Connector 9">
            <a:extLst>
              <a:ext uri="{FF2B5EF4-FFF2-40B4-BE49-F238E27FC236}">
                <a16:creationId xmlns:a16="http://schemas.microsoft.com/office/drawing/2014/main" id="{6884B460-8757-DCD8-35D9-4D52E22275BD}"/>
              </a:ext>
            </a:extLst>
          </p:cNvPr>
          <p:cNvCxnSpPr>
            <a:cxnSpLocks/>
          </p:cNvCxnSpPr>
          <p:nvPr/>
        </p:nvCxnSpPr>
        <p:spPr>
          <a:xfrm flipV="1">
            <a:off x="7055920" y="3758557"/>
            <a:ext cx="2262553" cy="1563407"/>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pic>
        <p:nvPicPr>
          <p:cNvPr id="5128" name="Picture 8" descr="Green check mark icon symbol logo in a circle. Tick symbol green checkmark  approve transparent 24382913 PNG">
            <a:extLst>
              <a:ext uri="{FF2B5EF4-FFF2-40B4-BE49-F238E27FC236}">
                <a16:creationId xmlns:a16="http://schemas.microsoft.com/office/drawing/2014/main" id="{F8754206-CD5E-9FBE-6DA9-CE8FAFEF86C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22692" y="3185499"/>
            <a:ext cx="932350" cy="850814"/>
          </a:xfrm>
          <a:prstGeom prst="rect">
            <a:avLst/>
          </a:prstGeom>
          <a:noFill/>
          <a:extLst>
            <a:ext uri="{909E8E84-426E-40DD-AFC4-6F175D3DCCD1}">
              <a14:hiddenFill xmlns:a14="http://schemas.microsoft.com/office/drawing/2010/main">
                <a:solidFill>
                  <a:srgbClr val="FFFFFF"/>
                </a:solidFill>
              </a14:hiddenFill>
            </a:ext>
          </a:extLst>
        </p:spPr>
      </p:pic>
      <p:sp>
        <p:nvSpPr>
          <p:cNvPr id="13" name="Rounded Rectangular Callout 12">
            <a:extLst>
              <a:ext uri="{FF2B5EF4-FFF2-40B4-BE49-F238E27FC236}">
                <a16:creationId xmlns:a16="http://schemas.microsoft.com/office/drawing/2014/main" id="{CC63FE17-EAB9-716B-4B1E-8B3A35BDD7A5}"/>
              </a:ext>
            </a:extLst>
          </p:cNvPr>
          <p:cNvSpPr/>
          <p:nvPr/>
        </p:nvSpPr>
        <p:spPr>
          <a:xfrm>
            <a:off x="3868615" y="1856541"/>
            <a:ext cx="3727324" cy="1501722"/>
          </a:xfrm>
          <a:prstGeom prst="wedgeRoundRectCallout">
            <a:avLst>
              <a:gd name="adj1" fmla="val 54697"/>
              <a:gd name="adj2" fmla="val 106735"/>
              <a:gd name="adj3" fmla="val 1666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0" i="0">
                <a:solidFill>
                  <a:srgbClr val="0D0D0D"/>
                </a:solidFill>
                <a:effectLst/>
                <a:highlight>
                  <a:srgbClr val="FFFFFF"/>
                </a:highlight>
                <a:latin typeface="Söhne"/>
              </a:rPr>
              <a:t>I have a credential</a:t>
            </a:r>
            <a:r>
              <a:rPr lang="en-GB" sz="2400" b="0" i="0">
                <a:solidFill>
                  <a:schemeClr val="tx1"/>
                </a:solidFill>
                <a:effectLst/>
                <a:highlight>
                  <a:srgbClr val="FFFFFF"/>
                </a:highlight>
                <a:latin typeface="Söhne"/>
              </a:rPr>
              <a:t> signed by the Government stating that my age </a:t>
            </a:r>
            <a:r>
              <a:rPr lang="en-GB" sz="2400">
                <a:solidFill>
                  <a:schemeClr val="tx1"/>
                </a:solidFill>
                <a:highlight>
                  <a:srgbClr val="FFFFFF"/>
                </a:highlight>
                <a:latin typeface="Söhne"/>
              </a:rPr>
              <a:t>is over</a:t>
            </a:r>
            <a:r>
              <a:rPr lang="en-GB" sz="2400" b="0" i="0">
                <a:solidFill>
                  <a:schemeClr val="tx1"/>
                </a:solidFill>
                <a:effectLst/>
                <a:highlight>
                  <a:srgbClr val="FFFFFF"/>
                </a:highlight>
                <a:latin typeface="Söhne"/>
              </a:rPr>
              <a:t> 21.</a:t>
            </a:r>
            <a:endParaRPr lang="en-US" sz="2400" b="0" i="0">
              <a:solidFill>
                <a:srgbClr val="0D0D0D"/>
              </a:solidFill>
              <a:effectLst/>
              <a:highlight>
                <a:srgbClr val="FFFFFF"/>
              </a:highlight>
              <a:latin typeface="Söhne"/>
            </a:endParaRPr>
          </a:p>
        </p:txBody>
      </p:sp>
      <p:pic>
        <p:nvPicPr>
          <p:cNvPr id="11" name="Graphic 10" descr="Diploma roll with solid fill">
            <a:extLst>
              <a:ext uri="{FF2B5EF4-FFF2-40B4-BE49-F238E27FC236}">
                <a16:creationId xmlns:a16="http://schemas.microsoft.com/office/drawing/2014/main" id="{63B09734-0B2A-DAB4-B12F-C90C84213F2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308075" y="3932313"/>
            <a:ext cx="914400" cy="914400"/>
          </a:xfrm>
          <a:prstGeom prst="rect">
            <a:avLst/>
          </a:prstGeom>
        </p:spPr>
      </p:pic>
      <p:pic>
        <p:nvPicPr>
          <p:cNvPr id="3" name="Picture 6" descr="Client - Free marketing icons">
            <a:extLst>
              <a:ext uri="{FF2B5EF4-FFF2-40B4-BE49-F238E27FC236}">
                <a16:creationId xmlns:a16="http://schemas.microsoft.com/office/drawing/2014/main" id="{74961FC8-06B8-3D9E-2A21-E21FEADD4135}"/>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b="28374"/>
          <a:stretch/>
        </p:blipFill>
        <p:spPr bwMode="auto">
          <a:xfrm>
            <a:off x="4347680" y="4530516"/>
            <a:ext cx="2604313" cy="186537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E9E1A5F2-50CF-2E6E-9CDA-A1B740D74A0A}"/>
              </a:ext>
            </a:extLst>
          </p:cNvPr>
          <p:cNvSpPr txBox="1"/>
          <p:nvPr/>
        </p:nvSpPr>
        <p:spPr>
          <a:xfrm>
            <a:off x="5300878" y="6390985"/>
            <a:ext cx="697916" cy="461665"/>
          </a:xfrm>
          <a:prstGeom prst="rect">
            <a:avLst/>
          </a:prstGeom>
          <a:noFill/>
        </p:spPr>
        <p:txBody>
          <a:bodyPr wrap="square">
            <a:spAutoFit/>
          </a:bodyPr>
          <a:lstStyle/>
          <a:p>
            <a:r>
              <a:rPr lang="en-US" sz="2400"/>
              <a:t>Bob</a:t>
            </a:r>
          </a:p>
        </p:txBody>
      </p:sp>
      <p:pic>
        <p:nvPicPr>
          <p:cNvPr id="6" name="Picture 2" descr="Key PNG transparent image download, size: 2560x1066px">
            <a:extLst>
              <a:ext uri="{FF2B5EF4-FFF2-40B4-BE49-F238E27FC236}">
                <a16:creationId xmlns:a16="http://schemas.microsoft.com/office/drawing/2014/main" id="{88D38D48-E581-3801-6226-C0E2D79BAB3C}"/>
              </a:ext>
            </a:extLst>
          </p:cNvPr>
          <p:cNvPicPr>
            <a:picLocks noChangeAspect="1" noChangeArrowheads="1"/>
          </p:cNvPicPr>
          <p:nvPr/>
        </p:nvPicPr>
        <p:blipFill>
          <a:blip r:embed="rId7">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3807369" y="6333435"/>
            <a:ext cx="1016910" cy="42344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Key PNG transparent image download, size: 2560x1066px">
            <a:extLst>
              <a:ext uri="{FF2B5EF4-FFF2-40B4-BE49-F238E27FC236}">
                <a16:creationId xmlns:a16="http://schemas.microsoft.com/office/drawing/2014/main" id="{DF863312-0B3A-506A-C351-641B346617A1}"/>
              </a:ext>
            </a:extLst>
          </p:cNvPr>
          <p:cNvPicPr>
            <a:picLocks noChangeAspect="1" noChangeArrowheads="1"/>
          </p:cNvPicPr>
          <p:nvPr/>
        </p:nvPicPr>
        <p:blipFill>
          <a:blip r:embed="rId7">
            <a:duotone>
              <a:prstClr val="black"/>
              <a:srgbClr val="005AB5">
                <a:tint val="45000"/>
                <a:satMod val="400000"/>
              </a:srgbClr>
            </a:duotone>
            <a:extLst>
              <a:ext uri="{28A0092B-C50C-407E-A947-70E740481C1C}">
                <a14:useLocalDpi xmlns:a14="http://schemas.microsoft.com/office/drawing/2010/main" val="0"/>
              </a:ext>
            </a:extLst>
          </a:blip>
          <a:srcRect/>
          <a:stretch>
            <a:fillRect/>
          </a:stretch>
        </p:blipFill>
        <p:spPr bwMode="auto">
          <a:xfrm>
            <a:off x="9465805" y="3369434"/>
            <a:ext cx="1016910" cy="42344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Devil - Free smileys icons">
            <a:extLst>
              <a:ext uri="{FF2B5EF4-FFF2-40B4-BE49-F238E27FC236}">
                <a16:creationId xmlns:a16="http://schemas.microsoft.com/office/drawing/2014/main" id="{F19A41FF-927E-F5E5-3E3D-AB4F70E4B84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994613" y="5645158"/>
            <a:ext cx="578138" cy="578138"/>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descr="Devil - Free smileys icons">
            <a:extLst>
              <a:ext uri="{FF2B5EF4-FFF2-40B4-BE49-F238E27FC236}">
                <a16:creationId xmlns:a16="http://schemas.microsoft.com/office/drawing/2014/main" id="{8B968892-D7AF-BEDE-66C2-808689968C4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302103" y="1848572"/>
            <a:ext cx="578138" cy="578138"/>
          </a:xfrm>
          <a:prstGeom prst="rect">
            <a:avLst/>
          </a:prstGeom>
          <a:noFill/>
          <a:extLst>
            <a:ext uri="{909E8E84-426E-40DD-AFC4-6F175D3DCCD1}">
              <a14:hiddenFill xmlns:a14="http://schemas.microsoft.com/office/drawing/2010/main">
                <a:solidFill>
                  <a:srgbClr val="FFFFFF"/>
                </a:solidFill>
              </a14:hiddenFill>
            </a:ext>
          </a:extLst>
        </p:spPr>
      </p:pic>
      <p:grpSp>
        <p:nvGrpSpPr>
          <p:cNvPr id="38" name="Group 37">
            <a:extLst>
              <a:ext uri="{FF2B5EF4-FFF2-40B4-BE49-F238E27FC236}">
                <a16:creationId xmlns:a16="http://schemas.microsoft.com/office/drawing/2014/main" id="{554286A6-1E70-49A3-895E-4B358C62DD16}"/>
              </a:ext>
            </a:extLst>
          </p:cNvPr>
          <p:cNvGrpSpPr/>
          <p:nvPr/>
        </p:nvGrpSpPr>
        <p:grpSpPr>
          <a:xfrm>
            <a:off x="960424" y="1174026"/>
            <a:ext cx="4434792" cy="5184264"/>
            <a:chOff x="718924" y="1550571"/>
            <a:chExt cx="4434792" cy="5184264"/>
          </a:xfrm>
        </p:grpSpPr>
        <p:pic>
          <p:nvPicPr>
            <p:cNvPr id="39" name="Picture 4" descr="Certificate - Free education icons">
              <a:extLst>
                <a:ext uri="{FF2B5EF4-FFF2-40B4-BE49-F238E27FC236}">
                  <a16:creationId xmlns:a16="http://schemas.microsoft.com/office/drawing/2014/main" id="{1E6DBA1C-62BF-0DEC-3F39-BBF3C1E7874A}"/>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466016" y="6047135"/>
              <a:ext cx="687700" cy="687700"/>
            </a:xfrm>
            <a:prstGeom prst="rect">
              <a:avLst/>
            </a:prstGeom>
            <a:noFill/>
            <a:extLst>
              <a:ext uri="{909E8E84-426E-40DD-AFC4-6F175D3DCCD1}">
                <a14:hiddenFill xmlns:a14="http://schemas.microsoft.com/office/drawing/2010/main">
                  <a:solidFill>
                    <a:srgbClr val="FFFFFF"/>
                  </a:solidFill>
                </a14:hiddenFill>
              </a:ext>
            </a:extLst>
          </p:spPr>
        </p:pic>
        <p:grpSp>
          <p:nvGrpSpPr>
            <p:cNvPr id="40" name="Group 39">
              <a:extLst>
                <a:ext uri="{FF2B5EF4-FFF2-40B4-BE49-F238E27FC236}">
                  <a16:creationId xmlns:a16="http://schemas.microsoft.com/office/drawing/2014/main" id="{56B5B83D-601C-566A-739F-69BC7D6FFEAC}"/>
                </a:ext>
              </a:extLst>
            </p:cNvPr>
            <p:cNvGrpSpPr/>
            <p:nvPr/>
          </p:nvGrpSpPr>
          <p:grpSpPr>
            <a:xfrm>
              <a:off x="718924" y="1550571"/>
              <a:ext cx="2685158" cy="3647072"/>
              <a:chOff x="742356" y="1550571"/>
              <a:chExt cx="2866728" cy="3647072"/>
            </a:xfrm>
          </p:grpSpPr>
          <p:pic>
            <p:nvPicPr>
              <p:cNvPr id="41" name="Picture 6" descr="Home • Go Government">
                <a:extLst>
                  <a:ext uri="{FF2B5EF4-FFF2-40B4-BE49-F238E27FC236}">
                    <a16:creationId xmlns:a16="http://schemas.microsoft.com/office/drawing/2014/main" id="{44BE55A5-C831-BAB7-3BCB-A332D628C8C5}"/>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112344" y="2402649"/>
                <a:ext cx="1810961" cy="1810961"/>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4" descr="Key PNG transparent image download, size: 2560x1066px">
                <a:extLst>
                  <a:ext uri="{FF2B5EF4-FFF2-40B4-BE49-F238E27FC236}">
                    <a16:creationId xmlns:a16="http://schemas.microsoft.com/office/drawing/2014/main" id="{2B6CF28A-4EA3-D966-F383-C1621302511B}"/>
                  </a:ext>
                </a:extLst>
              </p:cNvPr>
              <p:cNvPicPr>
                <a:picLocks noChangeAspect="1" noChangeArrowheads="1"/>
              </p:cNvPicPr>
              <p:nvPr/>
            </p:nvPicPr>
            <p:blipFill>
              <a:blip r:embed="rId7">
                <a:duotone>
                  <a:prstClr val="black"/>
                  <a:srgbClr val="DC3220">
                    <a:tint val="45000"/>
                    <a:satMod val="400000"/>
                  </a:srgbClr>
                </a:duotone>
                <a:extLst>
                  <a:ext uri="{28A0092B-C50C-407E-A947-70E740481C1C}">
                    <a14:useLocalDpi xmlns:a14="http://schemas.microsoft.com/office/drawing/2010/main" val="0"/>
                  </a:ext>
                </a:extLst>
              </a:blip>
              <a:srcRect/>
              <a:stretch>
                <a:fillRect/>
              </a:stretch>
            </p:blipFill>
            <p:spPr bwMode="auto">
              <a:xfrm>
                <a:off x="1132979" y="4244033"/>
                <a:ext cx="851283" cy="354480"/>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2" descr="Key PNG transparent image download, size: 2560x1066px">
                <a:extLst>
                  <a:ext uri="{FF2B5EF4-FFF2-40B4-BE49-F238E27FC236}">
                    <a16:creationId xmlns:a16="http://schemas.microsoft.com/office/drawing/2014/main" id="{B870AF9D-C73E-2AFE-AD86-2259BB612741}"/>
                  </a:ext>
                </a:extLst>
              </p:cNvPr>
              <p:cNvPicPr>
                <a:picLocks noChangeAspect="1" noChangeArrowheads="1"/>
              </p:cNvPicPr>
              <p:nvPr/>
            </p:nvPicPr>
            <p:blipFill>
              <a:blip r:embed="rId7">
                <a:duotone>
                  <a:prstClr val="black"/>
                  <a:srgbClr val="005AB5">
                    <a:tint val="45000"/>
                    <a:satMod val="400000"/>
                  </a:srgbClr>
                </a:duotone>
                <a:extLst>
                  <a:ext uri="{28A0092B-C50C-407E-A947-70E740481C1C}">
                    <a14:useLocalDpi xmlns:a14="http://schemas.microsoft.com/office/drawing/2010/main" val="0"/>
                  </a:ext>
                </a:extLst>
              </a:blip>
              <a:srcRect/>
              <a:stretch>
                <a:fillRect/>
              </a:stretch>
            </p:blipFill>
            <p:spPr bwMode="auto">
              <a:xfrm>
                <a:off x="2017820" y="4240882"/>
                <a:ext cx="851282" cy="354480"/>
              </a:xfrm>
              <a:prstGeom prst="rect">
                <a:avLst/>
              </a:prstGeom>
              <a:noFill/>
              <a:extLst>
                <a:ext uri="{909E8E84-426E-40DD-AFC4-6F175D3DCCD1}">
                  <a14:hiddenFill xmlns:a14="http://schemas.microsoft.com/office/drawing/2010/main">
                    <a:solidFill>
                      <a:srgbClr val="FFFFFF"/>
                    </a:solidFill>
                  </a14:hiddenFill>
                </a:ext>
              </a:extLst>
            </p:spPr>
          </p:pic>
          <p:sp>
            <p:nvSpPr>
              <p:cNvPr id="44" name="TextBox 43">
                <a:extLst>
                  <a:ext uri="{FF2B5EF4-FFF2-40B4-BE49-F238E27FC236}">
                    <a16:creationId xmlns:a16="http://schemas.microsoft.com/office/drawing/2014/main" id="{3D4197F4-AF17-2CBC-57DF-1C1F972D252A}"/>
                  </a:ext>
                </a:extLst>
              </p:cNvPr>
              <p:cNvSpPr txBox="1"/>
              <p:nvPr/>
            </p:nvSpPr>
            <p:spPr>
              <a:xfrm>
                <a:off x="1372321" y="4595362"/>
                <a:ext cx="1215397" cy="461665"/>
              </a:xfrm>
              <a:prstGeom prst="rect">
                <a:avLst/>
              </a:prstGeom>
              <a:noFill/>
            </p:spPr>
            <p:txBody>
              <a:bodyPr wrap="none" rtlCol="0">
                <a:spAutoFit/>
              </a:bodyPr>
              <a:lstStyle/>
              <a:p>
                <a:r>
                  <a:rPr lang="en-US" sz="2400"/>
                  <a:t>(</a:t>
                </a:r>
                <a:r>
                  <a:rPr lang="en-US" sz="2400" err="1"/>
                  <a:t>sk</a:t>
                </a:r>
                <a:r>
                  <a:rPr lang="en-US" sz="2400"/>
                  <a:t>,   pk)</a:t>
                </a:r>
              </a:p>
            </p:txBody>
          </p:sp>
          <p:sp>
            <p:nvSpPr>
              <p:cNvPr id="45" name="Rounded Rectangular Callout 44">
                <a:extLst>
                  <a:ext uri="{FF2B5EF4-FFF2-40B4-BE49-F238E27FC236}">
                    <a16:creationId xmlns:a16="http://schemas.microsoft.com/office/drawing/2014/main" id="{24723B35-D9A9-C0F5-5914-C6B4100A550E}"/>
                  </a:ext>
                </a:extLst>
              </p:cNvPr>
              <p:cNvSpPr/>
              <p:nvPr/>
            </p:nvSpPr>
            <p:spPr>
              <a:xfrm>
                <a:off x="742356" y="1550571"/>
                <a:ext cx="2866728" cy="3647072"/>
              </a:xfrm>
              <a:prstGeom prst="wedgeRoundRectCallout">
                <a:avLst>
                  <a:gd name="adj1" fmla="val 93089"/>
                  <a:gd name="adj2" fmla="val 77262"/>
                  <a:gd name="adj3" fmla="val 16667"/>
                </a:avLst>
              </a:prstGeom>
              <a:noFill/>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46" name="TextBox 45">
                <a:extLst>
                  <a:ext uri="{FF2B5EF4-FFF2-40B4-BE49-F238E27FC236}">
                    <a16:creationId xmlns:a16="http://schemas.microsoft.com/office/drawing/2014/main" id="{E0411AB0-9981-184D-1D31-0314A5ADD273}"/>
                  </a:ext>
                </a:extLst>
              </p:cNvPr>
              <p:cNvSpPr txBox="1"/>
              <p:nvPr/>
            </p:nvSpPr>
            <p:spPr>
              <a:xfrm>
                <a:off x="827142" y="1747831"/>
                <a:ext cx="1348574" cy="461665"/>
              </a:xfrm>
              <a:prstGeom prst="rect">
                <a:avLst/>
              </a:prstGeom>
              <a:noFill/>
            </p:spPr>
            <p:txBody>
              <a:bodyPr wrap="none" rtlCol="0">
                <a:spAutoFit/>
              </a:bodyPr>
              <a:lstStyle/>
              <a:p>
                <a:r>
                  <a:rPr lang="en-US" sz="2400"/>
                  <a:t>Issued by</a:t>
                </a:r>
              </a:p>
            </p:txBody>
          </p:sp>
        </p:grpSp>
      </p:grpSp>
    </p:spTree>
    <p:extLst>
      <p:ext uri="{BB962C8B-B14F-4D97-AF65-F5344CB8AC3E}">
        <p14:creationId xmlns:p14="http://schemas.microsoft.com/office/powerpoint/2010/main" val="4029110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1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575186-60E6-217A-A6E9-1AD65C987DCF}"/>
              </a:ext>
            </a:extLst>
          </p:cNvPr>
          <p:cNvSpPr>
            <a:spLocks noGrp="1"/>
          </p:cNvSpPr>
          <p:nvPr>
            <p:ph type="title"/>
          </p:nvPr>
        </p:nvSpPr>
        <p:spPr/>
        <p:txBody>
          <a:bodyPr/>
          <a:lstStyle/>
          <a:p>
            <a:r>
              <a:rPr lang="en-US"/>
              <a:t>Proof-of-Possession + Age check</a:t>
            </a:r>
          </a:p>
        </p:txBody>
      </p:sp>
      <p:sp>
        <p:nvSpPr>
          <p:cNvPr id="5" name="Rectangle 4">
            <a:extLst>
              <a:ext uri="{FF2B5EF4-FFF2-40B4-BE49-F238E27FC236}">
                <a16:creationId xmlns:a16="http://schemas.microsoft.com/office/drawing/2014/main" id="{525C095F-4B15-A201-665A-BA5AFA5EF2AD}"/>
              </a:ext>
            </a:extLst>
          </p:cNvPr>
          <p:cNvSpPr/>
          <p:nvPr/>
        </p:nvSpPr>
        <p:spPr>
          <a:xfrm>
            <a:off x="9596885" y="1468351"/>
            <a:ext cx="2008555" cy="2031386"/>
          </a:xfrm>
          <a:prstGeom prst="rect">
            <a:avLst/>
          </a:prstGeom>
          <a:gradFill flip="none" rotWithShape="1">
            <a:gsLst>
              <a:gs pos="0">
                <a:schemeClr val="bg2">
                  <a:lumMod val="90000"/>
                  <a:shade val="30000"/>
                  <a:satMod val="115000"/>
                </a:schemeClr>
              </a:gs>
              <a:gs pos="50000">
                <a:schemeClr val="bg2">
                  <a:lumMod val="90000"/>
                  <a:shade val="67500"/>
                  <a:satMod val="115000"/>
                </a:schemeClr>
              </a:gs>
              <a:gs pos="100000">
                <a:schemeClr val="bg2">
                  <a:lumMod val="90000"/>
                  <a:shade val="100000"/>
                  <a:satMod val="115000"/>
                </a:schemeClr>
              </a:gs>
            </a:gsLst>
            <a:lin ang="13500000" scaled="1"/>
            <a:tileRect/>
          </a:gra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a:solidFill>
                  <a:sysClr val="windowText" lastClr="000000"/>
                </a:solidFill>
              </a:rPr>
              <a:t>Service</a:t>
            </a:r>
          </a:p>
          <a:p>
            <a:pPr algn="ctr"/>
            <a:r>
              <a:rPr lang="en-US" sz="2400">
                <a:solidFill>
                  <a:sysClr val="windowText" lastClr="000000"/>
                </a:solidFill>
              </a:rPr>
              <a:t>(Age &gt;21 Only)</a:t>
            </a:r>
          </a:p>
        </p:txBody>
      </p:sp>
      <p:sp>
        <p:nvSpPr>
          <p:cNvPr id="7" name="TextBox 6">
            <a:extLst>
              <a:ext uri="{FF2B5EF4-FFF2-40B4-BE49-F238E27FC236}">
                <a16:creationId xmlns:a16="http://schemas.microsoft.com/office/drawing/2014/main" id="{A0729E5A-D28A-4FCC-25C8-23F1A26110A7}"/>
              </a:ext>
            </a:extLst>
          </p:cNvPr>
          <p:cNvSpPr txBox="1"/>
          <p:nvPr/>
        </p:nvSpPr>
        <p:spPr>
          <a:xfrm>
            <a:off x="-4293118" y="4158681"/>
            <a:ext cx="1547446" cy="461665"/>
          </a:xfrm>
          <a:prstGeom prst="rect">
            <a:avLst/>
          </a:prstGeom>
          <a:noFill/>
        </p:spPr>
        <p:txBody>
          <a:bodyPr wrap="square">
            <a:spAutoFit/>
          </a:bodyPr>
          <a:lstStyle/>
          <a:p>
            <a:pPr algn="ctr"/>
            <a:r>
              <a:rPr lang="en-US" sz="2400" b="0" i="0">
                <a:solidFill>
                  <a:srgbClr val="0D0D0D"/>
                </a:solidFill>
                <a:effectLst/>
                <a:highlight>
                  <a:srgbClr val="FFFFFF"/>
                </a:highlight>
                <a:latin typeface="Söhne"/>
              </a:rPr>
              <a:t>Verifier</a:t>
            </a:r>
            <a:endParaRPr lang="en-GB" sz="2400">
              <a:solidFill>
                <a:schemeClr val="tx1"/>
              </a:solidFill>
            </a:endParaRPr>
          </a:p>
        </p:txBody>
      </p:sp>
      <p:pic>
        <p:nvPicPr>
          <p:cNvPr id="9" name="Picture 4" descr="Certificate - Free education icons">
            <a:extLst>
              <a:ext uri="{FF2B5EF4-FFF2-40B4-BE49-F238E27FC236}">
                <a16:creationId xmlns:a16="http://schemas.microsoft.com/office/drawing/2014/main" id="{BE13FF98-9E71-C6D0-9CEA-BA63AC0A955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89602" y="4910538"/>
            <a:ext cx="687700" cy="687700"/>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Straight Arrow Connector 9">
            <a:extLst>
              <a:ext uri="{FF2B5EF4-FFF2-40B4-BE49-F238E27FC236}">
                <a16:creationId xmlns:a16="http://schemas.microsoft.com/office/drawing/2014/main" id="{6884B460-8757-DCD8-35D9-4D52E22275BD}"/>
              </a:ext>
            </a:extLst>
          </p:cNvPr>
          <p:cNvCxnSpPr>
            <a:cxnSpLocks/>
          </p:cNvCxnSpPr>
          <p:nvPr/>
        </p:nvCxnSpPr>
        <p:spPr>
          <a:xfrm flipV="1">
            <a:off x="7055920" y="3758557"/>
            <a:ext cx="2262553" cy="1563407"/>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pic>
        <p:nvPicPr>
          <p:cNvPr id="5128" name="Picture 8" descr="Green check mark icon symbol logo in a circle. Tick symbol green checkmark  approve transparent 24382913 PNG">
            <a:extLst>
              <a:ext uri="{FF2B5EF4-FFF2-40B4-BE49-F238E27FC236}">
                <a16:creationId xmlns:a16="http://schemas.microsoft.com/office/drawing/2014/main" id="{F8754206-CD5E-9FBE-6DA9-CE8FAFEF86C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222692" y="3185499"/>
            <a:ext cx="932350" cy="850814"/>
          </a:xfrm>
          <a:prstGeom prst="rect">
            <a:avLst/>
          </a:prstGeom>
          <a:noFill/>
          <a:extLst>
            <a:ext uri="{909E8E84-426E-40DD-AFC4-6F175D3DCCD1}">
              <a14:hiddenFill xmlns:a14="http://schemas.microsoft.com/office/drawing/2010/main">
                <a:solidFill>
                  <a:srgbClr val="FFFFFF"/>
                </a:solidFill>
              </a14:hiddenFill>
            </a:ext>
          </a:extLst>
        </p:spPr>
      </p:pic>
      <p:pic>
        <p:nvPicPr>
          <p:cNvPr id="11" name="Graphic 10" descr="Diploma roll with solid fill">
            <a:extLst>
              <a:ext uri="{FF2B5EF4-FFF2-40B4-BE49-F238E27FC236}">
                <a16:creationId xmlns:a16="http://schemas.microsoft.com/office/drawing/2014/main" id="{63B09734-0B2A-DAB4-B12F-C90C84213F2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239449" y="5476585"/>
            <a:ext cx="914400" cy="914400"/>
          </a:xfrm>
          <a:prstGeom prst="rect">
            <a:avLst/>
          </a:prstGeom>
        </p:spPr>
      </p:pic>
      <p:sp>
        <p:nvSpPr>
          <p:cNvPr id="3" name="Rectangle 2">
            <a:extLst>
              <a:ext uri="{FF2B5EF4-FFF2-40B4-BE49-F238E27FC236}">
                <a16:creationId xmlns:a16="http://schemas.microsoft.com/office/drawing/2014/main" id="{7CB85C10-DA80-625C-7F1D-09FF21A3C097}"/>
              </a:ext>
            </a:extLst>
          </p:cNvPr>
          <p:cNvSpPr/>
          <p:nvPr/>
        </p:nvSpPr>
        <p:spPr>
          <a:xfrm>
            <a:off x="167565" y="4986339"/>
            <a:ext cx="2627738" cy="1472557"/>
          </a:xfrm>
          <a:prstGeom prst="rect">
            <a:avLst/>
          </a:prstGeom>
          <a:ln>
            <a:solidFill>
              <a:schemeClr val="bg1"/>
            </a:solid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US" sz="2400">
                <a:solidFill>
                  <a:schemeClr val="bg1"/>
                </a:solidFill>
              </a:rPr>
              <a:t>Proof-of-Possession +</a:t>
            </a:r>
          </a:p>
          <a:p>
            <a:pPr algn="ctr"/>
            <a:r>
              <a:rPr lang="en-US" sz="2400">
                <a:solidFill>
                  <a:schemeClr val="bg1"/>
                </a:solidFill>
              </a:rPr>
              <a:t>Age &gt;21 Check</a:t>
            </a:r>
          </a:p>
        </p:txBody>
      </p:sp>
      <p:cxnSp>
        <p:nvCxnSpPr>
          <p:cNvPr id="14" name="Straight Arrow Connector 13">
            <a:extLst>
              <a:ext uri="{FF2B5EF4-FFF2-40B4-BE49-F238E27FC236}">
                <a16:creationId xmlns:a16="http://schemas.microsoft.com/office/drawing/2014/main" id="{7261391B-5869-09FB-AED8-6C116C3F723F}"/>
              </a:ext>
            </a:extLst>
          </p:cNvPr>
          <p:cNvCxnSpPr>
            <a:cxnSpLocks/>
          </p:cNvCxnSpPr>
          <p:nvPr/>
        </p:nvCxnSpPr>
        <p:spPr>
          <a:xfrm flipH="1">
            <a:off x="2996507" y="5598238"/>
            <a:ext cx="1400285" cy="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15" name="Straight Arrow Connector 14">
            <a:extLst>
              <a:ext uri="{FF2B5EF4-FFF2-40B4-BE49-F238E27FC236}">
                <a16:creationId xmlns:a16="http://schemas.microsoft.com/office/drawing/2014/main" id="{F26DC1B6-5EE8-0D8E-29BD-D2B7E08035B3}"/>
              </a:ext>
            </a:extLst>
          </p:cNvPr>
          <p:cNvCxnSpPr>
            <a:cxnSpLocks/>
          </p:cNvCxnSpPr>
          <p:nvPr/>
        </p:nvCxnSpPr>
        <p:spPr>
          <a:xfrm flipV="1">
            <a:off x="3038747" y="6187928"/>
            <a:ext cx="1399032" cy="147"/>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pic>
        <p:nvPicPr>
          <p:cNvPr id="17" name="Graphic 16" descr="Diploma roll with solid fill">
            <a:extLst>
              <a:ext uri="{FF2B5EF4-FFF2-40B4-BE49-F238E27FC236}">
                <a16:creationId xmlns:a16="http://schemas.microsoft.com/office/drawing/2014/main" id="{848D36BD-04D7-8CD2-E00E-B929A65AB09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308075" y="3932313"/>
            <a:ext cx="914400" cy="914400"/>
          </a:xfrm>
          <a:prstGeom prst="rect">
            <a:avLst/>
          </a:prstGeom>
        </p:spPr>
      </p:pic>
      <p:sp>
        <p:nvSpPr>
          <p:cNvPr id="18" name="AutoShape 20">
            <a:extLst>
              <a:ext uri="{FF2B5EF4-FFF2-40B4-BE49-F238E27FC236}">
                <a16:creationId xmlns:a16="http://schemas.microsoft.com/office/drawing/2014/main" id="{26E8DB5C-C313-A6EC-05F1-E6A8CB7C3B1B}"/>
              </a:ext>
            </a:extLst>
          </p:cNvPr>
          <p:cNvSpPr>
            <a:spLocks noChangeArrowheads="1"/>
          </p:cNvSpPr>
          <p:nvPr/>
        </p:nvSpPr>
        <p:spPr bwMode="auto">
          <a:xfrm>
            <a:off x="8451389" y="4493530"/>
            <a:ext cx="3617599" cy="1296988"/>
          </a:xfrm>
          <a:prstGeom prst="wedgeRectCallout">
            <a:avLst>
              <a:gd name="adj1" fmla="val -59478"/>
              <a:gd name="adj2" fmla="val -57698"/>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da-DK" sz="2400" b="1"/>
              <a:t>Zero-knowledge</a:t>
            </a:r>
            <a:br>
              <a:rPr lang="da-DK" sz="2400"/>
            </a:br>
            <a:r>
              <a:rPr lang="da-DK" sz="2400" err="1"/>
              <a:t>Does</a:t>
            </a:r>
            <a:r>
              <a:rPr lang="da-DK" sz="2400"/>
              <a:t> not </a:t>
            </a:r>
            <a:r>
              <a:rPr lang="da-DK" sz="2400" err="1"/>
              <a:t>reveal</a:t>
            </a:r>
            <a:r>
              <a:rPr lang="da-DK" sz="2400"/>
              <a:t> </a:t>
            </a:r>
            <a:r>
              <a:rPr lang="da-DK" sz="2400" err="1"/>
              <a:t>anything</a:t>
            </a:r>
            <a:r>
              <a:rPr lang="da-DK" sz="2400"/>
              <a:t> </a:t>
            </a:r>
            <a:r>
              <a:rPr lang="da-DK" sz="2400" err="1"/>
              <a:t>other</a:t>
            </a:r>
            <a:r>
              <a:rPr lang="da-DK" sz="2400"/>
              <a:t> </a:t>
            </a:r>
            <a:r>
              <a:rPr lang="da-DK" sz="2400" err="1"/>
              <a:t>than</a:t>
            </a:r>
            <a:r>
              <a:rPr lang="da-DK" sz="2400"/>
              <a:t> </a:t>
            </a:r>
            <a:r>
              <a:rPr lang="da-DK" sz="2400" err="1"/>
              <a:t>this</a:t>
            </a:r>
            <a:r>
              <a:rPr lang="da-DK" sz="2400"/>
              <a:t> statement</a:t>
            </a:r>
            <a:endParaRPr lang="en-US" sz="2400"/>
          </a:p>
        </p:txBody>
      </p:sp>
      <p:sp>
        <p:nvSpPr>
          <p:cNvPr id="19" name="AutoShape 19">
            <a:extLst>
              <a:ext uri="{FF2B5EF4-FFF2-40B4-BE49-F238E27FC236}">
                <a16:creationId xmlns:a16="http://schemas.microsoft.com/office/drawing/2014/main" id="{FB971A6D-53BF-5236-F3B8-EB25DE63EF3B}"/>
              </a:ext>
            </a:extLst>
          </p:cNvPr>
          <p:cNvSpPr>
            <a:spLocks noChangeArrowheads="1"/>
          </p:cNvSpPr>
          <p:nvPr/>
        </p:nvSpPr>
        <p:spPr bwMode="auto">
          <a:xfrm>
            <a:off x="4757801" y="1605543"/>
            <a:ext cx="4289481" cy="2031386"/>
          </a:xfrm>
          <a:prstGeom prst="wedgeRectCallout">
            <a:avLst>
              <a:gd name="adj1" fmla="val 26695"/>
              <a:gd name="adj2" fmla="val 74231"/>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da-DK" sz="2400" b="1"/>
              <a:t>Knowledge </a:t>
            </a:r>
            <a:r>
              <a:rPr lang="da-DK" sz="2400" b="1" err="1"/>
              <a:t>Soundness</a:t>
            </a:r>
            <a:br>
              <a:rPr lang="da-DK" sz="2400"/>
            </a:br>
            <a:r>
              <a:rPr lang="da-DK" sz="2400"/>
              <a:t>Only accept </a:t>
            </a:r>
            <a:r>
              <a:rPr lang="da-DK" sz="2400" err="1"/>
              <a:t>if</a:t>
            </a:r>
            <a:r>
              <a:rPr lang="da-DK" sz="2400"/>
              <a:t> Bob </a:t>
            </a:r>
            <a:r>
              <a:rPr lang="da-DK" sz="2400" err="1"/>
              <a:t>demonstrates</a:t>
            </a:r>
            <a:r>
              <a:rPr lang="da-DK" sz="2400"/>
              <a:t> </a:t>
            </a:r>
            <a:r>
              <a:rPr lang="da-DK" sz="2400" err="1"/>
              <a:t>knowledge</a:t>
            </a:r>
            <a:r>
              <a:rPr lang="da-DK" sz="2400"/>
              <a:t> of a </a:t>
            </a:r>
            <a:r>
              <a:rPr lang="en-US" sz="2400">
                <a:solidFill>
                  <a:srgbClr val="0D0D0D"/>
                </a:solidFill>
                <a:highlight>
                  <a:srgbClr val="FFFFFF"/>
                </a:highlight>
                <a:latin typeface="Söhne"/>
              </a:rPr>
              <a:t>credential</a:t>
            </a:r>
            <a:r>
              <a:rPr lang="en-GB" sz="2400">
                <a:highlight>
                  <a:srgbClr val="FFFFFF"/>
                </a:highlight>
                <a:latin typeface="Söhne"/>
              </a:rPr>
              <a:t> signed by the Government stating that his age is over 21</a:t>
            </a:r>
            <a:endParaRPr lang="en-US" sz="2400"/>
          </a:p>
        </p:txBody>
      </p:sp>
      <p:pic>
        <p:nvPicPr>
          <p:cNvPr id="4" name="Picture 6" descr="Client - Free marketing icons">
            <a:extLst>
              <a:ext uri="{FF2B5EF4-FFF2-40B4-BE49-F238E27FC236}">
                <a16:creationId xmlns:a16="http://schemas.microsoft.com/office/drawing/2014/main" id="{FB338018-10B1-5A39-214D-EF5F009E7118}"/>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b="28374"/>
          <a:stretch/>
        </p:blipFill>
        <p:spPr bwMode="auto">
          <a:xfrm>
            <a:off x="4347680" y="4530516"/>
            <a:ext cx="2604313" cy="186537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5D611AEA-6D0C-1E31-10F9-96EC086A85C6}"/>
              </a:ext>
            </a:extLst>
          </p:cNvPr>
          <p:cNvSpPr txBox="1"/>
          <p:nvPr/>
        </p:nvSpPr>
        <p:spPr>
          <a:xfrm>
            <a:off x="5300878" y="6390985"/>
            <a:ext cx="697916" cy="461665"/>
          </a:xfrm>
          <a:prstGeom prst="rect">
            <a:avLst/>
          </a:prstGeom>
          <a:noFill/>
        </p:spPr>
        <p:txBody>
          <a:bodyPr wrap="square">
            <a:spAutoFit/>
          </a:bodyPr>
          <a:lstStyle/>
          <a:p>
            <a:r>
              <a:rPr lang="en-US" sz="2400"/>
              <a:t>Bob</a:t>
            </a:r>
          </a:p>
        </p:txBody>
      </p:sp>
      <p:pic>
        <p:nvPicPr>
          <p:cNvPr id="20" name="Picture 2" descr="Key PNG transparent image download, size: 2560x1066px">
            <a:extLst>
              <a:ext uri="{FF2B5EF4-FFF2-40B4-BE49-F238E27FC236}">
                <a16:creationId xmlns:a16="http://schemas.microsoft.com/office/drawing/2014/main" id="{8CCCDC39-33AB-8D5B-D002-CB901573E6F2}"/>
              </a:ext>
            </a:extLst>
          </p:cNvPr>
          <p:cNvPicPr>
            <a:picLocks noChangeAspect="1" noChangeArrowheads="1"/>
          </p:cNvPicPr>
          <p:nvPr/>
        </p:nvPicPr>
        <p:blipFill>
          <a:blip r:embed="rId8">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3807369" y="6333435"/>
            <a:ext cx="1016910" cy="423448"/>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descr="Key PNG transparent image download, size: 2560x1066px">
            <a:extLst>
              <a:ext uri="{FF2B5EF4-FFF2-40B4-BE49-F238E27FC236}">
                <a16:creationId xmlns:a16="http://schemas.microsoft.com/office/drawing/2014/main" id="{CD5840BA-A98B-EE11-50E1-81303E6C452A}"/>
              </a:ext>
            </a:extLst>
          </p:cNvPr>
          <p:cNvPicPr>
            <a:picLocks noChangeAspect="1" noChangeArrowheads="1"/>
          </p:cNvPicPr>
          <p:nvPr/>
        </p:nvPicPr>
        <p:blipFill>
          <a:blip r:embed="rId8">
            <a:duotone>
              <a:prstClr val="black"/>
              <a:srgbClr val="005AB5">
                <a:tint val="45000"/>
                <a:satMod val="400000"/>
              </a:srgbClr>
            </a:duotone>
            <a:extLst>
              <a:ext uri="{28A0092B-C50C-407E-A947-70E740481C1C}">
                <a14:useLocalDpi xmlns:a14="http://schemas.microsoft.com/office/drawing/2010/main" val="0"/>
              </a:ext>
            </a:extLst>
          </a:blip>
          <a:srcRect/>
          <a:stretch>
            <a:fillRect/>
          </a:stretch>
        </p:blipFill>
        <p:spPr bwMode="auto">
          <a:xfrm>
            <a:off x="9465805" y="3369434"/>
            <a:ext cx="1016910" cy="423448"/>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a:extLst>
              <a:ext uri="{FF2B5EF4-FFF2-40B4-BE49-F238E27FC236}">
                <a16:creationId xmlns:a16="http://schemas.microsoft.com/office/drawing/2014/main" id="{67B3621B-AD04-129B-82F9-3E56F0CE906C}"/>
              </a:ext>
            </a:extLst>
          </p:cNvPr>
          <p:cNvSpPr/>
          <p:nvPr/>
        </p:nvSpPr>
        <p:spPr>
          <a:xfrm>
            <a:off x="245884" y="5081048"/>
            <a:ext cx="2468880" cy="652930"/>
          </a:xfrm>
          <a:prstGeom prst="rect">
            <a:avLst/>
          </a:prstGeom>
          <a:solidFill>
            <a:schemeClr val="bg1"/>
          </a:solidFill>
          <a:ln w="38100">
            <a:solidFill>
              <a:schemeClr val="accent1"/>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200"/>
              <a:t>Proof-of-Possession</a:t>
            </a:r>
          </a:p>
        </p:txBody>
      </p:sp>
      <p:sp>
        <p:nvSpPr>
          <p:cNvPr id="13" name="Rectangle 12">
            <a:extLst>
              <a:ext uri="{FF2B5EF4-FFF2-40B4-BE49-F238E27FC236}">
                <a16:creationId xmlns:a16="http://schemas.microsoft.com/office/drawing/2014/main" id="{BED2C08F-C8FB-A286-B3E7-5D70C48D21BC}"/>
              </a:ext>
            </a:extLst>
          </p:cNvPr>
          <p:cNvSpPr/>
          <p:nvPr/>
        </p:nvSpPr>
        <p:spPr>
          <a:xfrm>
            <a:off x="245884" y="5733978"/>
            <a:ext cx="2468880" cy="624312"/>
          </a:xfrm>
          <a:prstGeom prst="rect">
            <a:avLst/>
          </a:prstGeom>
          <a:solidFill>
            <a:schemeClr val="bg1"/>
          </a:solidFill>
          <a:ln w="38100">
            <a:solidFill>
              <a:schemeClr val="accent1"/>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200"/>
              <a:t>Age check</a:t>
            </a:r>
          </a:p>
        </p:txBody>
      </p:sp>
      <p:pic>
        <p:nvPicPr>
          <p:cNvPr id="25" name="Picture 4" descr="Devil - Free smileys icons">
            <a:extLst>
              <a:ext uri="{FF2B5EF4-FFF2-40B4-BE49-F238E27FC236}">
                <a16:creationId xmlns:a16="http://schemas.microsoft.com/office/drawing/2014/main" id="{9D21358D-60AA-9E8A-6041-C12105958B8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302103" y="1848572"/>
            <a:ext cx="578138" cy="578138"/>
          </a:xfrm>
          <a:prstGeom prst="rect">
            <a:avLst/>
          </a:prstGeom>
          <a:noFill/>
          <a:extLst>
            <a:ext uri="{909E8E84-426E-40DD-AFC4-6F175D3DCCD1}">
              <a14:hiddenFill xmlns:a14="http://schemas.microsoft.com/office/drawing/2010/main">
                <a:solidFill>
                  <a:srgbClr val="FFFFFF"/>
                </a:solidFill>
              </a14:hiddenFill>
            </a:ext>
          </a:extLst>
        </p:spPr>
      </p:pic>
      <p:grpSp>
        <p:nvGrpSpPr>
          <p:cNvPr id="40" name="Group 39">
            <a:extLst>
              <a:ext uri="{FF2B5EF4-FFF2-40B4-BE49-F238E27FC236}">
                <a16:creationId xmlns:a16="http://schemas.microsoft.com/office/drawing/2014/main" id="{3B6155F9-3543-E056-EAAC-37CD5CB4A141}"/>
              </a:ext>
            </a:extLst>
          </p:cNvPr>
          <p:cNvGrpSpPr/>
          <p:nvPr/>
        </p:nvGrpSpPr>
        <p:grpSpPr>
          <a:xfrm>
            <a:off x="960424" y="1174026"/>
            <a:ext cx="4434792" cy="5184264"/>
            <a:chOff x="718924" y="1550571"/>
            <a:chExt cx="4434792" cy="5184264"/>
          </a:xfrm>
        </p:grpSpPr>
        <p:pic>
          <p:nvPicPr>
            <p:cNvPr id="41" name="Picture 4" descr="Certificate - Free education icons">
              <a:extLst>
                <a:ext uri="{FF2B5EF4-FFF2-40B4-BE49-F238E27FC236}">
                  <a16:creationId xmlns:a16="http://schemas.microsoft.com/office/drawing/2014/main" id="{FED7B74F-01CF-E7CA-3A57-A411D0D1424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66016" y="6047135"/>
              <a:ext cx="687700" cy="687700"/>
            </a:xfrm>
            <a:prstGeom prst="rect">
              <a:avLst/>
            </a:prstGeom>
            <a:noFill/>
            <a:extLst>
              <a:ext uri="{909E8E84-426E-40DD-AFC4-6F175D3DCCD1}">
                <a14:hiddenFill xmlns:a14="http://schemas.microsoft.com/office/drawing/2010/main">
                  <a:solidFill>
                    <a:srgbClr val="FFFFFF"/>
                  </a:solidFill>
                </a14:hiddenFill>
              </a:ext>
            </a:extLst>
          </p:spPr>
        </p:pic>
        <p:grpSp>
          <p:nvGrpSpPr>
            <p:cNvPr id="42" name="Group 41">
              <a:extLst>
                <a:ext uri="{FF2B5EF4-FFF2-40B4-BE49-F238E27FC236}">
                  <a16:creationId xmlns:a16="http://schemas.microsoft.com/office/drawing/2014/main" id="{DF25637E-200B-1FAF-A8D6-C94BAF29FF70}"/>
                </a:ext>
              </a:extLst>
            </p:cNvPr>
            <p:cNvGrpSpPr/>
            <p:nvPr/>
          </p:nvGrpSpPr>
          <p:grpSpPr>
            <a:xfrm>
              <a:off x="718924" y="1550571"/>
              <a:ext cx="2685158" cy="3647072"/>
              <a:chOff x="742356" y="1550571"/>
              <a:chExt cx="2866728" cy="3647072"/>
            </a:xfrm>
          </p:grpSpPr>
          <p:pic>
            <p:nvPicPr>
              <p:cNvPr id="43" name="Picture 6" descr="Home • Go Government">
                <a:extLst>
                  <a:ext uri="{FF2B5EF4-FFF2-40B4-BE49-F238E27FC236}">
                    <a16:creationId xmlns:a16="http://schemas.microsoft.com/office/drawing/2014/main" id="{E2F7D15A-46CC-4C92-920C-4E70CE698DDE}"/>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112344" y="2402649"/>
                <a:ext cx="1810961" cy="1810961"/>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4" descr="Key PNG transparent image download, size: 2560x1066px">
                <a:extLst>
                  <a:ext uri="{FF2B5EF4-FFF2-40B4-BE49-F238E27FC236}">
                    <a16:creationId xmlns:a16="http://schemas.microsoft.com/office/drawing/2014/main" id="{F1023564-E2A8-0AF7-E6D1-C1845F9B205C}"/>
                  </a:ext>
                </a:extLst>
              </p:cNvPr>
              <p:cNvPicPr>
                <a:picLocks noChangeAspect="1" noChangeArrowheads="1"/>
              </p:cNvPicPr>
              <p:nvPr/>
            </p:nvPicPr>
            <p:blipFill>
              <a:blip r:embed="rId8">
                <a:duotone>
                  <a:prstClr val="black"/>
                  <a:srgbClr val="DC3220">
                    <a:tint val="45000"/>
                    <a:satMod val="400000"/>
                  </a:srgbClr>
                </a:duotone>
                <a:extLst>
                  <a:ext uri="{28A0092B-C50C-407E-A947-70E740481C1C}">
                    <a14:useLocalDpi xmlns:a14="http://schemas.microsoft.com/office/drawing/2010/main" val="0"/>
                  </a:ext>
                </a:extLst>
              </a:blip>
              <a:srcRect/>
              <a:stretch>
                <a:fillRect/>
              </a:stretch>
            </p:blipFill>
            <p:spPr bwMode="auto">
              <a:xfrm>
                <a:off x="1132979" y="4244033"/>
                <a:ext cx="851283" cy="354480"/>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2" descr="Key PNG transparent image download, size: 2560x1066px">
                <a:extLst>
                  <a:ext uri="{FF2B5EF4-FFF2-40B4-BE49-F238E27FC236}">
                    <a16:creationId xmlns:a16="http://schemas.microsoft.com/office/drawing/2014/main" id="{D5C8FECA-F14D-DC19-17F4-74173CC4B55C}"/>
                  </a:ext>
                </a:extLst>
              </p:cNvPr>
              <p:cNvPicPr>
                <a:picLocks noChangeAspect="1" noChangeArrowheads="1"/>
              </p:cNvPicPr>
              <p:nvPr/>
            </p:nvPicPr>
            <p:blipFill>
              <a:blip r:embed="rId8">
                <a:duotone>
                  <a:prstClr val="black"/>
                  <a:srgbClr val="005AB5">
                    <a:tint val="45000"/>
                    <a:satMod val="400000"/>
                  </a:srgbClr>
                </a:duotone>
                <a:extLst>
                  <a:ext uri="{28A0092B-C50C-407E-A947-70E740481C1C}">
                    <a14:useLocalDpi xmlns:a14="http://schemas.microsoft.com/office/drawing/2010/main" val="0"/>
                  </a:ext>
                </a:extLst>
              </a:blip>
              <a:srcRect/>
              <a:stretch>
                <a:fillRect/>
              </a:stretch>
            </p:blipFill>
            <p:spPr bwMode="auto">
              <a:xfrm>
                <a:off x="2017820" y="4240882"/>
                <a:ext cx="851282" cy="354480"/>
              </a:xfrm>
              <a:prstGeom prst="rect">
                <a:avLst/>
              </a:prstGeom>
              <a:noFill/>
              <a:extLst>
                <a:ext uri="{909E8E84-426E-40DD-AFC4-6F175D3DCCD1}">
                  <a14:hiddenFill xmlns:a14="http://schemas.microsoft.com/office/drawing/2010/main">
                    <a:solidFill>
                      <a:srgbClr val="FFFFFF"/>
                    </a:solidFill>
                  </a14:hiddenFill>
                </a:ext>
              </a:extLst>
            </p:spPr>
          </p:pic>
          <p:sp>
            <p:nvSpPr>
              <p:cNvPr id="46" name="TextBox 45">
                <a:extLst>
                  <a:ext uri="{FF2B5EF4-FFF2-40B4-BE49-F238E27FC236}">
                    <a16:creationId xmlns:a16="http://schemas.microsoft.com/office/drawing/2014/main" id="{B1EE32A7-C203-40B5-D80A-CF8FB2D22F9C}"/>
                  </a:ext>
                </a:extLst>
              </p:cNvPr>
              <p:cNvSpPr txBox="1"/>
              <p:nvPr/>
            </p:nvSpPr>
            <p:spPr>
              <a:xfrm>
                <a:off x="1372321" y="4595362"/>
                <a:ext cx="1215397" cy="461665"/>
              </a:xfrm>
              <a:prstGeom prst="rect">
                <a:avLst/>
              </a:prstGeom>
              <a:noFill/>
            </p:spPr>
            <p:txBody>
              <a:bodyPr wrap="none" rtlCol="0">
                <a:spAutoFit/>
              </a:bodyPr>
              <a:lstStyle/>
              <a:p>
                <a:r>
                  <a:rPr lang="en-US" sz="2400"/>
                  <a:t>(</a:t>
                </a:r>
                <a:r>
                  <a:rPr lang="en-US" sz="2400" err="1"/>
                  <a:t>sk</a:t>
                </a:r>
                <a:r>
                  <a:rPr lang="en-US" sz="2400"/>
                  <a:t>,   pk)</a:t>
                </a:r>
              </a:p>
            </p:txBody>
          </p:sp>
          <p:sp>
            <p:nvSpPr>
              <p:cNvPr id="47" name="Rounded Rectangular Callout 46">
                <a:extLst>
                  <a:ext uri="{FF2B5EF4-FFF2-40B4-BE49-F238E27FC236}">
                    <a16:creationId xmlns:a16="http://schemas.microsoft.com/office/drawing/2014/main" id="{170FD037-711D-C1AB-1EA5-77F888F9AC20}"/>
                  </a:ext>
                </a:extLst>
              </p:cNvPr>
              <p:cNvSpPr/>
              <p:nvPr/>
            </p:nvSpPr>
            <p:spPr>
              <a:xfrm>
                <a:off x="742356" y="1550571"/>
                <a:ext cx="2866728" cy="3647072"/>
              </a:xfrm>
              <a:prstGeom prst="wedgeRoundRectCallout">
                <a:avLst>
                  <a:gd name="adj1" fmla="val 93089"/>
                  <a:gd name="adj2" fmla="val 77262"/>
                  <a:gd name="adj3" fmla="val 16667"/>
                </a:avLst>
              </a:prstGeom>
              <a:noFill/>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48" name="TextBox 47">
                <a:extLst>
                  <a:ext uri="{FF2B5EF4-FFF2-40B4-BE49-F238E27FC236}">
                    <a16:creationId xmlns:a16="http://schemas.microsoft.com/office/drawing/2014/main" id="{763A24C0-199A-D7DA-2D65-C5DCDDE92E63}"/>
                  </a:ext>
                </a:extLst>
              </p:cNvPr>
              <p:cNvSpPr txBox="1"/>
              <p:nvPr/>
            </p:nvSpPr>
            <p:spPr>
              <a:xfrm>
                <a:off x="827142" y="1747831"/>
                <a:ext cx="1348574" cy="461665"/>
              </a:xfrm>
              <a:prstGeom prst="rect">
                <a:avLst/>
              </a:prstGeom>
              <a:noFill/>
            </p:spPr>
            <p:txBody>
              <a:bodyPr wrap="none" rtlCol="0">
                <a:spAutoFit/>
              </a:bodyPr>
              <a:lstStyle/>
              <a:p>
                <a:r>
                  <a:rPr lang="en-US" sz="2400"/>
                  <a:t>Issued by</a:t>
                </a:r>
              </a:p>
            </p:txBody>
          </p:sp>
        </p:grpSp>
      </p:grpSp>
      <p:pic>
        <p:nvPicPr>
          <p:cNvPr id="49" name="Picture 4" descr="Devil - Free smileys icons">
            <a:extLst>
              <a:ext uri="{FF2B5EF4-FFF2-40B4-BE49-F238E27FC236}">
                <a16:creationId xmlns:a16="http://schemas.microsoft.com/office/drawing/2014/main" id="{43CAEB0F-F0A5-AE49-0BB2-514490976F7C}"/>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994613" y="5645158"/>
            <a:ext cx="578138" cy="578138"/>
          </a:xfrm>
          <a:prstGeom prst="rect">
            <a:avLst/>
          </a:prstGeom>
          <a:noFill/>
          <a:extLst>
            <a:ext uri="{909E8E84-426E-40DD-AFC4-6F175D3DCCD1}">
              <a14:hiddenFill xmlns:a14="http://schemas.microsoft.com/office/drawing/2010/main">
                <a:solidFill>
                  <a:srgbClr val="FFFFFF"/>
                </a:solidFill>
              </a14:hiddenFill>
            </a:ext>
          </a:extLst>
        </p:spPr>
      </p:pic>
      <p:sp>
        <p:nvSpPr>
          <p:cNvPr id="51" name="TextBox 50">
            <a:extLst>
              <a:ext uri="{FF2B5EF4-FFF2-40B4-BE49-F238E27FC236}">
                <a16:creationId xmlns:a16="http://schemas.microsoft.com/office/drawing/2014/main" id="{87AB3473-4211-7B39-E4C6-4F77C64DF7D7}"/>
              </a:ext>
            </a:extLst>
          </p:cNvPr>
          <p:cNvSpPr txBox="1"/>
          <p:nvPr/>
        </p:nvSpPr>
        <p:spPr>
          <a:xfrm>
            <a:off x="8380785" y="6261091"/>
            <a:ext cx="3758805" cy="523220"/>
          </a:xfrm>
          <a:prstGeom prst="rect">
            <a:avLst/>
          </a:prstGeom>
          <a:ln>
            <a:solidFill>
              <a:srgbClr val="FF0000"/>
            </a:solid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sz="2800">
                <a:solidFill>
                  <a:srgbClr val="FF0000"/>
                </a:solidFill>
              </a:rPr>
              <a:t>Lack practical efficiency! </a:t>
            </a:r>
          </a:p>
        </p:txBody>
      </p:sp>
      <p:cxnSp>
        <p:nvCxnSpPr>
          <p:cNvPr id="52" name="Straight Arrow Connector 51">
            <a:extLst>
              <a:ext uri="{FF2B5EF4-FFF2-40B4-BE49-F238E27FC236}">
                <a16:creationId xmlns:a16="http://schemas.microsoft.com/office/drawing/2014/main" id="{34BB77DE-EFB4-4234-710F-3D0D626D6CFE}"/>
              </a:ext>
            </a:extLst>
          </p:cNvPr>
          <p:cNvCxnSpPr>
            <a:cxnSpLocks/>
            <a:stCxn id="51" idx="1"/>
          </p:cNvCxnSpPr>
          <p:nvPr/>
        </p:nvCxnSpPr>
        <p:spPr>
          <a:xfrm flipH="1" flipV="1">
            <a:off x="2592186" y="5439848"/>
            <a:ext cx="5788599" cy="1082853"/>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61552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12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1"/>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51"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6A727A-087F-3857-5762-0F80A477993B}"/>
              </a:ext>
            </a:extLst>
          </p:cNvPr>
          <p:cNvSpPr>
            <a:spLocks noGrp="1"/>
          </p:cNvSpPr>
          <p:nvPr>
            <p:ph type="title"/>
          </p:nvPr>
        </p:nvSpPr>
        <p:spPr/>
        <p:txBody>
          <a:bodyPr/>
          <a:lstStyle/>
          <a:p>
            <a:pPr algn="ctr"/>
            <a:r>
              <a:rPr lang="en-US" b="1"/>
              <a:t>Our contributions</a:t>
            </a:r>
          </a:p>
        </p:txBody>
      </p:sp>
      <p:sp>
        <p:nvSpPr>
          <p:cNvPr id="3" name="Content Placeholder 2">
            <a:extLst>
              <a:ext uri="{FF2B5EF4-FFF2-40B4-BE49-F238E27FC236}">
                <a16:creationId xmlns:a16="http://schemas.microsoft.com/office/drawing/2014/main" id="{759B957D-D60C-AB1A-DC3B-00436A464EA9}"/>
              </a:ext>
            </a:extLst>
          </p:cNvPr>
          <p:cNvSpPr>
            <a:spLocks noGrp="1"/>
          </p:cNvSpPr>
          <p:nvPr>
            <p:ph idx="1"/>
          </p:nvPr>
        </p:nvSpPr>
        <p:spPr>
          <a:xfrm>
            <a:off x="838200" y="1825624"/>
            <a:ext cx="10515600" cy="5032375"/>
          </a:xfrm>
        </p:spPr>
        <p:txBody>
          <a:bodyPr>
            <a:normAutofit fontScale="92500" lnSpcReduction="20000"/>
          </a:bodyPr>
          <a:lstStyle/>
          <a:p>
            <a:r>
              <a:rPr lang="en-US" sz="3200"/>
              <a:t>Fastest known proof-of-possession protocols for legacy signature schemes, including</a:t>
            </a:r>
          </a:p>
          <a:p>
            <a:pPr lvl="1"/>
            <a:r>
              <a:rPr lang="en-US" sz="2800"/>
              <a:t>RSA-PKCS1v1.5 w/ SHA256 hashing</a:t>
            </a:r>
          </a:p>
          <a:p>
            <a:pPr lvl="1"/>
            <a:r>
              <a:rPr lang="en-US" sz="2800"/>
              <a:t>ECDSA over the P256 curve w/ SHA256 hashing</a:t>
            </a:r>
          </a:p>
          <a:p>
            <a:pPr lvl="1"/>
            <a:r>
              <a:rPr lang="en-US" sz="2800"/>
              <a:t>Ed25519 w/ SHA512 hashing</a:t>
            </a:r>
          </a:p>
          <a:p>
            <a:pPr lvl="1"/>
            <a:endParaRPr lang="en-US" sz="2800"/>
          </a:p>
          <a:p>
            <a:r>
              <a:rPr lang="en-US" sz="3200"/>
              <a:t>Technical overview</a:t>
            </a:r>
          </a:p>
          <a:p>
            <a:pPr lvl="1"/>
            <a:r>
              <a:rPr lang="en-US" sz="2800"/>
              <a:t>Several new techniques for encoding</a:t>
            </a:r>
          </a:p>
          <a:p>
            <a:pPr lvl="2"/>
            <a:r>
              <a:rPr lang="en-US" sz="2400"/>
              <a:t>hashes,</a:t>
            </a:r>
          </a:p>
          <a:p>
            <a:pPr lvl="2"/>
            <a:r>
              <a:rPr lang="en-US" sz="2400"/>
              <a:t>elliptic curve operations and</a:t>
            </a:r>
          </a:p>
          <a:p>
            <a:pPr lvl="2"/>
            <a:r>
              <a:rPr lang="en-US" sz="2400"/>
              <a:t>modular arithmetic</a:t>
            </a:r>
          </a:p>
          <a:p>
            <a:pPr lvl="1"/>
            <a:r>
              <a:rPr lang="en-US" sz="2800"/>
              <a:t>Eliminate algebraic bottlenecks in ECDSA and Ed25519 by offloading expensive operations into an auxiliary protocol</a:t>
            </a:r>
          </a:p>
          <a:p>
            <a:pPr lvl="1"/>
            <a:r>
              <a:rPr lang="en-US" sz="2800"/>
              <a:t>New </a:t>
            </a:r>
            <a:r>
              <a:rPr lang="en-US" sz="2800" err="1"/>
              <a:t>zkSNARK</a:t>
            </a:r>
            <a:r>
              <a:rPr lang="en-US" sz="2800"/>
              <a:t> that supports randomized computations</a:t>
            </a:r>
          </a:p>
          <a:p>
            <a:pPr lvl="2"/>
            <a:endParaRPr lang="en-US" sz="2400"/>
          </a:p>
          <a:p>
            <a:pPr lvl="1"/>
            <a:endParaRPr lang="en-US"/>
          </a:p>
        </p:txBody>
      </p:sp>
    </p:spTree>
    <p:extLst>
      <p:ext uri="{BB962C8B-B14F-4D97-AF65-F5344CB8AC3E}">
        <p14:creationId xmlns:p14="http://schemas.microsoft.com/office/powerpoint/2010/main" val="1672842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9" end="9"/>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10" end="1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BEC4DC-C3CD-B745-551F-82FB1934EC7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F196214-0068-A73A-6189-B20B837C4293}"/>
              </a:ext>
            </a:extLst>
          </p:cNvPr>
          <p:cNvSpPr>
            <a:spLocks noGrp="1"/>
          </p:cNvSpPr>
          <p:nvPr>
            <p:ph type="title"/>
          </p:nvPr>
        </p:nvSpPr>
        <p:spPr/>
        <p:txBody>
          <a:bodyPr/>
          <a:lstStyle/>
          <a:p>
            <a:pPr algn="ctr"/>
            <a:r>
              <a:rPr lang="en-US" b="1"/>
              <a:t>Our contributions</a:t>
            </a:r>
          </a:p>
        </p:txBody>
      </p:sp>
      <p:sp>
        <p:nvSpPr>
          <p:cNvPr id="3" name="Content Placeholder 2">
            <a:extLst>
              <a:ext uri="{FF2B5EF4-FFF2-40B4-BE49-F238E27FC236}">
                <a16:creationId xmlns:a16="http://schemas.microsoft.com/office/drawing/2014/main" id="{E3FAA4FE-80A3-AB17-2C14-F1168BDAB4E9}"/>
              </a:ext>
            </a:extLst>
          </p:cNvPr>
          <p:cNvSpPr>
            <a:spLocks noGrp="1"/>
          </p:cNvSpPr>
          <p:nvPr>
            <p:ph idx="1"/>
          </p:nvPr>
        </p:nvSpPr>
        <p:spPr>
          <a:xfrm>
            <a:off x="838200" y="1825624"/>
            <a:ext cx="10515600" cy="5032375"/>
          </a:xfrm>
        </p:spPr>
        <p:txBody>
          <a:bodyPr>
            <a:normAutofit fontScale="92500" lnSpcReduction="20000"/>
          </a:bodyPr>
          <a:lstStyle/>
          <a:p>
            <a:r>
              <a:rPr lang="en-US" sz="3200"/>
              <a:t>Fastest known proof-of-possession protocols for legacy signature schemes, including</a:t>
            </a:r>
          </a:p>
          <a:p>
            <a:pPr lvl="1"/>
            <a:r>
              <a:rPr lang="en-US" sz="2800"/>
              <a:t>RSA-PKCS1v1.5 w/ SHA256 hashing</a:t>
            </a:r>
          </a:p>
          <a:p>
            <a:pPr lvl="1"/>
            <a:r>
              <a:rPr lang="en-US" sz="2800" b="1"/>
              <a:t>ECDSA over the P256 curve </a:t>
            </a:r>
            <a:r>
              <a:rPr lang="en-US" sz="2800"/>
              <a:t>w/ SHA256 hashing</a:t>
            </a:r>
          </a:p>
          <a:p>
            <a:pPr lvl="1"/>
            <a:r>
              <a:rPr lang="en-US" sz="2800"/>
              <a:t>Ed25519 w/ SHA512 hashing</a:t>
            </a:r>
          </a:p>
          <a:p>
            <a:pPr lvl="1"/>
            <a:endParaRPr lang="en-US" sz="2800"/>
          </a:p>
          <a:p>
            <a:r>
              <a:rPr lang="en-US" sz="3200"/>
              <a:t>Technical overview</a:t>
            </a:r>
          </a:p>
          <a:p>
            <a:pPr lvl="1"/>
            <a:r>
              <a:rPr lang="en-US" sz="2800"/>
              <a:t>Several new techniques for encoding</a:t>
            </a:r>
          </a:p>
          <a:p>
            <a:pPr lvl="2"/>
            <a:r>
              <a:rPr lang="en-US" sz="2400"/>
              <a:t>hashes,</a:t>
            </a:r>
          </a:p>
          <a:p>
            <a:pPr lvl="2"/>
            <a:r>
              <a:rPr lang="en-US" sz="2400"/>
              <a:t>elliptic curve operations and</a:t>
            </a:r>
          </a:p>
          <a:p>
            <a:pPr lvl="2"/>
            <a:r>
              <a:rPr lang="en-US" sz="2400"/>
              <a:t>modular arithmetic</a:t>
            </a:r>
          </a:p>
          <a:p>
            <a:pPr lvl="1"/>
            <a:r>
              <a:rPr lang="en-US" sz="2800" b="1"/>
              <a:t>Eliminate algebraic bottlenecks in ECDSA</a:t>
            </a:r>
            <a:r>
              <a:rPr lang="en-US" sz="2800"/>
              <a:t> </a:t>
            </a:r>
            <a:r>
              <a:rPr lang="en-US" sz="2800" b="1"/>
              <a:t>and</a:t>
            </a:r>
            <a:r>
              <a:rPr lang="en-US" sz="2800"/>
              <a:t> </a:t>
            </a:r>
            <a:r>
              <a:rPr lang="en-US" sz="2800" b="1"/>
              <a:t>Ed25519 by offloading expensive operations into an auxiliary protocol</a:t>
            </a:r>
          </a:p>
          <a:p>
            <a:pPr lvl="1"/>
            <a:r>
              <a:rPr lang="en-US" sz="2800"/>
              <a:t>New </a:t>
            </a:r>
            <a:r>
              <a:rPr lang="en-US" sz="2800" err="1"/>
              <a:t>zkSNARK</a:t>
            </a:r>
            <a:r>
              <a:rPr lang="en-US" sz="2800"/>
              <a:t> that supports randomized computations</a:t>
            </a:r>
          </a:p>
          <a:p>
            <a:pPr lvl="2"/>
            <a:endParaRPr lang="en-US" sz="2400"/>
          </a:p>
          <a:p>
            <a:pPr lvl="1"/>
            <a:endParaRPr lang="en-US"/>
          </a:p>
        </p:txBody>
      </p:sp>
    </p:spTree>
    <p:extLst>
      <p:ext uri="{BB962C8B-B14F-4D97-AF65-F5344CB8AC3E}">
        <p14:creationId xmlns:p14="http://schemas.microsoft.com/office/powerpoint/2010/main" val="103000103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7BB805-0FDB-ADFA-419C-9B47D6445BCB}"/>
              </a:ext>
            </a:extLst>
          </p:cNvPr>
          <p:cNvSpPr>
            <a:spLocks noGrp="1"/>
          </p:cNvSpPr>
          <p:nvPr>
            <p:ph type="title"/>
          </p:nvPr>
        </p:nvSpPr>
        <p:spPr/>
        <p:txBody>
          <a:bodyPr/>
          <a:lstStyle/>
          <a:p>
            <a:r>
              <a:rPr lang="en-US"/>
              <a:t>Preliminaries</a:t>
            </a:r>
          </a:p>
        </p:txBody>
      </p:sp>
      <p:sp>
        <p:nvSpPr>
          <p:cNvPr id="3" name="Text Placeholder 2">
            <a:extLst>
              <a:ext uri="{FF2B5EF4-FFF2-40B4-BE49-F238E27FC236}">
                <a16:creationId xmlns:a16="http://schemas.microsoft.com/office/drawing/2014/main" id="{2BD7FFC1-9149-F4BD-9CB8-E0C9CC678E3E}"/>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82447369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740868-25E4-7C82-589B-FF5EAE6D94DC}"/>
              </a:ext>
            </a:extLst>
          </p:cNvPr>
          <p:cNvSpPr>
            <a:spLocks noGrp="1"/>
          </p:cNvSpPr>
          <p:nvPr>
            <p:ph type="title"/>
          </p:nvPr>
        </p:nvSpPr>
        <p:spPr/>
        <p:txBody>
          <a:bodyPr>
            <a:normAutofit/>
          </a:bodyPr>
          <a:lstStyle/>
          <a:p>
            <a:r>
              <a:rPr lang="en-US" spc="-42" err="1"/>
              <a:t>zkSNARKs</a:t>
            </a:r>
            <a:endParaRPr lang="en-US" sz="3600"/>
          </a:p>
        </p:txBody>
      </p:sp>
      <p:pic>
        <p:nvPicPr>
          <p:cNvPr id="4" name="Picture 6" descr="Client - Free marketing icons">
            <a:extLst>
              <a:ext uri="{FF2B5EF4-FFF2-40B4-BE49-F238E27FC236}">
                <a16:creationId xmlns:a16="http://schemas.microsoft.com/office/drawing/2014/main" id="{BEC2FF37-5CDE-7DB6-2D0E-66B21085BB5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28374"/>
          <a:stretch/>
        </p:blipFill>
        <p:spPr bwMode="auto">
          <a:xfrm>
            <a:off x="838200" y="4659703"/>
            <a:ext cx="2315308" cy="165837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864849D2-A50C-70B0-A182-07E9C0B94E3E}"/>
              </a:ext>
            </a:extLst>
          </p:cNvPr>
          <p:cNvSpPr txBox="1"/>
          <p:nvPr/>
        </p:nvSpPr>
        <p:spPr>
          <a:xfrm>
            <a:off x="1493793" y="6429663"/>
            <a:ext cx="1004121" cy="461665"/>
          </a:xfrm>
          <a:prstGeom prst="rect">
            <a:avLst/>
          </a:prstGeom>
          <a:noFill/>
        </p:spPr>
        <p:txBody>
          <a:bodyPr wrap="none" rtlCol="0">
            <a:spAutoFit/>
          </a:bodyPr>
          <a:lstStyle/>
          <a:p>
            <a:r>
              <a:rPr lang="en-US" sz="2400"/>
              <a:t>Prover</a:t>
            </a:r>
          </a:p>
        </p:txBody>
      </p:sp>
      <p:pic>
        <p:nvPicPr>
          <p:cNvPr id="6" name="Picture 5">
            <a:extLst>
              <a:ext uri="{FF2B5EF4-FFF2-40B4-BE49-F238E27FC236}">
                <a16:creationId xmlns:a16="http://schemas.microsoft.com/office/drawing/2014/main" id="{14D0DF48-6FDD-416A-4C99-DB6F4592B77A}"/>
              </a:ext>
            </a:extLst>
          </p:cNvPr>
          <p:cNvPicPr>
            <a:picLocks noChangeAspect="1"/>
          </p:cNvPicPr>
          <p:nvPr/>
        </p:nvPicPr>
        <p:blipFill rotWithShape="1">
          <a:blip r:embed="rId4"/>
          <a:srcRect b="6852"/>
          <a:stretch/>
        </p:blipFill>
        <p:spPr>
          <a:xfrm>
            <a:off x="9046754" y="4634182"/>
            <a:ext cx="1893077" cy="1763364"/>
          </a:xfrm>
          <a:prstGeom prst="rect">
            <a:avLst/>
          </a:prstGeom>
        </p:spPr>
      </p:pic>
      <p:sp>
        <p:nvSpPr>
          <p:cNvPr id="7" name="TextBox 6">
            <a:extLst>
              <a:ext uri="{FF2B5EF4-FFF2-40B4-BE49-F238E27FC236}">
                <a16:creationId xmlns:a16="http://schemas.microsoft.com/office/drawing/2014/main" id="{C4E385CE-8889-D41C-5B0B-C0F626D4562E}"/>
              </a:ext>
            </a:extLst>
          </p:cNvPr>
          <p:cNvSpPr txBox="1"/>
          <p:nvPr/>
        </p:nvSpPr>
        <p:spPr>
          <a:xfrm>
            <a:off x="9555809" y="6429663"/>
            <a:ext cx="1102289" cy="461665"/>
          </a:xfrm>
          <a:prstGeom prst="rect">
            <a:avLst/>
          </a:prstGeom>
          <a:noFill/>
        </p:spPr>
        <p:txBody>
          <a:bodyPr wrap="none" rtlCol="0">
            <a:spAutoFit/>
          </a:bodyPr>
          <a:lstStyle/>
          <a:p>
            <a:r>
              <a:rPr lang="en-US" sz="2400"/>
              <a:t>Verifier</a:t>
            </a:r>
          </a:p>
        </p:txBody>
      </p:sp>
      <p:sp>
        <p:nvSpPr>
          <p:cNvPr id="11" name="Rectangle 10">
            <a:extLst>
              <a:ext uri="{FF2B5EF4-FFF2-40B4-BE49-F238E27FC236}">
                <a16:creationId xmlns:a16="http://schemas.microsoft.com/office/drawing/2014/main" id="{FC497035-104A-EF9B-7A6D-ED65925AE382}"/>
              </a:ext>
            </a:extLst>
          </p:cNvPr>
          <p:cNvSpPr/>
          <p:nvPr/>
        </p:nvSpPr>
        <p:spPr>
          <a:xfrm>
            <a:off x="882019" y="2293503"/>
            <a:ext cx="2390298" cy="1410826"/>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US" sz="2800" err="1"/>
              <a:t>zkSNARK.Prove</a:t>
            </a:r>
            <a:endParaRPr lang="en-US" sz="280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C131D50B-6083-4B7D-9597-E93C4183FB23}"/>
                  </a:ext>
                </a:extLst>
              </p:cNvPr>
              <p:cNvSpPr>
                <a:spLocks noGrp="1"/>
              </p:cNvSpPr>
              <p:nvPr>
                <p:ph idx="1"/>
              </p:nvPr>
            </p:nvSpPr>
            <p:spPr>
              <a:xfrm>
                <a:off x="838201" y="1558911"/>
                <a:ext cx="10626968" cy="1045847"/>
              </a:xfrm>
            </p:spPr>
            <p:txBody>
              <a:bodyPr>
                <a:normAutofit/>
              </a:bodyPr>
              <a:lstStyle/>
              <a:p>
                <a:pPr marL="0" indent="0">
                  <a:buNone/>
                </a:pPr>
                <a:r>
                  <a:rPr lang="en-US"/>
                  <a:t>Prover’s Goal: Convince Verifier that he knows witness </a:t>
                </a:r>
                <a14:m>
                  <m:oMath xmlns:m="http://schemas.openxmlformats.org/officeDocument/2006/math">
                    <m:acc>
                      <m:accPr>
                        <m:chr m:val="⃗"/>
                        <m:ctrlPr>
                          <a:rPr lang="en-US" sz="2800" i="1" dirty="0" smtClean="0">
                            <a:solidFill>
                              <a:srgbClr val="FF0000"/>
                            </a:solidFill>
                            <a:latin typeface="Cambria Math" panose="02040503050406030204" pitchFamily="18" charset="0"/>
                          </a:rPr>
                        </m:ctrlPr>
                      </m:accPr>
                      <m:e>
                        <m:r>
                          <a:rPr lang="en-US" sz="2800" i="1" dirty="0">
                            <a:solidFill>
                              <a:srgbClr val="FF0000"/>
                            </a:solidFill>
                            <a:latin typeface="Cambria Math" panose="02040503050406030204" pitchFamily="18" charset="0"/>
                          </a:rPr>
                          <m:t>𝑤</m:t>
                        </m:r>
                      </m:e>
                    </m:acc>
                  </m:oMath>
                </a14:m>
                <a:r>
                  <a:rPr lang="en-US">
                    <a:solidFill>
                      <a:srgbClr val="FF0000"/>
                    </a:solidFill>
                  </a:rPr>
                  <a:t> </a:t>
                </a:r>
                <a:r>
                  <a:rPr lang="en-US"/>
                  <a:t>such that </a:t>
                </a:r>
              </a:p>
              <a:p>
                <a:pPr marL="0" indent="0" algn="ctr">
                  <a:buNone/>
                </a:pPr>
                <a:r>
                  <a:rPr lang="en-US" i="1">
                    <a:latin typeface="Cambria Math" panose="02040503050406030204" pitchFamily="18" charset="0"/>
                    <a:ea typeface="Cambria Math" panose="02040503050406030204" pitchFamily="18" charset="0"/>
                  </a:rPr>
                  <a:t>F</a:t>
                </a:r>
                <a:r>
                  <a:rPr lang="en-US" i="1"/>
                  <a:t>(</a:t>
                </a:r>
                <a14:m>
                  <m:oMath xmlns:m="http://schemas.openxmlformats.org/officeDocument/2006/math">
                    <m:acc>
                      <m:accPr>
                        <m:chr m:val="⃗"/>
                        <m:ctrlPr>
                          <a:rPr lang="en-US" i="1" dirty="0" smtClean="0">
                            <a:solidFill>
                              <a:srgbClr val="005AB5"/>
                            </a:solidFill>
                            <a:latin typeface="Cambria Math" panose="02040503050406030204" pitchFamily="18" charset="0"/>
                          </a:rPr>
                        </m:ctrlPr>
                      </m:accPr>
                      <m:e>
                        <m:r>
                          <a:rPr lang="en-US" i="1" dirty="0">
                            <a:solidFill>
                              <a:srgbClr val="005AB5"/>
                            </a:solidFill>
                            <a:latin typeface="Cambria Math" panose="02040503050406030204" pitchFamily="18" charset="0"/>
                          </a:rPr>
                          <m:t>𝑖𝑜</m:t>
                        </m:r>
                      </m:e>
                    </m:acc>
                    <m:r>
                      <a:rPr lang="en-US" i="1" dirty="0">
                        <a:latin typeface="Cambria Math" panose="02040503050406030204" pitchFamily="18" charset="0"/>
                      </a:rPr>
                      <m:t>, </m:t>
                    </m:r>
                    <m:acc>
                      <m:accPr>
                        <m:chr m:val="⃗"/>
                        <m:ctrlPr>
                          <a:rPr lang="en-US" i="1" dirty="0" smtClean="0">
                            <a:solidFill>
                              <a:srgbClr val="FF0000"/>
                            </a:solidFill>
                            <a:latin typeface="Cambria Math" panose="02040503050406030204" pitchFamily="18" charset="0"/>
                          </a:rPr>
                        </m:ctrlPr>
                      </m:accPr>
                      <m:e>
                        <m:r>
                          <a:rPr lang="en-US" i="1" dirty="0">
                            <a:solidFill>
                              <a:srgbClr val="FF0000"/>
                            </a:solidFill>
                            <a:latin typeface="Cambria Math" panose="02040503050406030204" pitchFamily="18" charset="0"/>
                          </a:rPr>
                          <m:t>𝑤</m:t>
                        </m:r>
                      </m:e>
                    </m:acc>
                  </m:oMath>
                </a14:m>
                <a:r>
                  <a:rPr lang="en-US" i="1"/>
                  <a:t>) is true</a:t>
                </a:r>
              </a:p>
            </p:txBody>
          </p:sp>
        </mc:Choice>
        <mc:Fallback xmlns="">
          <p:sp>
            <p:nvSpPr>
              <p:cNvPr id="3" name="Content Placeholder 2">
                <a:extLst>
                  <a:ext uri="{FF2B5EF4-FFF2-40B4-BE49-F238E27FC236}">
                    <a16:creationId xmlns:a16="http://schemas.microsoft.com/office/drawing/2014/main" id="{C131D50B-6083-4B7D-9597-E93C4183FB23}"/>
                  </a:ext>
                </a:extLst>
              </p:cNvPr>
              <p:cNvSpPr>
                <a:spLocks noGrp="1" noRot="1" noChangeAspect="1" noMove="1" noResize="1" noEditPoints="1" noAdjustHandles="1" noChangeArrowheads="1" noChangeShapeType="1" noTextEdit="1"/>
              </p:cNvSpPr>
              <p:nvPr>
                <p:ph idx="1"/>
              </p:nvPr>
            </p:nvSpPr>
            <p:spPr>
              <a:xfrm>
                <a:off x="838201" y="1558911"/>
                <a:ext cx="10626968" cy="1045847"/>
              </a:xfrm>
              <a:blipFill>
                <a:blip r:embed="rId5"/>
                <a:stretch>
                  <a:fillRect l="-1205" t="-9942" b="-15789"/>
                </a:stretch>
              </a:blipFill>
            </p:spPr>
            <p:txBody>
              <a:bodyPr/>
              <a:lstStyle/>
              <a:p>
                <a:r>
                  <a:rPr lang="en-US">
                    <a:noFill/>
                  </a:rPr>
                  <a:t> </a:t>
                </a:r>
              </a:p>
            </p:txBody>
          </p:sp>
        </mc:Fallback>
      </mc:AlternateContent>
      <p:cxnSp>
        <p:nvCxnSpPr>
          <p:cNvPr id="19" name="Straight Arrow Connector 18">
            <a:extLst>
              <a:ext uri="{FF2B5EF4-FFF2-40B4-BE49-F238E27FC236}">
                <a16:creationId xmlns:a16="http://schemas.microsoft.com/office/drawing/2014/main" id="{12BFF264-37F2-E2D0-A0AD-0023D2633A1D}"/>
              </a:ext>
            </a:extLst>
          </p:cNvPr>
          <p:cNvCxnSpPr>
            <a:cxnSpLocks/>
          </p:cNvCxnSpPr>
          <p:nvPr/>
        </p:nvCxnSpPr>
        <p:spPr>
          <a:xfrm>
            <a:off x="2273986" y="3787158"/>
            <a:ext cx="0" cy="82296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0588D3AB-81E4-4C89-3916-0CD827B6A22F}"/>
                  </a:ext>
                </a:extLst>
              </p:cNvPr>
              <p:cNvSpPr txBox="1"/>
              <p:nvPr/>
            </p:nvSpPr>
            <p:spPr>
              <a:xfrm>
                <a:off x="689509" y="3907683"/>
                <a:ext cx="995465" cy="57252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en-US" sz="2800" i="1" dirty="0" smtClean="0">
                              <a:solidFill>
                                <a:srgbClr val="005AB5"/>
                              </a:solidFill>
                              <a:latin typeface="Cambria Math" panose="02040503050406030204" pitchFamily="18" charset="0"/>
                            </a:rPr>
                          </m:ctrlPr>
                        </m:accPr>
                        <m:e>
                          <m:r>
                            <a:rPr lang="en-US" sz="2800" b="0" i="1" dirty="0" smtClean="0">
                              <a:solidFill>
                                <a:srgbClr val="005AB5"/>
                              </a:solidFill>
                              <a:latin typeface="Cambria Math" panose="02040503050406030204" pitchFamily="18" charset="0"/>
                            </a:rPr>
                            <m:t>𝑖𝑜</m:t>
                          </m:r>
                        </m:e>
                      </m:acc>
                      <m:r>
                        <a:rPr lang="en-US" sz="2800" b="0" i="1" dirty="0" smtClean="0">
                          <a:latin typeface="Cambria Math" panose="02040503050406030204" pitchFamily="18" charset="0"/>
                        </a:rPr>
                        <m:t>, </m:t>
                      </m:r>
                      <m:acc>
                        <m:accPr>
                          <m:chr m:val="⃗"/>
                          <m:ctrlPr>
                            <a:rPr lang="en-US" sz="2800" i="1" dirty="0" smtClean="0">
                              <a:solidFill>
                                <a:srgbClr val="FF0000"/>
                              </a:solidFill>
                              <a:latin typeface="Cambria Math" panose="02040503050406030204" pitchFamily="18" charset="0"/>
                            </a:rPr>
                          </m:ctrlPr>
                        </m:accPr>
                        <m:e>
                          <m:r>
                            <a:rPr lang="en-US" sz="2800" i="1" dirty="0">
                              <a:solidFill>
                                <a:srgbClr val="FF0000"/>
                              </a:solidFill>
                              <a:latin typeface="Cambria Math" panose="02040503050406030204" pitchFamily="18" charset="0"/>
                            </a:rPr>
                            <m:t>𝑤</m:t>
                          </m:r>
                        </m:e>
                      </m:acc>
                    </m:oMath>
                  </m:oMathPara>
                </a14:m>
                <a:endParaRPr lang="en-US" sz="2800"/>
              </a:p>
            </p:txBody>
          </p:sp>
        </mc:Choice>
        <mc:Fallback xmlns="">
          <p:sp>
            <p:nvSpPr>
              <p:cNvPr id="21" name="TextBox 20">
                <a:extLst>
                  <a:ext uri="{FF2B5EF4-FFF2-40B4-BE49-F238E27FC236}">
                    <a16:creationId xmlns:a16="http://schemas.microsoft.com/office/drawing/2014/main" id="{0588D3AB-81E4-4C89-3916-0CD827B6A22F}"/>
                  </a:ext>
                </a:extLst>
              </p:cNvPr>
              <p:cNvSpPr txBox="1">
                <a:spLocks noRot="1" noChangeAspect="1" noMove="1" noResize="1" noEditPoints="1" noAdjustHandles="1" noChangeArrowheads="1" noChangeShapeType="1" noTextEdit="1"/>
              </p:cNvSpPr>
              <p:nvPr/>
            </p:nvSpPr>
            <p:spPr>
              <a:xfrm>
                <a:off x="689509" y="3907683"/>
                <a:ext cx="995465" cy="572529"/>
              </a:xfrm>
              <a:prstGeom prst="rect">
                <a:avLst/>
              </a:prstGeom>
              <a:blipFill>
                <a:blip r:embed="rId6"/>
                <a:stretch>
                  <a:fillRect/>
                </a:stretch>
              </a:blipFill>
            </p:spPr>
            <p:txBody>
              <a:bodyPr/>
              <a:lstStyle/>
              <a:p>
                <a:r>
                  <a:rPr lang="en-US">
                    <a:noFill/>
                  </a:rPr>
                  <a:t> </a:t>
                </a:r>
              </a:p>
            </p:txBody>
          </p:sp>
        </mc:Fallback>
      </mc:AlternateContent>
      <p:pic>
        <p:nvPicPr>
          <p:cNvPr id="22" name="Graphic 21" descr="Diploma roll with solid fill">
            <a:extLst>
              <a:ext uri="{FF2B5EF4-FFF2-40B4-BE49-F238E27FC236}">
                <a16:creationId xmlns:a16="http://schemas.microsoft.com/office/drawing/2014/main" id="{25E01376-5D09-A310-D7DF-0123D224AF52}"/>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357917" y="3793442"/>
            <a:ext cx="914400" cy="914400"/>
          </a:xfrm>
          <a:prstGeom prst="rect">
            <a:avLst/>
          </a:prstGeom>
        </p:spPr>
      </p:pic>
      <p:cxnSp>
        <p:nvCxnSpPr>
          <p:cNvPr id="23" name="Straight Arrow Connector 22">
            <a:extLst>
              <a:ext uri="{FF2B5EF4-FFF2-40B4-BE49-F238E27FC236}">
                <a16:creationId xmlns:a16="http://schemas.microsoft.com/office/drawing/2014/main" id="{F3D2F6D4-FAE8-61B5-04EF-A8B178C6A5D0}"/>
              </a:ext>
            </a:extLst>
          </p:cNvPr>
          <p:cNvCxnSpPr>
            <a:cxnSpLocks/>
          </p:cNvCxnSpPr>
          <p:nvPr/>
        </p:nvCxnSpPr>
        <p:spPr>
          <a:xfrm>
            <a:off x="10257972" y="3764497"/>
            <a:ext cx="0" cy="82296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24" name="Straight Arrow Connector 23">
            <a:extLst>
              <a:ext uri="{FF2B5EF4-FFF2-40B4-BE49-F238E27FC236}">
                <a16:creationId xmlns:a16="http://schemas.microsoft.com/office/drawing/2014/main" id="{F5648B3C-1B02-51D5-E3E5-EC9117787E46}"/>
              </a:ext>
            </a:extLst>
          </p:cNvPr>
          <p:cNvCxnSpPr>
            <a:cxnSpLocks/>
          </p:cNvCxnSpPr>
          <p:nvPr/>
        </p:nvCxnSpPr>
        <p:spPr>
          <a:xfrm flipH="1" flipV="1">
            <a:off x="9764676" y="3764497"/>
            <a:ext cx="0" cy="82296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04DD2007-C83A-9E99-5998-8950EDAE44C5}"/>
                  </a:ext>
                </a:extLst>
              </p:cNvPr>
              <p:cNvSpPr txBox="1"/>
              <p:nvPr/>
            </p:nvSpPr>
            <p:spPr>
              <a:xfrm>
                <a:off x="8177312" y="3907678"/>
                <a:ext cx="605678" cy="57252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acc>
                        <m:accPr>
                          <m:chr m:val="⃗"/>
                          <m:ctrlPr>
                            <a:rPr lang="en-US" sz="2800" i="1" dirty="0" smtClean="0">
                              <a:solidFill>
                                <a:srgbClr val="005AB5"/>
                              </a:solidFill>
                              <a:latin typeface="Cambria Math" panose="02040503050406030204" pitchFamily="18" charset="0"/>
                            </a:rPr>
                          </m:ctrlPr>
                        </m:accPr>
                        <m:e>
                          <m:r>
                            <a:rPr lang="en-US" sz="2800" b="0" i="1" dirty="0" smtClean="0">
                              <a:solidFill>
                                <a:srgbClr val="005AB5"/>
                              </a:solidFill>
                              <a:latin typeface="Cambria Math" panose="02040503050406030204" pitchFamily="18" charset="0"/>
                            </a:rPr>
                            <m:t>𝑖𝑜</m:t>
                          </m:r>
                        </m:e>
                      </m:acc>
                    </m:oMath>
                  </m:oMathPara>
                </a14:m>
                <a:endParaRPr lang="en-US" sz="2000"/>
              </a:p>
            </p:txBody>
          </p:sp>
        </mc:Choice>
        <mc:Fallback xmlns="">
          <p:sp>
            <p:nvSpPr>
              <p:cNvPr id="26" name="TextBox 25">
                <a:extLst>
                  <a:ext uri="{FF2B5EF4-FFF2-40B4-BE49-F238E27FC236}">
                    <a16:creationId xmlns:a16="http://schemas.microsoft.com/office/drawing/2014/main" id="{04DD2007-C83A-9E99-5998-8950EDAE44C5}"/>
                  </a:ext>
                </a:extLst>
              </p:cNvPr>
              <p:cNvSpPr txBox="1">
                <a:spLocks noRot="1" noChangeAspect="1" noMove="1" noResize="1" noEditPoints="1" noAdjustHandles="1" noChangeArrowheads="1" noChangeShapeType="1" noTextEdit="1"/>
              </p:cNvSpPr>
              <p:nvPr/>
            </p:nvSpPr>
            <p:spPr>
              <a:xfrm>
                <a:off x="8177312" y="3907678"/>
                <a:ext cx="605678" cy="572529"/>
              </a:xfrm>
              <a:prstGeom prst="rect">
                <a:avLst/>
              </a:prstGeom>
              <a:blipFill>
                <a:blip r:embed="rId9"/>
                <a:stretch>
                  <a:fillRect/>
                </a:stretch>
              </a:blipFill>
            </p:spPr>
            <p:txBody>
              <a:bodyPr/>
              <a:lstStyle/>
              <a:p>
                <a:r>
                  <a:rPr lang="en-US">
                    <a:noFill/>
                  </a:rPr>
                  <a:t> </a:t>
                </a:r>
              </a:p>
            </p:txBody>
          </p:sp>
        </mc:Fallback>
      </mc:AlternateContent>
      <p:pic>
        <p:nvPicPr>
          <p:cNvPr id="27" name="Graphic 26" descr="Diploma roll with solid fill">
            <a:extLst>
              <a:ext uri="{FF2B5EF4-FFF2-40B4-BE49-F238E27FC236}">
                <a16:creationId xmlns:a16="http://schemas.microsoft.com/office/drawing/2014/main" id="{EE0B5FE4-C602-14EE-3FF4-5DA0E275E2FC}"/>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718442" y="3776367"/>
            <a:ext cx="914400" cy="914400"/>
          </a:xfrm>
          <a:prstGeom prst="rect">
            <a:avLst/>
          </a:prstGeom>
        </p:spPr>
      </p:pic>
      <p:cxnSp>
        <p:nvCxnSpPr>
          <p:cNvPr id="30" name="Straight Arrow Connector 29">
            <a:extLst>
              <a:ext uri="{FF2B5EF4-FFF2-40B4-BE49-F238E27FC236}">
                <a16:creationId xmlns:a16="http://schemas.microsoft.com/office/drawing/2014/main" id="{EF8E7C36-9C07-066A-51C0-21EFC059BDC8}"/>
              </a:ext>
            </a:extLst>
          </p:cNvPr>
          <p:cNvCxnSpPr>
            <a:cxnSpLocks/>
          </p:cNvCxnSpPr>
          <p:nvPr/>
        </p:nvCxnSpPr>
        <p:spPr>
          <a:xfrm>
            <a:off x="3352797" y="5448344"/>
            <a:ext cx="5486400" cy="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pic>
        <p:nvPicPr>
          <p:cNvPr id="31" name="Graphic 30" descr="Diploma roll with solid fill">
            <a:extLst>
              <a:ext uri="{FF2B5EF4-FFF2-40B4-BE49-F238E27FC236}">
                <a16:creationId xmlns:a16="http://schemas.microsoft.com/office/drawing/2014/main" id="{C5D17186-835C-19E5-CF2F-6EE31667986B}"/>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642931" y="4733235"/>
            <a:ext cx="914400" cy="914400"/>
          </a:xfrm>
          <a:prstGeom prst="rect">
            <a:avLst/>
          </a:prstGeom>
        </p:spPr>
      </p:pic>
      <p:sp>
        <p:nvSpPr>
          <p:cNvPr id="33" name="TextBox 32">
            <a:extLst>
              <a:ext uri="{FF2B5EF4-FFF2-40B4-BE49-F238E27FC236}">
                <a16:creationId xmlns:a16="http://schemas.microsoft.com/office/drawing/2014/main" id="{11595BC1-A0D5-FBF7-F18E-2314B8658942}"/>
              </a:ext>
            </a:extLst>
          </p:cNvPr>
          <p:cNvSpPr txBox="1"/>
          <p:nvPr/>
        </p:nvSpPr>
        <p:spPr>
          <a:xfrm>
            <a:off x="10267774" y="3932332"/>
            <a:ext cx="1715678" cy="400110"/>
          </a:xfrm>
          <a:prstGeom prst="rect">
            <a:avLst/>
          </a:prstGeom>
          <a:noFill/>
        </p:spPr>
        <p:txBody>
          <a:bodyPr wrap="square">
            <a:spAutoFit/>
          </a:bodyPr>
          <a:lstStyle/>
          <a:p>
            <a:r>
              <a:rPr lang="en-US" sz="2000">
                <a:solidFill>
                  <a:srgbClr val="202124"/>
                </a:solidFill>
                <a:latin typeface="Calibri" panose="020F0502020204030204" pitchFamily="34" charset="0"/>
                <a:cs typeface="Calibri" panose="020F0502020204030204" pitchFamily="34" charset="0"/>
              </a:rPr>
              <a:t>Accept/Reject</a:t>
            </a:r>
            <a:endParaRPr lang="en-US" sz="2000">
              <a:latin typeface="Calibri" panose="020F0502020204030204" pitchFamily="34" charset="0"/>
              <a:cs typeface="Calibri" panose="020F0502020204030204" pitchFamily="34" charset="0"/>
            </a:endParaRPr>
          </a:p>
        </p:txBody>
      </p:sp>
      <p:sp>
        <p:nvSpPr>
          <p:cNvPr id="12" name="Rectangle 11">
            <a:extLst>
              <a:ext uri="{FF2B5EF4-FFF2-40B4-BE49-F238E27FC236}">
                <a16:creationId xmlns:a16="http://schemas.microsoft.com/office/drawing/2014/main" id="{AFC7117C-3F15-6A82-D8EF-71D878545372}"/>
              </a:ext>
            </a:extLst>
          </p:cNvPr>
          <p:cNvSpPr/>
          <p:nvPr/>
        </p:nvSpPr>
        <p:spPr>
          <a:xfrm>
            <a:off x="8911804" y="2250251"/>
            <a:ext cx="2390298" cy="1410826"/>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US" sz="2800" err="1"/>
              <a:t>zkSNARK.Verify</a:t>
            </a:r>
            <a:endParaRPr lang="en-US" sz="2800"/>
          </a:p>
        </p:txBody>
      </p:sp>
      <p:cxnSp>
        <p:nvCxnSpPr>
          <p:cNvPr id="15" name="Straight Arrow Connector 14">
            <a:extLst>
              <a:ext uri="{FF2B5EF4-FFF2-40B4-BE49-F238E27FC236}">
                <a16:creationId xmlns:a16="http://schemas.microsoft.com/office/drawing/2014/main" id="{0A7185BB-9DC7-297B-D2F0-EDE5C2293CF8}"/>
              </a:ext>
            </a:extLst>
          </p:cNvPr>
          <p:cNvCxnSpPr>
            <a:cxnSpLocks/>
          </p:cNvCxnSpPr>
          <p:nvPr/>
        </p:nvCxnSpPr>
        <p:spPr>
          <a:xfrm flipV="1">
            <a:off x="1722984" y="3775126"/>
            <a:ext cx="0" cy="82296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8" name="AutoShape 19">
                <a:extLst>
                  <a:ext uri="{FF2B5EF4-FFF2-40B4-BE49-F238E27FC236}">
                    <a16:creationId xmlns:a16="http://schemas.microsoft.com/office/drawing/2014/main" id="{4BF739DE-5F40-DFB1-2716-2696F993654E}"/>
                  </a:ext>
                </a:extLst>
              </p:cNvPr>
              <p:cNvSpPr>
                <a:spLocks noChangeArrowheads="1"/>
              </p:cNvSpPr>
              <p:nvPr/>
            </p:nvSpPr>
            <p:spPr bwMode="auto">
              <a:xfrm>
                <a:off x="3578284" y="5620675"/>
                <a:ext cx="4599028" cy="1173815"/>
              </a:xfrm>
              <a:prstGeom prst="wedgeRectCallout">
                <a:avLst>
                  <a:gd name="adj1" fmla="val 3421"/>
                  <a:gd name="adj2" fmla="val -78119"/>
                </a:avLst>
              </a:prstGeom>
              <a:noFill/>
              <a:ln w="9525">
                <a:solidFill>
                  <a:schemeClr val="tx1"/>
                </a:solidFill>
                <a:miter lim="800000"/>
                <a:headEnd/>
                <a:tailEnd/>
              </a:ln>
              <a:effectLst/>
              <a:extLst>
                <a:ext uri="{909E8E84-426E-40DD-AFC4-6F175D3DCCD1}">
                  <a14:hiddenFill>
                    <a:solidFill>
                      <a:schemeClr val="accent1"/>
                    </a:solidFill>
                  </a14:hiddenFill>
                </a:ext>
                <a:ext uri="{AF507438-7753-43E0-B8FC-AC1667EBCBE1}">
                  <a14:hiddenEffects>
                    <a:effectLst>
                      <a:outerShdw dist="35921" dir="2700000" algn="ctr" rotWithShape="0">
                        <a:schemeClr val="bg2"/>
                      </a:outerShdw>
                    </a:effectLst>
                  </a14:hiddenEffects>
                </a:ext>
              </a:extLst>
            </p:spPr>
            <p:txBody>
              <a:bodyPr/>
              <a:lstStyle/>
              <a:p>
                <a:r>
                  <a:rPr lang="da-DK" sz="2400" b="1"/>
                  <a:t>Knowledge </a:t>
                </a:r>
                <a:r>
                  <a:rPr lang="da-DK" sz="2400" b="1" err="1"/>
                  <a:t>Soundness</a:t>
                </a:r>
                <a:br>
                  <a:rPr lang="da-DK" sz="2400"/>
                </a:br>
                <a:r>
                  <a:rPr lang="da-DK" sz="2400"/>
                  <a:t>Only accept </a:t>
                </a:r>
                <a:r>
                  <a:rPr lang="da-DK" sz="2400" err="1"/>
                  <a:t>if</a:t>
                </a:r>
                <a:r>
                  <a:rPr lang="da-DK" sz="2400"/>
                  <a:t> </a:t>
                </a:r>
                <a:r>
                  <a:rPr lang="da-DK" sz="2400" err="1"/>
                  <a:t>Prover</a:t>
                </a:r>
                <a:r>
                  <a:rPr lang="da-DK" sz="2400"/>
                  <a:t> </a:t>
                </a:r>
                <a:r>
                  <a:rPr lang="da-DK" sz="2400" err="1"/>
                  <a:t>demonstrates</a:t>
                </a:r>
                <a:r>
                  <a:rPr lang="da-DK" sz="2400"/>
                  <a:t> </a:t>
                </a:r>
                <a:r>
                  <a:rPr lang="da-DK" sz="2400" err="1"/>
                  <a:t>knowledge</a:t>
                </a:r>
                <a:r>
                  <a:rPr lang="da-DK" sz="2400"/>
                  <a:t> of </a:t>
                </a:r>
                <a:r>
                  <a:rPr lang="en-US" sz="2400"/>
                  <a:t>such witness </a:t>
                </a:r>
                <a14:m>
                  <m:oMath xmlns:m="http://schemas.openxmlformats.org/officeDocument/2006/math">
                    <m:acc>
                      <m:accPr>
                        <m:chr m:val="⃗"/>
                        <m:ctrlPr>
                          <a:rPr lang="en-US" sz="2400" i="1" dirty="0">
                            <a:solidFill>
                              <a:srgbClr val="FF0000"/>
                            </a:solidFill>
                            <a:latin typeface="Cambria Math" panose="02040503050406030204" pitchFamily="18" charset="0"/>
                          </a:rPr>
                        </m:ctrlPr>
                      </m:accPr>
                      <m:e>
                        <m:r>
                          <a:rPr lang="en-US" sz="2400" i="1" dirty="0">
                            <a:solidFill>
                              <a:srgbClr val="FF0000"/>
                            </a:solidFill>
                            <a:latin typeface="Cambria Math" panose="02040503050406030204" pitchFamily="18" charset="0"/>
                          </a:rPr>
                          <m:t>𝑤</m:t>
                        </m:r>
                      </m:e>
                    </m:acc>
                  </m:oMath>
                </a14:m>
                <a:endParaRPr lang="en-US" sz="2400"/>
              </a:p>
            </p:txBody>
          </p:sp>
        </mc:Choice>
        <mc:Fallback xmlns="">
          <p:sp>
            <p:nvSpPr>
              <p:cNvPr id="8" name="AutoShape 19">
                <a:extLst>
                  <a:ext uri="{FF2B5EF4-FFF2-40B4-BE49-F238E27FC236}">
                    <a16:creationId xmlns:a16="http://schemas.microsoft.com/office/drawing/2014/main" id="{4BF739DE-5F40-DFB1-2716-2696F993654E}"/>
                  </a:ext>
                </a:extLst>
              </p:cNvPr>
              <p:cNvSpPr>
                <a:spLocks noRot="1" noChangeAspect="1" noMove="1" noResize="1" noEditPoints="1" noAdjustHandles="1" noChangeArrowheads="1" noChangeShapeType="1" noTextEdit="1"/>
              </p:cNvSpPr>
              <p:nvPr/>
            </p:nvSpPr>
            <p:spPr bwMode="auto">
              <a:xfrm>
                <a:off x="3578284" y="5620675"/>
                <a:ext cx="4599028" cy="1173815"/>
              </a:xfrm>
              <a:prstGeom prst="wedgeRectCallout">
                <a:avLst>
                  <a:gd name="adj1" fmla="val 3421"/>
                  <a:gd name="adj2" fmla="val -78119"/>
                </a:avLst>
              </a:prstGeom>
              <a:blipFill>
                <a:blip r:embed="rId10"/>
                <a:stretch>
                  <a:fillRect l="-1984" r="-265" b="-9600"/>
                </a:stretch>
              </a:blip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
        <p:nvSpPr>
          <p:cNvPr id="9" name="AutoShape 20">
            <a:extLst>
              <a:ext uri="{FF2B5EF4-FFF2-40B4-BE49-F238E27FC236}">
                <a16:creationId xmlns:a16="http://schemas.microsoft.com/office/drawing/2014/main" id="{755A1D11-E0B7-FCA4-7011-735EDEAB72CD}"/>
              </a:ext>
            </a:extLst>
          </p:cNvPr>
          <p:cNvSpPr>
            <a:spLocks noChangeArrowheads="1"/>
          </p:cNvSpPr>
          <p:nvPr/>
        </p:nvSpPr>
        <p:spPr bwMode="auto">
          <a:xfrm>
            <a:off x="4010086" y="3274230"/>
            <a:ext cx="3617599" cy="1173820"/>
          </a:xfrm>
          <a:prstGeom prst="wedgeRectCallout">
            <a:avLst>
              <a:gd name="adj1" fmla="val 3755"/>
              <a:gd name="adj2" fmla="val 94578"/>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da-DK" sz="2400" b="1"/>
              <a:t>Zero-</a:t>
            </a:r>
            <a:r>
              <a:rPr lang="da-DK" sz="2400" b="1" err="1"/>
              <a:t>knowledge</a:t>
            </a:r>
            <a:br>
              <a:rPr lang="da-DK" sz="2400"/>
            </a:br>
            <a:r>
              <a:rPr lang="da-DK" sz="2400" err="1"/>
              <a:t>Does</a:t>
            </a:r>
            <a:r>
              <a:rPr lang="da-DK" sz="2400"/>
              <a:t> not </a:t>
            </a:r>
            <a:r>
              <a:rPr lang="da-DK" sz="2400" err="1"/>
              <a:t>reveal</a:t>
            </a:r>
            <a:r>
              <a:rPr lang="da-DK" sz="2400"/>
              <a:t> </a:t>
            </a:r>
            <a:r>
              <a:rPr lang="da-DK" sz="2400" err="1"/>
              <a:t>anything</a:t>
            </a:r>
            <a:r>
              <a:rPr lang="da-DK" sz="2400"/>
              <a:t> </a:t>
            </a:r>
            <a:r>
              <a:rPr lang="da-DK" sz="2400" err="1"/>
              <a:t>other</a:t>
            </a:r>
            <a:r>
              <a:rPr lang="da-DK" sz="2400"/>
              <a:t> </a:t>
            </a:r>
            <a:r>
              <a:rPr lang="da-DK" sz="2400" err="1"/>
              <a:t>than</a:t>
            </a:r>
            <a:r>
              <a:rPr lang="da-DK" sz="2400"/>
              <a:t> </a:t>
            </a:r>
            <a:r>
              <a:rPr lang="da-DK" sz="2400" err="1"/>
              <a:t>this</a:t>
            </a:r>
            <a:r>
              <a:rPr lang="da-DK" sz="2400"/>
              <a:t> statement</a:t>
            </a:r>
            <a:endParaRPr lang="en-US" sz="2400"/>
          </a:p>
        </p:txBody>
      </p:sp>
    </p:spTree>
    <p:extLst>
      <p:ext uri="{BB962C8B-B14F-4D97-AF65-F5344CB8AC3E}">
        <p14:creationId xmlns:p14="http://schemas.microsoft.com/office/powerpoint/2010/main" val="2459305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6"/>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3"/>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8"/>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6" grpId="0"/>
      <p:bldP spid="33" grpId="0"/>
      <p:bldP spid="8" grpId="0" animBg="1"/>
      <p:bldP spid="9" grpId="0" animBg="1"/>
    </p:bldLst>
  </p:timing>
</p:sld>
</file>

<file path=ppt/slides/slide7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58F1B9-B3B2-A598-B054-B662983097E4}"/>
              </a:ext>
            </a:extLst>
          </p:cNvPr>
          <p:cNvSpPr>
            <a:spLocks noGrp="1"/>
          </p:cNvSpPr>
          <p:nvPr>
            <p:ph type="title"/>
          </p:nvPr>
        </p:nvSpPr>
        <p:spPr/>
        <p:txBody>
          <a:bodyPr/>
          <a:lstStyle/>
          <a:p>
            <a:r>
              <a:rPr lang="en-US"/>
              <a:t>R1CS-based </a:t>
            </a:r>
            <a:r>
              <a:rPr lang="en-US" err="1"/>
              <a:t>zkSNARKs</a:t>
            </a:r>
            <a:endParaRPr lang="en-US"/>
          </a:p>
        </p:txBody>
      </p:sp>
      <p:sp>
        <p:nvSpPr>
          <p:cNvPr id="3" name="Content Placeholder 2">
            <a:extLst>
              <a:ext uri="{FF2B5EF4-FFF2-40B4-BE49-F238E27FC236}">
                <a16:creationId xmlns:a16="http://schemas.microsoft.com/office/drawing/2014/main" id="{5C51A002-743A-CBDF-EFE6-CD3D8CBA8384}"/>
              </a:ext>
            </a:extLst>
          </p:cNvPr>
          <p:cNvSpPr>
            <a:spLocks noGrp="1"/>
          </p:cNvSpPr>
          <p:nvPr>
            <p:ph idx="1"/>
          </p:nvPr>
        </p:nvSpPr>
        <p:spPr>
          <a:xfrm>
            <a:off x="152338" y="4930489"/>
            <a:ext cx="6047665" cy="1837704"/>
          </a:xfrm>
        </p:spPr>
        <p:txBody>
          <a:bodyPr>
            <a:normAutofit/>
          </a:bodyPr>
          <a:lstStyle/>
          <a:p>
            <a:pPr marL="0" indent="0">
              <a:buNone/>
            </a:pPr>
            <a:r>
              <a:rPr lang="en-US" sz="3200"/>
              <a:t>Different Cost Model:</a:t>
            </a:r>
          </a:p>
          <a:p>
            <a:pPr marL="0" indent="0">
              <a:buNone/>
            </a:pPr>
            <a:r>
              <a:rPr lang="en-US"/>
              <a:t>Expensive:</a:t>
            </a:r>
          </a:p>
          <a:p>
            <a:pPr lvl="1"/>
            <a:r>
              <a:rPr lang="en-US"/>
              <a:t>Bitwise operations</a:t>
            </a:r>
          </a:p>
          <a:p>
            <a:pPr lvl="1"/>
            <a:r>
              <a:rPr lang="en-US"/>
              <a:t>Random memory access</a:t>
            </a:r>
          </a:p>
        </p:txBody>
      </p:sp>
      <p:sp>
        <p:nvSpPr>
          <p:cNvPr id="4" name="TextBox 3">
            <a:extLst>
              <a:ext uri="{FF2B5EF4-FFF2-40B4-BE49-F238E27FC236}">
                <a16:creationId xmlns:a16="http://schemas.microsoft.com/office/drawing/2014/main" id="{3CAE3334-28D4-0B85-6DB6-815EF7DDFF41}"/>
              </a:ext>
            </a:extLst>
          </p:cNvPr>
          <p:cNvSpPr txBox="1"/>
          <p:nvPr/>
        </p:nvSpPr>
        <p:spPr>
          <a:xfrm>
            <a:off x="2549863" y="1402504"/>
            <a:ext cx="7092273" cy="1200329"/>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wrap="square" rtlCol="0">
            <a:spAutoFit/>
          </a:bodyPr>
          <a:lstStyle/>
          <a:p>
            <a:r>
              <a:rPr lang="en-US" b="0">
                <a:solidFill>
                  <a:srgbClr val="569CD6"/>
                </a:solidFill>
                <a:effectLst/>
                <a:latin typeface="Menlo" panose="020B0609030804020204" pitchFamily="49" charset="0"/>
              </a:rPr>
              <a:t>def</a:t>
            </a:r>
            <a:r>
              <a:rPr lang="en-US" b="0">
                <a:solidFill>
                  <a:srgbClr val="CCCCCC"/>
                </a:solidFill>
                <a:effectLst/>
                <a:latin typeface="Menlo" panose="020B0609030804020204" pitchFamily="49" charset="0"/>
              </a:rPr>
              <a:t> </a:t>
            </a:r>
            <a:r>
              <a:rPr lang="en-US" b="0">
                <a:solidFill>
                  <a:srgbClr val="DCDCAA"/>
                </a:solidFill>
                <a:effectLst/>
                <a:latin typeface="Menlo" panose="020B0609030804020204" pitchFamily="49" charset="0"/>
              </a:rPr>
              <a:t>main</a:t>
            </a:r>
            <a:r>
              <a:rPr lang="en-US" b="0">
                <a:solidFill>
                  <a:srgbClr val="CCCCCC"/>
                </a:solidFill>
                <a:effectLst/>
                <a:latin typeface="Menlo" panose="020B0609030804020204" pitchFamily="49" charset="0"/>
              </a:rPr>
              <a:t>(</a:t>
            </a:r>
            <a:r>
              <a:rPr lang="en-US" b="0">
                <a:solidFill>
                  <a:srgbClr val="4EC9B0"/>
                </a:solidFill>
                <a:effectLst/>
                <a:latin typeface="Menlo" panose="020B0609030804020204" pitchFamily="49" charset="0"/>
              </a:rPr>
              <a:t>field</a:t>
            </a:r>
            <a:r>
              <a:rPr lang="en-US" b="0">
                <a:solidFill>
                  <a:srgbClr val="CCCCCC"/>
                </a:solidFill>
                <a:effectLst/>
                <a:latin typeface="Menlo" panose="020B0609030804020204" pitchFamily="49" charset="0"/>
              </a:rPr>
              <a:t>[</a:t>
            </a:r>
            <a:r>
              <a:rPr lang="en-US">
                <a:solidFill>
                  <a:srgbClr val="B5CEA8"/>
                </a:solidFill>
                <a:latin typeface="Menlo" panose="020B0609030804020204" pitchFamily="49" charset="0"/>
              </a:rPr>
              <a:t>N</a:t>
            </a:r>
            <a:r>
              <a:rPr lang="en-US" b="0">
                <a:solidFill>
                  <a:srgbClr val="CCCCCC"/>
                </a:solidFill>
                <a:effectLst/>
                <a:latin typeface="Menlo" panose="020B0609030804020204" pitchFamily="49" charset="0"/>
              </a:rPr>
              <a:t>] </a:t>
            </a:r>
            <a:r>
              <a:rPr lang="en-US" b="0">
                <a:solidFill>
                  <a:srgbClr val="9CDCFE"/>
                </a:solidFill>
                <a:effectLst/>
                <a:latin typeface="Menlo" panose="020B0609030804020204" pitchFamily="49" charset="0"/>
              </a:rPr>
              <a:t>io</a:t>
            </a:r>
            <a:r>
              <a:rPr lang="en-US" b="0">
                <a:solidFill>
                  <a:srgbClr val="CCCCCC"/>
                </a:solidFill>
                <a:effectLst/>
                <a:latin typeface="Menlo" panose="020B0609030804020204" pitchFamily="49" charset="0"/>
              </a:rPr>
              <a:t>, </a:t>
            </a:r>
            <a:r>
              <a:rPr lang="en-US" b="0">
                <a:solidFill>
                  <a:srgbClr val="569CD6"/>
                </a:solidFill>
                <a:effectLst/>
                <a:latin typeface="Menlo" panose="020B0609030804020204" pitchFamily="49" charset="0"/>
              </a:rPr>
              <a:t>private</a:t>
            </a:r>
            <a:r>
              <a:rPr lang="en-US" b="0">
                <a:solidFill>
                  <a:srgbClr val="CCCCCC"/>
                </a:solidFill>
                <a:effectLst/>
                <a:latin typeface="Menlo" panose="020B0609030804020204" pitchFamily="49" charset="0"/>
              </a:rPr>
              <a:t> </a:t>
            </a:r>
            <a:r>
              <a:rPr lang="en-US" b="0">
                <a:solidFill>
                  <a:srgbClr val="4EC9B0"/>
                </a:solidFill>
                <a:effectLst/>
                <a:latin typeface="Menlo" panose="020B0609030804020204" pitchFamily="49" charset="0"/>
              </a:rPr>
              <a:t>field</a:t>
            </a:r>
            <a:r>
              <a:rPr lang="en-US" b="0">
                <a:solidFill>
                  <a:srgbClr val="CCCCCC"/>
                </a:solidFill>
                <a:effectLst/>
                <a:latin typeface="Menlo" panose="020B0609030804020204" pitchFamily="49" charset="0"/>
              </a:rPr>
              <a:t>[</a:t>
            </a:r>
            <a:r>
              <a:rPr lang="en-US">
                <a:solidFill>
                  <a:srgbClr val="4EC9B0"/>
                </a:solidFill>
                <a:latin typeface="Menlo" panose="020B0609030804020204" pitchFamily="49" charset="0"/>
              </a:rPr>
              <a:t>M</a:t>
            </a:r>
            <a:r>
              <a:rPr lang="en-US" b="0">
                <a:solidFill>
                  <a:srgbClr val="CCCCCC"/>
                </a:solidFill>
                <a:effectLst/>
                <a:latin typeface="Menlo" panose="020B0609030804020204" pitchFamily="49" charset="0"/>
              </a:rPr>
              <a:t>] w) </a:t>
            </a:r>
            <a:r>
              <a:rPr lang="en-US" b="0">
                <a:solidFill>
                  <a:srgbClr val="D4D4D4"/>
                </a:solidFill>
                <a:effectLst/>
                <a:latin typeface="Menlo" panose="020B0609030804020204" pitchFamily="49" charset="0"/>
              </a:rPr>
              <a:t>-&gt;</a:t>
            </a:r>
            <a:r>
              <a:rPr lang="en-US" b="0">
                <a:solidFill>
                  <a:srgbClr val="CCCCCC"/>
                </a:solidFill>
                <a:effectLst/>
                <a:latin typeface="Menlo" panose="020B0609030804020204" pitchFamily="49" charset="0"/>
              </a:rPr>
              <a:t> </a:t>
            </a:r>
            <a:r>
              <a:rPr lang="en-US" b="0">
                <a:solidFill>
                  <a:srgbClr val="4EC9B0"/>
                </a:solidFill>
                <a:effectLst/>
                <a:latin typeface="Menlo" panose="020B0609030804020204" pitchFamily="49" charset="0"/>
              </a:rPr>
              <a:t>bool</a:t>
            </a:r>
            <a:r>
              <a:rPr lang="en-US" b="0">
                <a:solidFill>
                  <a:srgbClr val="569CD6"/>
                </a:solidFill>
                <a:effectLst/>
                <a:latin typeface="Menlo" panose="020B0609030804020204" pitchFamily="49" charset="0"/>
              </a:rPr>
              <a:t>:</a:t>
            </a:r>
          </a:p>
          <a:p>
            <a:r>
              <a:rPr lang="en-US" b="0">
                <a:solidFill>
                  <a:srgbClr val="569CD6"/>
                </a:solidFill>
                <a:effectLst/>
                <a:latin typeface="Menlo" panose="020B0609030804020204" pitchFamily="49" charset="0"/>
              </a:rPr>
              <a:t>    .</a:t>
            </a:r>
          </a:p>
          <a:p>
            <a:r>
              <a:rPr lang="en-US">
                <a:solidFill>
                  <a:srgbClr val="569CD6"/>
                </a:solidFill>
                <a:latin typeface="Menlo" panose="020B0609030804020204" pitchFamily="49" charset="0"/>
              </a:rPr>
              <a:t>    .</a:t>
            </a:r>
            <a:endParaRPr lang="en-US" b="0">
              <a:solidFill>
                <a:srgbClr val="CCCCCC"/>
              </a:solidFill>
              <a:effectLst/>
              <a:latin typeface="Menlo" panose="020B0609030804020204" pitchFamily="49" charset="0"/>
            </a:endParaRPr>
          </a:p>
          <a:p>
            <a:r>
              <a:rPr lang="en-US">
                <a:solidFill>
                  <a:srgbClr val="C586C0"/>
                </a:solidFill>
                <a:latin typeface="Menlo" panose="020B0609030804020204" pitchFamily="49" charset="0"/>
              </a:rPr>
              <a:t>    </a:t>
            </a:r>
            <a:r>
              <a:rPr lang="en-US" b="0">
                <a:solidFill>
                  <a:srgbClr val="C586C0"/>
                </a:solidFill>
                <a:effectLst/>
                <a:latin typeface="Menlo" panose="020B0609030804020204" pitchFamily="49" charset="0"/>
              </a:rPr>
              <a:t>return</a:t>
            </a:r>
            <a:r>
              <a:rPr lang="en-US" b="0">
                <a:solidFill>
                  <a:srgbClr val="CCCCCC"/>
                </a:solidFill>
                <a:effectLst/>
                <a:latin typeface="Menlo" panose="020B0609030804020204" pitchFamily="49" charset="0"/>
              </a:rPr>
              <a:t> </a:t>
            </a:r>
            <a:r>
              <a:rPr lang="en-US" b="0">
                <a:solidFill>
                  <a:srgbClr val="DCDCAA"/>
                </a:solidFill>
                <a:effectLst/>
                <a:latin typeface="Menlo" panose="020B0609030804020204" pitchFamily="49" charset="0"/>
              </a:rPr>
              <a:t>result</a:t>
            </a:r>
            <a:endParaRPr lang="en-US" b="0">
              <a:solidFill>
                <a:srgbClr val="CCCCCC"/>
              </a:solidFill>
              <a:effectLst/>
              <a:latin typeface="Menlo" panose="020B0609030804020204" pitchFamily="49" charset="0"/>
            </a:endParaRPr>
          </a:p>
        </p:txBody>
      </p:sp>
      <p:pic>
        <p:nvPicPr>
          <p:cNvPr id="10" name="Picture 9">
            <a:extLst>
              <a:ext uri="{FF2B5EF4-FFF2-40B4-BE49-F238E27FC236}">
                <a16:creationId xmlns:a16="http://schemas.microsoft.com/office/drawing/2014/main" id="{319B4A5D-4F5A-047E-5DCA-F10232DFD3D4}"/>
              </a:ext>
            </a:extLst>
          </p:cNvPr>
          <p:cNvPicPr>
            <a:picLocks noChangeAspect="1"/>
          </p:cNvPicPr>
          <p:nvPr/>
        </p:nvPicPr>
        <p:blipFill rotWithShape="1">
          <a:blip r:embed="rId3"/>
          <a:srcRect l="10259" t="44780" r="10902" b="16850"/>
          <a:stretch/>
        </p:blipFill>
        <p:spPr>
          <a:xfrm>
            <a:off x="1772324" y="3033131"/>
            <a:ext cx="8647351" cy="1712622"/>
          </a:xfrm>
          <a:prstGeom prst="rect">
            <a:avLst/>
          </a:prstGeom>
        </p:spPr>
      </p:pic>
      <mc:AlternateContent xmlns:mc="http://schemas.openxmlformats.org/markup-compatibility/2006" xmlns:a14="http://schemas.microsoft.com/office/drawing/2010/main">
        <mc:Choice Requires="a14">
          <p:sp>
            <p:nvSpPr>
              <p:cNvPr id="11" name="Content Placeholder 2">
                <a:extLst>
                  <a:ext uri="{FF2B5EF4-FFF2-40B4-BE49-F238E27FC236}">
                    <a16:creationId xmlns:a16="http://schemas.microsoft.com/office/drawing/2014/main" id="{F6232F65-AAD0-FB30-3262-2D1852348064}"/>
                  </a:ext>
                </a:extLst>
              </p:cNvPr>
              <p:cNvSpPr txBox="1">
                <a:spLocks/>
              </p:cNvSpPr>
              <p:nvPr/>
            </p:nvSpPr>
            <p:spPr>
              <a:xfrm>
                <a:off x="9326127" y="4693298"/>
                <a:ext cx="2753341" cy="60652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a:t>where</a:t>
                </a:r>
                <a:r>
                  <a:rPr lang="en-US" sz="2400" b="0"/>
                  <a:t> </a:t>
                </a:r>
                <a14:m>
                  <m:oMath xmlns:m="http://schemas.openxmlformats.org/officeDocument/2006/math">
                    <m:r>
                      <m:rPr>
                        <m:sty m:val="p"/>
                      </m:rPr>
                      <a:rPr lang="en-US" sz="2400" dirty="0">
                        <a:latin typeface="Cambria Math" panose="02040503050406030204" pitchFamily="18" charset="0"/>
                      </a:rPr>
                      <m:t>Z</m:t>
                    </m:r>
                    <m:r>
                      <a:rPr lang="en-US" sz="2400" b="0" i="0" dirty="0" smtClean="0">
                        <a:latin typeface="Cambria Math" panose="02040503050406030204" pitchFamily="18" charset="0"/>
                      </a:rPr>
                      <m:t>=</m:t>
                    </m:r>
                    <m:r>
                      <a:rPr lang="en-US" sz="2400" b="0" i="1" dirty="0" smtClean="0">
                        <a:latin typeface="Cambria Math" panose="02040503050406030204" pitchFamily="18" charset="0"/>
                      </a:rPr>
                      <m:t>(</m:t>
                    </m:r>
                    <m:acc>
                      <m:accPr>
                        <m:chr m:val="⃗"/>
                        <m:ctrlPr>
                          <a:rPr lang="en-US" sz="2400" i="1" dirty="0" smtClean="0">
                            <a:solidFill>
                              <a:srgbClr val="005AB5"/>
                            </a:solidFill>
                            <a:latin typeface="Cambria Math" panose="02040503050406030204" pitchFamily="18" charset="0"/>
                          </a:rPr>
                        </m:ctrlPr>
                      </m:accPr>
                      <m:e>
                        <m:r>
                          <a:rPr lang="en-US" sz="2400" b="0" i="1" dirty="0" smtClean="0">
                            <a:solidFill>
                              <a:srgbClr val="005AB5"/>
                            </a:solidFill>
                            <a:latin typeface="Cambria Math" panose="02040503050406030204" pitchFamily="18" charset="0"/>
                          </a:rPr>
                          <m:t>𝑖𝑜</m:t>
                        </m:r>
                      </m:e>
                    </m:acc>
                    <m:r>
                      <a:rPr lang="en-US" sz="2400" b="0" i="1" dirty="0" smtClean="0">
                        <a:latin typeface="Cambria Math" panose="02040503050406030204" pitchFamily="18" charset="0"/>
                      </a:rPr>
                      <m:t>, </m:t>
                    </m:r>
                    <m:r>
                      <a:rPr lang="en-US" sz="2400" b="0" i="1" dirty="0" smtClean="0">
                        <a:solidFill>
                          <a:srgbClr val="005AB5"/>
                        </a:solidFill>
                        <a:latin typeface="Cambria Math" panose="02040503050406030204" pitchFamily="18" charset="0"/>
                      </a:rPr>
                      <m:t>1</m:t>
                    </m:r>
                    <m:r>
                      <a:rPr lang="en-US" sz="2400" b="0" i="1" dirty="0" smtClean="0">
                        <a:latin typeface="Cambria Math" panose="02040503050406030204" pitchFamily="18" charset="0"/>
                      </a:rPr>
                      <m:t>, </m:t>
                    </m:r>
                    <m:acc>
                      <m:accPr>
                        <m:chr m:val="⃗"/>
                        <m:ctrlPr>
                          <a:rPr lang="en-US" sz="2400" i="1" dirty="0" smtClean="0">
                            <a:solidFill>
                              <a:srgbClr val="DC3220"/>
                            </a:solidFill>
                            <a:latin typeface="Cambria Math" panose="02040503050406030204" pitchFamily="18" charset="0"/>
                          </a:rPr>
                        </m:ctrlPr>
                      </m:accPr>
                      <m:e>
                        <m:r>
                          <a:rPr lang="en-US" sz="2400" i="1" dirty="0">
                            <a:solidFill>
                              <a:srgbClr val="DC3220"/>
                            </a:solidFill>
                            <a:latin typeface="Cambria Math" panose="02040503050406030204" pitchFamily="18" charset="0"/>
                          </a:rPr>
                          <m:t>𝑤</m:t>
                        </m:r>
                      </m:e>
                    </m:acc>
                    <m:r>
                      <a:rPr lang="en-US" sz="2400" b="0" i="1" dirty="0" smtClean="0">
                        <a:latin typeface="Cambria Math" panose="02040503050406030204" pitchFamily="18" charset="0"/>
                      </a:rPr>
                      <m:t>)</m:t>
                    </m:r>
                  </m:oMath>
                </a14:m>
                <a:endParaRPr lang="en-US" sz="2400"/>
              </a:p>
            </p:txBody>
          </p:sp>
        </mc:Choice>
        <mc:Fallback xmlns="">
          <p:sp>
            <p:nvSpPr>
              <p:cNvPr id="11" name="Content Placeholder 2">
                <a:extLst>
                  <a:ext uri="{FF2B5EF4-FFF2-40B4-BE49-F238E27FC236}">
                    <a16:creationId xmlns:a16="http://schemas.microsoft.com/office/drawing/2014/main" id="{F6232F65-AAD0-FB30-3262-2D1852348064}"/>
                  </a:ext>
                </a:extLst>
              </p:cNvPr>
              <p:cNvSpPr txBox="1">
                <a:spLocks noRot="1" noChangeAspect="1" noMove="1" noResize="1" noEditPoints="1" noAdjustHandles="1" noChangeArrowheads="1" noChangeShapeType="1" noTextEdit="1"/>
              </p:cNvSpPr>
              <p:nvPr/>
            </p:nvSpPr>
            <p:spPr>
              <a:xfrm>
                <a:off x="9326127" y="4693298"/>
                <a:ext cx="2753341" cy="606523"/>
              </a:xfrm>
              <a:prstGeom prst="rect">
                <a:avLst/>
              </a:prstGeom>
              <a:blipFill>
                <a:blip r:embed="rId4"/>
                <a:stretch>
                  <a:fillRect l="-3540" t="-8081"/>
                </a:stretch>
              </a:blipFill>
            </p:spPr>
            <p:txBody>
              <a:bodyPr/>
              <a:lstStyle/>
              <a:p>
                <a:r>
                  <a:rPr lang="en-US">
                    <a:noFill/>
                  </a:rPr>
                  <a:t> </a:t>
                </a:r>
              </a:p>
            </p:txBody>
          </p:sp>
        </mc:Fallback>
      </mc:AlternateContent>
      <p:sp>
        <p:nvSpPr>
          <p:cNvPr id="14" name="TextBox 13">
            <a:extLst>
              <a:ext uri="{FF2B5EF4-FFF2-40B4-BE49-F238E27FC236}">
                <a16:creationId xmlns:a16="http://schemas.microsoft.com/office/drawing/2014/main" id="{97A1AD16-3DC0-2408-4AB6-5568BA7C3895}"/>
              </a:ext>
            </a:extLst>
          </p:cNvPr>
          <p:cNvSpPr txBox="1"/>
          <p:nvPr/>
        </p:nvSpPr>
        <p:spPr>
          <a:xfrm>
            <a:off x="5595582" y="5484557"/>
            <a:ext cx="6168788" cy="1261884"/>
          </a:xfrm>
          <a:prstGeom prst="rect">
            <a:avLst/>
          </a:prstGeom>
          <a:noFill/>
        </p:spPr>
        <p:txBody>
          <a:bodyPr wrap="square">
            <a:spAutoFit/>
          </a:bodyPr>
          <a:lstStyle/>
          <a:p>
            <a:r>
              <a:rPr lang="en-US" sz="2800"/>
              <a:t>Cheap:</a:t>
            </a:r>
          </a:p>
          <a:p>
            <a:pPr marL="742950" lvl="1" indent="-285750">
              <a:buFont typeface="Arial" panose="020B0604020202020204" pitchFamily="34" charset="0"/>
              <a:buChar char="•"/>
            </a:pPr>
            <a:r>
              <a:rPr lang="en-US" sz="2400"/>
              <a:t>Addition</a:t>
            </a:r>
          </a:p>
          <a:p>
            <a:pPr marL="742950" lvl="1" indent="-285750">
              <a:buFont typeface="Arial" panose="020B0604020202020204" pitchFamily="34" charset="0"/>
              <a:buChar char="•"/>
            </a:pPr>
            <a:r>
              <a:rPr lang="en-US" sz="2400"/>
              <a:t>Multiplication by constants</a:t>
            </a:r>
          </a:p>
        </p:txBody>
      </p:sp>
      <p:sp>
        <p:nvSpPr>
          <p:cNvPr id="15" name="Left Brace 14">
            <a:extLst>
              <a:ext uri="{FF2B5EF4-FFF2-40B4-BE49-F238E27FC236}">
                <a16:creationId xmlns:a16="http://schemas.microsoft.com/office/drawing/2014/main" id="{20532C29-42A8-1F56-1E73-D410DFCC98B7}"/>
              </a:ext>
            </a:extLst>
          </p:cNvPr>
          <p:cNvSpPr/>
          <p:nvPr/>
        </p:nvSpPr>
        <p:spPr>
          <a:xfrm>
            <a:off x="1501253" y="3111689"/>
            <a:ext cx="257423" cy="1554313"/>
          </a:xfrm>
          <a:prstGeom prst="leftBrace">
            <a:avLst/>
          </a:prstGeom>
          <a:ln w="28575"/>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6" name="TextBox 15">
            <a:extLst>
              <a:ext uri="{FF2B5EF4-FFF2-40B4-BE49-F238E27FC236}">
                <a16:creationId xmlns:a16="http://schemas.microsoft.com/office/drawing/2014/main" id="{D97F4059-123D-FA1A-0AC5-7A1E214F921D}"/>
              </a:ext>
            </a:extLst>
          </p:cNvPr>
          <p:cNvSpPr txBox="1"/>
          <p:nvPr/>
        </p:nvSpPr>
        <p:spPr>
          <a:xfrm>
            <a:off x="0" y="3429000"/>
            <a:ext cx="1596787" cy="830997"/>
          </a:xfrm>
          <a:prstGeom prst="rect">
            <a:avLst/>
          </a:prstGeom>
          <a:noFill/>
        </p:spPr>
        <p:txBody>
          <a:bodyPr wrap="square" rtlCol="0">
            <a:spAutoFit/>
          </a:bodyPr>
          <a:lstStyle/>
          <a:p>
            <a:r>
              <a:rPr lang="en-US" sz="2400"/>
              <a:t>Number of constraints</a:t>
            </a:r>
          </a:p>
        </p:txBody>
      </p:sp>
      <p:sp>
        <p:nvSpPr>
          <p:cNvPr id="5" name="Down Arrow 4">
            <a:extLst>
              <a:ext uri="{FF2B5EF4-FFF2-40B4-BE49-F238E27FC236}">
                <a16:creationId xmlns:a16="http://schemas.microsoft.com/office/drawing/2014/main" id="{31973D4A-7F55-199C-3890-051E983B0736}"/>
              </a:ext>
            </a:extLst>
          </p:cNvPr>
          <p:cNvSpPr/>
          <p:nvPr/>
        </p:nvSpPr>
        <p:spPr>
          <a:xfrm>
            <a:off x="5962431" y="2657425"/>
            <a:ext cx="267136" cy="406670"/>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AEC87C24-A000-1B09-11DB-36B711241B8E}"/>
              </a:ext>
            </a:extLst>
          </p:cNvPr>
          <p:cNvSpPr txBox="1"/>
          <p:nvPr/>
        </p:nvSpPr>
        <p:spPr>
          <a:xfrm>
            <a:off x="2022325" y="1690688"/>
            <a:ext cx="527538" cy="523220"/>
          </a:xfrm>
          <a:prstGeom prst="rect">
            <a:avLst/>
          </a:prstGeom>
          <a:noFill/>
        </p:spPr>
        <p:txBody>
          <a:bodyPr wrap="square">
            <a:spAutoFit/>
          </a:bodyPr>
          <a:lstStyle/>
          <a:p>
            <a:r>
              <a:rPr lang="en-US" sz="2800">
                <a:latin typeface="Cambria Math" panose="02040503050406030204" pitchFamily="18" charset="0"/>
                <a:ea typeface="Cambria Math" panose="02040503050406030204" pitchFamily="18" charset="0"/>
              </a:rPr>
              <a:t>F:</a:t>
            </a:r>
            <a:endParaRPr lang="en-US" sz="2800"/>
          </a:p>
        </p:txBody>
      </p:sp>
      <p:sp>
        <p:nvSpPr>
          <p:cNvPr id="6" name="TextBox 5">
            <a:extLst>
              <a:ext uri="{FF2B5EF4-FFF2-40B4-BE49-F238E27FC236}">
                <a16:creationId xmlns:a16="http://schemas.microsoft.com/office/drawing/2014/main" id="{8EB0D074-305D-7004-37E9-20DB0108A7C0}"/>
              </a:ext>
            </a:extLst>
          </p:cNvPr>
          <p:cNvSpPr txBox="1"/>
          <p:nvPr/>
        </p:nvSpPr>
        <p:spPr>
          <a:xfrm>
            <a:off x="10545767" y="4154654"/>
            <a:ext cx="1218603" cy="523220"/>
          </a:xfrm>
          <a:prstGeom prst="rect">
            <a:avLst/>
          </a:prstGeom>
          <a:noFill/>
        </p:spPr>
        <p:txBody>
          <a:bodyPr wrap="none" rtlCol="0">
            <a:spAutoFit/>
          </a:bodyPr>
          <a:lstStyle/>
          <a:p>
            <a:r>
              <a:rPr lang="en-US" sz="2800"/>
              <a:t>mod </a:t>
            </a:r>
            <a:r>
              <a:rPr lang="en-US" sz="2800">
                <a:solidFill>
                  <a:srgbClr val="005AB5"/>
                </a:solidFill>
              </a:rPr>
              <a:t>m</a:t>
            </a:r>
          </a:p>
        </p:txBody>
      </p:sp>
      <p:sp>
        <p:nvSpPr>
          <p:cNvPr id="9" name="TextBox 8">
            <a:extLst>
              <a:ext uri="{FF2B5EF4-FFF2-40B4-BE49-F238E27FC236}">
                <a16:creationId xmlns:a16="http://schemas.microsoft.com/office/drawing/2014/main" id="{3A894334-72CF-DCAE-985C-293E0179CE8C}"/>
              </a:ext>
            </a:extLst>
          </p:cNvPr>
          <p:cNvSpPr txBox="1"/>
          <p:nvPr/>
        </p:nvSpPr>
        <p:spPr>
          <a:xfrm>
            <a:off x="7475220" y="3636033"/>
            <a:ext cx="388620" cy="646331"/>
          </a:xfrm>
          <a:prstGeom prst="rect">
            <a:avLst/>
          </a:prstGeom>
          <a:noFill/>
        </p:spPr>
        <p:txBody>
          <a:bodyPr wrap="square">
            <a:spAutoFit/>
          </a:bodyPr>
          <a:lstStyle/>
          <a:p>
            <a:r>
              <a:rPr lang="en-US" sz="3600" b="0" i="0">
                <a:solidFill>
                  <a:srgbClr val="202124"/>
                </a:solidFill>
                <a:effectLst/>
                <a:highlight>
                  <a:srgbClr val="FFFFFF"/>
                </a:highlight>
                <a:latin typeface="Calibri" panose="020F0502020204030204" pitchFamily="34" charset="0"/>
                <a:cs typeface="Calibri" panose="020F0502020204030204" pitchFamily="34" charset="0"/>
              </a:rPr>
              <a:t>≡</a:t>
            </a:r>
            <a:endParaRPr lang="en-US" sz="360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96988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14" grpId="0"/>
      <p:bldP spid="15" grpId="0" animBg="1"/>
      <p:bldP spid="16" grpId="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740868-25E4-7C82-589B-FF5EAE6D94DC}"/>
              </a:ext>
            </a:extLst>
          </p:cNvPr>
          <p:cNvSpPr>
            <a:spLocks noGrp="1"/>
          </p:cNvSpPr>
          <p:nvPr>
            <p:ph type="title"/>
          </p:nvPr>
        </p:nvSpPr>
        <p:spPr/>
        <p:txBody>
          <a:bodyPr>
            <a:normAutofit/>
          </a:bodyPr>
          <a:lstStyle/>
          <a:p>
            <a:r>
              <a:rPr lang="en-US"/>
              <a:t>Proof-of-Possession for Signature</a:t>
            </a:r>
            <a:endParaRPr lang="en-US" sz="3600"/>
          </a:p>
        </p:txBody>
      </p:sp>
      <p:sp>
        <p:nvSpPr>
          <p:cNvPr id="3" name="Content Placeholder 2">
            <a:extLst>
              <a:ext uri="{FF2B5EF4-FFF2-40B4-BE49-F238E27FC236}">
                <a16:creationId xmlns:a16="http://schemas.microsoft.com/office/drawing/2014/main" id="{C131D50B-6083-4B7D-9597-E93C4183FB23}"/>
              </a:ext>
            </a:extLst>
          </p:cNvPr>
          <p:cNvSpPr>
            <a:spLocks noGrp="1"/>
          </p:cNvSpPr>
          <p:nvPr>
            <p:ph idx="1"/>
          </p:nvPr>
        </p:nvSpPr>
        <p:spPr>
          <a:xfrm>
            <a:off x="674849" y="1508189"/>
            <a:ext cx="10947399" cy="1288746"/>
          </a:xfrm>
        </p:spPr>
        <p:txBody>
          <a:bodyPr>
            <a:normAutofit lnSpcReduction="10000"/>
          </a:bodyPr>
          <a:lstStyle/>
          <a:p>
            <a:pPr marL="0" indent="0">
              <a:buNone/>
            </a:pPr>
            <a:r>
              <a:rPr lang="en-US"/>
              <a:t>Prover’s Goal: Convince Verifier that he knows a signature </a:t>
            </a:r>
            <a:r>
              <a:rPr lang="el-GR">
                <a:solidFill>
                  <a:srgbClr val="DC3220"/>
                </a:solidFill>
              </a:rPr>
              <a:t>σ</a:t>
            </a:r>
            <a:r>
              <a:rPr lang="el-GR">
                <a:solidFill>
                  <a:srgbClr val="FF0000"/>
                </a:solidFill>
              </a:rPr>
              <a:t> </a:t>
            </a:r>
            <a:r>
              <a:rPr lang="en-US"/>
              <a:t>on message</a:t>
            </a:r>
            <a:r>
              <a:rPr lang="en-US">
                <a:solidFill>
                  <a:srgbClr val="FF0000"/>
                </a:solidFill>
              </a:rPr>
              <a:t> </a:t>
            </a:r>
            <a:r>
              <a:rPr lang="en-US">
                <a:solidFill>
                  <a:srgbClr val="DC3220"/>
                </a:solidFill>
              </a:rPr>
              <a:t>m</a:t>
            </a:r>
            <a:r>
              <a:rPr lang="en-US"/>
              <a:t> such that</a:t>
            </a:r>
          </a:p>
          <a:p>
            <a:pPr marL="0" indent="0" algn="ctr">
              <a:buNone/>
            </a:pPr>
            <a:r>
              <a:rPr lang="en-US" i="1" err="1"/>
              <a:t>Sign.Verify</a:t>
            </a:r>
            <a:r>
              <a:rPr lang="en-US" i="1"/>
              <a:t>(</a:t>
            </a:r>
            <a:r>
              <a:rPr lang="en-US" i="1">
                <a:solidFill>
                  <a:srgbClr val="005AB5"/>
                </a:solidFill>
              </a:rPr>
              <a:t>PK</a:t>
            </a:r>
            <a:r>
              <a:rPr lang="en-US" i="1"/>
              <a:t>, </a:t>
            </a:r>
            <a:r>
              <a:rPr lang="el-GR" i="1">
                <a:solidFill>
                  <a:srgbClr val="DC3220"/>
                </a:solidFill>
              </a:rPr>
              <a:t>σ</a:t>
            </a:r>
            <a:r>
              <a:rPr lang="en-US" i="1"/>
              <a:t>, </a:t>
            </a:r>
            <a:r>
              <a:rPr lang="en-US" i="1">
                <a:solidFill>
                  <a:srgbClr val="DC3220"/>
                </a:solidFill>
              </a:rPr>
              <a:t>m</a:t>
            </a:r>
            <a:r>
              <a:rPr lang="en-US" i="1"/>
              <a:t>) is true</a:t>
            </a:r>
          </a:p>
        </p:txBody>
      </p:sp>
      <p:pic>
        <p:nvPicPr>
          <p:cNvPr id="36" name="Picture 6" descr="Client - Free marketing icons">
            <a:extLst>
              <a:ext uri="{FF2B5EF4-FFF2-40B4-BE49-F238E27FC236}">
                <a16:creationId xmlns:a16="http://schemas.microsoft.com/office/drawing/2014/main" id="{8BC8F453-F588-E791-A9E1-CE492ADCB79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28374"/>
          <a:stretch/>
        </p:blipFill>
        <p:spPr bwMode="auto">
          <a:xfrm>
            <a:off x="838200" y="4643839"/>
            <a:ext cx="2315308" cy="1658373"/>
          </a:xfrm>
          <a:prstGeom prst="rect">
            <a:avLst/>
          </a:prstGeom>
          <a:noFill/>
          <a:extLst>
            <a:ext uri="{909E8E84-426E-40DD-AFC4-6F175D3DCCD1}">
              <a14:hiddenFill xmlns:a14="http://schemas.microsoft.com/office/drawing/2010/main">
                <a:solidFill>
                  <a:srgbClr val="FFFFFF"/>
                </a:solidFill>
              </a14:hiddenFill>
            </a:ext>
          </a:extLst>
        </p:spPr>
      </p:pic>
      <p:sp>
        <p:nvSpPr>
          <p:cNvPr id="37" name="TextBox 36">
            <a:extLst>
              <a:ext uri="{FF2B5EF4-FFF2-40B4-BE49-F238E27FC236}">
                <a16:creationId xmlns:a16="http://schemas.microsoft.com/office/drawing/2014/main" id="{9C30A3E0-C67C-EA82-8C32-F19BECA5F082}"/>
              </a:ext>
            </a:extLst>
          </p:cNvPr>
          <p:cNvSpPr txBox="1"/>
          <p:nvPr/>
        </p:nvSpPr>
        <p:spPr>
          <a:xfrm>
            <a:off x="1493793" y="6413799"/>
            <a:ext cx="1004121" cy="461665"/>
          </a:xfrm>
          <a:prstGeom prst="rect">
            <a:avLst/>
          </a:prstGeom>
          <a:noFill/>
        </p:spPr>
        <p:txBody>
          <a:bodyPr wrap="none" rtlCol="0">
            <a:spAutoFit/>
          </a:bodyPr>
          <a:lstStyle/>
          <a:p>
            <a:r>
              <a:rPr lang="en-US" sz="2400"/>
              <a:t>Prover</a:t>
            </a:r>
          </a:p>
        </p:txBody>
      </p:sp>
      <p:pic>
        <p:nvPicPr>
          <p:cNvPr id="38" name="Picture 37">
            <a:extLst>
              <a:ext uri="{FF2B5EF4-FFF2-40B4-BE49-F238E27FC236}">
                <a16:creationId xmlns:a16="http://schemas.microsoft.com/office/drawing/2014/main" id="{07309CFF-DEE4-97DB-3A16-1B377D0946F2}"/>
              </a:ext>
            </a:extLst>
          </p:cNvPr>
          <p:cNvPicPr>
            <a:picLocks noChangeAspect="1"/>
          </p:cNvPicPr>
          <p:nvPr/>
        </p:nvPicPr>
        <p:blipFill rotWithShape="1">
          <a:blip r:embed="rId4"/>
          <a:srcRect b="6852"/>
          <a:stretch/>
        </p:blipFill>
        <p:spPr>
          <a:xfrm>
            <a:off x="9046754" y="4618318"/>
            <a:ext cx="1893077" cy="1763364"/>
          </a:xfrm>
          <a:prstGeom prst="rect">
            <a:avLst/>
          </a:prstGeom>
        </p:spPr>
      </p:pic>
      <p:sp>
        <p:nvSpPr>
          <p:cNvPr id="39" name="TextBox 38">
            <a:extLst>
              <a:ext uri="{FF2B5EF4-FFF2-40B4-BE49-F238E27FC236}">
                <a16:creationId xmlns:a16="http://schemas.microsoft.com/office/drawing/2014/main" id="{47B7955E-45DF-1A6D-4FD7-1980134FCDAE}"/>
              </a:ext>
            </a:extLst>
          </p:cNvPr>
          <p:cNvSpPr txBox="1"/>
          <p:nvPr/>
        </p:nvSpPr>
        <p:spPr>
          <a:xfrm>
            <a:off x="9555809" y="6413799"/>
            <a:ext cx="1102289" cy="461665"/>
          </a:xfrm>
          <a:prstGeom prst="rect">
            <a:avLst/>
          </a:prstGeom>
          <a:noFill/>
        </p:spPr>
        <p:txBody>
          <a:bodyPr wrap="none" rtlCol="0">
            <a:spAutoFit/>
          </a:bodyPr>
          <a:lstStyle/>
          <a:p>
            <a:r>
              <a:rPr lang="en-US" sz="2400"/>
              <a:t>Verifier</a:t>
            </a:r>
          </a:p>
        </p:txBody>
      </p:sp>
      <p:pic>
        <p:nvPicPr>
          <p:cNvPr id="43" name="Graphic 42" descr="Diploma roll with solid fill">
            <a:extLst>
              <a:ext uri="{FF2B5EF4-FFF2-40B4-BE49-F238E27FC236}">
                <a16:creationId xmlns:a16="http://schemas.microsoft.com/office/drawing/2014/main" id="{4FA38BFB-9C55-4EDE-2E75-68C65CDA225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357917" y="3777578"/>
            <a:ext cx="914400" cy="914400"/>
          </a:xfrm>
          <a:prstGeom prst="rect">
            <a:avLst/>
          </a:prstGeom>
        </p:spPr>
      </p:pic>
      <p:pic>
        <p:nvPicPr>
          <p:cNvPr id="47" name="Graphic 46" descr="Diploma roll with solid fill">
            <a:extLst>
              <a:ext uri="{FF2B5EF4-FFF2-40B4-BE49-F238E27FC236}">
                <a16:creationId xmlns:a16="http://schemas.microsoft.com/office/drawing/2014/main" id="{74A89F96-4CDE-3F3A-917F-BA1A307B49B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718442" y="3760503"/>
            <a:ext cx="914400" cy="914400"/>
          </a:xfrm>
          <a:prstGeom prst="rect">
            <a:avLst/>
          </a:prstGeom>
        </p:spPr>
      </p:pic>
      <p:sp>
        <p:nvSpPr>
          <p:cNvPr id="50" name="TextBox 49">
            <a:extLst>
              <a:ext uri="{FF2B5EF4-FFF2-40B4-BE49-F238E27FC236}">
                <a16:creationId xmlns:a16="http://schemas.microsoft.com/office/drawing/2014/main" id="{33BF0327-AE11-988F-B516-33BC74ADE697}"/>
              </a:ext>
            </a:extLst>
          </p:cNvPr>
          <p:cNvSpPr txBox="1"/>
          <p:nvPr/>
        </p:nvSpPr>
        <p:spPr>
          <a:xfrm>
            <a:off x="10267774" y="3916468"/>
            <a:ext cx="1657922" cy="400110"/>
          </a:xfrm>
          <a:prstGeom prst="rect">
            <a:avLst/>
          </a:prstGeom>
          <a:noFill/>
        </p:spPr>
        <p:txBody>
          <a:bodyPr wrap="square">
            <a:spAutoFit/>
          </a:bodyPr>
          <a:lstStyle/>
          <a:p>
            <a:r>
              <a:rPr lang="en-US" sz="2000">
                <a:solidFill>
                  <a:srgbClr val="202124"/>
                </a:solidFill>
                <a:latin typeface="Calibri" panose="020F0502020204030204" pitchFamily="34" charset="0"/>
                <a:cs typeface="Calibri" panose="020F0502020204030204" pitchFamily="34" charset="0"/>
              </a:rPr>
              <a:t>Accept/Reject</a:t>
            </a:r>
            <a:endParaRPr lang="en-US" sz="2000">
              <a:latin typeface="Calibri" panose="020F0502020204030204" pitchFamily="34" charset="0"/>
              <a:cs typeface="Calibri" panose="020F0502020204030204" pitchFamily="34" charset="0"/>
            </a:endParaRPr>
          </a:p>
        </p:txBody>
      </p:sp>
      <p:sp>
        <p:nvSpPr>
          <p:cNvPr id="53" name="TextBox 52">
            <a:extLst>
              <a:ext uri="{FF2B5EF4-FFF2-40B4-BE49-F238E27FC236}">
                <a16:creationId xmlns:a16="http://schemas.microsoft.com/office/drawing/2014/main" id="{B79E1EBE-4C5C-874B-4A0F-99F3581D0632}"/>
              </a:ext>
            </a:extLst>
          </p:cNvPr>
          <p:cNvSpPr txBox="1"/>
          <p:nvPr/>
        </p:nvSpPr>
        <p:spPr>
          <a:xfrm>
            <a:off x="336417" y="3898503"/>
            <a:ext cx="1377300" cy="523220"/>
          </a:xfrm>
          <a:prstGeom prst="rect">
            <a:avLst/>
          </a:prstGeom>
          <a:noFill/>
        </p:spPr>
        <p:txBody>
          <a:bodyPr wrap="none" rtlCol="0">
            <a:spAutoFit/>
          </a:bodyPr>
          <a:lstStyle/>
          <a:p>
            <a:r>
              <a:rPr lang="en-US" sz="2800">
                <a:solidFill>
                  <a:srgbClr val="005AB5"/>
                </a:solidFill>
              </a:rPr>
              <a:t>PK</a:t>
            </a:r>
            <a:r>
              <a:rPr lang="en-US" sz="2800"/>
              <a:t>, </a:t>
            </a:r>
            <a:r>
              <a:rPr lang="el-GR" sz="2800">
                <a:solidFill>
                  <a:srgbClr val="DC3220"/>
                </a:solidFill>
              </a:rPr>
              <a:t>σ</a:t>
            </a:r>
            <a:r>
              <a:rPr lang="el-GR" sz="2800"/>
              <a:t>, </a:t>
            </a:r>
            <a:r>
              <a:rPr lang="en-US" sz="2800">
                <a:solidFill>
                  <a:srgbClr val="DC3220"/>
                </a:solidFill>
              </a:rPr>
              <a:t>m</a:t>
            </a:r>
          </a:p>
        </p:txBody>
      </p:sp>
      <p:sp>
        <p:nvSpPr>
          <p:cNvPr id="54" name="TextBox 53">
            <a:extLst>
              <a:ext uri="{FF2B5EF4-FFF2-40B4-BE49-F238E27FC236}">
                <a16:creationId xmlns:a16="http://schemas.microsoft.com/office/drawing/2014/main" id="{8DCFA4E0-DE61-4990-E848-3DCF1E558B8A}"/>
              </a:ext>
            </a:extLst>
          </p:cNvPr>
          <p:cNvSpPr txBox="1"/>
          <p:nvPr/>
        </p:nvSpPr>
        <p:spPr>
          <a:xfrm>
            <a:off x="8235212" y="3898503"/>
            <a:ext cx="556563" cy="523220"/>
          </a:xfrm>
          <a:prstGeom prst="rect">
            <a:avLst/>
          </a:prstGeom>
          <a:noFill/>
        </p:spPr>
        <p:txBody>
          <a:bodyPr wrap="none" rtlCol="0">
            <a:spAutoFit/>
          </a:bodyPr>
          <a:lstStyle/>
          <a:p>
            <a:r>
              <a:rPr lang="en-US" sz="2800">
                <a:solidFill>
                  <a:srgbClr val="005AB5"/>
                </a:solidFill>
              </a:rPr>
              <a:t>PK</a:t>
            </a:r>
          </a:p>
        </p:txBody>
      </p:sp>
      <p:cxnSp>
        <p:nvCxnSpPr>
          <p:cNvPr id="55" name="Straight Arrow Connector 54">
            <a:extLst>
              <a:ext uri="{FF2B5EF4-FFF2-40B4-BE49-F238E27FC236}">
                <a16:creationId xmlns:a16="http://schemas.microsoft.com/office/drawing/2014/main" id="{29807851-4CD0-D931-5B96-7C12A558DDC0}"/>
              </a:ext>
            </a:extLst>
          </p:cNvPr>
          <p:cNvCxnSpPr>
            <a:cxnSpLocks/>
          </p:cNvCxnSpPr>
          <p:nvPr/>
        </p:nvCxnSpPr>
        <p:spPr>
          <a:xfrm>
            <a:off x="2273986" y="3759263"/>
            <a:ext cx="0" cy="82296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56" name="Straight Arrow Connector 55">
            <a:extLst>
              <a:ext uri="{FF2B5EF4-FFF2-40B4-BE49-F238E27FC236}">
                <a16:creationId xmlns:a16="http://schemas.microsoft.com/office/drawing/2014/main" id="{58D5D41D-0E1D-1D8A-231D-BB380C0E6280}"/>
              </a:ext>
            </a:extLst>
          </p:cNvPr>
          <p:cNvCxnSpPr>
            <a:cxnSpLocks/>
          </p:cNvCxnSpPr>
          <p:nvPr/>
        </p:nvCxnSpPr>
        <p:spPr>
          <a:xfrm>
            <a:off x="10257972" y="3736602"/>
            <a:ext cx="0" cy="82296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57" name="Straight Arrow Connector 56">
            <a:extLst>
              <a:ext uri="{FF2B5EF4-FFF2-40B4-BE49-F238E27FC236}">
                <a16:creationId xmlns:a16="http://schemas.microsoft.com/office/drawing/2014/main" id="{E9497FE5-8482-E2BD-9C95-3CDDDB845A36}"/>
              </a:ext>
            </a:extLst>
          </p:cNvPr>
          <p:cNvCxnSpPr>
            <a:cxnSpLocks/>
          </p:cNvCxnSpPr>
          <p:nvPr/>
        </p:nvCxnSpPr>
        <p:spPr>
          <a:xfrm flipH="1" flipV="1">
            <a:off x="9764676" y="3736602"/>
            <a:ext cx="0" cy="82296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58" name="Straight Arrow Connector 57">
            <a:extLst>
              <a:ext uri="{FF2B5EF4-FFF2-40B4-BE49-F238E27FC236}">
                <a16:creationId xmlns:a16="http://schemas.microsoft.com/office/drawing/2014/main" id="{1AF56B1A-60FB-BEB6-119F-7996285B1504}"/>
              </a:ext>
            </a:extLst>
          </p:cNvPr>
          <p:cNvCxnSpPr>
            <a:cxnSpLocks/>
          </p:cNvCxnSpPr>
          <p:nvPr/>
        </p:nvCxnSpPr>
        <p:spPr>
          <a:xfrm flipV="1">
            <a:off x="1722984" y="3747231"/>
            <a:ext cx="0" cy="82296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4" name="Rectangle 3">
            <a:extLst>
              <a:ext uri="{FF2B5EF4-FFF2-40B4-BE49-F238E27FC236}">
                <a16:creationId xmlns:a16="http://schemas.microsoft.com/office/drawing/2014/main" id="{F786B442-AA0F-ECC8-9963-B2833EE737EF}"/>
              </a:ext>
            </a:extLst>
          </p:cNvPr>
          <p:cNvSpPr/>
          <p:nvPr/>
        </p:nvSpPr>
        <p:spPr>
          <a:xfrm>
            <a:off x="882019" y="2304108"/>
            <a:ext cx="2390298" cy="1410826"/>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US" sz="2800" err="1"/>
              <a:t>zkSNARK.Prove</a:t>
            </a:r>
            <a:endParaRPr lang="en-US" sz="2800"/>
          </a:p>
        </p:txBody>
      </p:sp>
      <p:sp>
        <p:nvSpPr>
          <p:cNvPr id="5" name="Rectangle 4">
            <a:extLst>
              <a:ext uri="{FF2B5EF4-FFF2-40B4-BE49-F238E27FC236}">
                <a16:creationId xmlns:a16="http://schemas.microsoft.com/office/drawing/2014/main" id="{5D488E35-E29F-879E-D2C0-FE367EEA9E94}"/>
              </a:ext>
            </a:extLst>
          </p:cNvPr>
          <p:cNvSpPr/>
          <p:nvPr/>
        </p:nvSpPr>
        <p:spPr>
          <a:xfrm>
            <a:off x="8911804" y="2260856"/>
            <a:ext cx="2390298" cy="1410826"/>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US" sz="2800" err="1"/>
              <a:t>zkSNARK.Verify</a:t>
            </a:r>
            <a:endParaRPr lang="en-US" sz="2800"/>
          </a:p>
        </p:txBody>
      </p:sp>
      <p:cxnSp>
        <p:nvCxnSpPr>
          <p:cNvPr id="6" name="Straight Arrow Connector 5">
            <a:extLst>
              <a:ext uri="{FF2B5EF4-FFF2-40B4-BE49-F238E27FC236}">
                <a16:creationId xmlns:a16="http://schemas.microsoft.com/office/drawing/2014/main" id="{A80337D2-28A2-18D9-423A-EF86CF86F0D1}"/>
              </a:ext>
            </a:extLst>
          </p:cNvPr>
          <p:cNvCxnSpPr>
            <a:cxnSpLocks/>
          </p:cNvCxnSpPr>
          <p:nvPr/>
        </p:nvCxnSpPr>
        <p:spPr>
          <a:xfrm>
            <a:off x="3352797" y="5448344"/>
            <a:ext cx="5486400" cy="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pic>
        <p:nvPicPr>
          <p:cNvPr id="7" name="Graphic 6" descr="Diploma roll with solid fill">
            <a:extLst>
              <a:ext uri="{FF2B5EF4-FFF2-40B4-BE49-F238E27FC236}">
                <a16:creationId xmlns:a16="http://schemas.microsoft.com/office/drawing/2014/main" id="{9C7BC8AA-540D-939A-1FF0-DFACFD94DF0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642931" y="4733235"/>
            <a:ext cx="914400" cy="914400"/>
          </a:xfrm>
          <a:prstGeom prst="rect">
            <a:avLst/>
          </a:prstGeom>
        </p:spPr>
      </p:pic>
      <p:sp>
        <p:nvSpPr>
          <p:cNvPr id="8" name="AutoShape 19">
            <a:extLst>
              <a:ext uri="{FF2B5EF4-FFF2-40B4-BE49-F238E27FC236}">
                <a16:creationId xmlns:a16="http://schemas.microsoft.com/office/drawing/2014/main" id="{1C4C4076-C682-0609-5E49-EEF8765EB4C9}"/>
              </a:ext>
            </a:extLst>
          </p:cNvPr>
          <p:cNvSpPr>
            <a:spLocks noChangeArrowheads="1"/>
          </p:cNvSpPr>
          <p:nvPr/>
        </p:nvSpPr>
        <p:spPr bwMode="auto">
          <a:xfrm>
            <a:off x="3578284" y="5620675"/>
            <a:ext cx="4599028" cy="1173815"/>
          </a:xfrm>
          <a:prstGeom prst="wedgeRectCallout">
            <a:avLst>
              <a:gd name="adj1" fmla="val 3421"/>
              <a:gd name="adj2" fmla="val -78119"/>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da-DK" sz="2400" b="1"/>
              <a:t>Knowledge </a:t>
            </a:r>
            <a:r>
              <a:rPr lang="da-DK" sz="2400" b="1" err="1"/>
              <a:t>Soundness</a:t>
            </a:r>
            <a:br>
              <a:rPr lang="da-DK" sz="2400"/>
            </a:br>
            <a:r>
              <a:rPr lang="da-DK" sz="2400"/>
              <a:t>Only accept </a:t>
            </a:r>
            <a:r>
              <a:rPr lang="da-DK" sz="2400" err="1"/>
              <a:t>if</a:t>
            </a:r>
            <a:r>
              <a:rPr lang="da-DK" sz="2400"/>
              <a:t> </a:t>
            </a:r>
            <a:r>
              <a:rPr lang="da-DK" sz="2400" err="1"/>
              <a:t>Prover</a:t>
            </a:r>
            <a:r>
              <a:rPr lang="da-DK" sz="2400"/>
              <a:t> </a:t>
            </a:r>
            <a:r>
              <a:rPr lang="da-DK" sz="2400" err="1"/>
              <a:t>demonstrates</a:t>
            </a:r>
            <a:r>
              <a:rPr lang="da-DK" sz="2400"/>
              <a:t> </a:t>
            </a:r>
            <a:r>
              <a:rPr lang="da-DK" sz="2400" err="1"/>
              <a:t>knowledge</a:t>
            </a:r>
            <a:r>
              <a:rPr lang="da-DK" sz="2400"/>
              <a:t> of </a:t>
            </a:r>
            <a:r>
              <a:rPr lang="en-US" sz="2400"/>
              <a:t>such </a:t>
            </a:r>
            <a:r>
              <a:rPr lang="en-US" sz="2400">
                <a:solidFill>
                  <a:srgbClr val="D02921"/>
                </a:solidFill>
              </a:rPr>
              <a:t>(</a:t>
            </a:r>
            <a:r>
              <a:rPr lang="el-GR" sz="2400">
                <a:solidFill>
                  <a:srgbClr val="D02921"/>
                </a:solidFill>
              </a:rPr>
              <a:t>σ</a:t>
            </a:r>
            <a:r>
              <a:rPr lang="en-US" sz="2400">
                <a:solidFill>
                  <a:srgbClr val="D02921"/>
                </a:solidFill>
              </a:rPr>
              <a:t>, m) </a:t>
            </a:r>
            <a:r>
              <a:rPr lang="en-US" sz="2400"/>
              <a:t>pair</a:t>
            </a:r>
          </a:p>
        </p:txBody>
      </p:sp>
      <p:sp>
        <p:nvSpPr>
          <p:cNvPr id="9" name="AutoShape 20">
            <a:extLst>
              <a:ext uri="{FF2B5EF4-FFF2-40B4-BE49-F238E27FC236}">
                <a16:creationId xmlns:a16="http://schemas.microsoft.com/office/drawing/2014/main" id="{789BA9FD-A8E6-11A8-65DB-9941780BA104}"/>
              </a:ext>
            </a:extLst>
          </p:cNvPr>
          <p:cNvSpPr>
            <a:spLocks noChangeArrowheads="1"/>
          </p:cNvSpPr>
          <p:nvPr/>
        </p:nvSpPr>
        <p:spPr bwMode="auto">
          <a:xfrm>
            <a:off x="4010086" y="3274230"/>
            <a:ext cx="3617599" cy="1173820"/>
          </a:xfrm>
          <a:prstGeom prst="wedgeRectCallout">
            <a:avLst>
              <a:gd name="adj1" fmla="val 3755"/>
              <a:gd name="adj2" fmla="val 94578"/>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da-DK" sz="2400" b="1"/>
              <a:t>Zero-knowledge</a:t>
            </a:r>
            <a:br>
              <a:rPr lang="da-DK" sz="2400"/>
            </a:br>
            <a:r>
              <a:rPr lang="da-DK" sz="2400" err="1"/>
              <a:t>Does</a:t>
            </a:r>
            <a:r>
              <a:rPr lang="da-DK" sz="2400"/>
              <a:t> not </a:t>
            </a:r>
            <a:r>
              <a:rPr lang="da-DK" sz="2400" err="1"/>
              <a:t>reveal</a:t>
            </a:r>
            <a:r>
              <a:rPr lang="da-DK" sz="2400"/>
              <a:t> </a:t>
            </a:r>
            <a:r>
              <a:rPr lang="da-DK" sz="2400" err="1"/>
              <a:t>anything</a:t>
            </a:r>
            <a:r>
              <a:rPr lang="da-DK" sz="2400"/>
              <a:t> </a:t>
            </a:r>
            <a:r>
              <a:rPr lang="da-DK" sz="2400" err="1"/>
              <a:t>other</a:t>
            </a:r>
            <a:r>
              <a:rPr lang="da-DK" sz="2400"/>
              <a:t> </a:t>
            </a:r>
            <a:r>
              <a:rPr lang="da-DK" sz="2400" err="1"/>
              <a:t>than</a:t>
            </a:r>
            <a:r>
              <a:rPr lang="da-DK" sz="2400"/>
              <a:t> </a:t>
            </a:r>
            <a:r>
              <a:rPr lang="da-DK" sz="2400" err="1"/>
              <a:t>this</a:t>
            </a:r>
            <a:r>
              <a:rPr lang="da-DK" sz="2400"/>
              <a:t> statement</a:t>
            </a:r>
            <a:endParaRPr lang="en-US" sz="2400"/>
          </a:p>
        </p:txBody>
      </p:sp>
    </p:spTree>
    <p:extLst>
      <p:ext uri="{BB962C8B-B14F-4D97-AF65-F5344CB8AC3E}">
        <p14:creationId xmlns:p14="http://schemas.microsoft.com/office/powerpoint/2010/main" val="1613231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4"/>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7"/>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5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0"/>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56"/>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P spid="53" grpId="0"/>
      <p:bldP spid="54" grpId="0"/>
      <p:bldP spid="8" grpId="0" animBg="1"/>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3C964C-D90E-C29C-744B-73D6F64A146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9D2BC27-50A0-2B6D-974B-0432B7BC5FF9}"/>
              </a:ext>
            </a:extLst>
          </p:cNvPr>
          <p:cNvSpPr>
            <a:spLocks noGrp="1"/>
          </p:cNvSpPr>
          <p:nvPr>
            <p:ph type="title"/>
          </p:nvPr>
        </p:nvSpPr>
        <p:spPr/>
        <p:txBody>
          <a:bodyPr/>
          <a:lstStyle/>
          <a:p>
            <a:r>
              <a:rPr lang="en-US"/>
              <a:t>Our Contributions</a:t>
            </a:r>
          </a:p>
        </p:txBody>
      </p:sp>
      <p:sp>
        <p:nvSpPr>
          <p:cNvPr id="3" name="Content Placeholder 2">
            <a:extLst>
              <a:ext uri="{FF2B5EF4-FFF2-40B4-BE49-F238E27FC236}">
                <a16:creationId xmlns:a16="http://schemas.microsoft.com/office/drawing/2014/main" id="{A82D0D51-2237-E00E-9B88-AC43F0548B40}"/>
              </a:ext>
            </a:extLst>
          </p:cNvPr>
          <p:cNvSpPr>
            <a:spLocks noGrp="1"/>
          </p:cNvSpPr>
          <p:nvPr>
            <p:ph idx="1"/>
          </p:nvPr>
        </p:nvSpPr>
        <p:spPr>
          <a:xfrm>
            <a:off x="838200" y="1825625"/>
            <a:ext cx="10515600" cy="4770384"/>
          </a:xfrm>
        </p:spPr>
        <p:txBody>
          <a:bodyPr vert="horz" lIns="91440" tIns="45720" rIns="91440" bIns="45720" rtlCol="0" anchor="t">
            <a:normAutofit/>
          </a:bodyPr>
          <a:lstStyle/>
          <a:p>
            <a:r>
              <a:rPr lang="en-US"/>
              <a:t>Efficient Zero-Knowledge Proof protocols for legacy signatures, including </a:t>
            </a:r>
            <a:r>
              <a:rPr lang="en-US">
                <a:solidFill>
                  <a:schemeClr val="accent1"/>
                </a:solidFill>
              </a:rPr>
              <a:t>RSA</a:t>
            </a:r>
            <a:r>
              <a:rPr lang="en-US"/>
              <a:t>, </a:t>
            </a:r>
            <a:r>
              <a:rPr lang="en-US">
                <a:solidFill>
                  <a:schemeClr val="accent1"/>
                </a:solidFill>
              </a:rPr>
              <a:t>ECDSA</a:t>
            </a:r>
            <a:r>
              <a:rPr lang="en-US"/>
              <a:t>, </a:t>
            </a:r>
            <a:r>
              <a:rPr lang="en-US">
                <a:solidFill>
                  <a:schemeClr val="accent1"/>
                </a:solidFill>
              </a:rPr>
              <a:t>Ed25519</a:t>
            </a:r>
            <a:r>
              <a:rPr lang="en-US"/>
              <a:t>, </a:t>
            </a:r>
            <a:r>
              <a:rPr lang="en-US">
                <a:solidFill>
                  <a:schemeClr val="accent1"/>
                </a:solidFill>
              </a:rPr>
              <a:t>Falcon</a:t>
            </a:r>
            <a:r>
              <a:rPr lang="en-US"/>
              <a:t>, </a:t>
            </a:r>
            <a:r>
              <a:rPr lang="en-US" err="1">
                <a:solidFill>
                  <a:schemeClr val="accent1"/>
                </a:solidFill>
              </a:rPr>
              <a:t>Dilithium</a:t>
            </a:r>
            <a:endParaRPr lang="en-US">
              <a:solidFill>
                <a:schemeClr val="accent1"/>
              </a:solidFill>
            </a:endParaRPr>
          </a:p>
          <a:p>
            <a:pPr lvl="1"/>
            <a:r>
              <a:rPr lang="en-US"/>
              <a:t>Proof-of-Possession for </a:t>
            </a:r>
            <a:r>
              <a:rPr lang="en-US">
                <a:solidFill>
                  <a:schemeClr val="accent1"/>
                </a:solidFill>
              </a:rPr>
              <a:t>RSA</a:t>
            </a:r>
            <a:r>
              <a:rPr lang="en-US"/>
              <a:t>/</a:t>
            </a:r>
            <a:r>
              <a:rPr lang="en-US">
                <a:solidFill>
                  <a:schemeClr val="accent1"/>
                </a:solidFill>
              </a:rPr>
              <a:t>ECDSA</a:t>
            </a:r>
            <a:r>
              <a:rPr lang="en-US"/>
              <a:t> (2KB message): </a:t>
            </a:r>
            <a:endParaRPr lang="en-US">
              <a:ea typeface="Calibri"/>
              <a:cs typeface="Calibri"/>
            </a:endParaRPr>
          </a:p>
          <a:p>
            <a:pPr lvl="2"/>
            <a:r>
              <a:rPr lang="en-US">
                <a:solidFill>
                  <a:srgbClr val="7030A0"/>
                </a:solidFill>
              </a:rPr>
              <a:t>≈3s </a:t>
            </a:r>
            <a:r>
              <a:rPr lang="en-US"/>
              <a:t>prover time, </a:t>
            </a:r>
            <a:r>
              <a:rPr lang="en-US">
                <a:solidFill>
                  <a:srgbClr val="7030A0"/>
                </a:solidFill>
              </a:rPr>
              <a:t>&lt;30ms</a:t>
            </a:r>
            <a:r>
              <a:rPr lang="en-US">
                <a:solidFill>
                  <a:srgbClr val="00B050"/>
                </a:solidFill>
              </a:rPr>
              <a:t> </a:t>
            </a:r>
            <a:r>
              <a:rPr lang="en-US"/>
              <a:t>verifier time,</a:t>
            </a:r>
            <a:r>
              <a:rPr lang="en-US">
                <a:solidFill>
                  <a:srgbClr val="00B050"/>
                </a:solidFill>
              </a:rPr>
              <a:t> </a:t>
            </a:r>
            <a:r>
              <a:rPr lang="en-US">
                <a:solidFill>
                  <a:srgbClr val="7030A0"/>
                </a:solidFill>
              </a:rPr>
              <a:t>&lt;0.5KB </a:t>
            </a:r>
            <a:r>
              <a:rPr lang="en-US"/>
              <a:t>proof size </a:t>
            </a:r>
            <a:endParaRPr lang="en-US">
              <a:ea typeface="Calibri"/>
              <a:cs typeface="Calibri"/>
            </a:endParaRPr>
          </a:p>
          <a:p>
            <a:pPr lvl="2"/>
            <a:endParaRPr lang="en-US"/>
          </a:p>
          <a:p>
            <a:r>
              <a:rPr lang="en-US"/>
              <a:t>Technical overview</a:t>
            </a:r>
            <a:endParaRPr lang="en-US">
              <a:ea typeface="Calibri"/>
              <a:cs typeface="Calibri"/>
            </a:endParaRPr>
          </a:p>
          <a:p>
            <a:pPr lvl="1"/>
            <a:r>
              <a:rPr lang="en-US"/>
              <a:t>Efficiently encode legacy signature verification in a </a:t>
            </a:r>
            <a:r>
              <a:rPr lang="en-US" err="1"/>
              <a:t>zkSNARK</a:t>
            </a:r>
            <a:r>
              <a:rPr lang="en-US"/>
              <a:t> circuit</a:t>
            </a:r>
            <a:endParaRPr lang="en-US">
              <a:ea typeface="Calibri"/>
              <a:cs typeface="Calibri"/>
            </a:endParaRPr>
          </a:p>
          <a:p>
            <a:pPr lvl="2"/>
            <a:r>
              <a:rPr lang="en-US"/>
              <a:t>Support</a:t>
            </a:r>
            <a:r>
              <a:rPr lang="en-US">
                <a:ea typeface="+mn-lt"/>
                <a:cs typeface="+mn-lt"/>
              </a:rPr>
              <a:t> common operations including hashing, </a:t>
            </a:r>
            <a:r>
              <a:rPr lang="en-US" b="1">
                <a:ea typeface="+mn-lt"/>
                <a:cs typeface="+mn-lt"/>
              </a:rPr>
              <a:t>modular arithmetic</a:t>
            </a:r>
            <a:r>
              <a:rPr lang="en-US">
                <a:ea typeface="+mn-lt"/>
                <a:cs typeface="+mn-lt"/>
              </a:rPr>
              <a:t>, NTT, </a:t>
            </a:r>
            <a:r>
              <a:rPr lang="en-US" b="1">
                <a:ea typeface="+mn-lt"/>
                <a:cs typeface="+mn-lt"/>
              </a:rPr>
              <a:t>rejection sampling</a:t>
            </a:r>
            <a:r>
              <a:rPr lang="en-US">
                <a:ea typeface="+mn-lt"/>
                <a:cs typeface="+mn-lt"/>
              </a:rPr>
              <a:t>, and the Fisher-Yates shuffle</a:t>
            </a:r>
          </a:p>
          <a:p>
            <a:pPr lvl="2"/>
            <a:r>
              <a:rPr lang="en-US" b="1">
                <a:ea typeface="+mn-lt"/>
                <a:cs typeface="+mn-lt"/>
              </a:rPr>
              <a:t>Make extensive use of lookup arguments for efficiency</a:t>
            </a:r>
            <a:endParaRPr lang="en-US" b="1">
              <a:ea typeface="Calibri"/>
              <a:cs typeface="Calibri"/>
            </a:endParaRPr>
          </a:p>
          <a:p>
            <a:pPr lvl="1"/>
            <a:r>
              <a:rPr lang="en-US" b="1"/>
              <a:t>Move expensive operations outside the </a:t>
            </a:r>
            <a:r>
              <a:rPr lang="en-US" b="1" err="1"/>
              <a:t>zkSNARK</a:t>
            </a:r>
            <a:r>
              <a:rPr lang="en-US" b="1"/>
              <a:t> circuit</a:t>
            </a:r>
            <a:endParaRPr lang="en-US" b="1">
              <a:ea typeface="Calibri"/>
              <a:cs typeface="Calibri"/>
            </a:endParaRPr>
          </a:p>
          <a:p>
            <a:pPr marL="457200" lvl="1" indent="0">
              <a:buNone/>
            </a:pPr>
            <a:endParaRPr lang="en-US"/>
          </a:p>
          <a:p>
            <a:pPr lvl="1"/>
            <a:endParaRPr lang="en-US"/>
          </a:p>
        </p:txBody>
      </p:sp>
    </p:spTree>
    <p:extLst>
      <p:ext uri="{BB962C8B-B14F-4D97-AF65-F5344CB8AC3E}">
        <p14:creationId xmlns:p14="http://schemas.microsoft.com/office/powerpoint/2010/main" val="1927255597"/>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49A0B90-9E97-E798-A706-C424E327622F}"/>
              </a:ext>
            </a:extLst>
          </p:cNvPr>
          <p:cNvSpPr>
            <a:spLocks noGrp="1"/>
          </p:cNvSpPr>
          <p:nvPr>
            <p:ph idx="1"/>
          </p:nvPr>
        </p:nvSpPr>
        <p:spPr>
          <a:xfrm>
            <a:off x="838200" y="1825625"/>
            <a:ext cx="10515600" cy="4667250"/>
          </a:xfrm>
        </p:spPr>
        <p:txBody>
          <a:bodyPr>
            <a:normAutofit lnSpcReduction="10000"/>
          </a:bodyPr>
          <a:lstStyle/>
          <a:p>
            <a:r>
              <a:rPr lang="en-US" sz="3200"/>
              <a:t>Input: </a:t>
            </a:r>
          </a:p>
          <a:p>
            <a:pPr lvl="1"/>
            <a:r>
              <a:rPr lang="en-US" sz="2800"/>
              <a:t>Public key </a:t>
            </a:r>
            <a:r>
              <a:rPr lang="en-US" sz="2800">
                <a:solidFill>
                  <a:srgbClr val="005AB5"/>
                </a:solidFill>
                <a:latin typeface="Cambria Math" panose="02040503050406030204" pitchFamily="18" charset="0"/>
                <a:ea typeface="Cambria Math" panose="02040503050406030204" pitchFamily="18" charset="0"/>
              </a:rPr>
              <a:t>PK</a:t>
            </a:r>
          </a:p>
          <a:p>
            <a:pPr lvl="1"/>
            <a:r>
              <a:rPr lang="en-US" sz="2800"/>
              <a:t>Signature </a:t>
            </a:r>
            <a:r>
              <a:rPr lang="el-GR" sz="2800">
                <a:solidFill>
                  <a:srgbClr val="DC3220"/>
                </a:solidFill>
                <a:latin typeface="Cambria Math" panose="02040503050406030204" pitchFamily="18" charset="0"/>
                <a:ea typeface="Cambria Math" panose="02040503050406030204" pitchFamily="18" charset="0"/>
              </a:rPr>
              <a:t>σ</a:t>
            </a:r>
            <a:r>
              <a:rPr lang="en-US" sz="2800">
                <a:solidFill>
                  <a:srgbClr val="DC3220"/>
                </a:solidFill>
                <a:latin typeface="Cambria Math" panose="02040503050406030204" pitchFamily="18" charset="0"/>
                <a:ea typeface="Cambria Math" panose="02040503050406030204" pitchFamily="18" charset="0"/>
              </a:rPr>
              <a:t> = (R, z)</a:t>
            </a:r>
          </a:p>
          <a:p>
            <a:pPr lvl="1"/>
            <a:r>
              <a:rPr lang="en-US" sz="2800"/>
              <a:t>Message </a:t>
            </a:r>
            <a:r>
              <a:rPr lang="en-US" sz="2800">
                <a:solidFill>
                  <a:srgbClr val="DC3220"/>
                </a:solidFill>
                <a:latin typeface="Cambria Math" panose="02040503050406030204" pitchFamily="18" charset="0"/>
                <a:ea typeface="Cambria Math" panose="02040503050406030204" pitchFamily="18" charset="0"/>
              </a:rPr>
              <a:t>m</a:t>
            </a:r>
          </a:p>
          <a:p>
            <a:endParaRPr lang="en-US" sz="3200"/>
          </a:p>
          <a:p>
            <a:r>
              <a:rPr lang="en-US" sz="3200"/>
              <a:t>Verification algorithm</a:t>
            </a:r>
          </a:p>
          <a:p>
            <a:pPr marL="914400" lvl="1" indent="-457200">
              <a:buFont typeface="+mj-lt"/>
              <a:buAutoNum type="arabicPeriod"/>
            </a:pPr>
            <a:r>
              <a:rPr lang="en-US" sz="2800"/>
              <a:t>Compute </a:t>
            </a:r>
            <a:r>
              <a:rPr lang="en-US" sz="2800">
                <a:solidFill>
                  <a:srgbClr val="DC3220"/>
                </a:solidFill>
                <a:latin typeface="Cambria Math" panose="02040503050406030204" pitchFamily="18" charset="0"/>
                <a:ea typeface="Cambria Math" panose="02040503050406030204" pitchFamily="18" charset="0"/>
                <a:cs typeface="Times New Roman" panose="02020603050405020304" pitchFamily="18" charset="0"/>
              </a:rPr>
              <a:t>r</a:t>
            </a:r>
            <a:r>
              <a:rPr lang="en-US" sz="2800">
                <a:latin typeface="Cambria Math" panose="02040503050406030204" pitchFamily="18" charset="0"/>
                <a:ea typeface="Cambria Math" panose="02040503050406030204" pitchFamily="18" charset="0"/>
                <a:cs typeface="Times New Roman" panose="02020603050405020304" pitchFamily="18" charset="0"/>
              </a:rPr>
              <a:t> ← x(</a:t>
            </a:r>
            <a:r>
              <a:rPr lang="en-US" sz="2800">
                <a:solidFill>
                  <a:srgbClr val="DC3220"/>
                </a:solidFill>
                <a:latin typeface="Cambria Math" panose="02040503050406030204" pitchFamily="18" charset="0"/>
                <a:ea typeface="Cambria Math" panose="02040503050406030204" pitchFamily="18" charset="0"/>
                <a:cs typeface="Times New Roman" panose="02020603050405020304" pitchFamily="18" charset="0"/>
              </a:rPr>
              <a:t>R</a:t>
            </a:r>
            <a:r>
              <a:rPr lang="en-US" sz="2800">
                <a:latin typeface="Cambria Math" panose="02040503050406030204" pitchFamily="18" charset="0"/>
                <a:ea typeface="Cambria Math" panose="02040503050406030204" pitchFamily="18" charset="0"/>
                <a:cs typeface="Times New Roman" panose="02020603050405020304" pitchFamily="18" charset="0"/>
              </a:rPr>
              <a:t>) mod q </a:t>
            </a:r>
          </a:p>
          <a:p>
            <a:pPr marL="914400" lvl="1" indent="-457200">
              <a:buFont typeface="+mj-lt"/>
              <a:buAutoNum type="arabicPeriod"/>
            </a:pPr>
            <a:r>
              <a:rPr lang="en-US" sz="2800"/>
              <a:t>If </a:t>
            </a:r>
            <a:r>
              <a:rPr lang="en-US" sz="2800">
                <a:solidFill>
                  <a:srgbClr val="DC3220"/>
                </a:solidFill>
                <a:latin typeface="Cambria Math" panose="02040503050406030204" pitchFamily="18" charset="0"/>
                <a:ea typeface="Cambria Math" panose="02040503050406030204" pitchFamily="18" charset="0"/>
              </a:rPr>
              <a:t>r</a:t>
            </a:r>
            <a:r>
              <a:rPr lang="en-US" sz="2800">
                <a:latin typeface="Cambria Math" panose="02040503050406030204" pitchFamily="18" charset="0"/>
                <a:ea typeface="Cambria Math" panose="02040503050406030204" pitchFamily="18" charset="0"/>
              </a:rPr>
              <a:t> = 0 </a:t>
            </a:r>
            <a:r>
              <a:rPr lang="en-US" sz="2800"/>
              <a:t>or </a:t>
            </a:r>
            <a:r>
              <a:rPr lang="en-US" sz="2800">
                <a:solidFill>
                  <a:srgbClr val="DC3220"/>
                </a:solidFill>
                <a:latin typeface="Cambria Math" panose="02040503050406030204" pitchFamily="18" charset="0"/>
                <a:ea typeface="Cambria Math" panose="02040503050406030204" pitchFamily="18" charset="0"/>
              </a:rPr>
              <a:t>z</a:t>
            </a:r>
            <a:r>
              <a:rPr lang="en-US" sz="2800">
                <a:latin typeface="Cambria Math" panose="02040503050406030204" pitchFamily="18" charset="0"/>
                <a:ea typeface="Cambria Math" panose="02040503050406030204" pitchFamily="18" charset="0"/>
              </a:rPr>
              <a:t> = 0 mod q</a:t>
            </a:r>
            <a:r>
              <a:rPr lang="en-US" sz="2800"/>
              <a:t>: Return false </a:t>
            </a:r>
          </a:p>
          <a:p>
            <a:pPr marL="914400" lvl="1" indent="-457200">
              <a:buFont typeface="+mj-lt"/>
              <a:buAutoNum type="arabicPeriod"/>
            </a:pPr>
            <a:r>
              <a:rPr lang="en-US" sz="2800"/>
              <a:t>Compute </a:t>
            </a:r>
            <a:r>
              <a:rPr lang="en-US" sz="2800">
                <a:solidFill>
                  <a:srgbClr val="DC3220"/>
                </a:solidFill>
                <a:latin typeface="Cambria Math" panose="02040503050406030204" pitchFamily="18" charset="0"/>
                <a:ea typeface="Cambria Math" panose="02040503050406030204" pitchFamily="18" charset="0"/>
              </a:rPr>
              <a:t>k</a:t>
            </a:r>
            <a:r>
              <a:rPr lang="en-US" sz="2800">
                <a:latin typeface="Cambria Math" panose="02040503050406030204" pitchFamily="18" charset="0"/>
                <a:ea typeface="Cambria Math" panose="02040503050406030204" pitchFamily="18" charset="0"/>
              </a:rPr>
              <a:t> ← -H(</a:t>
            </a:r>
            <a:r>
              <a:rPr lang="en-US" sz="2800">
                <a:solidFill>
                  <a:srgbClr val="DC3220"/>
                </a:solidFill>
                <a:latin typeface="Cambria Math" panose="02040503050406030204" pitchFamily="18" charset="0"/>
                <a:ea typeface="Cambria Math" panose="02040503050406030204" pitchFamily="18" charset="0"/>
              </a:rPr>
              <a:t>m</a:t>
            </a:r>
            <a:r>
              <a:rPr lang="en-US" sz="2800">
                <a:latin typeface="Cambria Math" panose="02040503050406030204" pitchFamily="18" charset="0"/>
                <a:ea typeface="Cambria Math" panose="02040503050406030204" pitchFamily="18" charset="0"/>
              </a:rPr>
              <a:t>)/</a:t>
            </a:r>
            <a:r>
              <a:rPr lang="en-US" sz="2800">
                <a:solidFill>
                  <a:srgbClr val="DC3220"/>
                </a:solidFill>
                <a:latin typeface="Cambria Math" panose="02040503050406030204" pitchFamily="18" charset="0"/>
                <a:ea typeface="Cambria Math" panose="02040503050406030204" pitchFamily="18" charset="0"/>
              </a:rPr>
              <a:t>r</a:t>
            </a:r>
            <a:r>
              <a:rPr lang="en-US" sz="2800">
                <a:latin typeface="Cambria Math" panose="02040503050406030204" pitchFamily="18" charset="0"/>
                <a:ea typeface="Cambria Math" panose="02040503050406030204" pitchFamily="18" charset="0"/>
              </a:rPr>
              <a:t> mod q</a:t>
            </a:r>
          </a:p>
          <a:p>
            <a:pPr marL="914400" lvl="1" indent="-457200">
              <a:buFont typeface="+mj-lt"/>
              <a:buAutoNum type="arabicPeriod"/>
            </a:pPr>
            <a:r>
              <a:rPr lang="en-US" sz="2800"/>
              <a:t>Return </a:t>
            </a:r>
            <a:r>
              <a:rPr lang="en-US" sz="2800">
                <a:solidFill>
                  <a:srgbClr val="005AB5"/>
                </a:solidFill>
                <a:latin typeface="Cambria Math" panose="02040503050406030204" pitchFamily="18" charset="0"/>
                <a:ea typeface="Cambria Math" panose="02040503050406030204" pitchFamily="18" charset="0"/>
              </a:rPr>
              <a:t>PK</a:t>
            </a:r>
            <a:r>
              <a:rPr lang="en-US" sz="2800">
                <a:latin typeface="Cambria Math" panose="02040503050406030204" pitchFamily="18" charset="0"/>
                <a:ea typeface="Cambria Math" panose="02040503050406030204" pitchFamily="18" charset="0"/>
              </a:rPr>
              <a:t> = </a:t>
            </a:r>
            <a:r>
              <a:rPr lang="en-US" sz="2800">
                <a:solidFill>
                  <a:srgbClr val="DC3220"/>
                </a:solidFill>
                <a:latin typeface="Cambria Math" panose="02040503050406030204" pitchFamily="18" charset="0"/>
                <a:ea typeface="Cambria Math" panose="02040503050406030204" pitchFamily="18" charset="0"/>
              </a:rPr>
              <a:t>k</a:t>
            </a:r>
            <a:r>
              <a:rPr lang="en-US" sz="2800">
                <a:latin typeface="Cambria Math" panose="02040503050406030204" pitchFamily="18" charset="0"/>
                <a:ea typeface="Cambria Math" panose="02040503050406030204" pitchFamily="18" charset="0"/>
              </a:rPr>
              <a:t> </a:t>
            </a:r>
            <a:r>
              <a:rPr lang="en-US" sz="2800">
                <a:solidFill>
                  <a:srgbClr val="005AB5"/>
                </a:solidFill>
                <a:latin typeface="Cambria Math" panose="02040503050406030204" pitchFamily="18" charset="0"/>
                <a:ea typeface="Cambria Math" panose="02040503050406030204" pitchFamily="18" charset="0"/>
              </a:rPr>
              <a:t>G</a:t>
            </a:r>
            <a:r>
              <a:rPr lang="en-US" sz="2800">
                <a:latin typeface="Cambria Math" panose="02040503050406030204" pitchFamily="18" charset="0"/>
                <a:ea typeface="Cambria Math" panose="02040503050406030204" pitchFamily="18" charset="0"/>
              </a:rPr>
              <a:t> + </a:t>
            </a:r>
            <a:r>
              <a:rPr lang="en-US" sz="2800">
                <a:solidFill>
                  <a:srgbClr val="DC3220"/>
                </a:solidFill>
                <a:latin typeface="Cambria Math" panose="02040503050406030204" pitchFamily="18" charset="0"/>
                <a:ea typeface="Cambria Math" panose="02040503050406030204" pitchFamily="18" charset="0"/>
              </a:rPr>
              <a:t>z R</a:t>
            </a:r>
            <a:r>
              <a:rPr lang="en-US" sz="2800">
                <a:solidFill>
                  <a:srgbClr val="FF0000"/>
                </a:solidFill>
                <a:latin typeface="Cambria Math" panose="02040503050406030204" pitchFamily="18" charset="0"/>
                <a:ea typeface="Cambria Math" panose="02040503050406030204" pitchFamily="18" charset="0"/>
              </a:rPr>
              <a:t> </a:t>
            </a:r>
          </a:p>
          <a:p>
            <a:pPr marL="914400" lvl="1" indent="-457200">
              <a:buFont typeface="+mj-lt"/>
              <a:buAutoNum type="arabicPeriod"/>
            </a:pPr>
            <a:endParaRPr lang="en-US"/>
          </a:p>
        </p:txBody>
      </p:sp>
      <p:sp>
        <p:nvSpPr>
          <p:cNvPr id="2" name="Title 1">
            <a:extLst>
              <a:ext uri="{FF2B5EF4-FFF2-40B4-BE49-F238E27FC236}">
                <a16:creationId xmlns:a16="http://schemas.microsoft.com/office/drawing/2014/main" id="{B723AE83-2B05-B079-52E3-F229515BD1A8}"/>
              </a:ext>
            </a:extLst>
          </p:cNvPr>
          <p:cNvSpPr>
            <a:spLocks noGrp="1"/>
          </p:cNvSpPr>
          <p:nvPr>
            <p:ph type="title"/>
          </p:nvPr>
        </p:nvSpPr>
        <p:spPr/>
        <p:txBody>
          <a:bodyPr/>
          <a:lstStyle/>
          <a:p>
            <a:r>
              <a:rPr lang="en-US"/>
              <a:t>ECDSA Verification</a:t>
            </a:r>
          </a:p>
        </p:txBody>
      </p:sp>
      <p:pic>
        <p:nvPicPr>
          <p:cNvPr id="5" name="Picture 2" descr="Key PNG transparent image download, size: 2560x1066px">
            <a:extLst>
              <a:ext uri="{FF2B5EF4-FFF2-40B4-BE49-F238E27FC236}">
                <a16:creationId xmlns:a16="http://schemas.microsoft.com/office/drawing/2014/main" id="{A3E992AC-D23D-CDD7-99E9-1AD0D1E627DE}"/>
              </a:ext>
            </a:extLst>
          </p:cNvPr>
          <p:cNvPicPr>
            <a:picLocks noChangeAspect="1" noChangeArrowheads="1"/>
          </p:cNvPicPr>
          <p:nvPr/>
        </p:nvPicPr>
        <p:blipFill>
          <a:blip r:embed="rId3">
            <a:duotone>
              <a:prstClr val="black"/>
              <a:srgbClr val="005AB5">
                <a:tint val="45000"/>
                <a:satMod val="400000"/>
              </a:srgbClr>
            </a:duotone>
            <a:extLst>
              <a:ext uri="{28A0092B-C50C-407E-A947-70E740481C1C}">
                <a14:useLocalDpi xmlns:a14="http://schemas.microsoft.com/office/drawing/2010/main" val="0"/>
              </a:ext>
            </a:extLst>
          </a:blip>
          <a:srcRect/>
          <a:stretch>
            <a:fillRect/>
          </a:stretch>
        </p:blipFill>
        <p:spPr bwMode="auto">
          <a:xfrm>
            <a:off x="4280442" y="2206293"/>
            <a:ext cx="1016910" cy="42344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Certificate - Free education icons">
            <a:extLst>
              <a:ext uri="{FF2B5EF4-FFF2-40B4-BE49-F238E27FC236}">
                <a16:creationId xmlns:a16="http://schemas.microsoft.com/office/drawing/2014/main" id="{37FE021D-7BCD-656D-F7B8-5E2064C9752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24779" y="2508301"/>
            <a:ext cx="780485" cy="780485"/>
          </a:xfrm>
          <a:prstGeom prst="rect">
            <a:avLst/>
          </a:prstGeom>
          <a:noFill/>
          <a:extLst>
            <a:ext uri="{909E8E84-426E-40DD-AFC4-6F175D3DCCD1}">
              <a14:hiddenFill xmlns:a14="http://schemas.microsoft.com/office/drawing/2010/main">
                <a:solidFill>
                  <a:srgbClr val="FFFFFF"/>
                </a:solidFill>
              </a14:hiddenFill>
            </a:ext>
          </a:extLst>
        </p:spPr>
      </p:pic>
      <p:grpSp>
        <p:nvGrpSpPr>
          <p:cNvPr id="16" name="Group 15">
            <a:extLst>
              <a:ext uri="{FF2B5EF4-FFF2-40B4-BE49-F238E27FC236}">
                <a16:creationId xmlns:a16="http://schemas.microsoft.com/office/drawing/2014/main" id="{12642B8C-1DAD-E425-C39A-D08E2BB4887B}"/>
              </a:ext>
            </a:extLst>
          </p:cNvPr>
          <p:cNvGrpSpPr/>
          <p:nvPr/>
        </p:nvGrpSpPr>
        <p:grpSpPr>
          <a:xfrm>
            <a:off x="4588420" y="5739193"/>
            <a:ext cx="6681258" cy="1059098"/>
            <a:chOff x="4588420" y="5739193"/>
            <a:chExt cx="6681258" cy="1059098"/>
          </a:xfrm>
        </p:grpSpPr>
        <p:sp>
          <p:nvSpPr>
            <p:cNvPr id="19" name="Rectangle 18">
              <a:extLst>
                <a:ext uri="{FF2B5EF4-FFF2-40B4-BE49-F238E27FC236}">
                  <a16:creationId xmlns:a16="http://schemas.microsoft.com/office/drawing/2014/main" id="{F0E5A4C8-07A5-C7E1-9C40-34492FB17964}"/>
                </a:ext>
              </a:extLst>
            </p:cNvPr>
            <p:cNvSpPr/>
            <p:nvPr/>
          </p:nvSpPr>
          <p:spPr>
            <a:xfrm>
              <a:off x="4588420" y="5739193"/>
              <a:ext cx="503344" cy="423448"/>
            </a:xfrm>
            <a:prstGeom prst="rect">
              <a:avLst/>
            </a:prstGeom>
            <a:noFill/>
            <a:ln w="28575">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0" name="TextBox 19">
              <a:extLst>
                <a:ext uri="{FF2B5EF4-FFF2-40B4-BE49-F238E27FC236}">
                  <a16:creationId xmlns:a16="http://schemas.microsoft.com/office/drawing/2014/main" id="{E1F179F2-D591-B635-F0D6-549B3E30C2CF}"/>
                </a:ext>
              </a:extLst>
            </p:cNvPr>
            <p:cNvSpPr txBox="1"/>
            <p:nvPr/>
          </p:nvSpPr>
          <p:spPr>
            <a:xfrm>
              <a:off x="5995349" y="6336626"/>
              <a:ext cx="5274329" cy="461665"/>
            </a:xfrm>
            <a:prstGeom prst="rect">
              <a:avLst/>
            </a:prstGeom>
            <a:noFill/>
            <a:ln w="28575">
              <a:solidFill>
                <a:srgbClr val="FF0000"/>
              </a:solidFill>
            </a:ln>
          </p:spPr>
          <p:txBody>
            <a:bodyPr wrap="none" rtlCol="0">
              <a:spAutoFit/>
            </a:bodyPr>
            <a:lstStyle/>
            <a:p>
              <a:r>
                <a:rPr lang="en-US" sz="2400"/>
                <a:t>Bottleneck: Dynamic point multiplication</a:t>
              </a:r>
            </a:p>
          </p:txBody>
        </p:sp>
        <p:cxnSp>
          <p:nvCxnSpPr>
            <p:cNvPr id="23" name="Straight Arrow Connector 22">
              <a:extLst>
                <a:ext uri="{FF2B5EF4-FFF2-40B4-BE49-F238E27FC236}">
                  <a16:creationId xmlns:a16="http://schemas.microsoft.com/office/drawing/2014/main" id="{B815D1B0-F7C0-DAB1-3898-902F6640F6F8}"/>
                </a:ext>
              </a:extLst>
            </p:cNvPr>
            <p:cNvCxnSpPr>
              <a:cxnSpLocks/>
              <a:stCxn id="20" idx="1"/>
              <a:endCxn id="19" idx="2"/>
            </p:cNvCxnSpPr>
            <p:nvPr/>
          </p:nvCxnSpPr>
          <p:spPr>
            <a:xfrm flipH="1" flipV="1">
              <a:off x="4840092" y="6162641"/>
              <a:ext cx="1155257" cy="40481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1" name="Group 20">
            <a:extLst>
              <a:ext uri="{FF2B5EF4-FFF2-40B4-BE49-F238E27FC236}">
                <a16:creationId xmlns:a16="http://schemas.microsoft.com/office/drawing/2014/main" id="{F5221E07-E700-F7C9-8E03-84694A9C47FC}"/>
              </a:ext>
            </a:extLst>
          </p:cNvPr>
          <p:cNvGrpSpPr/>
          <p:nvPr/>
        </p:nvGrpSpPr>
        <p:grpSpPr>
          <a:xfrm>
            <a:off x="91832" y="5739193"/>
            <a:ext cx="4872431" cy="1074053"/>
            <a:chOff x="65328" y="5739193"/>
            <a:chExt cx="4872431" cy="1074053"/>
          </a:xfrm>
        </p:grpSpPr>
        <p:grpSp>
          <p:nvGrpSpPr>
            <p:cNvPr id="15" name="Group 14">
              <a:extLst>
                <a:ext uri="{FF2B5EF4-FFF2-40B4-BE49-F238E27FC236}">
                  <a16:creationId xmlns:a16="http://schemas.microsoft.com/office/drawing/2014/main" id="{A3243BDB-0620-4792-15A9-34802C389A99}"/>
                </a:ext>
              </a:extLst>
            </p:cNvPr>
            <p:cNvGrpSpPr/>
            <p:nvPr/>
          </p:nvGrpSpPr>
          <p:grpSpPr>
            <a:xfrm>
              <a:off x="2501544" y="5739193"/>
              <a:ext cx="1692028" cy="612388"/>
              <a:chOff x="2501544" y="5739193"/>
              <a:chExt cx="1692028" cy="612388"/>
            </a:xfrm>
          </p:grpSpPr>
          <p:sp>
            <p:nvSpPr>
              <p:cNvPr id="18" name="Rectangle 17">
                <a:extLst>
                  <a:ext uri="{FF2B5EF4-FFF2-40B4-BE49-F238E27FC236}">
                    <a16:creationId xmlns:a16="http://schemas.microsoft.com/office/drawing/2014/main" id="{65B3FE1F-E694-D417-30B3-3E9BB7DB976F}"/>
                  </a:ext>
                </a:extLst>
              </p:cNvPr>
              <p:cNvSpPr/>
              <p:nvPr/>
            </p:nvSpPr>
            <p:spPr>
              <a:xfrm>
                <a:off x="3690228" y="5739193"/>
                <a:ext cx="503344" cy="423448"/>
              </a:xfrm>
              <a:prstGeom prst="rect">
                <a:avLst/>
              </a:prstGeom>
              <a:noFill/>
              <a:ln w="28575">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cxnSp>
            <p:nvCxnSpPr>
              <p:cNvPr id="22" name="Straight Arrow Connector 21">
                <a:extLst>
                  <a:ext uri="{FF2B5EF4-FFF2-40B4-BE49-F238E27FC236}">
                    <a16:creationId xmlns:a16="http://schemas.microsoft.com/office/drawing/2014/main" id="{72C1FE8A-6BC8-17E9-D53E-57E4512707CB}"/>
                  </a:ext>
                </a:extLst>
              </p:cNvPr>
              <p:cNvCxnSpPr>
                <a:cxnSpLocks/>
                <a:stCxn id="8" idx="0"/>
              </p:cNvCxnSpPr>
              <p:nvPr/>
            </p:nvCxnSpPr>
            <p:spPr>
              <a:xfrm flipV="1">
                <a:off x="2501544" y="6177596"/>
                <a:ext cx="1440356" cy="173985"/>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8E4069F3-C445-BC7D-AC19-058F5E69F33F}"/>
                </a:ext>
              </a:extLst>
            </p:cNvPr>
            <p:cNvSpPr txBox="1"/>
            <p:nvPr/>
          </p:nvSpPr>
          <p:spPr>
            <a:xfrm>
              <a:off x="65328" y="6351581"/>
              <a:ext cx="4872431" cy="461665"/>
            </a:xfrm>
            <a:prstGeom prst="rect">
              <a:avLst/>
            </a:prstGeom>
            <a:noFill/>
            <a:ln w="28575">
              <a:solidFill>
                <a:srgbClr val="FF0000"/>
              </a:solidFill>
            </a:ln>
          </p:spPr>
          <p:txBody>
            <a:bodyPr wrap="square" rtlCol="0">
              <a:spAutoFit/>
            </a:bodyPr>
            <a:lstStyle/>
            <a:p>
              <a:r>
                <a:rPr lang="en-US" sz="2400"/>
                <a:t>Bottleneck: Fixed point multiplication </a:t>
              </a:r>
            </a:p>
          </p:txBody>
        </p:sp>
      </p:grpSp>
      <p:sp>
        <p:nvSpPr>
          <p:cNvPr id="11" name="TextBox 10">
            <a:extLst>
              <a:ext uri="{FF2B5EF4-FFF2-40B4-BE49-F238E27FC236}">
                <a16:creationId xmlns:a16="http://schemas.microsoft.com/office/drawing/2014/main" id="{9FA57E59-62E7-4EE2-B4E2-D049A4CB0E10}"/>
              </a:ext>
            </a:extLst>
          </p:cNvPr>
          <p:cNvSpPr txBox="1"/>
          <p:nvPr/>
        </p:nvSpPr>
        <p:spPr>
          <a:xfrm>
            <a:off x="6627401" y="5623986"/>
            <a:ext cx="5385320" cy="461665"/>
          </a:xfrm>
          <a:prstGeom prst="rect">
            <a:avLst/>
          </a:prstGeom>
          <a:noFill/>
          <a:ln w="28575">
            <a:solidFill>
              <a:srgbClr val="FF0000"/>
            </a:solidFill>
          </a:ln>
        </p:spPr>
        <p:txBody>
          <a:bodyPr wrap="none" rtlCol="0">
            <a:spAutoFit/>
          </a:bodyPr>
          <a:lstStyle/>
          <a:p>
            <a:r>
              <a:rPr lang="en-US" sz="2400"/>
              <a:t>1.3M constraints per point multiplication!</a:t>
            </a:r>
          </a:p>
        </p:txBody>
      </p:sp>
      <p:sp>
        <p:nvSpPr>
          <p:cNvPr id="12" name="Up Arrow 11">
            <a:extLst>
              <a:ext uri="{FF2B5EF4-FFF2-40B4-BE49-F238E27FC236}">
                <a16:creationId xmlns:a16="http://schemas.microsoft.com/office/drawing/2014/main" id="{CB783B70-ED38-0FAD-5D2D-F77E24EDF8D5}"/>
              </a:ext>
            </a:extLst>
          </p:cNvPr>
          <p:cNvSpPr/>
          <p:nvPr/>
        </p:nvSpPr>
        <p:spPr>
          <a:xfrm>
            <a:off x="8910109" y="4838806"/>
            <a:ext cx="502024" cy="697357"/>
          </a:xfrm>
          <a:prstGeom prs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E117C239-7673-ACE8-B432-80E6B5554C6B}"/>
              </a:ext>
            </a:extLst>
          </p:cNvPr>
          <p:cNvSpPr txBox="1"/>
          <p:nvPr/>
        </p:nvSpPr>
        <p:spPr>
          <a:xfrm>
            <a:off x="7865574" y="4272939"/>
            <a:ext cx="2591094" cy="461665"/>
          </a:xfrm>
          <a:prstGeom prst="rect">
            <a:avLst/>
          </a:prstGeom>
          <a:noFill/>
          <a:ln w="28575">
            <a:solidFill>
              <a:srgbClr val="FF0000"/>
            </a:solidFill>
          </a:ln>
        </p:spPr>
        <p:txBody>
          <a:bodyPr wrap="none" rtlCol="0">
            <a:spAutoFit/>
          </a:bodyPr>
          <a:lstStyle/>
          <a:p>
            <a:r>
              <a:rPr lang="en-US" sz="2400"/>
              <a:t>Prover time &gt;&gt; 10 s</a:t>
            </a:r>
          </a:p>
        </p:txBody>
      </p:sp>
    </p:spTree>
    <p:extLst>
      <p:ext uri="{BB962C8B-B14F-4D97-AF65-F5344CB8AC3E}">
        <p14:creationId xmlns:p14="http://schemas.microsoft.com/office/powerpoint/2010/main" val="1130412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FDEA94-F609-E016-5567-CFFFDED38EF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D1E899F-1518-A79D-E32C-4C75BEA989C7}"/>
              </a:ext>
            </a:extLst>
          </p:cNvPr>
          <p:cNvSpPr>
            <a:spLocks noGrp="1"/>
          </p:cNvSpPr>
          <p:nvPr>
            <p:ph type="title"/>
          </p:nvPr>
        </p:nvSpPr>
        <p:spPr/>
        <p:txBody>
          <a:bodyPr/>
          <a:lstStyle/>
          <a:p>
            <a:r>
              <a:rPr lang="en-US"/>
              <a:t>Technical Overview</a:t>
            </a:r>
          </a:p>
        </p:txBody>
      </p:sp>
      <p:sp>
        <p:nvSpPr>
          <p:cNvPr id="3" name="Text Placeholder 2">
            <a:extLst>
              <a:ext uri="{FF2B5EF4-FFF2-40B4-BE49-F238E27FC236}">
                <a16:creationId xmlns:a16="http://schemas.microsoft.com/office/drawing/2014/main" id="{62B1A2A1-E92A-5232-68F0-F7D585289A95}"/>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13926159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83A0EA-9AFF-148B-8B00-6ED14059AA97}"/>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97C1B43-C314-D9C0-C4B6-41F468B980CB}"/>
              </a:ext>
            </a:extLst>
          </p:cNvPr>
          <p:cNvSpPr>
            <a:spLocks noGrp="1"/>
          </p:cNvSpPr>
          <p:nvPr>
            <p:ph idx="1"/>
          </p:nvPr>
        </p:nvSpPr>
        <p:spPr>
          <a:xfrm>
            <a:off x="838200" y="1825625"/>
            <a:ext cx="10515600" cy="4667250"/>
          </a:xfrm>
        </p:spPr>
        <p:txBody>
          <a:bodyPr>
            <a:normAutofit lnSpcReduction="10000"/>
          </a:bodyPr>
          <a:lstStyle/>
          <a:p>
            <a:r>
              <a:rPr lang="en-US" sz="3200"/>
              <a:t>Input: </a:t>
            </a:r>
          </a:p>
          <a:p>
            <a:pPr lvl="1"/>
            <a:r>
              <a:rPr lang="en-US" sz="2800"/>
              <a:t>Public key </a:t>
            </a:r>
            <a:r>
              <a:rPr lang="en-US" sz="2800">
                <a:solidFill>
                  <a:srgbClr val="005AB5"/>
                </a:solidFill>
              </a:rPr>
              <a:t>PK</a:t>
            </a:r>
          </a:p>
          <a:p>
            <a:pPr lvl="1"/>
            <a:r>
              <a:rPr lang="en-US" sz="2800"/>
              <a:t>Signature </a:t>
            </a:r>
            <a:r>
              <a:rPr lang="el-GR" sz="2800">
                <a:solidFill>
                  <a:srgbClr val="DC3220"/>
                </a:solidFill>
              </a:rPr>
              <a:t>σ</a:t>
            </a:r>
            <a:r>
              <a:rPr lang="en-US" sz="2800">
                <a:solidFill>
                  <a:srgbClr val="DC3220"/>
                </a:solidFill>
              </a:rPr>
              <a:t> = (R, z)</a:t>
            </a:r>
          </a:p>
          <a:p>
            <a:pPr lvl="1"/>
            <a:r>
              <a:rPr lang="en-US" sz="2800"/>
              <a:t>Message </a:t>
            </a:r>
            <a:r>
              <a:rPr lang="en-US" sz="2800">
                <a:solidFill>
                  <a:srgbClr val="DC3220"/>
                </a:solidFill>
              </a:rPr>
              <a:t>m</a:t>
            </a:r>
          </a:p>
          <a:p>
            <a:endParaRPr lang="en-US" sz="3200"/>
          </a:p>
          <a:p>
            <a:r>
              <a:rPr lang="en-US" sz="3200"/>
              <a:t>Verification algorithm</a:t>
            </a:r>
          </a:p>
          <a:p>
            <a:pPr marL="914400" lvl="1" indent="-457200">
              <a:buFont typeface="+mj-lt"/>
              <a:buAutoNum type="arabicPeriod"/>
            </a:pPr>
            <a:r>
              <a:rPr lang="en-US" sz="2800"/>
              <a:t>Compute </a:t>
            </a:r>
            <a:r>
              <a:rPr lang="en-US" sz="2800">
                <a:solidFill>
                  <a:srgbClr val="DC3220"/>
                </a:solidFill>
              </a:rPr>
              <a:t>r</a:t>
            </a:r>
            <a:r>
              <a:rPr lang="en-US" sz="2800"/>
              <a:t> ← x(</a:t>
            </a:r>
            <a:r>
              <a:rPr lang="en-US" sz="2800">
                <a:solidFill>
                  <a:srgbClr val="DC3220"/>
                </a:solidFill>
              </a:rPr>
              <a:t>R</a:t>
            </a:r>
            <a:r>
              <a:rPr lang="en-US" sz="2800"/>
              <a:t>) mod q </a:t>
            </a:r>
          </a:p>
          <a:p>
            <a:pPr marL="914400" lvl="1" indent="-457200">
              <a:buFont typeface="+mj-lt"/>
              <a:buAutoNum type="arabicPeriod"/>
            </a:pPr>
            <a:r>
              <a:rPr lang="en-US" sz="2800"/>
              <a:t>If </a:t>
            </a:r>
            <a:r>
              <a:rPr lang="en-US" sz="2800">
                <a:solidFill>
                  <a:srgbClr val="DC3220"/>
                </a:solidFill>
              </a:rPr>
              <a:t>r</a:t>
            </a:r>
            <a:r>
              <a:rPr lang="en-US" sz="2800"/>
              <a:t> = 0 or </a:t>
            </a:r>
            <a:r>
              <a:rPr lang="en-US" sz="2800">
                <a:solidFill>
                  <a:srgbClr val="DC3220"/>
                </a:solidFill>
              </a:rPr>
              <a:t>z</a:t>
            </a:r>
            <a:r>
              <a:rPr lang="en-US" sz="2800"/>
              <a:t> = 0 mod q: Return false </a:t>
            </a:r>
          </a:p>
          <a:p>
            <a:pPr marL="914400" lvl="1" indent="-457200">
              <a:buFont typeface="+mj-lt"/>
              <a:buAutoNum type="arabicPeriod"/>
            </a:pPr>
            <a:r>
              <a:rPr lang="en-US" sz="2800"/>
              <a:t>Compute </a:t>
            </a:r>
            <a:r>
              <a:rPr lang="en-US" sz="2800">
                <a:solidFill>
                  <a:srgbClr val="DC3220"/>
                </a:solidFill>
              </a:rPr>
              <a:t>k</a:t>
            </a:r>
            <a:r>
              <a:rPr lang="en-US" sz="2800"/>
              <a:t> ← -H(</a:t>
            </a:r>
            <a:r>
              <a:rPr lang="en-US" sz="2800">
                <a:solidFill>
                  <a:srgbClr val="DC3220"/>
                </a:solidFill>
              </a:rPr>
              <a:t>m</a:t>
            </a:r>
            <a:r>
              <a:rPr lang="en-US" sz="2800"/>
              <a:t>)/</a:t>
            </a:r>
            <a:r>
              <a:rPr lang="en-US" sz="2800">
                <a:solidFill>
                  <a:srgbClr val="DC3220"/>
                </a:solidFill>
              </a:rPr>
              <a:t>r</a:t>
            </a:r>
            <a:r>
              <a:rPr lang="en-US" sz="2800"/>
              <a:t> mod q</a:t>
            </a:r>
          </a:p>
          <a:p>
            <a:pPr marL="914400" lvl="1" indent="-457200">
              <a:buFont typeface="+mj-lt"/>
              <a:buAutoNum type="arabicPeriod"/>
            </a:pPr>
            <a:r>
              <a:rPr lang="en-US" sz="2800"/>
              <a:t>Return </a:t>
            </a:r>
            <a:r>
              <a:rPr lang="en-US" sz="2800">
                <a:solidFill>
                  <a:srgbClr val="005AB5"/>
                </a:solidFill>
              </a:rPr>
              <a:t>PK</a:t>
            </a:r>
            <a:r>
              <a:rPr lang="en-US" sz="2800"/>
              <a:t> = </a:t>
            </a:r>
            <a:r>
              <a:rPr lang="en-US" sz="2800">
                <a:solidFill>
                  <a:srgbClr val="DC3220"/>
                </a:solidFill>
              </a:rPr>
              <a:t>k</a:t>
            </a:r>
            <a:r>
              <a:rPr lang="en-US" sz="2800"/>
              <a:t> </a:t>
            </a:r>
            <a:r>
              <a:rPr lang="en-US" sz="2800">
                <a:solidFill>
                  <a:srgbClr val="005AB5"/>
                </a:solidFill>
              </a:rPr>
              <a:t>G</a:t>
            </a:r>
            <a:r>
              <a:rPr lang="en-US" sz="2800"/>
              <a:t> + </a:t>
            </a:r>
            <a:r>
              <a:rPr lang="en-US" sz="2800">
                <a:solidFill>
                  <a:srgbClr val="DC3220"/>
                </a:solidFill>
              </a:rPr>
              <a:t>z R</a:t>
            </a:r>
            <a:r>
              <a:rPr lang="en-US" sz="2800">
                <a:solidFill>
                  <a:srgbClr val="FF0000"/>
                </a:solidFill>
              </a:rPr>
              <a:t> </a:t>
            </a:r>
          </a:p>
          <a:p>
            <a:pPr marL="914400" lvl="1" indent="-457200">
              <a:buFont typeface="+mj-lt"/>
              <a:buAutoNum type="arabicPeriod"/>
            </a:pPr>
            <a:endParaRPr lang="en-US"/>
          </a:p>
        </p:txBody>
      </p:sp>
      <p:sp>
        <p:nvSpPr>
          <p:cNvPr id="2" name="Title 1">
            <a:extLst>
              <a:ext uri="{FF2B5EF4-FFF2-40B4-BE49-F238E27FC236}">
                <a16:creationId xmlns:a16="http://schemas.microsoft.com/office/drawing/2014/main" id="{692EAA0E-63C4-3C50-B2F4-CDE256562319}"/>
              </a:ext>
            </a:extLst>
          </p:cNvPr>
          <p:cNvSpPr>
            <a:spLocks noGrp="1"/>
          </p:cNvSpPr>
          <p:nvPr>
            <p:ph type="title"/>
          </p:nvPr>
        </p:nvSpPr>
        <p:spPr/>
        <p:txBody>
          <a:bodyPr/>
          <a:lstStyle/>
          <a:p>
            <a:r>
              <a:rPr lang="en-US"/>
              <a:t>ECDSA Verification over P256 Curve</a:t>
            </a:r>
          </a:p>
        </p:txBody>
      </p:sp>
      <p:pic>
        <p:nvPicPr>
          <p:cNvPr id="5" name="Picture 2" descr="Key PNG transparent image download, size: 2560x1066px">
            <a:extLst>
              <a:ext uri="{FF2B5EF4-FFF2-40B4-BE49-F238E27FC236}">
                <a16:creationId xmlns:a16="http://schemas.microsoft.com/office/drawing/2014/main" id="{CC8DD3B0-586B-78B7-1840-4652A17A0500}"/>
              </a:ext>
            </a:extLst>
          </p:cNvPr>
          <p:cNvPicPr>
            <a:picLocks noChangeAspect="1" noChangeArrowheads="1"/>
          </p:cNvPicPr>
          <p:nvPr/>
        </p:nvPicPr>
        <p:blipFill>
          <a:blip r:embed="rId3">
            <a:duotone>
              <a:prstClr val="black"/>
              <a:srgbClr val="005AB5">
                <a:tint val="45000"/>
                <a:satMod val="400000"/>
              </a:srgbClr>
            </a:duotone>
            <a:extLst>
              <a:ext uri="{28A0092B-C50C-407E-A947-70E740481C1C}">
                <a14:useLocalDpi xmlns:a14="http://schemas.microsoft.com/office/drawing/2010/main" val="0"/>
              </a:ext>
            </a:extLst>
          </a:blip>
          <a:srcRect/>
          <a:stretch>
            <a:fillRect/>
          </a:stretch>
        </p:blipFill>
        <p:spPr bwMode="auto">
          <a:xfrm>
            <a:off x="4280442" y="2206293"/>
            <a:ext cx="1016910" cy="42344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Certificate - Free education icons">
            <a:extLst>
              <a:ext uri="{FF2B5EF4-FFF2-40B4-BE49-F238E27FC236}">
                <a16:creationId xmlns:a16="http://schemas.microsoft.com/office/drawing/2014/main" id="{603B206D-3032-4057-0C6C-F9F3CA04189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98655" y="2806728"/>
            <a:ext cx="780485" cy="78048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D13FE10C-F7A5-B48C-340B-94B803C7ECD2}"/>
              </a:ext>
            </a:extLst>
          </p:cNvPr>
          <p:cNvSpPr txBox="1"/>
          <p:nvPr/>
        </p:nvSpPr>
        <p:spPr>
          <a:xfrm>
            <a:off x="7009327" y="1244746"/>
            <a:ext cx="4914359" cy="1384995"/>
          </a:xfrm>
          <a:prstGeom prst="rect">
            <a:avLst/>
          </a:prstGeom>
          <a:noFill/>
          <a:ln w="28575">
            <a:solidFill>
              <a:schemeClr val="tx1"/>
            </a:solidFill>
          </a:ln>
        </p:spPr>
        <p:txBody>
          <a:bodyPr wrap="none" rtlCol="0">
            <a:spAutoFit/>
          </a:bodyPr>
          <a:lstStyle/>
          <a:p>
            <a:r>
              <a:rPr lang="en-US" sz="2800">
                <a:latin typeface="Calibri" panose="020F0502020204030204" pitchFamily="34" charset="0"/>
                <a:cs typeface="Calibri" panose="020F0502020204030204" pitchFamily="34" charset="0"/>
              </a:rPr>
              <a:t>A set of points (x, y) satisfying </a:t>
            </a:r>
          </a:p>
          <a:p>
            <a:pPr algn="ctr"/>
            <a:r>
              <a:rPr lang="en-US" sz="2800">
                <a:latin typeface="Calibri" panose="020F0502020204030204" pitchFamily="34" charset="0"/>
                <a:cs typeface="Calibri" panose="020F0502020204030204" pitchFamily="34" charset="0"/>
              </a:rPr>
              <a:t>y</a:t>
            </a:r>
            <a:r>
              <a:rPr lang="en-US" sz="2800" baseline="30000">
                <a:latin typeface="Calibri" panose="020F0502020204030204" pitchFamily="34" charset="0"/>
                <a:cs typeface="Calibri" panose="020F0502020204030204" pitchFamily="34" charset="0"/>
              </a:rPr>
              <a:t>2</a:t>
            </a:r>
            <a:r>
              <a:rPr lang="en-US" sz="2800">
                <a:latin typeface="Calibri" panose="020F0502020204030204" pitchFamily="34" charset="0"/>
                <a:cs typeface="Calibri" panose="020F0502020204030204" pitchFamily="34" charset="0"/>
              </a:rPr>
              <a:t> </a:t>
            </a:r>
            <a:r>
              <a:rPr lang="en-US" sz="2800" b="0" i="0">
                <a:solidFill>
                  <a:srgbClr val="0D0D0D"/>
                </a:solidFill>
                <a:effectLst/>
                <a:highlight>
                  <a:srgbClr val="FFFFFF"/>
                </a:highlight>
                <a:latin typeface="Calibri" panose="020F0502020204030204" pitchFamily="34" charset="0"/>
                <a:cs typeface="Calibri" panose="020F0502020204030204" pitchFamily="34" charset="0"/>
              </a:rPr>
              <a:t>≡</a:t>
            </a:r>
            <a:r>
              <a:rPr lang="en-US" sz="2800">
                <a:latin typeface="Calibri" panose="020F0502020204030204" pitchFamily="34" charset="0"/>
                <a:cs typeface="Calibri" panose="020F0502020204030204" pitchFamily="34" charset="0"/>
              </a:rPr>
              <a:t> x</a:t>
            </a:r>
            <a:r>
              <a:rPr lang="en-US" sz="2800" baseline="30000">
                <a:latin typeface="Calibri" panose="020F0502020204030204" pitchFamily="34" charset="0"/>
                <a:cs typeface="Calibri" panose="020F0502020204030204" pitchFamily="34" charset="0"/>
              </a:rPr>
              <a:t>3</a:t>
            </a:r>
            <a:r>
              <a:rPr lang="en-US" sz="2800">
                <a:latin typeface="Calibri" panose="020F0502020204030204" pitchFamily="34" charset="0"/>
                <a:cs typeface="Calibri" panose="020F0502020204030204" pitchFamily="34" charset="0"/>
              </a:rPr>
              <a:t> -3x + b (mod p),</a:t>
            </a:r>
          </a:p>
          <a:p>
            <a:r>
              <a:rPr lang="en-US" sz="2800">
                <a:latin typeface="Calibri" panose="020F0502020204030204" pitchFamily="34" charset="0"/>
                <a:cs typeface="Calibri" panose="020F0502020204030204" pitchFamily="34" charset="0"/>
              </a:rPr>
              <a:t>along with the point at infinity O</a:t>
            </a:r>
          </a:p>
        </p:txBody>
      </p:sp>
      <p:cxnSp>
        <p:nvCxnSpPr>
          <p:cNvPr id="14" name="Straight Connector 13">
            <a:extLst>
              <a:ext uri="{FF2B5EF4-FFF2-40B4-BE49-F238E27FC236}">
                <a16:creationId xmlns:a16="http://schemas.microsoft.com/office/drawing/2014/main" id="{508A1C4B-D08F-7CBB-11A0-4F8514555F44}"/>
              </a:ext>
            </a:extLst>
          </p:cNvPr>
          <p:cNvCxnSpPr/>
          <p:nvPr/>
        </p:nvCxnSpPr>
        <p:spPr>
          <a:xfrm>
            <a:off x="7559928" y="967409"/>
            <a:ext cx="2700362" cy="0"/>
          </a:xfrm>
          <a:prstGeom prst="line">
            <a:avLst/>
          </a:prstGeom>
          <a:ln w="28575"/>
        </p:spPr>
        <p:style>
          <a:lnRef idx="1">
            <a:schemeClr val="dk1"/>
          </a:lnRef>
          <a:fillRef idx="0">
            <a:schemeClr val="dk1"/>
          </a:fillRef>
          <a:effectRef idx="0">
            <a:schemeClr val="dk1"/>
          </a:effectRef>
          <a:fontRef idx="minor">
            <a:schemeClr val="tx1"/>
          </a:fontRef>
        </p:style>
      </p:cxnSp>
      <p:sp>
        <p:nvSpPr>
          <p:cNvPr id="8" name="TextBox 7">
            <a:extLst>
              <a:ext uri="{FF2B5EF4-FFF2-40B4-BE49-F238E27FC236}">
                <a16:creationId xmlns:a16="http://schemas.microsoft.com/office/drawing/2014/main" id="{73932867-A4C2-FCE7-B8F5-70034792740B}"/>
              </a:ext>
            </a:extLst>
          </p:cNvPr>
          <p:cNvSpPr txBox="1"/>
          <p:nvPr/>
        </p:nvSpPr>
        <p:spPr>
          <a:xfrm>
            <a:off x="1231900" y="4508646"/>
            <a:ext cx="5702300" cy="1737360"/>
          </a:xfrm>
          <a:prstGeom prst="rect">
            <a:avLst/>
          </a:prstGeom>
          <a:noFill/>
          <a:ln w="28575">
            <a:solidFill>
              <a:srgbClr val="994F00"/>
            </a:solidFill>
          </a:ln>
        </p:spPr>
        <p:txBody>
          <a:bodyPr wrap="square" rtlCol="0">
            <a:spAutoFit/>
          </a:bodyPr>
          <a:lstStyle/>
          <a:p>
            <a:endParaRPr lang="en-US" sz="2800">
              <a:solidFill>
                <a:schemeClr val="accent1"/>
              </a:solidFill>
              <a:latin typeface="Calibri" panose="020F0502020204030204" pitchFamily="34" charset="0"/>
              <a:cs typeface="Calibri" panose="020F0502020204030204" pitchFamily="34" charset="0"/>
            </a:endParaRPr>
          </a:p>
        </p:txBody>
      </p:sp>
      <p:sp>
        <p:nvSpPr>
          <p:cNvPr id="10" name="TextBox 9">
            <a:extLst>
              <a:ext uri="{FF2B5EF4-FFF2-40B4-BE49-F238E27FC236}">
                <a16:creationId xmlns:a16="http://schemas.microsoft.com/office/drawing/2014/main" id="{6CDCB0CE-4A70-C8BA-4B80-FF2467C4EB2A}"/>
              </a:ext>
            </a:extLst>
          </p:cNvPr>
          <p:cNvSpPr txBox="1"/>
          <p:nvPr/>
        </p:nvSpPr>
        <p:spPr>
          <a:xfrm>
            <a:off x="8402855" y="4508646"/>
            <a:ext cx="3235888" cy="523220"/>
          </a:xfrm>
          <a:prstGeom prst="rect">
            <a:avLst/>
          </a:prstGeom>
          <a:noFill/>
        </p:spPr>
        <p:txBody>
          <a:bodyPr wrap="square">
            <a:spAutoFit/>
          </a:bodyPr>
          <a:lstStyle/>
          <a:p>
            <a:r>
              <a:rPr lang="en-US" sz="2800">
                <a:solidFill>
                  <a:srgbClr val="994F00"/>
                </a:solidFill>
              </a:rPr>
              <a:t>Prove using </a:t>
            </a:r>
            <a:r>
              <a:rPr lang="en-US" sz="2800" err="1">
                <a:solidFill>
                  <a:srgbClr val="994F00"/>
                </a:solidFill>
              </a:rPr>
              <a:t>zkSNARK</a:t>
            </a:r>
            <a:r>
              <a:rPr lang="en-US" sz="2800">
                <a:solidFill>
                  <a:srgbClr val="994F00"/>
                </a:solidFill>
              </a:rPr>
              <a:t> </a:t>
            </a:r>
          </a:p>
        </p:txBody>
      </p:sp>
      <p:cxnSp>
        <p:nvCxnSpPr>
          <p:cNvPr id="15" name="Straight Arrow Connector 14">
            <a:extLst>
              <a:ext uri="{FF2B5EF4-FFF2-40B4-BE49-F238E27FC236}">
                <a16:creationId xmlns:a16="http://schemas.microsoft.com/office/drawing/2014/main" id="{3E9BA078-BFFA-C5B6-4F6D-91932B75E2F4}"/>
              </a:ext>
            </a:extLst>
          </p:cNvPr>
          <p:cNvCxnSpPr>
            <a:cxnSpLocks/>
            <a:stCxn id="10" idx="1"/>
          </p:cNvCxnSpPr>
          <p:nvPr/>
        </p:nvCxnSpPr>
        <p:spPr>
          <a:xfrm flipH="1">
            <a:off x="6934200" y="4770256"/>
            <a:ext cx="1468655" cy="0"/>
          </a:xfrm>
          <a:prstGeom prst="straightConnector1">
            <a:avLst/>
          </a:prstGeom>
          <a:ln w="38100">
            <a:solidFill>
              <a:srgbClr val="994F00"/>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BF7C30C4-437F-6394-6799-6EE92911E7BB}"/>
              </a:ext>
            </a:extLst>
          </p:cNvPr>
          <p:cNvSpPr txBox="1"/>
          <p:nvPr/>
        </p:nvSpPr>
        <p:spPr>
          <a:xfrm>
            <a:off x="7237365" y="5233893"/>
            <a:ext cx="4401378" cy="1446550"/>
          </a:xfrm>
          <a:prstGeom prst="rect">
            <a:avLst/>
          </a:prstGeom>
          <a:noFill/>
        </p:spPr>
        <p:txBody>
          <a:bodyPr wrap="square" rtlCol="0">
            <a:spAutoFit/>
          </a:bodyPr>
          <a:lstStyle/>
          <a:p>
            <a:r>
              <a:rPr lang="en-US" sz="3200">
                <a:solidFill>
                  <a:srgbClr val="005AB5"/>
                </a:solidFill>
                <a:latin typeface="Calibri" panose="020F0502020204030204" pitchFamily="34" charset="0"/>
                <a:cs typeface="Calibri" panose="020F0502020204030204" pitchFamily="34" charset="0"/>
              </a:rPr>
              <a:t>Point operations:</a:t>
            </a:r>
          </a:p>
          <a:p>
            <a:pPr marL="457200" indent="-457200">
              <a:buFont typeface="Arial" panose="020B0604020202020204" pitchFamily="34" charset="0"/>
              <a:buChar char="•"/>
            </a:pPr>
            <a:r>
              <a:rPr lang="en-US" sz="2800">
                <a:solidFill>
                  <a:srgbClr val="005AB5"/>
                </a:solidFill>
                <a:highlight>
                  <a:srgbClr val="FFFFFF"/>
                </a:highlight>
                <a:latin typeface="Calibri" panose="020F0502020204030204" pitchFamily="34" charset="0"/>
                <a:cs typeface="Calibri" panose="020F0502020204030204" pitchFamily="34" charset="0"/>
              </a:rPr>
              <a:t>C</a:t>
            </a:r>
            <a:r>
              <a:rPr lang="en-US" sz="2800" b="0" i="0">
                <a:solidFill>
                  <a:srgbClr val="005AB5"/>
                </a:solidFill>
                <a:effectLst/>
                <a:highlight>
                  <a:srgbClr val="FFFFFF"/>
                </a:highlight>
                <a:latin typeface="Calibri" panose="020F0502020204030204" pitchFamily="34" charset="0"/>
                <a:cs typeface="Calibri" panose="020F0502020204030204" pitchFamily="34" charset="0"/>
              </a:rPr>
              <a:t>ostly in </a:t>
            </a:r>
            <a:r>
              <a:rPr lang="en-US" sz="2800" err="1">
                <a:solidFill>
                  <a:srgbClr val="005AB5"/>
                </a:solidFill>
                <a:highlight>
                  <a:srgbClr val="FFFFFF"/>
                </a:highlight>
                <a:latin typeface="Calibri" panose="020F0502020204030204" pitchFamily="34" charset="0"/>
                <a:cs typeface="Calibri" panose="020F0502020204030204" pitchFamily="34" charset="0"/>
              </a:rPr>
              <a:t>zkSNARK</a:t>
            </a:r>
            <a:r>
              <a:rPr lang="en-US" sz="2800" b="0" i="0">
                <a:solidFill>
                  <a:srgbClr val="005AB5"/>
                </a:solidFill>
                <a:effectLst/>
                <a:highlight>
                  <a:srgbClr val="FFFFFF"/>
                </a:highlight>
                <a:latin typeface="Calibri" panose="020F0502020204030204" pitchFamily="34" charset="0"/>
                <a:cs typeface="Calibri" panose="020F0502020204030204" pitchFamily="34" charset="0"/>
              </a:rPr>
              <a:t> circuits</a:t>
            </a:r>
          </a:p>
          <a:p>
            <a:pPr marL="457200" indent="-457200">
              <a:buFont typeface="Arial" panose="020B0604020202020204" pitchFamily="34" charset="0"/>
              <a:buChar char="•"/>
            </a:pPr>
            <a:r>
              <a:rPr lang="en-US" sz="2800">
                <a:solidFill>
                  <a:srgbClr val="005AB5"/>
                </a:solidFill>
                <a:highlight>
                  <a:srgbClr val="FFFFFF"/>
                </a:highlight>
                <a:latin typeface="Calibri" panose="020F0502020204030204" pitchFamily="34" charset="0"/>
                <a:cs typeface="Calibri" panose="020F0502020204030204" pitchFamily="34" charset="0"/>
              </a:rPr>
              <a:t>Inexpensive </a:t>
            </a:r>
            <a:r>
              <a:rPr lang="en-US" sz="2800" b="0" i="0">
                <a:solidFill>
                  <a:srgbClr val="005AB5"/>
                </a:solidFill>
                <a:effectLst/>
                <a:highlight>
                  <a:srgbClr val="FFFFFF"/>
                </a:highlight>
                <a:latin typeface="Calibri" panose="020F0502020204030204" pitchFamily="34" charset="0"/>
                <a:cs typeface="Calibri" panose="020F0502020204030204" pitchFamily="34" charset="0"/>
              </a:rPr>
              <a:t>outside</a:t>
            </a:r>
            <a:endParaRPr lang="en-US" sz="2800">
              <a:solidFill>
                <a:srgbClr val="005AB5"/>
              </a:solidFill>
              <a:latin typeface="Calibri" panose="020F0502020204030204" pitchFamily="34" charset="0"/>
              <a:cs typeface="Calibri" panose="020F0502020204030204" pitchFamily="34" charset="0"/>
            </a:endParaRPr>
          </a:p>
        </p:txBody>
      </p:sp>
      <p:sp>
        <p:nvSpPr>
          <p:cNvPr id="12" name="TextBox 11">
            <a:extLst>
              <a:ext uri="{FF2B5EF4-FFF2-40B4-BE49-F238E27FC236}">
                <a16:creationId xmlns:a16="http://schemas.microsoft.com/office/drawing/2014/main" id="{186AAC7D-EBFA-30DC-2CB6-B8E8F69BA3F7}"/>
              </a:ext>
            </a:extLst>
          </p:cNvPr>
          <p:cNvSpPr txBox="1"/>
          <p:nvPr/>
        </p:nvSpPr>
        <p:spPr>
          <a:xfrm>
            <a:off x="1231900" y="5730228"/>
            <a:ext cx="5143500" cy="453879"/>
          </a:xfrm>
          <a:prstGeom prst="rect">
            <a:avLst/>
          </a:prstGeom>
          <a:noFill/>
          <a:ln w="28575">
            <a:solidFill>
              <a:srgbClr val="005AB5"/>
            </a:solidFill>
          </a:ln>
        </p:spPr>
        <p:txBody>
          <a:bodyPr wrap="square" rtlCol="0">
            <a:spAutoFit/>
          </a:bodyPr>
          <a:lstStyle/>
          <a:p>
            <a:endParaRPr lang="en-US" sz="2800">
              <a:solidFill>
                <a:schemeClr val="accent1"/>
              </a:solidFill>
              <a:latin typeface="Calibri" panose="020F0502020204030204" pitchFamily="34" charset="0"/>
              <a:cs typeface="Calibri" panose="020F0502020204030204" pitchFamily="34" charset="0"/>
            </a:endParaRPr>
          </a:p>
        </p:txBody>
      </p:sp>
      <p:cxnSp>
        <p:nvCxnSpPr>
          <p:cNvPr id="16" name="Straight Arrow Connector 15">
            <a:extLst>
              <a:ext uri="{FF2B5EF4-FFF2-40B4-BE49-F238E27FC236}">
                <a16:creationId xmlns:a16="http://schemas.microsoft.com/office/drawing/2014/main" id="{F4885933-35AF-A056-18E6-48789D6BCB7F}"/>
              </a:ext>
            </a:extLst>
          </p:cNvPr>
          <p:cNvCxnSpPr>
            <a:cxnSpLocks/>
            <a:stCxn id="9" idx="1"/>
            <a:endCxn id="12" idx="3"/>
          </p:cNvCxnSpPr>
          <p:nvPr/>
        </p:nvCxnSpPr>
        <p:spPr>
          <a:xfrm flipH="1">
            <a:off x="6375400" y="5957168"/>
            <a:ext cx="861965" cy="0"/>
          </a:xfrm>
          <a:prstGeom prst="straightConnector1">
            <a:avLst/>
          </a:prstGeom>
          <a:ln w="38100">
            <a:solidFill>
              <a:srgbClr val="005AB5"/>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19140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animBg="1"/>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F750D3-C5A7-821C-1E51-4FCF6A69303E}"/>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522D485-311A-4797-4076-336D165AC7D0}"/>
              </a:ext>
            </a:extLst>
          </p:cNvPr>
          <p:cNvSpPr>
            <a:spLocks noGrp="1"/>
          </p:cNvSpPr>
          <p:nvPr>
            <p:ph idx="1"/>
          </p:nvPr>
        </p:nvSpPr>
        <p:spPr>
          <a:xfrm>
            <a:off x="838200" y="1825625"/>
            <a:ext cx="10515600" cy="4667250"/>
          </a:xfrm>
        </p:spPr>
        <p:txBody>
          <a:bodyPr>
            <a:normAutofit lnSpcReduction="10000"/>
          </a:bodyPr>
          <a:lstStyle/>
          <a:p>
            <a:r>
              <a:rPr lang="en-US" sz="3200"/>
              <a:t>Input: </a:t>
            </a:r>
          </a:p>
          <a:p>
            <a:pPr lvl="1"/>
            <a:r>
              <a:rPr lang="en-US" sz="2800"/>
              <a:t>Public key </a:t>
            </a:r>
            <a:r>
              <a:rPr lang="en-US" sz="2800">
                <a:solidFill>
                  <a:srgbClr val="005AB5"/>
                </a:solidFill>
              </a:rPr>
              <a:t>PK</a:t>
            </a:r>
          </a:p>
          <a:p>
            <a:pPr lvl="1"/>
            <a:r>
              <a:rPr lang="en-US" sz="2800"/>
              <a:t>Signature </a:t>
            </a:r>
            <a:r>
              <a:rPr lang="el-GR" sz="2800">
                <a:solidFill>
                  <a:srgbClr val="DC3220"/>
                </a:solidFill>
              </a:rPr>
              <a:t>σ</a:t>
            </a:r>
            <a:r>
              <a:rPr lang="en-US" sz="2800">
                <a:solidFill>
                  <a:srgbClr val="DC3220"/>
                </a:solidFill>
              </a:rPr>
              <a:t> = (R, z)</a:t>
            </a:r>
          </a:p>
          <a:p>
            <a:pPr lvl="1"/>
            <a:r>
              <a:rPr lang="en-US" sz="2800"/>
              <a:t>Message </a:t>
            </a:r>
            <a:r>
              <a:rPr lang="en-US" sz="2800">
                <a:solidFill>
                  <a:srgbClr val="DC3220"/>
                </a:solidFill>
              </a:rPr>
              <a:t>m</a:t>
            </a:r>
          </a:p>
          <a:p>
            <a:endParaRPr lang="en-US" sz="3200"/>
          </a:p>
          <a:p>
            <a:r>
              <a:rPr lang="en-US" sz="3200"/>
              <a:t>Verification algorithm</a:t>
            </a:r>
          </a:p>
          <a:p>
            <a:pPr marL="914400" lvl="1" indent="-457200">
              <a:buFont typeface="+mj-lt"/>
              <a:buAutoNum type="arabicPeriod"/>
            </a:pPr>
            <a:r>
              <a:rPr lang="en-US" sz="2800"/>
              <a:t>Compute </a:t>
            </a:r>
            <a:r>
              <a:rPr lang="en-US" sz="2800">
                <a:solidFill>
                  <a:srgbClr val="DC3220"/>
                </a:solidFill>
              </a:rPr>
              <a:t>r</a:t>
            </a:r>
            <a:r>
              <a:rPr lang="en-US" sz="2800"/>
              <a:t> ← x(</a:t>
            </a:r>
            <a:r>
              <a:rPr lang="en-US" sz="2800">
                <a:solidFill>
                  <a:srgbClr val="DC3220"/>
                </a:solidFill>
              </a:rPr>
              <a:t>R</a:t>
            </a:r>
            <a:r>
              <a:rPr lang="en-US" sz="2800"/>
              <a:t>) mod q </a:t>
            </a:r>
          </a:p>
          <a:p>
            <a:pPr marL="914400" lvl="1" indent="-457200">
              <a:buFont typeface="+mj-lt"/>
              <a:buAutoNum type="arabicPeriod"/>
            </a:pPr>
            <a:r>
              <a:rPr lang="en-US" sz="2800"/>
              <a:t>If </a:t>
            </a:r>
            <a:r>
              <a:rPr lang="en-US" sz="2800">
                <a:solidFill>
                  <a:srgbClr val="DC3220"/>
                </a:solidFill>
              </a:rPr>
              <a:t>r</a:t>
            </a:r>
            <a:r>
              <a:rPr lang="en-US" sz="2800"/>
              <a:t> = 0 or </a:t>
            </a:r>
            <a:r>
              <a:rPr lang="en-US" sz="2800">
                <a:solidFill>
                  <a:srgbClr val="DC3220"/>
                </a:solidFill>
              </a:rPr>
              <a:t>z</a:t>
            </a:r>
            <a:r>
              <a:rPr lang="en-US" sz="2800"/>
              <a:t> = 0 mod q: Return false </a:t>
            </a:r>
          </a:p>
          <a:p>
            <a:pPr marL="914400" lvl="1" indent="-457200">
              <a:buFont typeface="+mj-lt"/>
              <a:buAutoNum type="arabicPeriod"/>
            </a:pPr>
            <a:r>
              <a:rPr lang="en-US" sz="2800"/>
              <a:t>Compute </a:t>
            </a:r>
            <a:r>
              <a:rPr lang="en-US" sz="2800">
                <a:solidFill>
                  <a:srgbClr val="DC3220"/>
                </a:solidFill>
              </a:rPr>
              <a:t>k</a:t>
            </a:r>
            <a:r>
              <a:rPr lang="en-US" sz="2800"/>
              <a:t> ← -H(</a:t>
            </a:r>
            <a:r>
              <a:rPr lang="en-US" sz="2800">
                <a:solidFill>
                  <a:srgbClr val="DC3220"/>
                </a:solidFill>
              </a:rPr>
              <a:t>m</a:t>
            </a:r>
            <a:r>
              <a:rPr lang="en-US" sz="2800"/>
              <a:t>)/</a:t>
            </a:r>
            <a:r>
              <a:rPr lang="en-US" sz="2800">
                <a:solidFill>
                  <a:srgbClr val="DC3220"/>
                </a:solidFill>
              </a:rPr>
              <a:t>r</a:t>
            </a:r>
            <a:r>
              <a:rPr lang="en-US" sz="2800"/>
              <a:t> mod q</a:t>
            </a:r>
          </a:p>
          <a:p>
            <a:pPr marL="914400" lvl="1" indent="-457200">
              <a:buFont typeface="+mj-lt"/>
              <a:buAutoNum type="arabicPeriod"/>
            </a:pPr>
            <a:r>
              <a:rPr lang="en-US" sz="2800"/>
              <a:t>Return </a:t>
            </a:r>
            <a:r>
              <a:rPr lang="en-US" sz="2800">
                <a:solidFill>
                  <a:srgbClr val="005AB5"/>
                </a:solidFill>
              </a:rPr>
              <a:t>PK</a:t>
            </a:r>
            <a:r>
              <a:rPr lang="en-US" sz="2800"/>
              <a:t> = </a:t>
            </a:r>
            <a:r>
              <a:rPr lang="en-US" sz="2800">
                <a:solidFill>
                  <a:srgbClr val="DC3220"/>
                </a:solidFill>
              </a:rPr>
              <a:t>k</a:t>
            </a:r>
            <a:r>
              <a:rPr lang="en-US" sz="2800"/>
              <a:t> </a:t>
            </a:r>
            <a:r>
              <a:rPr lang="en-US" sz="2800">
                <a:solidFill>
                  <a:srgbClr val="005AB5"/>
                </a:solidFill>
              </a:rPr>
              <a:t>G</a:t>
            </a:r>
            <a:r>
              <a:rPr lang="en-US" sz="2800"/>
              <a:t> + </a:t>
            </a:r>
            <a:r>
              <a:rPr lang="en-US" sz="2800">
                <a:solidFill>
                  <a:srgbClr val="DC3220"/>
                </a:solidFill>
              </a:rPr>
              <a:t>z R</a:t>
            </a:r>
            <a:r>
              <a:rPr lang="en-US" sz="2800">
                <a:solidFill>
                  <a:srgbClr val="FF0000"/>
                </a:solidFill>
              </a:rPr>
              <a:t> </a:t>
            </a:r>
          </a:p>
          <a:p>
            <a:pPr marL="914400" lvl="1" indent="-457200">
              <a:buFont typeface="+mj-lt"/>
              <a:buAutoNum type="arabicPeriod"/>
            </a:pPr>
            <a:endParaRPr lang="en-US"/>
          </a:p>
        </p:txBody>
      </p:sp>
      <p:sp>
        <p:nvSpPr>
          <p:cNvPr id="2" name="Title 1">
            <a:extLst>
              <a:ext uri="{FF2B5EF4-FFF2-40B4-BE49-F238E27FC236}">
                <a16:creationId xmlns:a16="http://schemas.microsoft.com/office/drawing/2014/main" id="{198C4B3E-8BB6-8398-8F5F-DA92D2027139}"/>
              </a:ext>
            </a:extLst>
          </p:cNvPr>
          <p:cNvSpPr>
            <a:spLocks noGrp="1"/>
          </p:cNvSpPr>
          <p:nvPr>
            <p:ph type="title"/>
          </p:nvPr>
        </p:nvSpPr>
        <p:spPr/>
        <p:txBody>
          <a:bodyPr/>
          <a:lstStyle/>
          <a:p>
            <a:r>
              <a:rPr lang="en-US"/>
              <a:t>ECDSA Verification over P256 Curve</a:t>
            </a:r>
          </a:p>
        </p:txBody>
      </p:sp>
      <p:pic>
        <p:nvPicPr>
          <p:cNvPr id="5" name="Picture 2" descr="Key PNG transparent image download, size: 2560x1066px">
            <a:extLst>
              <a:ext uri="{FF2B5EF4-FFF2-40B4-BE49-F238E27FC236}">
                <a16:creationId xmlns:a16="http://schemas.microsoft.com/office/drawing/2014/main" id="{7EF953A7-FC53-D528-74C0-1D8DD877DFEC}"/>
              </a:ext>
            </a:extLst>
          </p:cNvPr>
          <p:cNvPicPr>
            <a:picLocks noChangeAspect="1" noChangeArrowheads="1"/>
          </p:cNvPicPr>
          <p:nvPr/>
        </p:nvPicPr>
        <p:blipFill>
          <a:blip r:embed="rId3">
            <a:duotone>
              <a:prstClr val="black"/>
              <a:srgbClr val="005AB5">
                <a:tint val="45000"/>
                <a:satMod val="400000"/>
              </a:srgbClr>
            </a:duotone>
            <a:extLst>
              <a:ext uri="{28A0092B-C50C-407E-A947-70E740481C1C}">
                <a14:useLocalDpi xmlns:a14="http://schemas.microsoft.com/office/drawing/2010/main" val="0"/>
              </a:ext>
            </a:extLst>
          </a:blip>
          <a:srcRect/>
          <a:stretch>
            <a:fillRect/>
          </a:stretch>
        </p:blipFill>
        <p:spPr bwMode="auto">
          <a:xfrm>
            <a:off x="4280442" y="2206293"/>
            <a:ext cx="1016910" cy="42344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Certificate - Free education icons">
            <a:extLst>
              <a:ext uri="{FF2B5EF4-FFF2-40B4-BE49-F238E27FC236}">
                <a16:creationId xmlns:a16="http://schemas.microsoft.com/office/drawing/2014/main" id="{8480A3D2-CEBC-8C0D-841B-87A7D7BF850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98655" y="2806728"/>
            <a:ext cx="780485" cy="78048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2C38FBFA-1269-3131-7DB3-C76313D46D5B}"/>
              </a:ext>
            </a:extLst>
          </p:cNvPr>
          <p:cNvSpPr txBox="1"/>
          <p:nvPr/>
        </p:nvSpPr>
        <p:spPr>
          <a:xfrm>
            <a:off x="7009327" y="1244746"/>
            <a:ext cx="4914359" cy="1384995"/>
          </a:xfrm>
          <a:prstGeom prst="rect">
            <a:avLst/>
          </a:prstGeom>
          <a:noFill/>
          <a:ln w="28575">
            <a:solidFill>
              <a:schemeClr val="tx1"/>
            </a:solidFill>
          </a:ln>
        </p:spPr>
        <p:txBody>
          <a:bodyPr wrap="none" rtlCol="0">
            <a:spAutoFit/>
          </a:bodyPr>
          <a:lstStyle/>
          <a:p>
            <a:r>
              <a:rPr lang="en-US" sz="2800">
                <a:latin typeface="Calibri" panose="020F0502020204030204" pitchFamily="34" charset="0"/>
                <a:cs typeface="Calibri" panose="020F0502020204030204" pitchFamily="34" charset="0"/>
              </a:rPr>
              <a:t>A set of points (x, y) satisfying </a:t>
            </a:r>
          </a:p>
          <a:p>
            <a:pPr algn="ctr"/>
            <a:r>
              <a:rPr lang="en-US" sz="2800">
                <a:latin typeface="Calibri" panose="020F0502020204030204" pitchFamily="34" charset="0"/>
                <a:cs typeface="Calibri" panose="020F0502020204030204" pitchFamily="34" charset="0"/>
              </a:rPr>
              <a:t>y</a:t>
            </a:r>
            <a:r>
              <a:rPr lang="en-US" sz="2800" baseline="30000">
                <a:latin typeface="Calibri" panose="020F0502020204030204" pitchFamily="34" charset="0"/>
                <a:cs typeface="Calibri" panose="020F0502020204030204" pitchFamily="34" charset="0"/>
              </a:rPr>
              <a:t>2</a:t>
            </a:r>
            <a:r>
              <a:rPr lang="en-US" sz="2800">
                <a:latin typeface="Calibri" panose="020F0502020204030204" pitchFamily="34" charset="0"/>
                <a:cs typeface="Calibri" panose="020F0502020204030204" pitchFamily="34" charset="0"/>
              </a:rPr>
              <a:t> </a:t>
            </a:r>
            <a:r>
              <a:rPr lang="en-US" sz="2800" b="0" i="0">
                <a:solidFill>
                  <a:srgbClr val="0D0D0D"/>
                </a:solidFill>
                <a:effectLst/>
                <a:highlight>
                  <a:srgbClr val="FFFFFF"/>
                </a:highlight>
                <a:latin typeface="Calibri" panose="020F0502020204030204" pitchFamily="34" charset="0"/>
                <a:cs typeface="Calibri" panose="020F0502020204030204" pitchFamily="34" charset="0"/>
              </a:rPr>
              <a:t>≡</a:t>
            </a:r>
            <a:r>
              <a:rPr lang="en-US" sz="2800">
                <a:latin typeface="Calibri" panose="020F0502020204030204" pitchFamily="34" charset="0"/>
                <a:cs typeface="Calibri" panose="020F0502020204030204" pitchFamily="34" charset="0"/>
              </a:rPr>
              <a:t> x</a:t>
            </a:r>
            <a:r>
              <a:rPr lang="en-US" sz="2800" baseline="30000">
                <a:latin typeface="Calibri" panose="020F0502020204030204" pitchFamily="34" charset="0"/>
                <a:cs typeface="Calibri" panose="020F0502020204030204" pitchFamily="34" charset="0"/>
              </a:rPr>
              <a:t>3</a:t>
            </a:r>
            <a:r>
              <a:rPr lang="en-US" sz="2800">
                <a:latin typeface="Calibri" panose="020F0502020204030204" pitchFamily="34" charset="0"/>
                <a:cs typeface="Calibri" panose="020F0502020204030204" pitchFamily="34" charset="0"/>
              </a:rPr>
              <a:t> -3x + b (mod p),</a:t>
            </a:r>
          </a:p>
          <a:p>
            <a:r>
              <a:rPr lang="en-US" sz="2800">
                <a:latin typeface="Calibri" panose="020F0502020204030204" pitchFamily="34" charset="0"/>
                <a:cs typeface="Calibri" panose="020F0502020204030204" pitchFamily="34" charset="0"/>
              </a:rPr>
              <a:t>along with the point at infinity O</a:t>
            </a:r>
          </a:p>
        </p:txBody>
      </p:sp>
      <p:cxnSp>
        <p:nvCxnSpPr>
          <p:cNvPr id="14" name="Straight Connector 13">
            <a:extLst>
              <a:ext uri="{FF2B5EF4-FFF2-40B4-BE49-F238E27FC236}">
                <a16:creationId xmlns:a16="http://schemas.microsoft.com/office/drawing/2014/main" id="{4D0AA59D-E62C-9231-79CE-ADA6B7A2987B}"/>
              </a:ext>
            </a:extLst>
          </p:cNvPr>
          <p:cNvCxnSpPr/>
          <p:nvPr/>
        </p:nvCxnSpPr>
        <p:spPr>
          <a:xfrm>
            <a:off x="7559928" y="967409"/>
            <a:ext cx="2700362" cy="0"/>
          </a:xfrm>
          <a:prstGeom prst="line">
            <a:avLst/>
          </a:prstGeom>
          <a:ln w="28575"/>
        </p:spPr>
        <p:style>
          <a:lnRef idx="1">
            <a:schemeClr val="dk1"/>
          </a:lnRef>
          <a:fillRef idx="0">
            <a:schemeClr val="dk1"/>
          </a:fillRef>
          <a:effectRef idx="0">
            <a:schemeClr val="dk1"/>
          </a:effectRef>
          <a:fontRef idx="minor">
            <a:schemeClr val="tx1"/>
          </a:fontRef>
        </p:style>
      </p:cxnSp>
      <p:grpSp>
        <p:nvGrpSpPr>
          <p:cNvPr id="16" name="Group 15">
            <a:extLst>
              <a:ext uri="{FF2B5EF4-FFF2-40B4-BE49-F238E27FC236}">
                <a16:creationId xmlns:a16="http://schemas.microsoft.com/office/drawing/2014/main" id="{04DB4C9C-7FA9-BFB2-D9C3-C70BCD28B6C5}"/>
              </a:ext>
            </a:extLst>
          </p:cNvPr>
          <p:cNvGrpSpPr/>
          <p:nvPr/>
        </p:nvGrpSpPr>
        <p:grpSpPr>
          <a:xfrm>
            <a:off x="1231900" y="4508646"/>
            <a:ext cx="10454968" cy="1219054"/>
            <a:chOff x="1231900" y="4508646"/>
            <a:chExt cx="10454968" cy="1219054"/>
          </a:xfrm>
        </p:grpSpPr>
        <p:sp>
          <p:nvSpPr>
            <p:cNvPr id="8" name="TextBox 7">
              <a:extLst>
                <a:ext uri="{FF2B5EF4-FFF2-40B4-BE49-F238E27FC236}">
                  <a16:creationId xmlns:a16="http://schemas.microsoft.com/office/drawing/2014/main" id="{DC47C4A7-98D8-26A0-577B-E67E42EB6D29}"/>
                </a:ext>
              </a:extLst>
            </p:cNvPr>
            <p:cNvSpPr txBox="1"/>
            <p:nvPr/>
          </p:nvSpPr>
          <p:spPr>
            <a:xfrm>
              <a:off x="1231900" y="4508646"/>
              <a:ext cx="5702300" cy="1219054"/>
            </a:xfrm>
            <a:prstGeom prst="rect">
              <a:avLst/>
            </a:prstGeom>
            <a:noFill/>
            <a:ln w="28575">
              <a:solidFill>
                <a:srgbClr val="994F00"/>
              </a:solidFill>
            </a:ln>
          </p:spPr>
          <p:txBody>
            <a:bodyPr wrap="square" rtlCol="0">
              <a:spAutoFit/>
            </a:bodyPr>
            <a:lstStyle/>
            <a:p>
              <a:endParaRPr lang="en-US" sz="2800">
                <a:solidFill>
                  <a:schemeClr val="accent1"/>
                </a:solidFill>
                <a:latin typeface="Calibri" panose="020F0502020204030204" pitchFamily="34" charset="0"/>
                <a:cs typeface="Calibri" panose="020F0502020204030204" pitchFamily="34" charset="0"/>
              </a:endParaRPr>
            </a:p>
          </p:txBody>
        </p:sp>
        <p:sp>
          <p:nvSpPr>
            <p:cNvPr id="10" name="TextBox 9">
              <a:extLst>
                <a:ext uri="{FF2B5EF4-FFF2-40B4-BE49-F238E27FC236}">
                  <a16:creationId xmlns:a16="http://schemas.microsoft.com/office/drawing/2014/main" id="{6DA50B1E-3B84-7431-DB26-78F46210E4AA}"/>
                </a:ext>
              </a:extLst>
            </p:cNvPr>
            <p:cNvSpPr txBox="1"/>
            <p:nvPr/>
          </p:nvSpPr>
          <p:spPr>
            <a:xfrm>
              <a:off x="8383603" y="4508646"/>
              <a:ext cx="3303265" cy="523220"/>
            </a:xfrm>
            <a:prstGeom prst="rect">
              <a:avLst/>
            </a:prstGeom>
            <a:noFill/>
          </p:spPr>
          <p:txBody>
            <a:bodyPr wrap="square">
              <a:spAutoFit/>
            </a:bodyPr>
            <a:lstStyle/>
            <a:p>
              <a:r>
                <a:rPr lang="en-US" sz="2800">
                  <a:solidFill>
                    <a:srgbClr val="994F00"/>
                  </a:solidFill>
                </a:rPr>
                <a:t>Prove using </a:t>
              </a:r>
              <a:r>
                <a:rPr lang="en-US" sz="2800" err="1">
                  <a:solidFill>
                    <a:srgbClr val="994F00"/>
                  </a:solidFill>
                </a:rPr>
                <a:t>zkSNARK</a:t>
              </a:r>
              <a:r>
                <a:rPr lang="en-US" sz="2800">
                  <a:solidFill>
                    <a:srgbClr val="994F00"/>
                  </a:solidFill>
                </a:rPr>
                <a:t> </a:t>
              </a:r>
            </a:p>
          </p:txBody>
        </p:sp>
        <p:cxnSp>
          <p:nvCxnSpPr>
            <p:cNvPr id="15" name="Straight Arrow Connector 14">
              <a:extLst>
                <a:ext uri="{FF2B5EF4-FFF2-40B4-BE49-F238E27FC236}">
                  <a16:creationId xmlns:a16="http://schemas.microsoft.com/office/drawing/2014/main" id="{5CC44885-4A98-5398-AA3F-B5976C1D2985}"/>
                </a:ext>
              </a:extLst>
            </p:cNvPr>
            <p:cNvCxnSpPr>
              <a:cxnSpLocks/>
              <a:stCxn id="10" idx="1"/>
            </p:cNvCxnSpPr>
            <p:nvPr/>
          </p:nvCxnSpPr>
          <p:spPr>
            <a:xfrm flipH="1">
              <a:off x="6934200" y="4770256"/>
              <a:ext cx="1449403" cy="0"/>
            </a:xfrm>
            <a:prstGeom prst="straightConnector1">
              <a:avLst/>
            </a:prstGeom>
            <a:ln w="38100">
              <a:solidFill>
                <a:srgbClr val="994F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4" name="Group 23">
            <a:extLst>
              <a:ext uri="{FF2B5EF4-FFF2-40B4-BE49-F238E27FC236}">
                <a16:creationId xmlns:a16="http://schemas.microsoft.com/office/drawing/2014/main" id="{68C2D154-6D6E-84B5-13FF-5202171BD541}"/>
              </a:ext>
            </a:extLst>
          </p:cNvPr>
          <p:cNvGrpSpPr/>
          <p:nvPr/>
        </p:nvGrpSpPr>
        <p:grpSpPr>
          <a:xfrm>
            <a:off x="1231900" y="5727700"/>
            <a:ext cx="10960100" cy="523220"/>
            <a:chOff x="1231900" y="5727700"/>
            <a:chExt cx="10960100" cy="523220"/>
          </a:xfrm>
        </p:grpSpPr>
        <p:sp>
          <p:nvSpPr>
            <p:cNvPr id="11" name="TextBox 10">
              <a:extLst>
                <a:ext uri="{FF2B5EF4-FFF2-40B4-BE49-F238E27FC236}">
                  <a16:creationId xmlns:a16="http://schemas.microsoft.com/office/drawing/2014/main" id="{64B41FEC-0028-027C-9818-797DCAB80234}"/>
                </a:ext>
              </a:extLst>
            </p:cNvPr>
            <p:cNvSpPr txBox="1"/>
            <p:nvPr/>
          </p:nvSpPr>
          <p:spPr>
            <a:xfrm>
              <a:off x="1231900" y="5730228"/>
              <a:ext cx="5143500" cy="453879"/>
            </a:xfrm>
            <a:prstGeom prst="rect">
              <a:avLst/>
            </a:prstGeom>
            <a:noFill/>
            <a:ln w="28575">
              <a:solidFill>
                <a:srgbClr val="005AB5"/>
              </a:solidFill>
            </a:ln>
          </p:spPr>
          <p:txBody>
            <a:bodyPr wrap="square" rtlCol="0">
              <a:spAutoFit/>
            </a:bodyPr>
            <a:lstStyle/>
            <a:p>
              <a:endParaRPr lang="en-US" sz="2800">
                <a:solidFill>
                  <a:schemeClr val="accent1"/>
                </a:solidFill>
                <a:latin typeface="Calibri" panose="020F0502020204030204" pitchFamily="34" charset="0"/>
                <a:cs typeface="Calibri" panose="020F0502020204030204" pitchFamily="34" charset="0"/>
              </a:endParaRPr>
            </a:p>
          </p:txBody>
        </p:sp>
        <p:sp>
          <p:nvSpPr>
            <p:cNvPr id="12" name="TextBox 11">
              <a:extLst>
                <a:ext uri="{FF2B5EF4-FFF2-40B4-BE49-F238E27FC236}">
                  <a16:creationId xmlns:a16="http://schemas.microsoft.com/office/drawing/2014/main" id="{DA6495DF-4F1D-2E6D-FF80-F448C6B72419}"/>
                </a:ext>
              </a:extLst>
            </p:cNvPr>
            <p:cNvSpPr txBox="1"/>
            <p:nvPr/>
          </p:nvSpPr>
          <p:spPr>
            <a:xfrm>
              <a:off x="7277641" y="5727700"/>
              <a:ext cx="4914359" cy="523220"/>
            </a:xfrm>
            <a:prstGeom prst="rect">
              <a:avLst/>
            </a:prstGeom>
            <a:noFill/>
          </p:spPr>
          <p:txBody>
            <a:bodyPr wrap="square">
              <a:spAutoFit/>
            </a:bodyPr>
            <a:lstStyle/>
            <a:p>
              <a:r>
                <a:rPr lang="en-US" sz="2800">
                  <a:solidFill>
                    <a:srgbClr val="005AB5"/>
                  </a:solidFill>
                </a:rPr>
                <a:t>Prove using auxiliary protocol </a:t>
              </a:r>
              <a:r>
                <a:rPr lang="el-GR" sz="2800">
                  <a:solidFill>
                    <a:srgbClr val="005AB5"/>
                  </a:solidFill>
                </a:rPr>
                <a:t>Π</a:t>
              </a:r>
              <a:r>
                <a:rPr lang="en-US" sz="2800">
                  <a:solidFill>
                    <a:srgbClr val="005AB5"/>
                  </a:solidFill>
                </a:rPr>
                <a:t> </a:t>
              </a:r>
            </a:p>
          </p:txBody>
        </p:sp>
        <p:cxnSp>
          <p:nvCxnSpPr>
            <p:cNvPr id="21" name="Straight Arrow Connector 20">
              <a:extLst>
                <a:ext uri="{FF2B5EF4-FFF2-40B4-BE49-F238E27FC236}">
                  <a16:creationId xmlns:a16="http://schemas.microsoft.com/office/drawing/2014/main" id="{6EFFAE37-27BD-AC71-F370-F194CE824E50}"/>
                </a:ext>
              </a:extLst>
            </p:cNvPr>
            <p:cNvCxnSpPr/>
            <p:nvPr/>
          </p:nvCxnSpPr>
          <p:spPr>
            <a:xfrm flipH="1">
              <a:off x="6375400" y="5989456"/>
              <a:ext cx="914400" cy="0"/>
            </a:xfrm>
            <a:prstGeom prst="straightConnector1">
              <a:avLst/>
            </a:prstGeom>
            <a:ln w="38100">
              <a:solidFill>
                <a:srgbClr val="005AB5"/>
              </a:solidFill>
              <a:tailEnd type="triangle"/>
            </a:ln>
          </p:spPr>
          <p:style>
            <a:lnRef idx="1">
              <a:schemeClr val="accent1"/>
            </a:lnRef>
            <a:fillRef idx="0">
              <a:schemeClr val="accent1"/>
            </a:fillRef>
            <a:effectRef idx="0">
              <a:schemeClr val="accent1"/>
            </a:effectRef>
            <a:fontRef idx="minor">
              <a:schemeClr val="tx1"/>
            </a:fontRef>
          </p:style>
        </p:cxnSp>
      </p:grpSp>
      <p:sp>
        <p:nvSpPr>
          <p:cNvPr id="25" name="TextBox 24">
            <a:extLst>
              <a:ext uri="{FF2B5EF4-FFF2-40B4-BE49-F238E27FC236}">
                <a16:creationId xmlns:a16="http://schemas.microsoft.com/office/drawing/2014/main" id="{731D13C6-EC8A-26D7-A952-E9248307DFED}"/>
              </a:ext>
            </a:extLst>
          </p:cNvPr>
          <p:cNvSpPr txBox="1"/>
          <p:nvPr/>
        </p:nvSpPr>
        <p:spPr>
          <a:xfrm>
            <a:off x="7572300" y="2703913"/>
            <a:ext cx="4351386" cy="954107"/>
          </a:xfrm>
          <a:prstGeom prst="rect">
            <a:avLst/>
          </a:prstGeom>
          <a:noFill/>
          <a:ln w="28575">
            <a:noFill/>
          </a:ln>
        </p:spPr>
        <p:txBody>
          <a:bodyPr wrap="square" rtlCol="0">
            <a:spAutoFit/>
          </a:bodyPr>
          <a:lstStyle/>
          <a:p>
            <a:r>
              <a:rPr lang="en-US" sz="2800"/>
              <a:t>Q: How to ensure </a:t>
            </a:r>
            <a:r>
              <a:rPr lang="en-US" sz="2800">
                <a:solidFill>
                  <a:srgbClr val="DC3220"/>
                </a:solidFill>
              </a:rPr>
              <a:t>k</a:t>
            </a:r>
            <a:r>
              <a:rPr lang="en-US" sz="2800"/>
              <a:t>,</a:t>
            </a:r>
            <a:r>
              <a:rPr lang="en-US" sz="2800">
                <a:solidFill>
                  <a:srgbClr val="FF0000"/>
                </a:solidFill>
              </a:rPr>
              <a:t> </a:t>
            </a:r>
            <a:r>
              <a:rPr lang="en-US" sz="2800">
                <a:solidFill>
                  <a:srgbClr val="DC3220"/>
                </a:solidFill>
              </a:rPr>
              <a:t>z</a:t>
            </a:r>
            <a:r>
              <a:rPr lang="en-US" sz="2800"/>
              <a:t> and </a:t>
            </a:r>
            <a:r>
              <a:rPr lang="en-US" sz="2800">
                <a:solidFill>
                  <a:srgbClr val="DC3220"/>
                </a:solidFill>
              </a:rPr>
              <a:t>R</a:t>
            </a:r>
            <a:r>
              <a:rPr lang="en-US" sz="2800"/>
              <a:t> are the same on both sides?</a:t>
            </a:r>
          </a:p>
        </p:txBody>
      </p:sp>
      <p:sp>
        <p:nvSpPr>
          <p:cNvPr id="26" name="TextBox 25">
            <a:extLst>
              <a:ext uri="{FF2B5EF4-FFF2-40B4-BE49-F238E27FC236}">
                <a16:creationId xmlns:a16="http://schemas.microsoft.com/office/drawing/2014/main" id="{08E890D6-9BEB-9299-A703-EC8B1A4F00D9}"/>
              </a:ext>
            </a:extLst>
          </p:cNvPr>
          <p:cNvSpPr txBox="1"/>
          <p:nvPr/>
        </p:nvSpPr>
        <p:spPr>
          <a:xfrm>
            <a:off x="7609090" y="3763313"/>
            <a:ext cx="3869842" cy="523220"/>
          </a:xfrm>
          <a:prstGeom prst="rect">
            <a:avLst/>
          </a:prstGeom>
          <a:noFill/>
        </p:spPr>
        <p:txBody>
          <a:bodyPr wrap="none" rtlCol="0">
            <a:spAutoFit/>
          </a:bodyPr>
          <a:lstStyle/>
          <a:p>
            <a:r>
              <a:rPr lang="en-US" sz="2800"/>
              <a:t>A: Commitment Schemes</a:t>
            </a:r>
          </a:p>
        </p:txBody>
      </p:sp>
    </p:spTree>
    <p:extLst>
      <p:ext uri="{BB962C8B-B14F-4D97-AF65-F5344CB8AC3E}">
        <p14:creationId xmlns:p14="http://schemas.microsoft.com/office/powerpoint/2010/main" val="1828654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261DA6-5334-8702-8048-51649318797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5D5FF9E-9358-20FB-BF14-B57A5455F0A4}"/>
              </a:ext>
            </a:extLst>
          </p:cNvPr>
          <p:cNvSpPr>
            <a:spLocks noGrp="1"/>
          </p:cNvSpPr>
          <p:nvPr>
            <p:ph type="title"/>
          </p:nvPr>
        </p:nvSpPr>
        <p:spPr/>
        <p:txBody>
          <a:bodyPr/>
          <a:lstStyle/>
          <a:p>
            <a:r>
              <a:rPr lang="en-US"/>
              <a:t>Hybrid Approach</a:t>
            </a:r>
          </a:p>
        </p:txBody>
      </p:sp>
      <p:sp>
        <p:nvSpPr>
          <p:cNvPr id="3" name="Content Placeholder 2">
            <a:extLst>
              <a:ext uri="{FF2B5EF4-FFF2-40B4-BE49-F238E27FC236}">
                <a16:creationId xmlns:a16="http://schemas.microsoft.com/office/drawing/2014/main" id="{2AF0179D-EFB8-CE67-D5AA-3AF2362DCD7C}"/>
              </a:ext>
            </a:extLst>
          </p:cNvPr>
          <p:cNvSpPr>
            <a:spLocks noGrp="1"/>
          </p:cNvSpPr>
          <p:nvPr>
            <p:ph idx="1"/>
          </p:nvPr>
        </p:nvSpPr>
        <p:spPr>
          <a:xfrm>
            <a:off x="838200" y="1913463"/>
            <a:ext cx="10515600" cy="1988709"/>
          </a:xfrm>
        </p:spPr>
        <p:txBody>
          <a:bodyPr>
            <a:normAutofit fontScale="92500" lnSpcReduction="10000"/>
          </a:bodyPr>
          <a:lstStyle/>
          <a:p>
            <a:pPr marL="457200" lvl="1" indent="0">
              <a:buNone/>
            </a:pPr>
            <a:r>
              <a:rPr lang="en-US" sz="2800">
                <a:solidFill>
                  <a:srgbClr val="005AB5"/>
                </a:solidFill>
              </a:rPr>
              <a:t>Public input: </a:t>
            </a:r>
          </a:p>
          <a:p>
            <a:pPr marL="914400" lvl="1" indent="-457200">
              <a:buFont typeface="+mj-lt"/>
              <a:buAutoNum type="arabicPeriod"/>
            </a:pPr>
            <a:r>
              <a:rPr lang="en-US" sz="2800" b="1"/>
              <a:t>Open commitments to obtain </a:t>
            </a:r>
            <a:r>
              <a:rPr lang="en-US" sz="2800" b="1">
                <a:solidFill>
                  <a:srgbClr val="DC3220"/>
                </a:solidFill>
              </a:rPr>
              <a:t>k</a:t>
            </a:r>
            <a:r>
              <a:rPr lang="en-US" sz="2800" b="1"/>
              <a:t>,</a:t>
            </a:r>
            <a:r>
              <a:rPr lang="en-US" sz="2800" b="1">
                <a:solidFill>
                  <a:srgbClr val="FF0000"/>
                </a:solidFill>
              </a:rPr>
              <a:t> </a:t>
            </a:r>
            <a:r>
              <a:rPr lang="en-US" sz="2800" b="1">
                <a:solidFill>
                  <a:srgbClr val="DC3220"/>
                </a:solidFill>
              </a:rPr>
              <a:t>z</a:t>
            </a:r>
            <a:r>
              <a:rPr lang="en-US" sz="2800" b="1"/>
              <a:t> and </a:t>
            </a:r>
            <a:r>
              <a:rPr lang="en-US" sz="2800" b="1">
                <a:solidFill>
                  <a:srgbClr val="DC3220"/>
                </a:solidFill>
              </a:rPr>
              <a:t>R </a:t>
            </a:r>
          </a:p>
          <a:p>
            <a:pPr marL="914400" lvl="1" indent="-457200">
              <a:buFont typeface="+mj-lt"/>
              <a:buAutoNum type="arabicPeriod"/>
            </a:pPr>
            <a:r>
              <a:rPr lang="en-US" sz="2800"/>
              <a:t>Compute </a:t>
            </a:r>
            <a:r>
              <a:rPr lang="en-US" sz="2800">
                <a:solidFill>
                  <a:srgbClr val="DC3220"/>
                </a:solidFill>
              </a:rPr>
              <a:t>r</a:t>
            </a:r>
            <a:r>
              <a:rPr lang="en-US" sz="2800"/>
              <a:t> ← x(</a:t>
            </a:r>
            <a:r>
              <a:rPr lang="en-US" sz="2800">
                <a:solidFill>
                  <a:srgbClr val="DC3220"/>
                </a:solidFill>
              </a:rPr>
              <a:t>R</a:t>
            </a:r>
            <a:r>
              <a:rPr lang="en-US" sz="2800"/>
              <a:t>) mod q </a:t>
            </a:r>
          </a:p>
          <a:p>
            <a:pPr marL="914400" lvl="1" indent="-457200">
              <a:buFont typeface="+mj-lt"/>
              <a:buAutoNum type="arabicPeriod"/>
            </a:pPr>
            <a:r>
              <a:rPr lang="en-US" sz="2800"/>
              <a:t>Assert that </a:t>
            </a:r>
            <a:r>
              <a:rPr lang="en-US" sz="2800">
                <a:solidFill>
                  <a:srgbClr val="DC3220"/>
                </a:solidFill>
              </a:rPr>
              <a:t>r</a:t>
            </a:r>
            <a:r>
              <a:rPr lang="en-US" sz="2800"/>
              <a:t> ≠ 0 or </a:t>
            </a:r>
            <a:r>
              <a:rPr lang="en-US" sz="2800">
                <a:solidFill>
                  <a:srgbClr val="DC3220"/>
                </a:solidFill>
              </a:rPr>
              <a:t>z</a:t>
            </a:r>
            <a:r>
              <a:rPr lang="en-US" sz="2800"/>
              <a:t> ≠ 0 mod q</a:t>
            </a:r>
          </a:p>
          <a:p>
            <a:pPr marL="914400" lvl="1" indent="-457200">
              <a:buFont typeface="+mj-lt"/>
              <a:buAutoNum type="arabicPeriod"/>
            </a:pPr>
            <a:r>
              <a:rPr lang="en-US" sz="2800"/>
              <a:t>Assert that </a:t>
            </a:r>
            <a:r>
              <a:rPr lang="en-US" sz="2800">
                <a:solidFill>
                  <a:srgbClr val="DC3220"/>
                </a:solidFill>
              </a:rPr>
              <a:t>k</a:t>
            </a:r>
            <a:r>
              <a:rPr lang="en-US" sz="2800"/>
              <a:t> = -H(</a:t>
            </a:r>
            <a:r>
              <a:rPr lang="en-US" sz="2800">
                <a:solidFill>
                  <a:srgbClr val="DC3220"/>
                </a:solidFill>
              </a:rPr>
              <a:t>m</a:t>
            </a:r>
            <a:r>
              <a:rPr lang="en-US" sz="2800"/>
              <a:t>)/</a:t>
            </a:r>
            <a:r>
              <a:rPr lang="en-US" sz="2800">
                <a:solidFill>
                  <a:srgbClr val="DC3220"/>
                </a:solidFill>
              </a:rPr>
              <a:t>r</a:t>
            </a:r>
            <a:r>
              <a:rPr lang="en-US" sz="2800"/>
              <a:t> mod q</a:t>
            </a:r>
          </a:p>
          <a:p>
            <a:pPr marL="914400" lvl="1" indent="-457200">
              <a:buFont typeface="+mj-lt"/>
              <a:buAutoNum type="arabicPeriod"/>
            </a:pPr>
            <a:endParaRPr lang="en-US" sz="2800"/>
          </a:p>
        </p:txBody>
      </p:sp>
      <p:sp>
        <p:nvSpPr>
          <p:cNvPr id="10" name="Content Placeholder 2">
            <a:extLst>
              <a:ext uri="{FF2B5EF4-FFF2-40B4-BE49-F238E27FC236}">
                <a16:creationId xmlns:a16="http://schemas.microsoft.com/office/drawing/2014/main" id="{5A6C8430-E05B-7910-F81B-912D0F94E9F7}"/>
              </a:ext>
            </a:extLst>
          </p:cNvPr>
          <p:cNvSpPr txBox="1">
            <a:spLocks/>
          </p:cNvSpPr>
          <p:nvPr/>
        </p:nvSpPr>
        <p:spPr>
          <a:xfrm>
            <a:off x="8595609" y="0"/>
            <a:ext cx="3596391" cy="1934092"/>
          </a:xfrm>
          <a:prstGeom prst="rect">
            <a:avLst/>
          </a:prstGeom>
          <a:ln w="28575">
            <a:solidFill>
              <a:schemeClr val="tx1"/>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a:t>Input: </a:t>
            </a:r>
          </a:p>
          <a:p>
            <a:pPr lvl="1"/>
            <a:r>
              <a:rPr lang="en-US" sz="2800"/>
              <a:t>Public key </a:t>
            </a:r>
            <a:r>
              <a:rPr lang="en-US" sz="2800">
                <a:solidFill>
                  <a:srgbClr val="005AB5"/>
                </a:solidFill>
              </a:rPr>
              <a:t>PK</a:t>
            </a:r>
          </a:p>
          <a:p>
            <a:pPr lvl="1"/>
            <a:r>
              <a:rPr lang="en-US" sz="2800"/>
              <a:t>Signature </a:t>
            </a:r>
            <a:r>
              <a:rPr lang="el-GR" sz="2800">
                <a:solidFill>
                  <a:srgbClr val="DC3220"/>
                </a:solidFill>
              </a:rPr>
              <a:t>σ</a:t>
            </a:r>
            <a:r>
              <a:rPr lang="en-US" sz="2800">
                <a:solidFill>
                  <a:srgbClr val="DC3220"/>
                </a:solidFill>
              </a:rPr>
              <a:t> = (R, z)</a:t>
            </a:r>
          </a:p>
          <a:p>
            <a:pPr lvl="1"/>
            <a:r>
              <a:rPr lang="en-US" sz="2800"/>
              <a:t>Message </a:t>
            </a:r>
            <a:r>
              <a:rPr lang="en-US" sz="2800">
                <a:solidFill>
                  <a:srgbClr val="DC3220"/>
                </a:solidFill>
              </a:rPr>
              <a:t>m</a:t>
            </a:r>
          </a:p>
          <a:p>
            <a:pPr marL="914400" lvl="1" indent="-457200">
              <a:buFont typeface="+mj-lt"/>
              <a:buAutoNum type="arabicPeriod"/>
            </a:pPr>
            <a:endParaRPr lang="en-US"/>
          </a:p>
        </p:txBody>
      </p:sp>
      <p:sp>
        <p:nvSpPr>
          <p:cNvPr id="11" name="Content Placeholder 2">
            <a:extLst>
              <a:ext uri="{FF2B5EF4-FFF2-40B4-BE49-F238E27FC236}">
                <a16:creationId xmlns:a16="http://schemas.microsoft.com/office/drawing/2014/main" id="{749E5BC4-2739-944B-34BA-41792795E758}"/>
              </a:ext>
            </a:extLst>
          </p:cNvPr>
          <p:cNvSpPr txBox="1">
            <a:spLocks/>
          </p:cNvSpPr>
          <p:nvPr/>
        </p:nvSpPr>
        <p:spPr>
          <a:xfrm>
            <a:off x="838200" y="5573130"/>
            <a:ext cx="10515600" cy="131399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None/>
            </a:pPr>
            <a:r>
              <a:rPr lang="en-US" sz="2600">
                <a:solidFill>
                  <a:srgbClr val="005AB5"/>
                </a:solidFill>
              </a:rPr>
              <a:t>Public input: PK</a:t>
            </a:r>
          </a:p>
          <a:p>
            <a:pPr marL="914400" lvl="1" indent="-457200">
              <a:buFont typeface="+mj-lt"/>
              <a:buAutoNum type="arabicPeriod"/>
            </a:pPr>
            <a:r>
              <a:rPr lang="en-US" sz="2600"/>
              <a:t>Assert that </a:t>
            </a:r>
            <a:r>
              <a:rPr lang="en-US" sz="2600">
                <a:solidFill>
                  <a:srgbClr val="005AB5"/>
                </a:solidFill>
              </a:rPr>
              <a:t>PK</a:t>
            </a:r>
            <a:r>
              <a:rPr lang="en-US" sz="2600"/>
              <a:t> = </a:t>
            </a:r>
            <a:r>
              <a:rPr lang="en-US" sz="2600">
                <a:solidFill>
                  <a:srgbClr val="DC3220"/>
                </a:solidFill>
              </a:rPr>
              <a:t>k</a:t>
            </a:r>
            <a:r>
              <a:rPr lang="en-US" sz="2600"/>
              <a:t> </a:t>
            </a:r>
            <a:r>
              <a:rPr lang="en-US" sz="2600">
                <a:solidFill>
                  <a:srgbClr val="005AB5"/>
                </a:solidFill>
              </a:rPr>
              <a:t>G</a:t>
            </a:r>
            <a:r>
              <a:rPr lang="en-US" sz="2600"/>
              <a:t> + </a:t>
            </a:r>
            <a:r>
              <a:rPr lang="en-US" sz="2600">
                <a:solidFill>
                  <a:srgbClr val="DC3220"/>
                </a:solidFill>
              </a:rPr>
              <a:t>z R </a:t>
            </a:r>
            <a:r>
              <a:rPr lang="en-US" sz="2600" b="1"/>
              <a:t>corresponding to </a:t>
            </a:r>
          </a:p>
          <a:p>
            <a:pPr marL="914400" lvl="1" indent="-457200">
              <a:buFont typeface="+mj-lt"/>
              <a:buAutoNum type="arabicPeriod"/>
            </a:pPr>
            <a:endParaRPr lang="en-US"/>
          </a:p>
        </p:txBody>
      </p:sp>
      <p:grpSp>
        <p:nvGrpSpPr>
          <p:cNvPr id="52" name="Group 51">
            <a:extLst>
              <a:ext uri="{FF2B5EF4-FFF2-40B4-BE49-F238E27FC236}">
                <a16:creationId xmlns:a16="http://schemas.microsoft.com/office/drawing/2014/main" id="{8B2DE4E2-844F-40F2-6213-FFA2A3CE64E8}"/>
              </a:ext>
            </a:extLst>
          </p:cNvPr>
          <p:cNvGrpSpPr/>
          <p:nvPr/>
        </p:nvGrpSpPr>
        <p:grpSpPr>
          <a:xfrm>
            <a:off x="0" y="4197770"/>
            <a:ext cx="12192000" cy="1110499"/>
            <a:chOff x="0" y="3976388"/>
            <a:chExt cx="12192000" cy="1110499"/>
          </a:xfrm>
        </p:grpSpPr>
        <p:cxnSp>
          <p:nvCxnSpPr>
            <p:cNvPr id="5" name="Straight Connector 4">
              <a:extLst>
                <a:ext uri="{FF2B5EF4-FFF2-40B4-BE49-F238E27FC236}">
                  <a16:creationId xmlns:a16="http://schemas.microsoft.com/office/drawing/2014/main" id="{78EFC6E3-8B9C-2C81-DA42-75B9F94DC249}"/>
                </a:ext>
              </a:extLst>
            </p:cNvPr>
            <p:cNvCxnSpPr/>
            <p:nvPr/>
          </p:nvCxnSpPr>
          <p:spPr>
            <a:xfrm>
              <a:off x="0" y="4422701"/>
              <a:ext cx="12192000" cy="0"/>
            </a:xfrm>
            <a:prstGeom prst="line">
              <a:avLst/>
            </a:prstGeom>
            <a:ln w="28575">
              <a:solidFill>
                <a:schemeClr val="tx1"/>
              </a:solidFill>
            </a:ln>
            <a:effectLst>
              <a:outerShdw blurRad="50800" dist="381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cxnSp>
        <p:pic>
          <p:nvPicPr>
            <p:cNvPr id="2052" name="Picture 4" descr="Connector Icon - Free PNG &amp; SVG 2374004 - Noun Project">
              <a:extLst>
                <a:ext uri="{FF2B5EF4-FFF2-40B4-BE49-F238E27FC236}">
                  <a16:creationId xmlns:a16="http://schemas.microsoft.com/office/drawing/2014/main" id="{6D5E20DE-7152-5AE2-7E6A-AF435EE93CD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8100000">
              <a:off x="10851509" y="3976388"/>
              <a:ext cx="1110499" cy="111049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 name="Group 3">
            <a:extLst>
              <a:ext uri="{FF2B5EF4-FFF2-40B4-BE49-F238E27FC236}">
                <a16:creationId xmlns:a16="http://schemas.microsoft.com/office/drawing/2014/main" id="{2B9B0929-980D-9C50-5D97-F4A36D1830E1}"/>
              </a:ext>
            </a:extLst>
          </p:cNvPr>
          <p:cNvGrpSpPr/>
          <p:nvPr/>
        </p:nvGrpSpPr>
        <p:grpSpPr>
          <a:xfrm>
            <a:off x="3037194" y="1531137"/>
            <a:ext cx="859810" cy="859810"/>
            <a:chOff x="3037194" y="1946131"/>
            <a:chExt cx="859810" cy="859810"/>
          </a:xfrm>
        </p:grpSpPr>
        <p:pic>
          <p:nvPicPr>
            <p:cNvPr id="6" name="Picture 10" descr="Free Clipart: Padlock Icon | jaschon">
              <a:extLst>
                <a:ext uri="{FF2B5EF4-FFF2-40B4-BE49-F238E27FC236}">
                  <a16:creationId xmlns:a16="http://schemas.microsoft.com/office/drawing/2014/main" id="{4A572996-241E-1B22-5A18-C31383E9F113}"/>
                </a:ext>
              </a:extLst>
            </p:cNvPr>
            <p:cNvPicPr>
              <a:picLocks noChangeAspect="1" noChangeArrowheads="1"/>
            </p:cNvPicPr>
            <p:nvPr/>
          </p:nvPicPr>
          <p:blipFill>
            <a:blip r:embed="rId4">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037194" y="1946131"/>
              <a:ext cx="859810" cy="85981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EAE88716-3979-865B-324D-CD8A9B2A6C4E}"/>
                </a:ext>
              </a:extLst>
            </p:cNvPr>
            <p:cNvSpPr txBox="1"/>
            <p:nvPr/>
          </p:nvSpPr>
          <p:spPr>
            <a:xfrm>
              <a:off x="3305035" y="2298473"/>
              <a:ext cx="324128" cy="461665"/>
            </a:xfrm>
            <a:prstGeom prst="rect">
              <a:avLst/>
            </a:prstGeom>
            <a:noFill/>
          </p:spPr>
          <p:txBody>
            <a:bodyPr wrap="none" rtlCol="0">
              <a:spAutoFit/>
            </a:bodyPr>
            <a:lstStyle/>
            <a:p>
              <a:r>
                <a:rPr lang="en-US" sz="2400">
                  <a:solidFill>
                    <a:schemeClr val="bg1"/>
                  </a:solidFill>
                </a:rPr>
                <a:t>k</a:t>
              </a:r>
            </a:p>
          </p:txBody>
        </p:sp>
      </p:grpSp>
      <p:grpSp>
        <p:nvGrpSpPr>
          <p:cNvPr id="12" name="Group 11">
            <a:extLst>
              <a:ext uri="{FF2B5EF4-FFF2-40B4-BE49-F238E27FC236}">
                <a16:creationId xmlns:a16="http://schemas.microsoft.com/office/drawing/2014/main" id="{2093E80D-FC43-5711-A09D-AD9B55B08A30}"/>
              </a:ext>
            </a:extLst>
          </p:cNvPr>
          <p:cNvGrpSpPr/>
          <p:nvPr/>
        </p:nvGrpSpPr>
        <p:grpSpPr>
          <a:xfrm>
            <a:off x="3734940" y="1531137"/>
            <a:ext cx="859810" cy="859810"/>
            <a:chOff x="3037194" y="1946131"/>
            <a:chExt cx="859810" cy="859810"/>
          </a:xfrm>
        </p:grpSpPr>
        <p:pic>
          <p:nvPicPr>
            <p:cNvPr id="13" name="Picture 10" descr="Free Clipart: Padlock Icon | jaschon">
              <a:extLst>
                <a:ext uri="{FF2B5EF4-FFF2-40B4-BE49-F238E27FC236}">
                  <a16:creationId xmlns:a16="http://schemas.microsoft.com/office/drawing/2014/main" id="{8D1DC0C6-FD1C-7602-A712-0E2A0C31050E}"/>
                </a:ext>
              </a:extLst>
            </p:cNvPr>
            <p:cNvPicPr>
              <a:picLocks noChangeAspect="1" noChangeArrowheads="1"/>
            </p:cNvPicPr>
            <p:nvPr/>
          </p:nvPicPr>
          <p:blipFill>
            <a:blip r:embed="rId4">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037194" y="1946131"/>
              <a:ext cx="859810" cy="859810"/>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9796A322-2E9A-3536-E69B-5DAB60E51C36}"/>
                </a:ext>
              </a:extLst>
            </p:cNvPr>
            <p:cNvSpPr txBox="1"/>
            <p:nvPr/>
          </p:nvSpPr>
          <p:spPr>
            <a:xfrm>
              <a:off x="3305035" y="2298473"/>
              <a:ext cx="306494" cy="461665"/>
            </a:xfrm>
            <a:prstGeom prst="rect">
              <a:avLst/>
            </a:prstGeom>
            <a:noFill/>
          </p:spPr>
          <p:txBody>
            <a:bodyPr wrap="none" rtlCol="0">
              <a:spAutoFit/>
            </a:bodyPr>
            <a:lstStyle/>
            <a:p>
              <a:r>
                <a:rPr lang="en-US" sz="2400">
                  <a:solidFill>
                    <a:schemeClr val="bg1"/>
                  </a:solidFill>
                </a:rPr>
                <a:t>z</a:t>
              </a:r>
            </a:p>
          </p:txBody>
        </p:sp>
      </p:grpSp>
      <p:grpSp>
        <p:nvGrpSpPr>
          <p:cNvPr id="20" name="Group 19">
            <a:extLst>
              <a:ext uri="{FF2B5EF4-FFF2-40B4-BE49-F238E27FC236}">
                <a16:creationId xmlns:a16="http://schemas.microsoft.com/office/drawing/2014/main" id="{9465733B-20F0-6C22-2D77-506E4F68533D}"/>
              </a:ext>
            </a:extLst>
          </p:cNvPr>
          <p:cNvGrpSpPr/>
          <p:nvPr/>
        </p:nvGrpSpPr>
        <p:grpSpPr>
          <a:xfrm>
            <a:off x="4415052" y="1531137"/>
            <a:ext cx="859810" cy="859810"/>
            <a:chOff x="3825296" y="1946131"/>
            <a:chExt cx="859810" cy="859810"/>
          </a:xfrm>
        </p:grpSpPr>
        <p:pic>
          <p:nvPicPr>
            <p:cNvPr id="21" name="Picture 10" descr="Free Clipart: Padlock Icon | jaschon">
              <a:extLst>
                <a:ext uri="{FF2B5EF4-FFF2-40B4-BE49-F238E27FC236}">
                  <a16:creationId xmlns:a16="http://schemas.microsoft.com/office/drawing/2014/main" id="{C65149A5-4E4D-32F4-16C3-0ED879478F2A}"/>
                </a:ext>
              </a:extLst>
            </p:cNvPr>
            <p:cNvPicPr>
              <a:picLocks noChangeAspect="1" noChangeArrowheads="1"/>
            </p:cNvPicPr>
            <p:nvPr/>
          </p:nvPicPr>
          <p:blipFill>
            <a:blip r:embed="rId4">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825296" y="1946131"/>
              <a:ext cx="859810" cy="859810"/>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a:extLst>
                <a:ext uri="{FF2B5EF4-FFF2-40B4-BE49-F238E27FC236}">
                  <a16:creationId xmlns:a16="http://schemas.microsoft.com/office/drawing/2014/main" id="{9C9E4973-7B01-1175-E849-5C864504E3AE}"/>
                </a:ext>
              </a:extLst>
            </p:cNvPr>
            <p:cNvSpPr txBox="1"/>
            <p:nvPr/>
          </p:nvSpPr>
          <p:spPr>
            <a:xfrm>
              <a:off x="4093137" y="2298472"/>
              <a:ext cx="351378" cy="461665"/>
            </a:xfrm>
            <a:prstGeom prst="rect">
              <a:avLst/>
            </a:prstGeom>
            <a:noFill/>
          </p:spPr>
          <p:txBody>
            <a:bodyPr wrap="none" rtlCol="0">
              <a:spAutoFit/>
            </a:bodyPr>
            <a:lstStyle/>
            <a:p>
              <a:r>
                <a:rPr lang="en-US" sz="2400">
                  <a:solidFill>
                    <a:schemeClr val="bg1"/>
                  </a:solidFill>
                </a:rPr>
                <a:t>R</a:t>
              </a:r>
            </a:p>
          </p:txBody>
        </p:sp>
      </p:grpSp>
      <p:grpSp>
        <p:nvGrpSpPr>
          <p:cNvPr id="23" name="Group 22">
            <a:extLst>
              <a:ext uri="{FF2B5EF4-FFF2-40B4-BE49-F238E27FC236}">
                <a16:creationId xmlns:a16="http://schemas.microsoft.com/office/drawing/2014/main" id="{C07F8140-359D-53B5-1519-372262E664AB}"/>
              </a:ext>
            </a:extLst>
          </p:cNvPr>
          <p:cNvGrpSpPr/>
          <p:nvPr/>
        </p:nvGrpSpPr>
        <p:grpSpPr>
          <a:xfrm>
            <a:off x="3422129" y="5167203"/>
            <a:ext cx="859810" cy="859810"/>
            <a:chOff x="3037194" y="1946131"/>
            <a:chExt cx="859810" cy="859810"/>
          </a:xfrm>
        </p:grpSpPr>
        <p:pic>
          <p:nvPicPr>
            <p:cNvPr id="24" name="Picture 10" descr="Free Clipart: Padlock Icon | jaschon">
              <a:extLst>
                <a:ext uri="{FF2B5EF4-FFF2-40B4-BE49-F238E27FC236}">
                  <a16:creationId xmlns:a16="http://schemas.microsoft.com/office/drawing/2014/main" id="{64B77858-F11D-FAC0-5DC4-C783A570BA35}"/>
                </a:ext>
              </a:extLst>
            </p:cNvPr>
            <p:cNvPicPr>
              <a:picLocks noChangeAspect="1" noChangeArrowheads="1"/>
            </p:cNvPicPr>
            <p:nvPr/>
          </p:nvPicPr>
          <p:blipFill>
            <a:blip r:embed="rId4">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037194" y="1946131"/>
              <a:ext cx="859810" cy="859810"/>
            </a:xfrm>
            <a:prstGeom prst="rect">
              <a:avLst/>
            </a:prstGeom>
            <a:noFill/>
            <a:extLst>
              <a:ext uri="{909E8E84-426E-40DD-AFC4-6F175D3DCCD1}">
                <a14:hiddenFill xmlns:a14="http://schemas.microsoft.com/office/drawing/2010/main">
                  <a:solidFill>
                    <a:srgbClr val="FFFFFF"/>
                  </a:solidFill>
                </a14:hiddenFill>
              </a:ext>
            </a:extLst>
          </p:spPr>
        </p:pic>
        <p:sp>
          <p:nvSpPr>
            <p:cNvPr id="25" name="TextBox 24">
              <a:extLst>
                <a:ext uri="{FF2B5EF4-FFF2-40B4-BE49-F238E27FC236}">
                  <a16:creationId xmlns:a16="http://schemas.microsoft.com/office/drawing/2014/main" id="{D22EEAE3-24CE-E986-76CD-99BEFBCDC175}"/>
                </a:ext>
              </a:extLst>
            </p:cNvPr>
            <p:cNvSpPr txBox="1"/>
            <p:nvPr/>
          </p:nvSpPr>
          <p:spPr>
            <a:xfrm>
              <a:off x="3305035" y="2298473"/>
              <a:ext cx="324128" cy="461665"/>
            </a:xfrm>
            <a:prstGeom prst="rect">
              <a:avLst/>
            </a:prstGeom>
            <a:noFill/>
          </p:spPr>
          <p:txBody>
            <a:bodyPr wrap="none" rtlCol="0">
              <a:spAutoFit/>
            </a:bodyPr>
            <a:lstStyle/>
            <a:p>
              <a:r>
                <a:rPr lang="en-US" sz="2400">
                  <a:solidFill>
                    <a:schemeClr val="bg1"/>
                  </a:solidFill>
                </a:rPr>
                <a:t>k</a:t>
              </a:r>
            </a:p>
          </p:txBody>
        </p:sp>
      </p:grpSp>
      <p:grpSp>
        <p:nvGrpSpPr>
          <p:cNvPr id="26" name="Group 25">
            <a:extLst>
              <a:ext uri="{FF2B5EF4-FFF2-40B4-BE49-F238E27FC236}">
                <a16:creationId xmlns:a16="http://schemas.microsoft.com/office/drawing/2014/main" id="{5C61A550-2F30-851A-B6C5-9D1096D8A3EB}"/>
              </a:ext>
            </a:extLst>
          </p:cNvPr>
          <p:cNvGrpSpPr/>
          <p:nvPr/>
        </p:nvGrpSpPr>
        <p:grpSpPr>
          <a:xfrm>
            <a:off x="4119875" y="5167203"/>
            <a:ext cx="859810" cy="859810"/>
            <a:chOff x="3037194" y="1946131"/>
            <a:chExt cx="859810" cy="859810"/>
          </a:xfrm>
        </p:grpSpPr>
        <p:pic>
          <p:nvPicPr>
            <p:cNvPr id="27" name="Picture 10" descr="Free Clipart: Padlock Icon | jaschon">
              <a:extLst>
                <a:ext uri="{FF2B5EF4-FFF2-40B4-BE49-F238E27FC236}">
                  <a16:creationId xmlns:a16="http://schemas.microsoft.com/office/drawing/2014/main" id="{366F406E-D3F4-39FB-27C7-644A94259A91}"/>
                </a:ext>
              </a:extLst>
            </p:cNvPr>
            <p:cNvPicPr>
              <a:picLocks noChangeAspect="1" noChangeArrowheads="1"/>
            </p:cNvPicPr>
            <p:nvPr/>
          </p:nvPicPr>
          <p:blipFill>
            <a:blip r:embed="rId4">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037194" y="1946131"/>
              <a:ext cx="859810" cy="859810"/>
            </a:xfrm>
            <a:prstGeom prst="rect">
              <a:avLst/>
            </a:prstGeom>
            <a:noFill/>
            <a:extLst>
              <a:ext uri="{909E8E84-426E-40DD-AFC4-6F175D3DCCD1}">
                <a14:hiddenFill xmlns:a14="http://schemas.microsoft.com/office/drawing/2010/main">
                  <a:solidFill>
                    <a:srgbClr val="FFFFFF"/>
                  </a:solidFill>
                </a14:hiddenFill>
              </a:ext>
            </a:extLst>
          </p:spPr>
        </p:pic>
        <p:sp>
          <p:nvSpPr>
            <p:cNvPr id="28" name="TextBox 27">
              <a:extLst>
                <a:ext uri="{FF2B5EF4-FFF2-40B4-BE49-F238E27FC236}">
                  <a16:creationId xmlns:a16="http://schemas.microsoft.com/office/drawing/2014/main" id="{AF9C71C7-1629-06B1-5B1F-1D1265B55471}"/>
                </a:ext>
              </a:extLst>
            </p:cNvPr>
            <p:cNvSpPr txBox="1"/>
            <p:nvPr/>
          </p:nvSpPr>
          <p:spPr>
            <a:xfrm>
              <a:off x="3305035" y="2298473"/>
              <a:ext cx="306494" cy="461665"/>
            </a:xfrm>
            <a:prstGeom prst="rect">
              <a:avLst/>
            </a:prstGeom>
            <a:noFill/>
          </p:spPr>
          <p:txBody>
            <a:bodyPr wrap="none" rtlCol="0">
              <a:spAutoFit/>
            </a:bodyPr>
            <a:lstStyle/>
            <a:p>
              <a:r>
                <a:rPr lang="en-US" sz="2400">
                  <a:solidFill>
                    <a:schemeClr val="bg1"/>
                  </a:solidFill>
                </a:rPr>
                <a:t>z</a:t>
              </a:r>
            </a:p>
          </p:txBody>
        </p:sp>
      </p:grpSp>
      <p:grpSp>
        <p:nvGrpSpPr>
          <p:cNvPr id="29" name="Group 28">
            <a:extLst>
              <a:ext uri="{FF2B5EF4-FFF2-40B4-BE49-F238E27FC236}">
                <a16:creationId xmlns:a16="http://schemas.microsoft.com/office/drawing/2014/main" id="{102E8870-6EA3-D95E-0D80-CDAF1C03629F}"/>
              </a:ext>
            </a:extLst>
          </p:cNvPr>
          <p:cNvGrpSpPr/>
          <p:nvPr/>
        </p:nvGrpSpPr>
        <p:grpSpPr>
          <a:xfrm>
            <a:off x="4799987" y="5167203"/>
            <a:ext cx="859810" cy="859810"/>
            <a:chOff x="3825296" y="1946131"/>
            <a:chExt cx="859810" cy="859810"/>
          </a:xfrm>
        </p:grpSpPr>
        <p:pic>
          <p:nvPicPr>
            <p:cNvPr id="30" name="Picture 10" descr="Free Clipart: Padlock Icon | jaschon">
              <a:extLst>
                <a:ext uri="{FF2B5EF4-FFF2-40B4-BE49-F238E27FC236}">
                  <a16:creationId xmlns:a16="http://schemas.microsoft.com/office/drawing/2014/main" id="{795D9A70-36C0-FBB7-4490-30B542A07EEC}"/>
                </a:ext>
              </a:extLst>
            </p:cNvPr>
            <p:cNvPicPr>
              <a:picLocks noChangeAspect="1" noChangeArrowheads="1"/>
            </p:cNvPicPr>
            <p:nvPr/>
          </p:nvPicPr>
          <p:blipFill>
            <a:blip r:embed="rId4">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825296" y="1946131"/>
              <a:ext cx="859810" cy="859810"/>
            </a:xfrm>
            <a:prstGeom prst="rect">
              <a:avLst/>
            </a:prstGeom>
            <a:noFill/>
            <a:extLst>
              <a:ext uri="{909E8E84-426E-40DD-AFC4-6F175D3DCCD1}">
                <a14:hiddenFill xmlns:a14="http://schemas.microsoft.com/office/drawing/2010/main">
                  <a:solidFill>
                    <a:srgbClr val="FFFFFF"/>
                  </a:solidFill>
                </a14:hiddenFill>
              </a:ext>
            </a:extLst>
          </p:spPr>
        </p:pic>
        <p:sp>
          <p:nvSpPr>
            <p:cNvPr id="31" name="TextBox 30">
              <a:extLst>
                <a:ext uri="{FF2B5EF4-FFF2-40B4-BE49-F238E27FC236}">
                  <a16:creationId xmlns:a16="http://schemas.microsoft.com/office/drawing/2014/main" id="{4D6C9F38-C54D-D429-83F6-06D836BE9BC9}"/>
                </a:ext>
              </a:extLst>
            </p:cNvPr>
            <p:cNvSpPr txBox="1"/>
            <p:nvPr/>
          </p:nvSpPr>
          <p:spPr>
            <a:xfrm>
              <a:off x="4093137" y="2298472"/>
              <a:ext cx="351378" cy="461665"/>
            </a:xfrm>
            <a:prstGeom prst="rect">
              <a:avLst/>
            </a:prstGeom>
            <a:noFill/>
          </p:spPr>
          <p:txBody>
            <a:bodyPr wrap="none" rtlCol="0">
              <a:spAutoFit/>
            </a:bodyPr>
            <a:lstStyle/>
            <a:p>
              <a:r>
                <a:rPr lang="en-US" sz="2400">
                  <a:solidFill>
                    <a:schemeClr val="bg1"/>
                  </a:solidFill>
                </a:rPr>
                <a:t>R</a:t>
              </a:r>
            </a:p>
          </p:txBody>
        </p:sp>
      </p:grpSp>
      <p:sp>
        <p:nvSpPr>
          <p:cNvPr id="14" name="TextBox 13">
            <a:extLst>
              <a:ext uri="{FF2B5EF4-FFF2-40B4-BE49-F238E27FC236}">
                <a16:creationId xmlns:a16="http://schemas.microsoft.com/office/drawing/2014/main" id="{7C952931-6A48-8D71-F636-482A44FD333D}"/>
              </a:ext>
            </a:extLst>
          </p:cNvPr>
          <p:cNvSpPr txBox="1"/>
          <p:nvPr/>
        </p:nvSpPr>
        <p:spPr>
          <a:xfrm>
            <a:off x="706773" y="1246152"/>
            <a:ext cx="2242278" cy="584775"/>
          </a:xfrm>
          <a:prstGeom prst="rect">
            <a:avLst/>
          </a:prstGeom>
          <a:noFill/>
        </p:spPr>
        <p:txBody>
          <a:bodyPr wrap="square">
            <a:spAutoFit/>
          </a:bodyPr>
          <a:lstStyle/>
          <a:p>
            <a:pPr algn="ctr"/>
            <a:r>
              <a:rPr lang="en-US" sz="3200" err="1"/>
              <a:t>zkSNARK</a:t>
            </a:r>
            <a:endParaRPr lang="en-US" sz="3200"/>
          </a:p>
        </p:txBody>
      </p:sp>
      <p:sp>
        <p:nvSpPr>
          <p:cNvPr id="15" name="TextBox 14">
            <a:extLst>
              <a:ext uri="{FF2B5EF4-FFF2-40B4-BE49-F238E27FC236}">
                <a16:creationId xmlns:a16="http://schemas.microsoft.com/office/drawing/2014/main" id="{8E300B47-5C8E-E923-88A7-FF52F7CE4DE2}"/>
              </a:ext>
            </a:extLst>
          </p:cNvPr>
          <p:cNvSpPr txBox="1"/>
          <p:nvPr/>
        </p:nvSpPr>
        <p:spPr>
          <a:xfrm>
            <a:off x="838199" y="4762898"/>
            <a:ext cx="5691189" cy="584775"/>
          </a:xfrm>
          <a:prstGeom prst="rect">
            <a:avLst/>
          </a:prstGeom>
          <a:noFill/>
        </p:spPr>
        <p:txBody>
          <a:bodyPr wrap="square">
            <a:spAutoFit/>
          </a:bodyPr>
          <a:lstStyle/>
          <a:p>
            <a:pPr algn="ctr"/>
            <a:r>
              <a:rPr lang="en-US" sz="3200"/>
              <a:t>Protocol </a:t>
            </a:r>
            <a:r>
              <a:rPr lang="el-GR" sz="3200"/>
              <a:t>Π </a:t>
            </a:r>
            <a:r>
              <a:rPr lang="en-US" sz="3200"/>
              <a:t>for Point Operations</a:t>
            </a:r>
          </a:p>
        </p:txBody>
      </p:sp>
      <p:grpSp>
        <p:nvGrpSpPr>
          <p:cNvPr id="7" name="Group 6">
            <a:extLst>
              <a:ext uri="{FF2B5EF4-FFF2-40B4-BE49-F238E27FC236}">
                <a16:creationId xmlns:a16="http://schemas.microsoft.com/office/drawing/2014/main" id="{69E96B99-3126-1FE0-10B3-8D3A473AD3CD}"/>
              </a:ext>
            </a:extLst>
          </p:cNvPr>
          <p:cNvGrpSpPr/>
          <p:nvPr/>
        </p:nvGrpSpPr>
        <p:grpSpPr>
          <a:xfrm>
            <a:off x="7526744" y="4118837"/>
            <a:ext cx="4127902" cy="1287748"/>
            <a:chOff x="8040281" y="5572125"/>
            <a:chExt cx="4127902" cy="1287748"/>
          </a:xfrm>
        </p:grpSpPr>
        <p:sp>
          <p:nvSpPr>
            <p:cNvPr id="9" name="TextBox 8">
              <a:extLst>
                <a:ext uri="{FF2B5EF4-FFF2-40B4-BE49-F238E27FC236}">
                  <a16:creationId xmlns:a16="http://schemas.microsoft.com/office/drawing/2014/main" id="{3E3720EE-C43C-DF4C-2E6C-EE1F9EC3DD08}"/>
                </a:ext>
              </a:extLst>
            </p:cNvPr>
            <p:cNvSpPr txBox="1"/>
            <p:nvPr/>
          </p:nvSpPr>
          <p:spPr>
            <a:xfrm>
              <a:off x="8040281" y="5572125"/>
              <a:ext cx="4127902" cy="1264320"/>
            </a:xfrm>
            <a:prstGeom prst="rect">
              <a:avLst/>
            </a:prstGeom>
            <a:solidFill>
              <a:schemeClr val="bg1"/>
            </a:solidFill>
            <a:ln w="28575">
              <a:solidFill>
                <a:srgbClr val="FF0000"/>
              </a:solidFill>
            </a:ln>
          </p:spPr>
          <p:txBody>
            <a:bodyPr wrap="square" rtlCol="0">
              <a:spAutoFit/>
            </a:bodyPr>
            <a:lstStyle/>
            <a:p>
              <a:r>
                <a:rPr lang="en-US" sz="2800"/>
                <a:t>Issue: How to “open”</a:t>
              </a:r>
            </a:p>
            <a:p>
              <a:pPr>
                <a:lnSpc>
                  <a:spcPct val="200000"/>
                </a:lnSpc>
              </a:pPr>
              <a:r>
                <a:rPr lang="en-US" sz="2800"/>
                <a:t>                       in protocol </a:t>
              </a:r>
              <a:r>
                <a:rPr lang="el-GR" sz="2800"/>
                <a:t>Π</a:t>
              </a:r>
              <a:r>
                <a:rPr lang="en-US" sz="2800"/>
                <a:t>?      </a:t>
              </a:r>
            </a:p>
          </p:txBody>
        </p:sp>
        <p:grpSp>
          <p:nvGrpSpPr>
            <p:cNvPr id="17" name="Group 16">
              <a:extLst>
                <a:ext uri="{FF2B5EF4-FFF2-40B4-BE49-F238E27FC236}">
                  <a16:creationId xmlns:a16="http://schemas.microsoft.com/office/drawing/2014/main" id="{C2DAEF6F-D862-DD9F-5CA1-DEF7866D5403}"/>
                </a:ext>
              </a:extLst>
            </p:cNvPr>
            <p:cNvGrpSpPr/>
            <p:nvPr/>
          </p:nvGrpSpPr>
          <p:grpSpPr>
            <a:xfrm>
              <a:off x="8040281" y="6000063"/>
              <a:ext cx="859810" cy="859810"/>
              <a:chOff x="3037194" y="1946131"/>
              <a:chExt cx="859810" cy="859810"/>
            </a:xfrm>
          </p:grpSpPr>
          <p:pic>
            <p:nvPicPr>
              <p:cNvPr id="18" name="Picture 10" descr="Free Clipart: Padlock Icon | jaschon">
                <a:extLst>
                  <a:ext uri="{FF2B5EF4-FFF2-40B4-BE49-F238E27FC236}">
                    <a16:creationId xmlns:a16="http://schemas.microsoft.com/office/drawing/2014/main" id="{25EC25EF-2FEA-0E20-A74B-83CCA8E794CC}"/>
                  </a:ext>
                </a:extLst>
              </p:cNvPr>
              <p:cNvPicPr>
                <a:picLocks noChangeAspect="1" noChangeArrowheads="1"/>
              </p:cNvPicPr>
              <p:nvPr/>
            </p:nvPicPr>
            <p:blipFill>
              <a:blip r:embed="rId4">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037194" y="1946131"/>
                <a:ext cx="859810" cy="859810"/>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a:extLst>
                  <a:ext uri="{FF2B5EF4-FFF2-40B4-BE49-F238E27FC236}">
                    <a16:creationId xmlns:a16="http://schemas.microsoft.com/office/drawing/2014/main" id="{44E9EA15-281F-4FAC-627D-FD6C09E5D43B}"/>
                  </a:ext>
                </a:extLst>
              </p:cNvPr>
              <p:cNvSpPr txBox="1"/>
              <p:nvPr/>
            </p:nvSpPr>
            <p:spPr>
              <a:xfrm>
                <a:off x="3305035" y="2298473"/>
                <a:ext cx="324128" cy="461665"/>
              </a:xfrm>
              <a:prstGeom prst="rect">
                <a:avLst/>
              </a:prstGeom>
              <a:noFill/>
            </p:spPr>
            <p:txBody>
              <a:bodyPr wrap="none" rtlCol="0">
                <a:spAutoFit/>
              </a:bodyPr>
              <a:lstStyle/>
              <a:p>
                <a:r>
                  <a:rPr lang="en-US" sz="2400">
                    <a:solidFill>
                      <a:schemeClr val="bg1"/>
                    </a:solidFill>
                  </a:rPr>
                  <a:t>k</a:t>
                </a:r>
              </a:p>
            </p:txBody>
          </p:sp>
        </p:grpSp>
        <p:grpSp>
          <p:nvGrpSpPr>
            <p:cNvPr id="32" name="Group 31">
              <a:extLst>
                <a:ext uri="{FF2B5EF4-FFF2-40B4-BE49-F238E27FC236}">
                  <a16:creationId xmlns:a16="http://schemas.microsoft.com/office/drawing/2014/main" id="{C20E6AAE-A3FA-2C60-1239-133B9F10D397}"/>
                </a:ext>
              </a:extLst>
            </p:cNvPr>
            <p:cNvGrpSpPr/>
            <p:nvPr/>
          </p:nvGrpSpPr>
          <p:grpSpPr>
            <a:xfrm>
              <a:off x="8604107" y="6000063"/>
              <a:ext cx="859810" cy="859810"/>
              <a:chOff x="3037194" y="1946131"/>
              <a:chExt cx="859810" cy="859810"/>
            </a:xfrm>
          </p:grpSpPr>
          <p:pic>
            <p:nvPicPr>
              <p:cNvPr id="33" name="Picture 10" descr="Free Clipart: Padlock Icon | jaschon">
                <a:extLst>
                  <a:ext uri="{FF2B5EF4-FFF2-40B4-BE49-F238E27FC236}">
                    <a16:creationId xmlns:a16="http://schemas.microsoft.com/office/drawing/2014/main" id="{FBF69E94-EF6F-2CEE-407F-99913C72C754}"/>
                  </a:ext>
                </a:extLst>
              </p:cNvPr>
              <p:cNvPicPr>
                <a:picLocks noChangeAspect="1" noChangeArrowheads="1"/>
              </p:cNvPicPr>
              <p:nvPr/>
            </p:nvPicPr>
            <p:blipFill>
              <a:blip r:embed="rId4">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037194" y="1946131"/>
                <a:ext cx="859810" cy="859810"/>
              </a:xfrm>
              <a:prstGeom prst="rect">
                <a:avLst/>
              </a:prstGeom>
              <a:noFill/>
              <a:extLst>
                <a:ext uri="{909E8E84-426E-40DD-AFC4-6F175D3DCCD1}">
                  <a14:hiddenFill xmlns:a14="http://schemas.microsoft.com/office/drawing/2010/main">
                    <a:solidFill>
                      <a:srgbClr val="FFFFFF"/>
                    </a:solidFill>
                  </a14:hiddenFill>
                </a:ext>
              </a:extLst>
            </p:spPr>
          </p:pic>
          <p:sp>
            <p:nvSpPr>
              <p:cNvPr id="34" name="TextBox 33">
                <a:extLst>
                  <a:ext uri="{FF2B5EF4-FFF2-40B4-BE49-F238E27FC236}">
                    <a16:creationId xmlns:a16="http://schemas.microsoft.com/office/drawing/2014/main" id="{377FE89A-6512-CDBD-8857-2152C7C2264B}"/>
                  </a:ext>
                </a:extLst>
              </p:cNvPr>
              <p:cNvSpPr txBox="1"/>
              <p:nvPr/>
            </p:nvSpPr>
            <p:spPr>
              <a:xfrm>
                <a:off x="3305035" y="2298473"/>
                <a:ext cx="306494" cy="461665"/>
              </a:xfrm>
              <a:prstGeom prst="rect">
                <a:avLst/>
              </a:prstGeom>
              <a:noFill/>
            </p:spPr>
            <p:txBody>
              <a:bodyPr wrap="none" rtlCol="0">
                <a:spAutoFit/>
              </a:bodyPr>
              <a:lstStyle/>
              <a:p>
                <a:r>
                  <a:rPr lang="en-US" sz="2400">
                    <a:solidFill>
                      <a:schemeClr val="bg1"/>
                    </a:solidFill>
                  </a:rPr>
                  <a:t>z</a:t>
                </a:r>
              </a:p>
            </p:txBody>
          </p:sp>
        </p:grpSp>
        <p:sp>
          <p:nvSpPr>
            <p:cNvPr id="37" name="TextBox 36">
              <a:extLst>
                <a:ext uri="{FF2B5EF4-FFF2-40B4-BE49-F238E27FC236}">
                  <a16:creationId xmlns:a16="http://schemas.microsoft.com/office/drawing/2014/main" id="{8A75143A-B469-B6A7-620E-4ECDF90869D2}"/>
                </a:ext>
              </a:extLst>
            </p:cNvPr>
            <p:cNvSpPr txBox="1"/>
            <p:nvPr/>
          </p:nvSpPr>
          <p:spPr>
            <a:xfrm>
              <a:off x="9428059" y="6352405"/>
              <a:ext cx="373820" cy="461665"/>
            </a:xfrm>
            <a:prstGeom prst="rect">
              <a:avLst/>
            </a:prstGeom>
            <a:noFill/>
          </p:spPr>
          <p:txBody>
            <a:bodyPr wrap="none" rtlCol="0">
              <a:spAutoFit/>
            </a:bodyPr>
            <a:lstStyle/>
            <a:p>
              <a:r>
                <a:rPr lang="en-US" sz="2400">
                  <a:solidFill>
                    <a:schemeClr val="bg1"/>
                  </a:solidFill>
                </a:rPr>
                <a:t>z'</a:t>
              </a:r>
            </a:p>
          </p:txBody>
        </p:sp>
        <p:grpSp>
          <p:nvGrpSpPr>
            <p:cNvPr id="38" name="Group 37">
              <a:extLst>
                <a:ext uri="{FF2B5EF4-FFF2-40B4-BE49-F238E27FC236}">
                  <a16:creationId xmlns:a16="http://schemas.microsoft.com/office/drawing/2014/main" id="{F02E943C-1583-1FC8-772C-FA30E5F416E8}"/>
                </a:ext>
              </a:extLst>
            </p:cNvPr>
            <p:cNvGrpSpPr/>
            <p:nvPr/>
          </p:nvGrpSpPr>
          <p:grpSpPr>
            <a:xfrm>
              <a:off x="9167933" y="5998190"/>
              <a:ext cx="859810" cy="859810"/>
              <a:chOff x="3825296" y="1946131"/>
              <a:chExt cx="859810" cy="859810"/>
            </a:xfrm>
          </p:grpSpPr>
          <p:pic>
            <p:nvPicPr>
              <p:cNvPr id="39" name="Picture 10" descr="Free Clipart: Padlock Icon | jaschon">
                <a:extLst>
                  <a:ext uri="{FF2B5EF4-FFF2-40B4-BE49-F238E27FC236}">
                    <a16:creationId xmlns:a16="http://schemas.microsoft.com/office/drawing/2014/main" id="{EC027174-262E-EC14-6C29-BFC8A7BC740A}"/>
                  </a:ext>
                </a:extLst>
              </p:cNvPr>
              <p:cNvPicPr>
                <a:picLocks noChangeAspect="1" noChangeArrowheads="1"/>
              </p:cNvPicPr>
              <p:nvPr/>
            </p:nvPicPr>
            <p:blipFill>
              <a:blip r:embed="rId4">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825296" y="1946131"/>
                <a:ext cx="859810" cy="859810"/>
              </a:xfrm>
              <a:prstGeom prst="rect">
                <a:avLst/>
              </a:prstGeom>
              <a:noFill/>
              <a:extLst>
                <a:ext uri="{909E8E84-426E-40DD-AFC4-6F175D3DCCD1}">
                  <a14:hiddenFill xmlns:a14="http://schemas.microsoft.com/office/drawing/2010/main">
                    <a:solidFill>
                      <a:srgbClr val="FFFFFF"/>
                    </a:solidFill>
                  </a14:hiddenFill>
                </a:ext>
              </a:extLst>
            </p:spPr>
          </p:pic>
          <p:sp>
            <p:nvSpPr>
              <p:cNvPr id="40" name="TextBox 39">
                <a:extLst>
                  <a:ext uri="{FF2B5EF4-FFF2-40B4-BE49-F238E27FC236}">
                    <a16:creationId xmlns:a16="http://schemas.microsoft.com/office/drawing/2014/main" id="{D8D0A8A7-8C46-2E5A-BE27-C446A534890F}"/>
                  </a:ext>
                </a:extLst>
              </p:cNvPr>
              <p:cNvSpPr txBox="1"/>
              <p:nvPr/>
            </p:nvSpPr>
            <p:spPr>
              <a:xfrm>
                <a:off x="4093137" y="2298472"/>
                <a:ext cx="351378" cy="461665"/>
              </a:xfrm>
              <a:prstGeom prst="rect">
                <a:avLst/>
              </a:prstGeom>
              <a:noFill/>
            </p:spPr>
            <p:txBody>
              <a:bodyPr wrap="none" rtlCol="0">
                <a:spAutoFit/>
              </a:bodyPr>
              <a:lstStyle/>
              <a:p>
                <a:r>
                  <a:rPr lang="en-US" sz="2400">
                    <a:solidFill>
                      <a:schemeClr val="bg1"/>
                    </a:solidFill>
                  </a:rPr>
                  <a:t>R</a:t>
                </a:r>
              </a:p>
            </p:txBody>
          </p:sp>
        </p:grpSp>
      </p:grpSp>
      <p:grpSp>
        <p:nvGrpSpPr>
          <p:cNvPr id="42" name="Group 41">
            <a:extLst>
              <a:ext uri="{FF2B5EF4-FFF2-40B4-BE49-F238E27FC236}">
                <a16:creationId xmlns:a16="http://schemas.microsoft.com/office/drawing/2014/main" id="{25415824-9F7C-24B9-2D63-814B998F657F}"/>
              </a:ext>
            </a:extLst>
          </p:cNvPr>
          <p:cNvGrpSpPr/>
          <p:nvPr/>
        </p:nvGrpSpPr>
        <p:grpSpPr>
          <a:xfrm>
            <a:off x="7487207" y="5631688"/>
            <a:ext cx="859810" cy="859810"/>
            <a:chOff x="3037194" y="1946131"/>
            <a:chExt cx="859810" cy="859810"/>
          </a:xfrm>
        </p:grpSpPr>
        <p:pic>
          <p:nvPicPr>
            <p:cNvPr id="43" name="Picture 10" descr="Free Clipart: Padlock Icon | jaschon">
              <a:extLst>
                <a:ext uri="{FF2B5EF4-FFF2-40B4-BE49-F238E27FC236}">
                  <a16:creationId xmlns:a16="http://schemas.microsoft.com/office/drawing/2014/main" id="{D52E1CD2-7AB9-5F98-CD47-B61D8ECF00DF}"/>
                </a:ext>
              </a:extLst>
            </p:cNvPr>
            <p:cNvPicPr>
              <a:picLocks noChangeAspect="1" noChangeArrowheads="1"/>
            </p:cNvPicPr>
            <p:nvPr/>
          </p:nvPicPr>
          <p:blipFill>
            <a:blip r:embed="rId4">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037194" y="1946131"/>
              <a:ext cx="859810" cy="859810"/>
            </a:xfrm>
            <a:prstGeom prst="rect">
              <a:avLst/>
            </a:prstGeom>
            <a:noFill/>
            <a:extLst>
              <a:ext uri="{909E8E84-426E-40DD-AFC4-6F175D3DCCD1}">
                <a14:hiddenFill xmlns:a14="http://schemas.microsoft.com/office/drawing/2010/main">
                  <a:solidFill>
                    <a:srgbClr val="FFFFFF"/>
                  </a:solidFill>
                </a14:hiddenFill>
              </a:ext>
            </a:extLst>
          </p:spPr>
        </p:pic>
        <p:sp>
          <p:nvSpPr>
            <p:cNvPr id="44" name="TextBox 43">
              <a:extLst>
                <a:ext uri="{FF2B5EF4-FFF2-40B4-BE49-F238E27FC236}">
                  <a16:creationId xmlns:a16="http://schemas.microsoft.com/office/drawing/2014/main" id="{4E3431D1-D46D-556F-287B-2E400BE00E92}"/>
                </a:ext>
              </a:extLst>
            </p:cNvPr>
            <p:cNvSpPr txBox="1"/>
            <p:nvPr/>
          </p:nvSpPr>
          <p:spPr>
            <a:xfrm>
              <a:off x="3305035" y="2298473"/>
              <a:ext cx="324128" cy="461665"/>
            </a:xfrm>
            <a:prstGeom prst="rect">
              <a:avLst/>
            </a:prstGeom>
            <a:noFill/>
          </p:spPr>
          <p:txBody>
            <a:bodyPr wrap="none" rtlCol="0">
              <a:spAutoFit/>
            </a:bodyPr>
            <a:lstStyle/>
            <a:p>
              <a:r>
                <a:rPr lang="en-US" sz="2400">
                  <a:solidFill>
                    <a:schemeClr val="bg1"/>
                  </a:solidFill>
                </a:rPr>
                <a:t>k</a:t>
              </a:r>
            </a:p>
          </p:txBody>
        </p:sp>
      </p:grpSp>
      <p:grpSp>
        <p:nvGrpSpPr>
          <p:cNvPr id="45" name="Group 44">
            <a:extLst>
              <a:ext uri="{FF2B5EF4-FFF2-40B4-BE49-F238E27FC236}">
                <a16:creationId xmlns:a16="http://schemas.microsoft.com/office/drawing/2014/main" id="{A3AE7F60-E1AD-7688-36FF-D2CBCE0BBF36}"/>
              </a:ext>
            </a:extLst>
          </p:cNvPr>
          <p:cNvGrpSpPr/>
          <p:nvPr/>
        </p:nvGrpSpPr>
        <p:grpSpPr>
          <a:xfrm>
            <a:off x="8070653" y="5631688"/>
            <a:ext cx="859810" cy="859810"/>
            <a:chOff x="3037194" y="1946131"/>
            <a:chExt cx="859810" cy="859810"/>
          </a:xfrm>
        </p:grpSpPr>
        <p:pic>
          <p:nvPicPr>
            <p:cNvPr id="46" name="Picture 45" descr="Free Clipart: Padlock Icon | jaschon">
              <a:extLst>
                <a:ext uri="{FF2B5EF4-FFF2-40B4-BE49-F238E27FC236}">
                  <a16:creationId xmlns:a16="http://schemas.microsoft.com/office/drawing/2014/main" id="{A7855F40-E4FE-FD8B-C864-6EDD5BD8B703}"/>
                </a:ext>
              </a:extLst>
            </p:cNvPr>
            <p:cNvPicPr>
              <a:picLocks noChangeAspect="1" noChangeArrowheads="1"/>
            </p:cNvPicPr>
            <p:nvPr/>
          </p:nvPicPr>
          <p:blipFill>
            <a:blip r:embed="rId4">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037194" y="1946131"/>
              <a:ext cx="859810" cy="859810"/>
            </a:xfrm>
            <a:prstGeom prst="rect">
              <a:avLst/>
            </a:prstGeom>
            <a:noFill/>
            <a:extLst>
              <a:ext uri="{909E8E84-426E-40DD-AFC4-6F175D3DCCD1}">
                <a14:hiddenFill xmlns:a14="http://schemas.microsoft.com/office/drawing/2010/main">
                  <a:solidFill>
                    <a:srgbClr val="FFFFFF"/>
                  </a:solidFill>
                </a14:hiddenFill>
              </a:ext>
            </a:extLst>
          </p:spPr>
        </p:pic>
        <p:sp>
          <p:nvSpPr>
            <p:cNvPr id="47" name="TextBox 46">
              <a:extLst>
                <a:ext uri="{FF2B5EF4-FFF2-40B4-BE49-F238E27FC236}">
                  <a16:creationId xmlns:a16="http://schemas.microsoft.com/office/drawing/2014/main" id="{558AFFE8-C90A-EFA1-59E4-B61EC9476D1F}"/>
                </a:ext>
              </a:extLst>
            </p:cNvPr>
            <p:cNvSpPr txBox="1"/>
            <p:nvPr/>
          </p:nvSpPr>
          <p:spPr>
            <a:xfrm>
              <a:off x="3305035" y="2298473"/>
              <a:ext cx="306494" cy="461665"/>
            </a:xfrm>
            <a:prstGeom prst="rect">
              <a:avLst/>
            </a:prstGeom>
            <a:noFill/>
          </p:spPr>
          <p:txBody>
            <a:bodyPr wrap="none" rtlCol="0">
              <a:spAutoFit/>
            </a:bodyPr>
            <a:lstStyle/>
            <a:p>
              <a:r>
                <a:rPr lang="en-US" sz="2400">
                  <a:solidFill>
                    <a:schemeClr val="bg1"/>
                  </a:solidFill>
                </a:rPr>
                <a:t>z</a:t>
              </a:r>
            </a:p>
          </p:txBody>
        </p:sp>
      </p:grpSp>
      <p:grpSp>
        <p:nvGrpSpPr>
          <p:cNvPr id="48" name="Group 47">
            <a:extLst>
              <a:ext uri="{FF2B5EF4-FFF2-40B4-BE49-F238E27FC236}">
                <a16:creationId xmlns:a16="http://schemas.microsoft.com/office/drawing/2014/main" id="{D7C213CF-E10E-5DD3-1A54-395045556FC0}"/>
              </a:ext>
            </a:extLst>
          </p:cNvPr>
          <p:cNvGrpSpPr/>
          <p:nvPr/>
        </p:nvGrpSpPr>
        <p:grpSpPr>
          <a:xfrm>
            <a:off x="8636465" y="5631688"/>
            <a:ext cx="859810" cy="859810"/>
            <a:chOff x="3825296" y="1946131"/>
            <a:chExt cx="859810" cy="859810"/>
          </a:xfrm>
        </p:grpSpPr>
        <p:pic>
          <p:nvPicPr>
            <p:cNvPr id="49" name="Picture 10" descr="Free Clipart: Padlock Icon | jaschon">
              <a:extLst>
                <a:ext uri="{FF2B5EF4-FFF2-40B4-BE49-F238E27FC236}">
                  <a16:creationId xmlns:a16="http://schemas.microsoft.com/office/drawing/2014/main" id="{734792D6-7134-7D03-0ADE-AB114668E51D}"/>
                </a:ext>
              </a:extLst>
            </p:cNvPr>
            <p:cNvPicPr>
              <a:picLocks noChangeAspect="1" noChangeArrowheads="1"/>
            </p:cNvPicPr>
            <p:nvPr/>
          </p:nvPicPr>
          <p:blipFill>
            <a:blip r:embed="rId4">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825296" y="1946131"/>
              <a:ext cx="859810" cy="859810"/>
            </a:xfrm>
            <a:prstGeom prst="rect">
              <a:avLst/>
            </a:prstGeom>
            <a:noFill/>
            <a:extLst>
              <a:ext uri="{909E8E84-426E-40DD-AFC4-6F175D3DCCD1}">
                <a14:hiddenFill xmlns:a14="http://schemas.microsoft.com/office/drawing/2010/main">
                  <a:solidFill>
                    <a:srgbClr val="FFFFFF"/>
                  </a:solidFill>
                </a14:hiddenFill>
              </a:ext>
            </a:extLst>
          </p:spPr>
        </p:pic>
        <p:sp>
          <p:nvSpPr>
            <p:cNvPr id="50" name="TextBox 49">
              <a:extLst>
                <a:ext uri="{FF2B5EF4-FFF2-40B4-BE49-F238E27FC236}">
                  <a16:creationId xmlns:a16="http://schemas.microsoft.com/office/drawing/2014/main" id="{DAEF2251-74EA-F098-58DF-A3E8E400CD91}"/>
                </a:ext>
              </a:extLst>
            </p:cNvPr>
            <p:cNvSpPr txBox="1"/>
            <p:nvPr/>
          </p:nvSpPr>
          <p:spPr>
            <a:xfrm>
              <a:off x="4093137" y="2298472"/>
              <a:ext cx="351378" cy="461665"/>
            </a:xfrm>
            <a:prstGeom prst="rect">
              <a:avLst/>
            </a:prstGeom>
            <a:noFill/>
          </p:spPr>
          <p:txBody>
            <a:bodyPr wrap="none" rtlCol="0">
              <a:spAutoFit/>
            </a:bodyPr>
            <a:lstStyle/>
            <a:p>
              <a:r>
                <a:rPr lang="en-US" sz="2400">
                  <a:solidFill>
                    <a:schemeClr val="bg1"/>
                  </a:solidFill>
                </a:rPr>
                <a:t>R</a:t>
              </a:r>
            </a:p>
          </p:txBody>
        </p:sp>
      </p:grpSp>
      <p:sp>
        <p:nvSpPr>
          <p:cNvPr id="51" name="TextBox 50">
            <a:extLst>
              <a:ext uri="{FF2B5EF4-FFF2-40B4-BE49-F238E27FC236}">
                <a16:creationId xmlns:a16="http://schemas.microsoft.com/office/drawing/2014/main" id="{D4B51C9D-6507-1812-B52D-ED5E4E5B8C3C}"/>
              </a:ext>
            </a:extLst>
          </p:cNvPr>
          <p:cNvSpPr txBox="1"/>
          <p:nvPr/>
        </p:nvSpPr>
        <p:spPr>
          <a:xfrm>
            <a:off x="7526744" y="2528297"/>
            <a:ext cx="4437458" cy="1261884"/>
          </a:xfrm>
          <a:prstGeom prst="rect">
            <a:avLst/>
          </a:prstGeom>
          <a:noFill/>
          <a:ln w="28575">
            <a:solidFill>
              <a:schemeClr val="tx1"/>
            </a:solidFill>
          </a:ln>
        </p:spPr>
        <p:txBody>
          <a:bodyPr wrap="square" rtlCol="0">
            <a:spAutoFit/>
          </a:bodyPr>
          <a:lstStyle/>
          <a:p>
            <a:r>
              <a:rPr lang="en-US" sz="2800">
                <a:latin typeface="Calibri" panose="020F0502020204030204" pitchFamily="34" charset="0"/>
                <a:cs typeface="Calibri" panose="020F0502020204030204" pitchFamily="34" charset="0"/>
              </a:rPr>
              <a:t>Solution:</a:t>
            </a:r>
          </a:p>
          <a:p>
            <a:r>
              <a:rPr lang="en-US" sz="2400">
                <a:latin typeface="Calibri" panose="020F0502020204030204" pitchFamily="34" charset="0"/>
                <a:cs typeface="Calibri" panose="020F0502020204030204" pitchFamily="34" charset="0"/>
              </a:rPr>
              <a:t>Verify that </a:t>
            </a:r>
            <a:r>
              <a:rPr lang="el-GR" sz="2400">
                <a:latin typeface="Calibri" panose="020F0502020204030204" pitchFamily="34" charset="0"/>
                <a:cs typeface="Calibri" panose="020F0502020204030204" pitchFamily="34" charset="0"/>
              </a:rPr>
              <a:t>Π</a:t>
            </a:r>
            <a:r>
              <a:rPr lang="en-US" sz="2400">
                <a:latin typeface="Calibri" panose="020F0502020204030204" pitchFamily="34" charset="0"/>
                <a:cs typeface="Calibri" panose="020F0502020204030204" pitchFamily="34" charset="0"/>
              </a:rPr>
              <a:t>’s prover message is correct </a:t>
            </a:r>
            <a:r>
              <a:rPr lang="en-US" sz="2400" err="1">
                <a:latin typeface="Calibri" panose="020F0502020204030204" pitchFamily="34" charset="0"/>
                <a:cs typeface="Calibri" panose="020F0502020204030204" pitchFamily="34" charset="0"/>
              </a:rPr>
              <a:t>w.r.t.</a:t>
            </a:r>
            <a:r>
              <a:rPr lang="en-US" sz="2400">
                <a:latin typeface="Calibri" panose="020F0502020204030204" pitchFamily="34" charset="0"/>
                <a:cs typeface="Calibri" panose="020F0502020204030204" pitchFamily="34" charset="0"/>
              </a:rPr>
              <a:t> </a:t>
            </a:r>
            <a:r>
              <a:rPr lang="en-US" sz="2400">
                <a:solidFill>
                  <a:srgbClr val="DC3220"/>
                </a:solidFill>
                <a:latin typeface="Calibri" panose="020F0502020204030204" pitchFamily="34" charset="0"/>
                <a:cs typeface="Calibri" panose="020F0502020204030204" pitchFamily="34" charset="0"/>
              </a:rPr>
              <a:t>k</a:t>
            </a:r>
            <a:r>
              <a:rPr lang="en-US" sz="2400">
                <a:latin typeface="Calibri" panose="020F0502020204030204" pitchFamily="34" charset="0"/>
                <a:cs typeface="Calibri" panose="020F0502020204030204" pitchFamily="34" charset="0"/>
              </a:rPr>
              <a:t>, </a:t>
            </a:r>
            <a:r>
              <a:rPr lang="en-US" sz="2400">
                <a:solidFill>
                  <a:srgbClr val="DC3220"/>
                </a:solidFill>
                <a:latin typeface="Calibri" panose="020F0502020204030204" pitchFamily="34" charset="0"/>
                <a:cs typeface="Calibri" panose="020F0502020204030204" pitchFamily="34" charset="0"/>
              </a:rPr>
              <a:t>z</a:t>
            </a:r>
            <a:r>
              <a:rPr lang="en-US" sz="2400">
                <a:latin typeface="Calibri" panose="020F0502020204030204" pitchFamily="34" charset="0"/>
                <a:cs typeface="Calibri" panose="020F0502020204030204" pitchFamily="34" charset="0"/>
              </a:rPr>
              <a:t> and </a:t>
            </a:r>
            <a:r>
              <a:rPr lang="en-US" sz="2400">
                <a:solidFill>
                  <a:srgbClr val="DC3220"/>
                </a:solidFill>
                <a:latin typeface="Calibri" panose="020F0502020204030204" pitchFamily="34" charset="0"/>
                <a:cs typeface="Calibri" panose="020F0502020204030204" pitchFamily="34" charset="0"/>
              </a:rPr>
              <a:t>R</a:t>
            </a:r>
            <a:r>
              <a:rPr lang="en-US" sz="2400">
                <a:latin typeface="Calibri" panose="020F0502020204030204" pitchFamily="34" charset="0"/>
                <a:cs typeface="Calibri" panose="020F0502020204030204" pitchFamily="34" charset="0"/>
              </a:rPr>
              <a:t> in </a:t>
            </a:r>
            <a:r>
              <a:rPr lang="en-US" sz="2400" err="1">
                <a:latin typeface="Calibri" panose="020F0502020204030204" pitchFamily="34" charset="0"/>
                <a:cs typeface="Calibri" panose="020F0502020204030204" pitchFamily="34" charset="0"/>
              </a:rPr>
              <a:t>zkSNARK</a:t>
            </a:r>
            <a:endParaRPr lang="en-US" sz="240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88272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38D41F-F5B0-12CB-5DE4-53C881ADD9E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D5B58FE-C768-ADCC-81E0-A09D80E3067C}"/>
              </a:ext>
            </a:extLst>
          </p:cNvPr>
          <p:cNvSpPr>
            <a:spLocks noGrp="1"/>
          </p:cNvSpPr>
          <p:nvPr>
            <p:ph type="title"/>
          </p:nvPr>
        </p:nvSpPr>
        <p:spPr/>
        <p:txBody>
          <a:bodyPr/>
          <a:lstStyle/>
          <a:p>
            <a:r>
              <a:rPr lang="en-US"/>
              <a:t>Hybrid Approach</a:t>
            </a:r>
          </a:p>
        </p:txBody>
      </p:sp>
      <p:sp>
        <p:nvSpPr>
          <p:cNvPr id="3" name="Content Placeholder 2">
            <a:extLst>
              <a:ext uri="{FF2B5EF4-FFF2-40B4-BE49-F238E27FC236}">
                <a16:creationId xmlns:a16="http://schemas.microsoft.com/office/drawing/2014/main" id="{FB81FE29-E008-20A0-C720-C2AA0F774F7A}"/>
              </a:ext>
            </a:extLst>
          </p:cNvPr>
          <p:cNvSpPr>
            <a:spLocks noGrp="1"/>
          </p:cNvSpPr>
          <p:nvPr>
            <p:ph idx="1"/>
          </p:nvPr>
        </p:nvSpPr>
        <p:spPr>
          <a:xfrm>
            <a:off x="838200" y="1913463"/>
            <a:ext cx="10515600" cy="2505164"/>
          </a:xfrm>
        </p:spPr>
        <p:txBody>
          <a:bodyPr>
            <a:normAutofit fontScale="92500" lnSpcReduction="20000"/>
          </a:bodyPr>
          <a:lstStyle/>
          <a:p>
            <a:pPr marL="457200" lvl="1" indent="0">
              <a:buNone/>
            </a:pPr>
            <a:r>
              <a:rPr lang="en-US" sz="2800">
                <a:solidFill>
                  <a:srgbClr val="005AB5"/>
                </a:solidFill>
              </a:rPr>
              <a:t>Public input: </a:t>
            </a:r>
          </a:p>
          <a:p>
            <a:pPr marL="914400" lvl="1" indent="-457200">
              <a:buFont typeface="+mj-lt"/>
              <a:buAutoNum type="arabicPeriod"/>
            </a:pPr>
            <a:r>
              <a:rPr lang="en-US" sz="2800"/>
              <a:t>Open commitments to obtain </a:t>
            </a:r>
            <a:r>
              <a:rPr lang="en-US" sz="2800">
                <a:solidFill>
                  <a:srgbClr val="DC3220"/>
                </a:solidFill>
              </a:rPr>
              <a:t>k</a:t>
            </a:r>
            <a:r>
              <a:rPr lang="en-US" sz="2800"/>
              <a:t>,</a:t>
            </a:r>
            <a:r>
              <a:rPr lang="en-US" sz="2800">
                <a:solidFill>
                  <a:srgbClr val="FF0000"/>
                </a:solidFill>
              </a:rPr>
              <a:t> </a:t>
            </a:r>
            <a:r>
              <a:rPr lang="en-US" sz="2800">
                <a:solidFill>
                  <a:srgbClr val="DC3220"/>
                </a:solidFill>
              </a:rPr>
              <a:t>z</a:t>
            </a:r>
            <a:r>
              <a:rPr lang="en-US" sz="2800"/>
              <a:t> and </a:t>
            </a:r>
            <a:r>
              <a:rPr lang="en-US" sz="2800">
                <a:solidFill>
                  <a:srgbClr val="DC3220"/>
                </a:solidFill>
              </a:rPr>
              <a:t>R </a:t>
            </a:r>
          </a:p>
          <a:p>
            <a:pPr marL="914400" lvl="1" indent="-457200">
              <a:buFont typeface="+mj-lt"/>
              <a:buAutoNum type="arabicPeriod"/>
            </a:pPr>
            <a:r>
              <a:rPr lang="en-US" sz="2800"/>
              <a:t>Compute </a:t>
            </a:r>
            <a:r>
              <a:rPr lang="en-US" sz="2800">
                <a:solidFill>
                  <a:srgbClr val="DC3220"/>
                </a:solidFill>
              </a:rPr>
              <a:t>r</a:t>
            </a:r>
            <a:r>
              <a:rPr lang="en-US" sz="2800"/>
              <a:t> ← x(</a:t>
            </a:r>
            <a:r>
              <a:rPr lang="en-US" sz="2800">
                <a:solidFill>
                  <a:srgbClr val="DC3220"/>
                </a:solidFill>
              </a:rPr>
              <a:t>R</a:t>
            </a:r>
            <a:r>
              <a:rPr lang="en-US" sz="2800"/>
              <a:t>) mod q </a:t>
            </a:r>
          </a:p>
          <a:p>
            <a:pPr marL="914400" lvl="1" indent="-457200">
              <a:buFont typeface="+mj-lt"/>
              <a:buAutoNum type="arabicPeriod"/>
            </a:pPr>
            <a:r>
              <a:rPr lang="en-US" sz="2800"/>
              <a:t>Assert that </a:t>
            </a:r>
            <a:r>
              <a:rPr lang="en-US" sz="2800">
                <a:solidFill>
                  <a:srgbClr val="DC3220"/>
                </a:solidFill>
              </a:rPr>
              <a:t>r</a:t>
            </a:r>
            <a:r>
              <a:rPr lang="en-US" sz="2800"/>
              <a:t> ≠ 0 or </a:t>
            </a:r>
            <a:r>
              <a:rPr lang="en-US" sz="2800">
                <a:solidFill>
                  <a:srgbClr val="DC3220"/>
                </a:solidFill>
              </a:rPr>
              <a:t>z</a:t>
            </a:r>
            <a:r>
              <a:rPr lang="en-US" sz="2800"/>
              <a:t> ≠ 0 mod q</a:t>
            </a:r>
          </a:p>
          <a:p>
            <a:pPr marL="914400" lvl="1" indent="-457200">
              <a:buFont typeface="+mj-lt"/>
              <a:buAutoNum type="arabicPeriod"/>
            </a:pPr>
            <a:r>
              <a:rPr lang="en-US" sz="2800"/>
              <a:t>Assert that </a:t>
            </a:r>
            <a:r>
              <a:rPr lang="en-US" sz="2800">
                <a:solidFill>
                  <a:srgbClr val="DC3220"/>
                </a:solidFill>
              </a:rPr>
              <a:t>k</a:t>
            </a:r>
            <a:r>
              <a:rPr lang="en-US" sz="2800"/>
              <a:t> = -H(</a:t>
            </a:r>
            <a:r>
              <a:rPr lang="en-US" sz="2800">
                <a:solidFill>
                  <a:srgbClr val="DC3220"/>
                </a:solidFill>
              </a:rPr>
              <a:t>m</a:t>
            </a:r>
            <a:r>
              <a:rPr lang="en-US" sz="2800"/>
              <a:t>)/</a:t>
            </a:r>
            <a:r>
              <a:rPr lang="en-US" sz="2800">
                <a:solidFill>
                  <a:srgbClr val="DC3220"/>
                </a:solidFill>
              </a:rPr>
              <a:t>r</a:t>
            </a:r>
            <a:r>
              <a:rPr lang="en-US" sz="2800"/>
              <a:t> mod q</a:t>
            </a:r>
          </a:p>
          <a:p>
            <a:pPr marL="914400" lvl="1" indent="-457200">
              <a:buFont typeface="+mj-lt"/>
              <a:buAutoNum type="arabicPeriod"/>
            </a:pPr>
            <a:r>
              <a:rPr lang="en-US" sz="2800" b="1"/>
              <a:t>Compute </a:t>
            </a:r>
            <a:r>
              <a:rPr lang="el-GR" sz="2800" b="1"/>
              <a:t>Π</a:t>
            </a:r>
            <a:r>
              <a:rPr lang="en-US" sz="2800" b="1"/>
              <a:t>’s expected prover message                   using </a:t>
            </a:r>
            <a:r>
              <a:rPr lang="en-US" sz="2800" b="1">
                <a:solidFill>
                  <a:srgbClr val="DC3220"/>
                </a:solidFill>
              </a:rPr>
              <a:t>k</a:t>
            </a:r>
            <a:r>
              <a:rPr lang="en-US" sz="2800" b="1"/>
              <a:t>,</a:t>
            </a:r>
            <a:r>
              <a:rPr lang="en-US" sz="2800" b="1">
                <a:solidFill>
                  <a:srgbClr val="FF0000"/>
                </a:solidFill>
              </a:rPr>
              <a:t> </a:t>
            </a:r>
            <a:r>
              <a:rPr lang="en-US" sz="2800" b="1">
                <a:solidFill>
                  <a:srgbClr val="DC3220"/>
                </a:solidFill>
              </a:rPr>
              <a:t>z</a:t>
            </a:r>
            <a:r>
              <a:rPr lang="en-US" sz="2800" b="1"/>
              <a:t>, </a:t>
            </a:r>
            <a:r>
              <a:rPr lang="en-US" sz="2800" b="1">
                <a:solidFill>
                  <a:srgbClr val="DC3220"/>
                </a:solidFill>
              </a:rPr>
              <a:t>R </a:t>
            </a:r>
            <a:endParaRPr lang="en-US" sz="2800" b="1"/>
          </a:p>
          <a:p>
            <a:pPr marL="914400" lvl="1" indent="-457200">
              <a:buFont typeface="+mj-lt"/>
              <a:buAutoNum type="arabicPeriod"/>
            </a:pPr>
            <a:r>
              <a:rPr lang="en-US" sz="2800" b="1"/>
              <a:t>Assert that                   = </a:t>
            </a:r>
          </a:p>
        </p:txBody>
      </p:sp>
      <p:sp>
        <p:nvSpPr>
          <p:cNvPr id="10" name="Content Placeholder 2">
            <a:extLst>
              <a:ext uri="{FF2B5EF4-FFF2-40B4-BE49-F238E27FC236}">
                <a16:creationId xmlns:a16="http://schemas.microsoft.com/office/drawing/2014/main" id="{1C3BE457-1CDE-9CB8-B7E6-BE2A3575DA76}"/>
              </a:ext>
            </a:extLst>
          </p:cNvPr>
          <p:cNvSpPr txBox="1">
            <a:spLocks/>
          </p:cNvSpPr>
          <p:nvPr/>
        </p:nvSpPr>
        <p:spPr>
          <a:xfrm>
            <a:off x="8595609" y="0"/>
            <a:ext cx="3596391" cy="1934092"/>
          </a:xfrm>
          <a:prstGeom prst="rect">
            <a:avLst/>
          </a:prstGeom>
          <a:ln w="28575">
            <a:solidFill>
              <a:schemeClr val="tx1"/>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a:t>Input: </a:t>
            </a:r>
          </a:p>
          <a:p>
            <a:pPr lvl="1"/>
            <a:r>
              <a:rPr lang="en-US" sz="2800"/>
              <a:t>Public key </a:t>
            </a:r>
            <a:r>
              <a:rPr lang="en-US" sz="2800">
                <a:solidFill>
                  <a:srgbClr val="005AB5"/>
                </a:solidFill>
              </a:rPr>
              <a:t>PK</a:t>
            </a:r>
          </a:p>
          <a:p>
            <a:pPr lvl="1"/>
            <a:r>
              <a:rPr lang="en-US" sz="2800"/>
              <a:t>Signature </a:t>
            </a:r>
            <a:r>
              <a:rPr lang="el-GR" sz="2800">
                <a:solidFill>
                  <a:srgbClr val="DC3220"/>
                </a:solidFill>
              </a:rPr>
              <a:t>σ</a:t>
            </a:r>
            <a:r>
              <a:rPr lang="en-US" sz="2800">
                <a:solidFill>
                  <a:srgbClr val="DC3220"/>
                </a:solidFill>
              </a:rPr>
              <a:t> = (R, z)</a:t>
            </a:r>
          </a:p>
          <a:p>
            <a:pPr lvl="1"/>
            <a:r>
              <a:rPr lang="en-US" sz="2800"/>
              <a:t>Message </a:t>
            </a:r>
            <a:r>
              <a:rPr lang="en-US" sz="2800">
                <a:solidFill>
                  <a:srgbClr val="DC3220"/>
                </a:solidFill>
              </a:rPr>
              <a:t>m</a:t>
            </a:r>
          </a:p>
          <a:p>
            <a:pPr marL="914400" lvl="1" indent="-457200">
              <a:buFont typeface="+mj-lt"/>
              <a:buAutoNum type="arabicPeriod"/>
            </a:pPr>
            <a:endParaRPr lang="en-US"/>
          </a:p>
        </p:txBody>
      </p:sp>
      <p:sp>
        <p:nvSpPr>
          <p:cNvPr id="11" name="Content Placeholder 2">
            <a:extLst>
              <a:ext uri="{FF2B5EF4-FFF2-40B4-BE49-F238E27FC236}">
                <a16:creationId xmlns:a16="http://schemas.microsoft.com/office/drawing/2014/main" id="{F532D688-46A3-67AF-559C-D59D3E4B149C}"/>
              </a:ext>
            </a:extLst>
          </p:cNvPr>
          <p:cNvSpPr txBox="1">
            <a:spLocks/>
          </p:cNvSpPr>
          <p:nvPr/>
        </p:nvSpPr>
        <p:spPr>
          <a:xfrm>
            <a:off x="838200" y="5573130"/>
            <a:ext cx="10515600" cy="131399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None/>
            </a:pPr>
            <a:r>
              <a:rPr lang="en-US" sz="2600">
                <a:solidFill>
                  <a:srgbClr val="005AB5"/>
                </a:solidFill>
              </a:rPr>
              <a:t>Public input: PK</a:t>
            </a:r>
          </a:p>
          <a:p>
            <a:pPr marL="914400" lvl="1" indent="-457200">
              <a:buFont typeface="+mj-lt"/>
              <a:buAutoNum type="arabicPeriod"/>
            </a:pPr>
            <a:r>
              <a:rPr lang="en-US" sz="2600"/>
              <a:t>Assert that </a:t>
            </a:r>
            <a:r>
              <a:rPr lang="en-US" sz="2600">
                <a:solidFill>
                  <a:srgbClr val="005AB5"/>
                </a:solidFill>
              </a:rPr>
              <a:t>PK</a:t>
            </a:r>
            <a:r>
              <a:rPr lang="en-US" sz="2600"/>
              <a:t> = </a:t>
            </a:r>
            <a:r>
              <a:rPr lang="en-US" sz="2600">
                <a:solidFill>
                  <a:srgbClr val="DC3220"/>
                </a:solidFill>
              </a:rPr>
              <a:t>k</a:t>
            </a:r>
            <a:r>
              <a:rPr lang="en-US" sz="2600"/>
              <a:t> </a:t>
            </a:r>
            <a:r>
              <a:rPr lang="en-US" sz="2600">
                <a:solidFill>
                  <a:srgbClr val="005AB5"/>
                </a:solidFill>
              </a:rPr>
              <a:t>G</a:t>
            </a:r>
            <a:r>
              <a:rPr lang="en-US" sz="2600"/>
              <a:t> + </a:t>
            </a:r>
            <a:r>
              <a:rPr lang="en-US" sz="2600">
                <a:solidFill>
                  <a:srgbClr val="DC3220"/>
                </a:solidFill>
              </a:rPr>
              <a:t>z R </a:t>
            </a:r>
            <a:r>
              <a:rPr lang="en-US" sz="2600"/>
              <a:t>corresponding to </a:t>
            </a:r>
          </a:p>
          <a:p>
            <a:pPr marL="914400" lvl="1" indent="-457200">
              <a:buFont typeface="+mj-lt"/>
              <a:buAutoNum type="arabicPeriod"/>
            </a:pPr>
            <a:endParaRPr lang="en-US"/>
          </a:p>
        </p:txBody>
      </p:sp>
      <p:grpSp>
        <p:nvGrpSpPr>
          <p:cNvPr id="52" name="Group 51">
            <a:extLst>
              <a:ext uri="{FF2B5EF4-FFF2-40B4-BE49-F238E27FC236}">
                <a16:creationId xmlns:a16="http://schemas.microsoft.com/office/drawing/2014/main" id="{06E60BE9-A81B-D251-78F1-264476949323}"/>
              </a:ext>
            </a:extLst>
          </p:cNvPr>
          <p:cNvGrpSpPr/>
          <p:nvPr/>
        </p:nvGrpSpPr>
        <p:grpSpPr>
          <a:xfrm>
            <a:off x="0" y="4317643"/>
            <a:ext cx="12326972" cy="847954"/>
            <a:chOff x="0" y="4096261"/>
            <a:chExt cx="12326972" cy="847954"/>
          </a:xfrm>
        </p:grpSpPr>
        <p:cxnSp>
          <p:nvCxnSpPr>
            <p:cNvPr id="5" name="Straight Connector 4">
              <a:extLst>
                <a:ext uri="{FF2B5EF4-FFF2-40B4-BE49-F238E27FC236}">
                  <a16:creationId xmlns:a16="http://schemas.microsoft.com/office/drawing/2014/main" id="{4FDC73F3-1C31-ADE1-A428-4DC63EB63403}"/>
                </a:ext>
              </a:extLst>
            </p:cNvPr>
            <p:cNvCxnSpPr/>
            <p:nvPr/>
          </p:nvCxnSpPr>
          <p:spPr>
            <a:xfrm>
              <a:off x="0" y="4422701"/>
              <a:ext cx="12192000" cy="0"/>
            </a:xfrm>
            <a:prstGeom prst="line">
              <a:avLst/>
            </a:prstGeom>
            <a:ln w="28575">
              <a:solidFill>
                <a:schemeClr val="tx1"/>
              </a:solidFill>
            </a:ln>
            <a:effectLst>
              <a:outerShdw blurRad="50800" dist="381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cxnSp>
        <p:pic>
          <p:nvPicPr>
            <p:cNvPr id="2052" name="Picture 4" descr="Connector Icon - Free PNG &amp; SVG 2374004 - Noun Project">
              <a:extLst>
                <a:ext uri="{FF2B5EF4-FFF2-40B4-BE49-F238E27FC236}">
                  <a16:creationId xmlns:a16="http://schemas.microsoft.com/office/drawing/2014/main" id="{908D5C1C-D617-B424-6210-89E7E71EEFC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8100000">
              <a:off x="11479018" y="4096261"/>
              <a:ext cx="847954" cy="84795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 name="Group 3">
            <a:extLst>
              <a:ext uri="{FF2B5EF4-FFF2-40B4-BE49-F238E27FC236}">
                <a16:creationId xmlns:a16="http://schemas.microsoft.com/office/drawing/2014/main" id="{E81D71F6-2E51-6855-69AA-CBD843AA265E}"/>
              </a:ext>
            </a:extLst>
          </p:cNvPr>
          <p:cNvGrpSpPr/>
          <p:nvPr/>
        </p:nvGrpSpPr>
        <p:grpSpPr>
          <a:xfrm>
            <a:off x="3037194" y="1531137"/>
            <a:ext cx="859810" cy="859810"/>
            <a:chOff x="3037194" y="1946131"/>
            <a:chExt cx="859810" cy="859810"/>
          </a:xfrm>
        </p:grpSpPr>
        <p:pic>
          <p:nvPicPr>
            <p:cNvPr id="6" name="Picture 10" descr="Free Clipart: Padlock Icon | jaschon">
              <a:extLst>
                <a:ext uri="{FF2B5EF4-FFF2-40B4-BE49-F238E27FC236}">
                  <a16:creationId xmlns:a16="http://schemas.microsoft.com/office/drawing/2014/main" id="{5BF98250-0341-C0E5-07AE-AAB85F729C03}"/>
                </a:ext>
              </a:extLst>
            </p:cNvPr>
            <p:cNvPicPr>
              <a:picLocks noChangeAspect="1" noChangeArrowheads="1"/>
            </p:cNvPicPr>
            <p:nvPr/>
          </p:nvPicPr>
          <p:blipFill>
            <a:blip r:embed="rId4">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037194" y="1946131"/>
              <a:ext cx="859810" cy="85981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D544836E-5A54-641D-DF23-BD4D33AFA8DB}"/>
                </a:ext>
              </a:extLst>
            </p:cNvPr>
            <p:cNvSpPr txBox="1"/>
            <p:nvPr/>
          </p:nvSpPr>
          <p:spPr>
            <a:xfrm>
              <a:off x="3305035" y="2298473"/>
              <a:ext cx="324128" cy="461665"/>
            </a:xfrm>
            <a:prstGeom prst="rect">
              <a:avLst/>
            </a:prstGeom>
            <a:noFill/>
          </p:spPr>
          <p:txBody>
            <a:bodyPr wrap="none" rtlCol="0">
              <a:spAutoFit/>
            </a:bodyPr>
            <a:lstStyle/>
            <a:p>
              <a:r>
                <a:rPr lang="en-US" sz="2400">
                  <a:solidFill>
                    <a:schemeClr val="bg1"/>
                  </a:solidFill>
                </a:rPr>
                <a:t>k</a:t>
              </a:r>
            </a:p>
          </p:txBody>
        </p:sp>
      </p:grpSp>
      <p:grpSp>
        <p:nvGrpSpPr>
          <p:cNvPr id="12" name="Group 11">
            <a:extLst>
              <a:ext uri="{FF2B5EF4-FFF2-40B4-BE49-F238E27FC236}">
                <a16:creationId xmlns:a16="http://schemas.microsoft.com/office/drawing/2014/main" id="{4D3EE231-D50E-A73F-1129-FCD250C2D759}"/>
              </a:ext>
            </a:extLst>
          </p:cNvPr>
          <p:cNvGrpSpPr/>
          <p:nvPr/>
        </p:nvGrpSpPr>
        <p:grpSpPr>
          <a:xfrm>
            <a:off x="3734940" y="1531137"/>
            <a:ext cx="859810" cy="859810"/>
            <a:chOff x="3037194" y="1946131"/>
            <a:chExt cx="859810" cy="859810"/>
          </a:xfrm>
        </p:grpSpPr>
        <p:pic>
          <p:nvPicPr>
            <p:cNvPr id="13" name="Picture 10" descr="Free Clipart: Padlock Icon | jaschon">
              <a:extLst>
                <a:ext uri="{FF2B5EF4-FFF2-40B4-BE49-F238E27FC236}">
                  <a16:creationId xmlns:a16="http://schemas.microsoft.com/office/drawing/2014/main" id="{DBACFB6C-32E9-FDBB-93A6-E0493C20508B}"/>
                </a:ext>
              </a:extLst>
            </p:cNvPr>
            <p:cNvPicPr>
              <a:picLocks noChangeAspect="1" noChangeArrowheads="1"/>
            </p:cNvPicPr>
            <p:nvPr/>
          </p:nvPicPr>
          <p:blipFill>
            <a:blip r:embed="rId4">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037194" y="1946131"/>
              <a:ext cx="859810" cy="859810"/>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8F61BFB2-CB59-8F8C-D75C-0877C0B7AF08}"/>
                </a:ext>
              </a:extLst>
            </p:cNvPr>
            <p:cNvSpPr txBox="1"/>
            <p:nvPr/>
          </p:nvSpPr>
          <p:spPr>
            <a:xfrm>
              <a:off x="3305035" y="2298473"/>
              <a:ext cx="306494" cy="461665"/>
            </a:xfrm>
            <a:prstGeom prst="rect">
              <a:avLst/>
            </a:prstGeom>
            <a:noFill/>
          </p:spPr>
          <p:txBody>
            <a:bodyPr wrap="none" rtlCol="0">
              <a:spAutoFit/>
            </a:bodyPr>
            <a:lstStyle/>
            <a:p>
              <a:r>
                <a:rPr lang="en-US" sz="2400">
                  <a:solidFill>
                    <a:schemeClr val="bg1"/>
                  </a:solidFill>
                </a:rPr>
                <a:t>z</a:t>
              </a:r>
            </a:p>
          </p:txBody>
        </p:sp>
      </p:grpSp>
      <p:grpSp>
        <p:nvGrpSpPr>
          <p:cNvPr id="20" name="Group 19">
            <a:extLst>
              <a:ext uri="{FF2B5EF4-FFF2-40B4-BE49-F238E27FC236}">
                <a16:creationId xmlns:a16="http://schemas.microsoft.com/office/drawing/2014/main" id="{BFE198EF-F0F2-6A3F-3E48-65CEFF3A1337}"/>
              </a:ext>
            </a:extLst>
          </p:cNvPr>
          <p:cNvGrpSpPr/>
          <p:nvPr/>
        </p:nvGrpSpPr>
        <p:grpSpPr>
          <a:xfrm>
            <a:off x="4415052" y="1531137"/>
            <a:ext cx="859810" cy="859810"/>
            <a:chOff x="3825296" y="1946131"/>
            <a:chExt cx="859810" cy="859810"/>
          </a:xfrm>
        </p:grpSpPr>
        <p:pic>
          <p:nvPicPr>
            <p:cNvPr id="21" name="Picture 10" descr="Free Clipart: Padlock Icon | jaschon">
              <a:extLst>
                <a:ext uri="{FF2B5EF4-FFF2-40B4-BE49-F238E27FC236}">
                  <a16:creationId xmlns:a16="http://schemas.microsoft.com/office/drawing/2014/main" id="{317E7AB7-F8FC-99A4-93E8-676805E255D2}"/>
                </a:ext>
              </a:extLst>
            </p:cNvPr>
            <p:cNvPicPr>
              <a:picLocks noChangeAspect="1" noChangeArrowheads="1"/>
            </p:cNvPicPr>
            <p:nvPr/>
          </p:nvPicPr>
          <p:blipFill>
            <a:blip r:embed="rId4">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825296" y="1946131"/>
              <a:ext cx="859810" cy="859810"/>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a:extLst>
                <a:ext uri="{FF2B5EF4-FFF2-40B4-BE49-F238E27FC236}">
                  <a16:creationId xmlns:a16="http://schemas.microsoft.com/office/drawing/2014/main" id="{F1460F15-64AF-E5C0-A805-02E74BFEC52C}"/>
                </a:ext>
              </a:extLst>
            </p:cNvPr>
            <p:cNvSpPr txBox="1"/>
            <p:nvPr/>
          </p:nvSpPr>
          <p:spPr>
            <a:xfrm>
              <a:off x="4093137" y="2298472"/>
              <a:ext cx="351378" cy="461665"/>
            </a:xfrm>
            <a:prstGeom prst="rect">
              <a:avLst/>
            </a:prstGeom>
            <a:noFill/>
          </p:spPr>
          <p:txBody>
            <a:bodyPr wrap="none" rtlCol="0">
              <a:spAutoFit/>
            </a:bodyPr>
            <a:lstStyle/>
            <a:p>
              <a:r>
                <a:rPr lang="en-US" sz="2400">
                  <a:solidFill>
                    <a:schemeClr val="bg1"/>
                  </a:solidFill>
                </a:rPr>
                <a:t>R</a:t>
              </a:r>
            </a:p>
          </p:txBody>
        </p:sp>
      </p:grpSp>
      <p:grpSp>
        <p:nvGrpSpPr>
          <p:cNvPr id="23" name="Group 22">
            <a:extLst>
              <a:ext uri="{FF2B5EF4-FFF2-40B4-BE49-F238E27FC236}">
                <a16:creationId xmlns:a16="http://schemas.microsoft.com/office/drawing/2014/main" id="{92501827-B403-905E-D1DE-863CF7B2BDC5}"/>
              </a:ext>
            </a:extLst>
          </p:cNvPr>
          <p:cNvGrpSpPr/>
          <p:nvPr/>
        </p:nvGrpSpPr>
        <p:grpSpPr>
          <a:xfrm>
            <a:off x="3422129" y="5167203"/>
            <a:ext cx="859810" cy="859810"/>
            <a:chOff x="3037194" y="1946131"/>
            <a:chExt cx="859810" cy="859810"/>
          </a:xfrm>
        </p:grpSpPr>
        <p:pic>
          <p:nvPicPr>
            <p:cNvPr id="24" name="Picture 10" descr="Free Clipart: Padlock Icon | jaschon">
              <a:extLst>
                <a:ext uri="{FF2B5EF4-FFF2-40B4-BE49-F238E27FC236}">
                  <a16:creationId xmlns:a16="http://schemas.microsoft.com/office/drawing/2014/main" id="{BE493D17-719F-6A6A-4589-83D72C130A39}"/>
                </a:ext>
              </a:extLst>
            </p:cNvPr>
            <p:cNvPicPr>
              <a:picLocks noChangeAspect="1" noChangeArrowheads="1"/>
            </p:cNvPicPr>
            <p:nvPr/>
          </p:nvPicPr>
          <p:blipFill>
            <a:blip r:embed="rId4">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037194" y="1946131"/>
              <a:ext cx="859810" cy="859810"/>
            </a:xfrm>
            <a:prstGeom prst="rect">
              <a:avLst/>
            </a:prstGeom>
            <a:noFill/>
            <a:extLst>
              <a:ext uri="{909E8E84-426E-40DD-AFC4-6F175D3DCCD1}">
                <a14:hiddenFill xmlns:a14="http://schemas.microsoft.com/office/drawing/2010/main">
                  <a:solidFill>
                    <a:srgbClr val="FFFFFF"/>
                  </a:solidFill>
                </a14:hiddenFill>
              </a:ext>
            </a:extLst>
          </p:spPr>
        </p:pic>
        <p:sp>
          <p:nvSpPr>
            <p:cNvPr id="25" name="TextBox 24">
              <a:extLst>
                <a:ext uri="{FF2B5EF4-FFF2-40B4-BE49-F238E27FC236}">
                  <a16:creationId xmlns:a16="http://schemas.microsoft.com/office/drawing/2014/main" id="{F0A00548-0F49-1187-C051-BB95B607EEA2}"/>
                </a:ext>
              </a:extLst>
            </p:cNvPr>
            <p:cNvSpPr txBox="1"/>
            <p:nvPr/>
          </p:nvSpPr>
          <p:spPr>
            <a:xfrm>
              <a:off x="3305035" y="2298473"/>
              <a:ext cx="324128" cy="461665"/>
            </a:xfrm>
            <a:prstGeom prst="rect">
              <a:avLst/>
            </a:prstGeom>
            <a:noFill/>
          </p:spPr>
          <p:txBody>
            <a:bodyPr wrap="none" rtlCol="0">
              <a:spAutoFit/>
            </a:bodyPr>
            <a:lstStyle/>
            <a:p>
              <a:r>
                <a:rPr lang="en-US" sz="2400">
                  <a:solidFill>
                    <a:schemeClr val="bg1"/>
                  </a:solidFill>
                </a:rPr>
                <a:t>k</a:t>
              </a:r>
            </a:p>
          </p:txBody>
        </p:sp>
      </p:grpSp>
      <p:grpSp>
        <p:nvGrpSpPr>
          <p:cNvPr id="26" name="Group 25">
            <a:extLst>
              <a:ext uri="{FF2B5EF4-FFF2-40B4-BE49-F238E27FC236}">
                <a16:creationId xmlns:a16="http://schemas.microsoft.com/office/drawing/2014/main" id="{980A1127-F670-CB4E-92FC-AB26AA732325}"/>
              </a:ext>
            </a:extLst>
          </p:cNvPr>
          <p:cNvGrpSpPr/>
          <p:nvPr/>
        </p:nvGrpSpPr>
        <p:grpSpPr>
          <a:xfrm>
            <a:off x="4119875" y="5167203"/>
            <a:ext cx="859810" cy="859810"/>
            <a:chOff x="3037194" y="1946131"/>
            <a:chExt cx="859810" cy="859810"/>
          </a:xfrm>
        </p:grpSpPr>
        <p:pic>
          <p:nvPicPr>
            <p:cNvPr id="27" name="Picture 10" descr="Free Clipart: Padlock Icon | jaschon">
              <a:extLst>
                <a:ext uri="{FF2B5EF4-FFF2-40B4-BE49-F238E27FC236}">
                  <a16:creationId xmlns:a16="http://schemas.microsoft.com/office/drawing/2014/main" id="{BE1F4508-0072-4561-8756-04D35A9B397C}"/>
                </a:ext>
              </a:extLst>
            </p:cNvPr>
            <p:cNvPicPr>
              <a:picLocks noChangeAspect="1" noChangeArrowheads="1"/>
            </p:cNvPicPr>
            <p:nvPr/>
          </p:nvPicPr>
          <p:blipFill>
            <a:blip r:embed="rId4">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037194" y="1946131"/>
              <a:ext cx="859810" cy="859810"/>
            </a:xfrm>
            <a:prstGeom prst="rect">
              <a:avLst/>
            </a:prstGeom>
            <a:noFill/>
            <a:extLst>
              <a:ext uri="{909E8E84-426E-40DD-AFC4-6F175D3DCCD1}">
                <a14:hiddenFill xmlns:a14="http://schemas.microsoft.com/office/drawing/2010/main">
                  <a:solidFill>
                    <a:srgbClr val="FFFFFF"/>
                  </a:solidFill>
                </a14:hiddenFill>
              </a:ext>
            </a:extLst>
          </p:spPr>
        </p:pic>
        <p:sp>
          <p:nvSpPr>
            <p:cNvPr id="28" name="TextBox 27">
              <a:extLst>
                <a:ext uri="{FF2B5EF4-FFF2-40B4-BE49-F238E27FC236}">
                  <a16:creationId xmlns:a16="http://schemas.microsoft.com/office/drawing/2014/main" id="{C855CFBF-51B5-64CC-8384-5324324198DC}"/>
                </a:ext>
              </a:extLst>
            </p:cNvPr>
            <p:cNvSpPr txBox="1"/>
            <p:nvPr/>
          </p:nvSpPr>
          <p:spPr>
            <a:xfrm>
              <a:off x="3305035" y="2298473"/>
              <a:ext cx="306494" cy="461665"/>
            </a:xfrm>
            <a:prstGeom prst="rect">
              <a:avLst/>
            </a:prstGeom>
            <a:noFill/>
          </p:spPr>
          <p:txBody>
            <a:bodyPr wrap="none" rtlCol="0">
              <a:spAutoFit/>
            </a:bodyPr>
            <a:lstStyle/>
            <a:p>
              <a:r>
                <a:rPr lang="en-US" sz="2400">
                  <a:solidFill>
                    <a:schemeClr val="bg1"/>
                  </a:solidFill>
                </a:rPr>
                <a:t>z</a:t>
              </a:r>
            </a:p>
          </p:txBody>
        </p:sp>
      </p:grpSp>
      <p:grpSp>
        <p:nvGrpSpPr>
          <p:cNvPr id="29" name="Group 28">
            <a:extLst>
              <a:ext uri="{FF2B5EF4-FFF2-40B4-BE49-F238E27FC236}">
                <a16:creationId xmlns:a16="http://schemas.microsoft.com/office/drawing/2014/main" id="{2EC548DC-4735-C661-11D2-04D24C46EF85}"/>
              </a:ext>
            </a:extLst>
          </p:cNvPr>
          <p:cNvGrpSpPr/>
          <p:nvPr/>
        </p:nvGrpSpPr>
        <p:grpSpPr>
          <a:xfrm>
            <a:off x="4799987" y="5167203"/>
            <a:ext cx="859810" cy="859810"/>
            <a:chOff x="3825296" y="1946131"/>
            <a:chExt cx="859810" cy="859810"/>
          </a:xfrm>
        </p:grpSpPr>
        <p:pic>
          <p:nvPicPr>
            <p:cNvPr id="30" name="Picture 10" descr="Free Clipart: Padlock Icon | jaschon">
              <a:extLst>
                <a:ext uri="{FF2B5EF4-FFF2-40B4-BE49-F238E27FC236}">
                  <a16:creationId xmlns:a16="http://schemas.microsoft.com/office/drawing/2014/main" id="{69EA4704-E5FE-2C41-CEEC-C04683815456}"/>
                </a:ext>
              </a:extLst>
            </p:cNvPr>
            <p:cNvPicPr>
              <a:picLocks noChangeAspect="1" noChangeArrowheads="1"/>
            </p:cNvPicPr>
            <p:nvPr/>
          </p:nvPicPr>
          <p:blipFill>
            <a:blip r:embed="rId4">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825296" y="1946131"/>
              <a:ext cx="859810" cy="859810"/>
            </a:xfrm>
            <a:prstGeom prst="rect">
              <a:avLst/>
            </a:prstGeom>
            <a:noFill/>
            <a:extLst>
              <a:ext uri="{909E8E84-426E-40DD-AFC4-6F175D3DCCD1}">
                <a14:hiddenFill xmlns:a14="http://schemas.microsoft.com/office/drawing/2010/main">
                  <a:solidFill>
                    <a:srgbClr val="FFFFFF"/>
                  </a:solidFill>
                </a14:hiddenFill>
              </a:ext>
            </a:extLst>
          </p:spPr>
        </p:pic>
        <p:sp>
          <p:nvSpPr>
            <p:cNvPr id="31" name="TextBox 30">
              <a:extLst>
                <a:ext uri="{FF2B5EF4-FFF2-40B4-BE49-F238E27FC236}">
                  <a16:creationId xmlns:a16="http://schemas.microsoft.com/office/drawing/2014/main" id="{1E41F06B-B156-BB5A-1958-80EC5B2EFA04}"/>
                </a:ext>
              </a:extLst>
            </p:cNvPr>
            <p:cNvSpPr txBox="1"/>
            <p:nvPr/>
          </p:nvSpPr>
          <p:spPr>
            <a:xfrm>
              <a:off x="4093137" y="2298472"/>
              <a:ext cx="351378" cy="461665"/>
            </a:xfrm>
            <a:prstGeom prst="rect">
              <a:avLst/>
            </a:prstGeom>
            <a:noFill/>
          </p:spPr>
          <p:txBody>
            <a:bodyPr wrap="none" rtlCol="0">
              <a:spAutoFit/>
            </a:bodyPr>
            <a:lstStyle/>
            <a:p>
              <a:r>
                <a:rPr lang="en-US" sz="2400">
                  <a:solidFill>
                    <a:schemeClr val="bg1"/>
                  </a:solidFill>
                </a:rPr>
                <a:t>R</a:t>
              </a:r>
            </a:p>
          </p:txBody>
        </p:sp>
      </p:grpSp>
      <p:sp>
        <p:nvSpPr>
          <p:cNvPr id="14" name="TextBox 13">
            <a:extLst>
              <a:ext uri="{FF2B5EF4-FFF2-40B4-BE49-F238E27FC236}">
                <a16:creationId xmlns:a16="http://schemas.microsoft.com/office/drawing/2014/main" id="{3C5942C7-B24F-333A-AAD1-1130480DB892}"/>
              </a:ext>
            </a:extLst>
          </p:cNvPr>
          <p:cNvSpPr txBox="1"/>
          <p:nvPr/>
        </p:nvSpPr>
        <p:spPr>
          <a:xfrm>
            <a:off x="706773" y="1246152"/>
            <a:ext cx="2242278" cy="584775"/>
          </a:xfrm>
          <a:prstGeom prst="rect">
            <a:avLst/>
          </a:prstGeom>
          <a:noFill/>
        </p:spPr>
        <p:txBody>
          <a:bodyPr wrap="square">
            <a:spAutoFit/>
          </a:bodyPr>
          <a:lstStyle/>
          <a:p>
            <a:pPr algn="ctr"/>
            <a:r>
              <a:rPr lang="en-US" sz="3200" err="1"/>
              <a:t>zkSNARK</a:t>
            </a:r>
            <a:endParaRPr lang="en-US" sz="3200"/>
          </a:p>
        </p:txBody>
      </p:sp>
      <p:sp>
        <p:nvSpPr>
          <p:cNvPr id="15" name="TextBox 14">
            <a:extLst>
              <a:ext uri="{FF2B5EF4-FFF2-40B4-BE49-F238E27FC236}">
                <a16:creationId xmlns:a16="http://schemas.microsoft.com/office/drawing/2014/main" id="{317D93C2-D799-B5ED-7C8A-38AC69A5F0D8}"/>
              </a:ext>
            </a:extLst>
          </p:cNvPr>
          <p:cNvSpPr txBox="1"/>
          <p:nvPr/>
        </p:nvSpPr>
        <p:spPr>
          <a:xfrm>
            <a:off x="838199" y="4762898"/>
            <a:ext cx="5691189" cy="584775"/>
          </a:xfrm>
          <a:prstGeom prst="rect">
            <a:avLst/>
          </a:prstGeom>
          <a:noFill/>
        </p:spPr>
        <p:txBody>
          <a:bodyPr wrap="square">
            <a:spAutoFit/>
          </a:bodyPr>
          <a:lstStyle/>
          <a:p>
            <a:pPr algn="ctr"/>
            <a:r>
              <a:rPr lang="en-US" sz="3200"/>
              <a:t>Protocol </a:t>
            </a:r>
            <a:r>
              <a:rPr lang="el-GR" sz="3200"/>
              <a:t>Π </a:t>
            </a:r>
            <a:r>
              <a:rPr lang="en-US" sz="3200"/>
              <a:t>for Point Operations</a:t>
            </a:r>
          </a:p>
        </p:txBody>
      </p:sp>
      <p:grpSp>
        <p:nvGrpSpPr>
          <p:cNvPr id="42" name="Group 41">
            <a:extLst>
              <a:ext uri="{FF2B5EF4-FFF2-40B4-BE49-F238E27FC236}">
                <a16:creationId xmlns:a16="http://schemas.microsoft.com/office/drawing/2014/main" id="{435B81B5-E3A4-BFF3-65F5-852EF450A771}"/>
              </a:ext>
            </a:extLst>
          </p:cNvPr>
          <p:cNvGrpSpPr/>
          <p:nvPr/>
        </p:nvGrpSpPr>
        <p:grpSpPr>
          <a:xfrm>
            <a:off x="7487207" y="5631688"/>
            <a:ext cx="859810" cy="859810"/>
            <a:chOff x="3037194" y="1946131"/>
            <a:chExt cx="859810" cy="859810"/>
          </a:xfrm>
        </p:grpSpPr>
        <p:pic>
          <p:nvPicPr>
            <p:cNvPr id="43" name="Picture 10" descr="Free Clipart: Padlock Icon | jaschon">
              <a:extLst>
                <a:ext uri="{FF2B5EF4-FFF2-40B4-BE49-F238E27FC236}">
                  <a16:creationId xmlns:a16="http://schemas.microsoft.com/office/drawing/2014/main" id="{3531D412-F6FE-3BFF-11E6-E4B158C0389F}"/>
                </a:ext>
              </a:extLst>
            </p:cNvPr>
            <p:cNvPicPr>
              <a:picLocks noChangeAspect="1" noChangeArrowheads="1"/>
            </p:cNvPicPr>
            <p:nvPr/>
          </p:nvPicPr>
          <p:blipFill>
            <a:blip r:embed="rId4">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037194" y="1946131"/>
              <a:ext cx="859810" cy="859810"/>
            </a:xfrm>
            <a:prstGeom prst="rect">
              <a:avLst/>
            </a:prstGeom>
            <a:noFill/>
            <a:extLst>
              <a:ext uri="{909E8E84-426E-40DD-AFC4-6F175D3DCCD1}">
                <a14:hiddenFill xmlns:a14="http://schemas.microsoft.com/office/drawing/2010/main">
                  <a:solidFill>
                    <a:srgbClr val="FFFFFF"/>
                  </a:solidFill>
                </a14:hiddenFill>
              </a:ext>
            </a:extLst>
          </p:spPr>
        </p:pic>
        <p:sp>
          <p:nvSpPr>
            <p:cNvPr id="44" name="TextBox 43">
              <a:extLst>
                <a:ext uri="{FF2B5EF4-FFF2-40B4-BE49-F238E27FC236}">
                  <a16:creationId xmlns:a16="http://schemas.microsoft.com/office/drawing/2014/main" id="{780C3C62-CEFC-9FCC-CA64-7034FC3ECE85}"/>
                </a:ext>
              </a:extLst>
            </p:cNvPr>
            <p:cNvSpPr txBox="1"/>
            <p:nvPr/>
          </p:nvSpPr>
          <p:spPr>
            <a:xfrm>
              <a:off x="3305035" y="2298473"/>
              <a:ext cx="324128" cy="461665"/>
            </a:xfrm>
            <a:prstGeom prst="rect">
              <a:avLst/>
            </a:prstGeom>
            <a:noFill/>
          </p:spPr>
          <p:txBody>
            <a:bodyPr wrap="none" rtlCol="0">
              <a:spAutoFit/>
            </a:bodyPr>
            <a:lstStyle/>
            <a:p>
              <a:r>
                <a:rPr lang="en-US" sz="2400">
                  <a:solidFill>
                    <a:schemeClr val="bg1"/>
                  </a:solidFill>
                </a:rPr>
                <a:t>k</a:t>
              </a:r>
            </a:p>
          </p:txBody>
        </p:sp>
      </p:grpSp>
      <p:grpSp>
        <p:nvGrpSpPr>
          <p:cNvPr id="45" name="Group 44">
            <a:extLst>
              <a:ext uri="{FF2B5EF4-FFF2-40B4-BE49-F238E27FC236}">
                <a16:creationId xmlns:a16="http://schemas.microsoft.com/office/drawing/2014/main" id="{DE8CF5F0-9EF4-E516-52C0-675978E80F26}"/>
              </a:ext>
            </a:extLst>
          </p:cNvPr>
          <p:cNvGrpSpPr/>
          <p:nvPr/>
        </p:nvGrpSpPr>
        <p:grpSpPr>
          <a:xfrm>
            <a:off x="8070653" y="5631688"/>
            <a:ext cx="859810" cy="859810"/>
            <a:chOff x="3037194" y="1946131"/>
            <a:chExt cx="859810" cy="859810"/>
          </a:xfrm>
        </p:grpSpPr>
        <p:pic>
          <p:nvPicPr>
            <p:cNvPr id="46" name="Picture 45" descr="Free Clipart: Padlock Icon | jaschon">
              <a:extLst>
                <a:ext uri="{FF2B5EF4-FFF2-40B4-BE49-F238E27FC236}">
                  <a16:creationId xmlns:a16="http://schemas.microsoft.com/office/drawing/2014/main" id="{0C7DAD49-2D91-A202-AFE1-EFDBFC61FE9B}"/>
                </a:ext>
              </a:extLst>
            </p:cNvPr>
            <p:cNvPicPr>
              <a:picLocks noChangeAspect="1" noChangeArrowheads="1"/>
            </p:cNvPicPr>
            <p:nvPr/>
          </p:nvPicPr>
          <p:blipFill>
            <a:blip r:embed="rId4">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037194" y="1946131"/>
              <a:ext cx="859810" cy="859810"/>
            </a:xfrm>
            <a:prstGeom prst="rect">
              <a:avLst/>
            </a:prstGeom>
            <a:noFill/>
            <a:extLst>
              <a:ext uri="{909E8E84-426E-40DD-AFC4-6F175D3DCCD1}">
                <a14:hiddenFill xmlns:a14="http://schemas.microsoft.com/office/drawing/2010/main">
                  <a:solidFill>
                    <a:srgbClr val="FFFFFF"/>
                  </a:solidFill>
                </a14:hiddenFill>
              </a:ext>
            </a:extLst>
          </p:spPr>
        </p:pic>
        <p:sp>
          <p:nvSpPr>
            <p:cNvPr id="47" name="TextBox 46">
              <a:extLst>
                <a:ext uri="{FF2B5EF4-FFF2-40B4-BE49-F238E27FC236}">
                  <a16:creationId xmlns:a16="http://schemas.microsoft.com/office/drawing/2014/main" id="{1CC6718C-340C-E153-460A-39BCF706D692}"/>
                </a:ext>
              </a:extLst>
            </p:cNvPr>
            <p:cNvSpPr txBox="1"/>
            <p:nvPr/>
          </p:nvSpPr>
          <p:spPr>
            <a:xfrm>
              <a:off x="3305035" y="2298473"/>
              <a:ext cx="306494" cy="461665"/>
            </a:xfrm>
            <a:prstGeom prst="rect">
              <a:avLst/>
            </a:prstGeom>
            <a:noFill/>
          </p:spPr>
          <p:txBody>
            <a:bodyPr wrap="none" rtlCol="0">
              <a:spAutoFit/>
            </a:bodyPr>
            <a:lstStyle/>
            <a:p>
              <a:r>
                <a:rPr lang="en-US" sz="2400">
                  <a:solidFill>
                    <a:schemeClr val="bg1"/>
                  </a:solidFill>
                </a:rPr>
                <a:t>z</a:t>
              </a:r>
            </a:p>
          </p:txBody>
        </p:sp>
      </p:grpSp>
      <p:grpSp>
        <p:nvGrpSpPr>
          <p:cNvPr id="48" name="Group 47">
            <a:extLst>
              <a:ext uri="{FF2B5EF4-FFF2-40B4-BE49-F238E27FC236}">
                <a16:creationId xmlns:a16="http://schemas.microsoft.com/office/drawing/2014/main" id="{F3EE0663-1055-AF12-4A00-A5AD41718A0E}"/>
              </a:ext>
            </a:extLst>
          </p:cNvPr>
          <p:cNvGrpSpPr/>
          <p:nvPr/>
        </p:nvGrpSpPr>
        <p:grpSpPr>
          <a:xfrm>
            <a:off x="8636465" y="5631688"/>
            <a:ext cx="859810" cy="859810"/>
            <a:chOff x="3825296" y="1946131"/>
            <a:chExt cx="859810" cy="859810"/>
          </a:xfrm>
        </p:grpSpPr>
        <p:pic>
          <p:nvPicPr>
            <p:cNvPr id="49" name="Picture 10" descr="Free Clipart: Padlock Icon | jaschon">
              <a:extLst>
                <a:ext uri="{FF2B5EF4-FFF2-40B4-BE49-F238E27FC236}">
                  <a16:creationId xmlns:a16="http://schemas.microsoft.com/office/drawing/2014/main" id="{8547D4D4-0946-31F6-99B9-8EA67C775FEB}"/>
                </a:ext>
              </a:extLst>
            </p:cNvPr>
            <p:cNvPicPr>
              <a:picLocks noChangeAspect="1" noChangeArrowheads="1"/>
            </p:cNvPicPr>
            <p:nvPr/>
          </p:nvPicPr>
          <p:blipFill>
            <a:blip r:embed="rId4">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825296" y="1946131"/>
              <a:ext cx="859810" cy="859810"/>
            </a:xfrm>
            <a:prstGeom prst="rect">
              <a:avLst/>
            </a:prstGeom>
            <a:noFill/>
            <a:extLst>
              <a:ext uri="{909E8E84-426E-40DD-AFC4-6F175D3DCCD1}">
                <a14:hiddenFill xmlns:a14="http://schemas.microsoft.com/office/drawing/2010/main">
                  <a:solidFill>
                    <a:srgbClr val="FFFFFF"/>
                  </a:solidFill>
                </a14:hiddenFill>
              </a:ext>
            </a:extLst>
          </p:spPr>
        </p:pic>
        <p:sp>
          <p:nvSpPr>
            <p:cNvPr id="50" name="TextBox 49">
              <a:extLst>
                <a:ext uri="{FF2B5EF4-FFF2-40B4-BE49-F238E27FC236}">
                  <a16:creationId xmlns:a16="http://schemas.microsoft.com/office/drawing/2014/main" id="{0263C4BD-65F2-A359-A047-5B616512543C}"/>
                </a:ext>
              </a:extLst>
            </p:cNvPr>
            <p:cNvSpPr txBox="1"/>
            <p:nvPr/>
          </p:nvSpPr>
          <p:spPr>
            <a:xfrm>
              <a:off x="4093137" y="2298472"/>
              <a:ext cx="351378" cy="461665"/>
            </a:xfrm>
            <a:prstGeom prst="rect">
              <a:avLst/>
            </a:prstGeom>
            <a:noFill/>
          </p:spPr>
          <p:txBody>
            <a:bodyPr wrap="none" rtlCol="0">
              <a:spAutoFit/>
            </a:bodyPr>
            <a:lstStyle/>
            <a:p>
              <a:r>
                <a:rPr lang="en-US" sz="2400">
                  <a:solidFill>
                    <a:schemeClr val="bg1"/>
                  </a:solidFill>
                </a:rPr>
                <a:t>R</a:t>
              </a:r>
            </a:p>
          </p:txBody>
        </p:sp>
      </p:grpSp>
      <p:pic>
        <p:nvPicPr>
          <p:cNvPr id="35" name="Picture 6" descr="Download Parchment, Scroll, Ribbon. Royalty-Free Vector Graphic - Pixabay">
            <a:extLst>
              <a:ext uri="{FF2B5EF4-FFF2-40B4-BE49-F238E27FC236}">
                <a16:creationId xmlns:a16="http://schemas.microsoft.com/office/drawing/2014/main" id="{51C5B871-2EB0-1FCD-4446-1E92C64A2AA8}"/>
              </a:ext>
            </a:extLst>
          </p:cNvPr>
          <p:cNvPicPr>
            <a:picLocks noChangeAspect="1" noChangeArrowheads="1"/>
          </p:cNvPicPr>
          <p:nvPr/>
        </p:nvPicPr>
        <p:blipFill>
          <a:blip r:embed="rId5">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278343" y="3455155"/>
            <a:ext cx="1177914" cy="588957"/>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6" descr="Download Parchment, Scroll, Ribbon. Royalty-Free Vector Graphic - Pixabay">
            <a:extLst>
              <a:ext uri="{FF2B5EF4-FFF2-40B4-BE49-F238E27FC236}">
                <a16:creationId xmlns:a16="http://schemas.microsoft.com/office/drawing/2014/main" id="{CE9CC739-1FAF-46FE-3559-7866B1FFB372}"/>
              </a:ext>
            </a:extLst>
          </p:cNvPr>
          <p:cNvPicPr>
            <a:picLocks noChangeAspect="1" noChangeArrowheads="1"/>
          </p:cNvPicPr>
          <p:nvPr/>
        </p:nvPicPr>
        <p:blipFill>
          <a:blip r:embed="rId5">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467099" y="3828123"/>
            <a:ext cx="1177914" cy="588957"/>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6" descr="Download Parchment, Scroll, Ribbon. Royalty-Free Vector Graphic - Pixabay">
            <a:extLst>
              <a:ext uri="{FF2B5EF4-FFF2-40B4-BE49-F238E27FC236}">
                <a16:creationId xmlns:a16="http://schemas.microsoft.com/office/drawing/2014/main" id="{1E4E57F7-186C-33CF-FAF3-5CAF6A7B40C3}"/>
              </a:ext>
            </a:extLst>
          </p:cNvPr>
          <p:cNvPicPr>
            <a:picLocks noChangeAspect="1" noChangeArrowheads="1"/>
          </p:cNvPicPr>
          <p:nvPr/>
        </p:nvPicPr>
        <p:blipFill>
          <a:blip r:embed="rId5">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051656" y="3842845"/>
            <a:ext cx="1097280" cy="548640"/>
          </a:xfrm>
          <a:prstGeom prst="rect">
            <a:avLst/>
          </a:prstGeom>
          <a:noFill/>
          <a:extLst>
            <a:ext uri="{909E8E84-426E-40DD-AFC4-6F175D3DCCD1}">
              <a14:hiddenFill xmlns:a14="http://schemas.microsoft.com/office/drawing/2010/main">
                <a:solidFill>
                  <a:srgbClr val="FFFFFF"/>
                </a:solidFill>
              </a14:hiddenFill>
            </a:ext>
          </a:extLst>
        </p:spPr>
      </p:pic>
      <p:grpSp>
        <p:nvGrpSpPr>
          <p:cNvPr id="57" name="Group 56">
            <a:extLst>
              <a:ext uri="{FF2B5EF4-FFF2-40B4-BE49-F238E27FC236}">
                <a16:creationId xmlns:a16="http://schemas.microsoft.com/office/drawing/2014/main" id="{ECBD7737-C24A-3E1B-C086-E6F7D5DE4798}"/>
              </a:ext>
            </a:extLst>
          </p:cNvPr>
          <p:cNvGrpSpPr/>
          <p:nvPr/>
        </p:nvGrpSpPr>
        <p:grpSpPr>
          <a:xfrm>
            <a:off x="9760488" y="4317412"/>
            <a:ext cx="1494576" cy="1519055"/>
            <a:chOff x="9240722" y="4317412"/>
            <a:chExt cx="1494576" cy="1519055"/>
          </a:xfrm>
        </p:grpSpPr>
        <p:grpSp>
          <p:nvGrpSpPr>
            <p:cNvPr id="53" name="Group 52">
              <a:extLst>
                <a:ext uri="{FF2B5EF4-FFF2-40B4-BE49-F238E27FC236}">
                  <a16:creationId xmlns:a16="http://schemas.microsoft.com/office/drawing/2014/main" id="{BAC9B1C6-0663-7E99-13EB-382A4CB6E930}"/>
                </a:ext>
              </a:extLst>
            </p:cNvPr>
            <p:cNvGrpSpPr/>
            <p:nvPr/>
          </p:nvGrpSpPr>
          <p:grpSpPr>
            <a:xfrm>
              <a:off x="9240722" y="4317412"/>
              <a:ext cx="1136269" cy="1086144"/>
              <a:chOff x="9240722" y="4038279"/>
              <a:chExt cx="1136269" cy="1086144"/>
            </a:xfrm>
          </p:grpSpPr>
          <p:sp>
            <p:nvSpPr>
              <p:cNvPr id="54" name="Down Arrow 53">
                <a:extLst>
                  <a:ext uri="{FF2B5EF4-FFF2-40B4-BE49-F238E27FC236}">
                    <a16:creationId xmlns:a16="http://schemas.microsoft.com/office/drawing/2014/main" id="{BD7F0378-CE61-94AA-48A4-E30C55050496}"/>
                  </a:ext>
                </a:extLst>
              </p:cNvPr>
              <p:cNvSpPr/>
              <p:nvPr/>
            </p:nvSpPr>
            <p:spPr>
              <a:xfrm flipH="1" flipV="1">
                <a:off x="9240722" y="4038279"/>
                <a:ext cx="239842" cy="548640"/>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5" name="Picture 6" descr="Download Parchment, Scroll, Ribbon. Royalty-Free Vector Graphic - Pixabay">
                <a:extLst>
                  <a:ext uri="{FF2B5EF4-FFF2-40B4-BE49-F238E27FC236}">
                    <a16:creationId xmlns:a16="http://schemas.microsoft.com/office/drawing/2014/main" id="{7ECA4149-1301-4BE5-3AE0-9555B95F3EE2}"/>
                  </a:ext>
                </a:extLst>
              </p:cNvPr>
              <p:cNvPicPr>
                <a:picLocks noChangeAspect="1" noChangeArrowheads="1"/>
              </p:cNvPicPr>
              <p:nvPr/>
            </p:nvPicPr>
            <p:blipFill>
              <a:blip r:embed="rId5">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279711" y="4575783"/>
                <a:ext cx="1097280" cy="548640"/>
              </a:xfrm>
              <a:prstGeom prst="rect">
                <a:avLst/>
              </a:prstGeom>
              <a:noFill/>
              <a:extLst>
                <a:ext uri="{909E8E84-426E-40DD-AFC4-6F175D3DCCD1}">
                  <a14:hiddenFill xmlns:a14="http://schemas.microsoft.com/office/drawing/2010/main">
                    <a:solidFill>
                      <a:srgbClr val="FFFFFF"/>
                    </a:solidFill>
                  </a14:hiddenFill>
                </a:ext>
              </a:extLst>
            </p:spPr>
          </p:pic>
        </p:grpSp>
        <p:sp>
          <p:nvSpPr>
            <p:cNvPr id="56" name="TextBox 55">
              <a:extLst>
                <a:ext uri="{FF2B5EF4-FFF2-40B4-BE49-F238E27FC236}">
                  <a16:creationId xmlns:a16="http://schemas.microsoft.com/office/drawing/2014/main" id="{248A5C3D-607B-9DE8-E1B3-CBCA0A2F050F}"/>
                </a:ext>
              </a:extLst>
            </p:cNvPr>
            <p:cNvSpPr txBox="1"/>
            <p:nvPr/>
          </p:nvSpPr>
          <p:spPr>
            <a:xfrm>
              <a:off x="9240722" y="5190136"/>
              <a:ext cx="1494576" cy="646331"/>
            </a:xfrm>
            <a:prstGeom prst="rect">
              <a:avLst/>
            </a:prstGeom>
            <a:noFill/>
          </p:spPr>
          <p:txBody>
            <a:bodyPr wrap="square" rtlCol="0">
              <a:spAutoFit/>
            </a:bodyPr>
            <a:lstStyle/>
            <a:p>
              <a:r>
                <a:rPr lang="en-US"/>
                <a:t>Actual Prover message</a:t>
              </a:r>
            </a:p>
          </p:txBody>
        </p:sp>
      </p:grpSp>
      <p:sp>
        <p:nvSpPr>
          <p:cNvPr id="7" name="TextBox 6">
            <a:extLst>
              <a:ext uri="{FF2B5EF4-FFF2-40B4-BE49-F238E27FC236}">
                <a16:creationId xmlns:a16="http://schemas.microsoft.com/office/drawing/2014/main" id="{194C54E0-112C-4BE0-C800-379966FDF92B}"/>
              </a:ext>
            </a:extLst>
          </p:cNvPr>
          <p:cNvSpPr txBox="1"/>
          <p:nvPr/>
        </p:nvSpPr>
        <p:spPr>
          <a:xfrm>
            <a:off x="7414493" y="2153946"/>
            <a:ext cx="4691990" cy="1261884"/>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US" sz="2600"/>
              <a:t>Bottleneck(s):</a:t>
            </a:r>
          </a:p>
          <a:p>
            <a:pPr marL="342900" indent="-342900">
              <a:buFont typeface="Arial" panose="020B0604020202020204" pitchFamily="34" charset="0"/>
              <a:buChar char="•"/>
            </a:pPr>
            <a:r>
              <a:rPr lang="en-US" sz="2400"/>
              <a:t>One fixed point multiplication</a:t>
            </a:r>
          </a:p>
          <a:p>
            <a:pPr marL="342900" indent="-342900">
              <a:buFont typeface="Arial" panose="020B0604020202020204" pitchFamily="34" charset="0"/>
              <a:buChar char="•"/>
            </a:pPr>
            <a:r>
              <a:rPr lang="en-US" sz="2400"/>
              <a:t>One dynamic point multiplication</a:t>
            </a:r>
          </a:p>
        </p:txBody>
      </p:sp>
    </p:spTree>
    <p:extLst>
      <p:ext uri="{BB962C8B-B14F-4D97-AF65-F5344CB8AC3E}">
        <p14:creationId xmlns:p14="http://schemas.microsoft.com/office/powerpoint/2010/main" val="4187063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xEl>
                                              <p:pRg st="0" end="0"/>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
                                            <p:txEl>
                                              <p:pRg st="1" end="1"/>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
                                            <p:txEl>
                                              <p:pRg st="2" end="2"/>
                                            </p:txEl>
                                          </p:spTgt>
                                        </p:tgtEl>
                                        <p:attrNameLst>
                                          <p:attrName>style.visibility</p:attrName>
                                        </p:attrNameLst>
                                      </p:cBhvr>
                                      <p:to>
                                        <p:strVal val="visible"/>
                                      </p:to>
                                    </p:set>
                                  </p:childTnLst>
                                </p:cTn>
                              </p:par>
                              <p:par>
                                <p:cTn id="27" presetID="1" presetClass="entr" presetSubtype="0" fill="hold" grpId="1" nodeType="withEffect">
                                  <p:stCondLst>
                                    <p:cond delay="0"/>
                                  </p:stCondLst>
                                  <p:childTnLst>
                                    <p:set>
                                      <p:cBhvr>
                                        <p:cTn id="28" dur="1" fill="hold">
                                          <p:stCondLst>
                                            <p:cond delay="0"/>
                                          </p:stCondLst>
                                        </p:cTn>
                                        <p:tgtEl>
                                          <p:spTgt spid="7">
                                            <p:bg/>
                                          </p:spTgt>
                                        </p:tgtEl>
                                        <p:attrNameLst>
                                          <p:attrName>style.visibility</p:attrName>
                                        </p:attrNameLst>
                                      </p:cBhvr>
                                      <p:to>
                                        <p:strVal val="visible"/>
                                      </p:to>
                                    </p:set>
                                  </p:childTnLst>
                                </p:cTn>
                              </p:par>
                              <p:par>
                                <p:cTn id="29" presetID="1" presetClass="entr" presetSubtype="0" fill="hold" grpId="1" nodeType="withEffect">
                                  <p:stCondLst>
                                    <p:cond delay="0"/>
                                  </p:stCondLst>
                                  <p:childTnLst>
                                    <p:set>
                                      <p:cBhvr>
                                        <p:cTn id="30" dur="1" fill="hold">
                                          <p:stCondLst>
                                            <p:cond delay="0"/>
                                          </p:stCondLst>
                                        </p:cTn>
                                        <p:tgtEl>
                                          <p:spTgt spid="7">
                                            <p:txEl>
                                              <p:pRg st="0" end="0"/>
                                            </p:txEl>
                                          </p:spTgt>
                                        </p:tgtEl>
                                        <p:attrNameLst>
                                          <p:attrName>style.visibility</p:attrName>
                                        </p:attrNameLst>
                                      </p:cBhvr>
                                      <p:to>
                                        <p:strVal val="visible"/>
                                      </p:to>
                                    </p:set>
                                  </p:childTnLst>
                                </p:cTn>
                              </p:par>
                              <p:par>
                                <p:cTn id="31" presetID="1" presetClass="entr" presetSubtype="0" fill="hold" grpId="1" nodeType="withEffect">
                                  <p:stCondLst>
                                    <p:cond delay="0"/>
                                  </p:stCondLst>
                                  <p:childTnLst>
                                    <p:set>
                                      <p:cBhvr>
                                        <p:cTn id="32" dur="1" fill="hold">
                                          <p:stCondLst>
                                            <p:cond delay="0"/>
                                          </p:stCondLst>
                                        </p:cTn>
                                        <p:tgtEl>
                                          <p:spTgt spid="7">
                                            <p:txEl>
                                              <p:pRg st="1" end="1"/>
                                            </p:txEl>
                                          </p:spTgt>
                                        </p:tgtEl>
                                        <p:attrNameLst>
                                          <p:attrName>style.visibility</p:attrName>
                                        </p:attrNameLst>
                                      </p:cBhvr>
                                      <p:to>
                                        <p:strVal val="visible"/>
                                      </p:to>
                                    </p:set>
                                  </p:childTnLst>
                                </p:cTn>
                              </p:par>
                              <p:par>
                                <p:cTn id="33" presetID="1" presetClass="entr" presetSubtype="0" fill="hold" grpId="1" nodeType="withEffect">
                                  <p:stCondLst>
                                    <p:cond delay="0"/>
                                  </p:stCondLst>
                                  <p:childTnLst>
                                    <p:set>
                                      <p:cBhvr>
                                        <p:cTn id="3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3" presetClass="exit" presetSubtype="10" fill="hold" nodeType="clickEffect">
                                  <p:stCondLst>
                                    <p:cond delay="0"/>
                                  </p:stCondLst>
                                  <p:childTnLst>
                                    <p:animEffect transition="out" filter="blinds(horizontal)">
                                      <p:cBhvr>
                                        <p:cTn id="38" dur="500"/>
                                        <p:tgtEl>
                                          <p:spTgt spid="7">
                                            <p:txEl>
                                              <p:pRg st="2" end="2"/>
                                            </p:txEl>
                                          </p:spTgt>
                                        </p:tgtEl>
                                      </p:cBhvr>
                                    </p:animEffect>
                                    <p:set>
                                      <p:cBhvr>
                                        <p:cTn id="39" dur="1" fill="hold">
                                          <p:stCondLst>
                                            <p:cond delay="499"/>
                                          </p:stCondLst>
                                        </p:cTn>
                                        <p:tgtEl>
                                          <p:spTgt spid="7">
                                            <p:txEl>
                                              <p:pRg st="2" end="2"/>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allAtOnce"/>
      <p:bldP spid="7" grpId="1" build="allAtOnce" animBg="1"/>
    </p:bldLst>
  </p:timing>
</p:sld>
</file>

<file path=ppt/slides/slide86.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0A3A8CB0-C6D1-2D1B-CE47-FF83EEF12B0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9F65A00-697F-FBEA-4D24-5CD286CBE0F9}"/>
              </a:ext>
            </a:extLst>
          </p:cNvPr>
          <p:cNvSpPr>
            <a:spLocks noGrp="1"/>
          </p:cNvSpPr>
          <p:nvPr>
            <p:ph type="title"/>
          </p:nvPr>
        </p:nvSpPr>
        <p:spPr/>
        <p:txBody>
          <a:bodyPr/>
          <a:lstStyle/>
          <a:p>
            <a:r>
              <a:rPr lang="en-US"/>
              <a:t>Hybrid Approach</a:t>
            </a:r>
          </a:p>
        </p:txBody>
      </p:sp>
      <p:sp>
        <p:nvSpPr>
          <p:cNvPr id="3" name="Content Placeholder 2">
            <a:extLst>
              <a:ext uri="{FF2B5EF4-FFF2-40B4-BE49-F238E27FC236}">
                <a16:creationId xmlns:a16="http://schemas.microsoft.com/office/drawing/2014/main" id="{50F44DB8-2EAF-06CF-D338-97F79DAE2384}"/>
              </a:ext>
            </a:extLst>
          </p:cNvPr>
          <p:cNvSpPr>
            <a:spLocks noGrp="1"/>
          </p:cNvSpPr>
          <p:nvPr>
            <p:ph idx="1"/>
          </p:nvPr>
        </p:nvSpPr>
        <p:spPr>
          <a:xfrm>
            <a:off x="838200" y="1913463"/>
            <a:ext cx="10515600" cy="2505164"/>
          </a:xfrm>
        </p:spPr>
        <p:txBody>
          <a:bodyPr>
            <a:normAutofit fontScale="92500" lnSpcReduction="20000"/>
          </a:bodyPr>
          <a:lstStyle/>
          <a:p>
            <a:pPr marL="457200" lvl="1" indent="0">
              <a:buNone/>
            </a:pPr>
            <a:r>
              <a:rPr lang="en-US" sz="2800">
                <a:solidFill>
                  <a:srgbClr val="005AB5"/>
                </a:solidFill>
              </a:rPr>
              <a:t>Public input: </a:t>
            </a:r>
          </a:p>
          <a:p>
            <a:pPr marL="914400" lvl="1" indent="-457200">
              <a:buFont typeface="+mj-lt"/>
              <a:buAutoNum type="arabicPeriod"/>
            </a:pPr>
            <a:r>
              <a:rPr lang="en-US" sz="2800"/>
              <a:t>Open commitments to obtain </a:t>
            </a:r>
            <a:r>
              <a:rPr lang="en-US" sz="2800">
                <a:solidFill>
                  <a:srgbClr val="DC3220"/>
                </a:solidFill>
              </a:rPr>
              <a:t>k</a:t>
            </a:r>
            <a:r>
              <a:rPr lang="en-US" sz="2800"/>
              <a:t>,</a:t>
            </a:r>
            <a:r>
              <a:rPr lang="en-US" sz="2800">
                <a:solidFill>
                  <a:srgbClr val="FF0000"/>
                </a:solidFill>
              </a:rPr>
              <a:t> </a:t>
            </a:r>
            <a:r>
              <a:rPr lang="en-US" sz="2800">
                <a:solidFill>
                  <a:srgbClr val="DC3220"/>
                </a:solidFill>
              </a:rPr>
              <a:t>z</a:t>
            </a:r>
            <a:r>
              <a:rPr lang="en-US" sz="2800"/>
              <a:t> and </a:t>
            </a:r>
            <a:r>
              <a:rPr lang="en-US" sz="2800">
                <a:solidFill>
                  <a:srgbClr val="DC3220"/>
                </a:solidFill>
              </a:rPr>
              <a:t>R </a:t>
            </a:r>
          </a:p>
          <a:p>
            <a:pPr marL="914400" lvl="1" indent="-457200">
              <a:buFont typeface="+mj-lt"/>
              <a:buAutoNum type="arabicPeriod"/>
            </a:pPr>
            <a:r>
              <a:rPr lang="en-US" sz="2800"/>
              <a:t>Compute </a:t>
            </a:r>
            <a:r>
              <a:rPr lang="en-US" sz="2800">
                <a:solidFill>
                  <a:srgbClr val="DC3220"/>
                </a:solidFill>
              </a:rPr>
              <a:t>r</a:t>
            </a:r>
            <a:r>
              <a:rPr lang="en-US" sz="2800"/>
              <a:t> ← x(</a:t>
            </a:r>
            <a:r>
              <a:rPr lang="en-US" sz="2800">
                <a:solidFill>
                  <a:srgbClr val="DC3220"/>
                </a:solidFill>
              </a:rPr>
              <a:t>R</a:t>
            </a:r>
            <a:r>
              <a:rPr lang="en-US" sz="2800"/>
              <a:t>) mod q </a:t>
            </a:r>
          </a:p>
          <a:p>
            <a:pPr marL="914400" lvl="1" indent="-457200">
              <a:buFont typeface="+mj-lt"/>
              <a:buAutoNum type="arabicPeriod"/>
            </a:pPr>
            <a:r>
              <a:rPr lang="en-US" sz="2800"/>
              <a:t>Assert that </a:t>
            </a:r>
            <a:r>
              <a:rPr lang="en-US" sz="2800">
                <a:solidFill>
                  <a:srgbClr val="DC3220"/>
                </a:solidFill>
              </a:rPr>
              <a:t>r</a:t>
            </a:r>
            <a:r>
              <a:rPr lang="en-US" sz="2800"/>
              <a:t> ≠ 0 or </a:t>
            </a:r>
            <a:r>
              <a:rPr lang="en-US" sz="2800">
                <a:solidFill>
                  <a:srgbClr val="DC3220"/>
                </a:solidFill>
              </a:rPr>
              <a:t>z</a:t>
            </a:r>
            <a:r>
              <a:rPr lang="en-US" sz="2800"/>
              <a:t> ≠ 0 mod q</a:t>
            </a:r>
          </a:p>
          <a:p>
            <a:pPr marL="914400" lvl="1" indent="-457200">
              <a:buFont typeface="+mj-lt"/>
              <a:buAutoNum type="arabicPeriod"/>
            </a:pPr>
            <a:r>
              <a:rPr lang="en-US" sz="2800"/>
              <a:t>Assert that </a:t>
            </a:r>
            <a:r>
              <a:rPr lang="en-US" sz="2800">
                <a:solidFill>
                  <a:srgbClr val="DC3220"/>
                </a:solidFill>
              </a:rPr>
              <a:t>k</a:t>
            </a:r>
            <a:r>
              <a:rPr lang="en-US" sz="2800"/>
              <a:t> = -H(</a:t>
            </a:r>
            <a:r>
              <a:rPr lang="en-US" sz="2800">
                <a:solidFill>
                  <a:srgbClr val="DC3220"/>
                </a:solidFill>
              </a:rPr>
              <a:t>m</a:t>
            </a:r>
            <a:r>
              <a:rPr lang="en-US" sz="2800"/>
              <a:t>)/</a:t>
            </a:r>
            <a:r>
              <a:rPr lang="en-US" sz="2800">
                <a:solidFill>
                  <a:srgbClr val="DC3220"/>
                </a:solidFill>
              </a:rPr>
              <a:t>r</a:t>
            </a:r>
            <a:r>
              <a:rPr lang="en-US" sz="2800"/>
              <a:t> mod q</a:t>
            </a:r>
          </a:p>
          <a:p>
            <a:pPr marL="914400" lvl="1" indent="-457200">
              <a:buFont typeface="+mj-lt"/>
              <a:buAutoNum type="arabicPeriod"/>
            </a:pPr>
            <a:r>
              <a:rPr lang="en-US" sz="2800" b="1"/>
              <a:t>Compute </a:t>
            </a:r>
            <a:r>
              <a:rPr lang="el-GR" sz="2800" b="1"/>
              <a:t>Π</a:t>
            </a:r>
            <a:r>
              <a:rPr lang="en-US" sz="2800" b="1"/>
              <a:t>’s expected prover message                   using </a:t>
            </a:r>
            <a:r>
              <a:rPr lang="en-US" sz="2800" b="1">
                <a:solidFill>
                  <a:srgbClr val="DC3220"/>
                </a:solidFill>
              </a:rPr>
              <a:t>k</a:t>
            </a:r>
            <a:r>
              <a:rPr lang="en-US" sz="2800" b="1"/>
              <a:t>,</a:t>
            </a:r>
            <a:r>
              <a:rPr lang="en-US" sz="2800" b="1">
                <a:solidFill>
                  <a:srgbClr val="FF0000"/>
                </a:solidFill>
              </a:rPr>
              <a:t> </a:t>
            </a:r>
            <a:r>
              <a:rPr lang="en-US" sz="2800" b="1">
                <a:solidFill>
                  <a:srgbClr val="DC3220"/>
                </a:solidFill>
              </a:rPr>
              <a:t>z</a:t>
            </a:r>
            <a:r>
              <a:rPr lang="en-US" sz="2800" b="1"/>
              <a:t>, </a:t>
            </a:r>
            <a:r>
              <a:rPr lang="en-US" sz="2800" b="1">
                <a:solidFill>
                  <a:srgbClr val="DC3220"/>
                </a:solidFill>
              </a:rPr>
              <a:t>R </a:t>
            </a:r>
            <a:endParaRPr lang="en-US" sz="2800" b="1"/>
          </a:p>
          <a:p>
            <a:pPr marL="914400" lvl="1" indent="-457200">
              <a:buFont typeface="+mj-lt"/>
              <a:buAutoNum type="arabicPeriod"/>
            </a:pPr>
            <a:r>
              <a:rPr lang="en-US" sz="2800" b="1"/>
              <a:t>Assert that                   = </a:t>
            </a:r>
          </a:p>
        </p:txBody>
      </p:sp>
      <p:sp>
        <p:nvSpPr>
          <p:cNvPr id="10" name="Content Placeholder 2">
            <a:extLst>
              <a:ext uri="{FF2B5EF4-FFF2-40B4-BE49-F238E27FC236}">
                <a16:creationId xmlns:a16="http://schemas.microsoft.com/office/drawing/2014/main" id="{45B73BD4-F434-57E9-319D-94208AE50080}"/>
              </a:ext>
            </a:extLst>
          </p:cNvPr>
          <p:cNvSpPr txBox="1">
            <a:spLocks/>
          </p:cNvSpPr>
          <p:nvPr/>
        </p:nvSpPr>
        <p:spPr>
          <a:xfrm>
            <a:off x="8595609" y="0"/>
            <a:ext cx="3596391" cy="1934092"/>
          </a:xfrm>
          <a:prstGeom prst="rect">
            <a:avLst/>
          </a:prstGeom>
          <a:ln w="28575">
            <a:solidFill>
              <a:schemeClr val="tx1"/>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a:t>Input: </a:t>
            </a:r>
          </a:p>
          <a:p>
            <a:pPr lvl="1"/>
            <a:r>
              <a:rPr lang="en-US" sz="2800"/>
              <a:t>Public key </a:t>
            </a:r>
            <a:r>
              <a:rPr lang="en-US" sz="2800">
                <a:solidFill>
                  <a:srgbClr val="005AB5"/>
                </a:solidFill>
              </a:rPr>
              <a:t>PK</a:t>
            </a:r>
          </a:p>
          <a:p>
            <a:pPr lvl="1"/>
            <a:r>
              <a:rPr lang="en-US" sz="2800"/>
              <a:t>Signature </a:t>
            </a:r>
            <a:r>
              <a:rPr lang="el-GR" sz="2800">
                <a:solidFill>
                  <a:srgbClr val="DC3220"/>
                </a:solidFill>
              </a:rPr>
              <a:t>σ</a:t>
            </a:r>
            <a:r>
              <a:rPr lang="en-US" sz="2800">
                <a:solidFill>
                  <a:srgbClr val="DC3220"/>
                </a:solidFill>
              </a:rPr>
              <a:t> = (R, z)</a:t>
            </a:r>
          </a:p>
          <a:p>
            <a:pPr lvl="1"/>
            <a:r>
              <a:rPr lang="en-US" sz="2800"/>
              <a:t>Message </a:t>
            </a:r>
            <a:r>
              <a:rPr lang="en-US" sz="2800">
                <a:solidFill>
                  <a:srgbClr val="DC3220"/>
                </a:solidFill>
              </a:rPr>
              <a:t>m</a:t>
            </a:r>
          </a:p>
          <a:p>
            <a:pPr marL="914400" lvl="1" indent="-457200">
              <a:buFont typeface="+mj-lt"/>
              <a:buAutoNum type="arabicPeriod"/>
            </a:pPr>
            <a:endParaRPr lang="en-US"/>
          </a:p>
        </p:txBody>
      </p:sp>
      <p:sp>
        <p:nvSpPr>
          <p:cNvPr id="11" name="Content Placeholder 2">
            <a:extLst>
              <a:ext uri="{FF2B5EF4-FFF2-40B4-BE49-F238E27FC236}">
                <a16:creationId xmlns:a16="http://schemas.microsoft.com/office/drawing/2014/main" id="{32FBC669-6325-C0EB-52BF-47D7EAFE76F2}"/>
              </a:ext>
            </a:extLst>
          </p:cNvPr>
          <p:cNvSpPr txBox="1">
            <a:spLocks/>
          </p:cNvSpPr>
          <p:nvPr/>
        </p:nvSpPr>
        <p:spPr>
          <a:xfrm>
            <a:off x="838200" y="5573130"/>
            <a:ext cx="10515600" cy="131399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None/>
            </a:pPr>
            <a:r>
              <a:rPr lang="en-US" sz="2600">
                <a:solidFill>
                  <a:srgbClr val="005AB5"/>
                </a:solidFill>
              </a:rPr>
              <a:t>Public input: PK</a:t>
            </a:r>
          </a:p>
          <a:p>
            <a:pPr marL="914400" lvl="1" indent="-457200">
              <a:buFont typeface="+mj-lt"/>
              <a:buAutoNum type="arabicPeriod"/>
            </a:pPr>
            <a:r>
              <a:rPr lang="en-US" sz="2600"/>
              <a:t>Assert that </a:t>
            </a:r>
            <a:r>
              <a:rPr lang="en-US" sz="2600">
                <a:solidFill>
                  <a:srgbClr val="005AB5"/>
                </a:solidFill>
              </a:rPr>
              <a:t>PK</a:t>
            </a:r>
            <a:r>
              <a:rPr lang="en-US" sz="2600"/>
              <a:t> = </a:t>
            </a:r>
            <a:r>
              <a:rPr lang="en-US" sz="2600">
                <a:solidFill>
                  <a:srgbClr val="DC3220"/>
                </a:solidFill>
              </a:rPr>
              <a:t>k</a:t>
            </a:r>
            <a:r>
              <a:rPr lang="en-US" sz="2600"/>
              <a:t> </a:t>
            </a:r>
            <a:r>
              <a:rPr lang="en-US" sz="2600">
                <a:solidFill>
                  <a:srgbClr val="005AB5"/>
                </a:solidFill>
              </a:rPr>
              <a:t>G</a:t>
            </a:r>
            <a:r>
              <a:rPr lang="en-US" sz="2600"/>
              <a:t> + </a:t>
            </a:r>
            <a:r>
              <a:rPr lang="en-US" sz="2600">
                <a:solidFill>
                  <a:srgbClr val="DC3220"/>
                </a:solidFill>
              </a:rPr>
              <a:t>z R </a:t>
            </a:r>
            <a:r>
              <a:rPr lang="en-US" sz="2600"/>
              <a:t>corresponding to </a:t>
            </a:r>
          </a:p>
          <a:p>
            <a:pPr marL="914400" lvl="1" indent="-457200">
              <a:buFont typeface="+mj-lt"/>
              <a:buAutoNum type="arabicPeriod"/>
            </a:pPr>
            <a:endParaRPr lang="en-US"/>
          </a:p>
        </p:txBody>
      </p:sp>
      <p:grpSp>
        <p:nvGrpSpPr>
          <p:cNvPr id="52" name="Group 51">
            <a:extLst>
              <a:ext uri="{FF2B5EF4-FFF2-40B4-BE49-F238E27FC236}">
                <a16:creationId xmlns:a16="http://schemas.microsoft.com/office/drawing/2014/main" id="{4B3323EB-E30D-EDD2-3CFA-3277EFF8AF3F}"/>
              </a:ext>
            </a:extLst>
          </p:cNvPr>
          <p:cNvGrpSpPr/>
          <p:nvPr/>
        </p:nvGrpSpPr>
        <p:grpSpPr>
          <a:xfrm>
            <a:off x="0" y="4317643"/>
            <a:ext cx="12326972" cy="847954"/>
            <a:chOff x="0" y="4096261"/>
            <a:chExt cx="12326972" cy="847954"/>
          </a:xfrm>
        </p:grpSpPr>
        <p:cxnSp>
          <p:nvCxnSpPr>
            <p:cNvPr id="5" name="Straight Connector 4">
              <a:extLst>
                <a:ext uri="{FF2B5EF4-FFF2-40B4-BE49-F238E27FC236}">
                  <a16:creationId xmlns:a16="http://schemas.microsoft.com/office/drawing/2014/main" id="{F5031A67-CEEF-93AE-BFFF-F1FF1BBAC5CE}"/>
                </a:ext>
              </a:extLst>
            </p:cNvPr>
            <p:cNvCxnSpPr/>
            <p:nvPr/>
          </p:nvCxnSpPr>
          <p:spPr>
            <a:xfrm>
              <a:off x="0" y="4422701"/>
              <a:ext cx="12192000" cy="0"/>
            </a:xfrm>
            <a:prstGeom prst="line">
              <a:avLst/>
            </a:prstGeom>
            <a:ln w="28575">
              <a:solidFill>
                <a:schemeClr val="tx1"/>
              </a:solidFill>
            </a:ln>
            <a:effectLst>
              <a:outerShdw blurRad="50800" dist="381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cxnSp>
        <p:pic>
          <p:nvPicPr>
            <p:cNvPr id="2052" name="Picture 4" descr="Connector Icon - Free PNG &amp; SVG 2374004 - Noun Project">
              <a:extLst>
                <a:ext uri="{FF2B5EF4-FFF2-40B4-BE49-F238E27FC236}">
                  <a16:creationId xmlns:a16="http://schemas.microsoft.com/office/drawing/2014/main" id="{C80757E6-6682-2401-4BD7-373A7A1D62A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8100000">
              <a:off x="11479018" y="4096261"/>
              <a:ext cx="847954" cy="84795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 name="Group 3">
            <a:extLst>
              <a:ext uri="{FF2B5EF4-FFF2-40B4-BE49-F238E27FC236}">
                <a16:creationId xmlns:a16="http://schemas.microsoft.com/office/drawing/2014/main" id="{2EAF2D1F-CA86-75F8-7EE5-619B5B48953A}"/>
              </a:ext>
            </a:extLst>
          </p:cNvPr>
          <p:cNvGrpSpPr/>
          <p:nvPr/>
        </p:nvGrpSpPr>
        <p:grpSpPr>
          <a:xfrm>
            <a:off x="3037194" y="1531137"/>
            <a:ext cx="859810" cy="859810"/>
            <a:chOff x="3037194" y="1946131"/>
            <a:chExt cx="859810" cy="859810"/>
          </a:xfrm>
        </p:grpSpPr>
        <p:pic>
          <p:nvPicPr>
            <p:cNvPr id="6" name="Picture 10" descr="Free Clipart: Padlock Icon | jaschon">
              <a:extLst>
                <a:ext uri="{FF2B5EF4-FFF2-40B4-BE49-F238E27FC236}">
                  <a16:creationId xmlns:a16="http://schemas.microsoft.com/office/drawing/2014/main" id="{73D94219-9A92-5F04-941F-4290131C294C}"/>
                </a:ext>
              </a:extLst>
            </p:cNvPr>
            <p:cNvPicPr>
              <a:picLocks noChangeAspect="1" noChangeArrowheads="1"/>
            </p:cNvPicPr>
            <p:nvPr/>
          </p:nvPicPr>
          <p:blipFill>
            <a:blip r:embed="rId4">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037194" y="1946131"/>
              <a:ext cx="859810" cy="85981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D744C7A9-D91F-3634-235B-B329D59DC1FE}"/>
                </a:ext>
              </a:extLst>
            </p:cNvPr>
            <p:cNvSpPr txBox="1"/>
            <p:nvPr/>
          </p:nvSpPr>
          <p:spPr>
            <a:xfrm>
              <a:off x="3305035" y="2298473"/>
              <a:ext cx="324128" cy="461665"/>
            </a:xfrm>
            <a:prstGeom prst="rect">
              <a:avLst/>
            </a:prstGeom>
            <a:noFill/>
          </p:spPr>
          <p:txBody>
            <a:bodyPr wrap="none" rtlCol="0">
              <a:spAutoFit/>
            </a:bodyPr>
            <a:lstStyle/>
            <a:p>
              <a:r>
                <a:rPr lang="en-US" sz="2400">
                  <a:solidFill>
                    <a:schemeClr val="bg1"/>
                  </a:solidFill>
                </a:rPr>
                <a:t>k</a:t>
              </a:r>
            </a:p>
          </p:txBody>
        </p:sp>
      </p:grpSp>
      <p:grpSp>
        <p:nvGrpSpPr>
          <p:cNvPr id="12" name="Group 11">
            <a:extLst>
              <a:ext uri="{FF2B5EF4-FFF2-40B4-BE49-F238E27FC236}">
                <a16:creationId xmlns:a16="http://schemas.microsoft.com/office/drawing/2014/main" id="{F701209D-CE66-16D2-A06F-BE578E2A031E}"/>
              </a:ext>
            </a:extLst>
          </p:cNvPr>
          <p:cNvGrpSpPr/>
          <p:nvPr/>
        </p:nvGrpSpPr>
        <p:grpSpPr>
          <a:xfrm>
            <a:off x="3734940" y="1531137"/>
            <a:ext cx="859810" cy="859810"/>
            <a:chOff x="3037194" y="1946131"/>
            <a:chExt cx="859810" cy="859810"/>
          </a:xfrm>
        </p:grpSpPr>
        <p:pic>
          <p:nvPicPr>
            <p:cNvPr id="13" name="Picture 10" descr="Free Clipart: Padlock Icon | jaschon">
              <a:extLst>
                <a:ext uri="{FF2B5EF4-FFF2-40B4-BE49-F238E27FC236}">
                  <a16:creationId xmlns:a16="http://schemas.microsoft.com/office/drawing/2014/main" id="{62DEAE61-C17F-CAE4-4EA4-1FFE09E2D882}"/>
                </a:ext>
              </a:extLst>
            </p:cNvPr>
            <p:cNvPicPr>
              <a:picLocks noChangeAspect="1" noChangeArrowheads="1"/>
            </p:cNvPicPr>
            <p:nvPr/>
          </p:nvPicPr>
          <p:blipFill>
            <a:blip r:embed="rId4">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037194" y="1946131"/>
              <a:ext cx="859810" cy="859810"/>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4163100B-C924-EFB0-1E86-7C88CA7353BB}"/>
                </a:ext>
              </a:extLst>
            </p:cNvPr>
            <p:cNvSpPr txBox="1"/>
            <p:nvPr/>
          </p:nvSpPr>
          <p:spPr>
            <a:xfrm>
              <a:off x="3305035" y="2298473"/>
              <a:ext cx="306494" cy="461665"/>
            </a:xfrm>
            <a:prstGeom prst="rect">
              <a:avLst/>
            </a:prstGeom>
            <a:noFill/>
          </p:spPr>
          <p:txBody>
            <a:bodyPr wrap="none" rtlCol="0">
              <a:spAutoFit/>
            </a:bodyPr>
            <a:lstStyle/>
            <a:p>
              <a:r>
                <a:rPr lang="en-US" sz="2400">
                  <a:solidFill>
                    <a:schemeClr val="bg1"/>
                  </a:solidFill>
                </a:rPr>
                <a:t>z</a:t>
              </a:r>
            </a:p>
          </p:txBody>
        </p:sp>
      </p:grpSp>
      <p:grpSp>
        <p:nvGrpSpPr>
          <p:cNvPr id="20" name="Group 19">
            <a:extLst>
              <a:ext uri="{FF2B5EF4-FFF2-40B4-BE49-F238E27FC236}">
                <a16:creationId xmlns:a16="http://schemas.microsoft.com/office/drawing/2014/main" id="{3D01F21F-6C0D-41EA-602E-336020363FB4}"/>
              </a:ext>
            </a:extLst>
          </p:cNvPr>
          <p:cNvGrpSpPr/>
          <p:nvPr/>
        </p:nvGrpSpPr>
        <p:grpSpPr>
          <a:xfrm>
            <a:off x="4415052" y="1531137"/>
            <a:ext cx="859810" cy="859810"/>
            <a:chOff x="3825296" y="1946131"/>
            <a:chExt cx="859810" cy="859810"/>
          </a:xfrm>
        </p:grpSpPr>
        <p:pic>
          <p:nvPicPr>
            <p:cNvPr id="21" name="Picture 10" descr="Free Clipart: Padlock Icon | jaschon">
              <a:extLst>
                <a:ext uri="{FF2B5EF4-FFF2-40B4-BE49-F238E27FC236}">
                  <a16:creationId xmlns:a16="http://schemas.microsoft.com/office/drawing/2014/main" id="{D5421CB7-7BF7-6E31-6E11-52E9289E78AA}"/>
                </a:ext>
              </a:extLst>
            </p:cNvPr>
            <p:cNvPicPr>
              <a:picLocks noChangeAspect="1" noChangeArrowheads="1"/>
            </p:cNvPicPr>
            <p:nvPr/>
          </p:nvPicPr>
          <p:blipFill>
            <a:blip r:embed="rId4">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825296" y="1946131"/>
              <a:ext cx="859810" cy="859810"/>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a:extLst>
                <a:ext uri="{FF2B5EF4-FFF2-40B4-BE49-F238E27FC236}">
                  <a16:creationId xmlns:a16="http://schemas.microsoft.com/office/drawing/2014/main" id="{6FA1C4E6-FBDB-62BB-5F56-B9CA5B1A55BB}"/>
                </a:ext>
              </a:extLst>
            </p:cNvPr>
            <p:cNvSpPr txBox="1"/>
            <p:nvPr/>
          </p:nvSpPr>
          <p:spPr>
            <a:xfrm>
              <a:off x="4093137" y="2298472"/>
              <a:ext cx="351378" cy="461665"/>
            </a:xfrm>
            <a:prstGeom prst="rect">
              <a:avLst/>
            </a:prstGeom>
            <a:noFill/>
          </p:spPr>
          <p:txBody>
            <a:bodyPr wrap="none" rtlCol="0">
              <a:spAutoFit/>
            </a:bodyPr>
            <a:lstStyle/>
            <a:p>
              <a:r>
                <a:rPr lang="en-US" sz="2400">
                  <a:solidFill>
                    <a:schemeClr val="bg1"/>
                  </a:solidFill>
                </a:rPr>
                <a:t>R</a:t>
              </a:r>
            </a:p>
          </p:txBody>
        </p:sp>
      </p:grpSp>
      <p:grpSp>
        <p:nvGrpSpPr>
          <p:cNvPr id="23" name="Group 22">
            <a:extLst>
              <a:ext uri="{FF2B5EF4-FFF2-40B4-BE49-F238E27FC236}">
                <a16:creationId xmlns:a16="http://schemas.microsoft.com/office/drawing/2014/main" id="{2CB080AD-9A40-FBDF-6EF3-C44173333F68}"/>
              </a:ext>
            </a:extLst>
          </p:cNvPr>
          <p:cNvGrpSpPr/>
          <p:nvPr/>
        </p:nvGrpSpPr>
        <p:grpSpPr>
          <a:xfrm>
            <a:off x="3422129" y="5167203"/>
            <a:ext cx="859810" cy="859810"/>
            <a:chOff x="3037194" y="1946131"/>
            <a:chExt cx="859810" cy="859810"/>
          </a:xfrm>
        </p:grpSpPr>
        <p:pic>
          <p:nvPicPr>
            <p:cNvPr id="24" name="Picture 10" descr="Free Clipart: Padlock Icon | jaschon">
              <a:extLst>
                <a:ext uri="{FF2B5EF4-FFF2-40B4-BE49-F238E27FC236}">
                  <a16:creationId xmlns:a16="http://schemas.microsoft.com/office/drawing/2014/main" id="{F8070A05-DBEF-B45A-C84B-492664393D1D}"/>
                </a:ext>
              </a:extLst>
            </p:cNvPr>
            <p:cNvPicPr>
              <a:picLocks noChangeAspect="1" noChangeArrowheads="1"/>
            </p:cNvPicPr>
            <p:nvPr/>
          </p:nvPicPr>
          <p:blipFill>
            <a:blip r:embed="rId4">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037194" y="1946131"/>
              <a:ext cx="859810" cy="859810"/>
            </a:xfrm>
            <a:prstGeom prst="rect">
              <a:avLst/>
            </a:prstGeom>
            <a:noFill/>
            <a:extLst>
              <a:ext uri="{909E8E84-426E-40DD-AFC4-6F175D3DCCD1}">
                <a14:hiddenFill xmlns:a14="http://schemas.microsoft.com/office/drawing/2010/main">
                  <a:solidFill>
                    <a:srgbClr val="FFFFFF"/>
                  </a:solidFill>
                </a14:hiddenFill>
              </a:ext>
            </a:extLst>
          </p:spPr>
        </p:pic>
        <p:sp>
          <p:nvSpPr>
            <p:cNvPr id="25" name="TextBox 24">
              <a:extLst>
                <a:ext uri="{FF2B5EF4-FFF2-40B4-BE49-F238E27FC236}">
                  <a16:creationId xmlns:a16="http://schemas.microsoft.com/office/drawing/2014/main" id="{A43026AD-5129-57B6-3939-CFF23AB23690}"/>
                </a:ext>
              </a:extLst>
            </p:cNvPr>
            <p:cNvSpPr txBox="1"/>
            <p:nvPr/>
          </p:nvSpPr>
          <p:spPr>
            <a:xfrm>
              <a:off x="3305035" y="2298473"/>
              <a:ext cx="324128" cy="461665"/>
            </a:xfrm>
            <a:prstGeom prst="rect">
              <a:avLst/>
            </a:prstGeom>
            <a:noFill/>
          </p:spPr>
          <p:txBody>
            <a:bodyPr wrap="none" rtlCol="0">
              <a:spAutoFit/>
            </a:bodyPr>
            <a:lstStyle/>
            <a:p>
              <a:r>
                <a:rPr lang="en-US" sz="2400">
                  <a:solidFill>
                    <a:schemeClr val="bg1"/>
                  </a:solidFill>
                </a:rPr>
                <a:t>k</a:t>
              </a:r>
            </a:p>
          </p:txBody>
        </p:sp>
      </p:grpSp>
      <p:grpSp>
        <p:nvGrpSpPr>
          <p:cNvPr id="26" name="Group 25">
            <a:extLst>
              <a:ext uri="{FF2B5EF4-FFF2-40B4-BE49-F238E27FC236}">
                <a16:creationId xmlns:a16="http://schemas.microsoft.com/office/drawing/2014/main" id="{60D96BE0-72E7-6FAA-6060-A0495F417CC3}"/>
              </a:ext>
            </a:extLst>
          </p:cNvPr>
          <p:cNvGrpSpPr/>
          <p:nvPr/>
        </p:nvGrpSpPr>
        <p:grpSpPr>
          <a:xfrm>
            <a:off x="4119875" y="5167203"/>
            <a:ext cx="859810" cy="859810"/>
            <a:chOff x="3037194" y="1946131"/>
            <a:chExt cx="859810" cy="859810"/>
          </a:xfrm>
        </p:grpSpPr>
        <p:pic>
          <p:nvPicPr>
            <p:cNvPr id="27" name="Picture 10" descr="Free Clipart: Padlock Icon | jaschon">
              <a:extLst>
                <a:ext uri="{FF2B5EF4-FFF2-40B4-BE49-F238E27FC236}">
                  <a16:creationId xmlns:a16="http://schemas.microsoft.com/office/drawing/2014/main" id="{CDD329A6-ED81-8B60-C0A0-B647CC99750E}"/>
                </a:ext>
              </a:extLst>
            </p:cNvPr>
            <p:cNvPicPr>
              <a:picLocks noChangeAspect="1" noChangeArrowheads="1"/>
            </p:cNvPicPr>
            <p:nvPr/>
          </p:nvPicPr>
          <p:blipFill>
            <a:blip r:embed="rId4">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037194" y="1946131"/>
              <a:ext cx="859810" cy="859810"/>
            </a:xfrm>
            <a:prstGeom prst="rect">
              <a:avLst/>
            </a:prstGeom>
            <a:noFill/>
            <a:extLst>
              <a:ext uri="{909E8E84-426E-40DD-AFC4-6F175D3DCCD1}">
                <a14:hiddenFill xmlns:a14="http://schemas.microsoft.com/office/drawing/2010/main">
                  <a:solidFill>
                    <a:srgbClr val="FFFFFF"/>
                  </a:solidFill>
                </a14:hiddenFill>
              </a:ext>
            </a:extLst>
          </p:spPr>
        </p:pic>
        <p:sp>
          <p:nvSpPr>
            <p:cNvPr id="28" name="TextBox 27">
              <a:extLst>
                <a:ext uri="{FF2B5EF4-FFF2-40B4-BE49-F238E27FC236}">
                  <a16:creationId xmlns:a16="http://schemas.microsoft.com/office/drawing/2014/main" id="{2352F871-5BD9-D634-5E00-1FDC087781F9}"/>
                </a:ext>
              </a:extLst>
            </p:cNvPr>
            <p:cNvSpPr txBox="1"/>
            <p:nvPr/>
          </p:nvSpPr>
          <p:spPr>
            <a:xfrm>
              <a:off x="3305035" y="2298473"/>
              <a:ext cx="306494" cy="461665"/>
            </a:xfrm>
            <a:prstGeom prst="rect">
              <a:avLst/>
            </a:prstGeom>
            <a:noFill/>
          </p:spPr>
          <p:txBody>
            <a:bodyPr wrap="none" rtlCol="0">
              <a:spAutoFit/>
            </a:bodyPr>
            <a:lstStyle/>
            <a:p>
              <a:r>
                <a:rPr lang="en-US" sz="2400">
                  <a:solidFill>
                    <a:schemeClr val="bg1"/>
                  </a:solidFill>
                </a:rPr>
                <a:t>z</a:t>
              </a:r>
            </a:p>
          </p:txBody>
        </p:sp>
      </p:grpSp>
      <p:grpSp>
        <p:nvGrpSpPr>
          <p:cNvPr id="29" name="Group 28">
            <a:extLst>
              <a:ext uri="{FF2B5EF4-FFF2-40B4-BE49-F238E27FC236}">
                <a16:creationId xmlns:a16="http://schemas.microsoft.com/office/drawing/2014/main" id="{966AE063-B2D7-5300-2891-84B2A6C17EB7}"/>
              </a:ext>
            </a:extLst>
          </p:cNvPr>
          <p:cNvGrpSpPr/>
          <p:nvPr/>
        </p:nvGrpSpPr>
        <p:grpSpPr>
          <a:xfrm>
            <a:off x="4799987" y="5167203"/>
            <a:ext cx="859810" cy="859810"/>
            <a:chOff x="3825296" y="1946131"/>
            <a:chExt cx="859810" cy="859810"/>
          </a:xfrm>
        </p:grpSpPr>
        <p:pic>
          <p:nvPicPr>
            <p:cNvPr id="30" name="Picture 10" descr="Free Clipart: Padlock Icon | jaschon">
              <a:extLst>
                <a:ext uri="{FF2B5EF4-FFF2-40B4-BE49-F238E27FC236}">
                  <a16:creationId xmlns:a16="http://schemas.microsoft.com/office/drawing/2014/main" id="{EAC20FE4-F67A-88B6-D932-3D9E02741947}"/>
                </a:ext>
              </a:extLst>
            </p:cNvPr>
            <p:cNvPicPr>
              <a:picLocks noChangeAspect="1" noChangeArrowheads="1"/>
            </p:cNvPicPr>
            <p:nvPr/>
          </p:nvPicPr>
          <p:blipFill>
            <a:blip r:embed="rId4">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825296" y="1946131"/>
              <a:ext cx="859810" cy="859810"/>
            </a:xfrm>
            <a:prstGeom prst="rect">
              <a:avLst/>
            </a:prstGeom>
            <a:noFill/>
            <a:extLst>
              <a:ext uri="{909E8E84-426E-40DD-AFC4-6F175D3DCCD1}">
                <a14:hiddenFill xmlns:a14="http://schemas.microsoft.com/office/drawing/2010/main">
                  <a:solidFill>
                    <a:srgbClr val="FFFFFF"/>
                  </a:solidFill>
                </a14:hiddenFill>
              </a:ext>
            </a:extLst>
          </p:spPr>
        </p:pic>
        <p:sp>
          <p:nvSpPr>
            <p:cNvPr id="31" name="TextBox 30">
              <a:extLst>
                <a:ext uri="{FF2B5EF4-FFF2-40B4-BE49-F238E27FC236}">
                  <a16:creationId xmlns:a16="http://schemas.microsoft.com/office/drawing/2014/main" id="{8A8FBB04-020E-91E7-6FBC-140507F7E139}"/>
                </a:ext>
              </a:extLst>
            </p:cNvPr>
            <p:cNvSpPr txBox="1"/>
            <p:nvPr/>
          </p:nvSpPr>
          <p:spPr>
            <a:xfrm>
              <a:off x="4093137" y="2298472"/>
              <a:ext cx="351378" cy="461665"/>
            </a:xfrm>
            <a:prstGeom prst="rect">
              <a:avLst/>
            </a:prstGeom>
            <a:noFill/>
          </p:spPr>
          <p:txBody>
            <a:bodyPr wrap="none" rtlCol="0">
              <a:spAutoFit/>
            </a:bodyPr>
            <a:lstStyle/>
            <a:p>
              <a:r>
                <a:rPr lang="en-US" sz="2400">
                  <a:solidFill>
                    <a:schemeClr val="bg1"/>
                  </a:solidFill>
                </a:rPr>
                <a:t>R</a:t>
              </a:r>
            </a:p>
          </p:txBody>
        </p:sp>
      </p:grpSp>
      <p:sp>
        <p:nvSpPr>
          <p:cNvPr id="14" name="TextBox 13">
            <a:extLst>
              <a:ext uri="{FF2B5EF4-FFF2-40B4-BE49-F238E27FC236}">
                <a16:creationId xmlns:a16="http://schemas.microsoft.com/office/drawing/2014/main" id="{58794338-4F5B-3557-899C-F3B93B46B4E8}"/>
              </a:ext>
            </a:extLst>
          </p:cNvPr>
          <p:cNvSpPr txBox="1"/>
          <p:nvPr/>
        </p:nvSpPr>
        <p:spPr>
          <a:xfrm>
            <a:off x="706773" y="1246152"/>
            <a:ext cx="2242278" cy="584775"/>
          </a:xfrm>
          <a:prstGeom prst="rect">
            <a:avLst/>
          </a:prstGeom>
          <a:noFill/>
        </p:spPr>
        <p:txBody>
          <a:bodyPr wrap="square">
            <a:spAutoFit/>
          </a:bodyPr>
          <a:lstStyle/>
          <a:p>
            <a:pPr algn="ctr"/>
            <a:r>
              <a:rPr lang="en-US" sz="3200" err="1"/>
              <a:t>zkSNARK</a:t>
            </a:r>
            <a:endParaRPr lang="en-US" sz="3200"/>
          </a:p>
        </p:txBody>
      </p:sp>
      <p:sp>
        <p:nvSpPr>
          <p:cNvPr id="15" name="TextBox 14">
            <a:extLst>
              <a:ext uri="{FF2B5EF4-FFF2-40B4-BE49-F238E27FC236}">
                <a16:creationId xmlns:a16="http://schemas.microsoft.com/office/drawing/2014/main" id="{CEBEA776-06BC-FA29-741F-FA83C5CEBCAE}"/>
              </a:ext>
            </a:extLst>
          </p:cNvPr>
          <p:cNvSpPr txBox="1"/>
          <p:nvPr/>
        </p:nvSpPr>
        <p:spPr>
          <a:xfrm>
            <a:off x="838199" y="4762898"/>
            <a:ext cx="5691189" cy="584775"/>
          </a:xfrm>
          <a:prstGeom prst="rect">
            <a:avLst/>
          </a:prstGeom>
          <a:noFill/>
        </p:spPr>
        <p:txBody>
          <a:bodyPr wrap="square">
            <a:spAutoFit/>
          </a:bodyPr>
          <a:lstStyle/>
          <a:p>
            <a:pPr algn="ctr"/>
            <a:r>
              <a:rPr lang="en-US" sz="3200"/>
              <a:t>Protocol </a:t>
            </a:r>
            <a:r>
              <a:rPr lang="el-GR" sz="3200"/>
              <a:t>Π </a:t>
            </a:r>
            <a:r>
              <a:rPr lang="en-US" sz="3200"/>
              <a:t>for Point Operations</a:t>
            </a:r>
          </a:p>
        </p:txBody>
      </p:sp>
      <p:grpSp>
        <p:nvGrpSpPr>
          <p:cNvPr id="42" name="Group 41">
            <a:extLst>
              <a:ext uri="{FF2B5EF4-FFF2-40B4-BE49-F238E27FC236}">
                <a16:creationId xmlns:a16="http://schemas.microsoft.com/office/drawing/2014/main" id="{C35F7EB7-1B20-4931-A8D8-78FF2CB565F2}"/>
              </a:ext>
            </a:extLst>
          </p:cNvPr>
          <p:cNvGrpSpPr/>
          <p:nvPr/>
        </p:nvGrpSpPr>
        <p:grpSpPr>
          <a:xfrm>
            <a:off x="7487207" y="5631688"/>
            <a:ext cx="859810" cy="859810"/>
            <a:chOff x="3037194" y="1946131"/>
            <a:chExt cx="859810" cy="859810"/>
          </a:xfrm>
        </p:grpSpPr>
        <p:pic>
          <p:nvPicPr>
            <p:cNvPr id="43" name="Picture 10" descr="Free Clipart: Padlock Icon | jaschon">
              <a:extLst>
                <a:ext uri="{FF2B5EF4-FFF2-40B4-BE49-F238E27FC236}">
                  <a16:creationId xmlns:a16="http://schemas.microsoft.com/office/drawing/2014/main" id="{49A08F18-4D29-6B82-414D-B2B7FA64F76F}"/>
                </a:ext>
              </a:extLst>
            </p:cNvPr>
            <p:cNvPicPr>
              <a:picLocks noChangeAspect="1" noChangeArrowheads="1"/>
            </p:cNvPicPr>
            <p:nvPr/>
          </p:nvPicPr>
          <p:blipFill>
            <a:blip r:embed="rId4">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037194" y="1946131"/>
              <a:ext cx="859810" cy="859810"/>
            </a:xfrm>
            <a:prstGeom prst="rect">
              <a:avLst/>
            </a:prstGeom>
            <a:noFill/>
            <a:extLst>
              <a:ext uri="{909E8E84-426E-40DD-AFC4-6F175D3DCCD1}">
                <a14:hiddenFill xmlns:a14="http://schemas.microsoft.com/office/drawing/2010/main">
                  <a:solidFill>
                    <a:srgbClr val="FFFFFF"/>
                  </a:solidFill>
                </a14:hiddenFill>
              </a:ext>
            </a:extLst>
          </p:spPr>
        </p:pic>
        <p:sp>
          <p:nvSpPr>
            <p:cNvPr id="44" name="TextBox 43">
              <a:extLst>
                <a:ext uri="{FF2B5EF4-FFF2-40B4-BE49-F238E27FC236}">
                  <a16:creationId xmlns:a16="http://schemas.microsoft.com/office/drawing/2014/main" id="{2431CFF6-E147-4342-6577-136CD04AF07B}"/>
                </a:ext>
              </a:extLst>
            </p:cNvPr>
            <p:cNvSpPr txBox="1"/>
            <p:nvPr/>
          </p:nvSpPr>
          <p:spPr>
            <a:xfrm>
              <a:off x="3305035" y="2298473"/>
              <a:ext cx="324128" cy="461665"/>
            </a:xfrm>
            <a:prstGeom prst="rect">
              <a:avLst/>
            </a:prstGeom>
            <a:noFill/>
          </p:spPr>
          <p:txBody>
            <a:bodyPr wrap="none" rtlCol="0">
              <a:spAutoFit/>
            </a:bodyPr>
            <a:lstStyle/>
            <a:p>
              <a:r>
                <a:rPr lang="en-US" sz="2400">
                  <a:solidFill>
                    <a:schemeClr val="bg1"/>
                  </a:solidFill>
                </a:rPr>
                <a:t>k</a:t>
              </a:r>
            </a:p>
          </p:txBody>
        </p:sp>
      </p:grpSp>
      <p:grpSp>
        <p:nvGrpSpPr>
          <p:cNvPr id="45" name="Group 44">
            <a:extLst>
              <a:ext uri="{FF2B5EF4-FFF2-40B4-BE49-F238E27FC236}">
                <a16:creationId xmlns:a16="http://schemas.microsoft.com/office/drawing/2014/main" id="{94C84EAE-89EF-3D83-81FF-A4679C16833A}"/>
              </a:ext>
            </a:extLst>
          </p:cNvPr>
          <p:cNvGrpSpPr/>
          <p:nvPr/>
        </p:nvGrpSpPr>
        <p:grpSpPr>
          <a:xfrm>
            <a:off x="8070653" y="5631688"/>
            <a:ext cx="859810" cy="859810"/>
            <a:chOff x="3037194" y="1946131"/>
            <a:chExt cx="859810" cy="859810"/>
          </a:xfrm>
        </p:grpSpPr>
        <p:pic>
          <p:nvPicPr>
            <p:cNvPr id="46" name="Picture 45" descr="Free Clipart: Padlock Icon | jaschon">
              <a:extLst>
                <a:ext uri="{FF2B5EF4-FFF2-40B4-BE49-F238E27FC236}">
                  <a16:creationId xmlns:a16="http://schemas.microsoft.com/office/drawing/2014/main" id="{53815C13-82A5-37D4-1BF1-F566380D0AF4}"/>
                </a:ext>
              </a:extLst>
            </p:cNvPr>
            <p:cNvPicPr>
              <a:picLocks noChangeAspect="1" noChangeArrowheads="1"/>
            </p:cNvPicPr>
            <p:nvPr/>
          </p:nvPicPr>
          <p:blipFill>
            <a:blip r:embed="rId4">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037194" y="1946131"/>
              <a:ext cx="859810" cy="859810"/>
            </a:xfrm>
            <a:prstGeom prst="rect">
              <a:avLst/>
            </a:prstGeom>
            <a:noFill/>
            <a:extLst>
              <a:ext uri="{909E8E84-426E-40DD-AFC4-6F175D3DCCD1}">
                <a14:hiddenFill xmlns:a14="http://schemas.microsoft.com/office/drawing/2010/main">
                  <a:solidFill>
                    <a:srgbClr val="FFFFFF"/>
                  </a:solidFill>
                </a14:hiddenFill>
              </a:ext>
            </a:extLst>
          </p:spPr>
        </p:pic>
        <p:sp>
          <p:nvSpPr>
            <p:cNvPr id="47" name="TextBox 46">
              <a:extLst>
                <a:ext uri="{FF2B5EF4-FFF2-40B4-BE49-F238E27FC236}">
                  <a16:creationId xmlns:a16="http://schemas.microsoft.com/office/drawing/2014/main" id="{CF3A0F53-44F3-52D5-B61B-835A42BE65CC}"/>
                </a:ext>
              </a:extLst>
            </p:cNvPr>
            <p:cNvSpPr txBox="1"/>
            <p:nvPr/>
          </p:nvSpPr>
          <p:spPr>
            <a:xfrm>
              <a:off x="3305035" y="2298473"/>
              <a:ext cx="306494" cy="461665"/>
            </a:xfrm>
            <a:prstGeom prst="rect">
              <a:avLst/>
            </a:prstGeom>
            <a:noFill/>
          </p:spPr>
          <p:txBody>
            <a:bodyPr wrap="none" rtlCol="0">
              <a:spAutoFit/>
            </a:bodyPr>
            <a:lstStyle/>
            <a:p>
              <a:r>
                <a:rPr lang="en-US" sz="2400">
                  <a:solidFill>
                    <a:schemeClr val="bg1"/>
                  </a:solidFill>
                </a:rPr>
                <a:t>z</a:t>
              </a:r>
            </a:p>
          </p:txBody>
        </p:sp>
      </p:grpSp>
      <p:grpSp>
        <p:nvGrpSpPr>
          <p:cNvPr id="48" name="Group 47">
            <a:extLst>
              <a:ext uri="{FF2B5EF4-FFF2-40B4-BE49-F238E27FC236}">
                <a16:creationId xmlns:a16="http://schemas.microsoft.com/office/drawing/2014/main" id="{803ABCD5-8F6E-037D-9F7E-5E9095B7CB01}"/>
              </a:ext>
            </a:extLst>
          </p:cNvPr>
          <p:cNvGrpSpPr/>
          <p:nvPr/>
        </p:nvGrpSpPr>
        <p:grpSpPr>
          <a:xfrm>
            <a:off x="8636465" y="5631688"/>
            <a:ext cx="859810" cy="859810"/>
            <a:chOff x="3825296" y="1946131"/>
            <a:chExt cx="859810" cy="859810"/>
          </a:xfrm>
        </p:grpSpPr>
        <p:pic>
          <p:nvPicPr>
            <p:cNvPr id="49" name="Picture 10" descr="Free Clipart: Padlock Icon | jaschon">
              <a:extLst>
                <a:ext uri="{FF2B5EF4-FFF2-40B4-BE49-F238E27FC236}">
                  <a16:creationId xmlns:a16="http://schemas.microsoft.com/office/drawing/2014/main" id="{2AE00268-0FDE-D2EC-CFAE-7C36EFD6A545}"/>
                </a:ext>
              </a:extLst>
            </p:cNvPr>
            <p:cNvPicPr>
              <a:picLocks noChangeAspect="1" noChangeArrowheads="1"/>
            </p:cNvPicPr>
            <p:nvPr/>
          </p:nvPicPr>
          <p:blipFill>
            <a:blip r:embed="rId4">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825296" y="1946131"/>
              <a:ext cx="859810" cy="859810"/>
            </a:xfrm>
            <a:prstGeom prst="rect">
              <a:avLst/>
            </a:prstGeom>
            <a:noFill/>
            <a:extLst>
              <a:ext uri="{909E8E84-426E-40DD-AFC4-6F175D3DCCD1}">
                <a14:hiddenFill xmlns:a14="http://schemas.microsoft.com/office/drawing/2010/main">
                  <a:solidFill>
                    <a:srgbClr val="FFFFFF"/>
                  </a:solidFill>
                </a14:hiddenFill>
              </a:ext>
            </a:extLst>
          </p:spPr>
        </p:pic>
        <p:sp>
          <p:nvSpPr>
            <p:cNvPr id="50" name="TextBox 49">
              <a:extLst>
                <a:ext uri="{FF2B5EF4-FFF2-40B4-BE49-F238E27FC236}">
                  <a16:creationId xmlns:a16="http://schemas.microsoft.com/office/drawing/2014/main" id="{071EF41A-9476-35BE-366C-A1177ED17737}"/>
                </a:ext>
              </a:extLst>
            </p:cNvPr>
            <p:cNvSpPr txBox="1"/>
            <p:nvPr/>
          </p:nvSpPr>
          <p:spPr>
            <a:xfrm>
              <a:off x="4093137" y="2298472"/>
              <a:ext cx="351378" cy="461665"/>
            </a:xfrm>
            <a:prstGeom prst="rect">
              <a:avLst/>
            </a:prstGeom>
            <a:noFill/>
          </p:spPr>
          <p:txBody>
            <a:bodyPr wrap="none" rtlCol="0">
              <a:spAutoFit/>
            </a:bodyPr>
            <a:lstStyle/>
            <a:p>
              <a:r>
                <a:rPr lang="en-US" sz="2400">
                  <a:solidFill>
                    <a:schemeClr val="bg1"/>
                  </a:solidFill>
                </a:rPr>
                <a:t>R</a:t>
              </a:r>
            </a:p>
          </p:txBody>
        </p:sp>
      </p:grpSp>
      <p:pic>
        <p:nvPicPr>
          <p:cNvPr id="35" name="Picture 6" descr="Download Parchment, Scroll, Ribbon. Royalty-Free Vector Graphic - Pixabay">
            <a:extLst>
              <a:ext uri="{FF2B5EF4-FFF2-40B4-BE49-F238E27FC236}">
                <a16:creationId xmlns:a16="http://schemas.microsoft.com/office/drawing/2014/main" id="{097A3341-1915-137A-E450-02EC537062E0}"/>
              </a:ext>
            </a:extLst>
          </p:cNvPr>
          <p:cNvPicPr>
            <a:picLocks noChangeAspect="1" noChangeArrowheads="1"/>
          </p:cNvPicPr>
          <p:nvPr/>
        </p:nvPicPr>
        <p:blipFill>
          <a:blip r:embed="rId5">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278343" y="3455155"/>
            <a:ext cx="1177914" cy="588957"/>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6" descr="Download Parchment, Scroll, Ribbon. Royalty-Free Vector Graphic - Pixabay">
            <a:extLst>
              <a:ext uri="{FF2B5EF4-FFF2-40B4-BE49-F238E27FC236}">
                <a16:creationId xmlns:a16="http://schemas.microsoft.com/office/drawing/2014/main" id="{DF6E8EAB-5881-7E32-9DF4-116D494E9113}"/>
              </a:ext>
            </a:extLst>
          </p:cNvPr>
          <p:cNvPicPr>
            <a:picLocks noChangeAspect="1" noChangeArrowheads="1"/>
          </p:cNvPicPr>
          <p:nvPr/>
        </p:nvPicPr>
        <p:blipFill>
          <a:blip r:embed="rId5">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467099" y="3828123"/>
            <a:ext cx="1177914" cy="588957"/>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6" descr="Download Parchment, Scroll, Ribbon. Royalty-Free Vector Graphic - Pixabay">
            <a:extLst>
              <a:ext uri="{FF2B5EF4-FFF2-40B4-BE49-F238E27FC236}">
                <a16:creationId xmlns:a16="http://schemas.microsoft.com/office/drawing/2014/main" id="{4806A857-A26C-8B94-7622-EFD18AD10C24}"/>
              </a:ext>
            </a:extLst>
          </p:cNvPr>
          <p:cNvPicPr>
            <a:picLocks noChangeAspect="1" noChangeArrowheads="1"/>
          </p:cNvPicPr>
          <p:nvPr/>
        </p:nvPicPr>
        <p:blipFill>
          <a:blip r:embed="rId5">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051656" y="3842845"/>
            <a:ext cx="1097280" cy="548640"/>
          </a:xfrm>
          <a:prstGeom prst="rect">
            <a:avLst/>
          </a:prstGeom>
          <a:noFill/>
          <a:extLst>
            <a:ext uri="{909E8E84-426E-40DD-AFC4-6F175D3DCCD1}">
              <a14:hiddenFill xmlns:a14="http://schemas.microsoft.com/office/drawing/2010/main">
                <a:solidFill>
                  <a:srgbClr val="FFFFFF"/>
                </a:solidFill>
              </a14:hiddenFill>
            </a:ext>
          </a:extLst>
        </p:spPr>
      </p:pic>
      <p:grpSp>
        <p:nvGrpSpPr>
          <p:cNvPr id="57" name="Group 56">
            <a:extLst>
              <a:ext uri="{FF2B5EF4-FFF2-40B4-BE49-F238E27FC236}">
                <a16:creationId xmlns:a16="http://schemas.microsoft.com/office/drawing/2014/main" id="{1916C1F6-30EB-EC13-EF85-AAE70DB2CB0B}"/>
              </a:ext>
            </a:extLst>
          </p:cNvPr>
          <p:cNvGrpSpPr/>
          <p:nvPr/>
        </p:nvGrpSpPr>
        <p:grpSpPr>
          <a:xfrm>
            <a:off x="9760488" y="4317412"/>
            <a:ext cx="1494576" cy="1519055"/>
            <a:chOff x="9240722" y="4317412"/>
            <a:chExt cx="1494576" cy="1519055"/>
          </a:xfrm>
        </p:grpSpPr>
        <p:grpSp>
          <p:nvGrpSpPr>
            <p:cNvPr id="53" name="Group 52">
              <a:extLst>
                <a:ext uri="{FF2B5EF4-FFF2-40B4-BE49-F238E27FC236}">
                  <a16:creationId xmlns:a16="http://schemas.microsoft.com/office/drawing/2014/main" id="{D0774E62-5A28-E792-A9CA-8A3FE175A1DE}"/>
                </a:ext>
              </a:extLst>
            </p:cNvPr>
            <p:cNvGrpSpPr/>
            <p:nvPr/>
          </p:nvGrpSpPr>
          <p:grpSpPr>
            <a:xfrm>
              <a:off x="9240722" y="4317412"/>
              <a:ext cx="1136269" cy="1086144"/>
              <a:chOff x="9240722" y="4038279"/>
              <a:chExt cx="1136269" cy="1086144"/>
            </a:xfrm>
          </p:grpSpPr>
          <p:sp>
            <p:nvSpPr>
              <p:cNvPr id="54" name="Down Arrow 53">
                <a:extLst>
                  <a:ext uri="{FF2B5EF4-FFF2-40B4-BE49-F238E27FC236}">
                    <a16:creationId xmlns:a16="http://schemas.microsoft.com/office/drawing/2014/main" id="{B8360592-C4DE-CD43-4A59-05C6CD12BFEA}"/>
                  </a:ext>
                </a:extLst>
              </p:cNvPr>
              <p:cNvSpPr/>
              <p:nvPr/>
            </p:nvSpPr>
            <p:spPr>
              <a:xfrm flipH="1" flipV="1">
                <a:off x="9240722" y="4038279"/>
                <a:ext cx="239842" cy="548640"/>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5" name="Picture 6" descr="Download Parchment, Scroll, Ribbon. Royalty-Free Vector Graphic - Pixabay">
                <a:extLst>
                  <a:ext uri="{FF2B5EF4-FFF2-40B4-BE49-F238E27FC236}">
                    <a16:creationId xmlns:a16="http://schemas.microsoft.com/office/drawing/2014/main" id="{8CA510AD-1879-354F-982C-F0403C2841BC}"/>
                  </a:ext>
                </a:extLst>
              </p:cNvPr>
              <p:cNvPicPr>
                <a:picLocks noChangeAspect="1" noChangeArrowheads="1"/>
              </p:cNvPicPr>
              <p:nvPr/>
            </p:nvPicPr>
            <p:blipFill>
              <a:blip r:embed="rId5">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279711" y="4575783"/>
                <a:ext cx="1097280" cy="548640"/>
              </a:xfrm>
              <a:prstGeom prst="rect">
                <a:avLst/>
              </a:prstGeom>
              <a:noFill/>
              <a:extLst>
                <a:ext uri="{909E8E84-426E-40DD-AFC4-6F175D3DCCD1}">
                  <a14:hiddenFill xmlns:a14="http://schemas.microsoft.com/office/drawing/2010/main">
                    <a:solidFill>
                      <a:srgbClr val="FFFFFF"/>
                    </a:solidFill>
                  </a14:hiddenFill>
                </a:ext>
              </a:extLst>
            </p:spPr>
          </p:pic>
        </p:grpSp>
        <p:sp>
          <p:nvSpPr>
            <p:cNvPr id="56" name="TextBox 55">
              <a:extLst>
                <a:ext uri="{FF2B5EF4-FFF2-40B4-BE49-F238E27FC236}">
                  <a16:creationId xmlns:a16="http://schemas.microsoft.com/office/drawing/2014/main" id="{88495DE3-F01A-7264-D3F1-F0E2B8F5A455}"/>
                </a:ext>
              </a:extLst>
            </p:cNvPr>
            <p:cNvSpPr txBox="1"/>
            <p:nvPr/>
          </p:nvSpPr>
          <p:spPr>
            <a:xfrm>
              <a:off x="9240722" y="5190136"/>
              <a:ext cx="1494576" cy="646331"/>
            </a:xfrm>
            <a:prstGeom prst="rect">
              <a:avLst/>
            </a:prstGeom>
            <a:noFill/>
          </p:spPr>
          <p:txBody>
            <a:bodyPr wrap="square" rtlCol="0">
              <a:spAutoFit/>
            </a:bodyPr>
            <a:lstStyle/>
            <a:p>
              <a:r>
                <a:rPr lang="en-US"/>
                <a:t>Actual Prover message</a:t>
              </a:r>
            </a:p>
          </p:txBody>
        </p:sp>
      </p:grpSp>
      <p:sp>
        <p:nvSpPr>
          <p:cNvPr id="58" name="TextBox 57">
            <a:extLst>
              <a:ext uri="{FF2B5EF4-FFF2-40B4-BE49-F238E27FC236}">
                <a16:creationId xmlns:a16="http://schemas.microsoft.com/office/drawing/2014/main" id="{2D423E4D-25E0-C189-6008-9620F26FA7C9}"/>
              </a:ext>
            </a:extLst>
          </p:cNvPr>
          <p:cNvSpPr txBox="1"/>
          <p:nvPr/>
        </p:nvSpPr>
        <p:spPr>
          <a:xfrm>
            <a:off x="7989033" y="2190235"/>
            <a:ext cx="3918478" cy="1384995"/>
          </a:xfrm>
          <a:prstGeom prst="rect">
            <a:avLst/>
          </a:prstGeom>
          <a:noFill/>
          <a:ln w="28575">
            <a:solidFill>
              <a:srgbClr val="FF0000"/>
            </a:solidFill>
          </a:ln>
        </p:spPr>
        <p:txBody>
          <a:bodyPr wrap="square" rtlCol="0">
            <a:spAutoFit/>
          </a:bodyPr>
          <a:lstStyle/>
          <a:p>
            <a:r>
              <a:rPr lang="en-US" sz="2800">
                <a:latin typeface="Calibri" panose="020F0502020204030204" pitchFamily="34" charset="0"/>
                <a:cs typeface="Calibri" panose="020F0502020204030204" pitchFamily="34" charset="0"/>
              </a:rPr>
              <a:t>Issue: </a:t>
            </a:r>
            <a:r>
              <a:rPr lang="el-GR" sz="2800">
                <a:latin typeface="Calibri" panose="020F0502020204030204" pitchFamily="34" charset="0"/>
                <a:cs typeface="Calibri" panose="020F0502020204030204" pitchFamily="34" charset="0"/>
              </a:rPr>
              <a:t>Π</a:t>
            </a:r>
            <a:r>
              <a:rPr lang="en-US" sz="2800">
                <a:latin typeface="Calibri" panose="020F0502020204030204" pitchFamily="34" charset="0"/>
                <a:cs typeface="Calibri" panose="020F0502020204030204" pitchFamily="34" charset="0"/>
              </a:rPr>
              <a:t>’s prover message also depends on prover randomness in </a:t>
            </a:r>
            <a:r>
              <a:rPr lang="el-GR" sz="2800">
                <a:latin typeface="Calibri" panose="020F0502020204030204" pitchFamily="34" charset="0"/>
                <a:cs typeface="Calibri" panose="020F0502020204030204" pitchFamily="34" charset="0"/>
              </a:rPr>
              <a:t>Π</a:t>
            </a:r>
            <a:endParaRPr lang="en-US" sz="280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925800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Lst>
  </p:timing>
</p:sld>
</file>

<file path=ppt/slides/slide87.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861F9EE4-B40A-A02A-865E-09865BB0C88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9ACE18F-F302-F4EC-5E76-18575278CE45}"/>
              </a:ext>
            </a:extLst>
          </p:cNvPr>
          <p:cNvSpPr>
            <a:spLocks noGrp="1"/>
          </p:cNvSpPr>
          <p:nvPr>
            <p:ph type="title"/>
          </p:nvPr>
        </p:nvSpPr>
        <p:spPr/>
        <p:txBody>
          <a:bodyPr/>
          <a:lstStyle/>
          <a:p>
            <a:r>
              <a:rPr lang="en-US"/>
              <a:t>Hybrid Approach</a:t>
            </a:r>
          </a:p>
        </p:txBody>
      </p:sp>
      <p:sp>
        <p:nvSpPr>
          <p:cNvPr id="3" name="Content Placeholder 2">
            <a:extLst>
              <a:ext uri="{FF2B5EF4-FFF2-40B4-BE49-F238E27FC236}">
                <a16:creationId xmlns:a16="http://schemas.microsoft.com/office/drawing/2014/main" id="{A4A43024-B3B3-D8D8-21BC-DB3AB732C0B9}"/>
              </a:ext>
            </a:extLst>
          </p:cNvPr>
          <p:cNvSpPr>
            <a:spLocks noGrp="1"/>
          </p:cNvSpPr>
          <p:nvPr>
            <p:ph idx="1"/>
          </p:nvPr>
        </p:nvSpPr>
        <p:spPr>
          <a:xfrm>
            <a:off x="838200" y="1913462"/>
            <a:ext cx="10515600" cy="2858109"/>
          </a:xfrm>
        </p:spPr>
        <p:txBody>
          <a:bodyPr>
            <a:normAutofit fontScale="92500" lnSpcReduction="20000"/>
          </a:bodyPr>
          <a:lstStyle/>
          <a:p>
            <a:pPr marL="457200" lvl="1" indent="0">
              <a:buNone/>
            </a:pPr>
            <a:r>
              <a:rPr lang="en-US" sz="2800">
                <a:solidFill>
                  <a:srgbClr val="005AB5"/>
                </a:solidFill>
              </a:rPr>
              <a:t>Public input: </a:t>
            </a:r>
          </a:p>
          <a:p>
            <a:pPr marL="914400" lvl="1" indent="-457200">
              <a:buFont typeface="+mj-lt"/>
              <a:buAutoNum type="arabicPeriod"/>
            </a:pPr>
            <a:r>
              <a:rPr lang="en-US" sz="2800"/>
              <a:t>Open commitments to obtain </a:t>
            </a:r>
            <a:r>
              <a:rPr lang="en-US" sz="2800">
                <a:solidFill>
                  <a:srgbClr val="DC3220"/>
                </a:solidFill>
              </a:rPr>
              <a:t>k</a:t>
            </a:r>
            <a:r>
              <a:rPr lang="en-US" sz="2800"/>
              <a:t>,</a:t>
            </a:r>
            <a:r>
              <a:rPr lang="en-US" sz="2800">
                <a:solidFill>
                  <a:srgbClr val="FF0000"/>
                </a:solidFill>
              </a:rPr>
              <a:t> </a:t>
            </a:r>
            <a:r>
              <a:rPr lang="en-US" sz="2800">
                <a:solidFill>
                  <a:srgbClr val="DC3220"/>
                </a:solidFill>
              </a:rPr>
              <a:t>z</a:t>
            </a:r>
            <a:r>
              <a:rPr lang="en-US" sz="2800"/>
              <a:t> and </a:t>
            </a:r>
            <a:r>
              <a:rPr lang="en-US" sz="2800">
                <a:solidFill>
                  <a:srgbClr val="DC3220"/>
                </a:solidFill>
              </a:rPr>
              <a:t>R </a:t>
            </a:r>
          </a:p>
          <a:p>
            <a:pPr marL="914400" lvl="1" indent="-457200">
              <a:buFont typeface="+mj-lt"/>
              <a:buAutoNum type="arabicPeriod"/>
            </a:pPr>
            <a:r>
              <a:rPr lang="en-US" sz="2800"/>
              <a:t>Compute </a:t>
            </a:r>
            <a:r>
              <a:rPr lang="en-US" sz="2800">
                <a:solidFill>
                  <a:srgbClr val="DC3220"/>
                </a:solidFill>
              </a:rPr>
              <a:t>r</a:t>
            </a:r>
            <a:r>
              <a:rPr lang="en-US" sz="2800"/>
              <a:t> ← x(</a:t>
            </a:r>
            <a:r>
              <a:rPr lang="en-US" sz="2800">
                <a:solidFill>
                  <a:srgbClr val="DC3220"/>
                </a:solidFill>
              </a:rPr>
              <a:t>R</a:t>
            </a:r>
            <a:r>
              <a:rPr lang="en-US" sz="2800"/>
              <a:t>) mod q </a:t>
            </a:r>
          </a:p>
          <a:p>
            <a:pPr marL="914400" lvl="1" indent="-457200">
              <a:buFont typeface="+mj-lt"/>
              <a:buAutoNum type="arabicPeriod"/>
            </a:pPr>
            <a:r>
              <a:rPr lang="en-US" sz="2800"/>
              <a:t>Assert that </a:t>
            </a:r>
            <a:r>
              <a:rPr lang="en-US" sz="2800">
                <a:solidFill>
                  <a:srgbClr val="DC3220"/>
                </a:solidFill>
              </a:rPr>
              <a:t>r</a:t>
            </a:r>
            <a:r>
              <a:rPr lang="en-US" sz="2800"/>
              <a:t> ≠ 0 or </a:t>
            </a:r>
            <a:r>
              <a:rPr lang="en-US" sz="2800">
                <a:solidFill>
                  <a:srgbClr val="DC3220"/>
                </a:solidFill>
              </a:rPr>
              <a:t>z</a:t>
            </a:r>
            <a:r>
              <a:rPr lang="en-US" sz="2800"/>
              <a:t> ≠ 0 mod q</a:t>
            </a:r>
          </a:p>
          <a:p>
            <a:pPr marL="914400" lvl="1" indent="-457200">
              <a:buFont typeface="+mj-lt"/>
              <a:buAutoNum type="arabicPeriod"/>
            </a:pPr>
            <a:r>
              <a:rPr lang="en-US" sz="2800"/>
              <a:t>Assert that </a:t>
            </a:r>
            <a:r>
              <a:rPr lang="en-US" sz="2800">
                <a:solidFill>
                  <a:srgbClr val="DC3220"/>
                </a:solidFill>
              </a:rPr>
              <a:t>k</a:t>
            </a:r>
            <a:r>
              <a:rPr lang="en-US" sz="2800"/>
              <a:t> = -H(</a:t>
            </a:r>
            <a:r>
              <a:rPr lang="en-US" sz="2800">
                <a:solidFill>
                  <a:srgbClr val="DC3220"/>
                </a:solidFill>
              </a:rPr>
              <a:t>m</a:t>
            </a:r>
            <a:r>
              <a:rPr lang="en-US" sz="2800"/>
              <a:t>)/</a:t>
            </a:r>
            <a:r>
              <a:rPr lang="en-US" sz="2800">
                <a:solidFill>
                  <a:srgbClr val="DC3220"/>
                </a:solidFill>
              </a:rPr>
              <a:t>r</a:t>
            </a:r>
            <a:r>
              <a:rPr lang="en-US" sz="2800"/>
              <a:t> mod q</a:t>
            </a:r>
          </a:p>
          <a:p>
            <a:pPr marL="914400" lvl="1" indent="-457200">
              <a:buFont typeface="+mj-lt"/>
              <a:buAutoNum type="arabicPeriod"/>
            </a:pPr>
            <a:r>
              <a:rPr lang="en-US" sz="2800" b="1"/>
              <a:t>Open              to obtain </a:t>
            </a:r>
            <a:r>
              <a:rPr lang="el-GR" sz="2800" b="1"/>
              <a:t>Π</a:t>
            </a:r>
            <a:r>
              <a:rPr lang="en-US" sz="2800" b="1"/>
              <a:t>’s prover randomness </a:t>
            </a:r>
            <a:r>
              <a:rPr lang="el-GR" sz="2800" b="1">
                <a:solidFill>
                  <a:srgbClr val="D02921"/>
                </a:solidFill>
              </a:rPr>
              <a:t>β</a:t>
            </a:r>
            <a:endParaRPr lang="en-US" sz="2800" b="1">
              <a:solidFill>
                <a:srgbClr val="D02921"/>
              </a:solidFill>
            </a:endParaRPr>
          </a:p>
          <a:p>
            <a:pPr marL="914400" lvl="1" indent="-457200">
              <a:buFont typeface="+mj-lt"/>
              <a:buAutoNum type="arabicPeriod"/>
            </a:pPr>
            <a:r>
              <a:rPr lang="en-US" sz="2800"/>
              <a:t>Compute </a:t>
            </a:r>
            <a:r>
              <a:rPr lang="el-GR" sz="2800"/>
              <a:t>Π</a:t>
            </a:r>
            <a:r>
              <a:rPr lang="en-US" sz="2800"/>
              <a:t>’s expected prover message                   using </a:t>
            </a:r>
            <a:r>
              <a:rPr lang="en-US" sz="2800">
                <a:solidFill>
                  <a:srgbClr val="DC3220"/>
                </a:solidFill>
              </a:rPr>
              <a:t>k</a:t>
            </a:r>
            <a:r>
              <a:rPr lang="en-US" sz="2800"/>
              <a:t>,</a:t>
            </a:r>
            <a:r>
              <a:rPr lang="en-US" sz="2800">
                <a:solidFill>
                  <a:srgbClr val="FF0000"/>
                </a:solidFill>
              </a:rPr>
              <a:t> </a:t>
            </a:r>
            <a:r>
              <a:rPr lang="en-US" sz="2800">
                <a:solidFill>
                  <a:srgbClr val="DC3220"/>
                </a:solidFill>
              </a:rPr>
              <a:t>z</a:t>
            </a:r>
            <a:r>
              <a:rPr lang="en-US" sz="2800"/>
              <a:t>, </a:t>
            </a:r>
            <a:r>
              <a:rPr lang="en-US" sz="2800">
                <a:solidFill>
                  <a:srgbClr val="DC3220"/>
                </a:solidFill>
              </a:rPr>
              <a:t>R</a:t>
            </a:r>
            <a:r>
              <a:rPr lang="en-US" sz="2800"/>
              <a:t> and </a:t>
            </a:r>
            <a:r>
              <a:rPr lang="el-GR" sz="2800">
                <a:solidFill>
                  <a:srgbClr val="D02921"/>
                </a:solidFill>
              </a:rPr>
              <a:t>β</a:t>
            </a:r>
            <a:r>
              <a:rPr lang="en-US" sz="2800"/>
              <a:t>  </a:t>
            </a:r>
          </a:p>
          <a:p>
            <a:pPr marL="914400" lvl="1" indent="-457200">
              <a:buFont typeface="+mj-lt"/>
              <a:buAutoNum type="arabicPeriod"/>
            </a:pPr>
            <a:r>
              <a:rPr lang="en-US" sz="2800"/>
              <a:t>Assert that                   = </a:t>
            </a:r>
          </a:p>
        </p:txBody>
      </p:sp>
      <p:sp>
        <p:nvSpPr>
          <p:cNvPr id="10" name="Content Placeholder 2">
            <a:extLst>
              <a:ext uri="{FF2B5EF4-FFF2-40B4-BE49-F238E27FC236}">
                <a16:creationId xmlns:a16="http://schemas.microsoft.com/office/drawing/2014/main" id="{890C8A4F-D020-FCFB-562A-110BD3D15EBD}"/>
              </a:ext>
            </a:extLst>
          </p:cNvPr>
          <p:cNvSpPr txBox="1">
            <a:spLocks/>
          </p:cNvSpPr>
          <p:nvPr/>
        </p:nvSpPr>
        <p:spPr>
          <a:xfrm>
            <a:off x="8595609" y="0"/>
            <a:ext cx="3596391" cy="1934092"/>
          </a:xfrm>
          <a:prstGeom prst="rect">
            <a:avLst/>
          </a:prstGeom>
          <a:ln w="28575">
            <a:solidFill>
              <a:schemeClr val="tx1"/>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a:t>Input: </a:t>
            </a:r>
          </a:p>
          <a:p>
            <a:pPr lvl="1"/>
            <a:r>
              <a:rPr lang="en-US" sz="2800"/>
              <a:t>Public key </a:t>
            </a:r>
            <a:r>
              <a:rPr lang="en-US" sz="2800">
                <a:solidFill>
                  <a:srgbClr val="005AB5"/>
                </a:solidFill>
              </a:rPr>
              <a:t>PK</a:t>
            </a:r>
          </a:p>
          <a:p>
            <a:pPr lvl="1"/>
            <a:r>
              <a:rPr lang="en-US" sz="2800"/>
              <a:t>Signature </a:t>
            </a:r>
            <a:r>
              <a:rPr lang="el-GR" sz="2800">
                <a:solidFill>
                  <a:srgbClr val="DC3220"/>
                </a:solidFill>
              </a:rPr>
              <a:t>σ</a:t>
            </a:r>
            <a:r>
              <a:rPr lang="en-US" sz="2800">
                <a:solidFill>
                  <a:srgbClr val="DC3220"/>
                </a:solidFill>
              </a:rPr>
              <a:t> = (R, z)</a:t>
            </a:r>
          </a:p>
          <a:p>
            <a:pPr lvl="1"/>
            <a:r>
              <a:rPr lang="en-US" sz="2800"/>
              <a:t>Message </a:t>
            </a:r>
            <a:r>
              <a:rPr lang="en-US" sz="2800">
                <a:solidFill>
                  <a:srgbClr val="DC3220"/>
                </a:solidFill>
              </a:rPr>
              <a:t>m</a:t>
            </a:r>
          </a:p>
          <a:p>
            <a:pPr marL="914400" lvl="1" indent="-457200">
              <a:buFont typeface="+mj-lt"/>
              <a:buAutoNum type="arabicPeriod"/>
            </a:pPr>
            <a:endParaRPr lang="en-US"/>
          </a:p>
        </p:txBody>
      </p:sp>
      <p:sp>
        <p:nvSpPr>
          <p:cNvPr id="11" name="Content Placeholder 2">
            <a:extLst>
              <a:ext uri="{FF2B5EF4-FFF2-40B4-BE49-F238E27FC236}">
                <a16:creationId xmlns:a16="http://schemas.microsoft.com/office/drawing/2014/main" id="{6446CBE5-44D3-0782-6C65-F9983C05E6CA}"/>
              </a:ext>
            </a:extLst>
          </p:cNvPr>
          <p:cNvSpPr txBox="1">
            <a:spLocks/>
          </p:cNvSpPr>
          <p:nvPr/>
        </p:nvSpPr>
        <p:spPr>
          <a:xfrm>
            <a:off x="838200" y="5573130"/>
            <a:ext cx="10515600" cy="131399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None/>
            </a:pPr>
            <a:r>
              <a:rPr lang="en-US" sz="2600">
                <a:solidFill>
                  <a:srgbClr val="005AB5"/>
                </a:solidFill>
              </a:rPr>
              <a:t>Public input: PK</a:t>
            </a:r>
          </a:p>
          <a:p>
            <a:pPr marL="914400" lvl="1" indent="-457200">
              <a:buFont typeface="+mj-lt"/>
              <a:buAutoNum type="arabicPeriod"/>
            </a:pPr>
            <a:r>
              <a:rPr lang="en-US" sz="2600"/>
              <a:t>Assert that </a:t>
            </a:r>
            <a:r>
              <a:rPr lang="en-US" sz="2600">
                <a:solidFill>
                  <a:srgbClr val="005AB5"/>
                </a:solidFill>
              </a:rPr>
              <a:t>PK</a:t>
            </a:r>
            <a:r>
              <a:rPr lang="en-US" sz="2600"/>
              <a:t> = </a:t>
            </a:r>
            <a:r>
              <a:rPr lang="en-US" sz="2600">
                <a:solidFill>
                  <a:srgbClr val="DC3220"/>
                </a:solidFill>
              </a:rPr>
              <a:t>k</a:t>
            </a:r>
            <a:r>
              <a:rPr lang="en-US" sz="2600"/>
              <a:t> </a:t>
            </a:r>
            <a:r>
              <a:rPr lang="en-US" sz="2600">
                <a:solidFill>
                  <a:srgbClr val="005AB5"/>
                </a:solidFill>
              </a:rPr>
              <a:t>G</a:t>
            </a:r>
            <a:r>
              <a:rPr lang="en-US" sz="2600"/>
              <a:t> + </a:t>
            </a:r>
            <a:r>
              <a:rPr lang="en-US" sz="2600">
                <a:solidFill>
                  <a:srgbClr val="DC3220"/>
                </a:solidFill>
              </a:rPr>
              <a:t>z R </a:t>
            </a:r>
            <a:r>
              <a:rPr lang="en-US" sz="2600"/>
              <a:t>corresponding to </a:t>
            </a:r>
          </a:p>
          <a:p>
            <a:pPr marL="914400" lvl="1" indent="-457200">
              <a:buFont typeface="+mj-lt"/>
              <a:buAutoNum type="arabicPeriod"/>
            </a:pPr>
            <a:endParaRPr lang="en-US"/>
          </a:p>
        </p:txBody>
      </p:sp>
      <p:cxnSp>
        <p:nvCxnSpPr>
          <p:cNvPr id="5" name="Straight Connector 4">
            <a:extLst>
              <a:ext uri="{FF2B5EF4-FFF2-40B4-BE49-F238E27FC236}">
                <a16:creationId xmlns:a16="http://schemas.microsoft.com/office/drawing/2014/main" id="{216221B3-79F0-D02B-4CC9-1B365E9B72BE}"/>
              </a:ext>
            </a:extLst>
          </p:cNvPr>
          <p:cNvCxnSpPr/>
          <p:nvPr/>
        </p:nvCxnSpPr>
        <p:spPr>
          <a:xfrm>
            <a:off x="0" y="4644083"/>
            <a:ext cx="12192000" cy="0"/>
          </a:xfrm>
          <a:prstGeom prst="line">
            <a:avLst/>
          </a:prstGeom>
          <a:ln w="28575">
            <a:solidFill>
              <a:schemeClr val="tx1"/>
            </a:solidFill>
          </a:ln>
          <a:effectLst>
            <a:outerShdw blurRad="50800" dist="381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cxnSp>
      <p:grpSp>
        <p:nvGrpSpPr>
          <p:cNvPr id="4" name="Group 3">
            <a:extLst>
              <a:ext uri="{FF2B5EF4-FFF2-40B4-BE49-F238E27FC236}">
                <a16:creationId xmlns:a16="http://schemas.microsoft.com/office/drawing/2014/main" id="{63DFA10E-213C-E15C-7982-76C058BBAF98}"/>
              </a:ext>
            </a:extLst>
          </p:cNvPr>
          <p:cNvGrpSpPr/>
          <p:nvPr/>
        </p:nvGrpSpPr>
        <p:grpSpPr>
          <a:xfrm>
            <a:off x="3037194" y="1531137"/>
            <a:ext cx="859810" cy="859810"/>
            <a:chOff x="3037194" y="1946131"/>
            <a:chExt cx="859810" cy="859810"/>
          </a:xfrm>
        </p:grpSpPr>
        <p:pic>
          <p:nvPicPr>
            <p:cNvPr id="6" name="Picture 10" descr="Free Clipart: Padlock Icon | jaschon">
              <a:extLst>
                <a:ext uri="{FF2B5EF4-FFF2-40B4-BE49-F238E27FC236}">
                  <a16:creationId xmlns:a16="http://schemas.microsoft.com/office/drawing/2014/main" id="{D26D29A2-5FEB-6056-998D-79D8229F2BC0}"/>
                </a:ext>
              </a:extLst>
            </p:cNvPr>
            <p:cNvPicPr>
              <a:picLocks noChangeAspect="1" noChangeArrowheads="1"/>
            </p:cNvPicPr>
            <p:nvPr/>
          </p:nvPicPr>
          <p:blipFill>
            <a:blip r:embed="rId3">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037194" y="1946131"/>
              <a:ext cx="859810" cy="85981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305BE5C7-498D-B593-D118-B858CFB20B23}"/>
                </a:ext>
              </a:extLst>
            </p:cNvPr>
            <p:cNvSpPr txBox="1"/>
            <p:nvPr/>
          </p:nvSpPr>
          <p:spPr>
            <a:xfrm>
              <a:off x="3305035" y="2298473"/>
              <a:ext cx="324128" cy="461665"/>
            </a:xfrm>
            <a:prstGeom prst="rect">
              <a:avLst/>
            </a:prstGeom>
            <a:noFill/>
          </p:spPr>
          <p:txBody>
            <a:bodyPr wrap="none" rtlCol="0">
              <a:spAutoFit/>
            </a:bodyPr>
            <a:lstStyle/>
            <a:p>
              <a:r>
                <a:rPr lang="en-US" sz="2400">
                  <a:solidFill>
                    <a:schemeClr val="bg1"/>
                  </a:solidFill>
                </a:rPr>
                <a:t>k</a:t>
              </a:r>
            </a:p>
          </p:txBody>
        </p:sp>
      </p:grpSp>
      <p:grpSp>
        <p:nvGrpSpPr>
          <p:cNvPr id="12" name="Group 11">
            <a:extLst>
              <a:ext uri="{FF2B5EF4-FFF2-40B4-BE49-F238E27FC236}">
                <a16:creationId xmlns:a16="http://schemas.microsoft.com/office/drawing/2014/main" id="{4DD02D9B-523D-1D9D-8FFA-AE11C82D8A38}"/>
              </a:ext>
            </a:extLst>
          </p:cNvPr>
          <p:cNvGrpSpPr/>
          <p:nvPr/>
        </p:nvGrpSpPr>
        <p:grpSpPr>
          <a:xfrm>
            <a:off x="3734940" y="1531137"/>
            <a:ext cx="859810" cy="859810"/>
            <a:chOff x="3037194" y="1946131"/>
            <a:chExt cx="859810" cy="859810"/>
          </a:xfrm>
        </p:grpSpPr>
        <p:pic>
          <p:nvPicPr>
            <p:cNvPr id="13" name="Picture 10" descr="Free Clipart: Padlock Icon | jaschon">
              <a:extLst>
                <a:ext uri="{FF2B5EF4-FFF2-40B4-BE49-F238E27FC236}">
                  <a16:creationId xmlns:a16="http://schemas.microsoft.com/office/drawing/2014/main" id="{18E8709B-1C99-458A-6EC6-8A50E370BD84}"/>
                </a:ext>
              </a:extLst>
            </p:cNvPr>
            <p:cNvPicPr>
              <a:picLocks noChangeAspect="1" noChangeArrowheads="1"/>
            </p:cNvPicPr>
            <p:nvPr/>
          </p:nvPicPr>
          <p:blipFill>
            <a:blip r:embed="rId3">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037194" y="1946131"/>
              <a:ext cx="859810" cy="859810"/>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B2A77080-ABDF-7C65-A5FB-BF1C45EC2053}"/>
                </a:ext>
              </a:extLst>
            </p:cNvPr>
            <p:cNvSpPr txBox="1"/>
            <p:nvPr/>
          </p:nvSpPr>
          <p:spPr>
            <a:xfrm>
              <a:off x="3305035" y="2298473"/>
              <a:ext cx="306494" cy="461665"/>
            </a:xfrm>
            <a:prstGeom prst="rect">
              <a:avLst/>
            </a:prstGeom>
            <a:noFill/>
          </p:spPr>
          <p:txBody>
            <a:bodyPr wrap="none" rtlCol="0">
              <a:spAutoFit/>
            </a:bodyPr>
            <a:lstStyle/>
            <a:p>
              <a:r>
                <a:rPr lang="en-US" sz="2400">
                  <a:solidFill>
                    <a:schemeClr val="bg1"/>
                  </a:solidFill>
                </a:rPr>
                <a:t>z</a:t>
              </a:r>
            </a:p>
          </p:txBody>
        </p:sp>
      </p:grpSp>
      <p:grpSp>
        <p:nvGrpSpPr>
          <p:cNvPr id="20" name="Group 19">
            <a:extLst>
              <a:ext uri="{FF2B5EF4-FFF2-40B4-BE49-F238E27FC236}">
                <a16:creationId xmlns:a16="http://schemas.microsoft.com/office/drawing/2014/main" id="{390D83B4-3F6F-C686-5479-C0CAFFC9ACD2}"/>
              </a:ext>
            </a:extLst>
          </p:cNvPr>
          <p:cNvGrpSpPr/>
          <p:nvPr/>
        </p:nvGrpSpPr>
        <p:grpSpPr>
          <a:xfrm>
            <a:off x="4415052" y="1531137"/>
            <a:ext cx="859810" cy="859810"/>
            <a:chOff x="3825296" y="1946131"/>
            <a:chExt cx="859810" cy="859810"/>
          </a:xfrm>
        </p:grpSpPr>
        <p:pic>
          <p:nvPicPr>
            <p:cNvPr id="21" name="Picture 10" descr="Free Clipart: Padlock Icon | jaschon">
              <a:extLst>
                <a:ext uri="{FF2B5EF4-FFF2-40B4-BE49-F238E27FC236}">
                  <a16:creationId xmlns:a16="http://schemas.microsoft.com/office/drawing/2014/main" id="{B7CF63D2-7373-2466-A270-2F024FFFBB29}"/>
                </a:ext>
              </a:extLst>
            </p:cNvPr>
            <p:cNvPicPr>
              <a:picLocks noChangeAspect="1" noChangeArrowheads="1"/>
            </p:cNvPicPr>
            <p:nvPr/>
          </p:nvPicPr>
          <p:blipFill>
            <a:blip r:embed="rId3">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825296" y="1946131"/>
              <a:ext cx="859810" cy="859810"/>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a:extLst>
                <a:ext uri="{FF2B5EF4-FFF2-40B4-BE49-F238E27FC236}">
                  <a16:creationId xmlns:a16="http://schemas.microsoft.com/office/drawing/2014/main" id="{615B4BE2-A1E1-DFDC-8792-89FE1F3D71BA}"/>
                </a:ext>
              </a:extLst>
            </p:cNvPr>
            <p:cNvSpPr txBox="1"/>
            <p:nvPr/>
          </p:nvSpPr>
          <p:spPr>
            <a:xfrm>
              <a:off x="4093137" y="2298472"/>
              <a:ext cx="351378" cy="461665"/>
            </a:xfrm>
            <a:prstGeom prst="rect">
              <a:avLst/>
            </a:prstGeom>
            <a:noFill/>
          </p:spPr>
          <p:txBody>
            <a:bodyPr wrap="none" rtlCol="0">
              <a:spAutoFit/>
            </a:bodyPr>
            <a:lstStyle/>
            <a:p>
              <a:r>
                <a:rPr lang="en-US" sz="2400">
                  <a:solidFill>
                    <a:schemeClr val="bg1"/>
                  </a:solidFill>
                </a:rPr>
                <a:t>R</a:t>
              </a:r>
            </a:p>
          </p:txBody>
        </p:sp>
      </p:grpSp>
      <p:grpSp>
        <p:nvGrpSpPr>
          <p:cNvPr id="23" name="Group 22">
            <a:extLst>
              <a:ext uri="{FF2B5EF4-FFF2-40B4-BE49-F238E27FC236}">
                <a16:creationId xmlns:a16="http://schemas.microsoft.com/office/drawing/2014/main" id="{98E6ACAA-07AB-23AD-6680-6E9D3B7182A4}"/>
              </a:ext>
            </a:extLst>
          </p:cNvPr>
          <p:cNvGrpSpPr/>
          <p:nvPr/>
        </p:nvGrpSpPr>
        <p:grpSpPr>
          <a:xfrm>
            <a:off x="3422129" y="5167203"/>
            <a:ext cx="859810" cy="859810"/>
            <a:chOff x="3037194" y="1946131"/>
            <a:chExt cx="859810" cy="859810"/>
          </a:xfrm>
        </p:grpSpPr>
        <p:pic>
          <p:nvPicPr>
            <p:cNvPr id="24" name="Picture 10" descr="Free Clipart: Padlock Icon | jaschon">
              <a:extLst>
                <a:ext uri="{FF2B5EF4-FFF2-40B4-BE49-F238E27FC236}">
                  <a16:creationId xmlns:a16="http://schemas.microsoft.com/office/drawing/2014/main" id="{4EA1F9E6-EAF5-0CB0-32DA-3F0DE5FF9A11}"/>
                </a:ext>
              </a:extLst>
            </p:cNvPr>
            <p:cNvPicPr>
              <a:picLocks noChangeAspect="1" noChangeArrowheads="1"/>
            </p:cNvPicPr>
            <p:nvPr/>
          </p:nvPicPr>
          <p:blipFill>
            <a:blip r:embed="rId3">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037194" y="1946131"/>
              <a:ext cx="859810" cy="859810"/>
            </a:xfrm>
            <a:prstGeom prst="rect">
              <a:avLst/>
            </a:prstGeom>
            <a:noFill/>
            <a:extLst>
              <a:ext uri="{909E8E84-426E-40DD-AFC4-6F175D3DCCD1}">
                <a14:hiddenFill xmlns:a14="http://schemas.microsoft.com/office/drawing/2010/main">
                  <a:solidFill>
                    <a:srgbClr val="FFFFFF"/>
                  </a:solidFill>
                </a14:hiddenFill>
              </a:ext>
            </a:extLst>
          </p:spPr>
        </p:pic>
        <p:sp>
          <p:nvSpPr>
            <p:cNvPr id="25" name="TextBox 24">
              <a:extLst>
                <a:ext uri="{FF2B5EF4-FFF2-40B4-BE49-F238E27FC236}">
                  <a16:creationId xmlns:a16="http://schemas.microsoft.com/office/drawing/2014/main" id="{3D3695C3-88B4-80D3-1A72-81829C2015C1}"/>
                </a:ext>
              </a:extLst>
            </p:cNvPr>
            <p:cNvSpPr txBox="1"/>
            <p:nvPr/>
          </p:nvSpPr>
          <p:spPr>
            <a:xfrm>
              <a:off x="3305035" y="2298473"/>
              <a:ext cx="324128" cy="461665"/>
            </a:xfrm>
            <a:prstGeom prst="rect">
              <a:avLst/>
            </a:prstGeom>
            <a:noFill/>
          </p:spPr>
          <p:txBody>
            <a:bodyPr wrap="none" rtlCol="0">
              <a:spAutoFit/>
            </a:bodyPr>
            <a:lstStyle/>
            <a:p>
              <a:r>
                <a:rPr lang="en-US" sz="2400">
                  <a:solidFill>
                    <a:schemeClr val="bg1"/>
                  </a:solidFill>
                </a:rPr>
                <a:t>k</a:t>
              </a:r>
            </a:p>
          </p:txBody>
        </p:sp>
      </p:grpSp>
      <p:grpSp>
        <p:nvGrpSpPr>
          <p:cNvPr id="26" name="Group 25">
            <a:extLst>
              <a:ext uri="{FF2B5EF4-FFF2-40B4-BE49-F238E27FC236}">
                <a16:creationId xmlns:a16="http://schemas.microsoft.com/office/drawing/2014/main" id="{8B561459-90B7-30A6-7E69-5701AD772499}"/>
              </a:ext>
            </a:extLst>
          </p:cNvPr>
          <p:cNvGrpSpPr/>
          <p:nvPr/>
        </p:nvGrpSpPr>
        <p:grpSpPr>
          <a:xfrm>
            <a:off x="4119875" y="5167203"/>
            <a:ext cx="859810" cy="859810"/>
            <a:chOff x="3037194" y="1946131"/>
            <a:chExt cx="859810" cy="859810"/>
          </a:xfrm>
        </p:grpSpPr>
        <p:pic>
          <p:nvPicPr>
            <p:cNvPr id="27" name="Picture 10" descr="Free Clipart: Padlock Icon | jaschon">
              <a:extLst>
                <a:ext uri="{FF2B5EF4-FFF2-40B4-BE49-F238E27FC236}">
                  <a16:creationId xmlns:a16="http://schemas.microsoft.com/office/drawing/2014/main" id="{BA82707A-599B-C714-CF77-56CA526FE147}"/>
                </a:ext>
              </a:extLst>
            </p:cNvPr>
            <p:cNvPicPr>
              <a:picLocks noChangeAspect="1" noChangeArrowheads="1"/>
            </p:cNvPicPr>
            <p:nvPr/>
          </p:nvPicPr>
          <p:blipFill>
            <a:blip r:embed="rId3">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037194" y="1946131"/>
              <a:ext cx="859810" cy="859810"/>
            </a:xfrm>
            <a:prstGeom prst="rect">
              <a:avLst/>
            </a:prstGeom>
            <a:noFill/>
            <a:extLst>
              <a:ext uri="{909E8E84-426E-40DD-AFC4-6F175D3DCCD1}">
                <a14:hiddenFill xmlns:a14="http://schemas.microsoft.com/office/drawing/2010/main">
                  <a:solidFill>
                    <a:srgbClr val="FFFFFF"/>
                  </a:solidFill>
                </a14:hiddenFill>
              </a:ext>
            </a:extLst>
          </p:spPr>
        </p:pic>
        <p:sp>
          <p:nvSpPr>
            <p:cNvPr id="28" name="TextBox 27">
              <a:extLst>
                <a:ext uri="{FF2B5EF4-FFF2-40B4-BE49-F238E27FC236}">
                  <a16:creationId xmlns:a16="http://schemas.microsoft.com/office/drawing/2014/main" id="{D5B675DA-76E1-F3AD-BE31-85E07F354401}"/>
                </a:ext>
              </a:extLst>
            </p:cNvPr>
            <p:cNvSpPr txBox="1"/>
            <p:nvPr/>
          </p:nvSpPr>
          <p:spPr>
            <a:xfrm>
              <a:off x="3305035" y="2298473"/>
              <a:ext cx="306494" cy="461665"/>
            </a:xfrm>
            <a:prstGeom prst="rect">
              <a:avLst/>
            </a:prstGeom>
            <a:noFill/>
          </p:spPr>
          <p:txBody>
            <a:bodyPr wrap="none" rtlCol="0">
              <a:spAutoFit/>
            </a:bodyPr>
            <a:lstStyle/>
            <a:p>
              <a:r>
                <a:rPr lang="en-US" sz="2400">
                  <a:solidFill>
                    <a:schemeClr val="bg1"/>
                  </a:solidFill>
                </a:rPr>
                <a:t>z</a:t>
              </a:r>
            </a:p>
          </p:txBody>
        </p:sp>
      </p:grpSp>
      <p:grpSp>
        <p:nvGrpSpPr>
          <p:cNvPr id="29" name="Group 28">
            <a:extLst>
              <a:ext uri="{FF2B5EF4-FFF2-40B4-BE49-F238E27FC236}">
                <a16:creationId xmlns:a16="http://schemas.microsoft.com/office/drawing/2014/main" id="{23B034E1-132C-91EE-CB7B-9311E1D47F16}"/>
              </a:ext>
            </a:extLst>
          </p:cNvPr>
          <p:cNvGrpSpPr/>
          <p:nvPr/>
        </p:nvGrpSpPr>
        <p:grpSpPr>
          <a:xfrm>
            <a:off x="4799987" y="5167203"/>
            <a:ext cx="859810" cy="859810"/>
            <a:chOff x="3825296" y="1946131"/>
            <a:chExt cx="859810" cy="859810"/>
          </a:xfrm>
        </p:grpSpPr>
        <p:pic>
          <p:nvPicPr>
            <p:cNvPr id="30" name="Picture 10" descr="Free Clipart: Padlock Icon | jaschon">
              <a:extLst>
                <a:ext uri="{FF2B5EF4-FFF2-40B4-BE49-F238E27FC236}">
                  <a16:creationId xmlns:a16="http://schemas.microsoft.com/office/drawing/2014/main" id="{4C103348-8E70-FD62-50CF-FD818CDFC3E6}"/>
                </a:ext>
              </a:extLst>
            </p:cNvPr>
            <p:cNvPicPr>
              <a:picLocks noChangeAspect="1" noChangeArrowheads="1"/>
            </p:cNvPicPr>
            <p:nvPr/>
          </p:nvPicPr>
          <p:blipFill>
            <a:blip r:embed="rId3">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825296" y="1946131"/>
              <a:ext cx="859810" cy="859810"/>
            </a:xfrm>
            <a:prstGeom prst="rect">
              <a:avLst/>
            </a:prstGeom>
            <a:noFill/>
            <a:extLst>
              <a:ext uri="{909E8E84-426E-40DD-AFC4-6F175D3DCCD1}">
                <a14:hiddenFill xmlns:a14="http://schemas.microsoft.com/office/drawing/2010/main">
                  <a:solidFill>
                    <a:srgbClr val="FFFFFF"/>
                  </a:solidFill>
                </a14:hiddenFill>
              </a:ext>
            </a:extLst>
          </p:spPr>
        </p:pic>
        <p:sp>
          <p:nvSpPr>
            <p:cNvPr id="31" name="TextBox 30">
              <a:extLst>
                <a:ext uri="{FF2B5EF4-FFF2-40B4-BE49-F238E27FC236}">
                  <a16:creationId xmlns:a16="http://schemas.microsoft.com/office/drawing/2014/main" id="{FFE91592-74BB-2A5F-AE9F-341AC99437D4}"/>
                </a:ext>
              </a:extLst>
            </p:cNvPr>
            <p:cNvSpPr txBox="1"/>
            <p:nvPr/>
          </p:nvSpPr>
          <p:spPr>
            <a:xfrm>
              <a:off x="4093137" y="2298472"/>
              <a:ext cx="351378" cy="461665"/>
            </a:xfrm>
            <a:prstGeom prst="rect">
              <a:avLst/>
            </a:prstGeom>
            <a:noFill/>
          </p:spPr>
          <p:txBody>
            <a:bodyPr wrap="none" rtlCol="0">
              <a:spAutoFit/>
            </a:bodyPr>
            <a:lstStyle/>
            <a:p>
              <a:r>
                <a:rPr lang="en-US" sz="2400">
                  <a:solidFill>
                    <a:schemeClr val="bg1"/>
                  </a:solidFill>
                </a:rPr>
                <a:t>R</a:t>
              </a:r>
            </a:p>
          </p:txBody>
        </p:sp>
      </p:grpSp>
      <p:sp>
        <p:nvSpPr>
          <p:cNvPr id="14" name="TextBox 13">
            <a:extLst>
              <a:ext uri="{FF2B5EF4-FFF2-40B4-BE49-F238E27FC236}">
                <a16:creationId xmlns:a16="http://schemas.microsoft.com/office/drawing/2014/main" id="{D412FA34-F0E7-2099-00A2-BA15124D4262}"/>
              </a:ext>
            </a:extLst>
          </p:cNvPr>
          <p:cNvSpPr txBox="1"/>
          <p:nvPr/>
        </p:nvSpPr>
        <p:spPr>
          <a:xfrm>
            <a:off x="706773" y="1246152"/>
            <a:ext cx="2242278" cy="584775"/>
          </a:xfrm>
          <a:prstGeom prst="rect">
            <a:avLst/>
          </a:prstGeom>
          <a:noFill/>
        </p:spPr>
        <p:txBody>
          <a:bodyPr wrap="square">
            <a:spAutoFit/>
          </a:bodyPr>
          <a:lstStyle/>
          <a:p>
            <a:pPr algn="ctr"/>
            <a:r>
              <a:rPr lang="en-US" sz="3200" err="1"/>
              <a:t>zkSNARK</a:t>
            </a:r>
            <a:endParaRPr lang="en-US" sz="3200"/>
          </a:p>
        </p:txBody>
      </p:sp>
      <p:sp>
        <p:nvSpPr>
          <p:cNvPr id="15" name="TextBox 14">
            <a:extLst>
              <a:ext uri="{FF2B5EF4-FFF2-40B4-BE49-F238E27FC236}">
                <a16:creationId xmlns:a16="http://schemas.microsoft.com/office/drawing/2014/main" id="{FE5CF4FD-9862-B2AC-8174-7D06D82CA39A}"/>
              </a:ext>
            </a:extLst>
          </p:cNvPr>
          <p:cNvSpPr txBox="1"/>
          <p:nvPr/>
        </p:nvSpPr>
        <p:spPr>
          <a:xfrm>
            <a:off x="838199" y="4762898"/>
            <a:ext cx="5691189" cy="584775"/>
          </a:xfrm>
          <a:prstGeom prst="rect">
            <a:avLst/>
          </a:prstGeom>
          <a:noFill/>
        </p:spPr>
        <p:txBody>
          <a:bodyPr wrap="square">
            <a:spAutoFit/>
          </a:bodyPr>
          <a:lstStyle/>
          <a:p>
            <a:pPr algn="ctr"/>
            <a:r>
              <a:rPr lang="en-US" sz="3200"/>
              <a:t>Protocol </a:t>
            </a:r>
            <a:r>
              <a:rPr lang="el-GR" sz="3200"/>
              <a:t>Π </a:t>
            </a:r>
            <a:r>
              <a:rPr lang="en-US" sz="3200"/>
              <a:t>for Point Operations</a:t>
            </a:r>
          </a:p>
        </p:txBody>
      </p:sp>
      <p:grpSp>
        <p:nvGrpSpPr>
          <p:cNvPr id="42" name="Group 41">
            <a:extLst>
              <a:ext uri="{FF2B5EF4-FFF2-40B4-BE49-F238E27FC236}">
                <a16:creationId xmlns:a16="http://schemas.microsoft.com/office/drawing/2014/main" id="{82B45E3C-5675-E9A4-CEEA-0331210C8831}"/>
              </a:ext>
            </a:extLst>
          </p:cNvPr>
          <p:cNvGrpSpPr/>
          <p:nvPr/>
        </p:nvGrpSpPr>
        <p:grpSpPr>
          <a:xfrm>
            <a:off x="7487207" y="5631688"/>
            <a:ext cx="859810" cy="859810"/>
            <a:chOff x="3037194" y="1946131"/>
            <a:chExt cx="859810" cy="859810"/>
          </a:xfrm>
        </p:grpSpPr>
        <p:pic>
          <p:nvPicPr>
            <p:cNvPr id="43" name="Picture 10" descr="Free Clipart: Padlock Icon | jaschon">
              <a:extLst>
                <a:ext uri="{FF2B5EF4-FFF2-40B4-BE49-F238E27FC236}">
                  <a16:creationId xmlns:a16="http://schemas.microsoft.com/office/drawing/2014/main" id="{7D60A5FE-9C47-AA46-3126-B2860031D43A}"/>
                </a:ext>
              </a:extLst>
            </p:cNvPr>
            <p:cNvPicPr>
              <a:picLocks noChangeAspect="1" noChangeArrowheads="1"/>
            </p:cNvPicPr>
            <p:nvPr/>
          </p:nvPicPr>
          <p:blipFill>
            <a:blip r:embed="rId3">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037194" y="1946131"/>
              <a:ext cx="859810" cy="859810"/>
            </a:xfrm>
            <a:prstGeom prst="rect">
              <a:avLst/>
            </a:prstGeom>
            <a:noFill/>
            <a:extLst>
              <a:ext uri="{909E8E84-426E-40DD-AFC4-6F175D3DCCD1}">
                <a14:hiddenFill xmlns:a14="http://schemas.microsoft.com/office/drawing/2010/main">
                  <a:solidFill>
                    <a:srgbClr val="FFFFFF"/>
                  </a:solidFill>
                </a14:hiddenFill>
              </a:ext>
            </a:extLst>
          </p:spPr>
        </p:pic>
        <p:sp>
          <p:nvSpPr>
            <p:cNvPr id="44" name="TextBox 43">
              <a:extLst>
                <a:ext uri="{FF2B5EF4-FFF2-40B4-BE49-F238E27FC236}">
                  <a16:creationId xmlns:a16="http://schemas.microsoft.com/office/drawing/2014/main" id="{0C1492F2-CA67-103B-7822-F411D27FBB4E}"/>
                </a:ext>
              </a:extLst>
            </p:cNvPr>
            <p:cNvSpPr txBox="1"/>
            <p:nvPr/>
          </p:nvSpPr>
          <p:spPr>
            <a:xfrm>
              <a:off x="3305035" y="2298473"/>
              <a:ext cx="324128" cy="461665"/>
            </a:xfrm>
            <a:prstGeom prst="rect">
              <a:avLst/>
            </a:prstGeom>
            <a:noFill/>
          </p:spPr>
          <p:txBody>
            <a:bodyPr wrap="none" rtlCol="0">
              <a:spAutoFit/>
            </a:bodyPr>
            <a:lstStyle/>
            <a:p>
              <a:r>
                <a:rPr lang="en-US" sz="2400">
                  <a:solidFill>
                    <a:schemeClr val="bg1"/>
                  </a:solidFill>
                </a:rPr>
                <a:t>k</a:t>
              </a:r>
            </a:p>
          </p:txBody>
        </p:sp>
      </p:grpSp>
      <p:grpSp>
        <p:nvGrpSpPr>
          <p:cNvPr id="45" name="Group 44">
            <a:extLst>
              <a:ext uri="{FF2B5EF4-FFF2-40B4-BE49-F238E27FC236}">
                <a16:creationId xmlns:a16="http://schemas.microsoft.com/office/drawing/2014/main" id="{92E6441B-B34C-4FFF-1141-552CBBF0D9FA}"/>
              </a:ext>
            </a:extLst>
          </p:cNvPr>
          <p:cNvGrpSpPr/>
          <p:nvPr/>
        </p:nvGrpSpPr>
        <p:grpSpPr>
          <a:xfrm>
            <a:off x="8070653" y="5631688"/>
            <a:ext cx="859810" cy="859810"/>
            <a:chOff x="3037194" y="1946131"/>
            <a:chExt cx="859810" cy="859810"/>
          </a:xfrm>
        </p:grpSpPr>
        <p:pic>
          <p:nvPicPr>
            <p:cNvPr id="46" name="Picture 45" descr="Free Clipart: Padlock Icon | jaschon">
              <a:extLst>
                <a:ext uri="{FF2B5EF4-FFF2-40B4-BE49-F238E27FC236}">
                  <a16:creationId xmlns:a16="http://schemas.microsoft.com/office/drawing/2014/main" id="{98D61367-77B3-CE7E-5082-B95D9054A8F6}"/>
                </a:ext>
              </a:extLst>
            </p:cNvPr>
            <p:cNvPicPr>
              <a:picLocks noChangeAspect="1" noChangeArrowheads="1"/>
            </p:cNvPicPr>
            <p:nvPr/>
          </p:nvPicPr>
          <p:blipFill>
            <a:blip r:embed="rId3">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037194" y="1946131"/>
              <a:ext cx="859810" cy="859810"/>
            </a:xfrm>
            <a:prstGeom prst="rect">
              <a:avLst/>
            </a:prstGeom>
            <a:noFill/>
            <a:extLst>
              <a:ext uri="{909E8E84-426E-40DD-AFC4-6F175D3DCCD1}">
                <a14:hiddenFill xmlns:a14="http://schemas.microsoft.com/office/drawing/2010/main">
                  <a:solidFill>
                    <a:srgbClr val="FFFFFF"/>
                  </a:solidFill>
                </a14:hiddenFill>
              </a:ext>
            </a:extLst>
          </p:spPr>
        </p:pic>
        <p:sp>
          <p:nvSpPr>
            <p:cNvPr id="47" name="TextBox 46">
              <a:extLst>
                <a:ext uri="{FF2B5EF4-FFF2-40B4-BE49-F238E27FC236}">
                  <a16:creationId xmlns:a16="http://schemas.microsoft.com/office/drawing/2014/main" id="{3C3352A3-5A45-DA8A-DD4B-478B6FDC601B}"/>
                </a:ext>
              </a:extLst>
            </p:cNvPr>
            <p:cNvSpPr txBox="1"/>
            <p:nvPr/>
          </p:nvSpPr>
          <p:spPr>
            <a:xfrm>
              <a:off x="3305035" y="2298473"/>
              <a:ext cx="306494" cy="461665"/>
            </a:xfrm>
            <a:prstGeom prst="rect">
              <a:avLst/>
            </a:prstGeom>
            <a:noFill/>
          </p:spPr>
          <p:txBody>
            <a:bodyPr wrap="none" rtlCol="0">
              <a:spAutoFit/>
            </a:bodyPr>
            <a:lstStyle/>
            <a:p>
              <a:r>
                <a:rPr lang="en-US" sz="2400">
                  <a:solidFill>
                    <a:schemeClr val="bg1"/>
                  </a:solidFill>
                </a:rPr>
                <a:t>z</a:t>
              </a:r>
            </a:p>
          </p:txBody>
        </p:sp>
      </p:grpSp>
      <p:grpSp>
        <p:nvGrpSpPr>
          <p:cNvPr id="48" name="Group 47">
            <a:extLst>
              <a:ext uri="{FF2B5EF4-FFF2-40B4-BE49-F238E27FC236}">
                <a16:creationId xmlns:a16="http://schemas.microsoft.com/office/drawing/2014/main" id="{8DF3B949-153C-1B2A-0DC2-9DC0C391F2D6}"/>
              </a:ext>
            </a:extLst>
          </p:cNvPr>
          <p:cNvGrpSpPr/>
          <p:nvPr/>
        </p:nvGrpSpPr>
        <p:grpSpPr>
          <a:xfrm>
            <a:off x="8636465" y="5631688"/>
            <a:ext cx="859810" cy="859810"/>
            <a:chOff x="3825296" y="1946131"/>
            <a:chExt cx="859810" cy="859810"/>
          </a:xfrm>
        </p:grpSpPr>
        <p:pic>
          <p:nvPicPr>
            <p:cNvPr id="49" name="Picture 10" descr="Free Clipart: Padlock Icon | jaschon">
              <a:extLst>
                <a:ext uri="{FF2B5EF4-FFF2-40B4-BE49-F238E27FC236}">
                  <a16:creationId xmlns:a16="http://schemas.microsoft.com/office/drawing/2014/main" id="{777E8CF3-8D2A-BB70-369F-0B01ABD0ADFA}"/>
                </a:ext>
              </a:extLst>
            </p:cNvPr>
            <p:cNvPicPr>
              <a:picLocks noChangeAspect="1" noChangeArrowheads="1"/>
            </p:cNvPicPr>
            <p:nvPr/>
          </p:nvPicPr>
          <p:blipFill>
            <a:blip r:embed="rId3">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825296" y="1946131"/>
              <a:ext cx="859810" cy="859810"/>
            </a:xfrm>
            <a:prstGeom prst="rect">
              <a:avLst/>
            </a:prstGeom>
            <a:noFill/>
            <a:extLst>
              <a:ext uri="{909E8E84-426E-40DD-AFC4-6F175D3DCCD1}">
                <a14:hiddenFill xmlns:a14="http://schemas.microsoft.com/office/drawing/2010/main">
                  <a:solidFill>
                    <a:srgbClr val="FFFFFF"/>
                  </a:solidFill>
                </a14:hiddenFill>
              </a:ext>
            </a:extLst>
          </p:spPr>
        </p:pic>
        <p:sp>
          <p:nvSpPr>
            <p:cNvPr id="50" name="TextBox 49">
              <a:extLst>
                <a:ext uri="{FF2B5EF4-FFF2-40B4-BE49-F238E27FC236}">
                  <a16:creationId xmlns:a16="http://schemas.microsoft.com/office/drawing/2014/main" id="{646CB789-D117-201F-5803-5AFDB09AD0C3}"/>
                </a:ext>
              </a:extLst>
            </p:cNvPr>
            <p:cNvSpPr txBox="1"/>
            <p:nvPr/>
          </p:nvSpPr>
          <p:spPr>
            <a:xfrm>
              <a:off x="4093137" y="2298472"/>
              <a:ext cx="351378" cy="461665"/>
            </a:xfrm>
            <a:prstGeom prst="rect">
              <a:avLst/>
            </a:prstGeom>
            <a:noFill/>
          </p:spPr>
          <p:txBody>
            <a:bodyPr wrap="none" rtlCol="0">
              <a:spAutoFit/>
            </a:bodyPr>
            <a:lstStyle/>
            <a:p>
              <a:r>
                <a:rPr lang="en-US" sz="2400">
                  <a:solidFill>
                    <a:schemeClr val="bg1"/>
                  </a:solidFill>
                </a:rPr>
                <a:t>R</a:t>
              </a:r>
            </a:p>
          </p:txBody>
        </p:sp>
      </p:grpSp>
      <p:pic>
        <p:nvPicPr>
          <p:cNvPr id="35" name="Picture 6" descr="Download Parchment, Scroll, Ribbon. Royalty-Free Vector Graphic - Pixabay">
            <a:extLst>
              <a:ext uri="{FF2B5EF4-FFF2-40B4-BE49-F238E27FC236}">
                <a16:creationId xmlns:a16="http://schemas.microsoft.com/office/drawing/2014/main" id="{5A409FB0-D3FD-24C7-EC70-B5C5E35CD8E0}"/>
              </a:ext>
            </a:extLst>
          </p:cNvPr>
          <p:cNvPicPr>
            <a:picLocks noChangeAspect="1" noChangeArrowheads="1"/>
          </p:cNvPicPr>
          <p:nvPr/>
        </p:nvPicPr>
        <p:blipFill>
          <a:blip r:embed="rId4">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162839" y="3811290"/>
            <a:ext cx="1177914" cy="588957"/>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6" descr="Download Parchment, Scroll, Ribbon. Royalty-Free Vector Graphic - Pixabay">
            <a:extLst>
              <a:ext uri="{FF2B5EF4-FFF2-40B4-BE49-F238E27FC236}">
                <a16:creationId xmlns:a16="http://schemas.microsoft.com/office/drawing/2014/main" id="{70A6B1C5-EEB5-675F-DF05-33DCDE098378}"/>
              </a:ext>
            </a:extLst>
          </p:cNvPr>
          <p:cNvPicPr>
            <a:picLocks noChangeAspect="1" noChangeArrowheads="1"/>
          </p:cNvPicPr>
          <p:nvPr/>
        </p:nvPicPr>
        <p:blipFill>
          <a:blip r:embed="rId4">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467099" y="4136131"/>
            <a:ext cx="1177914" cy="588957"/>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6" descr="Download Parchment, Scroll, Ribbon. Royalty-Free Vector Graphic - Pixabay">
            <a:extLst>
              <a:ext uri="{FF2B5EF4-FFF2-40B4-BE49-F238E27FC236}">
                <a16:creationId xmlns:a16="http://schemas.microsoft.com/office/drawing/2014/main" id="{5B0C2761-B16A-6629-9B18-C2169DE0DFD4}"/>
              </a:ext>
            </a:extLst>
          </p:cNvPr>
          <p:cNvPicPr>
            <a:picLocks noChangeAspect="1" noChangeArrowheads="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966581" y="4176887"/>
            <a:ext cx="1097280" cy="548640"/>
          </a:xfrm>
          <a:prstGeom prst="rect">
            <a:avLst/>
          </a:prstGeom>
          <a:noFill/>
          <a:extLst>
            <a:ext uri="{909E8E84-426E-40DD-AFC4-6F175D3DCCD1}">
              <a14:hiddenFill xmlns:a14="http://schemas.microsoft.com/office/drawing/2010/main">
                <a:solidFill>
                  <a:srgbClr val="FFFFFF"/>
                </a:solidFill>
              </a14:hiddenFill>
            </a:ext>
          </a:extLst>
        </p:spPr>
      </p:pic>
      <p:grpSp>
        <p:nvGrpSpPr>
          <p:cNvPr id="57" name="Group 56">
            <a:extLst>
              <a:ext uri="{FF2B5EF4-FFF2-40B4-BE49-F238E27FC236}">
                <a16:creationId xmlns:a16="http://schemas.microsoft.com/office/drawing/2014/main" id="{6F0055FF-1253-50D7-B3F9-82B0A98FDB5F}"/>
              </a:ext>
            </a:extLst>
          </p:cNvPr>
          <p:cNvGrpSpPr/>
          <p:nvPr/>
        </p:nvGrpSpPr>
        <p:grpSpPr>
          <a:xfrm>
            <a:off x="9760488" y="4317412"/>
            <a:ext cx="1494576" cy="1519055"/>
            <a:chOff x="9240722" y="4317412"/>
            <a:chExt cx="1494576" cy="1519055"/>
          </a:xfrm>
        </p:grpSpPr>
        <p:grpSp>
          <p:nvGrpSpPr>
            <p:cNvPr id="53" name="Group 52">
              <a:extLst>
                <a:ext uri="{FF2B5EF4-FFF2-40B4-BE49-F238E27FC236}">
                  <a16:creationId xmlns:a16="http://schemas.microsoft.com/office/drawing/2014/main" id="{73013369-0C1F-E528-A8ED-8C76BB3F9D0B}"/>
                </a:ext>
              </a:extLst>
            </p:cNvPr>
            <p:cNvGrpSpPr/>
            <p:nvPr/>
          </p:nvGrpSpPr>
          <p:grpSpPr>
            <a:xfrm>
              <a:off x="9240722" y="4317412"/>
              <a:ext cx="1136269" cy="1086144"/>
              <a:chOff x="9240722" y="4038279"/>
              <a:chExt cx="1136269" cy="1086144"/>
            </a:xfrm>
          </p:grpSpPr>
          <p:sp>
            <p:nvSpPr>
              <p:cNvPr id="54" name="Down Arrow 53">
                <a:extLst>
                  <a:ext uri="{FF2B5EF4-FFF2-40B4-BE49-F238E27FC236}">
                    <a16:creationId xmlns:a16="http://schemas.microsoft.com/office/drawing/2014/main" id="{F6C66A74-0195-7CB0-CB85-B0A15942AF04}"/>
                  </a:ext>
                </a:extLst>
              </p:cNvPr>
              <p:cNvSpPr/>
              <p:nvPr/>
            </p:nvSpPr>
            <p:spPr>
              <a:xfrm flipH="1" flipV="1">
                <a:off x="9240722" y="4038279"/>
                <a:ext cx="239842" cy="548640"/>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5" name="Picture 6" descr="Download Parchment, Scroll, Ribbon. Royalty-Free Vector Graphic - Pixabay">
                <a:extLst>
                  <a:ext uri="{FF2B5EF4-FFF2-40B4-BE49-F238E27FC236}">
                    <a16:creationId xmlns:a16="http://schemas.microsoft.com/office/drawing/2014/main" id="{D5D62CAD-A9C3-012A-86FD-5E035EA82F34}"/>
                  </a:ext>
                </a:extLst>
              </p:cNvPr>
              <p:cNvPicPr>
                <a:picLocks noChangeAspect="1" noChangeArrowheads="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279711" y="4575783"/>
                <a:ext cx="1097280" cy="548640"/>
              </a:xfrm>
              <a:prstGeom prst="rect">
                <a:avLst/>
              </a:prstGeom>
              <a:noFill/>
              <a:extLst>
                <a:ext uri="{909E8E84-426E-40DD-AFC4-6F175D3DCCD1}">
                  <a14:hiddenFill xmlns:a14="http://schemas.microsoft.com/office/drawing/2010/main">
                    <a:solidFill>
                      <a:srgbClr val="FFFFFF"/>
                    </a:solidFill>
                  </a14:hiddenFill>
                </a:ext>
              </a:extLst>
            </p:spPr>
          </p:pic>
        </p:grpSp>
        <p:sp>
          <p:nvSpPr>
            <p:cNvPr id="56" name="TextBox 55">
              <a:extLst>
                <a:ext uri="{FF2B5EF4-FFF2-40B4-BE49-F238E27FC236}">
                  <a16:creationId xmlns:a16="http://schemas.microsoft.com/office/drawing/2014/main" id="{702F210D-B3CC-2C15-C163-42AD88629E46}"/>
                </a:ext>
              </a:extLst>
            </p:cNvPr>
            <p:cNvSpPr txBox="1"/>
            <p:nvPr/>
          </p:nvSpPr>
          <p:spPr>
            <a:xfrm>
              <a:off x="9240722" y="5190136"/>
              <a:ext cx="1494576" cy="646331"/>
            </a:xfrm>
            <a:prstGeom prst="rect">
              <a:avLst/>
            </a:prstGeom>
            <a:noFill/>
          </p:spPr>
          <p:txBody>
            <a:bodyPr wrap="square" rtlCol="0">
              <a:spAutoFit/>
            </a:bodyPr>
            <a:lstStyle/>
            <a:p>
              <a:r>
                <a:rPr lang="en-US"/>
                <a:t>Actual Prover message</a:t>
              </a:r>
            </a:p>
          </p:txBody>
        </p:sp>
      </p:grpSp>
      <p:pic>
        <p:nvPicPr>
          <p:cNvPr id="7" name="Picture 8" descr="Parchment - Free art icons">
            <a:extLst>
              <a:ext uri="{FF2B5EF4-FFF2-40B4-BE49-F238E27FC236}">
                <a16:creationId xmlns:a16="http://schemas.microsoft.com/office/drawing/2014/main" id="{1572C960-0373-A91A-CC4D-0F84914B8568}"/>
              </a:ext>
            </a:extLst>
          </p:cNvPr>
          <p:cNvPicPr>
            <a:picLocks noChangeAspect="1" noChangeArrowheads="1"/>
          </p:cNvPicPr>
          <p:nvPr/>
        </p:nvPicPr>
        <p:blipFill>
          <a:blip r:embed="rId5">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727344" y="4685425"/>
            <a:ext cx="859810" cy="85981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74FFC4C7-91F2-D69B-BE39-4A51E1E14914}"/>
              </a:ext>
            </a:extLst>
          </p:cNvPr>
          <p:cNvSpPr txBox="1"/>
          <p:nvPr/>
        </p:nvSpPr>
        <p:spPr>
          <a:xfrm>
            <a:off x="8510803" y="5160331"/>
            <a:ext cx="1871975" cy="646331"/>
          </a:xfrm>
          <a:prstGeom prst="rect">
            <a:avLst/>
          </a:prstGeom>
          <a:noFill/>
        </p:spPr>
        <p:txBody>
          <a:bodyPr wrap="square" rtlCol="0">
            <a:spAutoFit/>
          </a:bodyPr>
          <a:lstStyle/>
          <a:p>
            <a:r>
              <a:rPr lang="en-US"/>
              <a:t>Commit. to randomness</a:t>
            </a:r>
          </a:p>
        </p:txBody>
      </p:sp>
      <p:pic>
        <p:nvPicPr>
          <p:cNvPr id="17" name="Picture 8" descr="Parchment - Free art icons">
            <a:extLst>
              <a:ext uri="{FF2B5EF4-FFF2-40B4-BE49-F238E27FC236}">
                <a16:creationId xmlns:a16="http://schemas.microsoft.com/office/drawing/2014/main" id="{5A14A020-9E8E-0747-037B-1CEA1527FB1C}"/>
              </a:ext>
            </a:extLst>
          </p:cNvPr>
          <p:cNvPicPr>
            <a:picLocks noChangeAspect="1" noChangeArrowheads="1"/>
          </p:cNvPicPr>
          <p:nvPr/>
        </p:nvPicPr>
        <p:blipFill>
          <a:blip r:embed="rId5">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687057" y="3336934"/>
            <a:ext cx="859810" cy="85981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4" descr="Connector Icon - Free PNG &amp; SVG 2374004 - Noun Project">
            <a:extLst>
              <a:ext uri="{FF2B5EF4-FFF2-40B4-BE49-F238E27FC236}">
                <a16:creationId xmlns:a16="http://schemas.microsoft.com/office/drawing/2014/main" id="{8BF414D9-1603-DC39-8024-30C1E1973F3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8100000">
            <a:off x="11479018" y="4317643"/>
            <a:ext cx="847954" cy="847954"/>
          </a:xfrm>
          <a:prstGeom prst="rect">
            <a:avLst/>
          </a:prstGeom>
          <a:noFill/>
          <a:extLst>
            <a:ext uri="{909E8E84-426E-40DD-AFC4-6F175D3DCCD1}">
              <a14:hiddenFill xmlns:a14="http://schemas.microsoft.com/office/drawing/2010/main">
                <a:solidFill>
                  <a:srgbClr val="FFFFFF"/>
                </a:solidFill>
              </a14:hiddenFill>
            </a:ext>
          </a:extLst>
        </p:spPr>
      </p:pic>
      <p:sp>
        <p:nvSpPr>
          <p:cNvPr id="33" name="TextBox 32">
            <a:extLst>
              <a:ext uri="{FF2B5EF4-FFF2-40B4-BE49-F238E27FC236}">
                <a16:creationId xmlns:a16="http://schemas.microsoft.com/office/drawing/2014/main" id="{C908F759-D172-A4CC-A4CC-A001E4340E6F}"/>
              </a:ext>
            </a:extLst>
          </p:cNvPr>
          <p:cNvSpPr txBox="1"/>
          <p:nvPr/>
        </p:nvSpPr>
        <p:spPr>
          <a:xfrm>
            <a:off x="7414493" y="2153946"/>
            <a:ext cx="4691990" cy="1261884"/>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US" sz="2600"/>
              <a:t>Bottleneck(s):</a:t>
            </a:r>
          </a:p>
          <a:p>
            <a:pPr marL="342900" indent="-342900">
              <a:buFont typeface="Arial" panose="020B0604020202020204" pitchFamily="34" charset="0"/>
              <a:buChar char="•"/>
            </a:pPr>
            <a:r>
              <a:rPr lang="en-US" sz="2400"/>
              <a:t>One fixed point multiplication</a:t>
            </a:r>
          </a:p>
          <a:p>
            <a:pPr marL="342900" indent="-342900">
              <a:buFont typeface="Arial" panose="020B0604020202020204" pitchFamily="34" charset="0"/>
              <a:buChar char="•"/>
            </a:pPr>
            <a:r>
              <a:rPr lang="en-US" sz="2400"/>
              <a:t>One dynamic point multiplication</a:t>
            </a:r>
          </a:p>
        </p:txBody>
      </p:sp>
    </p:spTree>
    <p:extLst>
      <p:ext uri="{BB962C8B-B14F-4D97-AF65-F5344CB8AC3E}">
        <p14:creationId xmlns:p14="http://schemas.microsoft.com/office/powerpoint/2010/main" val="1870415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3">
                                            <p:txEl>
                                              <p:pRg st="2" end="2"/>
                                            </p:txEl>
                                          </p:spTgt>
                                        </p:tgtEl>
                                        <p:attrNameLst>
                                          <p:attrName>style.visibility</p:attrName>
                                        </p:attrNameLst>
                                      </p:cBhvr>
                                      <p:to>
                                        <p:strVal val="visible"/>
                                      </p:to>
                                    </p:set>
                                  </p:childTnLst>
                                </p:cTn>
                              </p:par>
                              <p:par>
                                <p:cTn id="11" presetID="1" presetClass="entr" presetSubtype="0" fill="hold" grpId="1" nodeType="withEffect">
                                  <p:stCondLst>
                                    <p:cond delay="0"/>
                                  </p:stCondLst>
                                  <p:childTnLst>
                                    <p:set>
                                      <p:cBhvr>
                                        <p:cTn id="12" dur="1" fill="hold">
                                          <p:stCondLst>
                                            <p:cond delay="0"/>
                                          </p:stCondLst>
                                        </p:cTn>
                                        <p:tgtEl>
                                          <p:spTgt spid="33">
                                            <p:bg/>
                                          </p:spTgt>
                                        </p:tgtEl>
                                        <p:attrNameLst>
                                          <p:attrName>style.visibility</p:attrName>
                                        </p:attrNameLst>
                                      </p:cBhvr>
                                      <p:to>
                                        <p:strVal val="visible"/>
                                      </p:to>
                                    </p:set>
                                  </p:childTnLst>
                                </p:cTn>
                              </p:par>
                              <p:par>
                                <p:cTn id="13" presetID="1" presetClass="entr" presetSubtype="0" fill="hold" grpId="1" nodeType="withEffect">
                                  <p:stCondLst>
                                    <p:cond delay="0"/>
                                  </p:stCondLst>
                                  <p:childTnLst>
                                    <p:set>
                                      <p:cBhvr>
                                        <p:cTn id="14" dur="1" fill="hold">
                                          <p:stCondLst>
                                            <p:cond delay="0"/>
                                          </p:stCondLst>
                                        </p:cTn>
                                        <p:tgtEl>
                                          <p:spTgt spid="33">
                                            <p:txEl>
                                              <p:pRg st="0" end="0"/>
                                            </p:txEl>
                                          </p:spTgt>
                                        </p:tgtEl>
                                        <p:attrNameLst>
                                          <p:attrName>style.visibility</p:attrName>
                                        </p:attrNameLst>
                                      </p:cBhvr>
                                      <p:to>
                                        <p:strVal val="visible"/>
                                      </p:to>
                                    </p:set>
                                  </p:childTnLst>
                                </p:cTn>
                              </p:par>
                              <p:par>
                                <p:cTn id="15" presetID="1" presetClass="entr" presetSubtype="0" fill="hold" grpId="1" nodeType="withEffect">
                                  <p:stCondLst>
                                    <p:cond delay="0"/>
                                  </p:stCondLst>
                                  <p:childTnLst>
                                    <p:set>
                                      <p:cBhvr>
                                        <p:cTn id="16" dur="1" fill="hold">
                                          <p:stCondLst>
                                            <p:cond delay="0"/>
                                          </p:stCondLst>
                                        </p:cTn>
                                        <p:tgtEl>
                                          <p:spTgt spid="33">
                                            <p:txEl>
                                              <p:pRg st="1" end="1"/>
                                            </p:txEl>
                                          </p:spTgt>
                                        </p:tgtEl>
                                        <p:attrNameLst>
                                          <p:attrName>style.visibility</p:attrName>
                                        </p:attrNameLst>
                                      </p:cBhvr>
                                      <p:to>
                                        <p:strVal val="visible"/>
                                      </p:to>
                                    </p:set>
                                  </p:childTnLst>
                                </p:cTn>
                              </p:par>
                              <p:par>
                                <p:cTn id="17" presetID="1" presetClass="entr" presetSubtype="0" fill="hold" grpId="1" nodeType="withEffect">
                                  <p:stCondLst>
                                    <p:cond delay="0"/>
                                  </p:stCondLst>
                                  <p:childTnLst>
                                    <p:set>
                                      <p:cBhvr>
                                        <p:cTn id="18" dur="1" fill="hold">
                                          <p:stCondLst>
                                            <p:cond delay="0"/>
                                          </p:stCondLst>
                                        </p:cTn>
                                        <p:tgtEl>
                                          <p:spTgt spid="3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3" presetClass="exit" presetSubtype="10" fill="hold" nodeType="clickEffect">
                                  <p:stCondLst>
                                    <p:cond delay="0"/>
                                  </p:stCondLst>
                                  <p:childTnLst>
                                    <p:animEffect transition="out" filter="blinds(horizontal)">
                                      <p:cBhvr>
                                        <p:cTn id="22" dur="500"/>
                                        <p:tgtEl>
                                          <p:spTgt spid="33">
                                            <p:txEl>
                                              <p:pRg st="2" end="2"/>
                                            </p:txEl>
                                          </p:spTgt>
                                        </p:tgtEl>
                                      </p:cBhvr>
                                    </p:animEffect>
                                    <p:set>
                                      <p:cBhvr>
                                        <p:cTn id="23" dur="1" fill="hold">
                                          <p:stCondLst>
                                            <p:cond delay="499"/>
                                          </p:stCondLst>
                                        </p:cTn>
                                        <p:tgtEl>
                                          <p:spTgt spid="33">
                                            <p:txEl>
                                              <p:pRg st="2" end="2"/>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build="allAtOnce"/>
      <p:bldP spid="33" grpId="1" build="allAtOnce" animBg="1"/>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083393-3813-3326-91A3-24E2A8A3151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041846E-3C3D-CA6B-A689-4B479B3CBE15}"/>
              </a:ext>
            </a:extLst>
          </p:cNvPr>
          <p:cNvSpPr>
            <a:spLocks noGrp="1"/>
          </p:cNvSpPr>
          <p:nvPr>
            <p:ph type="title"/>
          </p:nvPr>
        </p:nvSpPr>
        <p:spPr/>
        <p:txBody>
          <a:bodyPr/>
          <a:lstStyle/>
          <a:p>
            <a:r>
              <a:rPr lang="en-US"/>
              <a:t>Experimental Results</a:t>
            </a:r>
          </a:p>
        </p:txBody>
      </p:sp>
      <p:sp>
        <p:nvSpPr>
          <p:cNvPr id="3" name="Content Placeholder 2">
            <a:extLst>
              <a:ext uri="{FF2B5EF4-FFF2-40B4-BE49-F238E27FC236}">
                <a16:creationId xmlns:a16="http://schemas.microsoft.com/office/drawing/2014/main" id="{11CA9964-9CD6-77E8-C57B-3002DEB39D60}"/>
              </a:ext>
            </a:extLst>
          </p:cNvPr>
          <p:cNvSpPr>
            <a:spLocks noGrp="1"/>
          </p:cNvSpPr>
          <p:nvPr>
            <p:ph idx="1"/>
          </p:nvPr>
        </p:nvSpPr>
        <p:spPr>
          <a:xfrm>
            <a:off x="838200" y="1257586"/>
            <a:ext cx="10515600" cy="4667250"/>
          </a:xfrm>
        </p:spPr>
        <p:txBody>
          <a:bodyPr/>
          <a:lstStyle/>
          <a:p>
            <a:r>
              <a:rPr lang="en-US"/>
              <a:t>Proof-of-Possession for ECDSA Signature w/o Hashing</a:t>
            </a:r>
          </a:p>
          <a:p>
            <a:endParaRPr lang="en-US"/>
          </a:p>
          <a:p>
            <a:endParaRPr lang="en-US"/>
          </a:p>
          <a:p>
            <a:endParaRPr lang="en-US"/>
          </a:p>
          <a:p>
            <a:pPr marL="0" indent="0">
              <a:buNone/>
            </a:pPr>
            <a:endParaRPr lang="en-US"/>
          </a:p>
          <a:p>
            <a:r>
              <a:rPr lang="en-US"/>
              <a:t>Proof-of-Possession for ECDSA Signature w/ Hashing 2KB message</a:t>
            </a:r>
          </a:p>
          <a:p>
            <a:endParaRPr lang="en-US"/>
          </a:p>
        </p:txBody>
      </p:sp>
      <p:graphicFrame>
        <p:nvGraphicFramePr>
          <p:cNvPr id="4" name="Table 3">
            <a:extLst>
              <a:ext uri="{FF2B5EF4-FFF2-40B4-BE49-F238E27FC236}">
                <a16:creationId xmlns:a16="http://schemas.microsoft.com/office/drawing/2014/main" id="{206CE7BE-AF40-7AF1-2039-120AEFE3935D}"/>
              </a:ext>
            </a:extLst>
          </p:cNvPr>
          <p:cNvGraphicFramePr>
            <a:graphicFrameLocks noGrp="1"/>
          </p:cNvGraphicFramePr>
          <p:nvPr>
            <p:extLst>
              <p:ext uri="{D42A27DB-BD31-4B8C-83A1-F6EECF244321}">
                <p14:modId xmlns:p14="http://schemas.microsoft.com/office/powerpoint/2010/main" val="1609549965"/>
              </p:ext>
            </p:extLst>
          </p:nvPr>
        </p:nvGraphicFramePr>
        <p:xfrm>
          <a:off x="600275" y="1820101"/>
          <a:ext cx="10991451" cy="1371600"/>
        </p:xfrm>
        <a:graphic>
          <a:graphicData uri="http://schemas.openxmlformats.org/drawingml/2006/table">
            <a:tbl>
              <a:tblPr firstRow="1" bandRow="1">
                <a:tableStyleId>{5C22544A-7EE6-4342-B048-85BDC9FD1C3A}</a:tableStyleId>
              </a:tblPr>
              <a:tblGrid>
                <a:gridCol w="2363510">
                  <a:extLst>
                    <a:ext uri="{9D8B030D-6E8A-4147-A177-3AD203B41FA5}">
                      <a16:colId xmlns:a16="http://schemas.microsoft.com/office/drawing/2014/main" val="4076128446"/>
                    </a:ext>
                  </a:extLst>
                </a:gridCol>
                <a:gridCol w="1238938">
                  <a:extLst>
                    <a:ext uri="{9D8B030D-6E8A-4147-A177-3AD203B41FA5}">
                      <a16:colId xmlns:a16="http://schemas.microsoft.com/office/drawing/2014/main" val="1214266184"/>
                    </a:ext>
                  </a:extLst>
                </a:gridCol>
                <a:gridCol w="2463001">
                  <a:extLst>
                    <a:ext uri="{9D8B030D-6E8A-4147-A177-3AD203B41FA5}">
                      <a16:colId xmlns:a16="http://schemas.microsoft.com/office/drawing/2014/main" val="2895749122"/>
                    </a:ext>
                  </a:extLst>
                </a:gridCol>
                <a:gridCol w="2463001">
                  <a:extLst>
                    <a:ext uri="{9D8B030D-6E8A-4147-A177-3AD203B41FA5}">
                      <a16:colId xmlns:a16="http://schemas.microsoft.com/office/drawing/2014/main" val="2574473906"/>
                    </a:ext>
                  </a:extLst>
                </a:gridCol>
                <a:gridCol w="2463001">
                  <a:extLst>
                    <a:ext uri="{9D8B030D-6E8A-4147-A177-3AD203B41FA5}">
                      <a16:colId xmlns:a16="http://schemas.microsoft.com/office/drawing/2014/main" val="3235712568"/>
                    </a:ext>
                  </a:extLst>
                </a:gridCol>
              </a:tblGrid>
              <a:tr h="370840">
                <a:tc>
                  <a:txBody>
                    <a:bodyPr/>
                    <a:lstStyle/>
                    <a:p>
                      <a:r>
                        <a:rPr lang="en-US" sz="2400"/>
                        <a:t>Method</a:t>
                      </a:r>
                    </a:p>
                  </a:txBody>
                  <a:tcPr/>
                </a:tc>
                <a:tc>
                  <a:txBody>
                    <a:bodyPr/>
                    <a:lstStyle/>
                    <a:p>
                      <a:pPr algn="ctr"/>
                      <a:r>
                        <a:rPr lang="en-US" sz="2400"/>
                        <a:t>|m| (B) </a:t>
                      </a:r>
                    </a:p>
                  </a:txBody>
                  <a:tcPr/>
                </a:tc>
                <a:tc>
                  <a:txBody>
                    <a:bodyPr/>
                    <a:lstStyle/>
                    <a:p>
                      <a:pPr algn="ctr"/>
                      <a:r>
                        <a:rPr lang="en-US" sz="2400"/>
                        <a:t>Prover Time (s)</a:t>
                      </a:r>
                    </a:p>
                  </a:txBody>
                  <a:tcPr/>
                </a:tc>
                <a:tc>
                  <a:txBody>
                    <a:bodyPr/>
                    <a:lstStyle/>
                    <a:p>
                      <a:pPr algn="ctr"/>
                      <a:r>
                        <a:rPr lang="en-US" sz="2400"/>
                        <a:t>Verifier Time (s)</a:t>
                      </a:r>
                    </a:p>
                  </a:txBody>
                  <a:tcPr/>
                </a:tc>
                <a:tc>
                  <a:txBody>
                    <a:bodyPr/>
                    <a:lstStyle/>
                    <a:p>
                      <a:pPr algn="ctr"/>
                      <a:r>
                        <a:rPr lang="en-US" sz="2400"/>
                        <a:t>Proof size (kB)</a:t>
                      </a:r>
                    </a:p>
                  </a:txBody>
                  <a:tcPr/>
                </a:tc>
                <a:extLst>
                  <a:ext uri="{0D108BD9-81ED-4DB2-BD59-A6C34878D82A}">
                    <a16:rowId xmlns:a16="http://schemas.microsoft.com/office/drawing/2014/main" val="4082820127"/>
                  </a:ext>
                </a:extLst>
              </a:tr>
              <a:tr h="370840">
                <a:tc>
                  <a:txBody>
                    <a:bodyPr/>
                    <a:lstStyle/>
                    <a:p>
                      <a:r>
                        <a:rPr lang="en-US" sz="2400">
                          <a:solidFill>
                            <a:schemeClr val="tx1"/>
                          </a:solidFill>
                        </a:rPr>
                        <a:t>halo2</a:t>
                      </a:r>
                    </a:p>
                  </a:txBody>
                  <a:tcPr/>
                </a:tc>
                <a:tc>
                  <a:txBody>
                    <a:bodyPr/>
                    <a:lstStyle/>
                    <a:p>
                      <a:pPr algn="r"/>
                      <a:r>
                        <a:rPr lang="en-US" sz="2400">
                          <a:solidFill>
                            <a:schemeClr val="tx1"/>
                          </a:solidFill>
                        </a:rPr>
                        <a:t>0</a:t>
                      </a:r>
                    </a:p>
                  </a:txBody>
                  <a:tcPr/>
                </a:tc>
                <a:tc>
                  <a:txBody>
                    <a:bodyPr/>
                    <a:lstStyle/>
                    <a:p>
                      <a:pPr algn="r"/>
                      <a:r>
                        <a:rPr lang="en-US" sz="2400">
                          <a:solidFill>
                            <a:schemeClr val="tx1"/>
                          </a:solidFill>
                        </a:rPr>
                        <a:t>18.3</a:t>
                      </a:r>
                    </a:p>
                  </a:txBody>
                  <a:tcPr/>
                </a:tc>
                <a:tc>
                  <a:txBody>
                    <a:bodyPr/>
                    <a:lstStyle/>
                    <a:p>
                      <a:pPr algn="r"/>
                      <a:r>
                        <a:rPr lang="en-US" sz="2400">
                          <a:solidFill>
                            <a:schemeClr val="tx1"/>
                          </a:solidFill>
                        </a:rPr>
                        <a:t>0.07</a:t>
                      </a:r>
                    </a:p>
                  </a:txBody>
                  <a:tcPr/>
                </a:tc>
                <a:tc>
                  <a:txBody>
                    <a:bodyPr/>
                    <a:lstStyle/>
                    <a:p>
                      <a:pPr algn="r"/>
                      <a:r>
                        <a:rPr lang="en-US" sz="2400">
                          <a:solidFill>
                            <a:schemeClr val="tx1"/>
                          </a:solidFill>
                        </a:rPr>
                        <a:t>6.5</a:t>
                      </a:r>
                    </a:p>
                  </a:txBody>
                  <a:tcPr/>
                </a:tc>
                <a:extLst>
                  <a:ext uri="{0D108BD9-81ED-4DB2-BD59-A6C34878D82A}">
                    <a16:rowId xmlns:a16="http://schemas.microsoft.com/office/drawing/2014/main" val="3744794592"/>
                  </a:ext>
                </a:extLst>
              </a:tr>
              <a:tr h="370840">
                <a:tc>
                  <a:txBody>
                    <a:bodyPr/>
                    <a:lstStyle/>
                    <a:p>
                      <a:r>
                        <a:rPr lang="en-US" sz="2400" b="1">
                          <a:solidFill>
                            <a:schemeClr val="tx1"/>
                          </a:solidFill>
                        </a:rPr>
                        <a:t>Hybrid Approach</a:t>
                      </a:r>
                    </a:p>
                  </a:txBody>
                  <a:tcPr/>
                </a:tc>
                <a:tc>
                  <a:txBody>
                    <a:bodyPr/>
                    <a:lstStyle/>
                    <a:p>
                      <a:pPr algn="r"/>
                      <a:r>
                        <a:rPr lang="en-US" sz="2400">
                          <a:solidFill>
                            <a:schemeClr val="tx1"/>
                          </a:solidFill>
                        </a:rPr>
                        <a:t>64</a:t>
                      </a:r>
                    </a:p>
                  </a:txBody>
                  <a:tcPr/>
                </a:tc>
                <a:tc>
                  <a:txBody>
                    <a:bodyPr/>
                    <a:lstStyle/>
                    <a:p>
                      <a:pPr algn="r"/>
                      <a:r>
                        <a:rPr lang="en-US" sz="2400">
                          <a:solidFill>
                            <a:schemeClr val="tx1"/>
                          </a:solidFill>
                        </a:rPr>
                        <a:t>0.5</a:t>
                      </a:r>
                    </a:p>
                  </a:txBody>
                  <a:tcPr/>
                </a:tc>
                <a:tc>
                  <a:txBody>
                    <a:bodyPr/>
                    <a:lstStyle/>
                    <a:p>
                      <a:pPr algn="r"/>
                      <a:r>
                        <a:rPr lang="en-US" sz="2400">
                          <a:solidFill>
                            <a:schemeClr val="tx1"/>
                          </a:solidFill>
                        </a:rPr>
                        <a:t>0.03</a:t>
                      </a:r>
                    </a:p>
                  </a:txBody>
                  <a:tcPr/>
                </a:tc>
                <a:tc>
                  <a:txBody>
                    <a:bodyPr/>
                    <a:lstStyle/>
                    <a:p>
                      <a:pPr algn="r"/>
                      <a:r>
                        <a:rPr lang="en-US" sz="2400">
                          <a:solidFill>
                            <a:schemeClr val="tx1"/>
                          </a:solidFill>
                        </a:rPr>
                        <a:t>0.5</a:t>
                      </a:r>
                    </a:p>
                  </a:txBody>
                  <a:tcPr/>
                </a:tc>
                <a:extLst>
                  <a:ext uri="{0D108BD9-81ED-4DB2-BD59-A6C34878D82A}">
                    <a16:rowId xmlns:a16="http://schemas.microsoft.com/office/drawing/2014/main" val="2167993139"/>
                  </a:ext>
                </a:extLst>
              </a:tr>
            </a:tbl>
          </a:graphicData>
        </a:graphic>
      </p:graphicFrame>
      <p:graphicFrame>
        <p:nvGraphicFramePr>
          <p:cNvPr id="5" name="Table 4">
            <a:extLst>
              <a:ext uri="{FF2B5EF4-FFF2-40B4-BE49-F238E27FC236}">
                <a16:creationId xmlns:a16="http://schemas.microsoft.com/office/drawing/2014/main" id="{3EB48BCD-8C8B-3247-77B8-A8E8830D485B}"/>
              </a:ext>
            </a:extLst>
          </p:cNvPr>
          <p:cNvGraphicFramePr>
            <a:graphicFrameLocks noGrp="1"/>
          </p:cNvGraphicFramePr>
          <p:nvPr>
            <p:extLst>
              <p:ext uri="{D42A27DB-BD31-4B8C-83A1-F6EECF244321}">
                <p14:modId xmlns:p14="http://schemas.microsoft.com/office/powerpoint/2010/main" val="3850775393"/>
              </p:ext>
            </p:extLst>
          </p:nvPr>
        </p:nvGraphicFramePr>
        <p:xfrm>
          <a:off x="600275" y="4475696"/>
          <a:ext cx="10991450" cy="914400"/>
        </p:xfrm>
        <a:graphic>
          <a:graphicData uri="http://schemas.openxmlformats.org/drawingml/2006/table">
            <a:tbl>
              <a:tblPr firstRow="1" bandRow="1">
                <a:tableStyleId>{5C22544A-7EE6-4342-B048-85BDC9FD1C3A}</a:tableStyleId>
              </a:tblPr>
              <a:tblGrid>
                <a:gridCol w="2363510">
                  <a:extLst>
                    <a:ext uri="{9D8B030D-6E8A-4147-A177-3AD203B41FA5}">
                      <a16:colId xmlns:a16="http://schemas.microsoft.com/office/drawing/2014/main" val="4076128446"/>
                    </a:ext>
                  </a:extLst>
                </a:gridCol>
                <a:gridCol w="2156985">
                  <a:extLst>
                    <a:ext uri="{9D8B030D-6E8A-4147-A177-3AD203B41FA5}">
                      <a16:colId xmlns:a16="http://schemas.microsoft.com/office/drawing/2014/main" val="1214266184"/>
                    </a:ext>
                  </a:extLst>
                </a:gridCol>
                <a:gridCol w="2156985">
                  <a:extLst>
                    <a:ext uri="{9D8B030D-6E8A-4147-A177-3AD203B41FA5}">
                      <a16:colId xmlns:a16="http://schemas.microsoft.com/office/drawing/2014/main" val="2895749122"/>
                    </a:ext>
                  </a:extLst>
                </a:gridCol>
                <a:gridCol w="2323445">
                  <a:extLst>
                    <a:ext uri="{9D8B030D-6E8A-4147-A177-3AD203B41FA5}">
                      <a16:colId xmlns:a16="http://schemas.microsoft.com/office/drawing/2014/main" val="2574473906"/>
                    </a:ext>
                  </a:extLst>
                </a:gridCol>
                <a:gridCol w="1990525">
                  <a:extLst>
                    <a:ext uri="{9D8B030D-6E8A-4147-A177-3AD203B41FA5}">
                      <a16:colId xmlns:a16="http://schemas.microsoft.com/office/drawing/2014/main" val="3235712568"/>
                    </a:ext>
                  </a:extLst>
                </a:gridCol>
              </a:tblGrid>
              <a:tr h="370840">
                <a:tc>
                  <a:txBody>
                    <a:bodyPr/>
                    <a:lstStyle/>
                    <a:p>
                      <a:r>
                        <a:rPr lang="en-US" sz="2400"/>
                        <a:t>Method</a:t>
                      </a:r>
                    </a:p>
                  </a:txBody>
                  <a:tcPr/>
                </a:tc>
                <a:tc>
                  <a:txBody>
                    <a:bodyPr/>
                    <a:lstStyle/>
                    <a:p>
                      <a:pPr algn="ctr"/>
                      <a:r>
                        <a:rPr lang="en-US" sz="2400"/>
                        <a:t>#Constraints</a:t>
                      </a:r>
                    </a:p>
                  </a:txBody>
                  <a:tcPr/>
                </a:tc>
                <a:tc>
                  <a:txBody>
                    <a:bodyPr/>
                    <a:lstStyle/>
                    <a:p>
                      <a:pPr algn="ctr"/>
                      <a:r>
                        <a:rPr lang="en-US" sz="2400"/>
                        <a:t>Prover Time (s)</a:t>
                      </a:r>
                    </a:p>
                  </a:txBody>
                  <a:tcPr/>
                </a:tc>
                <a:tc>
                  <a:txBody>
                    <a:bodyPr/>
                    <a:lstStyle/>
                    <a:p>
                      <a:pPr algn="ctr"/>
                      <a:r>
                        <a:rPr lang="en-US" sz="2400"/>
                        <a:t>Verifier Time (s)</a:t>
                      </a:r>
                    </a:p>
                  </a:txBody>
                  <a:tcPr/>
                </a:tc>
                <a:tc>
                  <a:txBody>
                    <a:bodyPr/>
                    <a:lstStyle/>
                    <a:p>
                      <a:pPr algn="ctr"/>
                      <a:r>
                        <a:rPr lang="en-US" sz="2400"/>
                        <a:t>Proof size (kB)</a:t>
                      </a:r>
                    </a:p>
                  </a:txBody>
                  <a:tcPr/>
                </a:tc>
                <a:extLst>
                  <a:ext uri="{0D108BD9-81ED-4DB2-BD59-A6C34878D82A}">
                    <a16:rowId xmlns:a16="http://schemas.microsoft.com/office/drawing/2014/main" val="4082820127"/>
                  </a:ext>
                </a:extLst>
              </a:tr>
              <a:tr h="370840">
                <a:tc>
                  <a:txBody>
                    <a:bodyPr/>
                    <a:lstStyle/>
                    <a:p>
                      <a:r>
                        <a:rPr lang="en-US" sz="2400" b="1"/>
                        <a:t>Hybrid Approach</a:t>
                      </a:r>
                    </a:p>
                  </a:txBody>
                  <a:tcPr/>
                </a:tc>
                <a:tc>
                  <a:txBody>
                    <a:bodyPr/>
                    <a:lstStyle/>
                    <a:p>
                      <a:pPr algn="r"/>
                      <a:r>
                        <a:rPr lang="en-US" sz="2400"/>
                        <a:t>234 K</a:t>
                      </a:r>
                    </a:p>
                  </a:txBody>
                  <a:tcPr/>
                </a:tc>
                <a:tc>
                  <a:txBody>
                    <a:bodyPr/>
                    <a:lstStyle/>
                    <a:p>
                      <a:pPr algn="r"/>
                      <a:r>
                        <a:rPr lang="en-US" sz="2400"/>
                        <a:t>2.7</a:t>
                      </a:r>
                    </a:p>
                  </a:txBody>
                  <a:tcPr/>
                </a:tc>
                <a:tc>
                  <a:txBody>
                    <a:bodyPr/>
                    <a:lstStyle/>
                    <a:p>
                      <a:pPr algn="r"/>
                      <a:r>
                        <a:rPr lang="en-US" sz="2400"/>
                        <a:t>0.03</a:t>
                      </a:r>
                    </a:p>
                  </a:txBody>
                  <a:tcPr/>
                </a:tc>
                <a:tc>
                  <a:txBody>
                    <a:bodyPr/>
                    <a:lstStyle/>
                    <a:p>
                      <a:pPr algn="r"/>
                      <a:r>
                        <a:rPr lang="en-US" sz="2400"/>
                        <a:t>0.5</a:t>
                      </a:r>
                    </a:p>
                  </a:txBody>
                  <a:tcPr/>
                </a:tc>
                <a:extLst>
                  <a:ext uri="{0D108BD9-81ED-4DB2-BD59-A6C34878D82A}">
                    <a16:rowId xmlns:a16="http://schemas.microsoft.com/office/drawing/2014/main" val="2167993139"/>
                  </a:ext>
                </a:extLst>
              </a:tr>
            </a:tbl>
          </a:graphicData>
        </a:graphic>
      </p:graphicFrame>
      <p:sp>
        <p:nvSpPr>
          <p:cNvPr id="20" name="TextBox 19">
            <a:extLst>
              <a:ext uri="{FF2B5EF4-FFF2-40B4-BE49-F238E27FC236}">
                <a16:creationId xmlns:a16="http://schemas.microsoft.com/office/drawing/2014/main" id="{17343030-618B-B69E-F456-4A74DA523590}"/>
              </a:ext>
            </a:extLst>
          </p:cNvPr>
          <p:cNvSpPr txBox="1"/>
          <p:nvPr/>
        </p:nvSpPr>
        <p:spPr>
          <a:xfrm>
            <a:off x="5146511" y="6401119"/>
            <a:ext cx="6977921" cy="40011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US" sz="2000" b="0" i="0">
                <a:solidFill>
                  <a:srgbClr val="0D0D0D"/>
                </a:solidFill>
                <a:effectLst/>
                <a:highlight>
                  <a:srgbClr val="FFFFFF"/>
                </a:highlight>
                <a:latin typeface="Calibri" panose="020F0502020204030204" pitchFamily="34" charset="0"/>
                <a:cs typeface="Calibri" panose="020F0502020204030204" pitchFamily="34" charset="0"/>
              </a:rPr>
              <a:t>AMD Ryzen </a:t>
            </a:r>
            <a:r>
              <a:rPr lang="en-US" sz="2000" b="0" i="0" err="1">
                <a:solidFill>
                  <a:srgbClr val="0D0D0D"/>
                </a:solidFill>
                <a:effectLst/>
                <a:highlight>
                  <a:srgbClr val="FFFFFF"/>
                </a:highlight>
                <a:latin typeface="Calibri" panose="020F0502020204030204" pitchFamily="34" charset="0"/>
                <a:cs typeface="Calibri" panose="020F0502020204030204" pitchFamily="34" charset="0"/>
              </a:rPr>
              <a:t>Threadripper</a:t>
            </a:r>
            <a:r>
              <a:rPr lang="en-US" sz="2000" b="0" i="0">
                <a:solidFill>
                  <a:srgbClr val="0D0D0D"/>
                </a:solidFill>
                <a:effectLst/>
                <a:highlight>
                  <a:srgbClr val="FFFFFF"/>
                </a:highlight>
                <a:latin typeface="Calibri" panose="020F0502020204030204" pitchFamily="34" charset="0"/>
                <a:cs typeface="Calibri" panose="020F0502020204030204" pitchFamily="34" charset="0"/>
              </a:rPr>
              <a:t> PRO 5995WX CPU, </a:t>
            </a:r>
            <a:r>
              <a:rPr lang="en-US" sz="2000" b="0" i="0">
                <a:solidFill>
                  <a:srgbClr val="0D0D0D"/>
                </a:solidFill>
                <a:effectLst/>
                <a:highlight>
                  <a:srgbClr val="FFFFFF"/>
                </a:highlight>
                <a:latin typeface="Söhne"/>
              </a:rPr>
              <a:t>1.8GHz, </a:t>
            </a:r>
            <a:r>
              <a:rPr lang="en-US" sz="2000" b="0" i="0">
                <a:solidFill>
                  <a:srgbClr val="0D0D0D"/>
                </a:solidFill>
                <a:effectLst/>
                <a:highlight>
                  <a:srgbClr val="FFFFFF"/>
                </a:highlight>
                <a:latin typeface="Calibri" panose="020F0502020204030204" pitchFamily="34" charset="0"/>
                <a:cs typeface="Calibri" panose="020F0502020204030204" pitchFamily="34" charset="0"/>
              </a:rPr>
              <a:t>256 GB RAM</a:t>
            </a:r>
            <a:endParaRPr lang="en-US" sz="2000">
              <a:latin typeface="Calibri" panose="020F0502020204030204" pitchFamily="34" charset="0"/>
              <a:cs typeface="Calibri" panose="020F0502020204030204" pitchFamily="34" charset="0"/>
            </a:endParaRPr>
          </a:p>
        </p:txBody>
      </p:sp>
      <p:sp>
        <p:nvSpPr>
          <p:cNvPr id="11" name="TextBox 10">
            <a:extLst>
              <a:ext uri="{FF2B5EF4-FFF2-40B4-BE49-F238E27FC236}">
                <a16:creationId xmlns:a16="http://schemas.microsoft.com/office/drawing/2014/main" id="{023EB93B-C831-4FB4-C51F-89F6E6241350}"/>
              </a:ext>
            </a:extLst>
          </p:cNvPr>
          <p:cNvSpPr txBox="1"/>
          <p:nvPr/>
        </p:nvSpPr>
        <p:spPr>
          <a:xfrm>
            <a:off x="7116050" y="5326804"/>
            <a:ext cx="4651594" cy="461665"/>
          </a:xfrm>
          <a:prstGeom prst="rect">
            <a:avLst/>
          </a:prstGeom>
          <a:noFill/>
        </p:spPr>
        <p:txBody>
          <a:bodyPr wrap="none" rtlCol="0">
            <a:spAutoFit/>
          </a:bodyPr>
          <a:lstStyle/>
          <a:p>
            <a:r>
              <a:rPr lang="en-US" sz="2400"/>
              <a:t>2KB = typical size of X509 certificate</a:t>
            </a:r>
          </a:p>
        </p:txBody>
      </p:sp>
      <p:sp>
        <p:nvSpPr>
          <p:cNvPr id="7" name="Rectangle 6">
            <a:extLst>
              <a:ext uri="{FF2B5EF4-FFF2-40B4-BE49-F238E27FC236}">
                <a16:creationId xmlns:a16="http://schemas.microsoft.com/office/drawing/2014/main" id="{B3C2184B-1E8B-DDC7-95A2-CEBE76A0EB97}"/>
              </a:ext>
            </a:extLst>
          </p:cNvPr>
          <p:cNvSpPr/>
          <p:nvPr/>
        </p:nvSpPr>
        <p:spPr>
          <a:xfrm>
            <a:off x="9734174" y="2505901"/>
            <a:ext cx="731520" cy="442902"/>
          </a:xfrm>
          <a:prstGeom prst="rect">
            <a:avLst/>
          </a:prstGeom>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a:t>&gt;9×</a:t>
            </a:r>
          </a:p>
        </p:txBody>
      </p:sp>
      <p:sp>
        <p:nvSpPr>
          <p:cNvPr id="34" name="Rectangle 33">
            <a:extLst>
              <a:ext uri="{FF2B5EF4-FFF2-40B4-BE49-F238E27FC236}">
                <a16:creationId xmlns:a16="http://schemas.microsoft.com/office/drawing/2014/main" id="{E22A9142-8F20-9AC7-C3BD-9FDA732C505A}"/>
              </a:ext>
            </a:extLst>
          </p:cNvPr>
          <p:cNvSpPr/>
          <p:nvPr/>
        </p:nvSpPr>
        <p:spPr>
          <a:xfrm>
            <a:off x="4703858" y="2505901"/>
            <a:ext cx="917295" cy="442902"/>
          </a:xfrm>
          <a:prstGeom prst="rect">
            <a:avLst/>
          </a:prstGeom>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a:t>&gt;35×</a:t>
            </a:r>
          </a:p>
        </p:txBody>
      </p:sp>
    </p:spTree>
    <p:extLst>
      <p:ext uri="{BB962C8B-B14F-4D97-AF65-F5344CB8AC3E}">
        <p14:creationId xmlns:p14="http://schemas.microsoft.com/office/powerpoint/2010/main" val="28582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7" grpId="0" animBg="1"/>
      <p:bldP spid="34" grpId="0" animBg="1"/>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306489-0B34-AE2B-1BFD-ACA089BA2F2F}"/>
              </a:ext>
            </a:extLst>
          </p:cNvPr>
          <p:cNvSpPr>
            <a:spLocks noGrp="1"/>
          </p:cNvSpPr>
          <p:nvPr>
            <p:ph type="title"/>
          </p:nvPr>
        </p:nvSpPr>
        <p:spPr/>
        <p:txBody>
          <a:bodyPr/>
          <a:lstStyle/>
          <a:p>
            <a:r>
              <a:rPr lang="en-US"/>
              <a:t>Conclusion</a:t>
            </a:r>
          </a:p>
        </p:txBody>
      </p:sp>
      <p:sp>
        <p:nvSpPr>
          <p:cNvPr id="3" name="Content Placeholder 2">
            <a:extLst>
              <a:ext uri="{FF2B5EF4-FFF2-40B4-BE49-F238E27FC236}">
                <a16:creationId xmlns:a16="http://schemas.microsoft.com/office/drawing/2014/main" id="{9714E48F-2051-D29D-C256-56C34B6BE467}"/>
              </a:ext>
            </a:extLst>
          </p:cNvPr>
          <p:cNvSpPr>
            <a:spLocks noGrp="1"/>
          </p:cNvSpPr>
          <p:nvPr>
            <p:ph idx="1"/>
          </p:nvPr>
        </p:nvSpPr>
        <p:spPr>
          <a:xfrm>
            <a:off x="838200" y="1825625"/>
            <a:ext cx="10815918" cy="4830008"/>
          </a:xfrm>
        </p:spPr>
        <p:txBody>
          <a:bodyPr>
            <a:normAutofit fontScale="92500" lnSpcReduction="20000"/>
          </a:bodyPr>
          <a:lstStyle/>
          <a:p>
            <a:r>
              <a:rPr lang="en-US" sz="3200"/>
              <a:t>Fastest known proof-of-possession protocols for legacy signature schemes, including</a:t>
            </a:r>
          </a:p>
          <a:p>
            <a:pPr lvl="1"/>
            <a:r>
              <a:rPr lang="en-US" sz="2800"/>
              <a:t>RSA-PKCS1v1.5 w/ SHA256 hashing</a:t>
            </a:r>
          </a:p>
          <a:p>
            <a:pPr lvl="1"/>
            <a:r>
              <a:rPr lang="en-US" sz="2800" b="1"/>
              <a:t>ECDSA over the P256 curve w/ SHA256 hashing</a:t>
            </a:r>
          </a:p>
          <a:p>
            <a:pPr lvl="1"/>
            <a:r>
              <a:rPr lang="en-US" sz="2800"/>
              <a:t>Ed25519 w/ SHA512 hashing</a:t>
            </a:r>
          </a:p>
          <a:p>
            <a:pPr lvl="1"/>
            <a:endParaRPr lang="en-US" sz="2800"/>
          </a:p>
          <a:p>
            <a:r>
              <a:rPr lang="en-US" sz="3200"/>
              <a:t>Technical overview</a:t>
            </a:r>
          </a:p>
          <a:p>
            <a:pPr lvl="1"/>
            <a:r>
              <a:rPr lang="en-US" sz="2800"/>
              <a:t>Several new techniques for encoding</a:t>
            </a:r>
          </a:p>
          <a:p>
            <a:pPr lvl="2"/>
            <a:r>
              <a:rPr lang="en-US" sz="2400"/>
              <a:t>hashes,</a:t>
            </a:r>
          </a:p>
          <a:p>
            <a:pPr lvl="2"/>
            <a:r>
              <a:rPr lang="en-US" sz="2400"/>
              <a:t>group operations and</a:t>
            </a:r>
          </a:p>
          <a:p>
            <a:pPr lvl="2"/>
            <a:r>
              <a:rPr lang="en-US" sz="2400"/>
              <a:t>modular arithmetic</a:t>
            </a:r>
          </a:p>
          <a:p>
            <a:pPr lvl="1"/>
            <a:r>
              <a:rPr lang="en-US" sz="2800" b="1"/>
              <a:t>Eliminate algebraic bottlenecks in ECDSA and Ed25519 by offloading expensive operations into an auxiliary protocol</a:t>
            </a:r>
          </a:p>
          <a:p>
            <a:pPr lvl="1"/>
            <a:r>
              <a:rPr lang="en-US" sz="2800"/>
              <a:t>New </a:t>
            </a:r>
            <a:r>
              <a:rPr lang="en-US" sz="2800" err="1"/>
              <a:t>zkSNARK</a:t>
            </a:r>
            <a:r>
              <a:rPr lang="en-US" sz="2800"/>
              <a:t> that supports randomized computations</a:t>
            </a:r>
          </a:p>
        </p:txBody>
      </p:sp>
      <p:sp>
        <p:nvSpPr>
          <p:cNvPr id="5" name="TextBox 4">
            <a:extLst>
              <a:ext uri="{FF2B5EF4-FFF2-40B4-BE49-F238E27FC236}">
                <a16:creationId xmlns:a16="http://schemas.microsoft.com/office/drawing/2014/main" id="{7DFF6DAC-B861-FA17-372D-20CC4E0DACBF}"/>
              </a:ext>
            </a:extLst>
          </p:cNvPr>
          <p:cNvSpPr txBox="1"/>
          <p:nvPr/>
        </p:nvSpPr>
        <p:spPr>
          <a:xfrm>
            <a:off x="3341728" y="1082208"/>
            <a:ext cx="5508544" cy="523220"/>
          </a:xfrm>
          <a:prstGeom prst="rect">
            <a:avLst/>
          </a:prstGeom>
          <a:noFill/>
        </p:spPr>
        <p:txBody>
          <a:bodyPr wrap="square">
            <a:spAutoFit/>
          </a:bodyPr>
          <a:lstStyle/>
          <a:p>
            <a:pPr rtl="0">
              <a:spcBef>
                <a:spcPts val="0"/>
              </a:spcBef>
              <a:spcAft>
                <a:spcPts val="0"/>
              </a:spcAft>
            </a:pPr>
            <a:r>
              <a:rPr lang="en-US" sz="2800" b="1" i="0" u="none" strike="noStrike">
                <a:solidFill>
                  <a:srgbClr val="000000"/>
                </a:solidFill>
                <a:effectLst/>
                <a:latin typeface="Calibri" panose="020F0502020204030204" pitchFamily="34" charset="0"/>
                <a:cs typeface="Calibri" panose="020F0502020204030204" pitchFamily="34" charset="0"/>
              </a:rPr>
              <a:t>Thanks for listening! Any questions?</a:t>
            </a:r>
            <a:endParaRPr lang="en-US" sz="2800" b="0">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10645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F90D9C-2D5D-3265-3FF2-E63468D61089}"/>
            </a:ext>
          </a:extLst>
        </p:cNvPr>
        <p:cNvGrpSpPr/>
        <p:nvPr/>
      </p:nvGrpSpPr>
      <p:grpSpPr>
        <a:xfrm>
          <a:off x="0" y="0"/>
          <a:ext cx="0" cy="0"/>
          <a:chOff x="0" y="0"/>
          <a:chExt cx="0" cy="0"/>
        </a:xfrm>
      </p:grpSpPr>
      <p:sp>
        <p:nvSpPr>
          <p:cNvPr id="15" name="TextBox 14">
            <a:extLst>
              <a:ext uri="{FF2B5EF4-FFF2-40B4-BE49-F238E27FC236}">
                <a16:creationId xmlns:a16="http://schemas.microsoft.com/office/drawing/2014/main" id="{591B909B-380C-1F4F-26B5-0095E35FA5A9}"/>
              </a:ext>
            </a:extLst>
          </p:cNvPr>
          <p:cNvSpPr txBox="1"/>
          <p:nvPr/>
        </p:nvSpPr>
        <p:spPr>
          <a:xfrm>
            <a:off x="0" y="3365705"/>
            <a:ext cx="12307293" cy="892552"/>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400">
                <a:solidFill>
                  <a:srgbClr val="00B050"/>
                </a:solidFill>
                <a:latin typeface="Consolas" panose="020B0609020204030204" pitchFamily="49" charset="0"/>
                <a:cs typeface="Consolas" panose="020B0609020204030204" pitchFamily="49" charset="0"/>
              </a:rPr>
              <a:t>m</a:t>
            </a:r>
            <a:r>
              <a:rPr lang="en-US" sz="2400">
                <a:latin typeface="Consolas" panose="020B0609020204030204" pitchFamily="49" charset="0"/>
                <a:cs typeface="Consolas" panose="020B0609020204030204" pitchFamily="49" charset="0"/>
              </a:rPr>
              <a:t> = </a:t>
            </a:r>
            <a:r>
              <a:rPr lang="en-US" sz="2400">
                <a:solidFill>
                  <a:srgbClr val="00B050"/>
                </a:solidFill>
                <a:latin typeface="Consolas" panose="020B0609020204030204" pitchFamily="49" charset="0"/>
                <a:cs typeface="Consolas" panose="020B0609020204030204" pitchFamily="49" charset="0"/>
              </a:rPr>
              <a:t>0xffffffff00000001000000000000000000000000ffffffffffffffffffffffff</a:t>
            </a:r>
            <a:r>
              <a:rPr lang="en-US" sz="2400">
                <a:solidFill>
                  <a:srgbClr val="0070C0"/>
                </a:solidFill>
                <a:latin typeface="Consolas" panose="020B0609020204030204" pitchFamily="49" charset="0"/>
                <a:cs typeface="Consolas" panose="020B0609020204030204" pitchFamily="49" charset="0"/>
              </a:rPr>
              <a:t> </a:t>
            </a:r>
          </a:p>
          <a:p>
            <a:endParaRPr lang="en-US" sz="2800"/>
          </a:p>
        </p:txBody>
      </p:sp>
      <p:sp>
        <p:nvSpPr>
          <p:cNvPr id="6" name="TextBox 5">
            <a:extLst>
              <a:ext uri="{FF2B5EF4-FFF2-40B4-BE49-F238E27FC236}">
                <a16:creationId xmlns:a16="http://schemas.microsoft.com/office/drawing/2014/main" id="{9F5C3DCF-4F1E-69D9-09D9-C71AB1CF0746}"/>
              </a:ext>
            </a:extLst>
          </p:cNvPr>
          <p:cNvSpPr txBox="1"/>
          <p:nvPr/>
        </p:nvSpPr>
        <p:spPr>
          <a:xfrm>
            <a:off x="0" y="3378069"/>
            <a:ext cx="12307293" cy="2000548"/>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400">
                <a:solidFill>
                  <a:srgbClr val="00B050"/>
                </a:solidFill>
                <a:latin typeface="Consolas" panose="020B0609020204030204" pitchFamily="49" charset="0"/>
                <a:cs typeface="Consolas" panose="020B0609020204030204" pitchFamily="49" charset="0"/>
              </a:rPr>
              <a:t>m</a:t>
            </a:r>
            <a:r>
              <a:rPr lang="en-US" sz="2400">
                <a:latin typeface="Consolas" panose="020B0609020204030204" pitchFamily="49" charset="0"/>
                <a:cs typeface="Consolas" panose="020B0609020204030204" pitchFamily="49" charset="0"/>
              </a:rPr>
              <a:t> = </a:t>
            </a:r>
            <a:r>
              <a:rPr lang="en-US" sz="2400">
                <a:solidFill>
                  <a:srgbClr val="00B050"/>
                </a:solidFill>
                <a:latin typeface="Consolas" panose="020B0609020204030204" pitchFamily="49" charset="0"/>
                <a:cs typeface="Consolas" panose="020B0609020204030204" pitchFamily="49" charset="0"/>
              </a:rPr>
              <a:t>0x73eda753299d7d483339d80809a1d80553bda402fffe5bfeffffffff00000001</a:t>
            </a:r>
            <a:endParaRPr lang="en-US" sz="2800">
              <a:solidFill>
                <a:srgbClr val="00B050"/>
              </a:solidFill>
              <a:latin typeface="Courier New" panose="02070309020205020404" pitchFamily="49" charset="0"/>
              <a:cs typeface="Courier New" panose="02070309020205020404" pitchFamily="49" charset="0"/>
            </a:endParaRPr>
          </a:p>
          <a:p>
            <a:pPr algn="ctr"/>
            <a:endParaRPr lang="en-US" sz="2400">
              <a:solidFill>
                <a:srgbClr val="0070C0"/>
              </a:solidFill>
              <a:latin typeface="Consolas" panose="020B0609020204030204" pitchFamily="49" charset="0"/>
              <a:cs typeface="Consolas" panose="020B0609020204030204" pitchFamily="49" charset="0"/>
            </a:endParaRPr>
          </a:p>
          <a:p>
            <a:pPr algn="ctr"/>
            <a:endParaRPr lang="en-US" sz="2400">
              <a:solidFill>
                <a:srgbClr val="0070C0"/>
              </a:solidFill>
              <a:latin typeface="Consolas" panose="020B0609020204030204" pitchFamily="49" charset="0"/>
              <a:cs typeface="Consolas" panose="020B0609020204030204" pitchFamily="49" charset="0"/>
            </a:endParaRPr>
          </a:p>
          <a:p>
            <a:pPr algn="ctr"/>
            <a:r>
              <a:rPr lang="en-US" sz="2400">
                <a:solidFill>
                  <a:srgbClr val="0070C0"/>
                </a:solidFill>
                <a:latin typeface="Consolas" panose="020B0609020204030204" pitchFamily="49" charset="0"/>
                <a:cs typeface="Consolas" panose="020B0609020204030204" pitchFamily="49" charset="0"/>
              </a:rPr>
              <a:t>p</a:t>
            </a:r>
            <a:r>
              <a:rPr lang="en-US" sz="2400">
                <a:latin typeface="Consolas" panose="020B0609020204030204" pitchFamily="49" charset="0"/>
                <a:cs typeface="Consolas" panose="020B0609020204030204" pitchFamily="49" charset="0"/>
              </a:rPr>
              <a:t> = </a:t>
            </a:r>
            <a:r>
              <a:rPr lang="en-US" sz="2400">
                <a:solidFill>
                  <a:srgbClr val="0070C0"/>
                </a:solidFill>
                <a:latin typeface="Consolas" panose="020B0609020204030204" pitchFamily="49" charset="0"/>
                <a:cs typeface="Consolas" panose="020B0609020204030204" pitchFamily="49" charset="0"/>
              </a:rPr>
              <a:t>0xffffffff00000001000000000000000000000000ffffffffffffffffffffffff </a:t>
            </a:r>
          </a:p>
          <a:p>
            <a:endParaRPr lang="en-US" sz="2800"/>
          </a:p>
        </p:txBody>
      </p:sp>
      <p:sp>
        <p:nvSpPr>
          <p:cNvPr id="11" name="TextBox 10">
            <a:extLst>
              <a:ext uri="{FF2B5EF4-FFF2-40B4-BE49-F238E27FC236}">
                <a16:creationId xmlns:a16="http://schemas.microsoft.com/office/drawing/2014/main" id="{5298ABD1-1BC2-C23A-066B-59C163E335EE}"/>
              </a:ext>
            </a:extLst>
          </p:cNvPr>
          <p:cNvSpPr txBox="1"/>
          <p:nvPr/>
        </p:nvSpPr>
        <p:spPr>
          <a:xfrm>
            <a:off x="6606915" y="6126682"/>
            <a:ext cx="4123545" cy="646331"/>
          </a:xfrm>
          <a:prstGeom prst="rect">
            <a:avLst/>
          </a:prstGeom>
          <a:noFill/>
          <a:ln w="38100">
            <a:solidFill>
              <a:schemeClr val="accent1"/>
            </a:solidFill>
          </a:ln>
          <a:effectLst>
            <a:glow rad="63500">
              <a:schemeClr val="accent1">
                <a:satMod val="175000"/>
                <a:alpha val="40000"/>
              </a:schemeClr>
            </a:glow>
          </a:effectLst>
        </p:spPr>
        <p:txBody>
          <a:bodyPr wrap="square">
            <a:spAutoFit/>
          </a:bodyPr>
          <a:lstStyle/>
          <a:p>
            <a:r>
              <a:rPr lang="en-US" sz="3600" b="0" i="0">
                <a:effectLst/>
                <a:highlight>
                  <a:srgbClr val="FFFFFF"/>
                </a:highlight>
                <a:latin typeface="+mj-lt"/>
                <a:cs typeface="Calibri" panose="020F0502020204030204" pitchFamily="34" charset="0"/>
              </a:rPr>
              <a:t>Right-field Arithmetic</a:t>
            </a:r>
          </a:p>
        </p:txBody>
      </p:sp>
      <p:sp>
        <p:nvSpPr>
          <p:cNvPr id="18" name="Content Placeholder 2">
            <a:extLst>
              <a:ext uri="{FF2B5EF4-FFF2-40B4-BE49-F238E27FC236}">
                <a16:creationId xmlns:a16="http://schemas.microsoft.com/office/drawing/2014/main" id="{76616A23-EA7F-B8FB-4940-1D88F9E0817A}"/>
              </a:ext>
            </a:extLst>
          </p:cNvPr>
          <p:cNvSpPr>
            <a:spLocks noGrp="1"/>
          </p:cNvSpPr>
          <p:nvPr>
            <p:ph idx="1"/>
          </p:nvPr>
        </p:nvSpPr>
        <p:spPr>
          <a:xfrm>
            <a:off x="838200" y="1825625"/>
            <a:ext cx="10515600" cy="4351338"/>
          </a:xfrm>
        </p:spPr>
        <p:txBody>
          <a:bodyPr/>
          <a:lstStyle/>
          <a:p>
            <a:r>
              <a:rPr lang="en-US"/>
              <a:t>Goal: Optimize </a:t>
            </a:r>
            <a:r>
              <a:rPr lang="en-US" b="1"/>
              <a:t>mod </a:t>
            </a:r>
            <a:r>
              <a:rPr lang="en-US" b="1">
                <a:solidFill>
                  <a:srgbClr val="0070C0"/>
                </a:solidFill>
              </a:rPr>
              <a:t>p</a:t>
            </a:r>
            <a:r>
              <a:rPr lang="en-US"/>
              <a:t> operations for a constraint system over </a:t>
            </a:r>
            <a:r>
              <a:rPr lang="en-US" b="1"/>
              <a:t>mod </a:t>
            </a:r>
            <a:r>
              <a:rPr lang="en-US" sz="2800" b="1">
                <a:solidFill>
                  <a:srgbClr val="00B050"/>
                </a:solidFill>
              </a:rPr>
              <a:t>m</a:t>
            </a:r>
            <a:endParaRPr lang="en-US" b="1"/>
          </a:p>
        </p:txBody>
      </p:sp>
      <p:sp>
        <p:nvSpPr>
          <p:cNvPr id="2" name="TextBox 1">
            <a:extLst>
              <a:ext uri="{FF2B5EF4-FFF2-40B4-BE49-F238E27FC236}">
                <a16:creationId xmlns:a16="http://schemas.microsoft.com/office/drawing/2014/main" id="{EB7B308C-E04A-54F7-C0AF-C1D2F0F5C3A9}"/>
              </a:ext>
            </a:extLst>
          </p:cNvPr>
          <p:cNvSpPr txBox="1"/>
          <p:nvPr/>
        </p:nvSpPr>
        <p:spPr>
          <a:xfrm>
            <a:off x="1054308" y="4990663"/>
            <a:ext cx="4123545" cy="523220"/>
          </a:xfrm>
          <a:prstGeom prst="rect">
            <a:avLst/>
          </a:prstGeom>
          <a:ln w="19050"/>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800"/>
              <a:t>p is fixed for ECDSA/</a:t>
            </a:r>
            <a:r>
              <a:rPr lang="en-US" sz="2800" err="1"/>
              <a:t>EdDSA</a:t>
            </a:r>
            <a:endParaRPr lang="en-US" sz="2800"/>
          </a:p>
        </p:txBody>
      </p:sp>
      <p:cxnSp>
        <p:nvCxnSpPr>
          <p:cNvPr id="3" name="Straight Arrow Connector 2">
            <a:extLst>
              <a:ext uri="{FF2B5EF4-FFF2-40B4-BE49-F238E27FC236}">
                <a16:creationId xmlns:a16="http://schemas.microsoft.com/office/drawing/2014/main" id="{CF39AE3D-8DAB-B957-F949-6DD49119AC3B}"/>
              </a:ext>
            </a:extLst>
          </p:cNvPr>
          <p:cNvCxnSpPr>
            <a:cxnSpLocks/>
            <a:stCxn id="2" idx="1"/>
          </p:cNvCxnSpPr>
          <p:nvPr/>
        </p:nvCxnSpPr>
        <p:spPr>
          <a:xfrm flipH="1" flipV="1">
            <a:off x="457200" y="4990663"/>
            <a:ext cx="597108" cy="26161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4" name="Title 1">
            <a:extLst>
              <a:ext uri="{FF2B5EF4-FFF2-40B4-BE49-F238E27FC236}">
                <a16:creationId xmlns:a16="http://schemas.microsoft.com/office/drawing/2014/main" id="{8B4B4B53-3D90-9C8F-3726-F4A9875E4BB0}"/>
              </a:ext>
            </a:extLst>
          </p:cNvPr>
          <p:cNvSpPr>
            <a:spLocks noGrp="1"/>
          </p:cNvSpPr>
          <p:nvPr>
            <p:ph type="title"/>
          </p:nvPr>
        </p:nvSpPr>
        <p:spPr>
          <a:xfrm>
            <a:off x="838200" y="18255"/>
            <a:ext cx="10515600" cy="1325563"/>
          </a:xfrm>
        </p:spPr>
        <p:txBody>
          <a:bodyPr/>
          <a:lstStyle/>
          <a:p>
            <a:r>
              <a:rPr lang="en-US"/>
              <a:t>Modular Arithmetic</a:t>
            </a:r>
          </a:p>
        </p:txBody>
      </p:sp>
      <p:grpSp>
        <p:nvGrpSpPr>
          <p:cNvPr id="16" name="Group 15">
            <a:extLst>
              <a:ext uri="{FF2B5EF4-FFF2-40B4-BE49-F238E27FC236}">
                <a16:creationId xmlns:a16="http://schemas.microsoft.com/office/drawing/2014/main" id="{6927EDDC-BD55-9A3E-39B4-7803438F2896}"/>
              </a:ext>
            </a:extLst>
          </p:cNvPr>
          <p:cNvGrpSpPr/>
          <p:nvPr/>
        </p:nvGrpSpPr>
        <p:grpSpPr>
          <a:xfrm>
            <a:off x="1168814" y="2842693"/>
            <a:ext cx="10565986" cy="2896626"/>
            <a:chOff x="1168814" y="2842693"/>
            <a:chExt cx="10565986" cy="2896626"/>
          </a:xfrm>
        </p:grpSpPr>
        <p:sp>
          <p:nvSpPr>
            <p:cNvPr id="10" name="Rectangle 9">
              <a:extLst>
                <a:ext uri="{FF2B5EF4-FFF2-40B4-BE49-F238E27FC236}">
                  <a16:creationId xmlns:a16="http://schemas.microsoft.com/office/drawing/2014/main" id="{0401228D-4980-6958-FF4D-C05B410C357C}"/>
                </a:ext>
              </a:extLst>
            </p:cNvPr>
            <p:cNvSpPr/>
            <p:nvPr/>
          </p:nvSpPr>
          <p:spPr>
            <a:xfrm>
              <a:off x="1179048" y="2883898"/>
              <a:ext cx="10555752" cy="2855421"/>
            </a:xfrm>
            <a:prstGeom prst="rect">
              <a:avLst/>
            </a:prstGeom>
            <a:solidFill>
              <a:schemeClr val="bg1"/>
            </a:solidFill>
            <a:ln w="28575">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nvGrpSpPr>
            <p:cNvPr id="5" name="Group 4">
              <a:extLst>
                <a:ext uri="{FF2B5EF4-FFF2-40B4-BE49-F238E27FC236}">
                  <a16:creationId xmlns:a16="http://schemas.microsoft.com/office/drawing/2014/main" id="{92B3D18E-E612-031A-5062-258B981FB85E}"/>
                </a:ext>
              </a:extLst>
            </p:cNvPr>
            <p:cNvGrpSpPr/>
            <p:nvPr/>
          </p:nvGrpSpPr>
          <p:grpSpPr>
            <a:xfrm>
              <a:off x="1168814" y="2842693"/>
              <a:ext cx="10525834" cy="2760000"/>
              <a:chOff x="-2024797" y="5666009"/>
              <a:chExt cx="10525834" cy="2760000"/>
            </a:xfrm>
          </p:grpSpPr>
          <p:pic>
            <p:nvPicPr>
              <p:cNvPr id="7" name="Picture 6">
                <a:extLst>
                  <a:ext uri="{FF2B5EF4-FFF2-40B4-BE49-F238E27FC236}">
                    <a16:creationId xmlns:a16="http://schemas.microsoft.com/office/drawing/2014/main" id="{63640BCE-DCB1-A999-17B3-C37E03472D15}"/>
                  </a:ext>
                </a:extLst>
              </p:cNvPr>
              <p:cNvPicPr>
                <a:picLocks noChangeAspect="1"/>
              </p:cNvPicPr>
              <p:nvPr/>
            </p:nvPicPr>
            <p:blipFill>
              <a:blip r:embed="rId3"/>
              <a:stretch>
                <a:fillRect/>
              </a:stretch>
            </p:blipFill>
            <p:spPr>
              <a:xfrm>
                <a:off x="-1933400" y="6388308"/>
                <a:ext cx="10434437" cy="2037701"/>
              </a:xfrm>
              <a:prstGeom prst="rect">
                <a:avLst/>
              </a:prstGeom>
            </p:spPr>
          </p:pic>
          <p:sp>
            <p:nvSpPr>
              <p:cNvPr id="8" name="TextBox 7">
                <a:extLst>
                  <a:ext uri="{FF2B5EF4-FFF2-40B4-BE49-F238E27FC236}">
                    <a16:creationId xmlns:a16="http://schemas.microsoft.com/office/drawing/2014/main" id="{C5D1560E-3A49-9038-A71F-16F2423B481E}"/>
                  </a:ext>
                </a:extLst>
              </p:cNvPr>
              <p:cNvSpPr txBox="1"/>
              <p:nvPr/>
            </p:nvSpPr>
            <p:spPr>
              <a:xfrm>
                <a:off x="-2024797" y="5666009"/>
                <a:ext cx="5426540" cy="584775"/>
              </a:xfrm>
              <a:prstGeom prst="rect">
                <a:avLst/>
              </a:prstGeom>
              <a:noFill/>
            </p:spPr>
            <p:txBody>
              <a:bodyPr wrap="square">
                <a:spAutoFit/>
              </a:bodyPr>
              <a:lstStyle/>
              <a:p>
                <a:r>
                  <a:rPr lang="en-US" sz="3200">
                    <a:latin typeface="Calibri" panose="020F0502020204030204" pitchFamily="34" charset="0"/>
                    <a:cs typeface="Calibri" panose="020F0502020204030204" pitchFamily="34" charset="0"/>
                  </a:rPr>
                  <a:t>O</a:t>
                </a:r>
                <a:r>
                  <a:rPr lang="en-US" sz="3200">
                    <a:effectLst/>
                    <a:latin typeface="Calibri" panose="020F0502020204030204" pitchFamily="34" charset="0"/>
                    <a:cs typeface="Calibri" panose="020F0502020204030204" pitchFamily="34" charset="0"/>
                  </a:rPr>
                  <a:t>ur double-odd curve T-25519: </a:t>
                </a:r>
                <a:endParaRPr lang="en-US" sz="3200">
                  <a:latin typeface="Calibri" panose="020F0502020204030204" pitchFamily="34" charset="0"/>
                  <a:cs typeface="Calibri" panose="020F0502020204030204" pitchFamily="34" charset="0"/>
                </a:endParaRPr>
              </a:p>
            </p:txBody>
          </p:sp>
        </p:grpSp>
      </p:grpSp>
      <p:grpSp>
        <p:nvGrpSpPr>
          <p:cNvPr id="21" name="Group 20">
            <a:extLst>
              <a:ext uri="{FF2B5EF4-FFF2-40B4-BE49-F238E27FC236}">
                <a16:creationId xmlns:a16="http://schemas.microsoft.com/office/drawing/2014/main" id="{B1EAB8E5-59DA-C4FC-8C70-D9A2C5E11F90}"/>
              </a:ext>
            </a:extLst>
          </p:cNvPr>
          <p:cNvGrpSpPr/>
          <p:nvPr/>
        </p:nvGrpSpPr>
        <p:grpSpPr>
          <a:xfrm>
            <a:off x="117337" y="2883898"/>
            <a:ext cx="4926759" cy="616392"/>
            <a:chOff x="21208" y="6316525"/>
            <a:chExt cx="4926759" cy="616392"/>
          </a:xfrm>
        </p:grpSpPr>
        <p:sp>
          <p:nvSpPr>
            <p:cNvPr id="20" name="TextBox 19">
              <a:extLst>
                <a:ext uri="{FF2B5EF4-FFF2-40B4-BE49-F238E27FC236}">
                  <a16:creationId xmlns:a16="http://schemas.microsoft.com/office/drawing/2014/main" id="{EA0DE6D1-F727-8F2D-724D-58ADAD6293A0}"/>
                </a:ext>
              </a:extLst>
            </p:cNvPr>
            <p:cNvSpPr txBox="1"/>
            <p:nvPr/>
          </p:nvSpPr>
          <p:spPr>
            <a:xfrm>
              <a:off x="4271692" y="6348142"/>
              <a:ext cx="676275" cy="584775"/>
            </a:xfrm>
            <a:prstGeom prst="rect">
              <a:avLst/>
            </a:prstGeom>
            <a:noFill/>
          </p:spPr>
          <p:txBody>
            <a:bodyPr wrap="square">
              <a:spAutoFit/>
            </a:bodyPr>
            <a:lstStyle/>
            <a:p>
              <a:r>
                <a:rPr lang="en-US" sz="3200"/>
                <a:t>😕</a:t>
              </a:r>
            </a:p>
          </p:txBody>
        </p:sp>
        <p:sp>
          <p:nvSpPr>
            <p:cNvPr id="9" name="TextBox 8">
              <a:extLst>
                <a:ext uri="{FF2B5EF4-FFF2-40B4-BE49-F238E27FC236}">
                  <a16:creationId xmlns:a16="http://schemas.microsoft.com/office/drawing/2014/main" id="{AF9186E7-2C7B-E4C3-74AD-5A50BB408301}"/>
                </a:ext>
              </a:extLst>
            </p:cNvPr>
            <p:cNvSpPr txBox="1">
              <a:spLocks/>
            </p:cNvSpPr>
            <p:nvPr/>
          </p:nvSpPr>
          <p:spPr>
            <a:xfrm>
              <a:off x="21208" y="6316525"/>
              <a:ext cx="4418197" cy="523220"/>
            </a:xfrm>
            <a:prstGeom prst="rect">
              <a:avLst/>
            </a:prstGeom>
            <a:noFill/>
          </p:spPr>
          <p:txBody>
            <a:bodyPr wrap="none" rtlCol="0">
              <a:spAutoFit/>
            </a:bodyPr>
            <a:lstStyle/>
            <a:p>
              <a:r>
                <a:rPr lang="en-US" sz="2800">
                  <a:solidFill>
                    <a:srgbClr val="FF0000"/>
                  </a:solidFill>
                </a:rPr>
                <a:t>Put constraints on </a:t>
              </a:r>
              <a:r>
                <a:rPr lang="en-US" sz="2800" err="1">
                  <a:solidFill>
                    <a:srgbClr val="FF0000"/>
                  </a:solidFill>
                </a:rPr>
                <a:t>zkSNARKs</a:t>
              </a:r>
              <a:r>
                <a:rPr lang="en-US" sz="2800">
                  <a:solidFill>
                    <a:srgbClr val="FF0000"/>
                  </a:solidFill>
                </a:rPr>
                <a:t> </a:t>
              </a:r>
            </a:p>
          </p:txBody>
        </p:sp>
      </p:grpSp>
    </p:spTree>
    <p:extLst>
      <p:ext uri="{BB962C8B-B14F-4D97-AF65-F5344CB8AC3E}">
        <p14:creationId xmlns:p14="http://schemas.microsoft.com/office/powerpoint/2010/main" val="920934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2" presetClass="exit" presetSubtype="4" fill="hold" nodeType="clickEffect">
                                  <p:stCondLst>
                                    <p:cond delay="0"/>
                                  </p:stCondLst>
                                  <p:childTnLst>
                                    <p:animEffect transition="out" filter="wipe(down)">
                                      <p:cBhvr>
                                        <p:cTn id="16" dur="500"/>
                                        <p:tgtEl>
                                          <p:spTgt spid="6">
                                            <p:txEl>
                                              <p:pRg st="0" end="0"/>
                                            </p:txEl>
                                          </p:spTgt>
                                        </p:tgtEl>
                                      </p:cBhvr>
                                    </p:animEffect>
                                    <p:set>
                                      <p:cBhvr>
                                        <p:cTn id="17" dur="1" fill="hold">
                                          <p:stCondLst>
                                            <p:cond delay="499"/>
                                          </p:stCondLst>
                                        </p:cTn>
                                        <p:tgtEl>
                                          <p:spTgt spid="6">
                                            <p:txEl>
                                              <p:pRg st="0" end="0"/>
                                            </p:txEl>
                                          </p:spTgt>
                                        </p:tgtEl>
                                        <p:attrNameLst>
                                          <p:attrName>style.visibility</p:attrName>
                                        </p:attrNameLst>
                                      </p:cBhvr>
                                      <p:to>
                                        <p:strVal val="hidden"/>
                                      </p:to>
                                    </p:set>
                                  </p:childTnLst>
                                </p:cTn>
                              </p:par>
                              <p:par>
                                <p:cTn id="18" presetID="9" presetClass="entr" presetSubtype="0" fill="hold" nodeType="withEffect">
                                  <p:stCondLst>
                                    <p:cond delay="0"/>
                                  </p:stCondLst>
                                  <p:childTnLst>
                                    <p:set>
                                      <p:cBhvr>
                                        <p:cTn id="19" dur="1" fill="hold">
                                          <p:stCondLst>
                                            <p:cond delay="0"/>
                                          </p:stCondLst>
                                        </p:cTn>
                                        <p:tgtEl>
                                          <p:spTgt spid="15">
                                            <p:txEl>
                                              <p:pRg st="0" end="0"/>
                                            </p:txEl>
                                          </p:spTgt>
                                        </p:tgtEl>
                                        <p:attrNameLst>
                                          <p:attrName>style.visibility</p:attrName>
                                        </p:attrNameLst>
                                      </p:cBhvr>
                                      <p:to>
                                        <p:strVal val="visible"/>
                                      </p:to>
                                    </p:set>
                                    <p:animEffect transition="in" filter="dissolve">
                                      <p:cBhvr>
                                        <p:cTn id="20" dur="500"/>
                                        <p:tgtEl>
                                          <p:spTgt spid="15">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nodeType="clickEffect">
                                  <p:stCondLst>
                                    <p:cond delay="0"/>
                                  </p:stCondLst>
                                  <p:childTnLst>
                                    <p:set>
                                      <p:cBhvr>
                                        <p:cTn id="28" dur="1" fill="hold">
                                          <p:stCondLst>
                                            <p:cond delay="0"/>
                                          </p:stCondLst>
                                        </p:cTn>
                                        <p:tgtEl>
                                          <p:spTgt spid="16"/>
                                        </p:tgtEl>
                                        <p:attrNameLst>
                                          <p:attrName>style.visibility</p:attrName>
                                        </p:attrNameLst>
                                      </p:cBhvr>
                                      <p:to>
                                        <p:strVal val="hidden"/>
                                      </p:to>
                                    </p:set>
                                  </p:childTnLst>
                                </p:cTn>
                              </p:par>
                              <p:par>
                                <p:cTn id="29" presetID="1" presetClass="entr" presetSubtype="0" fill="hold" nodeType="with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 grpId="0" animBg="1"/>
    </p:bldLst>
  </p:timing>
</p:sld>
</file>

<file path=ppt/slides/slide90.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51605F3A-9A57-B8A2-E48F-FBF2AD050BE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60667AD-F3D0-3E56-F6E0-4D5A426578CD}"/>
              </a:ext>
            </a:extLst>
          </p:cNvPr>
          <p:cNvSpPr>
            <a:spLocks noGrp="1"/>
          </p:cNvSpPr>
          <p:nvPr>
            <p:ph type="title"/>
          </p:nvPr>
        </p:nvSpPr>
        <p:spPr/>
        <p:txBody>
          <a:bodyPr/>
          <a:lstStyle/>
          <a:p>
            <a:r>
              <a:rPr lang="en-US"/>
              <a:t>Proof-of-Possession + Age check</a:t>
            </a:r>
          </a:p>
        </p:txBody>
      </p:sp>
      <p:sp>
        <p:nvSpPr>
          <p:cNvPr id="5" name="Rectangle 4">
            <a:extLst>
              <a:ext uri="{FF2B5EF4-FFF2-40B4-BE49-F238E27FC236}">
                <a16:creationId xmlns:a16="http://schemas.microsoft.com/office/drawing/2014/main" id="{D37F283F-CAE8-82B9-F92D-02DB46C47893}"/>
              </a:ext>
            </a:extLst>
          </p:cNvPr>
          <p:cNvSpPr/>
          <p:nvPr/>
        </p:nvSpPr>
        <p:spPr>
          <a:xfrm>
            <a:off x="9596885" y="1468351"/>
            <a:ext cx="2008555" cy="2031386"/>
          </a:xfrm>
          <a:prstGeom prst="rect">
            <a:avLst/>
          </a:prstGeom>
          <a:gradFill flip="none" rotWithShape="1">
            <a:gsLst>
              <a:gs pos="0">
                <a:schemeClr val="bg2">
                  <a:lumMod val="90000"/>
                  <a:shade val="30000"/>
                  <a:satMod val="115000"/>
                </a:schemeClr>
              </a:gs>
              <a:gs pos="50000">
                <a:schemeClr val="bg2">
                  <a:lumMod val="90000"/>
                  <a:shade val="67500"/>
                  <a:satMod val="115000"/>
                </a:schemeClr>
              </a:gs>
              <a:gs pos="100000">
                <a:schemeClr val="bg2">
                  <a:lumMod val="90000"/>
                  <a:shade val="100000"/>
                  <a:satMod val="115000"/>
                </a:schemeClr>
              </a:gs>
            </a:gsLst>
            <a:lin ang="13500000" scaled="1"/>
            <a:tileRect/>
          </a:gra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a:solidFill>
                  <a:sysClr val="windowText" lastClr="000000"/>
                </a:solidFill>
              </a:rPr>
              <a:t>Service</a:t>
            </a:r>
          </a:p>
          <a:p>
            <a:pPr algn="ctr"/>
            <a:r>
              <a:rPr lang="en-US" sz="2400">
                <a:solidFill>
                  <a:sysClr val="windowText" lastClr="000000"/>
                </a:solidFill>
              </a:rPr>
              <a:t>(Age &gt;21 Only)</a:t>
            </a:r>
          </a:p>
        </p:txBody>
      </p:sp>
      <p:sp>
        <p:nvSpPr>
          <p:cNvPr id="7" name="TextBox 6">
            <a:extLst>
              <a:ext uri="{FF2B5EF4-FFF2-40B4-BE49-F238E27FC236}">
                <a16:creationId xmlns:a16="http://schemas.microsoft.com/office/drawing/2014/main" id="{1D8F0460-2526-47FF-0A23-BF4EEB7F0F09}"/>
              </a:ext>
            </a:extLst>
          </p:cNvPr>
          <p:cNvSpPr txBox="1"/>
          <p:nvPr/>
        </p:nvSpPr>
        <p:spPr>
          <a:xfrm>
            <a:off x="-4293118" y="4158681"/>
            <a:ext cx="1547446" cy="461665"/>
          </a:xfrm>
          <a:prstGeom prst="rect">
            <a:avLst/>
          </a:prstGeom>
          <a:noFill/>
        </p:spPr>
        <p:txBody>
          <a:bodyPr wrap="square">
            <a:spAutoFit/>
          </a:bodyPr>
          <a:lstStyle/>
          <a:p>
            <a:pPr algn="ctr"/>
            <a:r>
              <a:rPr lang="en-US" sz="2400" b="0" i="0">
                <a:solidFill>
                  <a:srgbClr val="0D0D0D"/>
                </a:solidFill>
                <a:effectLst/>
                <a:highlight>
                  <a:srgbClr val="FFFFFF"/>
                </a:highlight>
                <a:latin typeface="Söhne"/>
              </a:rPr>
              <a:t>Verifier</a:t>
            </a:r>
            <a:endParaRPr lang="en-GB" sz="2400">
              <a:solidFill>
                <a:schemeClr val="tx1"/>
              </a:solidFill>
            </a:endParaRPr>
          </a:p>
        </p:txBody>
      </p:sp>
      <p:pic>
        <p:nvPicPr>
          <p:cNvPr id="9" name="Picture 4" descr="Certificate - Free education icons">
            <a:extLst>
              <a:ext uri="{FF2B5EF4-FFF2-40B4-BE49-F238E27FC236}">
                <a16:creationId xmlns:a16="http://schemas.microsoft.com/office/drawing/2014/main" id="{A8097037-A412-2A61-8E47-F546A951786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89602" y="4910538"/>
            <a:ext cx="687700" cy="687700"/>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Straight Arrow Connector 9">
            <a:extLst>
              <a:ext uri="{FF2B5EF4-FFF2-40B4-BE49-F238E27FC236}">
                <a16:creationId xmlns:a16="http://schemas.microsoft.com/office/drawing/2014/main" id="{05B0754B-EC8C-1D7D-DCBC-914A1458DDE0}"/>
              </a:ext>
            </a:extLst>
          </p:cNvPr>
          <p:cNvCxnSpPr>
            <a:cxnSpLocks/>
          </p:cNvCxnSpPr>
          <p:nvPr/>
        </p:nvCxnSpPr>
        <p:spPr>
          <a:xfrm flipV="1">
            <a:off x="7055920" y="3758557"/>
            <a:ext cx="2262553" cy="1563407"/>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pic>
        <p:nvPicPr>
          <p:cNvPr id="5128" name="Picture 8" descr="Green check mark icon symbol logo in a circle. Tick symbol green checkmark  approve transparent 24382913 PNG">
            <a:extLst>
              <a:ext uri="{FF2B5EF4-FFF2-40B4-BE49-F238E27FC236}">
                <a16:creationId xmlns:a16="http://schemas.microsoft.com/office/drawing/2014/main" id="{61987819-4A80-98B0-814A-66199813974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222692" y="3185499"/>
            <a:ext cx="932350" cy="850814"/>
          </a:xfrm>
          <a:prstGeom prst="rect">
            <a:avLst/>
          </a:prstGeom>
          <a:noFill/>
          <a:extLst>
            <a:ext uri="{909E8E84-426E-40DD-AFC4-6F175D3DCCD1}">
              <a14:hiddenFill xmlns:a14="http://schemas.microsoft.com/office/drawing/2010/main">
                <a:solidFill>
                  <a:srgbClr val="FFFFFF"/>
                </a:solidFill>
              </a14:hiddenFill>
            </a:ext>
          </a:extLst>
        </p:spPr>
      </p:pic>
      <p:pic>
        <p:nvPicPr>
          <p:cNvPr id="11" name="Graphic 10" descr="Diploma roll with solid fill">
            <a:extLst>
              <a:ext uri="{FF2B5EF4-FFF2-40B4-BE49-F238E27FC236}">
                <a16:creationId xmlns:a16="http://schemas.microsoft.com/office/drawing/2014/main" id="{ACE284E4-CB38-6F77-0E0C-0B579DE8714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239449" y="5476585"/>
            <a:ext cx="914400" cy="914400"/>
          </a:xfrm>
          <a:prstGeom prst="rect">
            <a:avLst/>
          </a:prstGeom>
        </p:spPr>
      </p:pic>
      <p:sp>
        <p:nvSpPr>
          <p:cNvPr id="3" name="Rectangle 2">
            <a:extLst>
              <a:ext uri="{FF2B5EF4-FFF2-40B4-BE49-F238E27FC236}">
                <a16:creationId xmlns:a16="http://schemas.microsoft.com/office/drawing/2014/main" id="{B44204AC-A3E7-B07D-7080-7548A82C7E37}"/>
              </a:ext>
            </a:extLst>
          </p:cNvPr>
          <p:cNvSpPr/>
          <p:nvPr/>
        </p:nvSpPr>
        <p:spPr>
          <a:xfrm>
            <a:off x="167565" y="4986339"/>
            <a:ext cx="2627738" cy="1472557"/>
          </a:xfrm>
          <a:prstGeom prst="rect">
            <a:avLst/>
          </a:prstGeom>
          <a:ln>
            <a:solidFill>
              <a:schemeClr val="bg1"/>
            </a:solid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US" sz="2400">
                <a:solidFill>
                  <a:schemeClr val="bg1"/>
                </a:solidFill>
              </a:rPr>
              <a:t>Proof-of-Possession +</a:t>
            </a:r>
          </a:p>
          <a:p>
            <a:pPr algn="ctr"/>
            <a:r>
              <a:rPr lang="en-US" sz="2400">
                <a:solidFill>
                  <a:schemeClr val="bg1"/>
                </a:solidFill>
              </a:rPr>
              <a:t>Age &gt;21 Check</a:t>
            </a:r>
          </a:p>
        </p:txBody>
      </p:sp>
      <p:cxnSp>
        <p:nvCxnSpPr>
          <p:cNvPr id="14" name="Straight Arrow Connector 13">
            <a:extLst>
              <a:ext uri="{FF2B5EF4-FFF2-40B4-BE49-F238E27FC236}">
                <a16:creationId xmlns:a16="http://schemas.microsoft.com/office/drawing/2014/main" id="{81E92313-A6FD-253F-7596-217B0BCE082F}"/>
              </a:ext>
            </a:extLst>
          </p:cNvPr>
          <p:cNvCxnSpPr>
            <a:cxnSpLocks/>
          </p:cNvCxnSpPr>
          <p:nvPr/>
        </p:nvCxnSpPr>
        <p:spPr>
          <a:xfrm flipH="1">
            <a:off x="2996507" y="5598238"/>
            <a:ext cx="1400285" cy="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15" name="Straight Arrow Connector 14">
            <a:extLst>
              <a:ext uri="{FF2B5EF4-FFF2-40B4-BE49-F238E27FC236}">
                <a16:creationId xmlns:a16="http://schemas.microsoft.com/office/drawing/2014/main" id="{A72CB810-1140-C35D-C732-676C4CA4D02A}"/>
              </a:ext>
            </a:extLst>
          </p:cNvPr>
          <p:cNvCxnSpPr>
            <a:cxnSpLocks/>
          </p:cNvCxnSpPr>
          <p:nvPr/>
        </p:nvCxnSpPr>
        <p:spPr>
          <a:xfrm flipV="1">
            <a:off x="3038747" y="6187928"/>
            <a:ext cx="1399032" cy="147"/>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pic>
        <p:nvPicPr>
          <p:cNvPr id="17" name="Graphic 16" descr="Diploma roll with solid fill">
            <a:extLst>
              <a:ext uri="{FF2B5EF4-FFF2-40B4-BE49-F238E27FC236}">
                <a16:creationId xmlns:a16="http://schemas.microsoft.com/office/drawing/2014/main" id="{085B4B82-CC7A-838A-97FB-CFA9BC7D763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308075" y="3932313"/>
            <a:ext cx="914400" cy="914400"/>
          </a:xfrm>
          <a:prstGeom prst="rect">
            <a:avLst/>
          </a:prstGeom>
        </p:spPr>
      </p:pic>
      <p:pic>
        <p:nvPicPr>
          <p:cNvPr id="4" name="Picture 6" descr="Client - Free marketing icons">
            <a:extLst>
              <a:ext uri="{FF2B5EF4-FFF2-40B4-BE49-F238E27FC236}">
                <a16:creationId xmlns:a16="http://schemas.microsoft.com/office/drawing/2014/main" id="{61165077-8339-E967-2AB7-127DFAAF048E}"/>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b="28374"/>
          <a:stretch/>
        </p:blipFill>
        <p:spPr bwMode="auto">
          <a:xfrm>
            <a:off x="4347680" y="4530516"/>
            <a:ext cx="2604313" cy="186537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F69E6696-C3C3-FD3B-F224-A0B8F292C830}"/>
              </a:ext>
            </a:extLst>
          </p:cNvPr>
          <p:cNvSpPr txBox="1"/>
          <p:nvPr/>
        </p:nvSpPr>
        <p:spPr>
          <a:xfrm>
            <a:off x="5300878" y="6390985"/>
            <a:ext cx="697916" cy="461665"/>
          </a:xfrm>
          <a:prstGeom prst="rect">
            <a:avLst/>
          </a:prstGeom>
          <a:noFill/>
        </p:spPr>
        <p:txBody>
          <a:bodyPr wrap="square">
            <a:spAutoFit/>
          </a:bodyPr>
          <a:lstStyle/>
          <a:p>
            <a:r>
              <a:rPr lang="en-US" sz="2400"/>
              <a:t>Bob</a:t>
            </a:r>
          </a:p>
        </p:txBody>
      </p:sp>
      <p:pic>
        <p:nvPicPr>
          <p:cNvPr id="16" name="Picture 6" descr="Home • Go Government">
            <a:extLst>
              <a:ext uri="{FF2B5EF4-FFF2-40B4-BE49-F238E27FC236}">
                <a16:creationId xmlns:a16="http://schemas.microsoft.com/office/drawing/2014/main" id="{840948DA-5A0E-C01E-1BFD-5310DAE922E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86560" y="1544151"/>
            <a:ext cx="2031387" cy="2031387"/>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4" descr="Certificate - Free education icons">
            <a:extLst>
              <a:ext uri="{FF2B5EF4-FFF2-40B4-BE49-F238E27FC236}">
                <a16:creationId xmlns:a16="http://schemas.microsoft.com/office/drawing/2014/main" id="{DD9CD54F-EAD3-362B-1B91-04DBF2F6C01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2186" y="3401992"/>
            <a:ext cx="687700" cy="687700"/>
          </a:xfrm>
          <a:prstGeom prst="rect">
            <a:avLst/>
          </a:prstGeom>
          <a:noFill/>
          <a:extLst>
            <a:ext uri="{909E8E84-426E-40DD-AFC4-6F175D3DCCD1}">
              <a14:hiddenFill xmlns:a14="http://schemas.microsoft.com/office/drawing/2010/main">
                <a:solidFill>
                  <a:srgbClr val="FFFFFF"/>
                </a:solidFill>
              </a14:hiddenFill>
            </a:ext>
          </a:extLst>
        </p:spPr>
      </p:pic>
      <p:cxnSp>
        <p:nvCxnSpPr>
          <p:cNvPr id="27" name="Straight Arrow Connector 26">
            <a:extLst>
              <a:ext uri="{FF2B5EF4-FFF2-40B4-BE49-F238E27FC236}">
                <a16:creationId xmlns:a16="http://schemas.microsoft.com/office/drawing/2014/main" id="{BEE811AA-C934-9DB1-697E-9109262C4B52}"/>
              </a:ext>
            </a:extLst>
          </p:cNvPr>
          <p:cNvCxnSpPr>
            <a:cxnSpLocks/>
          </p:cNvCxnSpPr>
          <p:nvPr/>
        </p:nvCxnSpPr>
        <p:spPr>
          <a:xfrm>
            <a:off x="2078549" y="3662673"/>
            <a:ext cx="2212848" cy="1344168"/>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28" name="Straight Arrow Connector 27">
            <a:extLst>
              <a:ext uri="{FF2B5EF4-FFF2-40B4-BE49-F238E27FC236}">
                <a16:creationId xmlns:a16="http://schemas.microsoft.com/office/drawing/2014/main" id="{28F7DC2E-9006-F3CD-59CA-18650CFCAE3C}"/>
              </a:ext>
            </a:extLst>
          </p:cNvPr>
          <p:cNvCxnSpPr>
            <a:cxnSpLocks/>
          </p:cNvCxnSpPr>
          <p:nvPr/>
        </p:nvCxnSpPr>
        <p:spPr>
          <a:xfrm flipH="1" flipV="1">
            <a:off x="2594366" y="3049168"/>
            <a:ext cx="2215662" cy="1341894"/>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36" name="TextBox 35">
            <a:extLst>
              <a:ext uri="{FF2B5EF4-FFF2-40B4-BE49-F238E27FC236}">
                <a16:creationId xmlns:a16="http://schemas.microsoft.com/office/drawing/2014/main" id="{9DA09F09-165B-0953-965F-5DF446C1207D}"/>
              </a:ext>
            </a:extLst>
          </p:cNvPr>
          <p:cNvSpPr txBox="1"/>
          <p:nvPr/>
        </p:nvSpPr>
        <p:spPr>
          <a:xfrm>
            <a:off x="468318" y="3825320"/>
            <a:ext cx="1215397" cy="461665"/>
          </a:xfrm>
          <a:prstGeom prst="rect">
            <a:avLst/>
          </a:prstGeom>
          <a:noFill/>
        </p:spPr>
        <p:txBody>
          <a:bodyPr wrap="none" rtlCol="0">
            <a:spAutoFit/>
          </a:bodyPr>
          <a:lstStyle/>
          <a:p>
            <a:r>
              <a:rPr lang="en-US" sz="2400"/>
              <a:t>(</a:t>
            </a:r>
            <a:r>
              <a:rPr lang="en-US" sz="2400" err="1"/>
              <a:t>sk</a:t>
            </a:r>
            <a:r>
              <a:rPr lang="en-US" sz="2400"/>
              <a:t>,   pk)</a:t>
            </a:r>
          </a:p>
        </p:txBody>
      </p:sp>
      <p:pic>
        <p:nvPicPr>
          <p:cNvPr id="20" name="Picture 2" descr="Key PNG transparent image download, size: 2560x1066px">
            <a:extLst>
              <a:ext uri="{FF2B5EF4-FFF2-40B4-BE49-F238E27FC236}">
                <a16:creationId xmlns:a16="http://schemas.microsoft.com/office/drawing/2014/main" id="{9C25C887-9BF0-0075-D4B0-233E44D60EAF}"/>
              </a:ext>
            </a:extLst>
          </p:cNvPr>
          <p:cNvPicPr>
            <a:picLocks noChangeAspect="1" noChangeArrowheads="1"/>
          </p:cNvPicPr>
          <p:nvPr/>
        </p:nvPicPr>
        <p:blipFill>
          <a:blip r:embed="rId9">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3807369" y="6333435"/>
            <a:ext cx="1016910" cy="423448"/>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4" descr="Key PNG transparent image download, size: 2560x1066px">
            <a:extLst>
              <a:ext uri="{FF2B5EF4-FFF2-40B4-BE49-F238E27FC236}">
                <a16:creationId xmlns:a16="http://schemas.microsoft.com/office/drawing/2014/main" id="{73FF7909-56E5-7908-98F5-6D1D9F034216}"/>
              </a:ext>
            </a:extLst>
          </p:cNvPr>
          <p:cNvPicPr>
            <a:picLocks noChangeAspect="1" noChangeArrowheads="1"/>
          </p:cNvPicPr>
          <p:nvPr/>
        </p:nvPicPr>
        <p:blipFill>
          <a:blip r:embed="rId9">
            <a:duotone>
              <a:prstClr val="black"/>
              <a:srgbClr val="DC3220">
                <a:tint val="45000"/>
                <a:satMod val="400000"/>
              </a:srgbClr>
            </a:duotone>
            <a:extLst>
              <a:ext uri="{28A0092B-C50C-407E-A947-70E740481C1C}">
                <a14:useLocalDpi xmlns:a14="http://schemas.microsoft.com/office/drawing/2010/main" val="0"/>
              </a:ext>
            </a:extLst>
          </a:blip>
          <a:srcRect/>
          <a:stretch>
            <a:fillRect/>
          </a:stretch>
        </p:blipFill>
        <p:spPr bwMode="auto">
          <a:xfrm>
            <a:off x="228972" y="3473991"/>
            <a:ext cx="851283" cy="354480"/>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descr="Key PNG transparent image download, size: 2560x1066px">
            <a:extLst>
              <a:ext uri="{FF2B5EF4-FFF2-40B4-BE49-F238E27FC236}">
                <a16:creationId xmlns:a16="http://schemas.microsoft.com/office/drawing/2014/main" id="{B5816BF9-DE34-749D-F7C8-F19EF759AE18}"/>
              </a:ext>
            </a:extLst>
          </p:cNvPr>
          <p:cNvPicPr>
            <a:picLocks noChangeAspect="1" noChangeArrowheads="1"/>
          </p:cNvPicPr>
          <p:nvPr/>
        </p:nvPicPr>
        <p:blipFill>
          <a:blip r:embed="rId9">
            <a:duotone>
              <a:prstClr val="black"/>
              <a:srgbClr val="005AB5">
                <a:tint val="45000"/>
                <a:satMod val="400000"/>
              </a:srgbClr>
            </a:duotone>
            <a:extLst>
              <a:ext uri="{28A0092B-C50C-407E-A947-70E740481C1C}">
                <a14:useLocalDpi xmlns:a14="http://schemas.microsoft.com/office/drawing/2010/main" val="0"/>
              </a:ext>
            </a:extLst>
          </a:blip>
          <a:srcRect/>
          <a:stretch>
            <a:fillRect/>
          </a:stretch>
        </p:blipFill>
        <p:spPr bwMode="auto">
          <a:xfrm>
            <a:off x="1113821" y="3470840"/>
            <a:ext cx="851282" cy="354480"/>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descr="Key PNG transparent image download, size: 2560x1066px">
            <a:extLst>
              <a:ext uri="{FF2B5EF4-FFF2-40B4-BE49-F238E27FC236}">
                <a16:creationId xmlns:a16="http://schemas.microsoft.com/office/drawing/2014/main" id="{764F637A-DE01-4B63-CD1D-19C142ADCCBA}"/>
              </a:ext>
            </a:extLst>
          </p:cNvPr>
          <p:cNvPicPr>
            <a:picLocks noChangeAspect="1" noChangeArrowheads="1"/>
          </p:cNvPicPr>
          <p:nvPr/>
        </p:nvPicPr>
        <p:blipFill>
          <a:blip r:embed="rId9">
            <a:duotone>
              <a:prstClr val="black"/>
              <a:srgbClr val="005AB5">
                <a:tint val="45000"/>
                <a:satMod val="400000"/>
              </a:srgbClr>
            </a:duotone>
            <a:extLst>
              <a:ext uri="{28A0092B-C50C-407E-A947-70E740481C1C}">
                <a14:useLocalDpi xmlns:a14="http://schemas.microsoft.com/office/drawing/2010/main" val="0"/>
              </a:ext>
            </a:extLst>
          </a:blip>
          <a:srcRect/>
          <a:stretch>
            <a:fillRect/>
          </a:stretch>
        </p:blipFill>
        <p:spPr bwMode="auto">
          <a:xfrm>
            <a:off x="9465805" y="3369434"/>
            <a:ext cx="1016910" cy="423448"/>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a:extLst>
              <a:ext uri="{FF2B5EF4-FFF2-40B4-BE49-F238E27FC236}">
                <a16:creationId xmlns:a16="http://schemas.microsoft.com/office/drawing/2014/main" id="{DC35B1A2-6122-E0D4-E763-A3E5CDFE15F0}"/>
              </a:ext>
            </a:extLst>
          </p:cNvPr>
          <p:cNvSpPr/>
          <p:nvPr/>
        </p:nvSpPr>
        <p:spPr>
          <a:xfrm>
            <a:off x="245884" y="5081048"/>
            <a:ext cx="2468880" cy="652930"/>
          </a:xfrm>
          <a:prstGeom prst="rect">
            <a:avLst/>
          </a:prstGeom>
          <a:solidFill>
            <a:schemeClr val="bg1"/>
          </a:solidFill>
          <a:ln w="38100">
            <a:solidFill>
              <a:schemeClr val="accent1"/>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200"/>
              <a:t>Proof-of-Possession</a:t>
            </a:r>
          </a:p>
        </p:txBody>
      </p:sp>
      <p:sp>
        <p:nvSpPr>
          <p:cNvPr id="13" name="Rectangle 12">
            <a:extLst>
              <a:ext uri="{FF2B5EF4-FFF2-40B4-BE49-F238E27FC236}">
                <a16:creationId xmlns:a16="http://schemas.microsoft.com/office/drawing/2014/main" id="{E59B5EA5-4D62-D390-401B-1CD44ECEA3EA}"/>
              </a:ext>
            </a:extLst>
          </p:cNvPr>
          <p:cNvSpPr/>
          <p:nvPr/>
        </p:nvSpPr>
        <p:spPr>
          <a:xfrm>
            <a:off x="245884" y="5733978"/>
            <a:ext cx="2468880" cy="624312"/>
          </a:xfrm>
          <a:prstGeom prst="rect">
            <a:avLst/>
          </a:prstGeom>
          <a:solidFill>
            <a:schemeClr val="bg1"/>
          </a:solidFill>
          <a:ln w="38100">
            <a:solidFill>
              <a:schemeClr val="accent1"/>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200"/>
              <a:t>Age check</a:t>
            </a:r>
          </a:p>
        </p:txBody>
      </p:sp>
      <p:pic>
        <p:nvPicPr>
          <p:cNvPr id="24" name="Picture 4" descr="Devil - Free smileys icons">
            <a:extLst>
              <a:ext uri="{FF2B5EF4-FFF2-40B4-BE49-F238E27FC236}">
                <a16:creationId xmlns:a16="http://schemas.microsoft.com/office/drawing/2014/main" id="{42B0C0CC-B852-9158-C85F-906B9A2A2CBC}"/>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913793" y="5587704"/>
            <a:ext cx="578138" cy="578138"/>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4" descr="Devil - Free smileys icons">
            <a:extLst>
              <a:ext uri="{FF2B5EF4-FFF2-40B4-BE49-F238E27FC236}">
                <a16:creationId xmlns:a16="http://schemas.microsoft.com/office/drawing/2014/main" id="{7B84D88D-E0B5-6459-F9DE-BDBCADA63EE1}"/>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1302103" y="1848572"/>
            <a:ext cx="578138" cy="578138"/>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586E6201-5036-3859-47BC-3474E003E831}"/>
              </a:ext>
            </a:extLst>
          </p:cNvPr>
          <p:cNvSpPr/>
          <p:nvPr/>
        </p:nvSpPr>
        <p:spPr>
          <a:xfrm>
            <a:off x="9596885" y="4077118"/>
            <a:ext cx="2008555" cy="1148735"/>
          </a:xfrm>
          <a:prstGeom prst="rect">
            <a:avLst/>
          </a:prstGeom>
          <a:solidFill>
            <a:schemeClr val="tx2">
              <a:lumMod val="60000"/>
              <a:lumOff val="4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a:solidFill>
                  <a:sysClr val="windowText" lastClr="000000"/>
                </a:solidFill>
              </a:rPr>
              <a:t>Service 2</a:t>
            </a:r>
          </a:p>
          <a:p>
            <a:pPr algn="ctr"/>
            <a:r>
              <a:rPr lang="en-US" sz="2400">
                <a:solidFill>
                  <a:sysClr val="windowText" lastClr="000000"/>
                </a:solidFill>
              </a:rPr>
              <a:t>(Age &gt;21 Only)</a:t>
            </a:r>
          </a:p>
        </p:txBody>
      </p:sp>
      <p:sp>
        <p:nvSpPr>
          <p:cNvPr id="29" name="Rectangle 28">
            <a:extLst>
              <a:ext uri="{FF2B5EF4-FFF2-40B4-BE49-F238E27FC236}">
                <a16:creationId xmlns:a16="http://schemas.microsoft.com/office/drawing/2014/main" id="{E369EBEC-3DBE-C456-7315-22D9AFFF66AA}"/>
              </a:ext>
            </a:extLst>
          </p:cNvPr>
          <p:cNvSpPr/>
          <p:nvPr/>
        </p:nvSpPr>
        <p:spPr>
          <a:xfrm>
            <a:off x="9570627" y="5476585"/>
            <a:ext cx="2008555" cy="1148735"/>
          </a:xfrm>
          <a:prstGeom prst="rect">
            <a:avLst/>
          </a:prstGeom>
          <a:solidFill>
            <a:schemeClr val="accent6">
              <a:lumMod val="60000"/>
              <a:lumOff val="4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a:solidFill>
                  <a:sysClr val="windowText" lastClr="000000"/>
                </a:solidFill>
              </a:rPr>
              <a:t>Service 3</a:t>
            </a:r>
          </a:p>
          <a:p>
            <a:pPr algn="ctr"/>
            <a:r>
              <a:rPr lang="en-US" sz="2400">
                <a:solidFill>
                  <a:sysClr val="windowText" lastClr="000000"/>
                </a:solidFill>
              </a:rPr>
              <a:t>(Age &gt;21 Only)</a:t>
            </a:r>
          </a:p>
        </p:txBody>
      </p:sp>
      <p:pic>
        <p:nvPicPr>
          <p:cNvPr id="30" name="Picture 2" descr="Key PNG transparent image download, size: 2560x1066px">
            <a:extLst>
              <a:ext uri="{FF2B5EF4-FFF2-40B4-BE49-F238E27FC236}">
                <a16:creationId xmlns:a16="http://schemas.microsoft.com/office/drawing/2014/main" id="{B4A8282C-058D-8AD4-CB80-7733496C4150}"/>
              </a:ext>
            </a:extLst>
          </p:cNvPr>
          <p:cNvPicPr>
            <a:picLocks noChangeAspect="1" noChangeArrowheads="1"/>
          </p:cNvPicPr>
          <p:nvPr/>
        </p:nvPicPr>
        <p:blipFill>
          <a:blip r:embed="rId9">
            <a:duotone>
              <a:prstClr val="black"/>
              <a:srgbClr val="005AB5">
                <a:tint val="45000"/>
                <a:satMod val="400000"/>
              </a:srgbClr>
            </a:duotone>
            <a:extLst>
              <a:ext uri="{28A0092B-C50C-407E-A947-70E740481C1C}">
                <a14:useLocalDpi xmlns:a14="http://schemas.microsoft.com/office/drawing/2010/main" val="0"/>
              </a:ext>
            </a:extLst>
          </a:blip>
          <a:srcRect/>
          <a:stretch>
            <a:fillRect/>
          </a:stretch>
        </p:blipFill>
        <p:spPr bwMode="auto">
          <a:xfrm>
            <a:off x="9422400" y="4927771"/>
            <a:ext cx="1016910" cy="423448"/>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2" descr="Key PNG transparent image download, size: 2560x1066px">
            <a:extLst>
              <a:ext uri="{FF2B5EF4-FFF2-40B4-BE49-F238E27FC236}">
                <a16:creationId xmlns:a16="http://schemas.microsoft.com/office/drawing/2014/main" id="{8CD4B51D-93A7-0062-1B69-07F128A326D8}"/>
              </a:ext>
            </a:extLst>
          </p:cNvPr>
          <p:cNvPicPr>
            <a:picLocks noChangeAspect="1" noChangeArrowheads="1"/>
          </p:cNvPicPr>
          <p:nvPr/>
        </p:nvPicPr>
        <p:blipFill>
          <a:blip r:embed="rId9">
            <a:duotone>
              <a:prstClr val="black"/>
              <a:srgbClr val="005AB5">
                <a:tint val="45000"/>
                <a:satMod val="400000"/>
              </a:srgbClr>
            </a:duotone>
            <a:extLst>
              <a:ext uri="{28A0092B-C50C-407E-A947-70E740481C1C}">
                <a14:useLocalDpi xmlns:a14="http://schemas.microsoft.com/office/drawing/2010/main" val="0"/>
              </a:ext>
            </a:extLst>
          </a:blip>
          <a:srcRect/>
          <a:stretch>
            <a:fillRect/>
          </a:stretch>
        </p:blipFill>
        <p:spPr bwMode="auto">
          <a:xfrm>
            <a:off x="9422400" y="6322376"/>
            <a:ext cx="1016910" cy="423448"/>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8" descr="Green check mark icon symbol logo in a circle. Tick symbol green checkmark  approve transparent 24382913 PNG">
            <a:extLst>
              <a:ext uri="{FF2B5EF4-FFF2-40B4-BE49-F238E27FC236}">
                <a16:creationId xmlns:a16="http://schemas.microsoft.com/office/drawing/2014/main" id="{F0DC29E7-1FE5-C0B0-9AD8-BB78639FCEA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98190" y="4532186"/>
            <a:ext cx="932350" cy="850814"/>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8" descr="Green check mark icon symbol logo in a circle. Tick symbol green checkmark  approve transparent 24382913 PNG">
            <a:extLst>
              <a:ext uri="{FF2B5EF4-FFF2-40B4-BE49-F238E27FC236}">
                <a16:creationId xmlns:a16="http://schemas.microsoft.com/office/drawing/2014/main" id="{5E7FD4E1-6C79-E03E-7B78-38173656F5C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98190" y="5965578"/>
            <a:ext cx="932350" cy="850814"/>
          </a:xfrm>
          <a:prstGeom prst="rect">
            <a:avLst/>
          </a:prstGeom>
          <a:noFill/>
          <a:extLst>
            <a:ext uri="{909E8E84-426E-40DD-AFC4-6F175D3DCCD1}">
              <a14:hiddenFill xmlns:a14="http://schemas.microsoft.com/office/drawing/2010/main">
                <a:solidFill>
                  <a:srgbClr val="FFFFFF"/>
                </a:solidFill>
              </a14:hiddenFill>
            </a:ext>
          </a:extLst>
        </p:spPr>
      </p:pic>
      <p:cxnSp>
        <p:nvCxnSpPr>
          <p:cNvPr id="35" name="Straight Arrow Connector 34">
            <a:extLst>
              <a:ext uri="{FF2B5EF4-FFF2-40B4-BE49-F238E27FC236}">
                <a16:creationId xmlns:a16="http://schemas.microsoft.com/office/drawing/2014/main" id="{C6A1769C-8B55-8F1B-39B1-DEA15A28361B}"/>
              </a:ext>
            </a:extLst>
          </p:cNvPr>
          <p:cNvCxnSpPr>
            <a:cxnSpLocks/>
          </p:cNvCxnSpPr>
          <p:nvPr/>
        </p:nvCxnSpPr>
        <p:spPr>
          <a:xfrm flipV="1">
            <a:off x="7015426" y="4892880"/>
            <a:ext cx="2399824" cy="887487"/>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38" name="Straight Arrow Connector 37">
            <a:extLst>
              <a:ext uri="{FF2B5EF4-FFF2-40B4-BE49-F238E27FC236}">
                <a16:creationId xmlns:a16="http://schemas.microsoft.com/office/drawing/2014/main" id="{9B9AF4ED-413A-4ACA-5E1D-FBD20E5DD13F}"/>
              </a:ext>
            </a:extLst>
          </p:cNvPr>
          <p:cNvCxnSpPr>
            <a:cxnSpLocks/>
          </p:cNvCxnSpPr>
          <p:nvPr/>
        </p:nvCxnSpPr>
        <p:spPr>
          <a:xfrm flipV="1">
            <a:off x="7008276" y="6139129"/>
            <a:ext cx="2406974" cy="23374"/>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pic>
        <p:nvPicPr>
          <p:cNvPr id="40" name="Graphic 39" descr="Diploma roll with solid fill">
            <a:extLst>
              <a:ext uri="{FF2B5EF4-FFF2-40B4-BE49-F238E27FC236}">
                <a16:creationId xmlns:a16="http://schemas.microsoft.com/office/drawing/2014/main" id="{93F8CA46-EDAA-0A5B-2825-83B7DBF301E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744219" y="5496037"/>
            <a:ext cx="914400" cy="914400"/>
          </a:xfrm>
          <a:prstGeom prst="rect">
            <a:avLst/>
          </a:prstGeom>
        </p:spPr>
      </p:pic>
      <p:pic>
        <p:nvPicPr>
          <p:cNvPr id="42" name="Graphic 41" descr="Diploma roll with solid fill">
            <a:extLst>
              <a:ext uri="{FF2B5EF4-FFF2-40B4-BE49-F238E27FC236}">
                <a16:creationId xmlns:a16="http://schemas.microsoft.com/office/drawing/2014/main" id="{E8883978-6A3E-718A-14E3-E805036C5DA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570151" y="4740045"/>
            <a:ext cx="914400" cy="914400"/>
          </a:xfrm>
          <a:prstGeom prst="rect">
            <a:avLst/>
          </a:prstGeom>
        </p:spPr>
      </p:pic>
      <p:grpSp>
        <p:nvGrpSpPr>
          <p:cNvPr id="43" name="Group 42">
            <a:extLst>
              <a:ext uri="{FF2B5EF4-FFF2-40B4-BE49-F238E27FC236}">
                <a16:creationId xmlns:a16="http://schemas.microsoft.com/office/drawing/2014/main" id="{8921EBF6-F471-4246-9C45-2B6BEEC4445F}"/>
              </a:ext>
            </a:extLst>
          </p:cNvPr>
          <p:cNvGrpSpPr/>
          <p:nvPr/>
        </p:nvGrpSpPr>
        <p:grpSpPr>
          <a:xfrm>
            <a:off x="2592186" y="5439848"/>
            <a:ext cx="9547404" cy="1344463"/>
            <a:chOff x="2592186" y="5439848"/>
            <a:chExt cx="9547404" cy="1344463"/>
          </a:xfrm>
        </p:grpSpPr>
        <p:sp>
          <p:nvSpPr>
            <p:cNvPr id="44" name="TextBox 43">
              <a:extLst>
                <a:ext uri="{FF2B5EF4-FFF2-40B4-BE49-F238E27FC236}">
                  <a16:creationId xmlns:a16="http://schemas.microsoft.com/office/drawing/2014/main" id="{4EBAA672-B2B0-974B-0C06-23D291E355FB}"/>
                </a:ext>
              </a:extLst>
            </p:cNvPr>
            <p:cNvSpPr txBox="1"/>
            <p:nvPr/>
          </p:nvSpPr>
          <p:spPr>
            <a:xfrm>
              <a:off x="8380785" y="6261091"/>
              <a:ext cx="3758805" cy="523220"/>
            </a:xfrm>
            <a:prstGeom prst="rect">
              <a:avLst/>
            </a:prstGeom>
            <a:ln>
              <a:solidFill>
                <a:srgbClr val="FF0000"/>
              </a:solid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sz="2800">
                  <a:solidFill>
                    <a:srgbClr val="FF0000"/>
                  </a:solidFill>
                </a:rPr>
                <a:t>Lack practical efficiency! </a:t>
              </a:r>
            </a:p>
          </p:txBody>
        </p:sp>
        <p:cxnSp>
          <p:nvCxnSpPr>
            <p:cNvPr id="45" name="Straight Arrow Connector 44">
              <a:extLst>
                <a:ext uri="{FF2B5EF4-FFF2-40B4-BE49-F238E27FC236}">
                  <a16:creationId xmlns:a16="http://schemas.microsoft.com/office/drawing/2014/main" id="{5453FF38-6CD3-B861-3171-4706A8E3F149}"/>
                </a:ext>
              </a:extLst>
            </p:cNvPr>
            <p:cNvCxnSpPr>
              <a:cxnSpLocks/>
              <a:stCxn id="44" idx="1"/>
            </p:cNvCxnSpPr>
            <p:nvPr/>
          </p:nvCxnSpPr>
          <p:spPr>
            <a:xfrm flipH="1" flipV="1">
              <a:off x="2592186" y="5439848"/>
              <a:ext cx="5788599" cy="1082853"/>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69814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5"/>
                                        </p:tgtEl>
                                        <p:attrNameLst>
                                          <p:attrName>style.visibility</p:attrName>
                                        </p:attrNameLst>
                                      </p:cBhvr>
                                      <p:to>
                                        <p:strVal val="visible"/>
                                      </p:to>
                                    </p:set>
                                  </p:childTnLst>
                                </p:cTn>
                              </p:par>
                              <p:par>
                                <p:cTn id="19" presetID="1" presetClass="entr" presetSubtype="0" fill="hold" nodeType="withEffect">
                                  <p:stCondLst>
                                    <p:cond delay="100"/>
                                  </p:stCondLst>
                                  <p:childTnLst>
                                    <p:set>
                                      <p:cBhvr>
                                        <p:cTn id="20" dur="1" fill="hold">
                                          <p:stCondLst>
                                            <p:cond delay="0"/>
                                          </p:stCondLst>
                                        </p:cTn>
                                        <p:tgtEl>
                                          <p:spTgt spid="3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8"/>
                                        </p:tgtEl>
                                        <p:attrNameLst>
                                          <p:attrName>style.visibility</p:attrName>
                                        </p:attrNameLst>
                                      </p:cBhvr>
                                      <p:to>
                                        <p:strVal val="visible"/>
                                      </p:to>
                                    </p:set>
                                  </p:childTnLst>
                                </p:cTn>
                              </p:par>
                              <p:par>
                                <p:cTn id="27" presetID="1" presetClass="entr" presetSubtype="0" fill="hold" nodeType="withEffect">
                                  <p:stCondLst>
                                    <p:cond delay="100"/>
                                  </p:stCondLst>
                                  <p:childTnLst>
                                    <p:set>
                                      <p:cBhvr>
                                        <p:cTn id="28" dur="1" fill="hold">
                                          <p:stCondLst>
                                            <p:cond delay="0"/>
                                          </p:stCondLst>
                                        </p:cTn>
                                        <p:tgtEl>
                                          <p:spTgt spid="3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9" grpId="0" animBg="1"/>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49A0B90-9E97-E798-A706-C424E327622F}"/>
              </a:ext>
            </a:extLst>
          </p:cNvPr>
          <p:cNvSpPr>
            <a:spLocks noGrp="1"/>
          </p:cNvSpPr>
          <p:nvPr>
            <p:ph idx="1"/>
          </p:nvPr>
        </p:nvSpPr>
        <p:spPr>
          <a:xfrm>
            <a:off x="838200" y="1825625"/>
            <a:ext cx="10515600" cy="4667250"/>
          </a:xfrm>
        </p:spPr>
        <p:txBody>
          <a:bodyPr>
            <a:normAutofit lnSpcReduction="10000"/>
          </a:bodyPr>
          <a:lstStyle/>
          <a:p>
            <a:r>
              <a:rPr lang="en-US" sz="3200"/>
              <a:t>Input: </a:t>
            </a:r>
          </a:p>
          <a:p>
            <a:pPr lvl="1"/>
            <a:r>
              <a:rPr lang="en-US" sz="2800"/>
              <a:t>Public key </a:t>
            </a:r>
            <a:r>
              <a:rPr lang="en-US" sz="2800">
                <a:solidFill>
                  <a:srgbClr val="005AB5"/>
                </a:solidFill>
              </a:rPr>
              <a:t>PK</a:t>
            </a:r>
          </a:p>
          <a:p>
            <a:pPr lvl="1"/>
            <a:r>
              <a:rPr lang="en-US" sz="2800"/>
              <a:t>Signature </a:t>
            </a:r>
            <a:r>
              <a:rPr lang="el-GR" sz="2800">
                <a:solidFill>
                  <a:srgbClr val="DC3220"/>
                </a:solidFill>
              </a:rPr>
              <a:t>σ</a:t>
            </a:r>
            <a:r>
              <a:rPr lang="en-US" sz="2800">
                <a:solidFill>
                  <a:srgbClr val="DC3220"/>
                </a:solidFill>
              </a:rPr>
              <a:t> = (R, z)</a:t>
            </a:r>
          </a:p>
          <a:p>
            <a:pPr lvl="1"/>
            <a:r>
              <a:rPr lang="en-US" sz="2800"/>
              <a:t>Message </a:t>
            </a:r>
            <a:r>
              <a:rPr lang="en-US" sz="2800">
                <a:solidFill>
                  <a:srgbClr val="DC3220"/>
                </a:solidFill>
              </a:rPr>
              <a:t>m</a:t>
            </a:r>
          </a:p>
          <a:p>
            <a:endParaRPr lang="en-US" sz="3200"/>
          </a:p>
          <a:p>
            <a:r>
              <a:rPr lang="en-US" sz="3200"/>
              <a:t>Verification algorithm</a:t>
            </a:r>
          </a:p>
          <a:p>
            <a:pPr marL="914400" lvl="1" indent="-457200">
              <a:buFont typeface="+mj-lt"/>
              <a:buAutoNum type="arabicPeriod"/>
            </a:pPr>
            <a:r>
              <a:rPr lang="en-US" sz="2800"/>
              <a:t>Compute </a:t>
            </a:r>
            <a:r>
              <a:rPr lang="en-US" sz="2800">
                <a:solidFill>
                  <a:srgbClr val="DC3220"/>
                </a:solidFill>
              </a:rPr>
              <a:t>r</a:t>
            </a:r>
            <a:r>
              <a:rPr lang="en-US" sz="2800"/>
              <a:t> ← x(</a:t>
            </a:r>
            <a:r>
              <a:rPr lang="en-US" sz="2800">
                <a:solidFill>
                  <a:srgbClr val="DC3220"/>
                </a:solidFill>
              </a:rPr>
              <a:t>R</a:t>
            </a:r>
            <a:r>
              <a:rPr lang="en-US" sz="2800"/>
              <a:t>) mod q </a:t>
            </a:r>
          </a:p>
          <a:p>
            <a:pPr marL="914400" lvl="1" indent="-457200">
              <a:buFont typeface="+mj-lt"/>
              <a:buAutoNum type="arabicPeriod"/>
            </a:pPr>
            <a:r>
              <a:rPr lang="en-US" sz="2800"/>
              <a:t>If </a:t>
            </a:r>
            <a:r>
              <a:rPr lang="en-US" sz="2800">
                <a:solidFill>
                  <a:srgbClr val="DC3220"/>
                </a:solidFill>
              </a:rPr>
              <a:t>r</a:t>
            </a:r>
            <a:r>
              <a:rPr lang="en-US" sz="2800"/>
              <a:t> = 0 or </a:t>
            </a:r>
            <a:r>
              <a:rPr lang="en-US" sz="2800">
                <a:solidFill>
                  <a:srgbClr val="DC3220"/>
                </a:solidFill>
              </a:rPr>
              <a:t>z</a:t>
            </a:r>
            <a:r>
              <a:rPr lang="en-US" sz="2800"/>
              <a:t> = 0 mod q: Return false </a:t>
            </a:r>
          </a:p>
          <a:p>
            <a:pPr marL="914400" lvl="1" indent="-457200">
              <a:buFont typeface="+mj-lt"/>
              <a:buAutoNum type="arabicPeriod"/>
            </a:pPr>
            <a:r>
              <a:rPr lang="en-US" sz="2800"/>
              <a:t>Compute </a:t>
            </a:r>
            <a:r>
              <a:rPr lang="en-US" sz="2800">
                <a:solidFill>
                  <a:srgbClr val="DC3220"/>
                </a:solidFill>
              </a:rPr>
              <a:t>k</a:t>
            </a:r>
            <a:r>
              <a:rPr lang="en-US" sz="2800"/>
              <a:t> ← -H(</a:t>
            </a:r>
            <a:r>
              <a:rPr lang="en-US" sz="2800">
                <a:solidFill>
                  <a:srgbClr val="DC3220"/>
                </a:solidFill>
              </a:rPr>
              <a:t>m</a:t>
            </a:r>
            <a:r>
              <a:rPr lang="en-US" sz="2800"/>
              <a:t>)/</a:t>
            </a:r>
            <a:r>
              <a:rPr lang="en-US" sz="2800">
                <a:solidFill>
                  <a:srgbClr val="DC3220"/>
                </a:solidFill>
              </a:rPr>
              <a:t>r</a:t>
            </a:r>
            <a:r>
              <a:rPr lang="en-US" sz="2800"/>
              <a:t> mod q</a:t>
            </a:r>
          </a:p>
          <a:p>
            <a:pPr marL="914400" lvl="1" indent="-457200">
              <a:buFont typeface="+mj-lt"/>
              <a:buAutoNum type="arabicPeriod"/>
            </a:pPr>
            <a:r>
              <a:rPr lang="en-US" sz="2800"/>
              <a:t>Return </a:t>
            </a:r>
            <a:r>
              <a:rPr lang="en-US" sz="2800">
                <a:solidFill>
                  <a:srgbClr val="005AB5"/>
                </a:solidFill>
              </a:rPr>
              <a:t>PK</a:t>
            </a:r>
            <a:r>
              <a:rPr lang="en-US" sz="2800"/>
              <a:t> = </a:t>
            </a:r>
            <a:r>
              <a:rPr lang="en-US" sz="2800">
                <a:solidFill>
                  <a:srgbClr val="DC3220"/>
                </a:solidFill>
              </a:rPr>
              <a:t>k</a:t>
            </a:r>
            <a:r>
              <a:rPr lang="en-US" sz="2800"/>
              <a:t> </a:t>
            </a:r>
            <a:r>
              <a:rPr lang="en-US" sz="2800">
                <a:solidFill>
                  <a:srgbClr val="005AB5"/>
                </a:solidFill>
              </a:rPr>
              <a:t>G</a:t>
            </a:r>
            <a:r>
              <a:rPr lang="en-US" sz="2800"/>
              <a:t> + </a:t>
            </a:r>
            <a:r>
              <a:rPr lang="en-US" sz="2800">
                <a:solidFill>
                  <a:srgbClr val="DC3220"/>
                </a:solidFill>
              </a:rPr>
              <a:t>z R</a:t>
            </a:r>
            <a:r>
              <a:rPr lang="en-US" sz="2800">
                <a:solidFill>
                  <a:srgbClr val="FF0000"/>
                </a:solidFill>
              </a:rPr>
              <a:t> </a:t>
            </a:r>
          </a:p>
          <a:p>
            <a:pPr marL="914400" lvl="1" indent="-457200">
              <a:buFont typeface="+mj-lt"/>
              <a:buAutoNum type="arabicPeriod"/>
            </a:pPr>
            <a:endParaRPr lang="en-US"/>
          </a:p>
        </p:txBody>
      </p:sp>
      <p:sp>
        <p:nvSpPr>
          <p:cNvPr id="2" name="Title 1">
            <a:extLst>
              <a:ext uri="{FF2B5EF4-FFF2-40B4-BE49-F238E27FC236}">
                <a16:creationId xmlns:a16="http://schemas.microsoft.com/office/drawing/2014/main" id="{B723AE83-2B05-B079-52E3-F229515BD1A8}"/>
              </a:ext>
            </a:extLst>
          </p:cNvPr>
          <p:cNvSpPr>
            <a:spLocks noGrp="1"/>
          </p:cNvSpPr>
          <p:nvPr>
            <p:ph type="title"/>
          </p:nvPr>
        </p:nvSpPr>
        <p:spPr/>
        <p:txBody>
          <a:bodyPr/>
          <a:lstStyle/>
          <a:p>
            <a:r>
              <a:rPr lang="en-US"/>
              <a:t>ECDSA Verification over P256 Curve</a:t>
            </a:r>
          </a:p>
        </p:txBody>
      </p:sp>
      <p:pic>
        <p:nvPicPr>
          <p:cNvPr id="5" name="Picture 2" descr="Key PNG transparent image download, size: 2560x1066px">
            <a:extLst>
              <a:ext uri="{FF2B5EF4-FFF2-40B4-BE49-F238E27FC236}">
                <a16:creationId xmlns:a16="http://schemas.microsoft.com/office/drawing/2014/main" id="{A3E992AC-D23D-CDD7-99E9-1AD0D1E627DE}"/>
              </a:ext>
            </a:extLst>
          </p:cNvPr>
          <p:cNvPicPr>
            <a:picLocks noChangeAspect="1" noChangeArrowheads="1"/>
          </p:cNvPicPr>
          <p:nvPr/>
        </p:nvPicPr>
        <p:blipFill>
          <a:blip r:embed="rId3">
            <a:duotone>
              <a:prstClr val="black"/>
              <a:srgbClr val="005AB5">
                <a:tint val="45000"/>
                <a:satMod val="400000"/>
              </a:srgbClr>
            </a:duotone>
            <a:extLst>
              <a:ext uri="{28A0092B-C50C-407E-A947-70E740481C1C}">
                <a14:useLocalDpi xmlns:a14="http://schemas.microsoft.com/office/drawing/2010/main" val="0"/>
              </a:ext>
            </a:extLst>
          </a:blip>
          <a:srcRect/>
          <a:stretch>
            <a:fillRect/>
          </a:stretch>
        </p:blipFill>
        <p:spPr bwMode="auto">
          <a:xfrm>
            <a:off x="4280442" y="2206293"/>
            <a:ext cx="1016910" cy="42344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Certificate - Free education icons">
            <a:extLst>
              <a:ext uri="{FF2B5EF4-FFF2-40B4-BE49-F238E27FC236}">
                <a16:creationId xmlns:a16="http://schemas.microsoft.com/office/drawing/2014/main" id="{37FE021D-7BCD-656D-F7B8-5E2064C9752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98655" y="2806728"/>
            <a:ext cx="780485" cy="78048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8456A797-BFC9-02EE-34F5-FFB20A2DA162}"/>
              </a:ext>
            </a:extLst>
          </p:cNvPr>
          <p:cNvSpPr txBox="1"/>
          <p:nvPr/>
        </p:nvSpPr>
        <p:spPr>
          <a:xfrm>
            <a:off x="7009327" y="1244746"/>
            <a:ext cx="4914359" cy="1384995"/>
          </a:xfrm>
          <a:prstGeom prst="rect">
            <a:avLst/>
          </a:prstGeom>
          <a:noFill/>
          <a:ln w="28575">
            <a:solidFill>
              <a:schemeClr val="tx1"/>
            </a:solidFill>
          </a:ln>
        </p:spPr>
        <p:txBody>
          <a:bodyPr wrap="none" rtlCol="0">
            <a:spAutoFit/>
          </a:bodyPr>
          <a:lstStyle/>
          <a:p>
            <a:r>
              <a:rPr lang="en-US" sz="2800">
                <a:latin typeface="Calibri" panose="020F0502020204030204" pitchFamily="34" charset="0"/>
                <a:cs typeface="Calibri" panose="020F0502020204030204" pitchFamily="34" charset="0"/>
              </a:rPr>
              <a:t>A set of points (x, y) satisfying </a:t>
            </a:r>
          </a:p>
          <a:p>
            <a:pPr algn="ctr"/>
            <a:r>
              <a:rPr lang="en-US" sz="2800">
                <a:latin typeface="Calibri" panose="020F0502020204030204" pitchFamily="34" charset="0"/>
                <a:cs typeface="Calibri" panose="020F0502020204030204" pitchFamily="34" charset="0"/>
              </a:rPr>
              <a:t>y</a:t>
            </a:r>
            <a:r>
              <a:rPr lang="en-US" sz="2800" baseline="30000">
                <a:latin typeface="Calibri" panose="020F0502020204030204" pitchFamily="34" charset="0"/>
                <a:cs typeface="Calibri" panose="020F0502020204030204" pitchFamily="34" charset="0"/>
              </a:rPr>
              <a:t>2</a:t>
            </a:r>
            <a:r>
              <a:rPr lang="en-US" sz="2800">
                <a:latin typeface="Calibri" panose="020F0502020204030204" pitchFamily="34" charset="0"/>
                <a:cs typeface="Calibri" panose="020F0502020204030204" pitchFamily="34" charset="0"/>
              </a:rPr>
              <a:t> </a:t>
            </a:r>
            <a:r>
              <a:rPr lang="en-US" sz="2800" b="0" i="0">
                <a:solidFill>
                  <a:srgbClr val="0D0D0D"/>
                </a:solidFill>
                <a:effectLst/>
                <a:highlight>
                  <a:srgbClr val="FFFFFF"/>
                </a:highlight>
                <a:latin typeface="Calibri" panose="020F0502020204030204" pitchFamily="34" charset="0"/>
                <a:cs typeface="Calibri" panose="020F0502020204030204" pitchFamily="34" charset="0"/>
              </a:rPr>
              <a:t>≡</a:t>
            </a:r>
            <a:r>
              <a:rPr lang="en-US" sz="2800">
                <a:latin typeface="Calibri" panose="020F0502020204030204" pitchFamily="34" charset="0"/>
                <a:cs typeface="Calibri" panose="020F0502020204030204" pitchFamily="34" charset="0"/>
              </a:rPr>
              <a:t> x</a:t>
            </a:r>
            <a:r>
              <a:rPr lang="en-US" sz="2800" baseline="30000">
                <a:latin typeface="Calibri" panose="020F0502020204030204" pitchFamily="34" charset="0"/>
                <a:cs typeface="Calibri" panose="020F0502020204030204" pitchFamily="34" charset="0"/>
              </a:rPr>
              <a:t>3</a:t>
            </a:r>
            <a:r>
              <a:rPr lang="en-US" sz="2800">
                <a:latin typeface="Calibri" panose="020F0502020204030204" pitchFamily="34" charset="0"/>
                <a:cs typeface="Calibri" panose="020F0502020204030204" pitchFamily="34" charset="0"/>
              </a:rPr>
              <a:t> -3x + b (mod p),</a:t>
            </a:r>
          </a:p>
          <a:p>
            <a:r>
              <a:rPr lang="en-US" sz="2800">
                <a:latin typeface="Calibri" panose="020F0502020204030204" pitchFamily="34" charset="0"/>
                <a:cs typeface="Calibri" panose="020F0502020204030204" pitchFamily="34" charset="0"/>
              </a:rPr>
              <a:t>along with the point at infinity O</a:t>
            </a:r>
          </a:p>
        </p:txBody>
      </p:sp>
      <p:cxnSp>
        <p:nvCxnSpPr>
          <p:cNvPr id="14" name="Straight Connector 13">
            <a:extLst>
              <a:ext uri="{FF2B5EF4-FFF2-40B4-BE49-F238E27FC236}">
                <a16:creationId xmlns:a16="http://schemas.microsoft.com/office/drawing/2014/main" id="{C526D6D4-BE3A-3CA8-8C11-90E50A7FA1AD}"/>
              </a:ext>
            </a:extLst>
          </p:cNvPr>
          <p:cNvCxnSpPr/>
          <p:nvPr/>
        </p:nvCxnSpPr>
        <p:spPr>
          <a:xfrm>
            <a:off x="7559928" y="967409"/>
            <a:ext cx="2700362" cy="0"/>
          </a:xfrm>
          <a:prstGeom prst="line">
            <a:avLst/>
          </a:prstGeom>
          <a:ln w="28575"/>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007517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2E41B1-01A4-979A-392A-4E58C23CFFB8}"/>
              </a:ext>
            </a:extLst>
          </p:cNvPr>
          <p:cNvSpPr>
            <a:spLocks noGrp="1"/>
          </p:cNvSpPr>
          <p:nvPr>
            <p:ph type="title"/>
          </p:nvPr>
        </p:nvSpPr>
        <p:spPr/>
        <p:txBody>
          <a:bodyPr/>
          <a:lstStyle/>
          <a:p>
            <a:r>
              <a:rPr lang="en-US"/>
              <a:t>Point addition P</a:t>
            </a:r>
            <a:r>
              <a:rPr lang="en-US" baseline="-25000"/>
              <a:t>1</a:t>
            </a:r>
            <a:r>
              <a:rPr lang="en-US"/>
              <a:t> + O = P</a:t>
            </a:r>
            <a:r>
              <a:rPr lang="en-US" baseline="-25000"/>
              <a:t>1</a:t>
            </a:r>
            <a:endParaRPr lang="en-US"/>
          </a:p>
        </p:txBody>
      </p:sp>
      <p:sp>
        <p:nvSpPr>
          <p:cNvPr id="3" name="Content Placeholder 2">
            <a:extLst>
              <a:ext uri="{FF2B5EF4-FFF2-40B4-BE49-F238E27FC236}">
                <a16:creationId xmlns:a16="http://schemas.microsoft.com/office/drawing/2014/main" id="{3D189176-9728-53FC-E5A5-055D774D1410}"/>
              </a:ext>
            </a:extLst>
          </p:cNvPr>
          <p:cNvSpPr>
            <a:spLocks noGrp="1"/>
          </p:cNvSpPr>
          <p:nvPr>
            <p:ph idx="1"/>
          </p:nvPr>
        </p:nvSpPr>
        <p:spPr/>
        <p:txBody>
          <a:bodyPr/>
          <a:lstStyle/>
          <a:p>
            <a:endParaRPr lang="en-US"/>
          </a:p>
        </p:txBody>
      </p:sp>
      <p:pic>
        <p:nvPicPr>
          <p:cNvPr id="4" name="Picture 2" descr="Addition of Points on an Elliptic Curve | Download Scientific Diagram">
            <a:extLst>
              <a:ext uri="{FF2B5EF4-FFF2-40B4-BE49-F238E27FC236}">
                <a16:creationId xmlns:a16="http://schemas.microsoft.com/office/drawing/2014/main" id="{B168F3EB-0530-E067-EF2A-41226460622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86800" y="3375223"/>
            <a:ext cx="3492125" cy="3492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6178678"/>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38AA77-E186-5ADE-1BAE-DD991E0E24F6}"/>
              </a:ext>
            </a:extLst>
          </p:cNvPr>
          <p:cNvSpPr>
            <a:spLocks noGrp="1"/>
          </p:cNvSpPr>
          <p:nvPr>
            <p:ph type="title"/>
          </p:nvPr>
        </p:nvSpPr>
        <p:spPr/>
        <p:txBody>
          <a:bodyPr/>
          <a:lstStyle/>
          <a:p>
            <a:r>
              <a:rPr lang="en-US"/>
              <a:t>Point addition P</a:t>
            </a:r>
            <a:r>
              <a:rPr lang="en-US" baseline="-25000"/>
              <a:t>1</a:t>
            </a:r>
            <a:r>
              <a:rPr lang="en-US"/>
              <a:t> + P</a:t>
            </a:r>
            <a:r>
              <a:rPr lang="en-US" baseline="-25000"/>
              <a:t>2</a:t>
            </a:r>
            <a:r>
              <a:rPr lang="en-US"/>
              <a:t> = (x</a:t>
            </a:r>
            <a:r>
              <a:rPr lang="en-US" baseline="-25000"/>
              <a:t>1</a:t>
            </a:r>
            <a:r>
              <a:rPr lang="en-US"/>
              <a:t>, y</a:t>
            </a:r>
            <a:r>
              <a:rPr lang="en-US" baseline="-25000"/>
              <a:t>1</a:t>
            </a:r>
            <a:r>
              <a:rPr lang="en-US"/>
              <a:t>) + (x</a:t>
            </a:r>
            <a:r>
              <a:rPr lang="en-US" baseline="-25000"/>
              <a:t>2</a:t>
            </a:r>
            <a:r>
              <a:rPr lang="en-US"/>
              <a:t>, y</a:t>
            </a:r>
            <a:r>
              <a:rPr lang="en-US" baseline="-25000"/>
              <a:t>2</a:t>
            </a:r>
            <a:r>
              <a:rPr lang="en-US"/>
              <a:t>) </a:t>
            </a:r>
          </a:p>
        </p:txBody>
      </p:sp>
      <p:sp>
        <p:nvSpPr>
          <p:cNvPr id="6" name="TextBox 5">
            <a:extLst>
              <a:ext uri="{FF2B5EF4-FFF2-40B4-BE49-F238E27FC236}">
                <a16:creationId xmlns:a16="http://schemas.microsoft.com/office/drawing/2014/main" id="{E740411D-39E1-5925-A549-9EEDC50AFA81}"/>
              </a:ext>
            </a:extLst>
          </p:cNvPr>
          <p:cNvSpPr txBox="1"/>
          <p:nvPr/>
        </p:nvSpPr>
        <p:spPr>
          <a:xfrm>
            <a:off x="5966351" y="1584050"/>
            <a:ext cx="1512626" cy="523220"/>
          </a:xfrm>
          <a:prstGeom prst="rect">
            <a:avLst/>
          </a:prstGeom>
          <a:ln/>
        </p:spPr>
        <p:style>
          <a:lnRef idx="2">
            <a:schemeClr val="dk1"/>
          </a:lnRef>
          <a:fillRef idx="1">
            <a:schemeClr val="lt1"/>
          </a:fillRef>
          <a:effectRef idx="0">
            <a:schemeClr val="dk1"/>
          </a:effectRef>
          <a:fontRef idx="minor">
            <a:schemeClr val="dk1"/>
          </a:fontRef>
        </p:style>
        <p:txBody>
          <a:bodyPr wrap="square">
            <a:spAutoFit/>
          </a:bodyPr>
          <a:lstStyle/>
          <a:p>
            <a:r>
              <a:rPr lang="en-US" sz="2800"/>
              <a:t>P</a:t>
            </a:r>
            <a:r>
              <a:rPr lang="en-US" sz="2800" baseline="-25000"/>
              <a:t>1</a:t>
            </a:r>
            <a:r>
              <a:rPr lang="en-US" sz="2800"/>
              <a:t> ?= - P</a:t>
            </a:r>
            <a:r>
              <a:rPr lang="en-US" sz="2800" baseline="-25000"/>
              <a:t>2</a:t>
            </a:r>
            <a:endParaRPr lang="en-US" sz="2800"/>
          </a:p>
        </p:txBody>
      </p:sp>
      <p:sp>
        <p:nvSpPr>
          <p:cNvPr id="7" name="TextBox 6">
            <a:extLst>
              <a:ext uri="{FF2B5EF4-FFF2-40B4-BE49-F238E27FC236}">
                <a16:creationId xmlns:a16="http://schemas.microsoft.com/office/drawing/2014/main" id="{94EA318F-F997-2957-BB28-C3F4750A313C}"/>
              </a:ext>
            </a:extLst>
          </p:cNvPr>
          <p:cNvSpPr txBox="1"/>
          <p:nvPr/>
        </p:nvSpPr>
        <p:spPr>
          <a:xfrm>
            <a:off x="8254626" y="2770075"/>
            <a:ext cx="3700817" cy="52322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sz="2800"/>
              <a:t>return Point at Infinity O</a:t>
            </a:r>
          </a:p>
        </p:txBody>
      </p:sp>
      <p:sp>
        <p:nvSpPr>
          <p:cNvPr id="5" name="TextBox 4">
            <a:extLst>
              <a:ext uri="{FF2B5EF4-FFF2-40B4-BE49-F238E27FC236}">
                <a16:creationId xmlns:a16="http://schemas.microsoft.com/office/drawing/2014/main" id="{547C8539-50EC-EAC6-431E-F83AA9715BE9}"/>
              </a:ext>
            </a:extLst>
          </p:cNvPr>
          <p:cNvSpPr txBox="1"/>
          <p:nvPr/>
        </p:nvSpPr>
        <p:spPr>
          <a:xfrm>
            <a:off x="3658336" y="2794631"/>
            <a:ext cx="1347714" cy="523220"/>
          </a:xfrm>
          <a:prstGeom prst="rect">
            <a:avLst/>
          </a:prstGeom>
          <a:ln/>
        </p:spPr>
        <p:style>
          <a:lnRef idx="2">
            <a:schemeClr val="dk1"/>
          </a:lnRef>
          <a:fillRef idx="1">
            <a:schemeClr val="lt1"/>
          </a:fillRef>
          <a:effectRef idx="0">
            <a:schemeClr val="dk1"/>
          </a:effectRef>
          <a:fontRef idx="minor">
            <a:schemeClr val="dk1"/>
          </a:fontRef>
        </p:style>
        <p:txBody>
          <a:bodyPr wrap="square">
            <a:spAutoFit/>
          </a:bodyPr>
          <a:lstStyle/>
          <a:p>
            <a:r>
              <a:rPr lang="en-US" sz="2800"/>
              <a:t>P</a:t>
            </a:r>
            <a:r>
              <a:rPr lang="en-US" sz="2800" baseline="-25000"/>
              <a:t>1</a:t>
            </a:r>
            <a:r>
              <a:rPr lang="en-US" sz="2800"/>
              <a:t> ?= P</a:t>
            </a:r>
            <a:r>
              <a:rPr lang="en-US" sz="2800" baseline="-25000"/>
              <a:t>2</a:t>
            </a:r>
            <a:endParaRPr lang="en-US" sz="2800"/>
          </a:p>
        </p:txBody>
      </p:sp>
      <p:cxnSp>
        <p:nvCxnSpPr>
          <p:cNvPr id="12" name="Straight Arrow Connector 11">
            <a:extLst>
              <a:ext uri="{FF2B5EF4-FFF2-40B4-BE49-F238E27FC236}">
                <a16:creationId xmlns:a16="http://schemas.microsoft.com/office/drawing/2014/main" id="{9678F9CD-EA8D-6057-ABFB-07CA8966CFFC}"/>
              </a:ext>
            </a:extLst>
          </p:cNvPr>
          <p:cNvCxnSpPr>
            <a:cxnSpLocks/>
            <a:stCxn id="6" idx="2"/>
            <a:endCxn id="7" idx="0"/>
          </p:cNvCxnSpPr>
          <p:nvPr/>
        </p:nvCxnSpPr>
        <p:spPr>
          <a:xfrm>
            <a:off x="6722664" y="2107270"/>
            <a:ext cx="3382371" cy="662805"/>
          </a:xfrm>
          <a:prstGeom prst="straightConnector1">
            <a:avLst/>
          </a:prstGeom>
          <a:ln w="12700">
            <a:solidFill>
              <a:schemeClr val="accent1"/>
            </a:solidFill>
            <a:tailEnd type="triangle"/>
          </a:ln>
        </p:spPr>
        <p:style>
          <a:lnRef idx="1">
            <a:schemeClr val="dk1"/>
          </a:lnRef>
          <a:fillRef idx="0">
            <a:schemeClr val="dk1"/>
          </a:fillRef>
          <a:effectRef idx="0">
            <a:schemeClr val="dk1"/>
          </a:effectRef>
          <a:fontRef idx="minor">
            <a:schemeClr val="tx1"/>
          </a:fontRef>
        </p:style>
      </p:cxnSp>
      <p:cxnSp>
        <p:nvCxnSpPr>
          <p:cNvPr id="13" name="Straight Arrow Connector 12">
            <a:extLst>
              <a:ext uri="{FF2B5EF4-FFF2-40B4-BE49-F238E27FC236}">
                <a16:creationId xmlns:a16="http://schemas.microsoft.com/office/drawing/2014/main" id="{FC6CBA6C-6E4D-C0C6-ACF1-936EBA6CAE2A}"/>
              </a:ext>
            </a:extLst>
          </p:cNvPr>
          <p:cNvCxnSpPr>
            <a:cxnSpLocks/>
            <a:stCxn id="6" idx="2"/>
            <a:endCxn id="5" idx="0"/>
          </p:cNvCxnSpPr>
          <p:nvPr/>
        </p:nvCxnSpPr>
        <p:spPr>
          <a:xfrm flipH="1">
            <a:off x="4332193" y="2107270"/>
            <a:ext cx="2390471" cy="687361"/>
          </a:xfrm>
          <a:prstGeom prst="straightConnector1">
            <a:avLst/>
          </a:prstGeom>
          <a:ln w="12700">
            <a:solidFill>
              <a:schemeClr val="accent2"/>
            </a:solidFill>
            <a:tailEnd type="triangle"/>
          </a:ln>
        </p:spPr>
        <p:style>
          <a:lnRef idx="1">
            <a:schemeClr val="dk1"/>
          </a:lnRef>
          <a:fillRef idx="0">
            <a:schemeClr val="dk1"/>
          </a:fillRef>
          <a:effectRef idx="0">
            <a:schemeClr val="dk1"/>
          </a:effectRef>
          <a:fontRef idx="minor">
            <a:schemeClr val="tx1"/>
          </a:fontRef>
        </p:style>
      </p:cxnSp>
      <p:sp>
        <p:nvSpPr>
          <p:cNvPr id="16" name="TextBox 15">
            <a:extLst>
              <a:ext uri="{FF2B5EF4-FFF2-40B4-BE49-F238E27FC236}">
                <a16:creationId xmlns:a16="http://schemas.microsoft.com/office/drawing/2014/main" id="{373339F8-05DA-B550-43BC-FA175A938E02}"/>
              </a:ext>
            </a:extLst>
          </p:cNvPr>
          <p:cNvSpPr txBox="1"/>
          <p:nvPr/>
        </p:nvSpPr>
        <p:spPr>
          <a:xfrm>
            <a:off x="177423" y="3719678"/>
            <a:ext cx="3862312" cy="523220"/>
          </a:xfrm>
          <a:prstGeom prst="rect">
            <a:avLst/>
          </a:prstGeom>
          <a:ln/>
        </p:spPr>
        <p:style>
          <a:lnRef idx="2">
            <a:schemeClr val="dk1"/>
          </a:lnRef>
          <a:fillRef idx="1">
            <a:schemeClr val="lt1"/>
          </a:fillRef>
          <a:effectRef idx="0">
            <a:schemeClr val="dk1"/>
          </a:effectRef>
          <a:fontRef idx="minor">
            <a:schemeClr val="dk1"/>
          </a:fontRef>
        </p:style>
        <p:txBody>
          <a:bodyPr wrap="square">
            <a:spAutoFit/>
          </a:bodyPr>
          <a:lstStyle/>
          <a:p>
            <a:r>
              <a:rPr lang="en-US" sz="2800"/>
              <a:t>Set s to be slope of chord</a:t>
            </a:r>
          </a:p>
        </p:txBody>
      </p:sp>
      <p:sp>
        <p:nvSpPr>
          <p:cNvPr id="21" name="TextBox 20">
            <a:extLst>
              <a:ext uri="{FF2B5EF4-FFF2-40B4-BE49-F238E27FC236}">
                <a16:creationId xmlns:a16="http://schemas.microsoft.com/office/drawing/2014/main" id="{D33768D1-EF10-9036-3DBF-71EB4FC574FC}"/>
              </a:ext>
            </a:extLst>
          </p:cNvPr>
          <p:cNvSpPr txBox="1"/>
          <p:nvPr/>
        </p:nvSpPr>
        <p:spPr>
          <a:xfrm>
            <a:off x="4127155" y="3732272"/>
            <a:ext cx="4182351" cy="523220"/>
          </a:xfrm>
          <a:prstGeom prst="rect">
            <a:avLst/>
          </a:prstGeom>
          <a:ln/>
        </p:spPr>
        <p:style>
          <a:lnRef idx="2">
            <a:schemeClr val="dk1"/>
          </a:lnRef>
          <a:fillRef idx="1">
            <a:schemeClr val="lt1"/>
          </a:fillRef>
          <a:effectRef idx="0">
            <a:schemeClr val="dk1"/>
          </a:effectRef>
          <a:fontRef idx="minor">
            <a:schemeClr val="dk1"/>
          </a:fontRef>
        </p:style>
        <p:txBody>
          <a:bodyPr wrap="square">
            <a:spAutoFit/>
          </a:bodyPr>
          <a:lstStyle/>
          <a:p>
            <a:r>
              <a:rPr lang="en-US" sz="2800"/>
              <a:t>Set s to be slope of tangent </a:t>
            </a:r>
          </a:p>
        </p:txBody>
      </p:sp>
      <p:cxnSp>
        <p:nvCxnSpPr>
          <p:cNvPr id="22" name="Straight Arrow Connector 21">
            <a:extLst>
              <a:ext uri="{FF2B5EF4-FFF2-40B4-BE49-F238E27FC236}">
                <a16:creationId xmlns:a16="http://schemas.microsoft.com/office/drawing/2014/main" id="{A29663E0-D1FA-9B3B-799B-7441D40D848A}"/>
              </a:ext>
            </a:extLst>
          </p:cNvPr>
          <p:cNvCxnSpPr>
            <a:cxnSpLocks/>
            <a:stCxn id="5" idx="2"/>
            <a:endCxn id="16" idx="0"/>
          </p:cNvCxnSpPr>
          <p:nvPr/>
        </p:nvCxnSpPr>
        <p:spPr>
          <a:xfrm flipH="1">
            <a:off x="2108579" y="3317851"/>
            <a:ext cx="2223614" cy="401827"/>
          </a:xfrm>
          <a:prstGeom prst="straightConnector1">
            <a:avLst/>
          </a:prstGeom>
          <a:ln w="12700">
            <a:solidFill>
              <a:schemeClr val="accent2"/>
            </a:solidFill>
            <a:tailEnd type="triangle"/>
          </a:ln>
        </p:spPr>
        <p:style>
          <a:lnRef idx="1">
            <a:schemeClr val="dk1"/>
          </a:lnRef>
          <a:fillRef idx="0">
            <a:schemeClr val="dk1"/>
          </a:fillRef>
          <a:effectRef idx="0">
            <a:schemeClr val="dk1"/>
          </a:effectRef>
          <a:fontRef idx="minor">
            <a:schemeClr val="tx1"/>
          </a:fontRef>
        </p:style>
      </p:cxnSp>
      <p:cxnSp>
        <p:nvCxnSpPr>
          <p:cNvPr id="25" name="Straight Arrow Connector 24">
            <a:extLst>
              <a:ext uri="{FF2B5EF4-FFF2-40B4-BE49-F238E27FC236}">
                <a16:creationId xmlns:a16="http://schemas.microsoft.com/office/drawing/2014/main" id="{F13919DB-86F7-95DA-721B-C05A9929420D}"/>
              </a:ext>
            </a:extLst>
          </p:cNvPr>
          <p:cNvCxnSpPr>
            <a:cxnSpLocks/>
            <a:stCxn id="5" idx="2"/>
            <a:endCxn id="21" idx="0"/>
          </p:cNvCxnSpPr>
          <p:nvPr/>
        </p:nvCxnSpPr>
        <p:spPr>
          <a:xfrm>
            <a:off x="4332193" y="3317851"/>
            <a:ext cx="1886138" cy="414421"/>
          </a:xfrm>
          <a:prstGeom prst="straightConnector1">
            <a:avLst/>
          </a:prstGeom>
          <a:ln w="12700">
            <a:solidFill>
              <a:schemeClr val="accent1"/>
            </a:solidFill>
            <a:tailEnd type="triangle"/>
          </a:ln>
        </p:spPr>
        <p:style>
          <a:lnRef idx="1">
            <a:schemeClr val="dk1"/>
          </a:lnRef>
          <a:fillRef idx="0">
            <a:schemeClr val="dk1"/>
          </a:fillRef>
          <a:effectRef idx="0">
            <a:schemeClr val="dk1"/>
          </a:effectRef>
          <a:fontRef idx="minor">
            <a:schemeClr val="tx1"/>
          </a:fontRef>
        </p:style>
      </p:cxnSp>
      <p:sp>
        <p:nvSpPr>
          <p:cNvPr id="28" name="TextBox 27">
            <a:extLst>
              <a:ext uri="{FF2B5EF4-FFF2-40B4-BE49-F238E27FC236}">
                <a16:creationId xmlns:a16="http://schemas.microsoft.com/office/drawing/2014/main" id="{C4F9AF27-62E9-07E6-E2D6-157DC5509369}"/>
              </a:ext>
            </a:extLst>
          </p:cNvPr>
          <p:cNvSpPr txBox="1"/>
          <p:nvPr/>
        </p:nvSpPr>
        <p:spPr>
          <a:xfrm>
            <a:off x="2108579" y="5280682"/>
            <a:ext cx="3941214" cy="1384995"/>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sz="2800"/>
              <a:t>x’ ← s</a:t>
            </a:r>
            <a:r>
              <a:rPr lang="en-US" sz="2800" baseline="30000"/>
              <a:t>2</a:t>
            </a:r>
            <a:r>
              <a:rPr lang="en-US" sz="2800"/>
              <a:t> − x</a:t>
            </a:r>
            <a:r>
              <a:rPr lang="en-US" sz="2800" baseline="-25000"/>
              <a:t>1</a:t>
            </a:r>
            <a:r>
              <a:rPr lang="en-US" sz="2800"/>
              <a:t> − x</a:t>
            </a:r>
            <a:r>
              <a:rPr lang="en-US" sz="2800" baseline="-25000"/>
              <a:t>2</a:t>
            </a:r>
            <a:r>
              <a:rPr lang="en-US" sz="2800"/>
              <a:t> mod p </a:t>
            </a:r>
          </a:p>
          <a:p>
            <a:r>
              <a:rPr lang="en-US" sz="2800"/>
              <a:t>y’ ← s(x</a:t>
            </a:r>
            <a:r>
              <a:rPr lang="en-US" sz="2800" baseline="-25000"/>
              <a:t>1</a:t>
            </a:r>
            <a:r>
              <a:rPr lang="en-US" sz="2800"/>
              <a:t> − x′) − y</a:t>
            </a:r>
            <a:r>
              <a:rPr lang="en-US" sz="2800" baseline="-25000"/>
              <a:t>1</a:t>
            </a:r>
            <a:r>
              <a:rPr lang="en-US" sz="2800"/>
              <a:t> mod p </a:t>
            </a:r>
          </a:p>
          <a:p>
            <a:r>
              <a:rPr lang="en-US" sz="2800"/>
              <a:t>return (x’, y’)</a:t>
            </a:r>
          </a:p>
        </p:txBody>
      </p:sp>
      <p:pic>
        <p:nvPicPr>
          <p:cNvPr id="29" name="Picture 2" descr="Addition of Points on an Elliptic Curve | Download Scientific Diagram">
            <a:extLst>
              <a:ext uri="{FF2B5EF4-FFF2-40B4-BE49-F238E27FC236}">
                <a16:creationId xmlns:a16="http://schemas.microsoft.com/office/drawing/2014/main" id="{3FB93063-F934-5EC9-B336-85C702857A8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86800" y="3375223"/>
            <a:ext cx="3492125" cy="3492125"/>
          </a:xfrm>
          <a:prstGeom prst="rect">
            <a:avLst/>
          </a:prstGeom>
          <a:noFill/>
          <a:extLst>
            <a:ext uri="{909E8E84-426E-40DD-AFC4-6F175D3DCCD1}">
              <a14:hiddenFill xmlns:a14="http://schemas.microsoft.com/office/drawing/2010/main">
                <a:solidFill>
                  <a:srgbClr val="FFFFFF"/>
                </a:solidFill>
              </a14:hiddenFill>
            </a:ext>
          </a:extLst>
        </p:spPr>
      </p:pic>
      <p:cxnSp>
        <p:nvCxnSpPr>
          <p:cNvPr id="38" name="Straight Arrow Connector 37">
            <a:extLst>
              <a:ext uri="{FF2B5EF4-FFF2-40B4-BE49-F238E27FC236}">
                <a16:creationId xmlns:a16="http://schemas.microsoft.com/office/drawing/2014/main" id="{1154069F-27DA-03E4-9143-BE5433F359EF}"/>
              </a:ext>
            </a:extLst>
          </p:cNvPr>
          <p:cNvCxnSpPr>
            <a:cxnSpLocks/>
            <a:stCxn id="21" idx="2"/>
            <a:endCxn id="28" idx="0"/>
          </p:cNvCxnSpPr>
          <p:nvPr/>
        </p:nvCxnSpPr>
        <p:spPr>
          <a:xfrm flipH="1">
            <a:off x="4079186" y="4255492"/>
            <a:ext cx="2139145" cy="1025190"/>
          </a:xfrm>
          <a:prstGeom prst="straightConnector1">
            <a:avLst/>
          </a:prstGeom>
          <a:ln w="12700">
            <a:tailEnd type="triangle"/>
          </a:ln>
        </p:spPr>
        <p:style>
          <a:lnRef idx="1">
            <a:schemeClr val="dk1"/>
          </a:lnRef>
          <a:fillRef idx="0">
            <a:schemeClr val="dk1"/>
          </a:fillRef>
          <a:effectRef idx="0">
            <a:schemeClr val="dk1"/>
          </a:effectRef>
          <a:fontRef idx="minor">
            <a:schemeClr val="tx1"/>
          </a:fontRef>
        </p:style>
      </p:cxnSp>
      <p:cxnSp>
        <p:nvCxnSpPr>
          <p:cNvPr id="41" name="Straight Arrow Connector 40">
            <a:extLst>
              <a:ext uri="{FF2B5EF4-FFF2-40B4-BE49-F238E27FC236}">
                <a16:creationId xmlns:a16="http://schemas.microsoft.com/office/drawing/2014/main" id="{D10D2684-01E7-5338-E6EE-736850F26B13}"/>
              </a:ext>
            </a:extLst>
          </p:cNvPr>
          <p:cNvCxnSpPr>
            <a:cxnSpLocks/>
            <a:stCxn id="16" idx="2"/>
            <a:endCxn id="28" idx="0"/>
          </p:cNvCxnSpPr>
          <p:nvPr/>
        </p:nvCxnSpPr>
        <p:spPr>
          <a:xfrm>
            <a:off x="2108579" y="4242898"/>
            <a:ext cx="1970607" cy="1037784"/>
          </a:xfrm>
          <a:prstGeom prst="straightConnector1">
            <a:avLst/>
          </a:prstGeom>
          <a:ln w="12700">
            <a:tailEnd type="triangle"/>
          </a:ln>
        </p:spPr>
        <p:style>
          <a:lnRef idx="1">
            <a:schemeClr val="dk1"/>
          </a:lnRef>
          <a:fillRef idx="0">
            <a:schemeClr val="dk1"/>
          </a:fillRef>
          <a:effectRef idx="0">
            <a:schemeClr val="dk1"/>
          </a:effectRef>
          <a:fontRef idx="minor">
            <a:schemeClr val="tx1"/>
          </a:fontRef>
        </p:style>
      </p:cxnSp>
      <p:sp>
        <p:nvSpPr>
          <p:cNvPr id="44" name="TextBox 43">
            <a:extLst>
              <a:ext uri="{FF2B5EF4-FFF2-40B4-BE49-F238E27FC236}">
                <a16:creationId xmlns:a16="http://schemas.microsoft.com/office/drawing/2014/main" id="{57016FD0-2E66-DBB6-6F03-CAE00FDD69AF}"/>
              </a:ext>
            </a:extLst>
          </p:cNvPr>
          <p:cNvSpPr txBox="1"/>
          <p:nvPr/>
        </p:nvSpPr>
        <p:spPr>
          <a:xfrm>
            <a:off x="8096558" y="2076214"/>
            <a:ext cx="520527" cy="400110"/>
          </a:xfrm>
          <a:prstGeom prst="rect">
            <a:avLst/>
          </a:prstGeom>
          <a:noFill/>
        </p:spPr>
        <p:txBody>
          <a:bodyPr wrap="none" rtlCol="0">
            <a:spAutoFit/>
          </a:bodyPr>
          <a:lstStyle/>
          <a:p>
            <a:r>
              <a:rPr lang="en-US" sz="2000">
                <a:solidFill>
                  <a:schemeClr val="accent1"/>
                </a:solidFill>
              </a:rPr>
              <a:t>Yes</a:t>
            </a:r>
          </a:p>
        </p:txBody>
      </p:sp>
      <p:sp>
        <p:nvSpPr>
          <p:cNvPr id="45" name="TextBox 44">
            <a:extLst>
              <a:ext uri="{FF2B5EF4-FFF2-40B4-BE49-F238E27FC236}">
                <a16:creationId xmlns:a16="http://schemas.microsoft.com/office/drawing/2014/main" id="{D4B5D539-0130-18FC-F5B2-BB1425553912}"/>
              </a:ext>
            </a:extLst>
          </p:cNvPr>
          <p:cNvSpPr txBox="1"/>
          <p:nvPr/>
        </p:nvSpPr>
        <p:spPr>
          <a:xfrm>
            <a:off x="5215194" y="3206977"/>
            <a:ext cx="520527" cy="400110"/>
          </a:xfrm>
          <a:prstGeom prst="rect">
            <a:avLst/>
          </a:prstGeom>
          <a:noFill/>
        </p:spPr>
        <p:txBody>
          <a:bodyPr wrap="none" rtlCol="0">
            <a:spAutoFit/>
          </a:bodyPr>
          <a:lstStyle/>
          <a:p>
            <a:r>
              <a:rPr lang="en-US" sz="2000">
                <a:solidFill>
                  <a:schemeClr val="accent1"/>
                </a:solidFill>
              </a:rPr>
              <a:t>Yes</a:t>
            </a:r>
          </a:p>
        </p:txBody>
      </p:sp>
      <p:sp>
        <p:nvSpPr>
          <p:cNvPr id="55" name="TextBox 54">
            <a:extLst>
              <a:ext uri="{FF2B5EF4-FFF2-40B4-BE49-F238E27FC236}">
                <a16:creationId xmlns:a16="http://schemas.microsoft.com/office/drawing/2014/main" id="{70A6F282-5979-A0C0-FF53-AA4A76A71B4C}"/>
              </a:ext>
            </a:extLst>
          </p:cNvPr>
          <p:cNvSpPr txBox="1"/>
          <p:nvPr/>
        </p:nvSpPr>
        <p:spPr>
          <a:xfrm>
            <a:off x="5144995" y="2076214"/>
            <a:ext cx="484428" cy="400110"/>
          </a:xfrm>
          <a:prstGeom prst="rect">
            <a:avLst/>
          </a:prstGeom>
          <a:noFill/>
        </p:spPr>
        <p:txBody>
          <a:bodyPr wrap="none" rtlCol="0">
            <a:spAutoFit/>
          </a:bodyPr>
          <a:lstStyle/>
          <a:p>
            <a:r>
              <a:rPr lang="en-US" sz="2000">
                <a:solidFill>
                  <a:schemeClr val="accent2"/>
                </a:solidFill>
              </a:rPr>
              <a:t>No</a:t>
            </a:r>
          </a:p>
        </p:txBody>
      </p:sp>
      <p:sp>
        <p:nvSpPr>
          <p:cNvPr id="56" name="TextBox 55">
            <a:extLst>
              <a:ext uri="{FF2B5EF4-FFF2-40B4-BE49-F238E27FC236}">
                <a16:creationId xmlns:a16="http://schemas.microsoft.com/office/drawing/2014/main" id="{06629C1C-15A0-81CD-B3D6-0D12064F578D}"/>
              </a:ext>
            </a:extLst>
          </p:cNvPr>
          <p:cNvSpPr txBox="1"/>
          <p:nvPr/>
        </p:nvSpPr>
        <p:spPr>
          <a:xfrm>
            <a:off x="2851668" y="3206977"/>
            <a:ext cx="484428" cy="400110"/>
          </a:xfrm>
          <a:prstGeom prst="rect">
            <a:avLst/>
          </a:prstGeom>
          <a:noFill/>
        </p:spPr>
        <p:txBody>
          <a:bodyPr wrap="square" rtlCol="0">
            <a:spAutoFit/>
          </a:bodyPr>
          <a:lstStyle/>
          <a:p>
            <a:r>
              <a:rPr lang="en-US" sz="2000">
                <a:solidFill>
                  <a:schemeClr val="accent2"/>
                </a:solidFill>
              </a:rPr>
              <a:t>No</a:t>
            </a:r>
          </a:p>
        </p:txBody>
      </p:sp>
    </p:spTree>
    <p:extLst>
      <p:ext uri="{BB962C8B-B14F-4D97-AF65-F5344CB8AC3E}">
        <p14:creationId xmlns:p14="http://schemas.microsoft.com/office/powerpoint/2010/main" val="4178994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2"/>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5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8"/>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8"/>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5" grpId="0" animBg="1"/>
      <p:bldP spid="16" grpId="0" animBg="1"/>
      <p:bldP spid="21" grpId="0" animBg="1"/>
      <p:bldP spid="28" grpId="0" animBg="1"/>
      <p:bldP spid="44" grpId="0"/>
      <p:bldP spid="45" grpId="0"/>
      <p:bldP spid="55" grpId="0"/>
      <p:bldP spid="56" grpId="0"/>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74F488-C5A4-8E65-EE7E-74ADE8F1EBC1}"/>
              </a:ext>
            </a:extLst>
          </p:cNvPr>
          <p:cNvSpPr>
            <a:spLocks noGrp="1"/>
          </p:cNvSpPr>
          <p:nvPr>
            <p:ph type="title"/>
          </p:nvPr>
        </p:nvSpPr>
        <p:spPr/>
        <p:txBody>
          <a:bodyPr/>
          <a:lstStyle/>
          <a:p>
            <a:r>
              <a:rPr lang="en-US"/>
              <a:t>Point Multiplication</a:t>
            </a:r>
          </a:p>
        </p:txBody>
      </p:sp>
      <p:sp>
        <p:nvSpPr>
          <p:cNvPr id="3" name="Content Placeholder 2">
            <a:extLst>
              <a:ext uri="{FF2B5EF4-FFF2-40B4-BE49-F238E27FC236}">
                <a16:creationId xmlns:a16="http://schemas.microsoft.com/office/drawing/2014/main" id="{9CC138EE-3EAB-B331-D641-2917379BFC54}"/>
              </a:ext>
            </a:extLst>
          </p:cNvPr>
          <p:cNvSpPr>
            <a:spLocks noGrp="1"/>
          </p:cNvSpPr>
          <p:nvPr>
            <p:ph idx="1"/>
          </p:nvPr>
        </p:nvSpPr>
        <p:spPr>
          <a:xfrm>
            <a:off x="838200" y="1825625"/>
            <a:ext cx="10515600" cy="4945878"/>
          </a:xfrm>
        </p:spPr>
        <p:txBody>
          <a:bodyPr>
            <a:normAutofit lnSpcReduction="10000"/>
          </a:bodyPr>
          <a:lstStyle/>
          <a:p>
            <a:pPr marL="0" indent="0">
              <a:buNone/>
            </a:pPr>
            <a:r>
              <a:rPr lang="en-US"/>
              <a:t>Goal: Compute </a:t>
            </a:r>
            <a:r>
              <a:rPr lang="en-US" err="1"/>
              <a:t>nP</a:t>
            </a:r>
            <a:r>
              <a:rPr lang="en-US"/>
              <a:t> = P + … + P</a:t>
            </a:r>
          </a:p>
          <a:p>
            <a:pPr marL="0" indent="0">
              <a:buNone/>
            </a:pPr>
            <a:endParaRPr lang="en-US"/>
          </a:p>
          <a:p>
            <a:pPr marL="0" indent="0">
              <a:buNone/>
            </a:pPr>
            <a:r>
              <a:rPr lang="en-US"/>
              <a:t>Double-and-add Method</a:t>
            </a:r>
          </a:p>
          <a:p>
            <a:pPr marL="514350" indent="-514350">
              <a:buFont typeface="+mj-lt"/>
              <a:buAutoNum type="arabicPeriod"/>
            </a:pPr>
            <a:r>
              <a:rPr lang="en-US"/>
              <a:t>Split n into bits n</a:t>
            </a:r>
            <a:r>
              <a:rPr lang="en-US" baseline="-25000"/>
              <a:t>0</a:t>
            </a:r>
            <a:r>
              <a:rPr lang="en-US"/>
              <a:t> .. n</a:t>
            </a:r>
            <a:r>
              <a:rPr lang="en-US" baseline="-25000"/>
              <a:t>255</a:t>
            </a:r>
          </a:p>
          <a:p>
            <a:pPr marL="514350" indent="-514350">
              <a:buFont typeface="+mj-lt"/>
              <a:buAutoNum type="arabicPeriod"/>
            </a:pPr>
            <a:r>
              <a:rPr lang="en-US"/>
              <a:t>Let P’ be </a:t>
            </a:r>
            <a:r>
              <a:rPr lang="en-US" sz="2800"/>
              <a:t>Point at Infinity O</a:t>
            </a:r>
          </a:p>
          <a:p>
            <a:pPr marL="514350" indent="-514350">
              <a:buFont typeface="+mj-lt"/>
              <a:buAutoNum type="arabicPeriod"/>
            </a:pPr>
            <a:r>
              <a:rPr lang="en-US"/>
              <a:t>Let P” be P</a:t>
            </a:r>
          </a:p>
          <a:p>
            <a:pPr marL="514350" indent="-514350">
              <a:buFont typeface="+mj-lt"/>
              <a:buAutoNum type="arabicPeriod"/>
            </a:pPr>
            <a:r>
              <a:rPr lang="en-US"/>
              <a:t>For </a:t>
            </a:r>
            <a:r>
              <a:rPr lang="en-US" err="1"/>
              <a:t>i</a:t>
            </a:r>
            <a:r>
              <a:rPr lang="en-US"/>
              <a:t> in [0, 255]:</a:t>
            </a:r>
          </a:p>
          <a:p>
            <a:pPr marL="457200" lvl="1" indent="0">
              <a:buNone/>
            </a:pPr>
            <a:r>
              <a:rPr lang="en-US" sz="2800"/>
              <a:t>	If </a:t>
            </a:r>
            <a:r>
              <a:rPr lang="en-US" sz="2800" err="1"/>
              <a:t>n</a:t>
            </a:r>
            <a:r>
              <a:rPr lang="en-US" sz="2800" baseline="-25000" err="1"/>
              <a:t>i</a:t>
            </a:r>
            <a:r>
              <a:rPr lang="en-US" sz="2800"/>
              <a:t> = 1 then P’ ← P’ + P”</a:t>
            </a:r>
          </a:p>
          <a:p>
            <a:pPr marL="457200" lvl="1" indent="0">
              <a:buNone/>
            </a:pPr>
            <a:r>
              <a:rPr lang="en-US" sz="2800"/>
              <a:t>	P” ← P” + P”</a:t>
            </a:r>
          </a:p>
          <a:p>
            <a:pPr marL="457200" indent="-457200">
              <a:buFont typeface="+mj-lt"/>
              <a:buAutoNum type="arabicPeriod"/>
            </a:pPr>
            <a:r>
              <a:rPr lang="en-US"/>
              <a:t>Return P’</a:t>
            </a:r>
          </a:p>
        </p:txBody>
      </p:sp>
      <p:grpSp>
        <p:nvGrpSpPr>
          <p:cNvPr id="7" name="Group 6">
            <a:extLst>
              <a:ext uri="{FF2B5EF4-FFF2-40B4-BE49-F238E27FC236}">
                <a16:creationId xmlns:a16="http://schemas.microsoft.com/office/drawing/2014/main" id="{49C83C4D-3FFA-E858-E31F-2E53F670CBAE}"/>
              </a:ext>
            </a:extLst>
          </p:cNvPr>
          <p:cNvGrpSpPr/>
          <p:nvPr/>
        </p:nvGrpSpPr>
        <p:grpSpPr>
          <a:xfrm>
            <a:off x="3882787" y="2174342"/>
            <a:ext cx="1412544" cy="573897"/>
            <a:chOff x="3882787" y="2174342"/>
            <a:chExt cx="1412544" cy="573897"/>
          </a:xfrm>
        </p:grpSpPr>
        <p:sp>
          <p:nvSpPr>
            <p:cNvPr id="4" name="Right Brace 3">
              <a:extLst>
                <a:ext uri="{FF2B5EF4-FFF2-40B4-BE49-F238E27FC236}">
                  <a16:creationId xmlns:a16="http://schemas.microsoft.com/office/drawing/2014/main" id="{2D13BF21-ACCE-2F6D-AD88-19CE50F9897D}"/>
                </a:ext>
              </a:extLst>
            </p:cNvPr>
            <p:cNvSpPr/>
            <p:nvPr/>
          </p:nvSpPr>
          <p:spPr>
            <a:xfrm rot="5400000" flipV="1">
              <a:off x="4437228" y="1619901"/>
              <a:ext cx="208128" cy="1317009"/>
            </a:xfrm>
            <a:prstGeom prst="rightBrace">
              <a:avLst/>
            </a:prstGeom>
            <a:ln w="19050"/>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6" name="TextBox 5">
              <a:extLst>
                <a:ext uri="{FF2B5EF4-FFF2-40B4-BE49-F238E27FC236}">
                  <a16:creationId xmlns:a16="http://schemas.microsoft.com/office/drawing/2014/main" id="{F16C1862-7E3A-A711-BFCD-3F07161B34EF}"/>
                </a:ext>
              </a:extLst>
            </p:cNvPr>
            <p:cNvSpPr txBox="1"/>
            <p:nvPr/>
          </p:nvSpPr>
          <p:spPr>
            <a:xfrm>
              <a:off x="3978321" y="2286574"/>
              <a:ext cx="1317010" cy="461665"/>
            </a:xfrm>
            <a:prstGeom prst="rect">
              <a:avLst/>
            </a:prstGeom>
            <a:noFill/>
          </p:spPr>
          <p:txBody>
            <a:bodyPr wrap="square">
              <a:spAutoFit/>
            </a:bodyPr>
            <a:lstStyle/>
            <a:p>
              <a:r>
                <a:rPr lang="en-US" sz="2400"/>
                <a:t>n times</a:t>
              </a:r>
            </a:p>
          </p:txBody>
        </p:sp>
      </p:grpSp>
      <p:sp>
        <p:nvSpPr>
          <p:cNvPr id="10" name="Rectangle 9">
            <a:extLst>
              <a:ext uri="{FF2B5EF4-FFF2-40B4-BE49-F238E27FC236}">
                <a16:creationId xmlns:a16="http://schemas.microsoft.com/office/drawing/2014/main" id="{FD20CF0C-C8F7-E1D6-D967-9F44D921858D}"/>
              </a:ext>
            </a:extLst>
          </p:cNvPr>
          <p:cNvSpPr/>
          <p:nvPr/>
        </p:nvSpPr>
        <p:spPr>
          <a:xfrm>
            <a:off x="1801091" y="5444086"/>
            <a:ext cx="1897697" cy="432487"/>
          </a:xfrm>
          <a:prstGeom prst="rect">
            <a:avLst/>
          </a:prstGeom>
          <a:noFill/>
          <a:ln w="19050">
            <a:solidFill>
              <a:schemeClr val="accent6"/>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2" name="TextBox 11">
            <a:extLst>
              <a:ext uri="{FF2B5EF4-FFF2-40B4-BE49-F238E27FC236}">
                <a16:creationId xmlns:a16="http://schemas.microsoft.com/office/drawing/2014/main" id="{B1D522FE-19FF-902B-FD06-BE85A6F887EC}"/>
              </a:ext>
            </a:extLst>
          </p:cNvPr>
          <p:cNvSpPr txBox="1"/>
          <p:nvPr/>
        </p:nvSpPr>
        <p:spPr>
          <a:xfrm>
            <a:off x="6750909" y="5414908"/>
            <a:ext cx="5029838" cy="461665"/>
          </a:xfrm>
          <a:prstGeom prst="rect">
            <a:avLst/>
          </a:prstGeom>
          <a:ln w="19050">
            <a:solidFill>
              <a:schemeClr val="accent6"/>
            </a:solidFill>
          </a:ln>
        </p:spPr>
        <p:style>
          <a:lnRef idx="2">
            <a:schemeClr val="dk1"/>
          </a:lnRef>
          <a:fillRef idx="1">
            <a:schemeClr val="lt1"/>
          </a:fillRef>
          <a:effectRef idx="0">
            <a:schemeClr val="dk1"/>
          </a:effectRef>
          <a:fontRef idx="minor">
            <a:schemeClr val="dk1"/>
          </a:fontRef>
        </p:style>
        <p:txBody>
          <a:bodyPr wrap="none" rtlCol="0">
            <a:spAutoFit/>
          </a:bodyPr>
          <a:lstStyle/>
          <a:p>
            <a:r>
              <a:rPr lang="en-US" sz="2400"/>
              <a:t>Can be precomputed if P is hard-coded</a:t>
            </a:r>
          </a:p>
        </p:txBody>
      </p:sp>
      <p:cxnSp>
        <p:nvCxnSpPr>
          <p:cNvPr id="8" name="Straight Arrow Connector 7">
            <a:extLst>
              <a:ext uri="{FF2B5EF4-FFF2-40B4-BE49-F238E27FC236}">
                <a16:creationId xmlns:a16="http://schemas.microsoft.com/office/drawing/2014/main" id="{FE7F420A-AE5F-0A7B-7280-B205269AA2F9}"/>
              </a:ext>
            </a:extLst>
          </p:cNvPr>
          <p:cNvCxnSpPr>
            <a:cxnSpLocks/>
            <a:stCxn id="12" idx="1"/>
            <a:endCxn id="10" idx="3"/>
          </p:cNvCxnSpPr>
          <p:nvPr/>
        </p:nvCxnSpPr>
        <p:spPr>
          <a:xfrm flipH="1">
            <a:off x="3698788" y="5645741"/>
            <a:ext cx="3052121" cy="14589"/>
          </a:xfrm>
          <a:prstGeom prst="straightConnector1">
            <a:avLst/>
          </a:prstGeom>
          <a:ln w="28575">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777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6797CF-EAAC-2610-4571-1D8FF0C204E1}"/>
              </a:ext>
            </a:extLst>
          </p:cNvPr>
          <p:cNvSpPr>
            <a:spLocks noGrp="1"/>
          </p:cNvSpPr>
          <p:nvPr>
            <p:ph type="title"/>
          </p:nvPr>
        </p:nvSpPr>
        <p:spPr/>
        <p:txBody>
          <a:bodyPr/>
          <a:lstStyle/>
          <a:p>
            <a:r>
              <a:rPr lang="en-US"/>
              <a:t>Technical Overview</a:t>
            </a:r>
          </a:p>
        </p:txBody>
      </p:sp>
      <p:sp>
        <p:nvSpPr>
          <p:cNvPr id="3" name="Content Placeholder 2">
            <a:extLst>
              <a:ext uri="{FF2B5EF4-FFF2-40B4-BE49-F238E27FC236}">
                <a16:creationId xmlns:a16="http://schemas.microsoft.com/office/drawing/2014/main" id="{5345F2D6-E65C-6EC0-1022-BD259820DF57}"/>
              </a:ext>
            </a:extLst>
          </p:cNvPr>
          <p:cNvSpPr>
            <a:spLocks noGrp="1"/>
          </p:cNvSpPr>
          <p:nvPr>
            <p:ph idx="1"/>
          </p:nvPr>
        </p:nvSpPr>
        <p:spPr/>
        <p:txBody>
          <a:bodyPr>
            <a:normAutofit lnSpcReduction="10000"/>
          </a:bodyPr>
          <a:lstStyle/>
          <a:p>
            <a:pPr marL="514350" indent="-514350">
              <a:buFont typeface="+mj-lt"/>
              <a:buAutoNum type="arabicPeriod"/>
            </a:pPr>
            <a:r>
              <a:rPr lang="en-US" sz="3200">
                <a:latin typeface="Calibri" panose="020F0502020204030204" pitchFamily="34" charset="0"/>
                <a:cs typeface="Calibri" panose="020F0502020204030204" pitchFamily="34" charset="0"/>
              </a:rPr>
              <a:t>Point Operation Improvement</a:t>
            </a:r>
          </a:p>
          <a:p>
            <a:pPr marL="514350" indent="-514350">
              <a:buFont typeface="+mj-lt"/>
              <a:buAutoNum type="arabicPeriod"/>
            </a:pPr>
            <a:endParaRPr lang="en-US" sz="3200">
              <a:latin typeface="Calibri" panose="020F0502020204030204" pitchFamily="34" charset="0"/>
              <a:cs typeface="Calibri" panose="020F0502020204030204" pitchFamily="34" charset="0"/>
            </a:endParaRPr>
          </a:p>
          <a:p>
            <a:pPr marL="514350" indent="-514350">
              <a:buFont typeface="+mj-lt"/>
              <a:buAutoNum type="arabicPeriod"/>
            </a:pPr>
            <a:r>
              <a:rPr lang="en-US" sz="3200">
                <a:latin typeface="Calibri" panose="020F0502020204030204" pitchFamily="34" charset="0"/>
                <a:cs typeface="Calibri" panose="020F0502020204030204" pitchFamily="34" charset="0"/>
              </a:rPr>
              <a:t>Modular Arithmetic Improvements</a:t>
            </a:r>
          </a:p>
          <a:p>
            <a:pPr marL="971550" lvl="1" indent="-514350">
              <a:buFont typeface="+mj-lt"/>
              <a:buAutoNum type="alphaLcPeriod"/>
            </a:pPr>
            <a:r>
              <a:rPr lang="en-US" sz="2800" b="0" i="0">
                <a:effectLst/>
                <a:highlight>
                  <a:srgbClr val="FFFFFF"/>
                </a:highlight>
                <a:latin typeface="Calibri" panose="020F0502020204030204" pitchFamily="34" charset="0"/>
                <a:cs typeface="Calibri" panose="020F0502020204030204" pitchFamily="34" charset="0"/>
              </a:rPr>
              <a:t>Lookup-based Approach</a:t>
            </a:r>
          </a:p>
          <a:p>
            <a:pPr marL="971550" lvl="1" indent="-514350">
              <a:buFont typeface="+mj-lt"/>
              <a:buAutoNum type="alphaLcPeriod"/>
            </a:pPr>
            <a:r>
              <a:rPr lang="en-US" sz="2800" b="0" i="0">
                <a:effectLst/>
                <a:highlight>
                  <a:srgbClr val="FFFFFF"/>
                </a:highlight>
                <a:latin typeface="Calibri" panose="020F0502020204030204" pitchFamily="34" charset="0"/>
                <a:cs typeface="Calibri" panose="020F0502020204030204" pitchFamily="34" charset="0"/>
              </a:rPr>
              <a:t>Right-field Arithmetic</a:t>
            </a:r>
          </a:p>
          <a:p>
            <a:pPr marL="971550" lvl="1" indent="-514350">
              <a:buFont typeface="+mj-lt"/>
              <a:buAutoNum type="alphaLcPeriod"/>
            </a:pPr>
            <a:endParaRPr lang="en-US" sz="2800" b="0" i="0">
              <a:effectLst/>
              <a:highlight>
                <a:srgbClr val="FFFFFF"/>
              </a:highlight>
              <a:latin typeface="Calibri" panose="020F0502020204030204" pitchFamily="34" charset="0"/>
              <a:cs typeface="Calibri" panose="020F0502020204030204" pitchFamily="34" charset="0"/>
            </a:endParaRPr>
          </a:p>
          <a:p>
            <a:pPr marL="514350" indent="-514350">
              <a:buFont typeface="+mj-lt"/>
              <a:buAutoNum type="arabicPeriod"/>
            </a:pPr>
            <a:r>
              <a:rPr lang="en-US" sz="3200">
                <a:latin typeface="Calibri" panose="020F0502020204030204" pitchFamily="34" charset="0"/>
                <a:cs typeface="Calibri" panose="020F0502020204030204" pitchFamily="34" charset="0"/>
              </a:rPr>
              <a:t>Sigma Protocol</a:t>
            </a:r>
          </a:p>
          <a:p>
            <a:pPr lvl="1"/>
            <a:r>
              <a:rPr lang="en-US" sz="2800" b="0" i="0">
                <a:solidFill>
                  <a:srgbClr val="0D0D0D"/>
                </a:solidFill>
                <a:effectLst/>
                <a:highlight>
                  <a:srgbClr val="FFFFFF"/>
                </a:highlight>
                <a:latin typeface="Calibri" panose="020F0502020204030204" pitchFamily="34" charset="0"/>
                <a:cs typeface="Calibri" panose="020F0502020204030204" pitchFamily="34" charset="0"/>
              </a:rPr>
              <a:t>Enhancing efficiency by moving </a:t>
            </a:r>
            <a:r>
              <a:rPr lang="en-US" sz="2800">
                <a:solidFill>
                  <a:srgbClr val="0D0D0D"/>
                </a:solidFill>
                <a:highlight>
                  <a:srgbClr val="FFFFFF"/>
                </a:highlight>
                <a:latin typeface="Calibri" panose="020F0502020204030204" pitchFamily="34" charset="0"/>
                <a:cs typeface="Calibri" panose="020F0502020204030204" pitchFamily="34" charset="0"/>
              </a:rPr>
              <a:t>p</a:t>
            </a:r>
            <a:r>
              <a:rPr lang="en-US" sz="2800" b="0" i="0">
                <a:solidFill>
                  <a:srgbClr val="0D0D0D"/>
                </a:solidFill>
                <a:effectLst/>
                <a:highlight>
                  <a:srgbClr val="FFFFFF"/>
                </a:highlight>
                <a:latin typeface="Calibri" panose="020F0502020204030204" pitchFamily="34" charset="0"/>
                <a:cs typeface="Calibri" panose="020F0502020204030204" pitchFamily="34" charset="0"/>
              </a:rPr>
              <a:t>oint operations </a:t>
            </a:r>
            <a:r>
              <a:rPr lang="en-US" sz="2800">
                <a:solidFill>
                  <a:srgbClr val="0D0D0D"/>
                </a:solidFill>
                <a:highlight>
                  <a:srgbClr val="FFFFFF"/>
                </a:highlight>
                <a:latin typeface="Calibri" panose="020F0502020204030204" pitchFamily="34" charset="0"/>
                <a:cs typeface="Calibri" panose="020F0502020204030204" pitchFamily="34" charset="0"/>
              </a:rPr>
              <a:t>o</a:t>
            </a:r>
            <a:r>
              <a:rPr lang="en-US" sz="2800" b="0" i="0">
                <a:solidFill>
                  <a:srgbClr val="0D0D0D"/>
                </a:solidFill>
                <a:effectLst/>
                <a:highlight>
                  <a:srgbClr val="FFFFFF"/>
                </a:highlight>
                <a:latin typeface="Calibri" panose="020F0502020204030204" pitchFamily="34" charset="0"/>
                <a:cs typeface="Calibri" panose="020F0502020204030204" pitchFamily="34" charset="0"/>
              </a:rPr>
              <a:t>ut of the ZKP Circuit</a:t>
            </a:r>
            <a:endParaRPr lang="en-US" sz="280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830489865"/>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FEC3CA-DACA-CFBB-09EE-3CCB1C50E3B9}"/>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880218A-1694-6A61-60E3-C5885E0B986A}"/>
              </a:ext>
            </a:extLst>
          </p:cNvPr>
          <p:cNvSpPr>
            <a:spLocks noGrp="1"/>
          </p:cNvSpPr>
          <p:nvPr>
            <p:ph idx="1"/>
          </p:nvPr>
        </p:nvSpPr>
        <p:spPr>
          <a:xfrm>
            <a:off x="838200" y="1825625"/>
            <a:ext cx="10515600" cy="4667250"/>
          </a:xfrm>
        </p:spPr>
        <p:txBody>
          <a:bodyPr>
            <a:normAutofit lnSpcReduction="10000"/>
          </a:bodyPr>
          <a:lstStyle/>
          <a:p>
            <a:r>
              <a:rPr lang="en-US" sz="3200"/>
              <a:t>Input: </a:t>
            </a:r>
          </a:p>
          <a:p>
            <a:pPr lvl="1"/>
            <a:r>
              <a:rPr lang="en-US" sz="2800"/>
              <a:t>Public key </a:t>
            </a:r>
            <a:r>
              <a:rPr lang="en-US" sz="2800">
                <a:solidFill>
                  <a:srgbClr val="005AB5"/>
                </a:solidFill>
                <a:latin typeface="Cambria Math" panose="02040503050406030204" pitchFamily="18" charset="0"/>
                <a:ea typeface="Cambria Math" panose="02040503050406030204" pitchFamily="18" charset="0"/>
              </a:rPr>
              <a:t>PK</a:t>
            </a:r>
          </a:p>
          <a:p>
            <a:pPr lvl="1"/>
            <a:r>
              <a:rPr lang="en-US" sz="2800"/>
              <a:t>Signature </a:t>
            </a:r>
            <a:r>
              <a:rPr lang="el-GR" sz="2800">
                <a:solidFill>
                  <a:srgbClr val="DC3220"/>
                </a:solidFill>
                <a:latin typeface="Cambria Math" panose="02040503050406030204" pitchFamily="18" charset="0"/>
                <a:ea typeface="Cambria Math" panose="02040503050406030204" pitchFamily="18" charset="0"/>
              </a:rPr>
              <a:t>σ</a:t>
            </a:r>
            <a:r>
              <a:rPr lang="en-US" sz="2800">
                <a:solidFill>
                  <a:srgbClr val="DC3220"/>
                </a:solidFill>
                <a:latin typeface="Cambria Math" panose="02040503050406030204" pitchFamily="18" charset="0"/>
                <a:ea typeface="Cambria Math" panose="02040503050406030204" pitchFamily="18" charset="0"/>
              </a:rPr>
              <a:t> = (R, z)</a:t>
            </a:r>
          </a:p>
          <a:p>
            <a:pPr lvl="1"/>
            <a:r>
              <a:rPr lang="en-US" sz="2800"/>
              <a:t>Message </a:t>
            </a:r>
            <a:r>
              <a:rPr lang="en-US" sz="2800">
                <a:solidFill>
                  <a:srgbClr val="DC3220"/>
                </a:solidFill>
                <a:latin typeface="Cambria Math" panose="02040503050406030204" pitchFamily="18" charset="0"/>
                <a:ea typeface="Cambria Math" panose="02040503050406030204" pitchFamily="18" charset="0"/>
              </a:rPr>
              <a:t>m</a:t>
            </a:r>
          </a:p>
          <a:p>
            <a:endParaRPr lang="en-US" sz="3200"/>
          </a:p>
          <a:p>
            <a:r>
              <a:rPr lang="en-US" sz="3200"/>
              <a:t>Verification algorithm</a:t>
            </a:r>
          </a:p>
          <a:p>
            <a:pPr marL="914400" lvl="1" indent="-457200">
              <a:buFont typeface="+mj-lt"/>
              <a:buAutoNum type="arabicPeriod"/>
            </a:pPr>
            <a:r>
              <a:rPr lang="en-US" sz="2800"/>
              <a:t>Compute </a:t>
            </a:r>
            <a:r>
              <a:rPr lang="en-US" sz="2800">
                <a:solidFill>
                  <a:srgbClr val="DC3220"/>
                </a:solidFill>
                <a:latin typeface="Cambria Math" panose="02040503050406030204" pitchFamily="18" charset="0"/>
                <a:ea typeface="Cambria Math" panose="02040503050406030204" pitchFamily="18" charset="0"/>
                <a:cs typeface="Times New Roman" panose="02020603050405020304" pitchFamily="18" charset="0"/>
              </a:rPr>
              <a:t>r</a:t>
            </a:r>
            <a:r>
              <a:rPr lang="en-US" sz="2800">
                <a:latin typeface="Cambria Math" panose="02040503050406030204" pitchFamily="18" charset="0"/>
                <a:ea typeface="Cambria Math" panose="02040503050406030204" pitchFamily="18" charset="0"/>
                <a:cs typeface="Times New Roman" panose="02020603050405020304" pitchFamily="18" charset="0"/>
              </a:rPr>
              <a:t> ← x(</a:t>
            </a:r>
            <a:r>
              <a:rPr lang="en-US" sz="2800">
                <a:solidFill>
                  <a:srgbClr val="DC3220"/>
                </a:solidFill>
                <a:latin typeface="Cambria Math" panose="02040503050406030204" pitchFamily="18" charset="0"/>
                <a:ea typeface="Cambria Math" panose="02040503050406030204" pitchFamily="18" charset="0"/>
                <a:cs typeface="Times New Roman" panose="02020603050405020304" pitchFamily="18" charset="0"/>
              </a:rPr>
              <a:t>R</a:t>
            </a:r>
            <a:r>
              <a:rPr lang="en-US" sz="2800">
                <a:latin typeface="Cambria Math" panose="02040503050406030204" pitchFamily="18" charset="0"/>
                <a:ea typeface="Cambria Math" panose="02040503050406030204" pitchFamily="18" charset="0"/>
                <a:cs typeface="Times New Roman" panose="02020603050405020304" pitchFamily="18" charset="0"/>
              </a:rPr>
              <a:t>) mod q </a:t>
            </a:r>
          </a:p>
          <a:p>
            <a:pPr marL="914400" lvl="1" indent="-457200">
              <a:buFont typeface="+mj-lt"/>
              <a:buAutoNum type="arabicPeriod"/>
            </a:pPr>
            <a:r>
              <a:rPr lang="en-US" sz="2800"/>
              <a:t>If </a:t>
            </a:r>
            <a:r>
              <a:rPr lang="en-US" sz="2800">
                <a:solidFill>
                  <a:srgbClr val="DC3220"/>
                </a:solidFill>
                <a:latin typeface="Cambria Math" panose="02040503050406030204" pitchFamily="18" charset="0"/>
                <a:ea typeface="Cambria Math" panose="02040503050406030204" pitchFamily="18" charset="0"/>
              </a:rPr>
              <a:t>r</a:t>
            </a:r>
            <a:r>
              <a:rPr lang="en-US" sz="2800">
                <a:latin typeface="Cambria Math" panose="02040503050406030204" pitchFamily="18" charset="0"/>
                <a:ea typeface="Cambria Math" panose="02040503050406030204" pitchFamily="18" charset="0"/>
              </a:rPr>
              <a:t> = 0 </a:t>
            </a:r>
            <a:r>
              <a:rPr lang="en-US" sz="2800"/>
              <a:t>or </a:t>
            </a:r>
            <a:r>
              <a:rPr lang="en-US" sz="2800">
                <a:solidFill>
                  <a:srgbClr val="DC3220"/>
                </a:solidFill>
                <a:latin typeface="Cambria Math" panose="02040503050406030204" pitchFamily="18" charset="0"/>
                <a:ea typeface="Cambria Math" panose="02040503050406030204" pitchFamily="18" charset="0"/>
              </a:rPr>
              <a:t>z</a:t>
            </a:r>
            <a:r>
              <a:rPr lang="en-US" sz="2800">
                <a:latin typeface="Cambria Math" panose="02040503050406030204" pitchFamily="18" charset="0"/>
                <a:ea typeface="Cambria Math" panose="02040503050406030204" pitchFamily="18" charset="0"/>
              </a:rPr>
              <a:t> = 0 mod q</a:t>
            </a:r>
            <a:r>
              <a:rPr lang="en-US" sz="2800"/>
              <a:t>: Return false </a:t>
            </a:r>
          </a:p>
          <a:p>
            <a:pPr marL="914400" lvl="1" indent="-457200">
              <a:buFont typeface="+mj-lt"/>
              <a:buAutoNum type="arabicPeriod"/>
            </a:pPr>
            <a:r>
              <a:rPr lang="en-US" sz="2800"/>
              <a:t>Compute </a:t>
            </a:r>
            <a:r>
              <a:rPr lang="en-US" sz="2800">
                <a:solidFill>
                  <a:srgbClr val="DC3220"/>
                </a:solidFill>
                <a:latin typeface="Cambria Math" panose="02040503050406030204" pitchFamily="18" charset="0"/>
                <a:ea typeface="Cambria Math" panose="02040503050406030204" pitchFamily="18" charset="0"/>
              </a:rPr>
              <a:t>k</a:t>
            </a:r>
            <a:r>
              <a:rPr lang="en-US" sz="2800">
                <a:latin typeface="Cambria Math" panose="02040503050406030204" pitchFamily="18" charset="0"/>
                <a:ea typeface="Cambria Math" panose="02040503050406030204" pitchFamily="18" charset="0"/>
              </a:rPr>
              <a:t> ← -H(</a:t>
            </a:r>
            <a:r>
              <a:rPr lang="en-US" sz="2800">
                <a:solidFill>
                  <a:srgbClr val="DC3220"/>
                </a:solidFill>
                <a:latin typeface="Cambria Math" panose="02040503050406030204" pitchFamily="18" charset="0"/>
                <a:ea typeface="Cambria Math" panose="02040503050406030204" pitchFamily="18" charset="0"/>
              </a:rPr>
              <a:t>m</a:t>
            </a:r>
            <a:r>
              <a:rPr lang="en-US" sz="2800">
                <a:latin typeface="Cambria Math" panose="02040503050406030204" pitchFamily="18" charset="0"/>
                <a:ea typeface="Cambria Math" panose="02040503050406030204" pitchFamily="18" charset="0"/>
              </a:rPr>
              <a:t>)/</a:t>
            </a:r>
            <a:r>
              <a:rPr lang="en-US" sz="2800">
                <a:solidFill>
                  <a:srgbClr val="DC3220"/>
                </a:solidFill>
                <a:latin typeface="Cambria Math" panose="02040503050406030204" pitchFamily="18" charset="0"/>
                <a:ea typeface="Cambria Math" panose="02040503050406030204" pitchFamily="18" charset="0"/>
              </a:rPr>
              <a:t>r</a:t>
            </a:r>
            <a:r>
              <a:rPr lang="en-US" sz="2800">
                <a:latin typeface="Cambria Math" panose="02040503050406030204" pitchFamily="18" charset="0"/>
                <a:ea typeface="Cambria Math" panose="02040503050406030204" pitchFamily="18" charset="0"/>
              </a:rPr>
              <a:t> mod q</a:t>
            </a:r>
          </a:p>
          <a:p>
            <a:pPr marL="914400" lvl="1" indent="-457200">
              <a:buFont typeface="+mj-lt"/>
              <a:buAutoNum type="arabicPeriod"/>
            </a:pPr>
            <a:r>
              <a:rPr lang="en-US" sz="2800"/>
              <a:t>Return </a:t>
            </a:r>
            <a:r>
              <a:rPr lang="en-US" sz="2800">
                <a:solidFill>
                  <a:srgbClr val="005AB5"/>
                </a:solidFill>
                <a:latin typeface="Cambria Math" panose="02040503050406030204" pitchFamily="18" charset="0"/>
                <a:ea typeface="Cambria Math" panose="02040503050406030204" pitchFamily="18" charset="0"/>
              </a:rPr>
              <a:t>PK</a:t>
            </a:r>
            <a:r>
              <a:rPr lang="en-US" sz="2800">
                <a:latin typeface="Cambria Math" panose="02040503050406030204" pitchFamily="18" charset="0"/>
                <a:ea typeface="Cambria Math" panose="02040503050406030204" pitchFamily="18" charset="0"/>
              </a:rPr>
              <a:t> = </a:t>
            </a:r>
            <a:r>
              <a:rPr lang="en-US" sz="2800">
                <a:solidFill>
                  <a:srgbClr val="DC3220"/>
                </a:solidFill>
                <a:latin typeface="Cambria Math" panose="02040503050406030204" pitchFamily="18" charset="0"/>
                <a:ea typeface="Cambria Math" panose="02040503050406030204" pitchFamily="18" charset="0"/>
              </a:rPr>
              <a:t>k</a:t>
            </a:r>
            <a:r>
              <a:rPr lang="en-US" sz="2800">
                <a:latin typeface="Cambria Math" panose="02040503050406030204" pitchFamily="18" charset="0"/>
                <a:ea typeface="Cambria Math" panose="02040503050406030204" pitchFamily="18" charset="0"/>
              </a:rPr>
              <a:t> </a:t>
            </a:r>
            <a:r>
              <a:rPr lang="en-US" sz="2800">
                <a:solidFill>
                  <a:srgbClr val="005AB5"/>
                </a:solidFill>
                <a:latin typeface="Cambria Math" panose="02040503050406030204" pitchFamily="18" charset="0"/>
                <a:ea typeface="Cambria Math" panose="02040503050406030204" pitchFamily="18" charset="0"/>
              </a:rPr>
              <a:t>G</a:t>
            </a:r>
            <a:r>
              <a:rPr lang="en-US" sz="2800">
                <a:latin typeface="Cambria Math" panose="02040503050406030204" pitchFamily="18" charset="0"/>
                <a:ea typeface="Cambria Math" panose="02040503050406030204" pitchFamily="18" charset="0"/>
              </a:rPr>
              <a:t> + </a:t>
            </a:r>
            <a:r>
              <a:rPr lang="en-US" sz="2800">
                <a:solidFill>
                  <a:srgbClr val="DC3220"/>
                </a:solidFill>
                <a:latin typeface="Cambria Math" panose="02040503050406030204" pitchFamily="18" charset="0"/>
                <a:ea typeface="Cambria Math" panose="02040503050406030204" pitchFamily="18" charset="0"/>
              </a:rPr>
              <a:t>z R</a:t>
            </a:r>
            <a:r>
              <a:rPr lang="en-US" sz="2800">
                <a:solidFill>
                  <a:srgbClr val="FF0000"/>
                </a:solidFill>
                <a:latin typeface="Cambria Math" panose="02040503050406030204" pitchFamily="18" charset="0"/>
                <a:ea typeface="Cambria Math" panose="02040503050406030204" pitchFamily="18" charset="0"/>
              </a:rPr>
              <a:t> </a:t>
            </a:r>
          </a:p>
          <a:p>
            <a:pPr marL="914400" lvl="1" indent="-457200">
              <a:buFont typeface="+mj-lt"/>
              <a:buAutoNum type="arabicPeriod"/>
            </a:pPr>
            <a:endParaRPr lang="en-US"/>
          </a:p>
        </p:txBody>
      </p:sp>
      <p:sp>
        <p:nvSpPr>
          <p:cNvPr id="2" name="Title 1">
            <a:extLst>
              <a:ext uri="{FF2B5EF4-FFF2-40B4-BE49-F238E27FC236}">
                <a16:creationId xmlns:a16="http://schemas.microsoft.com/office/drawing/2014/main" id="{2D49D055-94C1-2D78-0EBE-9974C00BB587}"/>
              </a:ext>
            </a:extLst>
          </p:cNvPr>
          <p:cNvSpPr>
            <a:spLocks noGrp="1"/>
          </p:cNvSpPr>
          <p:nvPr>
            <p:ph type="title"/>
          </p:nvPr>
        </p:nvSpPr>
        <p:spPr/>
        <p:txBody>
          <a:bodyPr/>
          <a:lstStyle/>
          <a:p>
            <a:r>
              <a:rPr lang="en-US"/>
              <a:t>ECDSA Verification over P256 Curve</a:t>
            </a:r>
          </a:p>
        </p:txBody>
      </p:sp>
      <p:pic>
        <p:nvPicPr>
          <p:cNvPr id="5" name="Picture 2" descr="Key PNG transparent image download, size: 2560x1066px">
            <a:extLst>
              <a:ext uri="{FF2B5EF4-FFF2-40B4-BE49-F238E27FC236}">
                <a16:creationId xmlns:a16="http://schemas.microsoft.com/office/drawing/2014/main" id="{9AF4E51B-44D6-5937-0240-5A4F4CD0E649}"/>
              </a:ext>
            </a:extLst>
          </p:cNvPr>
          <p:cNvPicPr>
            <a:picLocks noChangeAspect="1" noChangeArrowheads="1"/>
          </p:cNvPicPr>
          <p:nvPr/>
        </p:nvPicPr>
        <p:blipFill>
          <a:blip r:embed="rId3">
            <a:duotone>
              <a:prstClr val="black"/>
              <a:srgbClr val="005AB5">
                <a:tint val="45000"/>
                <a:satMod val="400000"/>
              </a:srgbClr>
            </a:duotone>
            <a:extLst>
              <a:ext uri="{28A0092B-C50C-407E-A947-70E740481C1C}">
                <a14:useLocalDpi xmlns:a14="http://schemas.microsoft.com/office/drawing/2010/main" val="0"/>
              </a:ext>
            </a:extLst>
          </a:blip>
          <a:srcRect/>
          <a:stretch>
            <a:fillRect/>
          </a:stretch>
        </p:blipFill>
        <p:spPr bwMode="auto">
          <a:xfrm>
            <a:off x="4280442" y="2206293"/>
            <a:ext cx="1016910" cy="42344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Certificate - Free education icons">
            <a:extLst>
              <a:ext uri="{FF2B5EF4-FFF2-40B4-BE49-F238E27FC236}">
                <a16:creationId xmlns:a16="http://schemas.microsoft.com/office/drawing/2014/main" id="{12DEAF99-2677-9897-7162-F481FE36578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24779" y="2508301"/>
            <a:ext cx="780485" cy="780485"/>
          </a:xfrm>
          <a:prstGeom prst="rect">
            <a:avLst/>
          </a:prstGeom>
          <a:noFill/>
          <a:extLst>
            <a:ext uri="{909E8E84-426E-40DD-AFC4-6F175D3DCCD1}">
              <a14:hiddenFill xmlns:a14="http://schemas.microsoft.com/office/drawing/2010/main">
                <a:solidFill>
                  <a:srgbClr val="FFFFFF"/>
                </a:solidFill>
              </a14:hiddenFill>
            </a:ext>
          </a:extLst>
        </p:spPr>
      </p:pic>
      <p:grpSp>
        <p:nvGrpSpPr>
          <p:cNvPr id="16" name="Group 15">
            <a:extLst>
              <a:ext uri="{FF2B5EF4-FFF2-40B4-BE49-F238E27FC236}">
                <a16:creationId xmlns:a16="http://schemas.microsoft.com/office/drawing/2014/main" id="{7377A15C-616D-F698-83FB-EA1CC528D3C0}"/>
              </a:ext>
            </a:extLst>
          </p:cNvPr>
          <p:cNvGrpSpPr/>
          <p:nvPr/>
        </p:nvGrpSpPr>
        <p:grpSpPr>
          <a:xfrm>
            <a:off x="4588420" y="5739193"/>
            <a:ext cx="6681258" cy="1059098"/>
            <a:chOff x="4588420" y="5739193"/>
            <a:chExt cx="6681258" cy="1059098"/>
          </a:xfrm>
        </p:grpSpPr>
        <p:sp>
          <p:nvSpPr>
            <p:cNvPr id="19" name="Rectangle 18">
              <a:extLst>
                <a:ext uri="{FF2B5EF4-FFF2-40B4-BE49-F238E27FC236}">
                  <a16:creationId xmlns:a16="http://schemas.microsoft.com/office/drawing/2014/main" id="{4265F48E-A6BD-8957-C0FD-1BA8C7D0DA53}"/>
                </a:ext>
              </a:extLst>
            </p:cNvPr>
            <p:cNvSpPr/>
            <p:nvPr/>
          </p:nvSpPr>
          <p:spPr>
            <a:xfrm>
              <a:off x="4588420" y="5739193"/>
              <a:ext cx="503344" cy="423448"/>
            </a:xfrm>
            <a:prstGeom prst="rect">
              <a:avLst/>
            </a:prstGeom>
            <a:noFill/>
            <a:ln w="28575">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0" name="TextBox 19">
              <a:extLst>
                <a:ext uri="{FF2B5EF4-FFF2-40B4-BE49-F238E27FC236}">
                  <a16:creationId xmlns:a16="http://schemas.microsoft.com/office/drawing/2014/main" id="{2501117B-E349-E94D-F87F-4848B314086E}"/>
                </a:ext>
              </a:extLst>
            </p:cNvPr>
            <p:cNvSpPr txBox="1"/>
            <p:nvPr/>
          </p:nvSpPr>
          <p:spPr>
            <a:xfrm>
              <a:off x="5995349" y="6336626"/>
              <a:ext cx="5274329" cy="461665"/>
            </a:xfrm>
            <a:prstGeom prst="rect">
              <a:avLst/>
            </a:prstGeom>
            <a:noFill/>
            <a:ln w="28575">
              <a:solidFill>
                <a:srgbClr val="FF0000"/>
              </a:solidFill>
            </a:ln>
          </p:spPr>
          <p:txBody>
            <a:bodyPr wrap="none" rtlCol="0">
              <a:spAutoFit/>
            </a:bodyPr>
            <a:lstStyle/>
            <a:p>
              <a:r>
                <a:rPr lang="en-US" sz="2400"/>
                <a:t>Bottleneck: Dynamic point multiplication</a:t>
              </a:r>
            </a:p>
          </p:txBody>
        </p:sp>
        <p:cxnSp>
          <p:nvCxnSpPr>
            <p:cNvPr id="23" name="Straight Arrow Connector 22">
              <a:extLst>
                <a:ext uri="{FF2B5EF4-FFF2-40B4-BE49-F238E27FC236}">
                  <a16:creationId xmlns:a16="http://schemas.microsoft.com/office/drawing/2014/main" id="{7F7EF0B7-62A5-97A3-66D7-72EDC6749DE3}"/>
                </a:ext>
              </a:extLst>
            </p:cNvPr>
            <p:cNvCxnSpPr>
              <a:cxnSpLocks/>
              <a:stCxn id="20" idx="1"/>
              <a:endCxn id="19" idx="2"/>
            </p:cNvCxnSpPr>
            <p:nvPr/>
          </p:nvCxnSpPr>
          <p:spPr>
            <a:xfrm flipH="1" flipV="1">
              <a:off x="4840092" y="6162641"/>
              <a:ext cx="1155257" cy="40481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
        <p:nvSpPr>
          <p:cNvPr id="4" name="TextBox 3">
            <a:extLst>
              <a:ext uri="{FF2B5EF4-FFF2-40B4-BE49-F238E27FC236}">
                <a16:creationId xmlns:a16="http://schemas.microsoft.com/office/drawing/2014/main" id="{20B898E2-F088-0501-7299-47C636D20712}"/>
              </a:ext>
            </a:extLst>
          </p:cNvPr>
          <p:cNvSpPr txBox="1"/>
          <p:nvPr/>
        </p:nvSpPr>
        <p:spPr>
          <a:xfrm>
            <a:off x="7009327" y="1244746"/>
            <a:ext cx="4914359" cy="1384995"/>
          </a:xfrm>
          <a:prstGeom prst="rect">
            <a:avLst/>
          </a:prstGeom>
          <a:noFill/>
          <a:ln w="28575">
            <a:solidFill>
              <a:schemeClr val="tx1"/>
            </a:solidFill>
          </a:ln>
        </p:spPr>
        <p:txBody>
          <a:bodyPr wrap="none" rtlCol="0">
            <a:spAutoFit/>
          </a:bodyPr>
          <a:lstStyle/>
          <a:p>
            <a:r>
              <a:rPr lang="en-US" sz="2800">
                <a:latin typeface="Calibri" panose="020F0502020204030204" pitchFamily="34" charset="0"/>
                <a:cs typeface="Calibri" panose="020F0502020204030204" pitchFamily="34" charset="0"/>
              </a:rPr>
              <a:t>A set of points (x, y) satisfying </a:t>
            </a:r>
          </a:p>
          <a:p>
            <a:pPr algn="ctr"/>
            <a:r>
              <a:rPr lang="en-US" sz="2800">
                <a:latin typeface="Calibri" panose="020F0502020204030204" pitchFamily="34" charset="0"/>
                <a:cs typeface="Calibri" panose="020F0502020204030204" pitchFamily="34" charset="0"/>
              </a:rPr>
              <a:t>y</a:t>
            </a:r>
            <a:r>
              <a:rPr lang="en-US" sz="2800" baseline="30000">
                <a:latin typeface="Calibri" panose="020F0502020204030204" pitchFamily="34" charset="0"/>
                <a:cs typeface="Calibri" panose="020F0502020204030204" pitchFamily="34" charset="0"/>
              </a:rPr>
              <a:t>2</a:t>
            </a:r>
            <a:r>
              <a:rPr lang="en-US" sz="2800">
                <a:latin typeface="Calibri" panose="020F0502020204030204" pitchFamily="34" charset="0"/>
                <a:cs typeface="Calibri" panose="020F0502020204030204" pitchFamily="34" charset="0"/>
              </a:rPr>
              <a:t> </a:t>
            </a:r>
            <a:r>
              <a:rPr lang="en-US" sz="2800" b="0" i="0">
                <a:solidFill>
                  <a:srgbClr val="0D0D0D"/>
                </a:solidFill>
                <a:effectLst/>
                <a:highlight>
                  <a:srgbClr val="FFFFFF"/>
                </a:highlight>
                <a:latin typeface="Calibri" panose="020F0502020204030204" pitchFamily="34" charset="0"/>
                <a:cs typeface="Calibri" panose="020F0502020204030204" pitchFamily="34" charset="0"/>
              </a:rPr>
              <a:t>≡</a:t>
            </a:r>
            <a:r>
              <a:rPr lang="en-US" sz="2800">
                <a:latin typeface="Calibri" panose="020F0502020204030204" pitchFamily="34" charset="0"/>
                <a:cs typeface="Calibri" panose="020F0502020204030204" pitchFamily="34" charset="0"/>
              </a:rPr>
              <a:t> x</a:t>
            </a:r>
            <a:r>
              <a:rPr lang="en-US" sz="2800" baseline="30000">
                <a:latin typeface="Calibri" panose="020F0502020204030204" pitchFamily="34" charset="0"/>
                <a:cs typeface="Calibri" panose="020F0502020204030204" pitchFamily="34" charset="0"/>
              </a:rPr>
              <a:t>3</a:t>
            </a:r>
            <a:r>
              <a:rPr lang="en-US" sz="2800">
                <a:latin typeface="Calibri" panose="020F0502020204030204" pitchFamily="34" charset="0"/>
                <a:cs typeface="Calibri" panose="020F0502020204030204" pitchFamily="34" charset="0"/>
              </a:rPr>
              <a:t> -3x + b (mod p),</a:t>
            </a:r>
          </a:p>
          <a:p>
            <a:r>
              <a:rPr lang="en-US" sz="2800">
                <a:latin typeface="Calibri" panose="020F0502020204030204" pitchFamily="34" charset="0"/>
                <a:cs typeface="Calibri" panose="020F0502020204030204" pitchFamily="34" charset="0"/>
              </a:rPr>
              <a:t>along with the point at infinity O</a:t>
            </a:r>
          </a:p>
        </p:txBody>
      </p:sp>
      <p:cxnSp>
        <p:nvCxnSpPr>
          <p:cNvPr id="14" name="Straight Connector 13">
            <a:extLst>
              <a:ext uri="{FF2B5EF4-FFF2-40B4-BE49-F238E27FC236}">
                <a16:creationId xmlns:a16="http://schemas.microsoft.com/office/drawing/2014/main" id="{E921866B-6229-7D14-9F1B-499E4BD08916}"/>
              </a:ext>
            </a:extLst>
          </p:cNvPr>
          <p:cNvCxnSpPr/>
          <p:nvPr/>
        </p:nvCxnSpPr>
        <p:spPr>
          <a:xfrm>
            <a:off x="7559928" y="967409"/>
            <a:ext cx="2700362" cy="0"/>
          </a:xfrm>
          <a:prstGeom prst="line">
            <a:avLst/>
          </a:prstGeom>
          <a:ln w="28575"/>
        </p:spPr>
        <p:style>
          <a:lnRef idx="1">
            <a:schemeClr val="dk1"/>
          </a:lnRef>
          <a:fillRef idx="0">
            <a:schemeClr val="dk1"/>
          </a:fillRef>
          <a:effectRef idx="0">
            <a:schemeClr val="dk1"/>
          </a:effectRef>
          <a:fontRef idx="minor">
            <a:schemeClr val="tx1"/>
          </a:fontRef>
        </p:style>
      </p:cxnSp>
      <p:sp>
        <p:nvSpPr>
          <p:cNvPr id="6" name="TextBox 5">
            <a:extLst>
              <a:ext uri="{FF2B5EF4-FFF2-40B4-BE49-F238E27FC236}">
                <a16:creationId xmlns:a16="http://schemas.microsoft.com/office/drawing/2014/main" id="{239D7CC2-1926-70AF-5C6E-F6E3011DBF11}"/>
              </a:ext>
            </a:extLst>
          </p:cNvPr>
          <p:cNvSpPr txBox="1"/>
          <p:nvPr/>
        </p:nvSpPr>
        <p:spPr>
          <a:xfrm>
            <a:off x="6868300" y="2680814"/>
            <a:ext cx="4401378" cy="1446550"/>
          </a:xfrm>
          <a:prstGeom prst="rect">
            <a:avLst/>
          </a:prstGeom>
          <a:noFill/>
        </p:spPr>
        <p:txBody>
          <a:bodyPr wrap="square" rtlCol="0">
            <a:spAutoFit/>
          </a:bodyPr>
          <a:lstStyle/>
          <a:p>
            <a:r>
              <a:rPr lang="en-US" sz="3200">
                <a:solidFill>
                  <a:schemeClr val="accent1"/>
                </a:solidFill>
                <a:latin typeface="Calibri" panose="020F0502020204030204" pitchFamily="34" charset="0"/>
                <a:cs typeface="Calibri" panose="020F0502020204030204" pitchFamily="34" charset="0"/>
              </a:rPr>
              <a:t>Point operations:</a:t>
            </a:r>
          </a:p>
          <a:p>
            <a:pPr marL="457200" indent="-457200">
              <a:buFont typeface="Arial" panose="020B0604020202020204" pitchFamily="34" charset="0"/>
              <a:buChar char="•"/>
            </a:pPr>
            <a:r>
              <a:rPr lang="en-US" sz="2800">
                <a:solidFill>
                  <a:schemeClr val="accent1"/>
                </a:solidFill>
                <a:highlight>
                  <a:srgbClr val="FFFFFF"/>
                </a:highlight>
                <a:latin typeface="Calibri" panose="020F0502020204030204" pitchFamily="34" charset="0"/>
                <a:cs typeface="Calibri" panose="020F0502020204030204" pitchFamily="34" charset="0"/>
              </a:rPr>
              <a:t>C</a:t>
            </a:r>
            <a:r>
              <a:rPr lang="en-US" sz="2800" b="0" i="0">
                <a:solidFill>
                  <a:schemeClr val="accent1"/>
                </a:solidFill>
                <a:effectLst/>
                <a:highlight>
                  <a:srgbClr val="FFFFFF"/>
                </a:highlight>
                <a:latin typeface="Calibri" panose="020F0502020204030204" pitchFamily="34" charset="0"/>
                <a:cs typeface="Calibri" panose="020F0502020204030204" pitchFamily="34" charset="0"/>
              </a:rPr>
              <a:t>ostly in </a:t>
            </a:r>
            <a:r>
              <a:rPr lang="en-US" sz="2800" err="1">
                <a:solidFill>
                  <a:schemeClr val="accent1"/>
                </a:solidFill>
                <a:highlight>
                  <a:srgbClr val="FFFFFF"/>
                </a:highlight>
                <a:latin typeface="Calibri" panose="020F0502020204030204" pitchFamily="34" charset="0"/>
                <a:cs typeface="Calibri" panose="020F0502020204030204" pitchFamily="34" charset="0"/>
              </a:rPr>
              <a:t>zkSNARK</a:t>
            </a:r>
            <a:r>
              <a:rPr lang="en-US" sz="2800" b="0" i="0">
                <a:solidFill>
                  <a:schemeClr val="accent1"/>
                </a:solidFill>
                <a:effectLst/>
                <a:highlight>
                  <a:srgbClr val="FFFFFF"/>
                </a:highlight>
                <a:latin typeface="Calibri" panose="020F0502020204030204" pitchFamily="34" charset="0"/>
                <a:cs typeface="Calibri" panose="020F0502020204030204" pitchFamily="34" charset="0"/>
              </a:rPr>
              <a:t> circuits</a:t>
            </a:r>
          </a:p>
          <a:p>
            <a:pPr marL="457200" indent="-457200">
              <a:buFont typeface="Arial" panose="020B0604020202020204" pitchFamily="34" charset="0"/>
              <a:buChar char="•"/>
            </a:pPr>
            <a:r>
              <a:rPr lang="en-US" sz="2800">
                <a:solidFill>
                  <a:schemeClr val="accent1"/>
                </a:solidFill>
                <a:highlight>
                  <a:srgbClr val="FFFFFF"/>
                </a:highlight>
                <a:latin typeface="Calibri" panose="020F0502020204030204" pitchFamily="34" charset="0"/>
                <a:cs typeface="Calibri" panose="020F0502020204030204" pitchFamily="34" charset="0"/>
              </a:rPr>
              <a:t>Inexpensive </a:t>
            </a:r>
            <a:r>
              <a:rPr lang="en-US" sz="2800" b="0" i="0">
                <a:solidFill>
                  <a:schemeClr val="accent1"/>
                </a:solidFill>
                <a:effectLst/>
                <a:highlight>
                  <a:srgbClr val="FFFFFF"/>
                </a:highlight>
                <a:latin typeface="Calibri" panose="020F0502020204030204" pitchFamily="34" charset="0"/>
                <a:cs typeface="Calibri" panose="020F0502020204030204" pitchFamily="34" charset="0"/>
              </a:rPr>
              <a:t>outside</a:t>
            </a:r>
            <a:endParaRPr lang="en-US" sz="2800">
              <a:solidFill>
                <a:schemeClr val="accent1"/>
              </a:solidFill>
              <a:latin typeface="Calibri" panose="020F0502020204030204" pitchFamily="34" charset="0"/>
              <a:cs typeface="Calibri" panose="020F0502020204030204" pitchFamily="34" charset="0"/>
            </a:endParaRPr>
          </a:p>
        </p:txBody>
      </p:sp>
      <p:grpSp>
        <p:nvGrpSpPr>
          <p:cNvPr id="21" name="Group 20">
            <a:extLst>
              <a:ext uri="{FF2B5EF4-FFF2-40B4-BE49-F238E27FC236}">
                <a16:creationId xmlns:a16="http://schemas.microsoft.com/office/drawing/2014/main" id="{E7D948B0-D193-5D9D-49D1-E886189B8E18}"/>
              </a:ext>
            </a:extLst>
          </p:cNvPr>
          <p:cNvGrpSpPr/>
          <p:nvPr/>
        </p:nvGrpSpPr>
        <p:grpSpPr>
          <a:xfrm>
            <a:off x="65328" y="5739193"/>
            <a:ext cx="4872431" cy="1074053"/>
            <a:chOff x="65328" y="5739193"/>
            <a:chExt cx="4872431" cy="1074053"/>
          </a:xfrm>
        </p:grpSpPr>
        <p:grpSp>
          <p:nvGrpSpPr>
            <p:cNvPr id="15" name="Group 14">
              <a:extLst>
                <a:ext uri="{FF2B5EF4-FFF2-40B4-BE49-F238E27FC236}">
                  <a16:creationId xmlns:a16="http://schemas.microsoft.com/office/drawing/2014/main" id="{2EFDD7B2-0E2D-DC16-5BBB-AC50CA9CBF59}"/>
                </a:ext>
              </a:extLst>
            </p:cNvPr>
            <p:cNvGrpSpPr/>
            <p:nvPr/>
          </p:nvGrpSpPr>
          <p:grpSpPr>
            <a:xfrm>
              <a:off x="2501544" y="5739193"/>
              <a:ext cx="1692028" cy="612388"/>
              <a:chOff x="2501544" y="5739193"/>
              <a:chExt cx="1692028" cy="612388"/>
            </a:xfrm>
          </p:grpSpPr>
          <p:sp>
            <p:nvSpPr>
              <p:cNvPr id="18" name="Rectangle 17">
                <a:extLst>
                  <a:ext uri="{FF2B5EF4-FFF2-40B4-BE49-F238E27FC236}">
                    <a16:creationId xmlns:a16="http://schemas.microsoft.com/office/drawing/2014/main" id="{9EBA7934-10CD-8432-307B-1D7BEDD3204C}"/>
                  </a:ext>
                </a:extLst>
              </p:cNvPr>
              <p:cNvSpPr/>
              <p:nvPr/>
            </p:nvSpPr>
            <p:spPr>
              <a:xfrm>
                <a:off x="3690228" y="5739193"/>
                <a:ext cx="503344" cy="423448"/>
              </a:xfrm>
              <a:prstGeom prst="rect">
                <a:avLst/>
              </a:prstGeom>
              <a:noFill/>
              <a:ln w="28575">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cxnSp>
            <p:nvCxnSpPr>
              <p:cNvPr id="22" name="Straight Arrow Connector 21">
                <a:extLst>
                  <a:ext uri="{FF2B5EF4-FFF2-40B4-BE49-F238E27FC236}">
                    <a16:creationId xmlns:a16="http://schemas.microsoft.com/office/drawing/2014/main" id="{657AD4AE-CB50-15F1-F49B-A35BD0A2A253}"/>
                  </a:ext>
                </a:extLst>
              </p:cNvPr>
              <p:cNvCxnSpPr>
                <a:cxnSpLocks/>
                <a:stCxn id="8" idx="0"/>
              </p:cNvCxnSpPr>
              <p:nvPr/>
            </p:nvCxnSpPr>
            <p:spPr>
              <a:xfrm flipV="1">
                <a:off x="2501544" y="6177596"/>
                <a:ext cx="1440356" cy="173985"/>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31292D6F-D367-B11D-E26C-795767A5DB4F}"/>
                </a:ext>
              </a:extLst>
            </p:cNvPr>
            <p:cNvSpPr txBox="1"/>
            <p:nvPr/>
          </p:nvSpPr>
          <p:spPr>
            <a:xfrm>
              <a:off x="65328" y="6351581"/>
              <a:ext cx="4872431" cy="461665"/>
            </a:xfrm>
            <a:prstGeom prst="rect">
              <a:avLst/>
            </a:prstGeom>
            <a:noFill/>
            <a:ln w="28575">
              <a:solidFill>
                <a:srgbClr val="FF0000"/>
              </a:solidFill>
            </a:ln>
          </p:spPr>
          <p:txBody>
            <a:bodyPr wrap="square" rtlCol="0">
              <a:spAutoFit/>
            </a:bodyPr>
            <a:lstStyle/>
            <a:p>
              <a:r>
                <a:rPr lang="en-US" sz="2400"/>
                <a:t>Bottleneck: Fixed point multiplication </a:t>
              </a:r>
            </a:p>
          </p:txBody>
        </p:sp>
      </p:grpSp>
      <p:sp>
        <p:nvSpPr>
          <p:cNvPr id="11" name="TextBox 10">
            <a:extLst>
              <a:ext uri="{FF2B5EF4-FFF2-40B4-BE49-F238E27FC236}">
                <a16:creationId xmlns:a16="http://schemas.microsoft.com/office/drawing/2014/main" id="{CA91DC0F-AACA-4E83-9B6E-61C11CC0B946}"/>
              </a:ext>
            </a:extLst>
          </p:cNvPr>
          <p:cNvSpPr txBox="1"/>
          <p:nvPr/>
        </p:nvSpPr>
        <p:spPr>
          <a:xfrm>
            <a:off x="6627401" y="5623986"/>
            <a:ext cx="5385320" cy="461665"/>
          </a:xfrm>
          <a:prstGeom prst="rect">
            <a:avLst/>
          </a:prstGeom>
          <a:noFill/>
          <a:ln w="28575">
            <a:solidFill>
              <a:srgbClr val="FF0000"/>
            </a:solidFill>
          </a:ln>
        </p:spPr>
        <p:txBody>
          <a:bodyPr wrap="none" rtlCol="0">
            <a:spAutoFit/>
          </a:bodyPr>
          <a:lstStyle/>
          <a:p>
            <a:r>
              <a:rPr lang="en-US" sz="2400"/>
              <a:t>1.3M constraints per point multiplication!</a:t>
            </a:r>
          </a:p>
        </p:txBody>
      </p:sp>
      <p:sp>
        <p:nvSpPr>
          <p:cNvPr id="12" name="Up Arrow 11">
            <a:extLst>
              <a:ext uri="{FF2B5EF4-FFF2-40B4-BE49-F238E27FC236}">
                <a16:creationId xmlns:a16="http://schemas.microsoft.com/office/drawing/2014/main" id="{29FC4012-A788-DF3A-DC6D-4BE88B5ECF76}"/>
              </a:ext>
            </a:extLst>
          </p:cNvPr>
          <p:cNvSpPr/>
          <p:nvPr/>
        </p:nvSpPr>
        <p:spPr>
          <a:xfrm>
            <a:off x="8910109" y="4838806"/>
            <a:ext cx="502024" cy="697357"/>
          </a:xfrm>
          <a:prstGeom prs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E9AA4A3F-DD0E-357B-74A0-FCA822F00CFE}"/>
              </a:ext>
            </a:extLst>
          </p:cNvPr>
          <p:cNvSpPr txBox="1"/>
          <p:nvPr/>
        </p:nvSpPr>
        <p:spPr>
          <a:xfrm>
            <a:off x="7865574" y="4272939"/>
            <a:ext cx="2591094" cy="461665"/>
          </a:xfrm>
          <a:prstGeom prst="rect">
            <a:avLst/>
          </a:prstGeom>
          <a:noFill/>
          <a:ln w="28575">
            <a:solidFill>
              <a:srgbClr val="FF0000"/>
            </a:solidFill>
          </a:ln>
        </p:spPr>
        <p:txBody>
          <a:bodyPr wrap="none" rtlCol="0">
            <a:spAutoFit/>
          </a:bodyPr>
          <a:lstStyle/>
          <a:p>
            <a:r>
              <a:rPr lang="en-US" sz="2400"/>
              <a:t>Prover time &gt;&gt; 10 s</a:t>
            </a:r>
          </a:p>
        </p:txBody>
      </p:sp>
    </p:spTree>
    <p:extLst>
      <p:ext uri="{BB962C8B-B14F-4D97-AF65-F5344CB8AC3E}">
        <p14:creationId xmlns:p14="http://schemas.microsoft.com/office/powerpoint/2010/main" val="2343128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animBg="1"/>
      <p:bldP spid="12" grpId="0" animBg="1"/>
      <p:bldP spid="13" grpId="0" animBg="1"/>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74F488-C5A4-8E65-EE7E-74ADE8F1EBC1}"/>
              </a:ext>
            </a:extLst>
          </p:cNvPr>
          <p:cNvSpPr>
            <a:spLocks noGrp="1"/>
          </p:cNvSpPr>
          <p:nvPr>
            <p:ph type="title"/>
          </p:nvPr>
        </p:nvSpPr>
        <p:spPr/>
        <p:txBody>
          <a:bodyPr/>
          <a:lstStyle/>
          <a:p>
            <a:r>
              <a:rPr lang="en-US"/>
              <a:t>Point Multiplication</a:t>
            </a:r>
          </a:p>
        </p:txBody>
      </p:sp>
      <p:sp>
        <p:nvSpPr>
          <p:cNvPr id="3" name="Content Placeholder 2">
            <a:extLst>
              <a:ext uri="{FF2B5EF4-FFF2-40B4-BE49-F238E27FC236}">
                <a16:creationId xmlns:a16="http://schemas.microsoft.com/office/drawing/2014/main" id="{9CC138EE-3EAB-B331-D641-2917379BFC54}"/>
              </a:ext>
            </a:extLst>
          </p:cNvPr>
          <p:cNvSpPr>
            <a:spLocks noGrp="1"/>
          </p:cNvSpPr>
          <p:nvPr>
            <p:ph idx="1"/>
          </p:nvPr>
        </p:nvSpPr>
        <p:spPr>
          <a:xfrm>
            <a:off x="838200" y="1825625"/>
            <a:ext cx="10515600" cy="4945878"/>
          </a:xfrm>
        </p:spPr>
        <p:txBody>
          <a:bodyPr>
            <a:normAutofit lnSpcReduction="10000"/>
          </a:bodyPr>
          <a:lstStyle/>
          <a:p>
            <a:pPr marL="0" indent="0">
              <a:buNone/>
            </a:pPr>
            <a:r>
              <a:rPr lang="en-US"/>
              <a:t>Goal: Compute </a:t>
            </a:r>
            <a:r>
              <a:rPr lang="en-US" err="1"/>
              <a:t>nP</a:t>
            </a:r>
            <a:r>
              <a:rPr lang="en-US"/>
              <a:t> = P + … + P</a:t>
            </a:r>
          </a:p>
          <a:p>
            <a:pPr marL="0" indent="0">
              <a:buNone/>
            </a:pPr>
            <a:endParaRPr lang="en-US"/>
          </a:p>
          <a:p>
            <a:pPr marL="0" indent="0">
              <a:buNone/>
            </a:pPr>
            <a:r>
              <a:rPr lang="en-US"/>
              <a:t>Double-and-add Method</a:t>
            </a:r>
          </a:p>
          <a:p>
            <a:pPr marL="514350" indent="-514350">
              <a:buFont typeface="+mj-lt"/>
              <a:buAutoNum type="arabicPeriod"/>
            </a:pPr>
            <a:r>
              <a:rPr lang="en-US"/>
              <a:t>Split n into bits n</a:t>
            </a:r>
            <a:r>
              <a:rPr lang="en-US" baseline="-25000"/>
              <a:t>0</a:t>
            </a:r>
            <a:r>
              <a:rPr lang="en-US"/>
              <a:t> .. n</a:t>
            </a:r>
            <a:r>
              <a:rPr lang="en-US" baseline="-25000"/>
              <a:t>255</a:t>
            </a:r>
          </a:p>
          <a:p>
            <a:pPr marL="514350" indent="-514350">
              <a:buFont typeface="+mj-lt"/>
              <a:buAutoNum type="arabicPeriod"/>
            </a:pPr>
            <a:r>
              <a:rPr lang="en-US"/>
              <a:t>Let P’ be </a:t>
            </a:r>
            <a:r>
              <a:rPr lang="en-US" sz="2800"/>
              <a:t>Point at Infinity O</a:t>
            </a:r>
          </a:p>
          <a:p>
            <a:pPr marL="514350" indent="-514350">
              <a:buFont typeface="+mj-lt"/>
              <a:buAutoNum type="arabicPeriod"/>
            </a:pPr>
            <a:r>
              <a:rPr lang="en-US"/>
              <a:t>Let P” be P</a:t>
            </a:r>
          </a:p>
          <a:p>
            <a:pPr marL="514350" indent="-514350">
              <a:buFont typeface="+mj-lt"/>
              <a:buAutoNum type="arabicPeriod"/>
            </a:pPr>
            <a:r>
              <a:rPr lang="en-US"/>
              <a:t>For </a:t>
            </a:r>
            <a:r>
              <a:rPr lang="en-US" err="1"/>
              <a:t>i</a:t>
            </a:r>
            <a:r>
              <a:rPr lang="en-US"/>
              <a:t> in [0, 255]:</a:t>
            </a:r>
          </a:p>
          <a:p>
            <a:pPr marL="457200" lvl="1" indent="0">
              <a:buNone/>
            </a:pPr>
            <a:r>
              <a:rPr lang="en-US" sz="2800"/>
              <a:t>	If </a:t>
            </a:r>
            <a:r>
              <a:rPr lang="en-US" sz="2800" err="1"/>
              <a:t>n</a:t>
            </a:r>
            <a:r>
              <a:rPr lang="en-US" sz="2800" baseline="-25000" err="1"/>
              <a:t>i</a:t>
            </a:r>
            <a:r>
              <a:rPr lang="en-US" sz="2800"/>
              <a:t> = 1 then P’ ← P’ + P”</a:t>
            </a:r>
          </a:p>
          <a:p>
            <a:pPr marL="457200" lvl="1" indent="0">
              <a:buNone/>
            </a:pPr>
            <a:r>
              <a:rPr lang="en-US" sz="2800"/>
              <a:t>	P” ← P” + P”</a:t>
            </a:r>
          </a:p>
          <a:p>
            <a:pPr marL="457200" indent="-457200">
              <a:buFont typeface="+mj-lt"/>
              <a:buAutoNum type="arabicPeriod"/>
            </a:pPr>
            <a:r>
              <a:rPr lang="en-US"/>
              <a:t>Return P’</a:t>
            </a:r>
          </a:p>
        </p:txBody>
      </p:sp>
      <p:grpSp>
        <p:nvGrpSpPr>
          <p:cNvPr id="7" name="Group 6">
            <a:extLst>
              <a:ext uri="{FF2B5EF4-FFF2-40B4-BE49-F238E27FC236}">
                <a16:creationId xmlns:a16="http://schemas.microsoft.com/office/drawing/2014/main" id="{49C83C4D-3FFA-E858-E31F-2E53F670CBAE}"/>
              </a:ext>
            </a:extLst>
          </p:cNvPr>
          <p:cNvGrpSpPr/>
          <p:nvPr/>
        </p:nvGrpSpPr>
        <p:grpSpPr>
          <a:xfrm>
            <a:off x="3882787" y="2174342"/>
            <a:ext cx="1412544" cy="573897"/>
            <a:chOff x="3882787" y="2174342"/>
            <a:chExt cx="1412544" cy="573897"/>
          </a:xfrm>
        </p:grpSpPr>
        <p:sp>
          <p:nvSpPr>
            <p:cNvPr id="4" name="Right Brace 3">
              <a:extLst>
                <a:ext uri="{FF2B5EF4-FFF2-40B4-BE49-F238E27FC236}">
                  <a16:creationId xmlns:a16="http://schemas.microsoft.com/office/drawing/2014/main" id="{2D13BF21-ACCE-2F6D-AD88-19CE50F9897D}"/>
                </a:ext>
              </a:extLst>
            </p:cNvPr>
            <p:cNvSpPr/>
            <p:nvPr/>
          </p:nvSpPr>
          <p:spPr>
            <a:xfrm rot="5400000" flipV="1">
              <a:off x="4437228" y="1619901"/>
              <a:ext cx="208128" cy="1317009"/>
            </a:xfrm>
            <a:prstGeom prst="rightBrace">
              <a:avLst/>
            </a:prstGeom>
            <a:ln w="19050"/>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6" name="TextBox 5">
              <a:extLst>
                <a:ext uri="{FF2B5EF4-FFF2-40B4-BE49-F238E27FC236}">
                  <a16:creationId xmlns:a16="http://schemas.microsoft.com/office/drawing/2014/main" id="{F16C1862-7E3A-A711-BFCD-3F07161B34EF}"/>
                </a:ext>
              </a:extLst>
            </p:cNvPr>
            <p:cNvSpPr txBox="1"/>
            <p:nvPr/>
          </p:nvSpPr>
          <p:spPr>
            <a:xfrm>
              <a:off x="3978321" y="2286574"/>
              <a:ext cx="1317010" cy="461665"/>
            </a:xfrm>
            <a:prstGeom prst="rect">
              <a:avLst/>
            </a:prstGeom>
            <a:noFill/>
          </p:spPr>
          <p:txBody>
            <a:bodyPr wrap="square">
              <a:spAutoFit/>
            </a:bodyPr>
            <a:lstStyle/>
            <a:p>
              <a:r>
                <a:rPr lang="en-US" sz="2400"/>
                <a:t>n times</a:t>
              </a:r>
            </a:p>
          </p:txBody>
        </p:sp>
      </p:grpSp>
      <p:sp>
        <p:nvSpPr>
          <p:cNvPr id="5" name="Rectangle 4">
            <a:extLst>
              <a:ext uri="{FF2B5EF4-FFF2-40B4-BE49-F238E27FC236}">
                <a16:creationId xmlns:a16="http://schemas.microsoft.com/office/drawing/2014/main" id="{E00F1433-EDC4-7A09-4603-BCF2C764149B}"/>
              </a:ext>
            </a:extLst>
          </p:cNvPr>
          <p:cNvSpPr/>
          <p:nvPr/>
        </p:nvSpPr>
        <p:spPr>
          <a:xfrm>
            <a:off x="3684934" y="5003216"/>
            <a:ext cx="1847088" cy="432487"/>
          </a:xfrm>
          <a:prstGeom prst="rect">
            <a:avLst/>
          </a:prstGeom>
          <a:noFill/>
          <a:ln w="1905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cxnSp>
        <p:nvCxnSpPr>
          <p:cNvPr id="9" name="Straight Arrow Connector 8">
            <a:extLst>
              <a:ext uri="{FF2B5EF4-FFF2-40B4-BE49-F238E27FC236}">
                <a16:creationId xmlns:a16="http://schemas.microsoft.com/office/drawing/2014/main" id="{FAAF0F30-AF71-69E7-9E8C-8B94B245E068}"/>
              </a:ext>
            </a:extLst>
          </p:cNvPr>
          <p:cNvCxnSpPr>
            <a:cxnSpLocks/>
          </p:cNvCxnSpPr>
          <p:nvPr/>
        </p:nvCxnSpPr>
        <p:spPr>
          <a:xfrm flipH="1">
            <a:off x="5532022" y="5219459"/>
            <a:ext cx="3048063"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138C228B-9577-265D-599C-318131FD9FBC}"/>
              </a:ext>
            </a:extLst>
          </p:cNvPr>
          <p:cNvSpPr txBox="1"/>
          <p:nvPr/>
        </p:nvSpPr>
        <p:spPr>
          <a:xfrm>
            <a:off x="6793411" y="4891083"/>
            <a:ext cx="2487168" cy="523220"/>
          </a:xfrm>
          <a:prstGeom prst="rect">
            <a:avLst/>
          </a:prstGeom>
          <a:ln w="19050">
            <a:solidFill>
              <a:srgbClr val="FF0000"/>
            </a:solidFill>
          </a:ln>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a:solidFill>
                  <a:schemeClr val="tx1"/>
                </a:solidFill>
                <a:effectLst/>
                <a:latin typeface="Calibri" panose="020F0502020204030204" pitchFamily="34" charset="0"/>
                <a:cs typeface="Calibri" panose="020F0502020204030204" pitchFamily="34" charset="0"/>
              </a:rPr>
              <a:t>2.6k constraints</a:t>
            </a:r>
          </a:p>
        </p:txBody>
      </p:sp>
      <p:sp>
        <p:nvSpPr>
          <p:cNvPr id="13" name="Rectangle 12">
            <a:extLst>
              <a:ext uri="{FF2B5EF4-FFF2-40B4-BE49-F238E27FC236}">
                <a16:creationId xmlns:a16="http://schemas.microsoft.com/office/drawing/2014/main" id="{AF1FB067-ED7C-172C-9823-02D3C0E2F5D2}"/>
              </a:ext>
            </a:extLst>
          </p:cNvPr>
          <p:cNvSpPr/>
          <p:nvPr/>
        </p:nvSpPr>
        <p:spPr>
          <a:xfrm>
            <a:off x="1801091" y="5444086"/>
            <a:ext cx="1897697" cy="432487"/>
          </a:xfrm>
          <a:prstGeom prst="rect">
            <a:avLst/>
          </a:prstGeom>
          <a:noFill/>
          <a:ln w="1905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4" name="TextBox 13">
            <a:extLst>
              <a:ext uri="{FF2B5EF4-FFF2-40B4-BE49-F238E27FC236}">
                <a16:creationId xmlns:a16="http://schemas.microsoft.com/office/drawing/2014/main" id="{50426FE5-F137-A6B2-32BA-B50BAF8F5383}"/>
              </a:ext>
            </a:extLst>
          </p:cNvPr>
          <p:cNvSpPr txBox="1"/>
          <p:nvPr/>
        </p:nvSpPr>
        <p:spPr>
          <a:xfrm>
            <a:off x="6793448" y="5414908"/>
            <a:ext cx="2489721" cy="523220"/>
          </a:xfrm>
          <a:prstGeom prst="rect">
            <a:avLst/>
          </a:prstGeom>
          <a:ln w="19050">
            <a:solidFill>
              <a:srgbClr val="FF0000"/>
            </a:solidFill>
          </a:ln>
        </p:spPr>
        <p:style>
          <a:lnRef idx="2">
            <a:schemeClr val="dk1"/>
          </a:lnRef>
          <a:fillRef idx="1">
            <a:schemeClr val="lt1"/>
          </a:fillRef>
          <a:effectRef idx="0">
            <a:schemeClr val="dk1"/>
          </a:effectRef>
          <a:fontRef idx="minor">
            <a:schemeClr val="dk1"/>
          </a:fontRef>
        </p:style>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a:solidFill>
                  <a:schemeClr val="tx1"/>
                </a:solidFill>
                <a:effectLst/>
                <a:latin typeface="Calibri" panose="020F0502020204030204" pitchFamily="34" charset="0"/>
                <a:cs typeface="Calibri" panose="020F0502020204030204" pitchFamily="34" charset="0"/>
              </a:rPr>
              <a:t>2.6k constraints</a:t>
            </a:r>
          </a:p>
        </p:txBody>
      </p:sp>
      <p:cxnSp>
        <p:nvCxnSpPr>
          <p:cNvPr id="15" name="Straight Arrow Connector 14">
            <a:extLst>
              <a:ext uri="{FF2B5EF4-FFF2-40B4-BE49-F238E27FC236}">
                <a16:creationId xmlns:a16="http://schemas.microsoft.com/office/drawing/2014/main" id="{E0C74BB9-643F-B610-EA43-A2A5E8AF306A}"/>
              </a:ext>
            </a:extLst>
          </p:cNvPr>
          <p:cNvCxnSpPr>
            <a:cxnSpLocks/>
            <a:stCxn id="14" idx="1"/>
            <a:endCxn id="13" idx="3"/>
          </p:cNvCxnSpPr>
          <p:nvPr/>
        </p:nvCxnSpPr>
        <p:spPr>
          <a:xfrm flipH="1" flipV="1">
            <a:off x="3698788" y="5660330"/>
            <a:ext cx="3094660" cy="1618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13C4BB3-4155-2104-E633-845C1B013CDC}"/>
              </a:ext>
            </a:extLst>
          </p:cNvPr>
          <p:cNvSpPr txBox="1"/>
          <p:nvPr/>
        </p:nvSpPr>
        <p:spPr>
          <a:xfrm>
            <a:off x="7800111" y="6248283"/>
            <a:ext cx="4267200" cy="523220"/>
          </a:xfrm>
          <a:prstGeom prst="rect">
            <a:avLst/>
          </a:prstGeom>
          <a:noFill/>
        </p:spPr>
        <p:txBody>
          <a:bodyPr wrap="square">
            <a:spAutoFit/>
          </a:bodyPr>
          <a:lstStyle/>
          <a:p>
            <a:r>
              <a:rPr lang="en-US" sz="2800"/>
              <a:t>Want to check </a:t>
            </a:r>
            <a:r>
              <a:rPr lang="en-US" sz="2800">
                <a:solidFill>
                  <a:srgbClr val="005AB5"/>
                </a:solidFill>
              </a:rPr>
              <a:t>PK</a:t>
            </a:r>
            <a:r>
              <a:rPr lang="en-US" sz="2800"/>
              <a:t> = </a:t>
            </a:r>
            <a:r>
              <a:rPr lang="en-US" sz="2800">
                <a:solidFill>
                  <a:srgbClr val="DC3220"/>
                </a:solidFill>
              </a:rPr>
              <a:t>k</a:t>
            </a:r>
            <a:r>
              <a:rPr lang="en-US" sz="2800"/>
              <a:t> </a:t>
            </a:r>
            <a:r>
              <a:rPr lang="en-US" sz="2800">
                <a:solidFill>
                  <a:srgbClr val="005AB5"/>
                </a:solidFill>
              </a:rPr>
              <a:t>G</a:t>
            </a:r>
            <a:r>
              <a:rPr lang="en-US" sz="2800"/>
              <a:t> + </a:t>
            </a:r>
            <a:r>
              <a:rPr lang="en-US" sz="2800">
                <a:solidFill>
                  <a:srgbClr val="DC3220"/>
                </a:solidFill>
              </a:rPr>
              <a:t>z R</a:t>
            </a:r>
            <a:r>
              <a:rPr lang="en-US" sz="2800">
                <a:solidFill>
                  <a:srgbClr val="FF0000"/>
                </a:solidFill>
              </a:rPr>
              <a:t> </a:t>
            </a:r>
            <a:endParaRPr lang="en-US" sz="2800"/>
          </a:p>
        </p:txBody>
      </p:sp>
      <p:sp>
        <p:nvSpPr>
          <p:cNvPr id="17" name="TextBox 16">
            <a:extLst>
              <a:ext uri="{FF2B5EF4-FFF2-40B4-BE49-F238E27FC236}">
                <a16:creationId xmlns:a16="http://schemas.microsoft.com/office/drawing/2014/main" id="{D227FE69-2ABA-F493-FC2E-4146867F94B4}"/>
              </a:ext>
            </a:extLst>
          </p:cNvPr>
          <p:cNvSpPr txBox="1"/>
          <p:nvPr/>
        </p:nvSpPr>
        <p:spPr>
          <a:xfrm>
            <a:off x="5445764" y="4193726"/>
            <a:ext cx="6264792" cy="523220"/>
          </a:xfrm>
          <a:prstGeom prst="rect">
            <a:avLst/>
          </a:prstGeom>
          <a:noFill/>
          <a:ln w="28575">
            <a:solidFill>
              <a:srgbClr val="FF0000"/>
            </a:solidFill>
          </a:ln>
        </p:spPr>
        <p:txBody>
          <a:bodyPr wrap="none" rtlCol="0">
            <a:spAutoFit/>
          </a:bodyPr>
          <a:lstStyle/>
          <a:p>
            <a:r>
              <a:rPr lang="en-US" sz="2800"/>
              <a:t>1.3M constraints per point multiplication!</a:t>
            </a:r>
          </a:p>
        </p:txBody>
      </p:sp>
      <p:sp>
        <p:nvSpPr>
          <p:cNvPr id="18" name="Up Arrow 17">
            <a:extLst>
              <a:ext uri="{FF2B5EF4-FFF2-40B4-BE49-F238E27FC236}">
                <a16:creationId xmlns:a16="http://schemas.microsoft.com/office/drawing/2014/main" id="{CA9C956B-62CF-FE2D-462A-605255C3A5FF}"/>
              </a:ext>
            </a:extLst>
          </p:cNvPr>
          <p:cNvSpPr/>
          <p:nvPr/>
        </p:nvSpPr>
        <p:spPr>
          <a:xfrm>
            <a:off x="8327148" y="3360351"/>
            <a:ext cx="502024" cy="697357"/>
          </a:xfrm>
          <a:prstGeom prs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E551C761-06AC-6B45-6229-1F12CFC64304}"/>
              </a:ext>
            </a:extLst>
          </p:cNvPr>
          <p:cNvSpPr txBox="1"/>
          <p:nvPr/>
        </p:nvSpPr>
        <p:spPr>
          <a:xfrm>
            <a:off x="7079031" y="2675800"/>
            <a:ext cx="2998257" cy="523220"/>
          </a:xfrm>
          <a:prstGeom prst="rect">
            <a:avLst/>
          </a:prstGeom>
          <a:noFill/>
          <a:ln w="28575">
            <a:solidFill>
              <a:srgbClr val="FF0000"/>
            </a:solidFill>
          </a:ln>
        </p:spPr>
        <p:txBody>
          <a:bodyPr wrap="none" rtlCol="0">
            <a:spAutoFit/>
          </a:bodyPr>
          <a:lstStyle/>
          <a:p>
            <a:r>
              <a:rPr lang="en-US" sz="2800"/>
              <a:t>Prover time &gt;&gt; 10 s</a:t>
            </a:r>
          </a:p>
        </p:txBody>
      </p:sp>
    </p:spTree>
    <p:extLst>
      <p:ext uri="{BB962C8B-B14F-4D97-AF65-F5344CB8AC3E}">
        <p14:creationId xmlns:p14="http://schemas.microsoft.com/office/powerpoint/2010/main" val="2765360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EC5953-2ACB-DD71-0033-C19DC921C34C}"/>
              </a:ext>
            </a:extLst>
          </p:cNvPr>
          <p:cNvSpPr>
            <a:spLocks noGrp="1"/>
          </p:cNvSpPr>
          <p:nvPr>
            <p:ph type="title"/>
          </p:nvPr>
        </p:nvSpPr>
        <p:spPr/>
        <p:txBody>
          <a:bodyPr/>
          <a:lstStyle/>
          <a:p>
            <a:r>
              <a:rPr lang="en-US"/>
              <a:t>Optimizations for Point Multiplication </a:t>
            </a:r>
            <a:r>
              <a:rPr lang="en-US" err="1"/>
              <a:t>nP</a:t>
            </a:r>
            <a:endParaRPr lang="en-US"/>
          </a:p>
        </p:txBody>
      </p:sp>
      <p:sp>
        <p:nvSpPr>
          <p:cNvPr id="3" name="Content Placeholder 2">
            <a:extLst>
              <a:ext uri="{FF2B5EF4-FFF2-40B4-BE49-F238E27FC236}">
                <a16:creationId xmlns:a16="http://schemas.microsoft.com/office/drawing/2014/main" id="{46C7A167-CB0B-66A9-91DB-CAC5CEC1C373}"/>
              </a:ext>
            </a:extLst>
          </p:cNvPr>
          <p:cNvSpPr txBox="1">
            <a:spLocks/>
          </p:cNvSpPr>
          <p:nvPr/>
        </p:nvSpPr>
        <p:spPr>
          <a:xfrm>
            <a:off x="838200" y="1825625"/>
            <a:ext cx="10515600" cy="4945878"/>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t>Assume P ≠ O </a:t>
            </a:r>
          </a:p>
          <a:p>
            <a:pPr marL="0" indent="0">
              <a:buFont typeface="Arial" panose="020B0604020202020204" pitchFamily="34" charset="0"/>
              <a:buNone/>
            </a:pPr>
            <a:endParaRPr lang="en-US"/>
          </a:p>
          <a:p>
            <a:pPr marL="0" indent="0">
              <a:buFont typeface="Arial" panose="020B0604020202020204" pitchFamily="34" charset="0"/>
              <a:buNone/>
            </a:pPr>
            <a:r>
              <a:rPr lang="en-US"/>
              <a:t>Double-and-add Method</a:t>
            </a:r>
          </a:p>
          <a:p>
            <a:pPr marL="514350" indent="-514350">
              <a:buFont typeface="+mj-lt"/>
              <a:buAutoNum type="arabicPeriod"/>
            </a:pPr>
            <a:r>
              <a:rPr lang="en-US"/>
              <a:t>Split n into bits n</a:t>
            </a:r>
            <a:r>
              <a:rPr lang="en-US" baseline="-25000"/>
              <a:t>0</a:t>
            </a:r>
            <a:r>
              <a:rPr lang="en-US"/>
              <a:t> .. n</a:t>
            </a:r>
            <a:r>
              <a:rPr lang="en-US" baseline="-25000"/>
              <a:t>255</a:t>
            </a:r>
          </a:p>
          <a:p>
            <a:pPr marL="514350" indent="-514350">
              <a:buFont typeface="+mj-lt"/>
              <a:buAutoNum type="arabicPeriod"/>
            </a:pPr>
            <a:r>
              <a:rPr lang="en-US"/>
              <a:t>Let P’ be Point at Infinity O</a:t>
            </a:r>
          </a:p>
          <a:p>
            <a:pPr marL="514350" indent="-514350">
              <a:buFont typeface="+mj-lt"/>
              <a:buAutoNum type="arabicPeriod"/>
            </a:pPr>
            <a:r>
              <a:rPr lang="en-US"/>
              <a:t>Let P” be P</a:t>
            </a:r>
          </a:p>
          <a:p>
            <a:pPr marL="514350" indent="-514350">
              <a:buFont typeface="+mj-lt"/>
              <a:buAutoNum type="arabicPeriod"/>
            </a:pPr>
            <a:r>
              <a:rPr lang="en-US"/>
              <a:t>For </a:t>
            </a:r>
            <a:r>
              <a:rPr lang="en-US" err="1"/>
              <a:t>i</a:t>
            </a:r>
            <a:r>
              <a:rPr lang="en-US"/>
              <a:t> in [0, 255]:</a:t>
            </a:r>
          </a:p>
          <a:p>
            <a:pPr marL="457200" lvl="1" indent="0">
              <a:buFont typeface="Arial" panose="020B0604020202020204" pitchFamily="34" charset="0"/>
              <a:buNone/>
            </a:pPr>
            <a:r>
              <a:rPr lang="en-US" sz="2800"/>
              <a:t>	If </a:t>
            </a:r>
            <a:r>
              <a:rPr lang="en-US" sz="2800" err="1"/>
              <a:t>n</a:t>
            </a:r>
            <a:r>
              <a:rPr lang="en-US" sz="2800" baseline="-25000" err="1"/>
              <a:t>i</a:t>
            </a:r>
            <a:r>
              <a:rPr lang="en-US" sz="2800"/>
              <a:t> = 1 then P’ ← P’ + P”</a:t>
            </a:r>
          </a:p>
          <a:p>
            <a:pPr marL="457200" lvl="1" indent="0">
              <a:buFont typeface="Arial" panose="020B0604020202020204" pitchFamily="34" charset="0"/>
              <a:buNone/>
            </a:pPr>
            <a:r>
              <a:rPr lang="en-US" sz="2800"/>
              <a:t>	P” ← P” + P”</a:t>
            </a:r>
          </a:p>
          <a:p>
            <a:pPr marL="457200" indent="-457200">
              <a:buFont typeface="+mj-lt"/>
              <a:buAutoNum type="arabicPeriod"/>
            </a:pPr>
            <a:r>
              <a:rPr lang="en-US"/>
              <a:t>Return P’</a:t>
            </a:r>
          </a:p>
        </p:txBody>
      </p:sp>
      <p:sp>
        <p:nvSpPr>
          <p:cNvPr id="8" name="Rectangle 7">
            <a:extLst>
              <a:ext uri="{FF2B5EF4-FFF2-40B4-BE49-F238E27FC236}">
                <a16:creationId xmlns:a16="http://schemas.microsoft.com/office/drawing/2014/main" id="{02D100DF-D982-90A8-95D8-BF03EF3B1EDB}"/>
              </a:ext>
            </a:extLst>
          </p:cNvPr>
          <p:cNvSpPr/>
          <p:nvPr/>
        </p:nvSpPr>
        <p:spPr>
          <a:xfrm>
            <a:off x="1801091" y="5444086"/>
            <a:ext cx="1897697" cy="432487"/>
          </a:xfrm>
          <a:prstGeom prst="rect">
            <a:avLst/>
          </a:prstGeom>
          <a:noFill/>
          <a:ln w="19050">
            <a:solidFill>
              <a:schemeClr val="accent6"/>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9" name="TextBox 8">
            <a:extLst>
              <a:ext uri="{FF2B5EF4-FFF2-40B4-BE49-F238E27FC236}">
                <a16:creationId xmlns:a16="http://schemas.microsoft.com/office/drawing/2014/main" id="{2B35A1CE-4503-8E1C-A514-BA09596F7068}"/>
              </a:ext>
            </a:extLst>
          </p:cNvPr>
          <p:cNvSpPr txBox="1"/>
          <p:nvPr/>
        </p:nvSpPr>
        <p:spPr>
          <a:xfrm>
            <a:off x="6806327" y="5414908"/>
            <a:ext cx="1217769" cy="523220"/>
          </a:xfrm>
          <a:prstGeom prst="rect">
            <a:avLst/>
          </a:prstGeom>
          <a:ln w="19050">
            <a:solidFill>
              <a:schemeClr val="accent6"/>
            </a:solidFill>
          </a:ln>
        </p:spPr>
        <p:style>
          <a:lnRef idx="2">
            <a:schemeClr val="dk1"/>
          </a:lnRef>
          <a:fillRef idx="1">
            <a:schemeClr val="lt1"/>
          </a:fillRef>
          <a:effectRef idx="0">
            <a:schemeClr val="dk1"/>
          </a:effectRef>
          <a:fontRef idx="minor">
            <a:schemeClr val="dk1"/>
          </a:fontRef>
        </p:style>
        <p:txBody>
          <a:bodyPr wrap="none" rtlCol="0">
            <a:spAutoFit/>
          </a:bodyPr>
          <a:lstStyle/>
          <a:p>
            <a:r>
              <a:rPr lang="en-US" sz="2800"/>
              <a:t>P” = P”</a:t>
            </a:r>
          </a:p>
        </p:txBody>
      </p:sp>
      <p:cxnSp>
        <p:nvCxnSpPr>
          <p:cNvPr id="10" name="Straight Arrow Connector 9">
            <a:extLst>
              <a:ext uri="{FF2B5EF4-FFF2-40B4-BE49-F238E27FC236}">
                <a16:creationId xmlns:a16="http://schemas.microsoft.com/office/drawing/2014/main" id="{83D6BCC4-439F-C0F7-0B5D-14E933BBA35D}"/>
              </a:ext>
            </a:extLst>
          </p:cNvPr>
          <p:cNvCxnSpPr>
            <a:cxnSpLocks/>
            <a:stCxn id="9" idx="1"/>
            <a:endCxn id="8" idx="3"/>
          </p:cNvCxnSpPr>
          <p:nvPr/>
        </p:nvCxnSpPr>
        <p:spPr>
          <a:xfrm flipH="1" flipV="1">
            <a:off x="3698788" y="5660330"/>
            <a:ext cx="3107539" cy="16188"/>
          </a:xfrm>
          <a:prstGeom prst="straightConnector1">
            <a:avLst/>
          </a:prstGeom>
          <a:ln w="28575">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DF336A84-249A-99DE-EFC5-A98554F971B5}"/>
              </a:ext>
            </a:extLst>
          </p:cNvPr>
          <p:cNvSpPr txBox="1"/>
          <p:nvPr/>
        </p:nvSpPr>
        <p:spPr>
          <a:xfrm>
            <a:off x="7800111" y="6248283"/>
            <a:ext cx="4267200" cy="523220"/>
          </a:xfrm>
          <a:prstGeom prst="rect">
            <a:avLst/>
          </a:prstGeom>
          <a:noFill/>
        </p:spPr>
        <p:txBody>
          <a:bodyPr wrap="square">
            <a:spAutoFit/>
          </a:bodyPr>
          <a:lstStyle/>
          <a:p>
            <a:r>
              <a:rPr lang="en-US" sz="2800"/>
              <a:t>Want to check </a:t>
            </a:r>
            <a:r>
              <a:rPr lang="en-US" sz="2800">
                <a:solidFill>
                  <a:srgbClr val="005AB5"/>
                </a:solidFill>
              </a:rPr>
              <a:t>PK</a:t>
            </a:r>
            <a:r>
              <a:rPr lang="en-US" sz="2800"/>
              <a:t> = </a:t>
            </a:r>
            <a:r>
              <a:rPr lang="en-US" sz="2800">
                <a:solidFill>
                  <a:srgbClr val="DC3220"/>
                </a:solidFill>
              </a:rPr>
              <a:t>k</a:t>
            </a:r>
            <a:r>
              <a:rPr lang="en-US" sz="2800"/>
              <a:t> </a:t>
            </a:r>
            <a:r>
              <a:rPr lang="en-US" sz="2800">
                <a:solidFill>
                  <a:srgbClr val="005AB5"/>
                </a:solidFill>
              </a:rPr>
              <a:t>G</a:t>
            </a:r>
            <a:r>
              <a:rPr lang="en-US" sz="2800"/>
              <a:t> + </a:t>
            </a:r>
            <a:r>
              <a:rPr lang="en-US" sz="2800">
                <a:solidFill>
                  <a:srgbClr val="DC3220"/>
                </a:solidFill>
              </a:rPr>
              <a:t>z R</a:t>
            </a:r>
            <a:r>
              <a:rPr lang="en-US" sz="2800">
                <a:solidFill>
                  <a:srgbClr val="FF0000"/>
                </a:solidFill>
              </a:rPr>
              <a:t> </a:t>
            </a:r>
            <a:endParaRPr lang="en-US" sz="2800"/>
          </a:p>
        </p:txBody>
      </p:sp>
    </p:spTree>
    <p:extLst>
      <p:ext uri="{BB962C8B-B14F-4D97-AF65-F5344CB8AC3E}">
        <p14:creationId xmlns:p14="http://schemas.microsoft.com/office/powerpoint/2010/main" val="1202999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animBg="1"/>
      <p:bldP spid="9" grpId="0" animBg="1"/>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38AA77-E186-5ADE-1BAE-DD991E0E24F6}"/>
              </a:ext>
            </a:extLst>
          </p:cNvPr>
          <p:cNvSpPr>
            <a:spLocks noGrp="1"/>
          </p:cNvSpPr>
          <p:nvPr>
            <p:ph type="title"/>
          </p:nvPr>
        </p:nvSpPr>
        <p:spPr/>
        <p:txBody>
          <a:bodyPr/>
          <a:lstStyle/>
          <a:p>
            <a:r>
              <a:rPr lang="en-US"/>
              <a:t>Incomplete Point addition P</a:t>
            </a:r>
            <a:r>
              <a:rPr lang="en-US" baseline="-25000"/>
              <a:t>1</a:t>
            </a:r>
            <a:r>
              <a:rPr lang="en-US"/>
              <a:t> + P</a:t>
            </a:r>
            <a:r>
              <a:rPr lang="en-US" baseline="-25000"/>
              <a:t>2</a:t>
            </a:r>
            <a:r>
              <a:rPr lang="en-US"/>
              <a:t> w/ P</a:t>
            </a:r>
            <a:r>
              <a:rPr lang="en-US" baseline="-25000"/>
              <a:t>1</a:t>
            </a:r>
            <a:r>
              <a:rPr lang="en-US"/>
              <a:t> = P</a:t>
            </a:r>
            <a:r>
              <a:rPr lang="en-US" baseline="-25000"/>
              <a:t>2</a:t>
            </a:r>
          </a:p>
        </p:txBody>
      </p:sp>
      <p:sp>
        <p:nvSpPr>
          <p:cNvPr id="6" name="TextBox 5">
            <a:extLst>
              <a:ext uri="{FF2B5EF4-FFF2-40B4-BE49-F238E27FC236}">
                <a16:creationId xmlns:a16="http://schemas.microsoft.com/office/drawing/2014/main" id="{E740411D-39E1-5925-A549-9EEDC50AFA81}"/>
              </a:ext>
            </a:extLst>
          </p:cNvPr>
          <p:cNvSpPr txBox="1"/>
          <p:nvPr/>
        </p:nvSpPr>
        <p:spPr>
          <a:xfrm>
            <a:off x="5966351" y="1584050"/>
            <a:ext cx="1512626" cy="523220"/>
          </a:xfrm>
          <a:prstGeom prst="rect">
            <a:avLst/>
          </a:prstGeom>
          <a:ln/>
        </p:spPr>
        <p:style>
          <a:lnRef idx="2">
            <a:schemeClr val="dk1"/>
          </a:lnRef>
          <a:fillRef idx="1">
            <a:schemeClr val="lt1"/>
          </a:fillRef>
          <a:effectRef idx="0">
            <a:schemeClr val="dk1"/>
          </a:effectRef>
          <a:fontRef idx="minor">
            <a:schemeClr val="dk1"/>
          </a:fontRef>
        </p:style>
        <p:txBody>
          <a:bodyPr wrap="square">
            <a:spAutoFit/>
          </a:bodyPr>
          <a:lstStyle/>
          <a:p>
            <a:r>
              <a:rPr lang="en-US" sz="2800"/>
              <a:t>P</a:t>
            </a:r>
            <a:r>
              <a:rPr lang="en-US" sz="2800" baseline="-25000"/>
              <a:t>1</a:t>
            </a:r>
            <a:r>
              <a:rPr lang="en-US" sz="2800"/>
              <a:t> ?= - P</a:t>
            </a:r>
            <a:r>
              <a:rPr lang="en-US" sz="2800" baseline="-25000"/>
              <a:t>2</a:t>
            </a:r>
            <a:endParaRPr lang="en-US" sz="2800"/>
          </a:p>
        </p:txBody>
      </p:sp>
      <p:sp>
        <p:nvSpPr>
          <p:cNvPr id="7" name="TextBox 6">
            <a:extLst>
              <a:ext uri="{FF2B5EF4-FFF2-40B4-BE49-F238E27FC236}">
                <a16:creationId xmlns:a16="http://schemas.microsoft.com/office/drawing/2014/main" id="{94EA318F-F997-2957-BB28-C3F4750A313C}"/>
              </a:ext>
            </a:extLst>
          </p:cNvPr>
          <p:cNvSpPr txBox="1"/>
          <p:nvPr/>
        </p:nvSpPr>
        <p:spPr>
          <a:xfrm>
            <a:off x="8254626" y="2770075"/>
            <a:ext cx="3700817" cy="52322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sz="2800"/>
              <a:t>return Point at Infinity O</a:t>
            </a:r>
          </a:p>
        </p:txBody>
      </p:sp>
      <p:sp>
        <p:nvSpPr>
          <p:cNvPr id="5" name="TextBox 4">
            <a:extLst>
              <a:ext uri="{FF2B5EF4-FFF2-40B4-BE49-F238E27FC236}">
                <a16:creationId xmlns:a16="http://schemas.microsoft.com/office/drawing/2014/main" id="{547C8539-50EC-EAC6-431E-F83AA9715BE9}"/>
              </a:ext>
            </a:extLst>
          </p:cNvPr>
          <p:cNvSpPr txBox="1"/>
          <p:nvPr/>
        </p:nvSpPr>
        <p:spPr>
          <a:xfrm>
            <a:off x="3658336" y="2794631"/>
            <a:ext cx="1347714" cy="523220"/>
          </a:xfrm>
          <a:prstGeom prst="rect">
            <a:avLst/>
          </a:prstGeom>
          <a:ln/>
        </p:spPr>
        <p:style>
          <a:lnRef idx="2">
            <a:schemeClr val="dk1"/>
          </a:lnRef>
          <a:fillRef idx="1">
            <a:schemeClr val="lt1"/>
          </a:fillRef>
          <a:effectRef idx="0">
            <a:schemeClr val="dk1"/>
          </a:effectRef>
          <a:fontRef idx="minor">
            <a:schemeClr val="dk1"/>
          </a:fontRef>
        </p:style>
        <p:txBody>
          <a:bodyPr wrap="square">
            <a:spAutoFit/>
          </a:bodyPr>
          <a:lstStyle/>
          <a:p>
            <a:r>
              <a:rPr lang="en-US" sz="2800"/>
              <a:t>P</a:t>
            </a:r>
            <a:r>
              <a:rPr lang="en-US" sz="2800" baseline="-25000"/>
              <a:t>1</a:t>
            </a:r>
            <a:r>
              <a:rPr lang="en-US" sz="2800"/>
              <a:t> ?= P</a:t>
            </a:r>
            <a:r>
              <a:rPr lang="en-US" sz="2800" baseline="-25000"/>
              <a:t>2</a:t>
            </a:r>
            <a:endParaRPr lang="en-US" sz="2800"/>
          </a:p>
        </p:txBody>
      </p:sp>
      <p:cxnSp>
        <p:nvCxnSpPr>
          <p:cNvPr id="12" name="Straight Arrow Connector 11">
            <a:extLst>
              <a:ext uri="{FF2B5EF4-FFF2-40B4-BE49-F238E27FC236}">
                <a16:creationId xmlns:a16="http://schemas.microsoft.com/office/drawing/2014/main" id="{9678F9CD-EA8D-6057-ABFB-07CA8966CFFC}"/>
              </a:ext>
            </a:extLst>
          </p:cNvPr>
          <p:cNvCxnSpPr>
            <a:cxnSpLocks/>
            <a:stCxn id="6" idx="2"/>
            <a:endCxn id="7" idx="0"/>
          </p:cNvCxnSpPr>
          <p:nvPr/>
        </p:nvCxnSpPr>
        <p:spPr>
          <a:xfrm>
            <a:off x="6722664" y="2107270"/>
            <a:ext cx="3382371" cy="662805"/>
          </a:xfrm>
          <a:prstGeom prst="straightConnector1">
            <a:avLst/>
          </a:prstGeom>
          <a:ln w="12700">
            <a:solidFill>
              <a:schemeClr val="accent1"/>
            </a:solidFill>
            <a:tailEnd type="triangle"/>
          </a:ln>
        </p:spPr>
        <p:style>
          <a:lnRef idx="1">
            <a:schemeClr val="dk1"/>
          </a:lnRef>
          <a:fillRef idx="0">
            <a:schemeClr val="dk1"/>
          </a:fillRef>
          <a:effectRef idx="0">
            <a:schemeClr val="dk1"/>
          </a:effectRef>
          <a:fontRef idx="minor">
            <a:schemeClr val="tx1"/>
          </a:fontRef>
        </p:style>
      </p:cxnSp>
      <p:cxnSp>
        <p:nvCxnSpPr>
          <p:cNvPr id="13" name="Straight Arrow Connector 12">
            <a:extLst>
              <a:ext uri="{FF2B5EF4-FFF2-40B4-BE49-F238E27FC236}">
                <a16:creationId xmlns:a16="http://schemas.microsoft.com/office/drawing/2014/main" id="{FC6CBA6C-6E4D-C0C6-ACF1-936EBA6CAE2A}"/>
              </a:ext>
            </a:extLst>
          </p:cNvPr>
          <p:cNvCxnSpPr>
            <a:cxnSpLocks/>
            <a:stCxn id="6" idx="2"/>
            <a:endCxn id="5" idx="0"/>
          </p:cNvCxnSpPr>
          <p:nvPr/>
        </p:nvCxnSpPr>
        <p:spPr>
          <a:xfrm flipH="1">
            <a:off x="4332193" y="2107270"/>
            <a:ext cx="2390471" cy="687361"/>
          </a:xfrm>
          <a:prstGeom prst="straightConnector1">
            <a:avLst/>
          </a:prstGeom>
          <a:ln w="12700">
            <a:solidFill>
              <a:schemeClr val="accent2"/>
            </a:solidFill>
            <a:tailEnd type="triangle"/>
          </a:ln>
        </p:spPr>
        <p:style>
          <a:lnRef idx="1">
            <a:schemeClr val="dk1"/>
          </a:lnRef>
          <a:fillRef idx="0">
            <a:schemeClr val="dk1"/>
          </a:fillRef>
          <a:effectRef idx="0">
            <a:schemeClr val="dk1"/>
          </a:effectRef>
          <a:fontRef idx="minor">
            <a:schemeClr val="tx1"/>
          </a:fontRef>
        </p:style>
      </p:cxnSp>
      <p:sp>
        <p:nvSpPr>
          <p:cNvPr id="16" name="TextBox 15">
            <a:extLst>
              <a:ext uri="{FF2B5EF4-FFF2-40B4-BE49-F238E27FC236}">
                <a16:creationId xmlns:a16="http://schemas.microsoft.com/office/drawing/2014/main" id="{373339F8-05DA-B550-43BC-FA175A938E02}"/>
              </a:ext>
            </a:extLst>
          </p:cNvPr>
          <p:cNvSpPr txBox="1"/>
          <p:nvPr/>
        </p:nvSpPr>
        <p:spPr>
          <a:xfrm>
            <a:off x="177423" y="3719678"/>
            <a:ext cx="3862312" cy="523220"/>
          </a:xfrm>
          <a:prstGeom prst="rect">
            <a:avLst/>
          </a:prstGeom>
          <a:ln/>
        </p:spPr>
        <p:style>
          <a:lnRef idx="2">
            <a:schemeClr val="dk1"/>
          </a:lnRef>
          <a:fillRef idx="1">
            <a:schemeClr val="lt1"/>
          </a:fillRef>
          <a:effectRef idx="0">
            <a:schemeClr val="dk1"/>
          </a:effectRef>
          <a:fontRef idx="minor">
            <a:schemeClr val="dk1"/>
          </a:fontRef>
        </p:style>
        <p:txBody>
          <a:bodyPr wrap="square">
            <a:spAutoFit/>
          </a:bodyPr>
          <a:lstStyle/>
          <a:p>
            <a:r>
              <a:rPr lang="en-US" sz="2800"/>
              <a:t>Set s to be slope of chord</a:t>
            </a:r>
          </a:p>
        </p:txBody>
      </p:sp>
      <p:sp>
        <p:nvSpPr>
          <p:cNvPr id="21" name="TextBox 20">
            <a:extLst>
              <a:ext uri="{FF2B5EF4-FFF2-40B4-BE49-F238E27FC236}">
                <a16:creationId xmlns:a16="http://schemas.microsoft.com/office/drawing/2014/main" id="{D33768D1-EF10-9036-3DBF-71EB4FC574FC}"/>
              </a:ext>
            </a:extLst>
          </p:cNvPr>
          <p:cNvSpPr txBox="1"/>
          <p:nvPr/>
        </p:nvSpPr>
        <p:spPr>
          <a:xfrm>
            <a:off x="4127155" y="3732272"/>
            <a:ext cx="4182351" cy="523220"/>
          </a:xfrm>
          <a:prstGeom prst="rect">
            <a:avLst/>
          </a:prstGeom>
          <a:ln/>
        </p:spPr>
        <p:style>
          <a:lnRef idx="2">
            <a:schemeClr val="dk1"/>
          </a:lnRef>
          <a:fillRef idx="1">
            <a:schemeClr val="lt1"/>
          </a:fillRef>
          <a:effectRef idx="0">
            <a:schemeClr val="dk1"/>
          </a:effectRef>
          <a:fontRef idx="minor">
            <a:schemeClr val="dk1"/>
          </a:fontRef>
        </p:style>
        <p:txBody>
          <a:bodyPr wrap="square">
            <a:spAutoFit/>
          </a:bodyPr>
          <a:lstStyle/>
          <a:p>
            <a:r>
              <a:rPr lang="en-US" sz="2800"/>
              <a:t>Set s to be slope of tangent </a:t>
            </a:r>
          </a:p>
        </p:txBody>
      </p:sp>
      <p:cxnSp>
        <p:nvCxnSpPr>
          <p:cNvPr id="22" name="Straight Arrow Connector 21">
            <a:extLst>
              <a:ext uri="{FF2B5EF4-FFF2-40B4-BE49-F238E27FC236}">
                <a16:creationId xmlns:a16="http://schemas.microsoft.com/office/drawing/2014/main" id="{A29663E0-D1FA-9B3B-799B-7441D40D848A}"/>
              </a:ext>
            </a:extLst>
          </p:cNvPr>
          <p:cNvCxnSpPr>
            <a:cxnSpLocks/>
            <a:stCxn id="5" idx="2"/>
            <a:endCxn id="16" idx="0"/>
          </p:cNvCxnSpPr>
          <p:nvPr/>
        </p:nvCxnSpPr>
        <p:spPr>
          <a:xfrm flipH="1">
            <a:off x="2108579" y="3317851"/>
            <a:ext cx="2223614" cy="401827"/>
          </a:xfrm>
          <a:prstGeom prst="straightConnector1">
            <a:avLst/>
          </a:prstGeom>
          <a:ln w="12700">
            <a:solidFill>
              <a:schemeClr val="accent2"/>
            </a:solidFill>
            <a:tailEnd type="triangle"/>
          </a:ln>
        </p:spPr>
        <p:style>
          <a:lnRef idx="1">
            <a:schemeClr val="dk1"/>
          </a:lnRef>
          <a:fillRef idx="0">
            <a:schemeClr val="dk1"/>
          </a:fillRef>
          <a:effectRef idx="0">
            <a:schemeClr val="dk1"/>
          </a:effectRef>
          <a:fontRef idx="minor">
            <a:schemeClr val="tx1"/>
          </a:fontRef>
        </p:style>
      </p:cxnSp>
      <p:cxnSp>
        <p:nvCxnSpPr>
          <p:cNvPr id="25" name="Straight Arrow Connector 24">
            <a:extLst>
              <a:ext uri="{FF2B5EF4-FFF2-40B4-BE49-F238E27FC236}">
                <a16:creationId xmlns:a16="http://schemas.microsoft.com/office/drawing/2014/main" id="{F13919DB-86F7-95DA-721B-C05A9929420D}"/>
              </a:ext>
            </a:extLst>
          </p:cNvPr>
          <p:cNvCxnSpPr>
            <a:cxnSpLocks/>
            <a:stCxn id="5" idx="2"/>
            <a:endCxn id="21" idx="0"/>
          </p:cNvCxnSpPr>
          <p:nvPr/>
        </p:nvCxnSpPr>
        <p:spPr>
          <a:xfrm>
            <a:off x="4332193" y="3317851"/>
            <a:ext cx="1886138" cy="414421"/>
          </a:xfrm>
          <a:prstGeom prst="straightConnector1">
            <a:avLst/>
          </a:prstGeom>
          <a:ln w="12700">
            <a:solidFill>
              <a:schemeClr val="accent1"/>
            </a:solidFill>
            <a:tailEnd type="triangle"/>
          </a:ln>
        </p:spPr>
        <p:style>
          <a:lnRef idx="1">
            <a:schemeClr val="dk1"/>
          </a:lnRef>
          <a:fillRef idx="0">
            <a:schemeClr val="dk1"/>
          </a:fillRef>
          <a:effectRef idx="0">
            <a:schemeClr val="dk1"/>
          </a:effectRef>
          <a:fontRef idx="minor">
            <a:schemeClr val="tx1"/>
          </a:fontRef>
        </p:style>
      </p:cxnSp>
      <p:sp>
        <p:nvSpPr>
          <p:cNvPr id="28" name="TextBox 27">
            <a:extLst>
              <a:ext uri="{FF2B5EF4-FFF2-40B4-BE49-F238E27FC236}">
                <a16:creationId xmlns:a16="http://schemas.microsoft.com/office/drawing/2014/main" id="{C4F9AF27-62E9-07E6-E2D6-157DC5509369}"/>
              </a:ext>
            </a:extLst>
          </p:cNvPr>
          <p:cNvSpPr txBox="1"/>
          <p:nvPr/>
        </p:nvSpPr>
        <p:spPr>
          <a:xfrm>
            <a:off x="2108579" y="5280682"/>
            <a:ext cx="3941214" cy="1384995"/>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sz="2800"/>
              <a:t>x’ ← s</a:t>
            </a:r>
            <a:r>
              <a:rPr lang="en-US" sz="2800" baseline="30000"/>
              <a:t>2</a:t>
            </a:r>
            <a:r>
              <a:rPr lang="en-US" sz="2800"/>
              <a:t> − x</a:t>
            </a:r>
            <a:r>
              <a:rPr lang="en-US" sz="2800" baseline="-25000"/>
              <a:t>1</a:t>
            </a:r>
            <a:r>
              <a:rPr lang="en-US" sz="2800"/>
              <a:t> − x</a:t>
            </a:r>
            <a:r>
              <a:rPr lang="en-US" sz="2800" baseline="-25000"/>
              <a:t>2</a:t>
            </a:r>
            <a:r>
              <a:rPr lang="en-US" sz="2800"/>
              <a:t> mod p </a:t>
            </a:r>
          </a:p>
          <a:p>
            <a:r>
              <a:rPr lang="en-US" sz="2800"/>
              <a:t>y’ ← s(x</a:t>
            </a:r>
            <a:r>
              <a:rPr lang="en-US" sz="2800" baseline="-25000"/>
              <a:t>1</a:t>
            </a:r>
            <a:r>
              <a:rPr lang="en-US" sz="2800"/>
              <a:t> − x′) − y</a:t>
            </a:r>
            <a:r>
              <a:rPr lang="en-US" sz="2800" baseline="-25000"/>
              <a:t>1</a:t>
            </a:r>
            <a:r>
              <a:rPr lang="en-US" sz="2800"/>
              <a:t> mod p </a:t>
            </a:r>
          </a:p>
          <a:p>
            <a:r>
              <a:rPr lang="en-US" sz="2800"/>
              <a:t>return (x’, y’)</a:t>
            </a:r>
          </a:p>
        </p:txBody>
      </p:sp>
      <p:cxnSp>
        <p:nvCxnSpPr>
          <p:cNvPr id="38" name="Straight Arrow Connector 37">
            <a:extLst>
              <a:ext uri="{FF2B5EF4-FFF2-40B4-BE49-F238E27FC236}">
                <a16:creationId xmlns:a16="http://schemas.microsoft.com/office/drawing/2014/main" id="{1154069F-27DA-03E4-9143-BE5433F359EF}"/>
              </a:ext>
            </a:extLst>
          </p:cNvPr>
          <p:cNvCxnSpPr>
            <a:cxnSpLocks/>
            <a:stCxn id="21" idx="2"/>
            <a:endCxn id="28" idx="0"/>
          </p:cNvCxnSpPr>
          <p:nvPr/>
        </p:nvCxnSpPr>
        <p:spPr>
          <a:xfrm flipH="1">
            <a:off x="4079186" y="4255492"/>
            <a:ext cx="2139145" cy="1025190"/>
          </a:xfrm>
          <a:prstGeom prst="straightConnector1">
            <a:avLst/>
          </a:prstGeom>
          <a:ln w="12700">
            <a:tailEnd type="triangle"/>
          </a:ln>
        </p:spPr>
        <p:style>
          <a:lnRef idx="1">
            <a:schemeClr val="dk1"/>
          </a:lnRef>
          <a:fillRef idx="0">
            <a:schemeClr val="dk1"/>
          </a:fillRef>
          <a:effectRef idx="0">
            <a:schemeClr val="dk1"/>
          </a:effectRef>
          <a:fontRef idx="minor">
            <a:schemeClr val="tx1"/>
          </a:fontRef>
        </p:style>
      </p:cxnSp>
      <p:cxnSp>
        <p:nvCxnSpPr>
          <p:cNvPr id="41" name="Straight Arrow Connector 40">
            <a:extLst>
              <a:ext uri="{FF2B5EF4-FFF2-40B4-BE49-F238E27FC236}">
                <a16:creationId xmlns:a16="http://schemas.microsoft.com/office/drawing/2014/main" id="{D10D2684-01E7-5338-E6EE-736850F26B13}"/>
              </a:ext>
            </a:extLst>
          </p:cNvPr>
          <p:cNvCxnSpPr>
            <a:cxnSpLocks/>
            <a:stCxn id="16" idx="2"/>
            <a:endCxn id="28" idx="0"/>
          </p:cNvCxnSpPr>
          <p:nvPr/>
        </p:nvCxnSpPr>
        <p:spPr>
          <a:xfrm>
            <a:off x="2108579" y="4242898"/>
            <a:ext cx="1970607" cy="1037784"/>
          </a:xfrm>
          <a:prstGeom prst="straightConnector1">
            <a:avLst/>
          </a:prstGeom>
          <a:ln w="12700">
            <a:tailEnd type="triangle"/>
          </a:ln>
        </p:spPr>
        <p:style>
          <a:lnRef idx="1">
            <a:schemeClr val="dk1"/>
          </a:lnRef>
          <a:fillRef idx="0">
            <a:schemeClr val="dk1"/>
          </a:fillRef>
          <a:effectRef idx="0">
            <a:schemeClr val="dk1"/>
          </a:effectRef>
          <a:fontRef idx="minor">
            <a:schemeClr val="tx1"/>
          </a:fontRef>
        </p:style>
      </p:cxnSp>
      <p:sp>
        <p:nvSpPr>
          <p:cNvPr id="44" name="TextBox 43">
            <a:extLst>
              <a:ext uri="{FF2B5EF4-FFF2-40B4-BE49-F238E27FC236}">
                <a16:creationId xmlns:a16="http://schemas.microsoft.com/office/drawing/2014/main" id="{57016FD0-2E66-DBB6-6F03-CAE00FDD69AF}"/>
              </a:ext>
            </a:extLst>
          </p:cNvPr>
          <p:cNvSpPr txBox="1"/>
          <p:nvPr/>
        </p:nvSpPr>
        <p:spPr>
          <a:xfrm>
            <a:off x="8096558" y="2076214"/>
            <a:ext cx="520527" cy="400110"/>
          </a:xfrm>
          <a:prstGeom prst="rect">
            <a:avLst/>
          </a:prstGeom>
          <a:noFill/>
        </p:spPr>
        <p:txBody>
          <a:bodyPr wrap="none" rtlCol="0">
            <a:spAutoFit/>
          </a:bodyPr>
          <a:lstStyle/>
          <a:p>
            <a:r>
              <a:rPr lang="en-US" sz="2000">
                <a:solidFill>
                  <a:schemeClr val="accent1"/>
                </a:solidFill>
              </a:rPr>
              <a:t>Yes</a:t>
            </a:r>
          </a:p>
        </p:txBody>
      </p:sp>
      <p:sp>
        <p:nvSpPr>
          <p:cNvPr id="45" name="TextBox 44">
            <a:extLst>
              <a:ext uri="{FF2B5EF4-FFF2-40B4-BE49-F238E27FC236}">
                <a16:creationId xmlns:a16="http://schemas.microsoft.com/office/drawing/2014/main" id="{D4B5D539-0130-18FC-F5B2-BB1425553912}"/>
              </a:ext>
            </a:extLst>
          </p:cNvPr>
          <p:cNvSpPr txBox="1"/>
          <p:nvPr/>
        </p:nvSpPr>
        <p:spPr>
          <a:xfrm>
            <a:off x="5215194" y="3206977"/>
            <a:ext cx="520527" cy="400110"/>
          </a:xfrm>
          <a:prstGeom prst="rect">
            <a:avLst/>
          </a:prstGeom>
          <a:noFill/>
        </p:spPr>
        <p:txBody>
          <a:bodyPr wrap="none" rtlCol="0">
            <a:spAutoFit/>
          </a:bodyPr>
          <a:lstStyle/>
          <a:p>
            <a:r>
              <a:rPr lang="en-US" sz="2000">
                <a:solidFill>
                  <a:schemeClr val="accent1"/>
                </a:solidFill>
              </a:rPr>
              <a:t>Yes</a:t>
            </a:r>
          </a:p>
        </p:txBody>
      </p:sp>
      <p:sp>
        <p:nvSpPr>
          <p:cNvPr id="55" name="TextBox 54">
            <a:extLst>
              <a:ext uri="{FF2B5EF4-FFF2-40B4-BE49-F238E27FC236}">
                <a16:creationId xmlns:a16="http://schemas.microsoft.com/office/drawing/2014/main" id="{70A6F282-5979-A0C0-FF53-AA4A76A71B4C}"/>
              </a:ext>
            </a:extLst>
          </p:cNvPr>
          <p:cNvSpPr txBox="1"/>
          <p:nvPr/>
        </p:nvSpPr>
        <p:spPr>
          <a:xfrm>
            <a:off x="5144995" y="2076214"/>
            <a:ext cx="484428" cy="400110"/>
          </a:xfrm>
          <a:prstGeom prst="rect">
            <a:avLst/>
          </a:prstGeom>
          <a:noFill/>
        </p:spPr>
        <p:txBody>
          <a:bodyPr wrap="none" rtlCol="0">
            <a:spAutoFit/>
          </a:bodyPr>
          <a:lstStyle/>
          <a:p>
            <a:r>
              <a:rPr lang="en-US" sz="2000">
                <a:solidFill>
                  <a:schemeClr val="accent2"/>
                </a:solidFill>
              </a:rPr>
              <a:t>No</a:t>
            </a:r>
          </a:p>
        </p:txBody>
      </p:sp>
      <p:sp>
        <p:nvSpPr>
          <p:cNvPr id="56" name="TextBox 55">
            <a:extLst>
              <a:ext uri="{FF2B5EF4-FFF2-40B4-BE49-F238E27FC236}">
                <a16:creationId xmlns:a16="http://schemas.microsoft.com/office/drawing/2014/main" id="{06629C1C-15A0-81CD-B3D6-0D12064F578D}"/>
              </a:ext>
            </a:extLst>
          </p:cNvPr>
          <p:cNvSpPr txBox="1"/>
          <p:nvPr/>
        </p:nvSpPr>
        <p:spPr>
          <a:xfrm>
            <a:off x="2851668" y="3206977"/>
            <a:ext cx="484428" cy="400110"/>
          </a:xfrm>
          <a:prstGeom prst="rect">
            <a:avLst/>
          </a:prstGeom>
          <a:noFill/>
        </p:spPr>
        <p:txBody>
          <a:bodyPr wrap="square" rtlCol="0">
            <a:spAutoFit/>
          </a:bodyPr>
          <a:lstStyle/>
          <a:p>
            <a:r>
              <a:rPr lang="en-US" sz="2000">
                <a:solidFill>
                  <a:schemeClr val="accent2"/>
                </a:solidFill>
              </a:rPr>
              <a:t>No</a:t>
            </a:r>
          </a:p>
        </p:txBody>
      </p:sp>
      <p:pic>
        <p:nvPicPr>
          <p:cNvPr id="1026" name="Picture 2">
            <a:extLst>
              <a:ext uri="{FF2B5EF4-FFF2-40B4-BE49-F238E27FC236}">
                <a16:creationId xmlns:a16="http://schemas.microsoft.com/office/drawing/2014/main" id="{25D5E4D6-F265-EAC6-3083-E5A1D81EF41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5099"/>
          <a:stretch/>
        </p:blipFill>
        <p:spPr bwMode="auto">
          <a:xfrm>
            <a:off x="8698735" y="3393163"/>
            <a:ext cx="3483743" cy="355056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9F55C713-6A76-C51D-EBF5-00BA9CB6CFC4}"/>
              </a:ext>
            </a:extLst>
          </p:cNvPr>
          <p:cNvSpPr txBox="1"/>
          <p:nvPr/>
        </p:nvSpPr>
        <p:spPr>
          <a:xfrm>
            <a:off x="177423" y="1552994"/>
            <a:ext cx="2565777" cy="52322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a:solidFill>
                  <a:srgbClr val="000000"/>
                </a:solidFill>
                <a:effectLst/>
                <a:latin typeface="Calibri" panose="020F0502020204030204" pitchFamily="34" charset="0"/>
                <a:cs typeface="Calibri" panose="020F0502020204030204" pitchFamily="34" charset="0"/>
              </a:rPr>
              <a:t>2.6k constraints</a:t>
            </a:r>
          </a:p>
        </p:txBody>
      </p:sp>
      <p:sp>
        <p:nvSpPr>
          <p:cNvPr id="8" name="Down Arrow 7">
            <a:extLst>
              <a:ext uri="{FF2B5EF4-FFF2-40B4-BE49-F238E27FC236}">
                <a16:creationId xmlns:a16="http://schemas.microsoft.com/office/drawing/2014/main" id="{701E69E3-A334-9835-825D-61C9D4B65865}"/>
              </a:ext>
            </a:extLst>
          </p:cNvPr>
          <p:cNvSpPr/>
          <p:nvPr/>
        </p:nvSpPr>
        <p:spPr>
          <a:xfrm>
            <a:off x="1362875" y="2078908"/>
            <a:ext cx="194872" cy="359764"/>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88DC2759-9DC5-D455-07D4-3C402DB34228}"/>
              </a:ext>
            </a:extLst>
          </p:cNvPr>
          <p:cNvSpPr txBox="1"/>
          <p:nvPr/>
        </p:nvSpPr>
        <p:spPr>
          <a:xfrm>
            <a:off x="174737" y="2438672"/>
            <a:ext cx="2565777" cy="52322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a:solidFill>
                  <a:srgbClr val="000000"/>
                </a:solidFill>
                <a:latin typeface="Calibri" panose="020F0502020204030204" pitchFamily="34" charset="0"/>
                <a:cs typeface="Calibri" panose="020F0502020204030204" pitchFamily="34" charset="0"/>
              </a:rPr>
              <a:t>1.9</a:t>
            </a:r>
            <a:r>
              <a:rPr lang="en-US" sz="2800">
                <a:solidFill>
                  <a:srgbClr val="000000"/>
                </a:solidFill>
                <a:effectLst/>
                <a:latin typeface="Calibri" panose="020F0502020204030204" pitchFamily="34" charset="0"/>
                <a:cs typeface="Calibri" panose="020F0502020204030204" pitchFamily="34" charset="0"/>
              </a:rPr>
              <a:t>k constraints</a:t>
            </a:r>
          </a:p>
        </p:txBody>
      </p:sp>
    </p:spTree>
    <p:extLst>
      <p:ext uri="{BB962C8B-B14F-4D97-AF65-F5344CB8AC3E}">
        <p14:creationId xmlns:p14="http://schemas.microsoft.com/office/powerpoint/2010/main" val="2741863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nodeType="clickEffect">
                                  <p:stCondLst>
                                    <p:cond delay="0"/>
                                  </p:stCondLst>
                                  <p:childTnLst>
                                    <p:animEffect transition="out" filter="blinds(horizontal)">
                                      <p:cBhvr>
                                        <p:cTn id="6" dur="500"/>
                                        <p:tgtEl>
                                          <p:spTgt spid="12"/>
                                        </p:tgtEl>
                                      </p:cBhvr>
                                    </p:animEffect>
                                    <p:set>
                                      <p:cBhvr>
                                        <p:cTn id="7" dur="1" fill="hold">
                                          <p:stCondLst>
                                            <p:cond delay="499"/>
                                          </p:stCondLst>
                                        </p:cTn>
                                        <p:tgtEl>
                                          <p:spTgt spid="12"/>
                                        </p:tgtEl>
                                        <p:attrNameLst>
                                          <p:attrName>style.visibility</p:attrName>
                                        </p:attrNameLst>
                                      </p:cBhvr>
                                      <p:to>
                                        <p:strVal val="hidden"/>
                                      </p:to>
                                    </p:set>
                                  </p:childTnLst>
                                </p:cTn>
                              </p:par>
                              <p:par>
                                <p:cTn id="8" presetID="3" presetClass="exit" presetSubtype="10" fill="hold" grpId="0" nodeType="withEffect">
                                  <p:stCondLst>
                                    <p:cond delay="0"/>
                                  </p:stCondLst>
                                  <p:childTnLst>
                                    <p:animEffect transition="out" filter="blinds(horizontal)">
                                      <p:cBhvr>
                                        <p:cTn id="9" dur="500"/>
                                        <p:tgtEl>
                                          <p:spTgt spid="44"/>
                                        </p:tgtEl>
                                      </p:cBhvr>
                                    </p:animEffect>
                                    <p:set>
                                      <p:cBhvr>
                                        <p:cTn id="10" dur="1" fill="hold">
                                          <p:stCondLst>
                                            <p:cond delay="499"/>
                                          </p:stCondLst>
                                        </p:cTn>
                                        <p:tgtEl>
                                          <p:spTgt spid="44"/>
                                        </p:tgtEl>
                                        <p:attrNameLst>
                                          <p:attrName>style.visibility</p:attrName>
                                        </p:attrNameLst>
                                      </p:cBhvr>
                                      <p:to>
                                        <p:strVal val="hidden"/>
                                      </p:to>
                                    </p:set>
                                  </p:childTnLst>
                                </p:cTn>
                              </p:par>
                              <p:par>
                                <p:cTn id="11" presetID="3" presetClass="exit" presetSubtype="10" fill="hold" grpId="0" nodeType="withEffect">
                                  <p:stCondLst>
                                    <p:cond delay="0"/>
                                  </p:stCondLst>
                                  <p:childTnLst>
                                    <p:animEffect transition="out" filter="blinds(horizontal)">
                                      <p:cBhvr>
                                        <p:cTn id="12" dur="500"/>
                                        <p:tgtEl>
                                          <p:spTgt spid="7"/>
                                        </p:tgtEl>
                                      </p:cBhvr>
                                    </p:animEffect>
                                    <p:set>
                                      <p:cBhvr>
                                        <p:cTn id="13" dur="1" fill="hold">
                                          <p:stCondLst>
                                            <p:cond delay="499"/>
                                          </p:stCondLst>
                                        </p:cTn>
                                        <p:tgtEl>
                                          <p:spTgt spid="7"/>
                                        </p:tgtEl>
                                        <p:attrNameLst>
                                          <p:attrName>style.visibility</p:attrName>
                                        </p:attrNameLst>
                                      </p:cBhvr>
                                      <p:to>
                                        <p:strVal val="hidden"/>
                                      </p:to>
                                    </p:set>
                                  </p:childTnLst>
                                </p:cTn>
                              </p:par>
                              <p:par>
                                <p:cTn id="14" presetID="3" presetClass="exit" presetSubtype="10" fill="hold" nodeType="withEffect">
                                  <p:stCondLst>
                                    <p:cond delay="0"/>
                                  </p:stCondLst>
                                  <p:childTnLst>
                                    <p:animEffect transition="out" filter="blinds(horizontal)">
                                      <p:cBhvr>
                                        <p:cTn id="15" dur="500"/>
                                        <p:tgtEl>
                                          <p:spTgt spid="22"/>
                                        </p:tgtEl>
                                      </p:cBhvr>
                                    </p:animEffect>
                                    <p:set>
                                      <p:cBhvr>
                                        <p:cTn id="16" dur="1" fill="hold">
                                          <p:stCondLst>
                                            <p:cond delay="499"/>
                                          </p:stCondLst>
                                        </p:cTn>
                                        <p:tgtEl>
                                          <p:spTgt spid="22"/>
                                        </p:tgtEl>
                                        <p:attrNameLst>
                                          <p:attrName>style.visibility</p:attrName>
                                        </p:attrNameLst>
                                      </p:cBhvr>
                                      <p:to>
                                        <p:strVal val="hidden"/>
                                      </p:to>
                                    </p:set>
                                  </p:childTnLst>
                                </p:cTn>
                              </p:par>
                              <p:par>
                                <p:cTn id="17" presetID="3" presetClass="exit" presetSubtype="10" fill="hold" grpId="0" nodeType="withEffect">
                                  <p:stCondLst>
                                    <p:cond delay="0"/>
                                  </p:stCondLst>
                                  <p:childTnLst>
                                    <p:animEffect transition="out" filter="blinds(horizontal)">
                                      <p:cBhvr>
                                        <p:cTn id="18" dur="500"/>
                                        <p:tgtEl>
                                          <p:spTgt spid="56"/>
                                        </p:tgtEl>
                                      </p:cBhvr>
                                    </p:animEffect>
                                    <p:set>
                                      <p:cBhvr>
                                        <p:cTn id="19" dur="1" fill="hold">
                                          <p:stCondLst>
                                            <p:cond delay="499"/>
                                          </p:stCondLst>
                                        </p:cTn>
                                        <p:tgtEl>
                                          <p:spTgt spid="56"/>
                                        </p:tgtEl>
                                        <p:attrNameLst>
                                          <p:attrName>style.visibility</p:attrName>
                                        </p:attrNameLst>
                                      </p:cBhvr>
                                      <p:to>
                                        <p:strVal val="hidden"/>
                                      </p:to>
                                    </p:set>
                                  </p:childTnLst>
                                </p:cTn>
                              </p:par>
                              <p:par>
                                <p:cTn id="20" presetID="3" presetClass="exit" presetSubtype="10" fill="hold" grpId="0" nodeType="withEffect">
                                  <p:stCondLst>
                                    <p:cond delay="0"/>
                                  </p:stCondLst>
                                  <p:childTnLst>
                                    <p:animEffect transition="out" filter="blinds(horizontal)">
                                      <p:cBhvr>
                                        <p:cTn id="21" dur="500"/>
                                        <p:tgtEl>
                                          <p:spTgt spid="16"/>
                                        </p:tgtEl>
                                      </p:cBhvr>
                                    </p:animEffect>
                                    <p:set>
                                      <p:cBhvr>
                                        <p:cTn id="22" dur="1" fill="hold">
                                          <p:stCondLst>
                                            <p:cond delay="499"/>
                                          </p:stCondLst>
                                        </p:cTn>
                                        <p:tgtEl>
                                          <p:spTgt spid="16"/>
                                        </p:tgtEl>
                                        <p:attrNameLst>
                                          <p:attrName>style.visibility</p:attrName>
                                        </p:attrNameLst>
                                      </p:cBhvr>
                                      <p:to>
                                        <p:strVal val="hidden"/>
                                      </p:to>
                                    </p:set>
                                  </p:childTnLst>
                                </p:cTn>
                              </p:par>
                              <p:par>
                                <p:cTn id="23" presetID="3" presetClass="exit" presetSubtype="10" fill="hold" nodeType="withEffect">
                                  <p:stCondLst>
                                    <p:cond delay="0"/>
                                  </p:stCondLst>
                                  <p:childTnLst>
                                    <p:animEffect transition="out" filter="blinds(horizontal)">
                                      <p:cBhvr>
                                        <p:cTn id="24" dur="500"/>
                                        <p:tgtEl>
                                          <p:spTgt spid="41"/>
                                        </p:tgtEl>
                                      </p:cBhvr>
                                    </p:animEffect>
                                    <p:set>
                                      <p:cBhvr>
                                        <p:cTn id="25" dur="1" fill="hold">
                                          <p:stCondLst>
                                            <p:cond delay="499"/>
                                          </p:stCondLst>
                                        </p:cTn>
                                        <p:tgtEl>
                                          <p:spTgt spid="41"/>
                                        </p:tgtEl>
                                        <p:attrNameLst>
                                          <p:attrName>style.visibility</p:attrName>
                                        </p:attrNameLst>
                                      </p:cBhvr>
                                      <p:to>
                                        <p:strVal val="hidden"/>
                                      </p:to>
                                    </p:set>
                                  </p:childTnLst>
                                </p:cTn>
                              </p:par>
                              <p:par>
                                <p:cTn id="26" presetID="1" presetClass="entr" presetSubtype="0" fill="hold" grpId="0" nodeType="withEffect">
                                  <p:stCondLst>
                                    <p:cond delay="0"/>
                                  </p:stCondLst>
                                  <p:childTnLst>
                                    <p:set>
                                      <p:cBhvr>
                                        <p:cTn id="27" dur="1" fill="hold">
                                          <p:stCondLst>
                                            <p:cond delay="0"/>
                                          </p:stCondLst>
                                        </p:cTn>
                                        <p:tgtEl>
                                          <p:spTgt spid="8"/>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6" grpId="0" animBg="1"/>
      <p:bldP spid="44" grpId="0"/>
      <p:bldP spid="56" grpId="0"/>
      <p:bldP spid="8" grpId="0" animBg="1"/>
      <p:bldP spid="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158</Slides>
  <Notes>114</Notes>
  <HiddenSlides>58</HiddenSlides>
  <ScaleCrop>false</ScaleCrop>
  <HeadingPairs>
    <vt:vector size="4" baseType="variant">
      <vt:variant>
        <vt:lpstr>Theme</vt:lpstr>
      </vt:variant>
      <vt:variant>
        <vt:i4>1</vt:i4>
      </vt:variant>
      <vt:variant>
        <vt:lpstr>Slide Titles</vt:lpstr>
      </vt:variant>
      <vt:variant>
        <vt:i4>158</vt:i4>
      </vt:variant>
    </vt:vector>
  </HeadingPairs>
  <TitlesOfParts>
    <vt:vector size="159" baseType="lpstr">
      <vt:lpstr>Office Theme</vt:lpstr>
      <vt:lpstr>Zero-Knowledge Proofs for Legacy Signatures</vt:lpstr>
      <vt:lpstr>Upgrading Signatures</vt:lpstr>
      <vt:lpstr>Upgrading Signatures</vt:lpstr>
      <vt:lpstr>Maximize Legacy Compatibility</vt:lpstr>
      <vt:lpstr>Solution: zkSNARKs</vt:lpstr>
      <vt:lpstr>Solution: zkSNARKs</vt:lpstr>
      <vt:lpstr>Our Contributions</vt:lpstr>
      <vt:lpstr>Our Contributions</vt:lpstr>
      <vt:lpstr>Modular Arithmetic</vt:lpstr>
      <vt:lpstr>Modular Arithmetic</vt:lpstr>
      <vt:lpstr>Modular Arithmetic</vt:lpstr>
      <vt:lpstr>Modular Arithmetic [IEEE S&amp;P 18]</vt:lpstr>
      <vt:lpstr>Common Range Check</vt:lpstr>
      <vt:lpstr>Look-up based Range Check</vt:lpstr>
      <vt:lpstr>Look-up based Range Check</vt:lpstr>
      <vt:lpstr>Hybrid Approach</vt:lpstr>
      <vt:lpstr>Hybrid Approach</vt:lpstr>
      <vt:lpstr>Hybrid Approach</vt:lpstr>
      <vt:lpstr>Hybrid Approach</vt:lpstr>
      <vt:lpstr>Hybrid Approach</vt:lpstr>
      <vt:lpstr>Hybrid Approach</vt:lpstr>
      <vt:lpstr>Hybrid Approach</vt:lpstr>
      <vt:lpstr>Post-Quantum Signatures</vt:lpstr>
      <vt:lpstr>Post-Quantum Signatures</vt:lpstr>
      <vt:lpstr>Rejection Sampling</vt:lpstr>
      <vt:lpstr>Rejection Sampling</vt:lpstr>
      <vt:lpstr>Rejection Sampling</vt:lpstr>
      <vt:lpstr>Rejection Sampling</vt:lpstr>
      <vt:lpstr>Rejection Sampling</vt:lpstr>
      <vt:lpstr>Rejection Sampling</vt:lpstr>
      <vt:lpstr>Rejection Sampling</vt:lpstr>
      <vt:lpstr>Rejection Sampling</vt:lpstr>
      <vt:lpstr>Dilithium Verifier</vt:lpstr>
      <vt:lpstr>Dilithium Proof of Possession</vt:lpstr>
      <vt:lpstr>Dilithium Proof of Possession</vt:lpstr>
      <vt:lpstr>Dilithium Ring Signature</vt:lpstr>
      <vt:lpstr>Dilithium Ring Signature</vt:lpstr>
      <vt:lpstr>Dilithium Ring Signature</vt:lpstr>
      <vt:lpstr>Dilithium Ring Signature</vt:lpstr>
      <vt:lpstr>Dilithium Ring Signature</vt:lpstr>
      <vt:lpstr>Dilithium Ring Signature</vt:lpstr>
      <vt:lpstr>Dilithium Ring Signature</vt:lpstr>
      <vt:lpstr>Dilithium Ring Signature</vt:lpstr>
      <vt:lpstr>Dilithium Ring Signature</vt:lpstr>
      <vt:lpstr>Dilithium Ring Signature</vt:lpstr>
      <vt:lpstr>Dilithium Ring Signature</vt:lpstr>
      <vt:lpstr>Our Results</vt:lpstr>
      <vt:lpstr>Our Results</vt:lpstr>
      <vt:lpstr>Takeaways</vt:lpstr>
      <vt:lpstr>Credential</vt:lpstr>
      <vt:lpstr>Falcon Verification</vt:lpstr>
      <vt:lpstr>PowerPoint Presentation</vt:lpstr>
      <vt:lpstr>PowerPoint Presentation</vt:lpstr>
      <vt:lpstr>Falcon Verification</vt:lpstr>
      <vt:lpstr>Falcon Proof of Possession</vt:lpstr>
      <vt:lpstr>Falcon Proof of Possession</vt:lpstr>
      <vt:lpstr>Falcon Proof of Possession</vt:lpstr>
      <vt:lpstr>Falcon Proof of Possession</vt:lpstr>
      <vt:lpstr>Falcon Proof of Possession</vt:lpstr>
      <vt:lpstr>Ring Signatures and Hashing</vt:lpstr>
      <vt:lpstr>Ring Signatures and Hashing</vt:lpstr>
      <vt:lpstr>Ring Signatures and Hashing</vt:lpstr>
      <vt:lpstr>Ring Signatures and Hashing</vt:lpstr>
      <vt:lpstr>Ring Signatures and Hashing</vt:lpstr>
      <vt:lpstr>Ring Signatures and Hashing</vt:lpstr>
      <vt:lpstr>Ring Signatures and Hashing</vt:lpstr>
      <vt:lpstr>Ring Signatures and Hashing</vt:lpstr>
      <vt:lpstr>Ring Signatures and Hashing</vt:lpstr>
      <vt:lpstr>Ring Signatures and Hashing</vt:lpstr>
      <vt:lpstr>Ring Signatures and Hashing</vt:lpstr>
      <vt:lpstr>Ring Signatures and Hashing</vt:lpstr>
      <vt:lpstr>Proof-of-Possession + Age check</vt:lpstr>
      <vt:lpstr>Proof-of-Possession + Age check</vt:lpstr>
      <vt:lpstr>Our contributions</vt:lpstr>
      <vt:lpstr>Our contributions</vt:lpstr>
      <vt:lpstr>Preliminaries</vt:lpstr>
      <vt:lpstr>zkSNARKs</vt:lpstr>
      <vt:lpstr>R1CS-based zkSNARKs</vt:lpstr>
      <vt:lpstr>Proof-of-Possession for Signature</vt:lpstr>
      <vt:lpstr>ECDSA Verification</vt:lpstr>
      <vt:lpstr>Technical Overview</vt:lpstr>
      <vt:lpstr>ECDSA Verification over P256 Curve</vt:lpstr>
      <vt:lpstr>ECDSA Verification over P256 Curve</vt:lpstr>
      <vt:lpstr>Hybrid Approach</vt:lpstr>
      <vt:lpstr>Hybrid Approach</vt:lpstr>
      <vt:lpstr>Hybrid Approach</vt:lpstr>
      <vt:lpstr>Hybrid Approach</vt:lpstr>
      <vt:lpstr>Experimental Results</vt:lpstr>
      <vt:lpstr>Conclusion</vt:lpstr>
      <vt:lpstr>Proof-of-Possession + Age check</vt:lpstr>
      <vt:lpstr>ECDSA Verification over P256 Curve</vt:lpstr>
      <vt:lpstr>Point addition P1 + O = P1</vt:lpstr>
      <vt:lpstr>Point addition P1 + P2 = (x1, y1) + (x2, y2) </vt:lpstr>
      <vt:lpstr>Point Multiplication</vt:lpstr>
      <vt:lpstr>Technical Overview</vt:lpstr>
      <vt:lpstr>ECDSA Verification over P256 Curve</vt:lpstr>
      <vt:lpstr>Point Multiplication</vt:lpstr>
      <vt:lpstr>Optimizations for Point Multiplication nP</vt:lpstr>
      <vt:lpstr>Incomplete Point addition P1 + P2 w/ P1 = P2</vt:lpstr>
      <vt:lpstr>Optimizations for Point Multiplication nP</vt:lpstr>
      <vt:lpstr>Incomplete Point Addition P1 + P2  w/ P1 ≠ ±P2</vt:lpstr>
      <vt:lpstr>Optimizations for Point Multiplication nP</vt:lpstr>
      <vt:lpstr>Modular Arithmetic over “Foreign” Field</vt:lpstr>
      <vt:lpstr>Modular Arithmetic [IEEE S&amp;P 18]</vt:lpstr>
      <vt:lpstr>Modular Arithmetic [IEEE S&amp;P 18]</vt:lpstr>
      <vt:lpstr>Common Range Check</vt:lpstr>
      <vt:lpstr>Look-up based Range Check</vt:lpstr>
      <vt:lpstr>Look-up based Range Check</vt:lpstr>
      <vt:lpstr>Look-up based Range Check</vt:lpstr>
      <vt:lpstr>Modular Arithmetic over “Foreign” Field</vt:lpstr>
      <vt:lpstr>Right-field Arithmetic</vt:lpstr>
      <vt:lpstr>Right-field Arithmetic</vt:lpstr>
      <vt:lpstr>ECDSA Verification over P256 Curve</vt:lpstr>
      <vt:lpstr>Protocol Π for Point Operations</vt:lpstr>
      <vt:lpstr>Hybrid Approach</vt:lpstr>
      <vt:lpstr>Hybrid Approach</vt:lpstr>
      <vt:lpstr>Protocol Π for Point Operations</vt:lpstr>
      <vt:lpstr>Protocol Π for Point Operations</vt:lpstr>
      <vt:lpstr>First Attempt: Protocol for Curve Operations</vt:lpstr>
      <vt:lpstr>Second Attempt: Protocol for Curve Operations</vt:lpstr>
      <vt:lpstr>Second Attempt: Protocol for Curve Operations</vt:lpstr>
      <vt:lpstr>Hybrid Approach</vt:lpstr>
      <vt:lpstr>Final Version: Protocol for Curve Operations</vt:lpstr>
      <vt:lpstr>Final Version: Protocol for Curve Operations</vt:lpstr>
      <vt:lpstr>Hybrid Approach</vt:lpstr>
      <vt:lpstr>Experimental Results</vt:lpstr>
      <vt:lpstr>Why Randomized Algorithms? </vt:lpstr>
      <vt:lpstr>Randomized Verification in the Circuit </vt:lpstr>
      <vt:lpstr>Randomized Verification in the Circuit </vt:lpstr>
      <vt:lpstr>Randomized Verification in the Circuit </vt:lpstr>
      <vt:lpstr>New zk-SNARK (Simplified)</vt:lpstr>
      <vt:lpstr>PowerPoint Presentation</vt:lpstr>
      <vt:lpstr>Incomplete Point Addition</vt:lpstr>
      <vt:lpstr>Incomplete Point Addition</vt:lpstr>
      <vt:lpstr>Incomplete Point Addition</vt:lpstr>
      <vt:lpstr>Incomplete Point Addition</vt:lpstr>
      <vt:lpstr>Upgrading Legacy Signatures</vt:lpstr>
      <vt:lpstr>Upgrading Legacy Signatures</vt:lpstr>
      <vt:lpstr>Motivation</vt:lpstr>
      <vt:lpstr>Modular Arithmetic over “Foreign” Field</vt:lpstr>
      <vt:lpstr>Common Range Check</vt:lpstr>
      <vt:lpstr>Hybrid Approach</vt:lpstr>
      <vt:lpstr>Hybrid Approach</vt:lpstr>
      <vt:lpstr>ECDSA Verification</vt:lpstr>
      <vt:lpstr>Hybrid Approach</vt:lpstr>
      <vt:lpstr>Hybrid Approach</vt:lpstr>
      <vt:lpstr>Hybrid Approach</vt:lpstr>
      <vt:lpstr>Our Contributions</vt:lpstr>
      <vt:lpstr>Our Contributions</vt:lpstr>
      <vt:lpstr>Our Contributions</vt:lpstr>
      <vt:lpstr>Our Design</vt:lpstr>
      <vt:lpstr>Motivation</vt:lpstr>
      <vt:lpstr>Proof-of-Possession for Signature</vt:lpstr>
      <vt:lpstr>Proof-of-Possession for Signature</vt:lpstr>
      <vt:lpstr>Our Results</vt:lpstr>
      <vt:lpstr>Technical Overview</vt:lpstr>
      <vt:lpstr>Expensive Operations in Signature Verification</vt:lpstr>
      <vt:lpstr>Expensive Operations in Signature Verification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One-out-of-Many Proofs: Or How to Leak a Secret and Spend a Coin</dc:title>
  <dc:creator>Woo, Pui Yung Anna</dc:creator>
  <cp:revision>2</cp:revision>
  <dcterms:created xsi:type="dcterms:W3CDTF">2024-02-14T22:07:53Z</dcterms:created>
  <dcterms:modified xsi:type="dcterms:W3CDTF">2025-03-22T02:53:34Z</dcterms:modified>
</cp:coreProperties>
</file>