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5143500" cx="9144000"/>
  <p:notesSz cx="6858000" cy="9144000"/>
  <p:embeddedFontLst>
    <p:embeddedFont>
      <p:font typeface="Montserrat"/>
      <p:regular r:id="rId37"/>
      <p:bold r:id="rId38"/>
      <p:italic r:id="rId39"/>
      <p:boldItalic r:id="rId40"/>
    </p:embeddedFont>
    <p:embeddedFont>
      <p:font typeface="Frank Ruhl Libre"/>
      <p:regular r:id="rId41"/>
      <p:bold r:id="rId42"/>
    </p:embeddedFont>
    <p:embeddedFont>
      <p:font typeface="Roboto Mono ExtraLight"/>
      <p:regular r:id="rId43"/>
      <p:bold r:id="rId44"/>
      <p:italic r:id="rId45"/>
      <p:boldItalic r:id="rId46"/>
    </p:embeddedFont>
    <p:embeddedFont>
      <p:font typeface="Lexend"/>
      <p:regular r:id="rId47"/>
      <p:bold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80FB7A6-25A8-46EC-98DC-A8AA669271C0}">
  <a:tblStyle styleId="{580FB7A6-25A8-46EC-98DC-A8AA669271C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4.xml"/><Relationship Id="rId42" Type="http://schemas.openxmlformats.org/officeDocument/2006/relationships/font" Target="fonts/FrankRuhlLibre-bold.fntdata"/><Relationship Id="rId41" Type="http://schemas.openxmlformats.org/officeDocument/2006/relationships/font" Target="fonts/FrankRuhlLibre-regular.fntdata"/><Relationship Id="rId22" Type="http://schemas.openxmlformats.org/officeDocument/2006/relationships/slide" Target="slides/slide16.xml"/><Relationship Id="rId44" Type="http://schemas.openxmlformats.org/officeDocument/2006/relationships/font" Target="fonts/RobotoMonoExtraLight-bold.fntdata"/><Relationship Id="rId21" Type="http://schemas.openxmlformats.org/officeDocument/2006/relationships/slide" Target="slides/slide15.xml"/><Relationship Id="rId43" Type="http://schemas.openxmlformats.org/officeDocument/2006/relationships/font" Target="fonts/RobotoMonoExtraLight-regular.fntdata"/><Relationship Id="rId24" Type="http://schemas.openxmlformats.org/officeDocument/2006/relationships/slide" Target="slides/slide18.xml"/><Relationship Id="rId46" Type="http://schemas.openxmlformats.org/officeDocument/2006/relationships/font" Target="fonts/RobotoMonoExtraLight-boldItalic.fntdata"/><Relationship Id="rId23" Type="http://schemas.openxmlformats.org/officeDocument/2006/relationships/slide" Target="slides/slide17.xml"/><Relationship Id="rId45" Type="http://schemas.openxmlformats.org/officeDocument/2006/relationships/font" Target="fonts/RobotoMonoExtraLight-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48" Type="http://schemas.openxmlformats.org/officeDocument/2006/relationships/font" Target="fonts/Lexend-bold.fntdata"/><Relationship Id="rId25" Type="http://schemas.openxmlformats.org/officeDocument/2006/relationships/slide" Target="slides/slide19.xml"/><Relationship Id="rId47" Type="http://schemas.openxmlformats.org/officeDocument/2006/relationships/font" Target="fonts/Lexend-regular.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Montserrat-regular.fntdata"/><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Montserrat-italic.fntdata"/><Relationship Id="rId16" Type="http://schemas.openxmlformats.org/officeDocument/2006/relationships/slide" Target="slides/slide10.xml"/><Relationship Id="rId38" Type="http://schemas.openxmlformats.org/officeDocument/2006/relationships/font" Target="fonts/Montserrat-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d9799b441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d9799b441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3dd9f8d49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3dd9f8d49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 sz="1200">
                <a:solidFill>
                  <a:srgbClr val="333333"/>
                </a:solidFill>
                <a:latin typeface="Montserrat"/>
                <a:ea typeface="Montserrat"/>
                <a:cs typeface="Montserrat"/>
                <a:sym typeface="Montserrat"/>
              </a:rPr>
              <a:t>TRAINING. Models have configurable parameters which are numerical values that determine how outputs are generated. The goal of training is to tune these parameters, over many iterations in order to capture more and more patterns. Models at the scale of commercial AI assistants contain billions or even trillions of parameters trained over months.</a:t>
            </a:r>
            <a:endParaRPr sz="1200">
              <a:solidFill>
                <a:srgbClr val="333333"/>
              </a:solidFill>
              <a:latin typeface="Montserrat"/>
              <a:ea typeface="Montserrat"/>
              <a:cs typeface="Montserrat"/>
              <a:sym typeface="Montserrat"/>
            </a:endParaRPr>
          </a:p>
          <a:p>
            <a:pPr indent="0" lvl="0" marL="0" rtl="0" algn="l">
              <a:lnSpc>
                <a:spcPct val="125000"/>
              </a:lnSpc>
              <a:spcBef>
                <a:spcPts val="800"/>
              </a:spcBef>
              <a:spcAft>
                <a:spcPts val="800"/>
              </a:spcAft>
              <a:buClr>
                <a:schemeClr val="dk1"/>
              </a:buClr>
              <a:buSzPts val="1100"/>
              <a:buFont typeface="Arial"/>
              <a:buNone/>
            </a:pPr>
            <a:r>
              <a:rPr lang="en" sz="1200">
                <a:solidFill>
                  <a:srgbClr val="333333"/>
                </a:solidFill>
                <a:latin typeface="Montserrat"/>
                <a:ea typeface="Montserrat"/>
                <a:cs typeface="Montserrat"/>
                <a:sym typeface="Montserrat"/>
              </a:rPr>
              <a:t>INFERENCE. Trained models are used to generate real-time responses to user inputs. One user query is processed through many steps using the model parameters to calculate an output. Continuous improvement is achieved with updates, additional training, or reinforcement learning with human feedback.</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3c589f55f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3c589f55f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Blue is users device and Yellow is cloud servers.</a:t>
            </a:r>
            <a:endParaRPr/>
          </a:p>
          <a:p>
            <a:pPr indent="0" lvl="0" marL="0" rtl="0" algn="l">
              <a:spcBef>
                <a:spcPts val="0"/>
              </a:spcBef>
              <a:spcAft>
                <a:spcPts val="0"/>
              </a:spcAft>
              <a:buNone/>
            </a:pPr>
            <a:r>
              <a:rPr lang="en"/>
              <a:t>SP: Either way, model ends up dependent on/function of training data. (What is training data?)</a:t>
            </a:r>
            <a:endParaRPr/>
          </a:p>
          <a:p>
            <a:pPr indent="0" lvl="0" marL="0" rtl="0" algn="l">
              <a:spcBef>
                <a:spcPts val="0"/>
              </a:spcBef>
              <a:spcAft>
                <a:spcPts val="0"/>
              </a:spcAft>
              <a:buClr>
                <a:schemeClr val="dk1"/>
              </a:buClr>
              <a:buSzPts val="1100"/>
              <a:buFont typeface="Arial"/>
              <a:buNone/>
            </a:pPr>
            <a:r>
              <a:rPr lang="en"/>
              <a:t>How Is It Technically Possible for E2EE Data to Be Fed Into AI Assistants? (Possible script: To be clear, in either case, plaintext data is transferred from the device to the model.)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d9799b441e_0_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d9799b441e_0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333333"/>
                </a:solidFill>
                <a:latin typeface="Montserrat"/>
                <a:ea typeface="Montserrat"/>
                <a:cs typeface="Montserrat"/>
                <a:sym typeface="Montserrat"/>
              </a:rPr>
              <a:t>Stronger statement: There is no way. </a:t>
            </a:r>
            <a:endParaRPr sz="1500">
              <a:solidFill>
                <a:srgbClr val="333333"/>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500">
              <a:solidFill>
                <a:srgbClr val="333333"/>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500">
                <a:solidFill>
                  <a:srgbClr val="333333"/>
                </a:solidFill>
                <a:latin typeface="Montserrat"/>
                <a:ea typeface="Montserrat"/>
                <a:cs typeface="Montserrat"/>
                <a:sym typeface="Montserrat"/>
              </a:rPr>
              <a:t>SP: Just added a definition of shared AI model. I also thought it might be nice for the definition to be visually distinct from the recommendation text, consistently on this slide and Recommendation #2, so I tried putting in italics. Please revert if you disagree!</a:t>
            </a:r>
            <a:endParaRPr sz="1500">
              <a:solidFill>
                <a:srgbClr val="333333"/>
              </a:solidFill>
              <a:latin typeface="Montserrat"/>
              <a:ea typeface="Montserrat"/>
              <a:cs typeface="Montserrat"/>
              <a:sym typeface="Montserra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411f483ff5_0_10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411f483ff5_0_10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d9799b441e_0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d9799b441e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don’t cover encryption and trusted hardware background for this audience, but it’s in the paper.”</a:t>
            </a:r>
            <a:endParaRPr/>
          </a:p>
          <a:p>
            <a:pPr indent="0" lvl="0" marL="0" rtl="0" algn="l">
              <a:spcBef>
                <a:spcPts val="0"/>
              </a:spcBef>
              <a:spcAft>
                <a:spcPts val="0"/>
              </a:spcAft>
              <a:buNone/>
            </a:pPr>
            <a:r>
              <a:rPr lang="en"/>
              <a:t>“Privacy against third parties, integrity and tamper resistance are g</a:t>
            </a:r>
            <a:r>
              <a:rPr lang="en">
                <a:solidFill>
                  <a:schemeClr val="dk1"/>
                </a:solidFill>
              </a:rPr>
              <a:t>oals of both.”</a:t>
            </a:r>
            <a:endParaRPr/>
          </a:p>
          <a:p>
            <a:pPr indent="0" lvl="0" marL="0" rtl="0" algn="l">
              <a:spcBef>
                <a:spcPts val="0"/>
              </a:spcBef>
              <a:spcAft>
                <a:spcPts val="0"/>
              </a:spcAft>
              <a:buNone/>
            </a:pPr>
            <a:r>
              <a:rPr lang="en"/>
              <a:t>“E2EE and TEEs have different, orthogonal and </a:t>
            </a:r>
            <a:r>
              <a:rPr lang="en"/>
              <a:t>incomparable</a:t>
            </a:r>
            <a:r>
              <a:rPr lang="en"/>
              <a:t> security guarantees.”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e3bad7c62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e3bad7c62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PETs side bar. (SP: I think I explained it poorly on our call, but something like this is what I meant by a quick preview of the traffic light table. A </a:t>
            </a:r>
            <a:r>
              <a:rPr lang="en"/>
              <a:t>possible</a:t>
            </a:r>
            <a:r>
              <a:rPr lang="en"/>
              <a:t> script for this slide is below)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paper offers an analytical framework for evaluating real-world E2EE-AI integrations according to our recommendations.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example, local models with local fine-tuning are E2EE-compatible (1st row), </a:t>
            </a:r>
            <a:endParaRPr/>
          </a:p>
          <a:p>
            <a:pPr indent="0" lvl="0" marL="0" rtl="0" algn="l">
              <a:spcBef>
                <a:spcPts val="0"/>
              </a:spcBef>
              <a:spcAft>
                <a:spcPts val="0"/>
              </a:spcAft>
              <a:buNone/>
            </a:pPr>
            <a:r>
              <a:rPr lang="en"/>
              <a:t>but server-side plaintext inference is not compatible with E2EE even without fine-tuning (last row).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Please s</a:t>
            </a:r>
            <a:r>
              <a:rPr lang="en"/>
              <a:t>ee the paper for more details.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d9799b441e_0_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d9799b441e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500">
              <a:solidFill>
                <a:srgbClr val="333333"/>
              </a:solidFill>
              <a:latin typeface="Montserrat"/>
              <a:ea typeface="Montserrat"/>
              <a:cs typeface="Montserrat"/>
              <a:sym typeface="Montserra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42554a0f9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42554a0f9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500">
              <a:solidFill>
                <a:srgbClr val="333333"/>
              </a:solidFill>
              <a:latin typeface="Montserrat"/>
              <a:ea typeface="Montserrat"/>
              <a:cs typeface="Montserrat"/>
              <a:sym typeface="Montserra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411f483ff5_0_10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411f483ff5_0_10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 about 8 mins for this section? Legal shift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e3b6186a66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e3b6186a6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There are </a:t>
            </a:r>
            <a:r>
              <a:rPr b="1" lang="en">
                <a:solidFill>
                  <a:schemeClr val="dk1"/>
                </a:solidFill>
              </a:rPr>
              <a:t>4 main areas</a:t>
            </a:r>
            <a:r>
              <a:rPr lang="en">
                <a:solidFill>
                  <a:schemeClr val="dk1"/>
                </a:solidFill>
              </a:rPr>
              <a:t> of law that affect how messaging services can be regulated for privacy-related obligations: contract law, consumer protection, data protection, and antitrust.</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We’ll be focusing mainly on the first 3 areas, which are more directly relevant to our focus.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d9799b441e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d9799b441e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 PhD student and law student at NYU, this is a collaboration between [</a:t>
            </a:r>
            <a:r>
              <a:rPr lang="en"/>
              <a:t>first</a:t>
            </a:r>
            <a:r>
              <a:rPr lang="en"/>
              <a:t> names] at NYU and Cornell.</a:t>
            </a:r>
            <a:endParaRPr/>
          </a:p>
          <a:p>
            <a:pPr indent="0" lvl="0" marL="0" rtl="0" algn="l">
              <a:spcBef>
                <a:spcPts val="0"/>
              </a:spcBef>
              <a:spcAft>
                <a:spcPts val="0"/>
              </a:spcAft>
              <a:buNone/>
            </a:pPr>
            <a:r>
              <a:rPr lang="en"/>
              <a:t>Daniella Ferrari helped prepare this presentation.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e3b6186a66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e3b6186a66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thing that these areas of law have in common is the reliance on user consent as an important part of how companies can justify collecting and using user 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US, the “notice and choice” or “notice and consent” model is the dominant framework for how the law treats online consent. It’s seen as a two-way stream where digital services like messaging apps will give users some form of notice or disclosure of their terms – typically in a privacy policy or terms of service agreement – and users will consent to these terms by signing up and providing their information, by clicking on an “I agree” button, or simply by using the website.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Courts treat </a:t>
            </a:r>
            <a:r>
              <a:rPr lang="en"/>
              <a:t>company</a:t>
            </a:r>
            <a:r>
              <a:rPr lang="en"/>
              <a:t> disclosures as contracts where there is mutual agreement. The idea here is that if consumers </a:t>
            </a:r>
            <a:r>
              <a:rPr lang="en"/>
              <a:t>don't</a:t>
            </a:r>
            <a:r>
              <a:rPr lang="en"/>
              <a:t> agree with the terms, they can simply stop using the service or opt out.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problem is that the notice and choice model is notably flawed, and there is a clear </a:t>
            </a:r>
            <a:r>
              <a:rPr lang="en"/>
              <a:t>asymmetry</a:t>
            </a:r>
            <a:r>
              <a:rPr lang="en"/>
              <a:t> </a:t>
            </a:r>
            <a:r>
              <a:rPr lang="en"/>
              <a:t>between</a:t>
            </a:r>
            <a:r>
              <a:rPr lang="en"/>
              <a:t> company disclosure and user consent.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Consent is widely criticized by legal scholarship in the privacy field for not meaningfully </a:t>
            </a:r>
            <a:r>
              <a:rPr lang="en"/>
              <a:t>representing</a:t>
            </a:r>
            <a:r>
              <a:rPr lang="en"/>
              <a:t> consumers’ wishes, for several reasons.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Studies have shown that consumers do not actually read privacy policies and company disclosures</a:t>
            </a:r>
            <a:endParaRPr/>
          </a:p>
          <a:p>
            <a:pPr indent="-298450" lvl="0" marL="457200" rtl="0" algn="l">
              <a:spcBef>
                <a:spcPts val="0"/>
              </a:spcBef>
              <a:spcAft>
                <a:spcPts val="0"/>
              </a:spcAft>
              <a:buSzPts val="1100"/>
              <a:buChar char="-"/>
            </a:pPr>
            <a:r>
              <a:rPr lang="en"/>
              <a:t>Even if consumers do read, understanding data privacy implications often requires technical expertise</a:t>
            </a:r>
            <a:endParaRPr/>
          </a:p>
          <a:p>
            <a:pPr indent="-298450" lvl="0" marL="457200" rtl="0" algn="l">
              <a:spcBef>
                <a:spcPts val="0"/>
              </a:spcBef>
              <a:spcAft>
                <a:spcPts val="0"/>
              </a:spcAft>
              <a:buSzPts val="1100"/>
              <a:buChar char="-"/>
            </a:pPr>
            <a:r>
              <a:rPr lang="en"/>
              <a:t>Consumers often do not have a real choice between using a service or not, as there is a lack of reasonable alternatives</a:t>
            </a:r>
            <a:endParaRPr/>
          </a:p>
          <a:p>
            <a:pPr indent="-298450" lvl="0" marL="457200" rtl="0" algn="l">
              <a:spcBef>
                <a:spcPts val="0"/>
              </a:spcBef>
              <a:spcAft>
                <a:spcPts val="0"/>
              </a:spcAft>
              <a:buSzPts val="1100"/>
              <a:buChar char="-"/>
            </a:pPr>
            <a:r>
              <a:rPr lang="en"/>
              <a:t>Consent mechanisms often do not capture how user preferences can change over time and in different contexts</a:t>
            </a:r>
            <a:endParaRPr/>
          </a:p>
          <a:p>
            <a:pPr indent="-298450" lvl="0" marL="457200" rtl="0" algn="l">
              <a:spcBef>
                <a:spcPts val="0"/>
              </a:spcBef>
              <a:spcAft>
                <a:spcPts val="0"/>
              </a:spcAft>
              <a:buSzPts val="1100"/>
              <a:buChar char="-"/>
            </a:pPr>
            <a:r>
              <a:rPr lang="en"/>
              <a:t>And do not capture no</a:t>
            </a:r>
            <a:r>
              <a:rPr lang="en"/>
              <a:t>tions</a:t>
            </a:r>
            <a:r>
              <a:rPr lang="en"/>
              <a:t> of collective privacy, such as group chats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[CLICK]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despite all these critiques pointing out that consent is a fiction, the fact is that these asymmetric contracts, determined by companies, are still legally valid and enforceable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So, what does this mean? It means that contract law likely can’t do much to protect consumers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e3b6186a66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e3b6186a66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So what is a more promising way to hold companies accountable to consumers?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In the US, it’s consumer </a:t>
            </a:r>
            <a:r>
              <a:rPr lang="en"/>
              <a:t>protection law. The Federal Trade Commission, known as the FTC, is the federal agency that investigates unfair or deceptive company practices.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FTC can investigate security-related incidents as deceptive practices. The focus is on the disclosures and whether the company’s statements are misleading to consumers.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[CLICK]</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For example, in 2020, the increased use of Zoom by consumers during the pandemic led to the discovery that Zoom was not protecting all video calls with the “end-to-end, 256-bit encryption” it advertised.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and </a:t>
            </a:r>
            <a:r>
              <a:rPr lang="en"/>
              <a:t>other FTC cases have set precedents that i</a:t>
            </a:r>
            <a:r>
              <a:rPr lang="en"/>
              <a:t>f a service is marketed as using “end-to-end encryption,” the service must implement end-to-end encryption throughout the processing of the relevant data, have E2EE on by default, and must meet industry standards for E2EE.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417a91e0bd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417a91e0bd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promising way to regulate companies is through data protection law, which generally sets rules for the handling of personal 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US does not have a data protection law for consumer privacy at the federal level. While more and more US states have been adopting consumer privacy laws, these generally reinforce the notice-and-consent model by overly focusing on opt out.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contrast, the EU is known for a more robust data protection landscape, in which the General Data Protection Regulation (or GDPR) is the prominent law.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GDPR </a:t>
            </a:r>
            <a:r>
              <a:rPr lang="en">
                <a:solidFill>
                  <a:schemeClr val="dk1"/>
                </a:solidFill>
              </a:rPr>
              <a:t>goes beyond notice and consent by imposing broader data obligations on all companies that offer services to people located in the EU.  </a:t>
            </a:r>
            <a:endParaRPr>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en">
                <a:solidFill>
                  <a:schemeClr val="dk1"/>
                </a:solidFill>
              </a:rPr>
              <a:t>For example, companies need to have a legal basis for any processing of personal data. User consent can be a legal basis but needs to be shown by an affirmative act of acceptance, such as by clicking a button. This is what we call opt-in consent.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[CLICK]</a:t>
            </a:r>
            <a:endParaRPr>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en">
                <a:solidFill>
                  <a:schemeClr val="dk1"/>
                </a:solidFill>
              </a:rPr>
              <a:t>There are more EU laws besides the GDPR that touch on the regulation of personal data and require opt-in consent.</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ePrivacy Directive regulates the confidentiality of electronic communications and requires opt-in consent for storing or accessing information on a user’s terminal equipment.</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The Digital Markets Act regulates competition and requires </a:t>
            </a:r>
            <a:r>
              <a:rPr lang="en">
                <a:solidFill>
                  <a:schemeClr val="dk1"/>
                </a:solidFill>
              </a:rPr>
              <a:t>opt-in</a:t>
            </a:r>
            <a:r>
              <a:rPr lang="en"/>
              <a:t> consent for merging data between a company’s different products and services.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The recent AI Act reinforces the GDPR and the ePrivacy Directive’s application to AI systems.</a:t>
            </a:r>
            <a:endParaRPr/>
          </a:p>
          <a:p>
            <a:pPr indent="0" lvl="0" marL="457200" rtl="0" algn="l">
              <a:spcBef>
                <a:spcPts val="0"/>
              </a:spcBef>
              <a:spcAft>
                <a:spcPts val="0"/>
              </a:spcAft>
              <a:buNone/>
            </a:pPr>
            <a:r>
              <a:t/>
            </a:r>
            <a:endParaRPr/>
          </a:p>
          <a:p>
            <a:pPr indent="0" lvl="0" marL="0" rtl="0" algn="l">
              <a:spcBef>
                <a:spcPts val="0"/>
              </a:spcBef>
              <a:spcAft>
                <a:spcPts val="0"/>
              </a:spcAft>
              <a:buNone/>
            </a:pPr>
            <a:r>
              <a:rPr lang="en"/>
              <a:t>All of these interact with the GDPR in different ways and create a complex web of regulations.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e3b6186a66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e3b6186a66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how does the EU’s data protection regime apply to AI models? That is an ongoing debate.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the first time, EU regulators have begun investigating whether AI developers are complying with the GDPR when training AI models on personal 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example, the Irish regulator questioned Meta for updating its Privacy Policy to allow for AI training on public data, mentioning issues related to user consent.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far, the investigated AI models have been training on publicly available data. If AI models start training on private user messages or E2EE content, this would likely raise more questions and legal concerns related to user consent.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36f8e4b575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36f8e4b575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third recommendation relates to disclosures made by messaging providers. </a:t>
            </a:r>
            <a:endParaRPr/>
          </a:p>
          <a:p>
            <a:pPr indent="0" lvl="0" marL="0" rtl="0" algn="l">
              <a:spcBef>
                <a:spcPts val="0"/>
              </a:spcBef>
              <a:spcAft>
                <a:spcPts val="0"/>
              </a:spcAft>
              <a:buNone/>
            </a:pPr>
            <a:r>
              <a:rPr lang="en"/>
              <a:t>[Read the recommendation, without parenthesis]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36f8e4b575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36f8e4b575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Our fourth recommendation advocates for AI assistants to be off by default and only activated by a user’s opt-in consent.</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Here, a well-implemented consent interface can make an important difference.</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Users should be able to consent specifically to add on features such as AI assistants, and should be provided a clear and easy to find opt-out mechanism.</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42a13db3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42a13db3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Set up what it implies from a technical point of view, this then informs the legal and normative considerations for these services.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417a91e0bd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3417a91e0bd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 recap our central question (might be a reasonable place to say there’s a lot more in the paper)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36f8e4b575_0_7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36f8e4b575_0_7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 it’d be nice to re-emphasize here that these products are out in the wild now, multiple companies have launched AI assistants capable of processing E2EE content under limited circumstances)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Prompt: “create image of AI assistant reading private user messages”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d9799b441e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d9799b441e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90909"/>
              </a:lnSpc>
              <a:spcBef>
                <a:spcPts val="1200"/>
              </a:spcBef>
              <a:spcAft>
                <a:spcPts val="0"/>
              </a:spcAft>
              <a:buClr>
                <a:schemeClr val="dk1"/>
              </a:buClr>
              <a:buSzPts val="1100"/>
              <a:buFont typeface="Lexend"/>
              <a:buChar char="●"/>
            </a:pPr>
            <a:r>
              <a:rPr b="1" lang="en">
                <a:solidFill>
                  <a:schemeClr val="dk1"/>
                </a:solidFill>
                <a:latin typeface="Lexend"/>
                <a:ea typeface="Lexend"/>
                <a:cs typeface="Lexend"/>
                <a:sym typeface="Lexend"/>
              </a:rPr>
              <a:t>Choose OS-level app permissions carefully</a:t>
            </a:r>
            <a:r>
              <a:rPr lang="en">
                <a:solidFill>
                  <a:schemeClr val="dk1"/>
                </a:solidFill>
                <a:latin typeface="Lexend"/>
                <a:ea typeface="Lexend"/>
                <a:cs typeface="Lexend"/>
                <a:sym typeface="Lexend"/>
              </a:rPr>
              <a:t>: Device-wide AI capabilities like Apple Intelligence mean that you need to be aware of which of your applications interact with AI features.</a:t>
            </a:r>
            <a:endParaRPr>
              <a:solidFill>
                <a:schemeClr val="dk1"/>
              </a:solidFill>
              <a:latin typeface="Lexend"/>
              <a:ea typeface="Lexend"/>
              <a:cs typeface="Lexend"/>
              <a:sym typeface="Lexend"/>
            </a:endParaRPr>
          </a:p>
          <a:p>
            <a:pPr indent="-298450" lvl="0" marL="457200" rtl="0" algn="l">
              <a:lnSpc>
                <a:spcPct val="190909"/>
              </a:lnSpc>
              <a:spcBef>
                <a:spcPts val="0"/>
              </a:spcBef>
              <a:spcAft>
                <a:spcPts val="0"/>
              </a:spcAft>
              <a:buClr>
                <a:schemeClr val="dk1"/>
              </a:buClr>
              <a:buSzPts val="1100"/>
              <a:buFont typeface="Lexend"/>
              <a:buChar char="●"/>
            </a:pPr>
            <a:r>
              <a:rPr b="1" lang="en">
                <a:solidFill>
                  <a:schemeClr val="dk1"/>
                </a:solidFill>
                <a:latin typeface="Lexend"/>
                <a:ea typeface="Lexend"/>
                <a:cs typeface="Lexend"/>
                <a:sym typeface="Lexend"/>
              </a:rPr>
              <a:t>Review App Settings</a:t>
            </a:r>
            <a:r>
              <a:rPr lang="en">
                <a:solidFill>
                  <a:schemeClr val="dk1"/>
                </a:solidFill>
                <a:latin typeface="Lexend"/>
                <a:ea typeface="Lexend"/>
                <a:cs typeface="Lexend"/>
                <a:sym typeface="Lexend"/>
              </a:rPr>
              <a:t>: Regularly check the privacy settings on your applications. If you're concerned about privacy, turn off AI-based features like message summarization or smart replies.</a:t>
            </a:r>
            <a:endParaRPr>
              <a:solidFill>
                <a:schemeClr val="dk1"/>
              </a:solidFill>
              <a:latin typeface="Lexend"/>
              <a:ea typeface="Lexend"/>
              <a:cs typeface="Lexend"/>
              <a:sym typeface="Lexend"/>
            </a:endParaRPr>
          </a:p>
          <a:p>
            <a:pPr indent="-298450" lvl="0" marL="457200" rtl="0" algn="l">
              <a:lnSpc>
                <a:spcPct val="190909"/>
              </a:lnSpc>
              <a:spcBef>
                <a:spcPts val="0"/>
              </a:spcBef>
              <a:spcAft>
                <a:spcPts val="0"/>
              </a:spcAft>
              <a:buClr>
                <a:schemeClr val="dk1"/>
              </a:buClr>
              <a:buSzPts val="1100"/>
              <a:buFont typeface="Lexend"/>
              <a:buChar char="●"/>
            </a:pPr>
            <a:r>
              <a:rPr b="1" lang="en">
                <a:solidFill>
                  <a:schemeClr val="dk1"/>
                </a:solidFill>
                <a:latin typeface="Lexend"/>
                <a:ea typeface="Lexend"/>
                <a:cs typeface="Lexend"/>
                <a:sym typeface="Lexend"/>
              </a:rPr>
              <a:t>Be Aware of What You’re Sharing</a:t>
            </a:r>
            <a:r>
              <a:rPr lang="en">
                <a:solidFill>
                  <a:schemeClr val="dk1"/>
                </a:solidFill>
                <a:latin typeface="Lexend"/>
                <a:ea typeface="Lexend"/>
                <a:cs typeface="Lexend"/>
                <a:sym typeface="Lexend"/>
              </a:rPr>
              <a:t>: Be mindful of the data you share with AI services, especially personal or sensitive information that could be used for training or other purposes. When applications tell you they might use your data for training AI, believe them. Passwords, contact information, and a wide variety of sensitive information might end up in an AI model and out of your control.</a:t>
            </a:r>
            <a:endParaRPr>
              <a:solidFill>
                <a:schemeClr val="dk1"/>
              </a:solidFill>
              <a:latin typeface="Lexend"/>
              <a:ea typeface="Lexend"/>
              <a:cs typeface="Lexend"/>
              <a:sym typeface="Lexend"/>
            </a:endParaRPr>
          </a:p>
          <a:p>
            <a:pPr indent="-298450" lvl="0" marL="457200" rtl="0" algn="l">
              <a:lnSpc>
                <a:spcPct val="190909"/>
              </a:lnSpc>
              <a:spcBef>
                <a:spcPts val="0"/>
              </a:spcBef>
              <a:spcAft>
                <a:spcPts val="0"/>
              </a:spcAft>
              <a:buClr>
                <a:schemeClr val="dk1"/>
              </a:buClr>
              <a:buSzPts val="1100"/>
              <a:buFont typeface="Lexend"/>
              <a:buChar char="●"/>
            </a:pPr>
            <a:r>
              <a:rPr b="1" lang="en">
                <a:solidFill>
                  <a:schemeClr val="dk1"/>
                </a:solidFill>
                <a:latin typeface="Lexend"/>
                <a:ea typeface="Lexend"/>
                <a:cs typeface="Lexend"/>
                <a:sym typeface="Lexend"/>
              </a:rPr>
              <a:t>Beware of Opt-in Conditions</a:t>
            </a:r>
            <a:r>
              <a:rPr lang="en">
                <a:solidFill>
                  <a:schemeClr val="dk1"/>
                </a:solidFill>
                <a:latin typeface="Lexend"/>
                <a:ea typeface="Lexend"/>
                <a:cs typeface="Lexend"/>
                <a:sym typeface="Lexend"/>
              </a:rPr>
              <a:t>: If you choose to invoke MetaAI or Apple Intelligence features in a private or confidential setting, be sure you understand the limitations– is it for all chats? Is it forever?</a:t>
            </a:r>
            <a:endParaRPr>
              <a:solidFill>
                <a:schemeClr val="dk1"/>
              </a:solidFill>
              <a:latin typeface="Lexend"/>
              <a:ea typeface="Lexend"/>
              <a:cs typeface="Lexend"/>
              <a:sym typeface="Lexend"/>
            </a:endParaRPr>
          </a:p>
          <a:p>
            <a:pPr indent="-298450" lvl="0" marL="457200" rtl="0" algn="l">
              <a:lnSpc>
                <a:spcPct val="190909"/>
              </a:lnSpc>
              <a:spcBef>
                <a:spcPts val="0"/>
              </a:spcBef>
              <a:spcAft>
                <a:spcPts val="0"/>
              </a:spcAft>
              <a:buClr>
                <a:schemeClr val="dk1"/>
              </a:buClr>
              <a:buSzPts val="1100"/>
              <a:buFont typeface="Lexend"/>
              <a:buChar char="●"/>
            </a:pPr>
            <a:r>
              <a:rPr b="1" lang="en">
                <a:solidFill>
                  <a:schemeClr val="dk1"/>
                </a:solidFill>
                <a:latin typeface="Lexend"/>
                <a:ea typeface="Lexend"/>
                <a:cs typeface="Lexend"/>
                <a:sym typeface="Lexend"/>
              </a:rPr>
              <a:t>Talk to Your Contacts:</a:t>
            </a:r>
            <a:r>
              <a:rPr lang="en">
                <a:solidFill>
                  <a:schemeClr val="dk1"/>
                </a:solidFill>
                <a:latin typeface="Lexend"/>
                <a:ea typeface="Lexend"/>
                <a:cs typeface="Lexend"/>
                <a:sym typeface="Lexend"/>
              </a:rPr>
              <a:t> If you are having sensitive conversations over E2EE services, have a conversation with relevant contacts, and make sure they aren’t inviting bots to the conversation.</a:t>
            </a:r>
            <a:endParaRPr>
              <a:solidFill>
                <a:schemeClr val="dk1"/>
              </a:solidFill>
              <a:latin typeface="Lexend"/>
              <a:ea typeface="Lexend"/>
              <a:cs typeface="Lexend"/>
              <a:sym typeface="Lexend"/>
            </a:endParaRPr>
          </a:p>
          <a:p>
            <a:pPr indent="0" lvl="0" marL="0" rtl="0" algn="l">
              <a:lnSpc>
                <a:spcPct val="115000"/>
              </a:lnSpc>
              <a:spcBef>
                <a:spcPts val="1200"/>
              </a:spcBef>
              <a:spcAft>
                <a:spcPts val="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d9799b441e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d9799b441e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Our motivation… End-to-end encryption (E2EE) has become the gold standard for securing communications, bringing strong confidentiality and privacy guarantees to billions of users worldwide. However, the current push towards widespread integration of artificial intelligence (AI) models, including in E2EE systems, raises some serious security concerns.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d9799b441e_0_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d9799b441e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 we’ll just keep the paper link and </a:t>
            </a:r>
            <a:r>
              <a:rPr lang="en"/>
              <a:t>mention</a:t>
            </a:r>
            <a:r>
              <a:rPr lang="en"/>
              <a:t> verbally that there are also blog post summaries, linked on the first page of the paper</a:t>
            </a:r>
            <a:endParaRPr/>
          </a:p>
          <a:p>
            <a:pPr indent="0" lvl="0" marL="0" rtl="0" algn="l">
              <a:spcBef>
                <a:spcPts val="0"/>
              </a:spcBef>
              <a:spcAft>
                <a:spcPts val="0"/>
              </a:spcAft>
              <a:buNone/>
            </a:pPr>
            <a:r>
              <a:rPr lang="en"/>
              <a:t>SP: I pasted in the URL as well, I’d like us to have both QR and URL in case people don’t manage to scan the QR</a:t>
            </a:r>
            <a:endParaRPr/>
          </a:p>
          <a:p>
            <a:pPr indent="0" lvl="0" marL="0" rtl="0" algn="l">
              <a:spcBef>
                <a:spcPts val="0"/>
              </a:spcBef>
              <a:spcAft>
                <a:spcPts val="0"/>
              </a:spcAft>
              <a:buNone/>
            </a:pPr>
            <a:r>
              <a:rPr lang="en"/>
              <a:t>SP: does it make sense to keep Daniella’s info here?</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d9799b441e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d9799b441e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Three products we cover in the second version of the paper are: Apple Intelligence, Meta AI and Samsung AI…</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d9799b441e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d9799b441e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tools already have the capability of processing E2EE data, at least in certain situations…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417a91e0b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417a91e0b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three have this capability but here are two examples…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d9799b441e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d9799b441e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42554a0f9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42554a0f9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Set up what it implies from a technical </a:t>
            </a:r>
            <a:r>
              <a:rPr lang="en"/>
              <a:t>point</a:t>
            </a:r>
            <a:r>
              <a:rPr lang="en"/>
              <a:t> of view, this then informs the legal and normative considerations for these </a:t>
            </a:r>
            <a:r>
              <a:rPr lang="en"/>
              <a:t>services</a:t>
            </a:r>
            <a:r>
              <a:rPr lang="en"/>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d9799b441e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d9799b441e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spTree>
      <p:nvGrpSpPr>
        <p:cNvPr id="50" name="Shape 50"/>
        <p:cNvGrpSpPr/>
        <p:nvPr/>
      </p:nvGrpSpPr>
      <p:grpSpPr>
        <a:xfrm>
          <a:off x="0" y="0"/>
          <a:ext cx="0" cy="0"/>
          <a:chOff x="0" y="0"/>
          <a:chExt cx="0" cy="0"/>
        </a:xfrm>
      </p:grpSpPr>
      <p:sp>
        <p:nvSpPr>
          <p:cNvPr id="51" name="Google Shape;51;p13"/>
          <p:cNvSpPr txBox="1"/>
          <p:nvPr>
            <p:ph type="title"/>
          </p:nvPr>
        </p:nvSpPr>
        <p:spPr>
          <a:xfrm>
            <a:off x="1772975" y="528144"/>
            <a:ext cx="5597700" cy="2475300"/>
          </a:xfrm>
          <a:prstGeom prst="rect">
            <a:avLst/>
          </a:prstGeom>
        </p:spPr>
        <p:txBody>
          <a:bodyPr anchorCtr="0" anchor="ctr" bIns="91425" lIns="91425" spcFirstLastPara="1" rIns="91425" wrap="square" tIns="91425">
            <a:normAutofit/>
          </a:bodyPr>
          <a:lstStyle>
            <a:lvl1pPr lvl="0" algn="ctr">
              <a:lnSpc>
                <a:spcPct val="80000"/>
              </a:lnSpc>
              <a:spcBef>
                <a:spcPts val="0"/>
              </a:spcBef>
              <a:spcAft>
                <a:spcPts val="0"/>
              </a:spcAft>
              <a:buClr>
                <a:srgbClr val="57068C"/>
              </a:buClr>
              <a:buSzPts val="5600"/>
              <a:buNone/>
              <a:defRPr sz="5600">
                <a:solidFill>
                  <a:srgbClr val="57068C"/>
                </a:solidFill>
              </a:defRPr>
            </a:lvl1pPr>
            <a:lvl2pPr lvl="1">
              <a:lnSpc>
                <a:spcPct val="80000"/>
              </a:lnSpc>
              <a:spcBef>
                <a:spcPts val="0"/>
              </a:spcBef>
              <a:spcAft>
                <a:spcPts val="0"/>
              </a:spcAft>
              <a:buSzPts val="4800"/>
              <a:buNone/>
              <a:defRPr sz="4800"/>
            </a:lvl2pPr>
            <a:lvl3pPr lvl="2">
              <a:lnSpc>
                <a:spcPct val="80000"/>
              </a:lnSpc>
              <a:spcBef>
                <a:spcPts val="0"/>
              </a:spcBef>
              <a:spcAft>
                <a:spcPts val="0"/>
              </a:spcAft>
              <a:buSzPts val="4800"/>
              <a:buNone/>
              <a:defRPr sz="4800"/>
            </a:lvl3pPr>
            <a:lvl4pPr lvl="3">
              <a:lnSpc>
                <a:spcPct val="80000"/>
              </a:lnSpc>
              <a:spcBef>
                <a:spcPts val="0"/>
              </a:spcBef>
              <a:spcAft>
                <a:spcPts val="0"/>
              </a:spcAft>
              <a:buSzPts val="4800"/>
              <a:buNone/>
              <a:defRPr sz="4800"/>
            </a:lvl4pPr>
            <a:lvl5pPr lvl="4">
              <a:lnSpc>
                <a:spcPct val="80000"/>
              </a:lnSpc>
              <a:spcBef>
                <a:spcPts val="0"/>
              </a:spcBef>
              <a:spcAft>
                <a:spcPts val="0"/>
              </a:spcAft>
              <a:buSzPts val="4800"/>
              <a:buNone/>
              <a:defRPr sz="4800"/>
            </a:lvl5pPr>
            <a:lvl6pPr lvl="5">
              <a:lnSpc>
                <a:spcPct val="80000"/>
              </a:lnSpc>
              <a:spcBef>
                <a:spcPts val="0"/>
              </a:spcBef>
              <a:spcAft>
                <a:spcPts val="0"/>
              </a:spcAft>
              <a:buSzPts val="4800"/>
              <a:buNone/>
              <a:defRPr sz="4800"/>
            </a:lvl6pPr>
            <a:lvl7pPr lvl="6">
              <a:lnSpc>
                <a:spcPct val="80000"/>
              </a:lnSpc>
              <a:spcBef>
                <a:spcPts val="0"/>
              </a:spcBef>
              <a:spcAft>
                <a:spcPts val="0"/>
              </a:spcAft>
              <a:buSzPts val="4800"/>
              <a:buNone/>
              <a:defRPr sz="4800"/>
            </a:lvl7pPr>
            <a:lvl8pPr lvl="7">
              <a:lnSpc>
                <a:spcPct val="80000"/>
              </a:lnSpc>
              <a:spcBef>
                <a:spcPts val="0"/>
              </a:spcBef>
              <a:spcAft>
                <a:spcPts val="0"/>
              </a:spcAft>
              <a:buSzPts val="4800"/>
              <a:buNone/>
              <a:defRPr sz="4800"/>
            </a:lvl8pPr>
            <a:lvl9pPr lvl="8">
              <a:lnSpc>
                <a:spcPct val="80000"/>
              </a:lnSpc>
              <a:spcBef>
                <a:spcPts val="0"/>
              </a:spcBef>
              <a:spcAft>
                <a:spcPts val="0"/>
              </a:spcAft>
              <a:buSzPts val="4800"/>
              <a:buNone/>
              <a:defRPr sz="4800"/>
            </a:lvl9pPr>
          </a:lstStyle>
          <a:p/>
        </p:txBody>
      </p:sp>
      <p:pic>
        <p:nvPicPr>
          <p:cNvPr descr=" " id="52" name="Google Shape;52;p13"/>
          <p:cNvPicPr preferRelativeResize="0"/>
          <p:nvPr/>
        </p:nvPicPr>
        <p:blipFill>
          <a:blip r:embed="rId2">
            <a:alphaModFix/>
          </a:blip>
          <a:stretch>
            <a:fillRect/>
          </a:stretch>
        </p:blipFill>
        <p:spPr>
          <a:xfrm>
            <a:off x="407175" y="4539121"/>
            <a:ext cx="776077" cy="263400"/>
          </a:xfrm>
          <a:prstGeom prst="rect">
            <a:avLst/>
          </a:prstGeom>
          <a:noFill/>
          <a:ln>
            <a:noFill/>
          </a:ln>
        </p:spPr>
      </p:pic>
      <p:sp>
        <p:nvSpPr>
          <p:cNvPr id="53" name="Google Shape;53;p13"/>
          <p:cNvSpPr txBox="1"/>
          <p:nvPr/>
        </p:nvSpPr>
        <p:spPr>
          <a:xfrm>
            <a:off x="4619925" y="4517225"/>
            <a:ext cx="4192800" cy="307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700">
                <a:solidFill>
                  <a:schemeClr val="accent2"/>
                </a:solidFill>
                <a:latin typeface="Montserrat"/>
                <a:ea typeface="Montserrat"/>
                <a:cs typeface="Montserrat"/>
                <a:sym typeface="Montserrat"/>
              </a:rPr>
              <a:t>‹#›</a:t>
            </a:fld>
            <a:endParaRPr b="1" sz="700">
              <a:solidFill>
                <a:schemeClr val="accent2"/>
              </a:solidFill>
              <a:latin typeface="Montserrat"/>
              <a:ea typeface="Montserrat"/>
              <a:cs typeface="Montserrat"/>
              <a:sym typeface="Montserrat"/>
            </a:endParaRPr>
          </a:p>
        </p:txBody>
      </p:sp>
      <p:sp>
        <p:nvSpPr>
          <p:cNvPr id="54" name="Google Shape;54;p13"/>
          <p:cNvSpPr txBox="1"/>
          <p:nvPr>
            <p:ph idx="1" type="body"/>
          </p:nvPr>
        </p:nvSpPr>
        <p:spPr>
          <a:xfrm>
            <a:off x="2120250" y="2660325"/>
            <a:ext cx="4903500" cy="1615500"/>
          </a:xfrm>
          <a:prstGeom prst="rect">
            <a:avLst/>
          </a:prstGeom>
        </p:spPr>
        <p:txBody>
          <a:bodyPr anchorCtr="0" anchor="t" bIns="91425" lIns="91425" spcFirstLastPara="1" rIns="91425" wrap="square" tIns="91425">
            <a:normAutofit/>
          </a:bodyPr>
          <a:lstStyle>
            <a:lvl1pPr indent="-330200" lvl="0" marL="457200" algn="ctr">
              <a:lnSpc>
                <a:spcPct val="125000"/>
              </a:lnSpc>
              <a:spcBef>
                <a:spcPts val="0"/>
              </a:spcBef>
              <a:spcAft>
                <a:spcPts val="0"/>
              </a:spcAft>
              <a:buSzPts val="1600"/>
              <a:buChar char="●"/>
              <a:defRPr sz="1600"/>
            </a:lvl1pPr>
            <a:lvl2pPr indent="-330200" lvl="1" marL="914400" algn="ctr">
              <a:lnSpc>
                <a:spcPct val="125000"/>
              </a:lnSpc>
              <a:spcBef>
                <a:spcPts val="0"/>
              </a:spcBef>
              <a:spcAft>
                <a:spcPts val="0"/>
              </a:spcAft>
              <a:buSzPts val="1600"/>
              <a:buChar char="○"/>
              <a:defRPr sz="1600"/>
            </a:lvl2pPr>
            <a:lvl3pPr indent="-330200" lvl="2" marL="1371600" algn="ctr">
              <a:lnSpc>
                <a:spcPct val="125000"/>
              </a:lnSpc>
              <a:spcBef>
                <a:spcPts val="0"/>
              </a:spcBef>
              <a:spcAft>
                <a:spcPts val="0"/>
              </a:spcAft>
              <a:buSzPts val="1600"/>
              <a:buChar char="■"/>
              <a:defRPr sz="1600"/>
            </a:lvl3pPr>
            <a:lvl4pPr indent="-330200" lvl="3" marL="1828800" algn="ctr">
              <a:lnSpc>
                <a:spcPct val="125000"/>
              </a:lnSpc>
              <a:spcBef>
                <a:spcPts val="0"/>
              </a:spcBef>
              <a:spcAft>
                <a:spcPts val="0"/>
              </a:spcAft>
              <a:buSzPts val="1600"/>
              <a:buChar char="●"/>
              <a:defRPr sz="1600"/>
            </a:lvl4pPr>
            <a:lvl5pPr indent="-330200" lvl="4" marL="2286000" algn="ctr">
              <a:lnSpc>
                <a:spcPct val="125000"/>
              </a:lnSpc>
              <a:spcBef>
                <a:spcPts val="0"/>
              </a:spcBef>
              <a:spcAft>
                <a:spcPts val="0"/>
              </a:spcAft>
              <a:buSzPts val="1600"/>
              <a:buChar char="○"/>
              <a:defRPr sz="1600"/>
            </a:lvl5pPr>
            <a:lvl6pPr indent="-330200" lvl="5" marL="2743200" algn="ctr">
              <a:lnSpc>
                <a:spcPct val="125000"/>
              </a:lnSpc>
              <a:spcBef>
                <a:spcPts val="0"/>
              </a:spcBef>
              <a:spcAft>
                <a:spcPts val="0"/>
              </a:spcAft>
              <a:buSzPts val="1600"/>
              <a:buChar char="■"/>
              <a:defRPr sz="1600"/>
            </a:lvl6pPr>
            <a:lvl7pPr indent="-330200" lvl="6" marL="3200400" algn="ctr">
              <a:lnSpc>
                <a:spcPct val="125000"/>
              </a:lnSpc>
              <a:spcBef>
                <a:spcPts val="0"/>
              </a:spcBef>
              <a:spcAft>
                <a:spcPts val="0"/>
              </a:spcAft>
              <a:buSzPts val="1600"/>
              <a:buChar char="●"/>
              <a:defRPr sz="1600"/>
            </a:lvl7pPr>
            <a:lvl8pPr indent="-330200" lvl="7" marL="3657600" algn="ctr">
              <a:lnSpc>
                <a:spcPct val="125000"/>
              </a:lnSpc>
              <a:spcBef>
                <a:spcPts val="0"/>
              </a:spcBef>
              <a:spcAft>
                <a:spcPts val="0"/>
              </a:spcAft>
              <a:buSzPts val="1600"/>
              <a:buChar char="○"/>
              <a:defRPr sz="1600"/>
            </a:lvl8pPr>
            <a:lvl9pPr indent="-330200" lvl="8" marL="4114800" algn="ctr">
              <a:lnSpc>
                <a:spcPct val="125000"/>
              </a:lnSpc>
              <a:spcBef>
                <a:spcPts val="0"/>
              </a:spcBef>
              <a:spcAft>
                <a:spcPts val="0"/>
              </a:spcAft>
              <a:buSzPts val="1600"/>
              <a:buChar char="■"/>
              <a:defRPr sz="1600"/>
            </a:lvl9pPr>
          </a:lstStyle>
          <a:p/>
        </p:txBody>
      </p:sp>
      <p:sp>
        <p:nvSpPr>
          <p:cNvPr id="55" name="Google Shape;55;p1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lt2"/>
        </a:solidFill>
      </p:bgPr>
    </p:bg>
    <p:spTree>
      <p:nvGrpSpPr>
        <p:cNvPr id="56" name="Shape 56"/>
        <p:cNvGrpSpPr/>
        <p:nvPr/>
      </p:nvGrpSpPr>
      <p:grpSpPr>
        <a:xfrm>
          <a:off x="0" y="0"/>
          <a:ext cx="0" cy="0"/>
          <a:chOff x="0" y="0"/>
          <a:chExt cx="0" cy="0"/>
        </a:xfrm>
      </p:grpSpPr>
      <p:pic>
        <p:nvPicPr>
          <p:cNvPr id="57" name="Google Shape;57;p14"/>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58" name="Google Shape;58;p14"/>
          <p:cNvSpPr txBox="1"/>
          <p:nvPr>
            <p:ph type="title"/>
          </p:nvPr>
        </p:nvSpPr>
        <p:spPr>
          <a:xfrm>
            <a:off x="1506000" y="1385509"/>
            <a:ext cx="6131700" cy="1638600"/>
          </a:xfrm>
          <a:prstGeom prst="rect">
            <a:avLst/>
          </a:prstGeom>
        </p:spPr>
        <p:txBody>
          <a:bodyPr anchorCtr="0" anchor="b" bIns="91425" lIns="91425" spcFirstLastPara="1" rIns="91425" wrap="square" tIns="91425">
            <a:normAutofit/>
          </a:bodyPr>
          <a:lstStyle>
            <a:lvl1pPr lvl="0" algn="ctr">
              <a:lnSpc>
                <a:spcPct val="80000"/>
              </a:lnSpc>
              <a:spcBef>
                <a:spcPts val="0"/>
              </a:spcBef>
              <a:spcAft>
                <a:spcPts val="0"/>
              </a:spcAft>
              <a:buNone/>
              <a:defRPr sz="6000"/>
            </a:lvl1pPr>
            <a:lvl2pPr lvl="1">
              <a:spcBef>
                <a:spcPts val="0"/>
              </a:spcBef>
              <a:spcAft>
                <a:spcPts val="0"/>
              </a:spcAft>
              <a:buNone/>
              <a:defRPr>
                <a:latin typeface="Montserrat"/>
                <a:ea typeface="Montserrat"/>
                <a:cs typeface="Montserrat"/>
                <a:sym typeface="Montserrat"/>
              </a:defRPr>
            </a:lvl2pPr>
            <a:lvl3pPr lvl="2">
              <a:spcBef>
                <a:spcPts val="0"/>
              </a:spcBef>
              <a:spcAft>
                <a:spcPts val="0"/>
              </a:spcAft>
              <a:buNone/>
              <a:defRPr>
                <a:latin typeface="Montserrat"/>
                <a:ea typeface="Montserrat"/>
                <a:cs typeface="Montserrat"/>
                <a:sym typeface="Montserrat"/>
              </a:defRPr>
            </a:lvl3pPr>
            <a:lvl4pPr lvl="3">
              <a:spcBef>
                <a:spcPts val="0"/>
              </a:spcBef>
              <a:spcAft>
                <a:spcPts val="0"/>
              </a:spcAft>
              <a:buNone/>
              <a:defRPr>
                <a:latin typeface="Montserrat"/>
                <a:ea typeface="Montserrat"/>
                <a:cs typeface="Montserrat"/>
                <a:sym typeface="Montserrat"/>
              </a:defRPr>
            </a:lvl4pPr>
            <a:lvl5pPr lvl="4">
              <a:spcBef>
                <a:spcPts val="0"/>
              </a:spcBef>
              <a:spcAft>
                <a:spcPts val="0"/>
              </a:spcAft>
              <a:buNone/>
              <a:defRPr>
                <a:latin typeface="Montserrat"/>
                <a:ea typeface="Montserrat"/>
                <a:cs typeface="Montserrat"/>
                <a:sym typeface="Montserrat"/>
              </a:defRPr>
            </a:lvl5pPr>
            <a:lvl6pPr lvl="5">
              <a:spcBef>
                <a:spcPts val="0"/>
              </a:spcBef>
              <a:spcAft>
                <a:spcPts val="0"/>
              </a:spcAft>
              <a:buNone/>
              <a:defRPr>
                <a:latin typeface="Montserrat"/>
                <a:ea typeface="Montserrat"/>
                <a:cs typeface="Montserrat"/>
                <a:sym typeface="Montserrat"/>
              </a:defRPr>
            </a:lvl6pPr>
            <a:lvl7pPr lvl="6">
              <a:spcBef>
                <a:spcPts val="0"/>
              </a:spcBef>
              <a:spcAft>
                <a:spcPts val="0"/>
              </a:spcAft>
              <a:buNone/>
              <a:defRPr>
                <a:latin typeface="Montserrat"/>
                <a:ea typeface="Montserrat"/>
                <a:cs typeface="Montserrat"/>
                <a:sym typeface="Montserrat"/>
              </a:defRPr>
            </a:lvl7pPr>
            <a:lvl8pPr lvl="7">
              <a:spcBef>
                <a:spcPts val="0"/>
              </a:spcBef>
              <a:spcAft>
                <a:spcPts val="0"/>
              </a:spcAft>
              <a:buNone/>
              <a:defRPr>
                <a:latin typeface="Montserrat"/>
                <a:ea typeface="Montserrat"/>
                <a:cs typeface="Montserrat"/>
                <a:sym typeface="Montserrat"/>
              </a:defRPr>
            </a:lvl8pPr>
            <a:lvl9pPr lvl="8">
              <a:spcBef>
                <a:spcPts val="0"/>
              </a:spcBef>
              <a:spcAft>
                <a:spcPts val="0"/>
              </a:spcAft>
              <a:buNone/>
              <a:defRPr>
                <a:latin typeface="Montserrat"/>
                <a:ea typeface="Montserrat"/>
                <a:cs typeface="Montserrat"/>
                <a:sym typeface="Montserrat"/>
              </a:defRPr>
            </a:lvl9pPr>
          </a:lstStyle>
          <a:p/>
        </p:txBody>
      </p:sp>
      <p:sp>
        <p:nvSpPr>
          <p:cNvPr id="59" name="Google Shape;59;p14"/>
          <p:cNvSpPr txBox="1"/>
          <p:nvPr>
            <p:ph idx="1" type="subTitle"/>
          </p:nvPr>
        </p:nvSpPr>
        <p:spPr>
          <a:xfrm>
            <a:off x="2462575" y="2959018"/>
            <a:ext cx="4218600" cy="734100"/>
          </a:xfrm>
          <a:prstGeom prst="rect">
            <a:avLst/>
          </a:prstGeom>
        </p:spPr>
        <p:txBody>
          <a:bodyPr anchorCtr="0" anchor="t" bIns="91425" lIns="91425" spcFirstLastPara="1" rIns="91425" wrap="square" tIns="91425">
            <a:normAutofit/>
          </a:bodyPr>
          <a:lstStyle>
            <a:lvl1pPr lvl="0" algn="ctr">
              <a:spcBef>
                <a:spcPts val="0"/>
              </a:spcBef>
              <a:spcAft>
                <a:spcPts val="0"/>
              </a:spcAft>
              <a:buNone/>
              <a:defRPr>
                <a:solidFill>
                  <a:schemeClr val="dk1"/>
                </a:solidFill>
              </a:defRPr>
            </a:lvl1pPr>
            <a:lvl2pPr lvl="1">
              <a:spcBef>
                <a:spcPts val="1200"/>
              </a:spcBef>
              <a:spcAft>
                <a:spcPts val="0"/>
              </a:spcAft>
              <a:buNone/>
              <a:defRPr/>
            </a:lvl2pPr>
            <a:lvl3pPr lvl="2">
              <a:spcBef>
                <a:spcPts val="1200"/>
              </a:spcBef>
              <a:spcAft>
                <a:spcPts val="0"/>
              </a:spcAft>
              <a:buNone/>
              <a:defRPr/>
            </a:lvl3pPr>
            <a:lvl4pPr lvl="3">
              <a:spcBef>
                <a:spcPts val="1200"/>
              </a:spcBef>
              <a:spcAft>
                <a:spcPts val="0"/>
              </a:spcAft>
              <a:buNone/>
              <a:defRPr/>
            </a:lvl4pPr>
            <a:lvl5pPr lvl="4">
              <a:spcBef>
                <a:spcPts val="1200"/>
              </a:spcBef>
              <a:spcAft>
                <a:spcPts val="0"/>
              </a:spcAft>
              <a:buNone/>
              <a:defRPr/>
            </a:lvl5pPr>
            <a:lvl6pPr lvl="5">
              <a:spcBef>
                <a:spcPts val="1200"/>
              </a:spcBef>
              <a:spcAft>
                <a:spcPts val="0"/>
              </a:spcAft>
              <a:buNone/>
              <a:defRPr/>
            </a:lvl6pPr>
            <a:lvl7pPr lvl="6">
              <a:spcBef>
                <a:spcPts val="1200"/>
              </a:spcBef>
              <a:spcAft>
                <a:spcPts val="0"/>
              </a:spcAft>
              <a:buNone/>
              <a:defRPr/>
            </a:lvl7pPr>
            <a:lvl8pPr lvl="7">
              <a:spcBef>
                <a:spcPts val="1200"/>
              </a:spcBef>
              <a:spcAft>
                <a:spcPts val="0"/>
              </a:spcAft>
              <a:buNone/>
              <a:defRPr/>
            </a:lvl8pPr>
            <a:lvl9pPr lvl="8">
              <a:spcBef>
                <a:spcPts val="1200"/>
              </a:spcBef>
              <a:spcAft>
                <a:spcPts val="1200"/>
              </a:spcAft>
              <a:buNone/>
              <a:defRPr/>
            </a:lvl9pPr>
          </a:lstStyle>
          <a:p/>
        </p:txBody>
      </p:sp>
      <p:sp>
        <p:nvSpPr>
          <p:cNvPr id="60" name="Google Shape;60;p1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p:cSld name="CUSTOM_1">
    <p:spTree>
      <p:nvGrpSpPr>
        <p:cNvPr id="61" name="Shape 61"/>
        <p:cNvGrpSpPr/>
        <p:nvPr/>
      </p:nvGrpSpPr>
      <p:grpSpPr>
        <a:xfrm>
          <a:off x="0" y="0"/>
          <a:ext cx="0" cy="0"/>
          <a:chOff x="0" y="0"/>
          <a:chExt cx="0" cy="0"/>
        </a:xfrm>
      </p:grpSpPr>
      <p:pic>
        <p:nvPicPr>
          <p:cNvPr descr=" " id="62" name="Google Shape;62;p15"/>
          <p:cNvPicPr preferRelativeResize="0"/>
          <p:nvPr/>
        </p:nvPicPr>
        <p:blipFill>
          <a:blip r:embed="rId2">
            <a:alphaModFix/>
          </a:blip>
          <a:stretch>
            <a:fillRect/>
          </a:stretch>
        </p:blipFill>
        <p:spPr>
          <a:xfrm>
            <a:off x="407175" y="4539121"/>
            <a:ext cx="776077" cy="263400"/>
          </a:xfrm>
          <a:prstGeom prst="rect">
            <a:avLst/>
          </a:prstGeom>
          <a:noFill/>
          <a:ln>
            <a:noFill/>
          </a:ln>
        </p:spPr>
      </p:pic>
      <p:sp>
        <p:nvSpPr>
          <p:cNvPr id="63" name="Google Shape;63;p15"/>
          <p:cNvSpPr txBox="1"/>
          <p:nvPr/>
        </p:nvSpPr>
        <p:spPr>
          <a:xfrm>
            <a:off x="4619925" y="4517225"/>
            <a:ext cx="4192800" cy="307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700">
                <a:solidFill>
                  <a:schemeClr val="accent2"/>
                </a:solidFill>
                <a:latin typeface="Montserrat"/>
                <a:ea typeface="Montserrat"/>
                <a:cs typeface="Montserrat"/>
                <a:sym typeface="Montserrat"/>
              </a:rPr>
              <a:t>‹#›</a:t>
            </a:fld>
            <a:endParaRPr b="1" sz="700">
              <a:solidFill>
                <a:schemeClr val="accent2"/>
              </a:solidFill>
              <a:latin typeface="Montserrat"/>
              <a:ea typeface="Montserrat"/>
              <a:cs typeface="Montserrat"/>
              <a:sym typeface="Montserrat"/>
            </a:endParaRPr>
          </a:p>
        </p:txBody>
      </p:sp>
      <p:sp>
        <p:nvSpPr>
          <p:cNvPr id="64" name="Google Shape;64;p15"/>
          <p:cNvSpPr txBox="1"/>
          <p:nvPr>
            <p:ph type="title"/>
          </p:nvPr>
        </p:nvSpPr>
        <p:spPr>
          <a:xfrm>
            <a:off x="311700" y="587975"/>
            <a:ext cx="3610800" cy="891600"/>
          </a:xfrm>
          <a:prstGeom prst="rect">
            <a:avLst/>
          </a:prstGeom>
        </p:spPr>
        <p:txBody>
          <a:bodyPr anchorCtr="0" anchor="t" bIns="91425" lIns="91425" spcFirstLastPara="1" rIns="91425" wrap="square" tIns="91425">
            <a:normAutofit/>
          </a:bodyPr>
          <a:lstStyle>
            <a:lvl1pPr lvl="0">
              <a:lnSpc>
                <a:spcPct val="80000"/>
              </a:lnSpc>
              <a:spcBef>
                <a:spcPts val="0"/>
              </a:spcBef>
              <a:spcAft>
                <a:spcPts val="0"/>
              </a:spcAft>
              <a:buClr>
                <a:srgbClr val="57068C"/>
              </a:buClr>
              <a:buSzPts val="4000"/>
              <a:buNone/>
              <a:defRPr sz="4000">
                <a:solidFill>
                  <a:srgbClr val="57068C"/>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5" name="Google Shape;65;p15"/>
          <p:cNvSpPr txBox="1"/>
          <p:nvPr>
            <p:ph idx="1" type="body"/>
          </p:nvPr>
        </p:nvSpPr>
        <p:spPr>
          <a:xfrm>
            <a:off x="311700" y="1836175"/>
            <a:ext cx="3610800" cy="2439600"/>
          </a:xfrm>
          <a:prstGeom prst="rect">
            <a:avLst/>
          </a:prstGeom>
        </p:spPr>
        <p:txBody>
          <a:bodyPr anchorCtr="0" anchor="t" bIns="91425" lIns="91425" spcFirstLastPara="1" rIns="91425" wrap="square" tIns="91425">
            <a:normAutofit/>
          </a:bodyPr>
          <a:lstStyle>
            <a:lvl1pPr indent="-317500" lvl="0" marL="457200">
              <a:lnSpc>
                <a:spcPct val="125000"/>
              </a:lnSpc>
              <a:spcBef>
                <a:spcPts val="0"/>
              </a:spcBef>
              <a:spcAft>
                <a:spcPts val="0"/>
              </a:spcAft>
              <a:buSzPts val="1400"/>
              <a:buChar char="●"/>
              <a:defRPr sz="1400"/>
            </a:lvl1pPr>
            <a:lvl2pPr indent="-317500" lvl="1" marL="914400">
              <a:lnSpc>
                <a:spcPct val="125000"/>
              </a:lnSpc>
              <a:spcBef>
                <a:spcPts val="800"/>
              </a:spcBef>
              <a:spcAft>
                <a:spcPts val="0"/>
              </a:spcAft>
              <a:buSzPts val="1400"/>
              <a:buChar char="○"/>
              <a:defRPr/>
            </a:lvl2pPr>
            <a:lvl3pPr indent="-317500" lvl="2" marL="1371600">
              <a:lnSpc>
                <a:spcPct val="125000"/>
              </a:lnSpc>
              <a:spcBef>
                <a:spcPts val="800"/>
              </a:spcBef>
              <a:spcAft>
                <a:spcPts val="0"/>
              </a:spcAft>
              <a:buSzPts val="1400"/>
              <a:buChar char="■"/>
              <a:defRPr/>
            </a:lvl3pPr>
            <a:lvl4pPr indent="-317500" lvl="3" marL="1828800">
              <a:lnSpc>
                <a:spcPct val="125000"/>
              </a:lnSpc>
              <a:spcBef>
                <a:spcPts val="800"/>
              </a:spcBef>
              <a:spcAft>
                <a:spcPts val="0"/>
              </a:spcAft>
              <a:buSzPts val="1400"/>
              <a:buChar char="●"/>
              <a:defRPr/>
            </a:lvl4pPr>
            <a:lvl5pPr indent="-317500" lvl="4" marL="2286000">
              <a:lnSpc>
                <a:spcPct val="125000"/>
              </a:lnSpc>
              <a:spcBef>
                <a:spcPts val="800"/>
              </a:spcBef>
              <a:spcAft>
                <a:spcPts val="0"/>
              </a:spcAft>
              <a:buSzPts val="1400"/>
              <a:buChar char="○"/>
              <a:defRPr/>
            </a:lvl5pPr>
            <a:lvl6pPr indent="-317500" lvl="5" marL="2743200">
              <a:lnSpc>
                <a:spcPct val="125000"/>
              </a:lnSpc>
              <a:spcBef>
                <a:spcPts val="800"/>
              </a:spcBef>
              <a:spcAft>
                <a:spcPts val="0"/>
              </a:spcAft>
              <a:buSzPts val="1400"/>
              <a:buChar char="■"/>
              <a:defRPr/>
            </a:lvl6pPr>
            <a:lvl7pPr indent="-317500" lvl="6" marL="3200400">
              <a:lnSpc>
                <a:spcPct val="125000"/>
              </a:lnSpc>
              <a:spcBef>
                <a:spcPts val="800"/>
              </a:spcBef>
              <a:spcAft>
                <a:spcPts val="0"/>
              </a:spcAft>
              <a:buSzPts val="1400"/>
              <a:buChar char="●"/>
              <a:defRPr/>
            </a:lvl7pPr>
            <a:lvl8pPr indent="-317500" lvl="7" marL="3657600">
              <a:lnSpc>
                <a:spcPct val="125000"/>
              </a:lnSpc>
              <a:spcBef>
                <a:spcPts val="800"/>
              </a:spcBef>
              <a:spcAft>
                <a:spcPts val="0"/>
              </a:spcAft>
              <a:buSzPts val="1400"/>
              <a:buChar char="○"/>
              <a:defRPr/>
            </a:lvl8pPr>
            <a:lvl9pPr indent="-317500" lvl="8" marL="4114800">
              <a:lnSpc>
                <a:spcPct val="125000"/>
              </a:lnSpc>
              <a:spcBef>
                <a:spcPts val="800"/>
              </a:spcBef>
              <a:spcAft>
                <a:spcPts val="800"/>
              </a:spcAft>
              <a:buSzPts val="1400"/>
              <a:buChar char="■"/>
              <a:defRPr/>
            </a:lvl9pPr>
          </a:lstStyle>
          <a:p/>
        </p:txBody>
      </p:sp>
      <p:sp>
        <p:nvSpPr>
          <p:cNvPr id="66" name="Google Shape;66;p15"/>
          <p:cNvSpPr txBox="1"/>
          <p:nvPr/>
        </p:nvSpPr>
        <p:spPr>
          <a:xfrm>
            <a:off x="5958050" y="683000"/>
            <a:ext cx="2778600" cy="109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
        <p:nvSpPr>
          <p:cNvPr id="67" name="Google Shape;67;p15"/>
          <p:cNvSpPr txBox="1"/>
          <p:nvPr>
            <p:ph idx="2" type="body"/>
          </p:nvPr>
        </p:nvSpPr>
        <p:spPr>
          <a:xfrm>
            <a:off x="5824575" y="683050"/>
            <a:ext cx="2911800" cy="1096800"/>
          </a:xfrm>
          <a:prstGeom prst="rect">
            <a:avLst/>
          </a:prstGeom>
        </p:spPr>
        <p:txBody>
          <a:bodyPr anchorCtr="0" anchor="ctr" bIns="91425" lIns="91425" spcFirstLastPara="1" rIns="91425" wrap="square" tIns="91425">
            <a:normAutofit/>
          </a:bodyPr>
          <a:lstStyle>
            <a:lvl1pPr indent="-292100" lvl="0" marL="457200">
              <a:spcBef>
                <a:spcPts val="0"/>
              </a:spcBef>
              <a:spcAft>
                <a:spcPts val="0"/>
              </a:spcAft>
              <a:buSzPts val="1000"/>
              <a:buChar char="●"/>
              <a:defRPr sz="1000"/>
            </a:lvl1pPr>
            <a:lvl2pPr indent="-292100" lvl="1" marL="914400">
              <a:spcBef>
                <a:spcPts val="600"/>
              </a:spcBef>
              <a:spcAft>
                <a:spcPts val="0"/>
              </a:spcAft>
              <a:buSzPts val="1000"/>
              <a:buChar char="○"/>
              <a:defRPr sz="1000"/>
            </a:lvl2pPr>
            <a:lvl3pPr indent="-292100" lvl="2" marL="1371600">
              <a:spcBef>
                <a:spcPts val="600"/>
              </a:spcBef>
              <a:spcAft>
                <a:spcPts val="0"/>
              </a:spcAft>
              <a:buSzPts val="1000"/>
              <a:buChar char="■"/>
              <a:defRPr sz="1000"/>
            </a:lvl3pPr>
            <a:lvl4pPr indent="-292100" lvl="3" marL="1828800">
              <a:spcBef>
                <a:spcPts val="600"/>
              </a:spcBef>
              <a:spcAft>
                <a:spcPts val="0"/>
              </a:spcAft>
              <a:buSzPts val="1000"/>
              <a:buChar char="●"/>
              <a:defRPr sz="1000"/>
            </a:lvl4pPr>
            <a:lvl5pPr indent="-292100" lvl="4" marL="2286000">
              <a:spcBef>
                <a:spcPts val="600"/>
              </a:spcBef>
              <a:spcAft>
                <a:spcPts val="0"/>
              </a:spcAft>
              <a:buSzPts val="1000"/>
              <a:buChar char="○"/>
              <a:defRPr sz="1000"/>
            </a:lvl5pPr>
            <a:lvl6pPr indent="-292100" lvl="5" marL="2743200">
              <a:spcBef>
                <a:spcPts val="600"/>
              </a:spcBef>
              <a:spcAft>
                <a:spcPts val="0"/>
              </a:spcAft>
              <a:buSzPts val="1000"/>
              <a:buChar char="■"/>
              <a:defRPr sz="1000"/>
            </a:lvl6pPr>
            <a:lvl7pPr indent="-292100" lvl="6" marL="3200400">
              <a:spcBef>
                <a:spcPts val="600"/>
              </a:spcBef>
              <a:spcAft>
                <a:spcPts val="0"/>
              </a:spcAft>
              <a:buSzPts val="1000"/>
              <a:buChar char="●"/>
              <a:defRPr sz="1000"/>
            </a:lvl7pPr>
            <a:lvl8pPr indent="-292100" lvl="7" marL="3657600">
              <a:spcBef>
                <a:spcPts val="600"/>
              </a:spcBef>
              <a:spcAft>
                <a:spcPts val="0"/>
              </a:spcAft>
              <a:buSzPts val="1000"/>
              <a:buChar char="○"/>
              <a:defRPr sz="1000"/>
            </a:lvl8pPr>
            <a:lvl9pPr indent="-292100" lvl="8" marL="4114800">
              <a:spcBef>
                <a:spcPts val="600"/>
              </a:spcBef>
              <a:spcAft>
                <a:spcPts val="600"/>
              </a:spcAft>
              <a:buSzPts val="1000"/>
              <a:buChar char="■"/>
              <a:defRPr sz="1000"/>
            </a:lvl9pPr>
          </a:lstStyle>
          <a:p/>
        </p:txBody>
      </p:sp>
      <p:sp>
        <p:nvSpPr>
          <p:cNvPr id="68" name="Google Shape;68;p15"/>
          <p:cNvSpPr txBox="1"/>
          <p:nvPr>
            <p:ph idx="3" type="body"/>
          </p:nvPr>
        </p:nvSpPr>
        <p:spPr>
          <a:xfrm>
            <a:off x="5824575" y="1931875"/>
            <a:ext cx="2911800" cy="1096800"/>
          </a:xfrm>
          <a:prstGeom prst="rect">
            <a:avLst/>
          </a:prstGeom>
        </p:spPr>
        <p:txBody>
          <a:bodyPr anchorCtr="0" anchor="ctr" bIns="91425" lIns="91425" spcFirstLastPara="1" rIns="91425" wrap="square" tIns="91425">
            <a:normAutofit/>
          </a:bodyPr>
          <a:lstStyle>
            <a:lvl1pPr indent="-292100" lvl="0" marL="457200">
              <a:spcBef>
                <a:spcPts val="0"/>
              </a:spcBef>
              <a:spcAft>
                <a:spcPts val="0"/>
              </a:spcAft>
              <a:buSzPts val="1000"/>
              <a:buChar char="●"/>
              <a:defRPr sz="1000"/>
            </a:lvl1pPr>
            <a:lvl2pPr indent="-292100" lvl="1" marL="914400">
              <a:spcBef>
                <a:spcPts val="600"/>
              </a:spcBef>
              <a:spcAft>
                <a:spcPts val="0"/>
              </a:spcAft>
              <a:buSzPts val="1000"/>
              <a:buChar char="○"/>
              <a:defRPr sz="1000"/>
            </a:lvl2pPr>
            <a:lvl3pPr indent="-292100" lvl="2" marL="1371600">
              <a:spcBef>
                <a:spcPts val="600"/>
              </a:spcBef>
              <a:spcAft>
                <a:spcPts val="0"/>
              </a:spcAft>
              <a:buSzPts val="1000"/>
              <a:buChar char="■"/>
              <a:defRPr sz="1000"/>
            </a:lvl3pPr>
            <a:lvl4pPr indent="-292100" lvl="3" marL="1828800">
              <a:spcBef>
                <a:spcPts val="600"/>
              </a:spcBef>
              <a:spcAft>
                <a:spcPts val="0"/>
              </a:spcAft>
              <a:buSzPts val="1000"/>
              <a:buChar char="●"/>
              <a:defRPr sz="1000"/>
            </a:lvl4pPr>
            <a:lvl5pPr indent="-292100" lvl="4" marL="2286000">
              <a:spcBef>
                <a:spcPts val="600"/>
              </a:spcBef>
              <a:spcAft>
                <a:spcPts val="0"/>
              </a:spcAft>
              <a:buSzPts val="1000"/>
              <a:buChar char="○"/>
              <a:defRPr sz="1000"/>
            </a:lvl5pPr>
            <a:lvl6pPr indent="-292100" lvl="5" marL="2743200">
              <a:spcBef>
                <a:spcPts val="600"/>
              </a:spcBef>
              <a:spcAft>
                <a:spcPts val="0"/>
              </a:spcAft>
              <a:buSzPts val="1000"/>
              <a:buChar char="■"/>
              <a:defRPr sz="1000"/>
            </a:lvl6pPr>
            <a:lvl7pPr indent="-292100" lvl="6" marL="3200400">
              <a:spcBef>
                <a:spcPts val="600"/>
              </a:spcBef>
              <a:spcAft>
                <a:spcPts val="0"/>
              </a:spcAft>
              <a:buSzPts val="1000"/>
              <a:buChar char="●"/>
              <a:defRPr sz="1000"/>
            </a:lvl7pPr>
            <a:lvl8pPr indent="-292100" lvl="7" marL="3657600">
              <a:spcBef>
                <a:spcPts val="600"/>
              </a:spcBef>
              <a:spcAft>
                <a:spcPts val="0"/>
              </a:spcAft>
              <a:buSzPts val="1000"/>
              <a:buChar char="○"/>
              <a:defRPr sz="1000"/>
            </a:lvl8pPr>
            <a:lvl9pPr indent="-292100" lvl="8" marL="4114800">
              <a:spcBef>
                <a:spcPts val="600"/>
              </a:spcBef>
              <a:spcAft>
                <a:spcPts val="600"/>
              </a:spcAft>
              <a:buSzPts val="1000"/>
              <a:buChar char="■"/>
              <a:defRPr sz="1000"/>
            </a:lvl9pPr>
          </a:lstStyle>
          <a:p/>
        </p:txBody>
      </p:sp>
      <p:sp>
        <p:nvSpPr>
          <p:cNvPr id="69" name="Google Shape;69;p15"/>
          <p:cNvSpPr txBox="1"/>
          <p:nvPr>
            <p:ph idx="4" type="body"/>
          </p:nvPr>
        </p:nvSpPr>
        <p:spPr>
          <a:xfrm>
            <a:off x="5824575" y="3180700"/>
            <a:ext cx="2911800" cy="1096800"/>
          </a:xfrm>
          <a:prstGeom prst="rect">
            <a:avLst/>
          </a:prstGeom>
        </p:spPr>
        <p:txBody>
          <a:bodyPr anchorCtr="0" anchor="ctr" bIns="91425" lIns="91425" spcFirstLastPara="1" rIns="91425" wrap="square" tIns="91425">
            <a:normAutofit/>
          </a:bodyPr>
          <a:lstStyle>
            <a:lvl1pPr indent="-292100" lvl="0" marL="457200">
              <a:spcBef>
                <a:spcPts val="0"/>
              </a:spcBef>
              <a:spcAft>
                <a:spcPts val="0"/>
              </a:spcAft>
              <a:buSzPts val="1000"/>
              <a:buChar char="●"/>
              <a:defRPr sz="1000"/>
            </a:lvl1pPr>
            <a:lvl2pPr indent="-292100" lvl="1" marL="914400">
              <a:spcBef>
                <a:spcPts val="600"/>
              </a:spcBef>
              <a:spcAft>
                <a:spcPts val="0"/>
              </a:spcAft>
              <a:buSzPts val="1000"/>
              <a:buChar char="○"/>
              <a:defRPr sz="1000"/>
            </a:lvl2pPr>
            <a:lvl3pPr indent="-292100" lvl="2" marL="1371600">
              <a:spcBef>
                <a:spcPts val="600"/>
              </a:spcBef>
              <a:spcAft>
                <a:spcPts val="0"/>
              </a:spcAft>
              <a:buSzPts val="1000"/>
              <a:buChar char="■"/>
              <a:defRPr sz="1000"/>
            </a:lvl3pPr>
            <a:lvl4pPr indent="-292100" lvl="3" marL="1828800">
              <a:spcBef>
                <a:spcPts val="600"/>
              </a:spcBef>
              <a:spcAft>
                <a:spcPts val="0"/>
              </a:spcAft>
              <a:buSzPts val="1000"/>
              <a:buChar char="●"/>
              <a:defRPr sz="1000"/>
            </a:lvl4pPr>
            <a:lvl5pPr indent="-292100" lvl="4" marL="2286000">
              <a:spcBef>
                <a:spcPts val="600"/>
              </a:spcBef>
              <a:spcAft>
                <a:spcPts val="0"/>
              </a:spcAft>
              <a:buSzPts val="1000"/>
              <a:buChar char="○"/>
              <a:defRPr sz="1000"/>
            </a:lvl5pPr>
            <a:lvl6pPr indent="-292100" lvl="5" marL="2743200">
              <a:spcBef>
                <a:spcPts val="600"/>
              </a:spcBef>
              <a:spcAft>
                <a:spcPts val="0"/>
              </a:spcAft>
              <a:buSzPts val="1000"/>
              <a:buChar char="■"/>
              <a:defRPr sz="1000"/>
            </a:lvl6pPr>
            <a:lvl7pPr indent="-292100" lvl="6" marL="3200400">
              <a:spcBef>
                <a:spcPts val="600"/>
              </a:spcBef>
              <a:spcAft>
                <a:spcPts val="0"/>
              </a:spcAft>
              <a:buSzPts val="1000"/>
              <a:buChar char="●"/>
              <a:defRPr sz="1000"/>
            </a:lvl7pPr>
            <a:lvl8pPr indent="-292100" lvl="7" marL="3657600">
              <a:spcBef>
                <a:spcPts val="600"/>
              </a:spcBef>
              <a:spcAft>
                <a:spcPts val="0"/>
              </a:spcAft>
              <a:buSzPts val="1000"/>
              <a:buChar char="○"/>
              <a:defRPr sz="1000"/>
            </a:lvl8pPr>
            <a:lvl9pPr indent="-292100" lvl="8" marL="4114800">
              <a:spcBef>
                <a:spcPts val="600"/>
              </a:spcBef>
              <a:spcAft>
                <a:spcPts val="600"/>
              </a:spcAft>
              <a:buSzPts val="1000"/>
              <a:buChar char="■"/>
              <a:defRPr sz="1000"/>
            </a:lvl9pPr>
          </a:lstStyle>
          <a:p/>
        </p:txBody>
      </p:sp>
      <p:pic>
        <p:nvPicPr>
          <p:cNvPr id="70" name="Google Shape;70;p15"/>
          <p:cNvPicPr preferRelativeResize="0"/>
          <p:nvPr/>
        </p:nvPicPr>
        <p:blipFill rotWithShape="1">
          <a:blip r:embed="rId3">
            <a:alphaModFix/>
          </a:blip>
          <a:srcRect b="0" l="0" r="0" t="29770"/>
          <a:stretch/>
        </p:blipFill>
        <p:spPr>
          <a:xfrm>
            <a:off x="0" y="1"/>
            <a:ext cx="9144003" cy="263400"/>
          </a:xfrm>
          <a:prstGeom prst="rect">
            <a:avLst/>
          </a:prstGeom>
          <a:noFill/>
          <a:ln>
            <a:noFill/>
          </a:ln>
        </p:spPr>
      </p:pic>
      <p:sp>
        <p:nvSpPr>
          <p:cNvPr id="71" name="Google Shape;71;p1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2880">
          <p15:clr>
            <a:srgbClr val="FA7B17"/>
          </p15:clr>
        </p15:guide>
        <p15:guide id="2" orient="horz" pos="432">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72" name="Shape 72"/>
        <p:cNvGrpSpPr/>
        <p:nvPr/>
      </p:nvGrpSpPr>
      <p:grpSpPr>
        <a:xfrm>
          <a:off x="0" y="0"/>
          <a:ext cx="0" cy="0"/>
          <a:chOff x="0" y="0"/>
          <a:chExt cx="0" cy="0"/>
        </a:xfrm>
      </p:grpSpPr>
      <p:sp>
        <p:nvSpPr>
          <p:cNvPr id="73" name="Google Shape;73;p16"/>
          <p:cNvSpPr txBox="1"/>
          <p:nvPr>
            <p:ph type="title"/>
          </p:nvPr>
        </p:nvSpPr>
        <p:spPr>
          <a:xfrm>
            <a:off x="311700" y="587970"/>
            <a:ext cx="4945500" cy="1137300"/>
          </a:xfrm>
          <a:prstGeom prst="rect">
            <a:avLst/>
          </a:prstGeom>
        </p:spPr>
        <p:txBody>
          <a:bodyPr anchorCtr="0" anchor="t" bIns="91425" lIns="91425" spcFirstLastPara="1" rIns="91425" wrap="square" tIns="91425">
            <a:normAutofit/>
          </a:bodyPr>
          <a:lstStyle>
            <a:lvl1pPr lvl="0">
              <a:lnSpc>
                <a:spcPct val="80000"/>
              </a:lnSpc>
              <a:spcBef>
                <a:spcPts val="0"/>
              </a:spcBef>
              <a:spcAft>
                <a:spcPts val="0"/>
              </a:spcAft>
              <a:buClr>
                <a:srgbClr val="57068C"/>
              </a:buClr>
              <a:buSzPts val="4800"/>
              <a:buNone/>
              <a:defRPr sz="4800">
                <a:solidFill>
                  <a:srgbClr val="57068C"/>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4" name="Google Shape;74;p16"/>
          <p:cNvSpPr txBox="1"/>
          <p:nvPr>
            <p:ph idx="1" type="body"/>
          </p:nvPr>
        </p:nvSpPr>
        <p:spPr>
          <a:xfrm>
            <a:off x="311700" y="2467949"/>
            <a:ext cx="3999900" cy="1807800"/>
          </a:xfrm>
          <a:prstGeom prst="rect">
            <a:avLst/>
          </a:prstGeom>
        </p:spPr>
        <p:txBody>
          <a:bodyPr anchorCtr="0" anchor="t" bIns="91425" lIns="91425" spcFirstLastPara="1" rIns="91425" wrap="square" tIns="91425">
            <a:normAutofit/>
          </a:bodyPr>
          <a:lstStyle>
            <a:lvl1pPr indent="-304800" lvl="0" marL="457200">
              <a:lnSpc>
                <a:spcPct val="125000"/>
              </a:lnSpc>
              <a:spcBef>
                <a:spcPts val="0"/>
              </a:spcBef>
              <a:spcAft>
                <a:spcPts val="0"/>
              </a:spcAft>
              <a:buSzPts val="1200"/>
              <a:buChar char="●"/>
              <a:defRPr sz="1200"/>
            </a:lvl1pPr>
            <a:lvl2pPr indent="-304800" lvl="1" marL="914400">
              <a:lnSpc>
                <a:spcPct val="125000"/>
              </a:lnSpc>
              <a:spcBef>
                <a:spcPts val="800"/>
              </a:spcBef>
              <a:spcAft>
                <a:spcPts val="0"/>
              </a:spcAft>
              <a:buSzPts val="1200"/>
              <a:buChar char="○"/>
              <a:defRPr sz="1200"/>
            </a:lvl2pPr>
            <a:lvl3pPr indent="-304800" lvl="2" marL="1371600">
              <a:lnSpc>
                <a:spcPct val="125000"/>
              </a:lnSpc>
              <a:spcBef>
                <a:spcPts val="800"/>
              </a:spcBef>
              <a:spcAft>
                <a:spcPts val="0"/>
              </a:spcAft>
              <a:buSzPts val="1200"/>
              <a:buChar char="■"/>
              <a:defRPr sz="1200"/>
            </a:lvl3pPr>
            <a:lvl4pPr indent="-304800" lvl="3" marL="1828800">
              <a:lnSpc>
                <a:spcPct val="125000"/>
              </a:lnSpc>
              <a:spcBef>
                <a:spcPts val="800"/>
              </a:spcBef>
              <a:spcAft>
                <a:spcPts val="0"/>
              </a:spcAft>
              <a:buSzPts val="1200"/>
              <a:buChar char="●"/>
              <a:defRPr sz="1200"/>
            </a:lvl4pPr>
            <a:lvl5pPr indent="-304800" lvl="4" marL="2286000">
              <a:lnSpc>
                <a:spcPct val="125000"/>
              </a:lnSpc>
              <a:spcBef>
                <a:spcPts val="800"/>
              </a:spcBef>
              <a:spcAft>
                <a:spcPts val="0"/>
              </a:spcAft>
              <a:buSzPts val="1200"/>
              <a:buChar char="○"/>
              <a:defRPr sz="1200"/>
            </a:lvl5pPr>
            <a:lvl6pPr indent="-304800" lvl="5" marL="2743200">
              <a:lnSpc>
                <a:spcPct val="125000"/>
              </a:lnSpc>
              <a:spcBef>
                <a:spcPts val="800"/>
              </a:spcBef>
              <a:spcAft>
                <a:spcPts val="0"/>
              </a:spcAft>
              <a:buSzPts val="1200"/>
              <a:buChar char="■"/>
              <a:defRPr sz="1200"/>
            </a:lvl6pPr>
            <a:lvl7pPr indent="-304800" lvl="6" marL="3200400">
              <a:lnSpc>
                <a:spcPct val="125000"/>
              </a:lnSpc>
              <a:spcBef>
                <a:spcPts val="800"/>
              </a:spcBef>
              <a:spcAft>
                <a:spcPts val="0"/>
              </a:spcAft>
              <a:buSzPts val="1200"/>
              <a:buChar char="●"/>
              <a:defRPr sz="1200"/>
            </a:lvl7pPr>
            <a:lvl8pPr indent="-304800" lvl="7" marL="3657600">
              <a:lnSpc>
                <a:spcPct val="125000"/>
              </a:lnSpc>
              <a:spcBef>
                <a:spcPts val="800"/>
              </a:spcBef>
              <a:spcAft>
                <a:spcPts val="0"/>
              </a:spcAft>
              <a:buSzPts val="1200"/>
              <a:buChar char="○"/>
              <a:defRPr sz="1200"/>
            </a:lvl8pPr>
            <a:lvl9pPr indent="-304800" lvl="8" marL="4114800">
              <a:lnSpc>
                <a:spcPct val="125000"/>
              </a:lnSpc>
              <a:spcBef>
                <a:spcPts val="800"/>
              </a:spcBef>
              <a:spcAft>
                <a:spcPts val="800"/>
              </a:spcAft>
              <a:buSzPts val="1200"/>
              <a:buChar char="■"/>
              <a:defRPr sz="1200"/>
            </a:lvl9pPr>
          </a:lstStyle>
          <a:p/>
        </p:txBody>
      </p:sp>
      <p:sp>
        <p:nvSpPr>
          <p:cNvPr id="75" name="Google Shape;75;p16"/>
          <p:cNvSpPr txBox="1"/>
          <p:nvPr>
            <p:ph idx="2" type="body"/>
          </p:nvPr>
        </p:nvSpPr>
        <p:spPr>
          <a:xfrm>
            <a:off x="4619925" y="2467949"/>
            <a:ext cx="3999900" cy="1807800"/>
          </a:xfrm>
          <a:prstGeom prst="rect">
            <a:avLst/>
          </a:prstGeom>
        </p:spPr>
        <p:txBody>
          <a:bodyPr anchorCtr="0" anchor="t" bIns="91425" lIns="91425" spcFirstLastPara="1" rIns="91425" wrap="square" tIns="91425">
            <a:normAutofit/>
          </a:bodyPr>
          <a:lstStyle>
            <a:lvl1pPr indent="-304800" lvl="0" marL="457200">
              <a:lnSpc>
                <a:spcPct val="125000"/>
              </a:lnSpc>
              <a:spcBef>
                <a:spcPts val="0"/>
              </a:spcBef>
              <a:spcAft>
                <a:spcPts val="0"/>
              </a:spcAft>
              <a:buSzPts val="1200"/>
              <a:buChar char="●"/>
              <a:defRPr sz="1200"/>
            </a:lvl1pPr>
            <a:lvl2pPr indent="-304800" lvl="1" marL="914400">
              <a:lnSpc>
                <a:spcPct val="125000"/>
              </a:lnSpc>
              <a:spcBef>
                <a:spcPts val="800"/>
              </a:spcBef>
              <a:spcAft>
                <a:spcPts val="0"/>
              </a:spcAft>
              <a:buSzPts val="1200"/>
              <a:buChar char="○"/>
              <a:defRPr sz="1200"/>
            </a:lvl2pPr>
            <a:lvl3pPr indent="-304800" lvl="2" marL="1371600">
              <a:lnSpc>
                <a:spcPct val="125000"/>
              </a:lnSpc>
              <a:spcBef>
                <a:spcPts val="800"/>
              </a:spcBef>
              <a:spcAft>
                <a:spcPts val="0"/>
              </a:spcAft>
              <a:buSzPts val="1200"/>
              <a:buChar char="■"/>
              <a:defRPr sz="1200"/>
            </a:lvl3pPr>
            <a:lvl4pPr indent="-304800" lvl="3" marL="1828800">
              <a:lnSpc>
                <a:spcPct val="125000"/>
              </a:lnSpc>
              <a:spcBef>
                <a:spcPts val="800"/>
              </a:spcBef>
              <a:spcAft>
                <a:spcPts val="0"/>
              </a:spcAft>
              <a:buSzPts val="1200"/>
              <a:buChar char="●"/>
              <a:defRPr sz="1200"/>
            </a:lvl4pPr>
            <a:lvl5pPr indent="-304800" lvl="4" marL="2286000">
              <a:lnSpc>
                <a:spcPct val="125000"/>
              </a:lnSpc>
              <a:spcBef>
                <a:spcPts val="800"/>
              </a:spcBef>
              <a:spcAft>
                <a:spcPts val="0"/>
              </a:spcAft>
              <a:buSzPts val="1200"/>
              <a:buChar char="○"/>
              <a:defRPr sz="1200"/>
            </a:lvl5pPr>
            <a:lvl6pPr indent="-304800" lvl="5" marL="2743200">
              <a:lnSpc>
                <a:spcPct val="125000"/>
              </a:lnSpc>
              <a:spcBef>
                <a:spcPts val="800"/>
              </a:spcBef>
              <a:spcAft>
                <a:spcPts val="0"/>
              </a:spcAft>
              <a:buSzPts val="1200"/>
              <a:buChar char="■"/>
              <a:defRPr sz="1200"/>
            </a:lvl6pPr>
            <a:lvl7pPr indent="-304800" lvl="6" marL="3200400">
              <a:lnSpc>
                <a:spcPct val="125000"/>
              </a:lnSpc>
              <a:spcBef>
                <a:spcPts val="800"/>
              </a:spcBef>
              <a:spcAft>
                <a:spcPts val="0"/>
              </a:spcAft>
              <a:buSzPts val="1200"/>
              <a:buChar char="●"/>
              <a:defRPr sz="1200"/>
            </a:lvl7pPr>
            <a:lvl8pPr indent="-304800" lvl="7" marL="3657600">
              <a:lnSpc>
                <a:spcPct val="125000"/>
              </a:lnSpc>
              <a:spcBef>
                <a:spcPts val="800"/>
              </a:spcBef>
              <a:spcAft>
                <a:spcPts val="0"/>
              </a:spcAft>
              <a:buSzPts val="1200"/>
              <a:buChar char="○"/>
              <a:defRPr sz="1200"/>
            </a:lvl8pPr>
            <a:lvl9pPr indent="-304800" lvl="8" marL="4114800">
              <a:lnSpc>
                <a:spcPct val="125000"/>
              </a:lnSpc>
              <a:spcBef>
                <a:spcPts val="800"/>
              </a:spcBef>
              <a:spcAft>
                <a:spcPts val="800"/>
              </a:spcAft>
              <a:buSzPts val="1200"/>
              <a:buChar char="■"/>
              <a:defRPr sz="1200"/>
            </a:lvl9pPr>
          </a:lstStyle>
          <a:p/>
        </p:txBody>
      </p:sp>
      <p:pic>
        <p:nvPicPr>
          <p:cNvPr descr=" " id="76" name="Google Shape;76;p16"/>
          <p:cNvPicPr preferRelativeResize="0"/>
          <p:nvPr/>
        </p:nvPicPr>
        <p:blipFill>
          <a:blip r:embed="rId2">
            <a:alphaModFix/>
          </a:blip>
          <a:stretch>
            <a:fillRect/>
          </a:stretch>
        </p:blipFill>
        <p:spPr>
          <a:xfrm>
            <a:off x="407175" y="4539121"/>
            <a:ext cx="776077" cy="263400"/>
          </a:xfrm>
          <a:prstGeom prst="rect">
            <a:avLst/>
          </a:prstGeom>
          <a:noFill/>
          <a:ln>
            <a:noFill/>
          </a:ln>
        </p:spPr>
      </p:pic>
      <p:sp>
        <p:nvSpPr>
          <p:cNvPr id="77" name="Google Shape;77;p16"/>
          <p:cNvSpPr txBox="1"/>
          <p:nvPr/>
        </p:nvSpPr>
        <p:spPr>
          <a:xfrm>
            <a:off x="4619925" y="4517225"/>
            <a:ext cx="4192800" cy="307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700">
                <a:solidFill>
                  <a:schemeClr val="accent2"/>
                </a:solidFill>
                <a:latin typeface="Montserrat"/>
                <a:ea typeface="Montserrat"/>
                <a:cs typeface="Montserrat"/>
                <a:sym typeface="Montserrat"/>
              </a:rPr>
              <a:t>‹#›</a:t>
            </a:fld>
            <a:endParaRPr b="1" sz="700">
              <a:solidFill>
                <a:schemeClr val="accent2"/>
              </a:solidFill>
              <a:latin typeface="Montserrat"/>
              <a:ea typeface="Montserrat"/>
              <a:cs typeface="Montserrat"/>
              <a:sym typeface="Montserrat"/>
            </a:endParaRPr>
          </a:p>
        </p:txBody>
      </p:sp>
      <p:sp>
        <p:nvSpPr>
          <p:cNvPr id="78" name="Google Shape;78;p16"/>
          <p:cNvSpPr txBox="1"/>
          <p:nvPr>
            <p:ph idx="3" type="subTitle"/>
          </p:nvPr>
        </p:nvSpPr>
        <p:spPr>
          <a:xfrm>
            <a:off x="311700" y="2054620"/>
            <a:ext cx="3999900" cy="411600"/>
          </a:xfrm>
          <a:prstGeom prst="rect">
            <a:avLst/>
          </a:prstGeom>
        </p:spPr>
        <p:txBody>
          <a:bodyPr anchorCtr="0" anchor="t" bIns="91425" lIns="91425" spcFirstLastPara="1" rIns="91425" wrap="square" tIns="91425">
            <a:normAutofit/>
          </a:bodyPr>
          <a:lstStyle>
            <a:lvl1pPr lvl="0">
              <a:spcBef>
                <a:spcPts val="0"/>
              </a:spcBef>
              <a:spcAft>
                <a:spcPts val="0"/>
              </a:spcAft>
              <a:buNone/>
              <a:defRPr b="1" sz="1400">
                <a:solidFill>
                  <a:schemeClr val="dk1"/>
                </a:solidFill>
              </a:defRPr>
            </a:lvl1pPr>
            <a:lvl2pPr lvl="1">
              <a:spcBef>
                <a:spcPts val="1200"/>
              </a:spcBef>
              <a:spcAft>
                <a:spcPts val="0"/>
              </a:spcAft>
              <a:buNone/>
              <a:defRPr/>
            </a:lvl2pPr>
            <a:lvl3pPr lvl="2">
              <a:spcBef>
                <a:spcPts val="1200"/>
              </a:spcBef>
              <a:spcAft>
                <a:spcPts val="0"/>
              </a:spcAft>
              <a:buNone/>
              <a:defRPr/>
            </a:lvl3pPr>
            <a:lvl4pPr lvl="3">
              <a:spcBef>
                <a:spcPts val="1200"/>
              </a:spcBef>
              <a:spcAft>
                <a:spcPts val="0"/>
              </a:spcAft>
              <a:buNone/>
              <a:defRPr/>
            </a:lvl4pPr>
            <a:lvl5pPr lvl="4">
              <a:spcBef>
                <a:spcPts val="1200"/>
              </a:spcBef>
              <a:spcAft>
                <a:spcPts val="0"/>
              </a:spcAft>
              <a:buNone/>
              <a:defRPr/>
            </a:lvl5pPr>
            <a:lvl6pPr lvl="5">
              <a:spcBef>
                <a:spcPts val="1200"/>
              </a:spcBef>
              <a:spcAft>
                <a:spcPts val="0"/>
              </a:spcAft>
              <a:buNone/>
              <a:defRPr/>
            </a:lvl6pPr>
            <a:lvl7pPr lvl="6">
              <a:spcBef>
                <a:spcPts val="1200"/>
              </a:spcBef>
              <a:spcAft>
                <a:spcPts val="0"/>
              </a:spcAft>
              <a:buNone/>
              <a:defRPr/>
            </a:lvl7pPr>
            <a:lvl8pPr lvl="7">
              <a:spcBef>
                <a:spcPts val="1200"/>
              </a:spcBef>
              <a:spcAft>
                <a:spcPts val="0"/>
              </a:spcAft>
              <a:buNone/>
              <a:defRPr/>
            </a:lvl8pPr>
            <a:lvl9pPr lvl="8">
              <a:spcBef>
                <a:spcPts val="1200"/>
              </a:spcBef>
              <a:spcAft>
                <a:spcPts val="1200"/>
              </a:spcAft>
              <a:buNone/>
              <a:defRPr/>
            </a:lvl9pPr>
          </a:lstStyle>
          <a:p/>
        </p:txBody>
      </p:sp>
      <p:sp>
        <p:nvSpPr>
          <p:cNvPr id="79" name="Google Shape;79;p16"/>
          <p:cNvSpPr txBox="1"/>
          <p:nvPr>
            <p:ph idx="4" type="subTitle"/>
          </p:nvPr>
        </p:nvSpPr>
        <p:spPr>
          <a:xfrm>
            <a:off x="4619925" y="2054620"/>
            <a:ext cx="3999900" cy="411600"/>
          </a:xfrm>
          <a:prstGeom prst="rect">
            <a:avLst/>
          </a:prstGeom>
        </p:spPr>
        <p:txBody>
          <a:bodyPr anchorCtr="0" anchor="t" bIns="91425" lIns="91425" spcFirstLastPara="1" rIns="91425" wrap="square" tIns="91425">
            <a:normAutofit/>
          </a:bodyPr>
          <a:lstStyle>
            <a:lvl1pPr lvl="0">
              <a:spcBef>
                <a:spcPts val="0"/>
              </a:spcBef>
              <a:spcAft>
                <a:spcPts val="0"/>
              </a:spcAft>
              <a:buNone/>
              <a:defRPr b="1" sz="1400">
                <a:solidFill>
                  <a:schemeClr val="dk1"/>
                </a:solidFill>
              </a:defRPr>
            </a:lvl1pPr>
            <a:lvl2pPr lvl="1">
              <a:spcBef>
                <a:spcPts val="1200"/>
              </a:spcBef>
              <a:spcAft>
                <a:spcPts val="0"/>
              </a:spcAft>
              <a:buNone/>
              <a:defRPr/>
            </a:lvl2pPr>
            <a:lvl3pPr lvl="2">
              <a:spcBef>
                <a:spcPts val="1200"/>
              </a:spcBef>
              <a:spcAft>
                <a:spcPts val="0"/>
              </a:spcAft>
              <a:buNone/>
              <a:defRPr/>
            </a:lvl3pPr>
            <a:lvl4pPr lvl="3">
              <a:spcBef>
                <a:spcPts val="1200"/>
              </a:spcBef>
              <a:spcAft>
                <a:spcPts val="0"/>
              </a:spcAft>
              <a:buNone/>
              <a:defRPr/>
            </a:lvl4pPr>
            <a:lvl5pPr lvl="4">
              <a:spcBef>
                <a:spcPts val="1200"/>
              </a:spcBef>
              <a:spcAft>
                <a:spcPts val="0"/>
              </a:spcAft>
              <a:buNone/>
              <a:defRPr/>
            </a:lvl5pPr>
            <a:lvl6pPr lvl="5">
              <a:spcBef>
                <a:spcPts val="1200"/>
              </a:spcBef>
              <a:spcAft>
                <a:spcPts val="0"/>
              </a:spcAft>
              <a:buNone/>
              <a:defRPr/>
            </a:lvl6pPr>
            <a:lvl7pPr lvl="6">
              <a:spcBef>
                <a:spcPts val="1200"/>
              </a:spcBef>
              <a:spcAft>
                <a:spcPts val="0"/>
              </a:spcAft>
              <a:buNone/>
              <a:defRPr/>
            </a:lvl7pPr>
            <a:lvl8pPr lvl="7">
              <a:spcBef>
                <a:spcPts val="1200"/>
              </a:spcBef>
              <a:spcAft>
                <a:spcPts val="0"/>
              </a:spcAft>
              <a:buNone/>
              <a:defRPr/>
            </a:lvl8pPr>
            <a:lvl9pPr lvl="8">
              <a:spcBef>
                <a:spcPts val="1200"/>
              </a:spcBef>
              <a:spcAft>
                <a:spcPts val="1200"/>
              </a:spcAft>
              <a:buNone/>
              <a:defRPr/>
            </a:lvl9pPr>
          </a:lstStyle>
          <a:p/>
        </p:txBody>
      </p:sp>
      <p:pic>
        <p:nvPicPr>
          <p:cNvPr id="80" name="Google Shape;80;p16"/>
          <p:cNvPicPr preferRelativeResize="0"/>
          <p:nvPr/>
        </p:nvPicPr>
        <p:blipFill rotWithShape="1">
          <a:blip r:embed="rId3">
            <a:alphaModFix/>
          </a:blip>
          <a:srcRect b="0" l="0" r="0" t="29770"/>
          <a:stretch/>
        </p:blipFill>
        <p:spPr>
          <a:xfrm>
            <a:off x="0" y="1"/>
            <a:ext cx="9144003" cy="263400"/>
          </a:xfrm>
          <a:prstGeom prst="rect">
            <a:avLst/>
          </a:prstGeom>
          <a:noFill/>
          <a:ln>
            <a:noFill/>
          </a:ln>
        </p:spPr>
      </p:pic>
      <p:sp>
        <p:nvSpPr>
          <p:cNvPr id="81" name="Google Shape;81;p1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spTree>
      <p:nvGrpSpPr>
        <p:cNvPr id="82" name="Shape 82"/>
        <p:cNvGrpSpPr/>
        <p:nvPr/>
      </p:nvGrpSpPr>
      <p:grpSpPr>
        <a:xfrm>
          <a:off x="0" y="0"/>
          <a:ext cx="0" cy="0"/>
          <a:chOff x="0" y="0"/>
          <a:chExt cx="0" cy="0"/>
        </a:xfrm>
      </p:grpSpPr>
      <p:sp>
        <p:nvSpPr>
          <p:cNvPr id="83" name="Google Shape;83;p17"/>
          <p:cNvSpPr txBox="1"/>
          <p:nvPr>
            <p:ph hasCustomPrompt="1" type="title"/>
          </p:nvPr>
        </p:nvSpPr>
        <p:spPr>
          <a:xfrm>
            <a:off x="311700" y="606575"/>
            <a:ext cx="8520600" cy="16710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57068C"/>
              </a:buClr>
              <a:buSzPts val="13000"/>
              <a:buNone/>
              <a:defRPr sz="13000">
                <a:solidFill>
                  <a:srgbClr val="57068C"/>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4" name="Google Shape;84;p17"/>
          <p:cNvSpPr txBox="1"/>
          <p:nvPr>
            <p:ph idx="1" type="body"/>
          </p:nvPr>
        </p:nvSpPr>
        <p:spPr>
          <a:xfrm>
            <a:off x="3007950" y="3094875"/>
            <a:ext cx="3128100" cy="1186800"/>
          </a:xfrm>
          <a:prstGeom prst="rect">
            <a:avLst/>
          </a:prstGeom>
        </p:spPr>
        <p:txBody>
          <a:bodyPr anchorCtr="0" anchor="t" bIns="91425" lIns="91425" spcFirstLastPara="1" rIns="91425" wrap="square" tIns="91425">
            <a:normAutofit/>
          </a:bodyPr>
          <a:lstStyle>
            <a:lvl1pPr indent="-298450" lvl="0" marL="457200" algn="ctr">
              <a:spcBef>
                <a:spcPts val="0"/>
              </a:spcBef>
              <a:spcAft>
                <a:spcPts val="0"/>
              </a:spcAft>
              <a:buSzPts val="1100"/>
              <a:buChar char="●"/>
              <a:defRPr sz="1100"/>
            </a:lvl1pPr>
            <a:lvl2pPr indent="-298450" lvl="1" marL="914400" algn="ctr">
              <a:spcBef>
                <a:spcPts val="0"/>
              </a:spcBef>
              <a:spcAft>
                <a:spcPts val="0"/>
              </a:spcAft>
              <a:buSzPts val="1100"/>
              <a:buChar char="○"/>
              <a:defRPr sz="1100"/>
            </a:lvl2pPr>
            <a:lvl3pPr indent="-298450" lvl="2" marL="1371600" algn="ctr">
              <a:spcBef>
                <a:spcPts val="0"/>
              </a:spcBef>
              <a:spcAft>
                <a:spcPts val="0"/>
              </a:spcAft>
              <a:buSzPts val="1100"/>
              <a:buChar char="■"/>
              <a:defRPr sz="1100"/>
            </a:lvl3pPr>
            <a:lvl4pPr indent="-298450" lvl="3" marL="1828800" algn="ctr">
              <a:spcBef>
                <a:spcPts val="0"/>
              </a:spcBef>
              <a:spcAft>
                <a:spcPts val="0"/>
              </a:spcAft>
              <a:buSzPts val="1100"/>
              <a:buChar char="●"/>
              <a:defRPr sz="1100"/>
            </a:lvl4pPr>
            <a:lvl5pPr indent="-298450" lvl="4" marL="2286000" algn="ctr">
              <a:spcBef>
                <a:spcPts val="0"/>
              </a:spcBef>
              <a:spcAft>
                <a:spcPts val="0"/>
              </a:spcAft>
              <a:buSzPts val="1100"/>
              <a:buChar char="○"/>
              <a:defRPr sz="1100"/>
            </a:lvl5pPr>
            <a:lvl6pPr indent="-298450" lvl="5" marL="2743200" algn="ctr">
              <a:spcBef>
                <a:spcPts val="0"/>
              </a:spcBef>
              <a:spcAft>
                <a:spcPts val="0"/>
              </a:spcAft>
              <a:buSzPts val="1100"/>
              <a:buChar char="■"/>
              <a:defRPr sz="1100"/>
            </a:lvl6pPr>
            <a:lvl7pPr indent="-298450" lvl="6" marL="3200400" algn="ctr">
              <a:spcBef>
                <a:spcPts val="0"/>
              </a:spcBef>
              <a:spcAft>
                <a:spcPts val="0"/>
              </a:spcAft>
              <a:buSzPts val="1100"/>
              <a:buChar char="●"/>
              <a:defRPr sz="1100"/>
            </a:lvl7pPr>
            <a:lvl8pPr indent="-298450" lvl="7" marL="3657600" algn="ctr">
              <a:spcBef>
                <a:spcPts val="0"/>
              </a:spcBef>
              <a:spcAft>
                <a:spcPts val="0"/>
              </a:spcAft>
              <a:buSzPts val="1100"/>
              <a:buChar char="○"/>
              <a:defRPr sz="1100"/>
            </a:lvl8pPr>
            <a:lvl9pPr indent="-298450" lvl="8" marL="4114800" algn="ctr">
              <a:spcBef>
                <a:spcPts val="0"/>
              </a:spcBef>
              <a:spcAft>
                <a:spcPts val="0"/>
              </a:spcAft>
              <a:buSzPts val="1100"/>
              <a:buChar char="■"/>
              <a:defRPr sz="1100"/>
            </a:lvl9pPr>
          </a:lstStyle>
          <a:p/>
        </p:txBody>
      </p:sp>
      <p:pic>
        <p:nvPicPr>
          <p:cNvPr descr=" " id="85" name="Google Shape;85;p17"/>
          <p:cNvPicPr preferRelativeResize="0"/>
          <p:nvPr/>
        </p:nvPicPr>
        <p:blipFill>
          <a:blip r:embed="rId2">
            <a:alphaModFix/>
          </a:blip>
          <a:stretch>
            <a:fillRect/>
          </a:stretch>
        </p:blipFill>
        <p:spPr>
          <a:xfrm>
            <a:off x="407175" y="4539121"/>
            <a:ext cx="776077" cy="263400"/>
          </a:xfrm>
          <a:prstGeom prst="rect">
            <a:avLst/>
          </a:prstGeom>
          <a:noFill/>
          <a:ln>
            <a:noFill/>
          </a:ln>
        </p:spPr>
      </p:pic>
      <p:sp>
        <p:nvSpPr>
          <p:cNvPr id="86" name="Google Shape;86;p17"/>
          <p:cNvSpPr txBox="1"/>
          <p:nvPr/>
        </p:nvSpPr>
        <p:spPr>
          <a:xfrm>
            <a:off x="4619925" y="4517225"/>
            <a:ext cx="4192800" cy="307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700">
                <a:solidFill>
                  <a:schemeClr val="accent2"/>
                </a:solidFill>
                <a:latin typeface="Montserrat"/>
                <a:ea typeface="Montserrat"/>
                <a:cs typeface="Montserrat"/>
                <a:sym typeface="Montserrat"/>
              </a:rPr>
              <a:t>‹#›</a:t>
            </a:fld>
            <a:endParaRPr b="1" sz="700">
              <a:solidFill>
                <a:schemeClr val="accent2"/>
              </a:solidFill>
              <a:latin typeface="Montserrat"/>
              <a:ea typeface="Montserrat"/>
              <a:cs typeface="Montserrat"/>
              <a:sym typeface="Montserrat"/>
            </a:endParaRPr>
          </a:p>
        </p:txBody>
      </p:sp>
      <p:sp>
        <p:nvSpPr>
          <p:cNvPr id="87" name="Google Shape;87;p17"/>
          <p:cNvSpPr txBox="1"/>
          <p:nvPr>
            <p:ph idx="2" type="subTitle"/>
          </p:nvPr>
        </p:nvSpPr>
        <p:spPr>
          <a:xfrm>
            <a:off x="1429500" y="2353776"/>
            <a:ext cx="6285000" cy="463800"/>
          </a:xfrm>
          <a:prstGeom prst="rect">
            <a:avLst/>
          </a:prstGeom>
        </p:spPr>
        <p:txBody>
          <a:bodyPr anchorCtr="0" anchor="t" bIns="91425" lIns="91425" spcFirstLastPara="1" rIns="91425" wrap="square" tIns="91425">
            <a:normAutofit/>
          </a:bodyPr>
          <a:lstStyle>
            <a:lvl1pPr lvl="0" algn="ctr">
              <a:spcBef>
                <a:spcPts val="0"/>
              </a:spcBef>
              <a:spcAft>
                <a:spcPts val="0"/>
              </a:spcAft>
              <a:buNone/>
              <a:defRPr b="1" sz="2800">
                <a:solidFill>
                  <a:schemeClr val="accent1"/>
                </a:solidFill>
                <a:latin typeface="Frank Ruhl Libre"/>
                <a:ea typeface="Frank Ruhl Libre"/>
                <a:cs typeface="Frank Ruhl Libre"/>
                <a:sym typeface="Frank Ruhl Libre"/>
              </a:defRPr>
            </a:lvl1pPr>
            <a:lvl2pPr lvl="1">
              <a:spcBef>
                <a:spcPts val="1200"/>
              </a:spcBef>
              <a:spcAft>
                <a:spcPts val="0"/>
              </a:spcAft>
              <a:buNone/>
              <a:defRPr/>
            </a:lvl2pPr>
            <a:lvl3pPr lvl="2">
              <a:spcBef>
                <a:spcPts val="1200"/>
              </a:spcBef>
              <a:spcAft>
                <a:spcPts val="0"/>
              </a:spcAft>
              <a:buNone/>
              <a:defRPr/>
            </a:lvl3pPr>
            <a:lvl4pPr lvl="3">
              <a:spcBef>
                <a:spcPts val="1200"/>
              </a:spcBef>
              <a:spcAft>
                <a:spcPts val="0"/>
              </a:spcAft>
              <a:buNone/>
              <a:defRPr/>
            </a:lvl4pPr>
            <a:lvl5pPr lvl="4">
              <a:spcBef>
                <a:spcPts val="1200"/>
              </a:spcBef>
              <a:spcAft>
                <a:spcPts val="0"/>
              </a:spcAft>
              <a:buNone/>
              <a:defRPr/>
            </a:lvl5pPr>
            <a:lvl6pPr lvl="5">
              <a:spcBef>
                <a:spcPts val="1200"/>
              </a:spcBef>
              <a:spcAft>
                <a:spcPts val="0"/>
              </a:spcAft>
              <a:buNone/>
              <a:defRPr/>
            </a:lvl6pPr>
            <a:lvl7pPr lvl="6">
              <a:spcBef>
                <a:spcPts val="1200"/>
              </a:spcBef>
              <a:spcAft>
                <a:spcPts val="0"/>
              </a:spcAft>
              <a:buNone/>
              <a:defRPr/>
            </a:lvl7pPr>
            <a:lvl8pPr lvl="7">
              <a:spcBef>
                <a:spcPts val="1200"/>
              </a:spcBef>
              <a:spcAft>
                <a:spcPts val="0"/>
              </a:spcAft>
              <a:buNone/>
              <a:defRPr/>
            </a:lvl8pPr>
            <a:lvl9pPr lvl="8">
              <a:spcBef>
                <a:spcPts val="1200"/>
              </a:spcBef>
              <a:spcAft>
                <a:spcPts val="1200"/>
              </a:spcAft>
              <a:buNone/>
              <a:defRPr/>
            </a:lvl9pPr>
          </a:lstStyle>
          <a:p/>
        </p:txBody>
      </p:sp>
      <p:sp>
        <p:nvSpPr>
          <p:cNvPr id="88" name="Google Shape;88;p1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3.png"/><Relationship Id="rId4" Type="http://schemas.openxmlformats.org/officeDocument/2006/relationships/image" Target="../media/image17.png"/><Relationship Id="rId5" Type="http://schemas.openxmlformats.org/officeDocument/2006/relationships/hyperlink" Target="mailto:mallory.knodel@nyu.ed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800"/>
              <a:t>How To Think About End-To-End Encryption and AI</a:t>
            </a:r>
            <a:endParaRPr sz="6800"/>
          </a:p>
        </p:txBody>
      </p:sp>
      <p:sp>
        <p:nvSpPr>
          <p:cNvPr id="94" name="Google Shape;94;p1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Clr>
                <a:schemeClr val="dk1"/>
              </a:buClr>
              <a:buSzPct val="39285"/>
              <a:buFont typeface="Arial"/>
              <a:buNone/>
            </a:pPr>
            <a:r>
              <a:rPr lang="en"/>
              <a:t>Training, Processing, Disclosure, and Consent</a:t>
            </a:r>
            <a:endParaRPr/>
          </a:p>
          <a:p>
            <a:pPr indent="0" lvl="0" marL="0" rtl="0" algn="l">
              <a:spcBef>
                <a:spcPts val="0"/>
              </a:spcBef>
              <a:spcAft>
                <a:spcPts val="0"/>
              </a:spcAft>
              <a:buNone/>
            </a:pPr>
            <a:r>
              <a:t/>
            </a:r>
            <a:endParaRPr/>
          </a:p>
        </p:txBody>
      </p:sp>
      <p:sp>
        <p:nvSpPr>
          <p:cNvPr id="95" name="Google Shape;95;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Background: AI</a:t>
            </a:r>
            <a:endParaRPr/>
          </a:p>
        </p:txBody>
      </p:sp>
      <p:pic>
        <p:nvPicPr>
          <p:cNvPr id="157" name="Google Shape;157;p27"/>
          <p:cNvPicPr preferRelativeResize="0"/>
          <p:nvPr/>
        </p:nvPicPr>
        <p:blipFill>
          <a:blip r:embed="rId3">
            <a:alphaModFix/>
          </a:blip>
          <a:stretch>
            <a:fillRect/>
          </a:stretch>
        </p:blipFill>
        <p:spPr>
          <a:xfrm>
            <a:off x="2081913" y="1397462"/>
            <a:ext cx="4980169" cy="3081064"/>
          </a:xfrm>
          <a:prstGeom prst="rect">
            <a:avLst/>
          </a:prstGeom>
          <a:noFill/>
          <a:ln>
            <a:noFill/>
          </a:ln>
        </p:spPr>
      </p:pic>
      <p:sp>
        <p:nvSpPr>
          <p:cNvPr id="158" name="Google Shape;158;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Background: AI</a:t>
            </a:r>
            <a:endParaRPr/>
          </a:p>
        </p:txBody>
      </p:sp>
      <p:pic>
        <p:nvPicPr>
          <p:cNvPr id="164" name="Google Shape;164;p28"/>
          <p:cNvPicPr preferRelativeResize="0"/>
          <p:nvPr/>
        </p:nvPicPr>
        <p:blipFill>
          <a:blip r:embed="rId3">
            <a:alphaModFix/>
          </a:blip>
          <a:stretch>
            <a:fillRect/>
          </a:stretch>
        </p:blipFill>
        <p:spPr>
          <a:xfrm>
            <a:off x="152400" y="1398275"/>
            <a:ext cx="8839204" cy="2373810"/>
          </a:xfrm>
          <a:prstGeom prst="rect">
            <a:avLst/>
          </a:prstGeom>
          <a:noFill/>
          <a:ln>
            <a:noFill/>
          </a:ln>
        </p:spPr>
      </p:pic>
      <p:sp>
        <p:nvSpPr>
          <p:cNvPr id="165" name="Google Shape;165;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400"/>
              <a:t>Recommendation #1: Training</a:t>
            </a:r>
            <a:endParaRPr sz="3400"/>
          </a:p>
        </p:txBody>
      </p:sp>
      <p:sp>
        <p:nvSpPr>
          <p:cNvPr id="171" name="Google Shape;171;p29"/>
          <p:cNvSpPr txBox="1"/>
          <p:nvPr>
            <p:ph idx="1" type="body"/>
          </p:nvPr>
        </p:nvSpPr>
        <p:spPr>
          <a:xfrm>
            <a:off x="311700" y="1152475"/>
            <a:ext cx="8520600" cy="991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800">
                <a:solidFill>
                  <a:srgbClr val="595959"/>
                </a:solidFill>
              </a:rPr>
              <a:t>Using end-to-end encrypted content to train shared AI models is not compatible with E2EE.</a:t>
            </a:r>
            <a:endParaRPr sz="1500"/>
          </a:p>
        </p:txBody>
      </p:sp>
      <p:sp>
        <p:nvSpPr>
          <p:cNvPr id="172" name="Google Shape;172;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3" name="Google Shape;173;p29"/>
          <p:cNvSpPr txBox="1"/>
          <p:nvPr/>
        </p:nvSpPr>
        <p:spPr>
          <a:xfrm>
            <a:off x="405125" y="3304575"/>
            <a:ext cx="8027100" cy="11004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0"/>
              </a:spcBef>
              <a:spcAft>
                <a:spcPts val="0"/>
              </a:spcAft>
              <a:buNone/>
            </a:pPr>
            <a:r>
              <a:rPr b="1" i="1" lang="en" sz="1500">
                <a:solidFill>
                  <a:schemeClr val="dk2"/>
                </a:solidFill>
              </a:rPr>
              <a:t>“Shared AI model”</a:t>
            </a:r>
            <a:r>
              <a:rPr i="1" lang="en" sz="1500">
                <a:solidFill>
                  <a:schemeClr val="dk2"/>
                </a:solidFill>
              </a:rPr>
              <a:t> means a model that may be be used for inference by multiple users, and/or may be trained on multiple users’ queries.</a:t>
            </a:r>
            <a:endParaRPr i="1" sz="1500">
              <a:solidFill>
                <a:schemeClr val="dk2"/>
              </a:solidFill>
            </a:endParaRPr>
          </a:p>
          <a:p>
            <a:pPr indent="457200" lvl="0" marL="0" rtl="0" algn="l">
              <a:lnSpc>
                <a:spcPct val="115000"/>
              </a:lnSpc>
              <a:spcBef>
                <a:spcPts val="1200"/>
              </a:spcBef>
              <a:spcAft>
                <a:spcPts val="1200"/>
              </a:spcAft>
              <a:buNone/>
            </a:pPr>
            <a:r>
              <a:t/>
            </a:r>
            <a:endParaRPr sz="15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0"/>
          <p:cNvSpPr txBox="1"/>
          <p:nvPr>
            <p:ph type="title"/>
          </p:nvPr>
        </p:nvSpPr>
        <p:spPr>
          <a:xfrm>
            <a:off x="1506000" y="1385509"/>
            <a:ext cx="6131700" cy="1638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accent2"/>
                </a:solidFill>
              </a:rPr>
              <a:t>Processing</a:t>
            </a:r>
            <a:endParaRPr>
              <a:solidFill>
                <a:schemeClr val="accent2"/>
              </a:solidFill>
            </a:endParaRPr>
          </a:p>
        </p:txBody>
      </p:sp>
      <p:sp>
        <p:nvSpPr>
          <p:cNvPr id="179" name="Google Shape;179;p3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80" name="Google Shape;180;p30"/>
          <p:cNvSpPr txBox="1"/>
          <p:nvPr>
            <p:ph idx="1" type="subTitle"/>
          </p:nvPr>
        </p:nvSpPr>
        <p:spPr>
          <a:xfrm>
            <a:off x="2462575" y="2959018"/>
            <a:ext cx="4218600" cy="7341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Recommendation #2</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Background: E2EE vs. TEEs</a:t>
            </a:r>
            <a:endParaRPr/>
          </a:p>
        </p:txBody>
      </p:sp>
      <p:sp>
        <p:nvSpPr>
          <p:cNvPr id="186" name="Google Shape;186;p3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b="1" lang="en"/>
              <a:t>Confidentiality</a:t>
            </a:r>
            <a:r>
              <a:rPr lang="en"/>
              <a:t> of communication</a:t>
            </a:r>
            <a:br>
              <a:rPr lang="en"/>
            </a:br>
            <a:r>
              <a:rPr lang="en"/>
              <a:t>between users</a:t>
            </a:r>
            <a:endParaRPr/>
          </a:p>
          <a:p>
            <a:pPr indent="-317500" lvl="0" marL="457200" rtl="0" algn="l">
              <a:spcBef>
                <a:spcPts val="0"/>
              </a:spcBef>
              <a:spcAft>
                <a:spcPts val="0"/>
              </a:spcAft>
              <a:buSzPts val="1400"/>
              <a:buChar char="●"/>
            </a:pPr>
            <a:r>
              <a:rPr b="1" lang="en"/>
              <a:t>Specification security</a:t>
            </a:r>
            <a:r>
              <a:rPr lang="en"/>
              <a:t> relies on mathematical hardness</a:t>
            </a:r>
            <a:endParaRPr/>
          </a:p>
          <a:p>
            <a:pPr indent="-317500" lvl="0" marL="457200" rtl="0" algn="l">
              <a:spcBef>
                <a:spcPts val="0"/>
              </a:spcBef>
              <a:spcAft>
                <a:spcPts val="0"/>
              </a:spcAft>
              <a:buSzPts val="1400"/>
              <a:buChar char="●"/>
            </a:pPr>
            <a:r>
              <a:rPr b="1" lang="en"/>
              <a:t>Implementation security</a:t>
            </a:r>
            <a:r>
              <a:rPr lang="en"/>
              <a:t> relies on software and hardware supply chain</a:t>
            </a:r>
            <a:endParaRPr/>
          </a:p>
        </p:txBody>
      </p:sp>
      <p:sp>
        <p:nvSpPr>
          <p:cNvPr id="187" name="Google Shape;187;p3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b="1" lang="en"/>
              <a:t>Confidentiality</a:t>
            </a:r>
            <a:r>
              <a:rPr lang="en"/>
              <a:t> of compute, machine state between users and cloud</a:t>
            </a:r>
            <a:endParaRPr/>
          </a:p>
          <a:p>
            <a:pPr indent="-317500" lvl="0" marL="457200" rtl="0" algn="l">
              <a:spcBef>
                <a:spcPts val="0"/>
              </a:spcBef>
              <a:spcAft>
                <a:spcPts val="0"/>
              </a:spcAft>
              <a:buSzPts val="1400"/>
              <a:buChar char="●"/>
            </a:pPr>
            <a:r>
              <a:rPr b="1" lang="en"/>
              <a:t>Specification security</a:t>
            </a:r>
            <a:r>
              <a:rPr lang="en"/>
              <a:t> relies on </a:t>
            </a:r>
            <a:br>
              <a:rPr lang="en"/>
            </a:br>
            <a:r>
              <a:rPr lang="en"/>
              <a:t>hardware design</a:t>
            </a:r>
            <a:endParaRPr/>
          </a:p>
          <a:p>
            <a:pPr indent="-317500" lvl="0" marL="457200" rtl="0" algn="l">
              <a:spcBef>
                <a:spcPts val="0"/>
              </a:spcBef>
              <a:spcAft>
                <a:spcPts val="0"/>
              </a:spcAft>
              <a:buSzPts val="1400"/>
              <a:buChar char="●"/>
            </a:pPr>
            <a:r>
              <a:rPr b="1" lang="en"/>
              <a:t>Implementation security</a:t>
            </a:r>
            <a:r>
              <a:rPr lang="en"/>
              <a:t> </a:t>
            </a:r>
            <a:r>
              <a:rPr lang="en"/>
              <a:t>relies on (different) hardware supply chain</a:t>
            </a:r>
            <a:endParaRPr/>
          </a:p>
        </p:txBody>
      </p:sp>
      <p:sp>
        <p:nvSpPr>
          <p:cNvPr id="188" name="Google Shape;188;p31"/>
          <p:cNvSpPr txBox="1"/>
          <p:nvPr>
            <p:ph idx="4294967295" type="subTitle"/>
          </p:nvPr>
        </p:nvSpPr>
        <p:spPr>
          <a:xfrm>
            <a:off x="311700" y="2748195"/>
            <a:ext cx="3999900" cy="4116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1200"/>
              </a:spcAft>
              <a:buNone/>
            </a:pPr>
            <a:r>
              <a:rPr lang="en"/>
              <a:t>E2EE goals</a:t>
            </a:r>
            <a:endParaRPr/>
          </a:p>
        </p:txBody>
      </p:sp>
      <p:sp>
        <p:nvSpPr>
          <p:cNvPr id="189" name="Google Shape;189;p31"/>
          <p:cNvSpPr txBox="1"/>
          <p:nvPr>
            <p:ph idx="4294967295" type="subTitle"/>
          </p:nvPr>
        </p:nvSpPr>
        <p:spPr>
          <a:xfrm>
            <a:off x="4608825" y="2748195"/>
            <a:ext cx="3999900" cy="4116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1200"/>
              </a:spcAft>
              <a:buNone/>
            </a:pPr>
            <a:r>
              <a:rPr lang="en"/>
              <a:t>Trusted Hardware goals</a:t>
            </a:r>
            <a:endParaRPr/>
          </a:p>
        </p:txBody>
      </p:sp>
      <p:sp>
        <p:nvSpPr>
          <p:cNvPr id="190" name="Google Shape;190;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400">
                <a:solidFill>
                  <a:schemeClr val="dk1"/>
                </a:solidFill>
              </a:rPr>
              <a:t>Evaluation Framework &amp; Analysis</a:t>
            </a:r>
            <a:endParaRPr sz="3400"/>
          </a:p>
        </p:txBody>
      </p:sp>
      <p:graphicFrame>
        <p:nvGraphicFramePr>
          <p:cNvPr id="196" name="Google Shape;196;p32"/>
          <p:cNvGraphicFramePr/>
          <p:nvPr/>
        </p:nvGraphicFramePr>
        <p:xfrm>
          <a:off x="952500" y="1561475"/>
          <a:ext cx="3000000" cy="3000000"/>
        </p:xfrm>
        <a:graphic>
          <a:graphicData uri="http://schemas.openxmlformats.org/drawingml/2006/table">
            <a:tbl>
              <a:tblPr>
                <a:noFill/>
                <a:tableStyleId>{580FB7A6-25A8-46EC-98DC-A8AA669271C0}</a:tableStyleId>
              </a:tblPr>
              <a:tblGrid>
                <a:gridCol w="3619500"/>
                <a:gridCol w="3619500"/>
              </a:tblGrid>
              <a:tr h="381000">
                <a:tc rowSpan="2">
                  <a:txBody>
                    <a:bodyPr/>
                    <a:lstStyle/>
                    <a:p>
                      <a:pPr indent="0" lvl="0" marL="0" rtl="0" algn="l">
                        <a:spcBef>
                          <a:spcPts val="0"/>
                        </a:spcBef>
                        <a:spcAft>
                          <a:spcPts val="0"/>
                        </a:spcAft>
                        <a:buNone/>
                      </a:pPr>
                      <a:r>
                        <a:rPr b="1" lang="en">
                          <a:solidFill>
                            <a:schemeClr val="lt1"/>
                          </a:solidFill>
                          <a:latin typeface="Montserrat"/>
                          <a:ea typeface="Montserrat"/>
                          <a:cs typeface="Montserrat"/>
                          <a:sym typeface="Montserrat"/>
                        </a:rPr>
                        <a:t>Compatible with E2EE</a:t>
                      </a:r>
                      <a:endParaRPr b="1">
                        <a:solidFill>
                          <a:schemeClr val="lt1"/>
                        </a:solidFill>
                        <a:latin typeface="Montserrat"/>
                        <a:ea typeface="Montserrat"/>
                        <a:cs typeface="Montserrat"/>
                        <a:sym typeface="Montserrat"/>
                      </a:endParaRPr>
                    </a:p>
                  </a:txBody>
                  <a:tcPr marT="91425" marB="91425" marR="91425" marL="91425">
                    <a:solidFill>
                      <a:srgbClr val="38761D"/>
                    </a:solidFill>
                  </a:tcPr>
                </a:tc>
                <a:tc>
                  <a:txBody>
                    <a:bodyPr/>
                    <a:lstStyle/>
                    <a:p>
                      <a:pPr indent="0" lvl="0" marL="0" rtl="0" algn="l">
                        <a:spcBef>
                          <a:spcPts val="0"/>
                        </a:spcBef>
                        <a:spcAft>
                          <a:spcPts val="0"/>
                        </a:spcAft>
                        <a:buNone/>
                      </a:pPr>
                      <a:r>
                        <a:rPr lang="en">
                          <a:latin typeface="Montserrat"/>
                          <a:ea typeface="Montserrat"/>
                          <a:cs typeface="Montserrat"/>
                          <a:sym typeface="Montserrat"/>
                        </a:rPr>
                        <a:t>On-device model, locally fine-tuned</a:t>
                      </a:r>
                      <a:endParaRPr>
                        <a:latin typeface="Montserrat"/>
                        <a:ea typeface="Montserrat"/>
                        <a:cs typeface="Montserrat"/>
                        <a:sym typeface="Montserrat"/>
                      </a:endParaRPr>
                    </a:p>
                  </a:txBody>
                  <a:tcPr marT="91425" marB="91425" marR="91425" marL="91425"/>
                </a:tc>
              </a:tr>
              <a:tr h="381000">
                <a:tc vMerge="1"/>
                <a:tc>
                  <a:txBody>
                    <a:bodyPr/>
                    <a:lstStyle/>
                    <a:p>
                      <a:pPr indent="0" lvl="0" marL="0" rtl="0" algn="l">
                        <a:spcBef>
                          <a:spcPts val="0"/>
                        </a:spcBef>
                        <a:spcAft>
                          <a:spcPts val="0"/>
                        </a:spcAft>
                        <a:buNone/>
                      </a:pPr>
                      <a:r>
                        <a:rPr lang="en">
                          <a:latin typeface="Montserrat"/>
                          <a:ea typeface="Montserrat"/>
                          <a:cs typeface="Montserrat"/>
                          <a:sym typeface="Montserrat"/>
                        </a:rPr>
                        <a:t>Server-side inference under FHE without fine-tuning (not practical)</a:t>
                      </a:r>
                      <a:endParaRPr>
                        <a:latin typeface="Montserrat"/>
                        <a:ea typeface="Montserrat"/>
                        <a:cs typeface="Montserrat"/>
                        <a:sym typeface="Montserrat"/>
                      </a:endParaRPr>
                    </a:p>
                  </a:txBody>
                  <a:tcPr marT="91425" marB="91425" marR="91425" marL="91425"/>
                </a:tc>
              </a:tr>
              <a:tr h="381000">
                <a:tc rowSpan="2">
                  <a:txBody>
                    <a:bodyPr/>
                    <a:lstStyle/>
                    <a:p>
                      <a:pPr indent="0" lvl="0" marL="0" rtl="0" algn="l">
                        <a:spcBef>
                          <a:spcPts val="0"/>
                        </a:spcBef>
                        <a:spcAft>
                          <a:spcPts val="0"/>
                        </a:spcAft>
                        <a:buNone/>
                      </a:pPr>
                      <a:r>
                        <a:rPr b="1" lang="en">
                          <a:solidFill>
                            <a:schemeClr val="lt1"/>
                          </a:solidFill>
                          <a:latin typeface="Montserrat"/>
                          <a:ea typeface="Montserrat"/>
                          <a:cs typeface="Montserrat"/>
                          <a:sym typeface="Montserrat"/>
                        </a:rPr>
                        <a:t>Not compatible with E2EE, but has</a:t>
                      </a:r>
                      <a:br>
                        <a:rPr b="1" lang="en">
                          <a:solidFill>
                            <a:schemeClr val="lt1"/>
                          </a:solidFill>
                          <a:latin typeface="Montserrat"/>
                          <a:ea typeface="Montserrat"/>
                          <a:cs typeface="Montserrat"/>
                          <a:sym typeface="Montserrat"/>
                        </a:rPr>
                      </a:br>
                      <a:r>
                        <a:rPr b="1" lang="en">
                          <a:solidFill>
                            <a:schemeClr val="lt1"/>
                          </a:solidFill>
                          <a:latin typeface="Montserrat"/>
                          <a:ea typeface="Montserrat"/>
                          <a:cs typeface="Montserrat"/>
                          <a:sym typeface="Montserrat"/>
                        </a:rPr>
                        <a:t>some</a:t>
                      </a:r>
                      <a:r>
                        <a:rPr b="1" lang="en">
                          <a:solidFill>
                            <a:schemeClr val="lt1"/>
                          </a:solidFill>
                          <a:latin typeface="Montserrat"/>
                          <a:ea typeface="Montserrat"/>
                          <a:cs typeface="Montserrat"/>
                          <a:sym typeface="Montserrat"/>
                        </a:rPr>
                        <a:t> </a:t>
                      </a:r>
                      <a:r>
                        <a:rPr b="1" lang="en">
                          <a:solidFill>
                            <a:schemeClr val="lt1"/>
                          </a:solidFill>
                          <a:latin typeface="Montserrat"/>
                          <a:ea typeface="Montserrat"/>
                          <a:cs typeface="Montserrat"/>
                          <a:sym typeface="Montserrat"/>
                        </a:rPr>
                        <a:t>heightened security measures</a:t>
                      </a:r>
                      <a:endParaRPr b="1">
                        <a:solidFill>
                          <a:schemeClr val="lt1"/>
                        </a:solidFill>
                        <a:latin typeface="Montserrat"/>
                        <a:ea typeface="Montserrat"/>
                        <a:cs typeface="Montserrat"/>
                        <a:sym typeface="Montserrat"/>
                      </a:endParaRPr>
                    </a:p>
                  </a:txBody>
                  <a:tcPr marT="91425" marB="91425" marR="91425" marL="91425">
                    <a:solidFill>
                      <a:schemeClr val="accent4"/>
                    </a:solidFill>
                  </a:tcPr>
                </a:tc>
                <a:tc>
                  <a:txBody>
                    <a:bodyPr/>
                    <a:lstStyle/>
                    <a:p>
                      <a:pPr indent="0" lvl="0" marL="0" rtl="0" algn="l">
                        <a:spcBef>
                          <a:spcPts val="0"/>
                        </a:spcBef>
                        <a:spcAft>
                          <a:spcPts val="0"/>
                        </a:spcAft>
                        <a:buNone/>
                      </a:pPr>
                      <a:r>
                        <a:rPr lang="en">
                          <a:latin typeface="Montserrat"/>
                          <a:ea typeface="Montserrat"/>
                          <a:cs typeface="Montserrat"/>
                          <a:sym typeface="Montserrat"/>
                        </a:rPr>
                        <a:t>Server-side inference on separate per-user fine-tuned models on TEEs</a:t>
                      </a:r>
                      <a:endParaRPr>
                        <a:latin typeface="Montserrat"/>
                        <a:ea typeface="Montserrat"/>
                        <a:cs typeface="Montserrat"/>
                        <a:sym typeface="Montserrat"/>
                      </a:endParaRPr>
                    </a:p>
                  </a:txBody>
                  <a:tcPr marT="91425" marB="91425" marR="91425" marL="91425"/>
                </a:tc>
              </a:tr>
              <a:tr h="381000">
                <a:tc vMerge="1"/>
                <a:tc>
                  <a:txBody>
                    <a:bodyPr/>
                    <a:lstStyle/>
                    <a:p>
                      <a:pPr indent="0" lvl="0" marL="0" rtl="0" algn="l">
                        <a:spcBef>
                          <a:spcPts val="0"/>
                        </a:spcBef>
                        <a:spcAft>
                          <a:spcPts val="0"/>
                        </a:spcAft>
                        <a:buNone/>
                      </a:pPr>
                      <a:r>
                        <a:rPr lang="en">
                          <a:latin typeface="Montserrat"/>
                          <a:ea typeface="Montserrat"/>
                          <a:cs typeface="Montserrat"/>
                          <a:sym typeface="Montserrat"/>
                        </a:rPr>
                        <a:t>Apple Intelligence (uses TEE)</a:t>
                      </a:r>
                      <a:endParaRPr>
                        <a:latin typeface="Montserrat"/>
                        <a:ea typeface="Montserrat"/>
                        <a:cs typeface="Montserrat"/>
                        <a:sym typeface="Montserrat"/>
                      </a:endParaRPr>
                    </a:p>
                  </a:txBody>
                  <a:tcPr marT="91425" marB="91425" marR="91425" marL="91425"/>
                </a:tc>
              </a:tr>
              <a:tr h="381000">
                <a:tc>
                  <a:txBody>
                    <a:bodyPr/>
                    <a:lstStyle/>
                    <a:p>
                      <a:pPr indent="0" lvl="0" marL="0" rtl="0" algn="l">
                        <a:spcBef>
                          <a:spcPts val="0"/>
                        </a:spcBef>
                        <a:spcAft>
                          <a:spcPts val="0"/>
                        </a:spcAft>
                        <a:buNone/>
                      </a:pPr>
                      <a:r>
                        <a:rPr b="1" lang="en">
                          <a:solidFill>
                            <a:srgbClr val="FFFFFF"/>
                          </a:solidFill>
                          <a:latin typeface="Montserrat"/>
                          <a:ea typeface="Montserrat"/>
                          <a:cs typeface="Montserrat"/>
                          <a:sym typeface="Montserrat"/>
                        </a:rPr>
                        <a:t>Most vulnerable</a:t>
                      </a:r>
                      <a:endParaRPr b="1">
                        <a:solidFill>
                          <a:srgbClr val="FFFFFF"/>
                        </a:solidFill>
                        <a:latin typeface="Montserrat"/>
                        <a:ea typeface="Montserrat"/>
                        <a:cs typeface="Montserrat"/>
                        <a:sym typeface="Montserrat"/>
                      </a:endParaRPr>
                    </a:p>
                  </a:txBody>
                  <a:tcPr marT="91425" marB="91425" marR="91425" marL="91425">
                    <a:solidFill>
                      <a:srgbClr val="980000"/>
                    </a:solidFill>
                  </a:tcPr>
                </a:tc>
                <a:tc>
                  <a:txBody>
                    <a:bodyPr/>
                    <a:lstStyle/>
                    <a:p>
                      <a:pPr indent="0" lvl="0" marL="0" rtl="0" algn="l">
                        <a:spcBef>
                          <a:spcPts val="0"/>
                        </a:spcBef>
                        <a:spcAft>
                          <a:spcPts val="0"/>
                        </a:spcAft>
                        <a:buNone/>
                      </a:pPr>
                      <a:r>
                        <a:rPr lang="en">
                          <a:latin typeface="Montserrat"/>
                          <a:ea typeface="Montserrat"/>
                          <a:cs typeface="Montserrat"/>
                          <a:sym typeface="Montserrat"/>
                        </a:rPr>
                        <a:t>Server-side plaintext inference without fine-tuning</a:t>
                      </a:r>
                      <a:endParaRPr>
                        <a:latin typeface="Montserrat"/>
                        <a:ea typeface="Montserrat"/>
                        <a:cs typeface="Montserrat"/>
                        <a:sym typeface="Montserrat"/>
                      </a:endParaRPr>
                    </a:p>
                  </a:txBody>
                  <a:tcPr marT="91425" marB="91425" marR="91425" marL="91425"/>
                </a:tc>
              </a:tr>
            </a:tbl>
          </a:graphicData>
        </a:graphic>
      </p:graphicFrame>
      <p:sp>
        <p:nvSpPr>
          <p:cNvPr id="197" name="Google Shape;197;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400"/>
              <a:t>Recommendation #2: Processing</a:t>
            </a:r>
            <a:endParaRPr sz="3400"/>
          </a:p>
        </p:txBody>
      </p:sp>
      <p:sp>
        <p:nvSpPr>
          <p:cNvPr id="203" name="Google Shape;203;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rgbClr val="595959"/>
                </a:solidFill>
              </a:rPr>
              <a:t>Processing E2EE content for AI features (such as inference or training) may be compatible with end-to-end encryption only if the following recommendations are upheld:</a:t>
            </a:r>
            <a:endParaRPr sz="1600">
              <a:solidFill>
                <a:srgbClr val="595959"/>
              </a:solidFill>
            </a:endParaRPr>
          </a:p>
          <a:p>
            <a:pPr indent="0" lvl="0" marL="0" rtl="0" algn="l">
              <a:spcBef>
                <a:spcPts val="1200"/>
              </a:spcBef>
              <a:spcAft>
                <a:spcPts val="0"/>
              </a:spcAft>
              <a:buNone/>
            </a:pPr>
            <a:r>
              <a:rPr lang="en" sz="1600">
                <a:solidFill>
                  <a:srgbClr val="595959"/>
                </a:solidFill>
              </a:rPr>
              <a:t>(a) Prioritize endpoint-local processing whenever possible.</a:t>
            </a:r>
            <a:endParaRPr sz="1600">
              <a:solidFill>
                <a:srgbClr val="595959"/>
              </a:solidFill>
            </a:endParaRPr>
          </a:p>
          <a:p>
            <a:pPr indent="0" lvl="0" marL="0" rtl="0" algn="l">
              <a:spcBef>
                <a:spcPts val="1200"/>
              </a:spcBef>
              <a:spcAft>
                <a:spcPts val="0"/>
              </a:spcAft>
              <a:buNone/>
            </a:pPr>
            <a:r>
              <a:rPr lang="en" sz="1600">
                <a:solidFill>
                  <a:srgbClr val="595959"/>
                </a:solidFill>
              </a:rPr>
              <a:t>(b) If processing E2EE content for non-endpoint-local models,</a:t>
            </a:r>
            <a:endParaRPr sz="1600">
              <a:solidFill>
                <a:srgbClr val="595959"/>
              </a:solidFill>
            </a:endParaRPr>
          </a:p>
          <a:p>
            <a:pPr indent="457200" lvl="0" marL="0" rtl="0" algn="l">
              <a:spcBef>
                <a:spcPts val="1200"/>
              </a:spcBef>
              <a:spcAft>
                <a:spcPts val="0"/>
              </a:spcAft>
              <a:buNone/>
            </a:pPr>
            <a:r>
              <a:rPr lang="en" sz="1500">
                <a:solidFill>
                  <a:srgbClr val="595959"/>
                </a:solidFill>
              </a:rPr>
              <a:t>(i) No third party can see or use any E2EE </a:t>
            </a:r>
            <a:r>
              <a:rPr b="1" lang="en" sz="1500">
                <a:solidFill>
                  <a:srgbClr val="595959"/>
                </a:solidFill>
              </a:rPr>
              <a:t>content</a:t>
            </a:r>
            <a:r>
              <a:rPr lang="en" sz="1500">
                <a:solidFill>
                  <a:srgbClr val="595959"/>
                </a:solidFill>
              </a:rPr>
              <a:t> without </a:t>
            </a:r>
            <a:r>
              <a:rPr b="1" lang="en" sz="1500">
                <a:solidFill>
                  <a:srgbClr val="595959"/>
                </a:solidFill>
              </a:rPr>
              <a:t>breaking encryption</a:t>
            </a:r>
            <a:r>
              <a:rPr lang="en" sz="1500">
                <a:solidFill>
                  <a:srgbClr val="595959"/>
                </a:solidFill>
              </a:rPr>
              <a:t>, &amp;</a:t>
            </a:r>
            <a:endParaRPr sz="1500">
              <a:solidFill>
                <a:srgbClr val="595959"/>
              </a:solidFill>
            </a:endParaRPr>
          </a:p>
          <a:p>
            <a:pPr indent="457200" lvl="0" marL="0" rtl="0" algn="l">
              <a:spcBef>
                <a:spcPts val="1200"/>
              </a:spcBef>
              <a:spcAft>
                <a:spcPts val="1200"/>
              </a:spcAft>
              <a:buNone/>
            </a:pPr>
            <a:r>
              <a:rPr lang="en" sz="1500">
                <a:solidFill>
                  <a:srgbClr val="595959"/>
                </a:solidFill>
              </a:rPr>
              <a:t>(ii) A user’s E2EE content is exclusively used to fulfill that user’s requests</a:t>
            </a:r>
            <a:endParaRPr sz="1500">
              <a:solidFill>
                <a:srgbClr val="595959"/>
              </a:solidFill>
            </a:endParaRPr>
          </a:p>
        </p:txBody>
      </p:sp>
      <p:sp>
        <p:nvSpPr>
          <p:cNvPr id="204" name="Google Shape;204;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400"/>
              <a:t>Recommendation #2: Processing</a:t>
            </a:r>
            <a:endParaRPr sz="3400"/>
          </a:p>
        </p:txBody>
      </p:sp>
      <p:sp>
        <p:nvSpPr>
          <p:cNvPr id="210" name="Google Shape;210;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rgbClr val="595959"/>
                </a:solidFill>
              </a:rPr>
              <a:t>Processing E2EE content for AI features (such as inference or training) may be compatible with end-to-end encryption only if the following recommendations are upheld:</a:t>
            </a:r>
            <a:endParaRPr sz="1600">
              <a:solidFill>
                <a:srgbClr val="595959"/>
              </a:solidFill>
            </a:endParaRPr>
          </a:p>
          <a:p>
            <a:pPr indent="0" lvl="0" marL="0" rtl="0" algn="l">
              <a:spcBef>
                <a:spcPts val="1200"/>
              </a:spcBef>
              <a:spcAft>
                <a:spcPts val="0"/>
              </a:spcAft>
              <a:buNone/>
            </a:pPr>
            <a:r>
              <a:rPr lang="en" sz="1600">
                <a:solidFill>
                  <a:srgbClr val="595959"/>
                </a:solidFill>
              </a:rPr>
              <a:t>(a) Prioritize endpoint-local processing whenever possible.</a:t>
            </a:r>
            <a:endParaRPr sz="1600">
              <a:solidFill>
                <a:srgbClr val="595959"/>
              </a:solidFill>
            </a:endParaRPr>
          </a:p>
          <a:p>
            <a:pPr indent="0" lvl="0" marL="0" rtl="0" algn="l">
              <a:spcBef>
                <a:spcPts val="1200"/>
              </a:spcBef>
              <a:spcAft>
                <a:spcPts val="0"/>
              </a:spcAft>
              <a:buNone/>
            </a:pPr>
            <a:r>
              <a:rPr lang="en" sz="1600">
                <a:solidFill>
                  <a:srgbClr val="595959"/>
                </a:solidFill>
              </a:rPr>
              <a:t>(b) If processing E2EE content for non-endpoint-local models,</a:t>
            </a:r>
            <a:endParaRPr sz="1600">
              <a:solidFill>
                <a:srgbClr val="595959"/>
              </a:solidFill>
            </a:endParaRPr>
          </a:p>
          <a:p>
            <a:pPr indent="457200" lvl="0" marL="0" rtl="0" algn="l">
              <a:spcBef>
                <a:spcPts val="1200"/>
              </a:spcBef>
              <a:spcAft>
                <a:spcPts val="0"/>
              </a:spcAft>
              <a:buNone/>
            </a:pPr>
            <a:r>
              <a:rPr lang="en" sz="1500">
                <a:solidFill>
                  <a:srgbClr val="595959"/>
                </a:solidFill>
              </a:rPr>
              <a:t>(i) No third party can see or use any E2EE </a:t>
            </a:r>
            <a:r>
              <a:rPr b="1" lang="en" sz="1500">
                <a:solidFill>
                  <a:srgbClr val="595959"/>
                </a:solidFill>
              </a:rPr>
              <a:t>content</a:t>
            </a:r>
            <a:r>
              <a:rPr lang="en" sz="1500">
                <a:solidFill>
                  <a:srgbClr val="595959"/>
                </a:solidFill>
              </a:rPr>
              <a:t> without </a:t>
            </a:r>
            <a:r>
              <a:rPr b="1" lang="en" sz="1500">
                <a:solidFill>
                  <a:srgbClr val="595959"/>
                </a:solidFill>
              </a:rPr>
              <a:t>breaking encryption</a:t>
            </a:r>
            <a:r>
              <a:rPr lang="en" sz="1500">
                <a:solidFill>
                  <a:srgbClr val="595959"/>
                </a:solidFill>
              </a:rPr>
              <a:t>, &amp;</a:t>
            </a:r>
            <a:endParaRPr sz="1500">
              <a:solidFill>
                <a:srgbClr val="595959"/>
              </a:solidFill>
            </a:endParaRPr>
          </a:p>
          <a:p>
            <a:pPr indent="457200" lvl="0" marL="0" rtl="0" algn="l">
              <a:spcBef>
                <a:spcPts val="1200"/>
              </a:spcBef>
              <a:spcAft>
                <a:spcPts val="1200"/>
              </a:spcAft>
              <a:buNone/>
            </a:pPr>
            <a:r>
              <a:rPr lang="en" sz="1500">
                <a:solidFill>
                  <a:srgbClr val="595959"/>
                </a:solidFill>
              </a:rPr>
              <a:t>(ii) A user’s E2EE content is exclusively used to fulfill that user’s requests</a:t>
            </a:r>
            <a:endParaRPr sz="1500">
              <a:solidFill>
                <a:srgbClr val="595959"/>
              </a:solidFill>
            </a:endParaRPr>
          </a:p>
        </p:txBody>
      </p:sp>
      <p:sp>
        <p:nvSpPr>
          <p:cNvPr id="211" name="Google Shape;211;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12" name="Google Shape;212;p34"/>
          <p:cNvSpPr txBox="1"/>
          <p:nvPr>
            <p:ph idx="1" type="body"/>
          </p:nvPr>
        </p:nvSpPr>
        <p:spPr>
          <a:xfrm>
            <a:off x="311700" y="3586175"/>
            <a:ext cx="8520600" cy="1399800"/>
          </a:xfrm>
          <a:prstGeom prst="rect">
            <a:avLst/>
          </a:prstGeom>
        </p:spPr>
        <p:txBody>
          <a:bodyPr anchorCtr="0" anchor="t" bIns="91425" lIns="91425" spcFirstLastPara="1" rIns="91425" wrap="square" tIns="91425">
            <a:normAutofit/>
          </a:bodyPr>
          <a:lstStyle/>
          <a:p>
            <a:pPr indent="457200" lvl="0" marL="0" rtl="0" algn="l">
              <a:spcBef>
                <a:spcPts val="0"/>
              </a:spcBef>
              <a:spcAft>
                <a:spcPts val="0"/>
              </a:spcAft>
              <a:buNone/>
            </a:pPr>
            <a:r>
              <a:rPr b="1" i="1" lang="en" sz="1500">
                <a:solidFill>
                  <a:srgbClr val="595959"/>
                </a:solidFill>
              </a:rPr>
              <a:t>“Content”</a:t>
            </a:r>
            <a:r>
              <a:rPr i="1" lang="en" sz="1500">
                <a:solidFill>
                  <a:srgbClr val="595959"/>
                </a:solidFill>
              </a:rPr>
              <a:t> includes any derivative of E2EE content (i.e., any non-trivial function of content).</a:t>
            </a:r>
            <a:endParaRPr i="1" sz="1500">
              <a:solidFill>
                <a:srgbClr val="595959"/>
              </a:solidFill>
            </a:endParaRPr>
          </a:p>
          <a:p>
            <a:pPr indent="457200" lvl="0" marL="0" rtl="0" algn="l">
              <a:spcBef>
                <a:spcPts val="1200"/>
              </a:spcBef>
              <a:spcAft>
                <a:spcPts val="1200"/>
              </a:spcAft>
              <a:buNone/>
            </a:pPr>
            <a:r>
              <a:rPr b="1" i="1" lang="en" sz="1500">
                <a:solidFill>
                  <a:srgbClr val="595959"/>
                </a:solidFill>
              </a:rPr>
              <a:t>“Cannot see/use without breaking encryption”</a:t>
            </a:r>
            <a:r>
              <a:rPr i="1" lang="en" sz="1500">
                <a:solidFill>
                  <a:srgbClr val="595959"/>
                </a:solidFill>
              </a:rPr>
              <a:t> may be achieved with some privacy-preserving technical configurations like FHE.</a:t>
            </a:r>
            <a:endParaRPr i="1" sz="1400">
              <a:solidFill>
                <a:srgbClr val="595959"/>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5"/>
          <p:cNvSpPr txBox="1"/>
          <p:nvPr>
            <p:ph type="title"/>
          </p:nvPr>
        </p:nvSpPr>
        <p:spPr>
          <a:xfrm>
            <a:off x="1095600" y="1396600"/>
            <a:ext cx="6952800" cy="1638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chemeClr val="accent2"/>
                </a:solidFill>
              </a:rPr>
              <a:t>Disclosure &amp; Consent</a:t>
            </a:r>
            <a:endParaRPr>
              <a:solidFill>
                <a:schemeClr val="accent2"/>
              </a:solidFill>
            </a:endParaRPr>
          </a:p>
        </p:txBody>
      </p:sp>
      <p:sp>
        <p:nvSpPr>
          <p:cNvPr id="218" name="Google Shape;218;p3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19" name="Google Shape;219;p35"/>
          <p:cNvSpPr txBox="1"/>
          <p:nvPr>
            <p:ph idx="1" type="subTitle"/>
          </p:nvPr>
        </p:nvSpPr>
        <p:spPr>
          <a:xfrm>
            <a:off x="2462575" y="2959018"/>
            <a:ext cx="4218600" cy="7341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Recommendations #3 &amp; #4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Areas of Law</a:t>
            </a:r>
            <a:endParaRPr/>
          </a:p>
        </p:txBody>
      </p:sp>
      <p:sp>
        <p:nvSpPr>
          <p:cNvPr id="225" name="Google Shape;225;p36"/>
          <p:cNvSpPr txBox="1"/>
          <p:nvPr>
            <p:ph idx="4294967295" type="body"/>
          </p:nvPr>
        </p:nvSpPr>
        <p:spPr>
          <a:xfrm>
            <a:off x="1480700" y="1369775"/>
            <a:ext cx="2517900" cy="9942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lang="en"/>
              <a:t>Contract Law</a:t>
            </a:r>
            <a:endParaRPr/>
          </a:p>
        </p:txBody>
      </p:sp>
      <p:sp>
        <p:nvSpPr>
          <p:cNvPr id="226" name="Google Shape;226;p36"/>
          <p:cNvSpPr txBox="1"/>
          <p:nvPr>
            <p:ph idx="4294967295" type="body"/>
          </p:nvPr>
        </p:nvSpPr>
        <p:spPr>
          <a:xfrm>
            <a:off x="5688925" y="1369775"/>
            <a:ext cx="2517900" cy="9942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lang="en"/>
              <a:t>Consumer Protection Law</a:t>
            </a:r>
            <a:endParaRPr/>
          </a:p>
        </p:txBody>
      </p:sp>
      <p:sp>
        <p:nvSpPr>
          <p:cNvPr id="227" name="Google Shape;227;p36"/>
          <p:cNvSpPr txBox="1"/>
          <p:nvPr>
            <p:ph idx="4294967295" type="body"/>
          </p:nvPr>
        </p:nvSpPr>
        <p:spPr>
          <a:xfrm>
            <a:off x="5688925" y="2832025"/>
            <a:ext cx="2517900" cy="9942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lang="en"/>
              <a:t>Antitrust Law</a:t>
            </a:r>
            <a:endParaRPr/>
          </a:p>
        </p:txBody>
      </p:sp>
      <p:sp>
        <p:nvSpPr>
          <p:cNvPr id="228" name="Google Shape;228;p36"/>
          <p:cNvSpPr txBox="1"/>
          <p:nvPr>
            <p:ph idx="4294967295" type="body"/>
          </p:nvPr>
        </p:nvSpPr>
        <p:spPr>
          <a:xfrm>
            <a:off x="1480700" y="2832025"/>
            <a:ext cx="2517900" cy="9942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lang="en"/>
              <a:t>Data Protection Law</a:t>
            </a:r>
            <a:endParaRPr/>
          </a:p>
        </p:txBody>
      </p:sp>
      <p:sp>
        <p:nvSpPr>
          <p:cNvPr id="229" name="Google Shape;229;p36"/>
          <p:cNvSpPr/>
          <p:nvPr/>
        </p:nvSpPr>
        <p:spPr>
          <a:xfrm>
            <a:off x="5688925" y="1262675"/>
            <a:ext cx="2517900" cy="1101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p>
        </p:txBody>
      </p:sp>
      <p:pic>
        <p:nvPicPr>
          <p:cNvPr id="230" name="Google Shape;230;p36"/>
          <p:cNvPicPr preferRelativeResize="0"/>
          <p:nvPr/>
        </p:nvPicPr>
        <p:blipFill>
          <a:blip r:embed="rId3">
            <a:alphaModFix/>
          </a:blip>
          <a:stretch>
            <a:fillRect/>
          </a:stretch>
        </p:blipFill>
        <p:spPr>
          <a:xfrm>
            <a:off x="4745925" y="2883310"/>
            <a:ext cx="853350" cy="891615"/>
          </a:xfrm>
          <a:prstGeom prst="rect">
            <a:avLst/>
          </a:prstGeom>
          <a:noFill/>
          <a:ln>
            <a:noFill/>
          </a:ln>
        </p:spPr>
      </p:pic>
      <p:pic>
        <p:nvPicPr>
          <p:cNvPr id="231" name="Google Shape;231;p36"/>
          <p:cNvPicPr preferRelativeResize="0"/>
          <p:nvPr/>
        </p:nvPicPr>
        <p:blipFill>
          <a:blip r:embed="rId4">
            <a:alphaModFix/>
          </a:blip>
          <a:stretch>
            <a:fillRect/>
          </a:stretch>
        </p:blipFill>
        <p:spPr>
          <a:xfrm>
            <a:off x="532499" y="1440199"/>
            <a:ext cx="853350" cy="853350"/>
          </a:xfrm>
          <a:prstGeom prst="rect">
            <a:avLst/>
          </a:prstGeom>
          <a:noFill/>
          <a:ln>
            <a:noFill/>
          </a:ln>
        </p:spPr>
      </p:pic>
      <p:pic>
        <p:nvPicPr>
          <p:cNvPr id="232" name="Google Shape;232;p36"/>
          <p:cNvPicPr preferRelativeResize="0"/>
          <p:nvPr/>
        </p:nvPicPr>
        <p:blipFill>
          <a:blip r:embed="rId5">
            <a:alphaModFix/>
          </a:blip>
          <a:stretch>
            <a:fillRect/>
          </a:stretch>
        </p:blipFill>
        <p:spPr>
          <a:xfrm>
            <a:off x="4745937" y="1421063"/>
            <a:ext cx="853340" cy="891601"/>
          </a:xfrm>
          <a:prstGeom prst="rect">
            <a:avLst/>
          </a:prstGeom>
          <a:noFill/>
          <a:ln>
            <a:noFill/>
          </a:ln>
        </p:spPr>
      </p:pic>
      <p:sp>
        <p:nvSpPr>
          <p:cNvPr id="233" name="Google Shape;233;p36"/>
          <p:cNvSpPr txBox="1"/>
          <p:nvPr/>
        </p:nvSpPr>
        <p:spPr>
          <a:xfrm>
            <a:off x="7183350" y="4802525"/>
            <a:ext cx="3106500" cy="18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latin typeface="Montserrat"/>
                <a:ea typeface="Montserrat"/>
                <a:cs typeface="Montserrat"/>
                <a:sym typeface="Montserrat"/>
              </a:rPr>
              <a:t>Icons designed by FreePik</a:t>
            </a:r>
            <a:endParaRPr sz="1000">
              <a:solidFill>
                <a:srgbClr val="333333"/>
              </a:solidFill>
              <a:latin typeface="Montserrat"/>
              <a:ea typeface="Montserrat"/>
              <a:cs typeface="Montserrat"/>
              <a:sym typeface="Montserrat"/>
            </a:endParaRPr>
          </a:p>
        </p:txBody>
      </p:sp>
      <p:sp>
        <p:nvSpPr>
          <p:cNvPr id="234" name="Google Shape;234;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t>‹#›</a:t>
            </a:fld>
            <a:endParaRPr sz="1000"/>
          </a:p>
        </p:txBody>
      </p:sp>
      <p:pic>
        <p:nvPicPr>
          <p:cNvPr id="235" name="Google Shape;235;p36" title="folder_8231177.png"/>
          <p:cNvPicPr preferRelativeResize="0"/>
          <p:nvPr/>
        </p:nvPicPr>
        <p:blipFill>
          <a:blip r:embed="rId6">
            <a:alphaModFix/>
          </a:blip>
          <a:stretch>
            <a:fillRect/>
          </a:stretch>
        </p:blipFill>
        <p:spPr>
          <a:xfrm>
            <a:off x="532499" y="2902449"/>
            <a:ext cx="853350" cy="853350"/>
          </a:xfrm>
          <a:prstGeom prst="rect">
            <a:avLst/>
          </a:prstGeom>
          <a:noFill/>
          <a:ln>
            <a:noFill/>
          </a:ln>
        </p:spPr>
      </p:pic>
      <p:sp>
        <p:nvSpPr>
          <p:cNvPr id="236" name="Google Shape;236;p36"/>
          <p:cNvSpPr/>
          <p:nvPr/>
        </p:nvSpPr>
        <p:spPr>
          <a:xfrm>
            <a:off x="1480700" y="1262675"/>
            <a:ext cx="2517900" cy="1101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p>
        </p:txBody>
      </p:sp>
      <p:sp>
        <p:nvSpPr>
          <p:cNvPr id="237" name="Google Shape;237;p36"/>
          <p:cNvSpPr/>
          <p:nvPr/>
        </p:nvSpPr>
        <p:spPr>
          <a:xfrm>
            <a:off x="1480700" y="2778475"/>
            <a:ext cx="2517900" cy="1101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9"/>
          <p:cNvPicPr preferRelativeResize="0"/>
          <p:nvPr/>
        </p:nvPicPr>
        <p:blipFill>
          <a:blip r:embed="rId3">
            <a:alphaModFix/>
          </a:blip>
          <a:stretch>
            <a:fillRect/>
          </a:stretch>
        </p:blipFill>
        <p:spPr>
          <a:xfrm>
            <a:off x="1406625" y="4366200"/>
            <a:ext cx="817525" cy="717225"/>
          </a:xfrm>
          <a:prstGeom prst="rect">
            <a:avLst/>
          </a:prstGeom>
          <a:noFill/>
          <a:ln>
            <a:noFill/>
          </a:ln>
        </p:spPr>
      </p:pic>
      <p:sp>
        <p:nvSpPr>
          <p:cNvPr id="101" name="Google Shape;101;p1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1300"/>
              <a:t>‹#›</a:t>
            </a:fld>
            <a:endParaRPr sz="1300"/>
          </a:p>
        </p:txBody>
      </p:sp>
      <p:sp>
        <p:nvSpPr>
          <p:cNvPr id="102" name="Google Shape;102;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900"/>
              <a:t>Mallory Knodel</a:t>
            </a:r>
            <a:r>
              <a:rPr lang="en" sz="1900"/>
              <a:t>, New York University</a:t>
            </a:r>
            <a:endParaRPr sz="1900"/>
          </a:p>
          <a:p>
            <a:pPr indent="0" lvl="0" marL="0" rtl="0" algn="l">
              <a:spcBef>
                <a:spcPts val="0"/>
              </a:spcBef>
              <a:spcAft>
                <a:spcPts val="0"/>
              </a:spcAft>
              <a:buNone/>
            </a:pPr>
            <a:r>
              <a:rPr lang="en" sz="1900"/>
              <a:t>Andrés Fábrega, Cornell University</a:t>
            </a:r>
            <a:endParaRPr sz="1900"/>
          </a:p>
          <a:p>
            <a:pPr indent="0" lvl="0" marL="0" rtl="0" algn="l">
              <a:spcBef>
                <a:spcPts val="0"/>
              </a:spcBef>
              <a:spcAft>
                <a:spcPts val="0"/>
              </a:spcAft>
              <a:buNone/>
            </a:pPr>
            <a:r>
              <a:rPr lang="en" sz="1900"/>
              <a:t>Daniella Ferrari, New York University</a:t>
            </a:r>
            <a:endParaRPr sz="1900"/>
          </a:p>
          <a:p>
            <a:pPr indent="0" lvl="0" marL="0" rtl="0" algn="l">
              <a:spcBef>
                <a:spcPts val="0"/>
              </a:spcBef>
              <a:spcAft>
                <a:spcPts val="0"/>
              </a:spcAft>
              <a:buNone/>
            </a:pPr>
            <a:r>
              <a:rPr lang="en" sz="1900"/>
              <a:t>Jacob Leiken, New York University</a:t>
            </a:r>
            <a:endParaRPr sz="1900"/>
          </a:p>
          <a:p>
            <a:pPr indent="0" lvl="0" marL="0" rtl="0" algn="l">
              <a:spcBef>
                <a:spcPts val="0"/>
              </a:spcBef>
              <a:spcAft>
                <a:spcPts val="0"/>
              </a:spcAft>
              <a:buNone/>
            </a:pPr>
            <a:r>
              <a:rPr lang="en" sz="1900"/>
              <a:t>Betty Li Hou, New York University</a:t>
            </a:r>
            <a:endParaRPr sz="1900"/>
          </a:p>
          <a:p>
            <a:pPr indent="0" lvl="0" marL="0" rtl="0" algn="l">
              <a:spcBef>
                <a:spcPts val="0"/>
              </a:spcBef>
              <a:spcAft>
                <a:spcPts val="0"/>
              </a:spcAft>
              <a:buNone/>
            </a:pPr>
            <a:r>
              <a:rPr lang="en" sz="1900"/>
              <a:t>Derek Yen, New York University</a:t>
            </a:r>
            <a:endParaRPr sz="1900"/>
          </a:p>
          <a:p>
            <a:pPr indent="0" lvl="0" marL="0" rtl="0" algn="l">
              <a:spcBef>
                <a:spcPts val="0"/>
              </a:spcBef>
              <a:spcAft>
                <a:spcPts val="0"/>
              </a:spcAft>
              <a:buNone/>
            </a:pPr>
            <a:r>
              <a:rPr lang="en" sz="1900"/>
              <a:t>Sam de Alfaro, New York University</a:t>
            </a:r>
            <a:endParaRPr sz="1900"/>
          </a:p>
          <a:p>
            <a:pPr indent="0" lvl="0" marL="0" rtl="0" algn="l">
              <a:spcBef>
                <a:spcPts val="0"/>
              </a:spcBef>
              <a:spcAft>
                <a:spcPts val="0"/>
              </a:spcAft>
              <a:buNone/>
            </a:pPr>
            <a:r>
              <a:rPr lang="en" sz="1900"/>
              <a:t>Kyunghyun Cho, New York University</a:t>
            </a:r>
            <a:endParaRPr sz="1900"/>
          </a:p>
          <a:p>
            <a:pPr indent="0" lvl="0" marL="0" rtl="0" algn="l">
              <a:spcBef>
                <a:spcPts val="0"/>
              </a:spcBef>
              <a:spcAft>
                <a:spcPts val="0"/>
              </a:spcAft>
              <a:buNone/>
            </a:pPr>
            <a:r>
              <a:rPr lang="en" sz="1900"/>
              <a:t>Sunoo Park, New York University</a:t>
            </a:r>
            <a:endParaRPr sz="1900"/>
          </a:p>
        </p:txBody>
      </p:sp>
      <p:sp>
        <p:nvSpPr>
          <p:cNvPr id="103" name="Google Shape;103;p19"/>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500"/>
              <a:t>How to Think About E2EE and AI</a:t>
            </a:r>
            <a:endParaRPr sz="25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7"/>
          <p:cNvSpPr/>
          <p:nvPr/>
        </p:nvSpPr>
        <p:spPr>
          <a:xfrm>
            <a:off x="-56975" y="-75875"/>
            <a:ext cx="4320000" cy="52386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43" name="Google Shape;243;p37"/>
          <p:cNvSpPr txBox="1"/>
          <p:nvPr>
            <p:ph type="title"/>
          </p:nvPr>
        </p:nvSpPr>
        <p:spPr>
          <a:xfrm>
            <a:off x="4572000" y="5280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User Consent</a:t>
            </a:r>
            <a:endParaRPr/>
          </a:p>
        </p:txBody>
      </p:sp>
      <p:sp>
        <p:nvSpPr>
          <p:cNvPr id="244" name="Google Shape;244;p37"/>
          <p:cNvSpPr txBox="1"/>
          <p:nvPr>
            <p:ph idx="1" type="body"/>
          </p:nvPr>
        </p:nvSpPr>
        <p:spPr>
          <a:xfrm>
            <a:off x="4572000" y="1695300"/>
            <a:ext cx="3999900" cy="2822400"/>
          </a:xfrm>
          <a:prstGeom prst="rect">
            <a:avLst/>
          </a:prstGeom>
        </p:spPr>
        <p:txBody>
          <a:bodyPr anchorCtr="0" anchor="t" bIns="91425" lIns="91425" spcFirstLastPara="1" rIns="91425" wrap="square" tIns="91425">
            <a:normAutofit lnSpcReduction="10000"/>
          </a:bodyPr>
          <a:lstStyle/>
          <a:p>
            <a:pPr indent="-330200" lvl="0" marL="457200" rtl="0" algn="l">
              <a:spcBef>
                <a:spcPts val="0"/>
              </a:spcBef>
              <a:spcAft>
                <a:spcPts val="0"/>
              </a:spcAft>
              <a:buSzPts val="1600"/>
              <a:buChar char="●"/>
            </a:pPr>
            <a:r>
              <a:rPr lang="en" sz="1600"/>
              <a:t>Consumers do not read privacy policies or ToS</a:t>
            </a:r>
            <a:endParaRPr sz="1600"/>
          </a:p>
          <a:p>
            <a:pPr indent="-330200" lvl="0" marL="457200" rtl="0" algn="l">
              <a:spcBef>
                <a:spcPts val="0"/>
              </a:spcBef>
              <a:spcAft>
                <a:spcPts val="0"/>
              </a:spcAft>
              <a:buSzPts val="1600"/>
              <a:buChar char="●"/>
            </a:pPr>
            <a:r>
              <a:rPr lang="en" sz="1600"/>
              <a:t>Company data practices and privacy harms are </a:t>
            </a:r>
            <a:r>
              <a:rPr lang="en" sz="1600"/>
              <a:t>hard</a:t>
            </a:r>
            <a:r>
              <a:rPr lang="en" sz="1600"/>
              <a:t> to understand</a:t>
            </a:r>
            <a:endParaRPr sz="1600"/>
          </a:p>
          <a:p>
            <a:pPr indent="-330200" lvl="0" marL="457200" rtl="0" algn="l">
              <a:spcBef>
                <a:spcPts val="0"/>
              </a:spcBef>
              <a:spcAft>
                <a:spcPts val="0"/>
              </a:spcAft>
              <a:buSzPts val="1600"/>
              <a:buChar char="●"/>
            </a:pPr>
            <a:r>
              <a:rPr lang="en" sz="1600"/>
              <a:t>There are limited alternatives</a:t>
            </a:r>
            <a:endParaRPr sz="1600"/>
          </a:p>
          <a:p>
            <a:pPr indent="-330200" lvl="0" marL="457200" rtl="0" algn="l">
              <a:spcBef>
                <a:spcPts val="0"/>
              </a:spcBef>
              <a:spcAft>
                <a:spcPts val="0"/>
              </a:spcAft>
              <a:buSzPts val="1600"/>
              <a:buChar char="●"/>
            </a:pPr>
            <a:r>
              <a:rPr lang="en" sz="1600"/>
              <a:t>User preference may change over time and may vary according to the context</a:t>
            </a:r>
            <a:endParaRPr sz="1600"/>
          </a:p>
          <a:p>
            <a:pPr indent="-330200" lvl="0" marL="457200" rtl="0" algn="l">
              <a:spcBef>
                <a:spcPts val="0"/>
              </a:spcBef>
              <a:spcAft>
                <a:spcPts val="0"/>
              </a:spcAft>
              <a:buSzPts val="1600"/>
              <a:buChar char="●"/>
            </a:pPr>
            <a:r>
              <a:rPr lang="en" sz="1600"/>
              <a:t>Individual consent does not capture group settings</a:t>
            </a:r>
            <a:endParaRPr sz="1600"/>
          </a:p>
        </p:txBody>
      </p:sp>
      <p:sp>
        <p:nvSpPr>
          <p:cNvPr id="245" name="Google Shape;245;p37"/>
          <p:cNvSpPr txBox="1"/>
          <p:nvPr>
            <p:ph idx="4294967295" type="subTitle"/>
          </p:nvPr>
        </p:nvSpPr>
        <p:spPr>
          <a:xfrm>
            <a:off x="4572000" y="1283699"/>
            <a:ext cx="3999900" cy="4116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1200"/>
              </a:spcAft>
              <a:buNone/>
            </a:pPr>
            <a:r>
              <a:rPr lang="en"/>
              <a:t>… and problems with consent</a:t>
            </a:r>
            <a:endParaRPr/>
          </a:p>
        </p:txBody>
      </p:sp>
      <p:sp>
        <p:nvSpPr>
          <p:cNvPr id="246" name="Google Shape;246;p37"/>
          <p:cNvSpPr/>
          <p:nvPr/>
        </p:nvSpPr>
        <p:spPr>
          <a:xfrm rot="5400000">
            <a:off x="1684126" y="-125750"/>
            <a:ext cx="816900" cy="3151800"/>
          </a:xfrm>
          <a:prstGeom prst="curvedRightArrow">
            <a:avLst>
              <a:gd fmla="val 25000" name="adj1"/>
              <a:gd fmla="val 70548" name="adj2"/>
              <a:gd fmla="val 25000" name="adj3"/>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47" name="Google Shape;247;p37"/>
          <p:cNvSpPr/>
          <p:nvPr/>
        </p:nvSpPr>
        <p:spPr>
          <a:xfrm rot="-5400000">
            <a:off x="1826975" y="1967038"/>
            <a:ext cx="757500" cy="3207600"/>
          </a:xfrm>
          <a:prstGeom prst="curvedRightArrow">
            <a:avLst>
              <a:gd fmla="val 25000" name="adj1"/>
              <a:gd fmla="val 70548" name="adj2"/>
              <a:gd fmla="val 25000" name="adj3"/>
            </a:avLst>
          </a:prstGeom>
          <a:solidFill>
            <a:schemeClr val="lt2"/>
          </a:solidFill>
          <a:ln cap="flat" cmpd="sng" w="9525">
            <a:solidFill>
              <a:schemeClr val="accent1"/>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48" name="Google Shape;248;p37"/>
          <p:cNvSpPr txBox="1"/>
          <p:nvPr/>
        </p:nvSpPr>
        <p:spPr>
          <a:xfrm>
            <a:off x="1443575" y="361500"/>
            <a:ext cx="1524300" cy="9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1"/>
                </a:solidFill>
              </a:rPr>
              <a:t>Company</a:t>
            </a:r>
            <a:endParaRPr b="1" sz="1800">
              <a:solidFill>
                <a:schemeClr val="accent1"/>
              </a:solidFill>
            </a:endParaRPr>
          </a:p>
          <a:p>
            <a:pPr indent="0" lvl="0" marL="0" rtl="0" algn="l">
              <a:spcBef>
                <a:spcPts val="0"/>
              </a:spcBef>
              <a:spcAft>
                <a:spcPts val="0"/>
              </a:spcAft>
              <a:buNone/>
            </a:pPr>
            <a:r>
              <a:rPr b="1" lang="en" sz="1800">
                <a:solidFill>
                  <a:schemeClr val="accent1"/>
                </a:solidFill>
              </a:rPr>
              <a:t>Disclosure</a:t>
            </a:r>
            <a:endParaRPr b="1" sz="1800">
              <a:solidFill>
                <a:schemeClr val="accent1"/>
              </a:solidFill>
            </a:endParaRPr>
          </a:p>
        </p:txBody>
      </p:sp>
      <p:sp>
        <p:nvSpPr>
          <p:cNvPr id="249" name="Google Shape;249;p37"/>
          <p:cNvSpPr txBox="1"/>
          <p:nvPr/>
        </p:nvSpPr>
        <p:spPr>
          <a:xfrm>
            <a:off x="1520375" y="3855800"/>
            <a:ext cx="1370700" cy="58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accent1"/>
                </a:solidFill>
              </a:rPr>
              <a:t>User</a:t>
            </a:r>
            <a:endParaRPr b="1" sz="1800">
              <a:solidFill>
                <a:schemeClr val="accent1"/>
              </a:solidFill>
            </a:endParaRPr>
          </a:p>
          <a:p>
            <a:pPr indent="0" lvl="0" marL="0" rtl="0" algn="ctr">
              <a:spcBef>
                <a:spcPts val="0"/>
              </a:spcBef>
              <a:spcAft>
                <a:spcPts val="0"/>
              </a:spcAft>
              <a:buNone/>
            </a:pPr>
            <a:r>
              <a:rPr b="1" lang="en" sz="1800">
                <a:solidFill>
                  <a:schemeClr val="accent1"/>
                </a:solidFill>
              </a:rPr>
              <a:t>Consent</a:t>
            </a:r>
            <a:endParaRPr b="1" sz="1800">
              <a:solidFill>
                <a:schemeClr val="accent1"/>
              </a:solidFill>
            </a:endParaRPr>
          </a:p>
        </p:txBody>
      </p:sp>
      <p:pic>
        <p:nvPicPr>
          <p:cNvPr id="250" name="Google Shape;250;p37"/>
          <p:cNvPicPr preferRelativeResize="0"/>
          <p:nvPr/>
        </p:nvPicPr>
        <p:blipFill>
          <a:blip r:embed="rId3">
            <a:alphaModFix/>
          </a:blip>
          <a:stretch>
            <a:fillRect/>
          </a:stretch>
        </p:blipFill>
        <p:spPr>
          <a:xfrm>
            <a:off x="338976" y="1942450"/>
            <a:ext cx="795900" cy="804131"/>
          </a:xfrm>
          <a:prstGeom prst="rect">
            <a:avLst/>
          </a:prstGeom>
          <a:noFill/>
          <a:ln>
            <a:noFill/>
          </a:ln>
        </p:spPr>
      </p:pic>
      <p:sp>
        <p:nvSpPr>
          <p:cNvPr id="251" name="Google Shape;251;p37"/>
          <p:cNvSpPr txBox="1"/>
          <p:nvPr/>
        </p:nvSpPr>
        <p:spPr>
          <a:xfrm>
            <a:off x="7183350" y="4802525"/>
            <a:ext cx="3106500" cy="18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latin typeface="Montserrat"/>
                <a:ea typeface="Montserrat"/>
                <a:cs typeface="Montserrat"/>
                <a:sym typeface="Montserrat"/>
              </a:rPr>
              <a:t>Icons designed by FreePik</a:t>
            </a:r>
            <a:endParaRPr sz="1000">
              <a:solidFill>
                <a:srgbClr val="333333"/>
              </a:solidFill>
              <a:latin typeface="Montserrat"/>
              <a:ea typeface="Montserrat"/>
              <a:cs typeface="Montserrat"/>
              <a:sym typeface="Montserrat"/>
            </a:endParaRPr>
          </a:p>
        </p:txBody>
      </p:sp>
      <p:pic>
        <p:nvPicPr>
          <p:cNvPr id="252" name="Google Shape;252;p37"/>
          <p:cNvPicPr preferRelativeResize="0"/>
          <p:nvPr/>
        </p:nvPicPr>
        <p:blipFill>
          <a:blip r:embed="rId4">
            <a:alphaModFix/>
          </a:blip>
          <a:stretch>
            <a:fillRect/>
          </a:stretch>
        </p:blipFill>
        <p:spPr>
          <a:xfrm>
            <a:off x="3243600" y="1942450"/>
            <a:ext cx="795900" cy="766447"/>
          </a:xfrm>
          <a:prstGeom prst="rect">
            <a:avLst/>
          </a:prstGeom>
          <a:noFill/>
          <a:ln>
            <a:noFill/>
          </a:ln>
        </p:spPr>
      </p:pic>
      <p:sp>
        <p:nvSpPr>
          <p:cNvPr id="253" name="Google Shape;253;p37"/>
          <p:cNvSpPr txBox="1"/>
          <p:nvPr/>
        </p:nvSpPr>
        <p:spPr>
          <a:xfrm>
            <a:off x="338975" y="2774588"/>
            <a:ext cx="795900" cy="3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rPr>
              <a:t>Users</a:t>
            </a:r>
            <a:endParaRPr sz="1300">
              <a:solidFill>
                <a:schemeClr val="dk2"/>
              </a:solidFill>
            </a:endParaRPr>
          </a:p>
        </p:txBody>
      </p:sp>
      <p:sp>
        <p:nvSpPr>
          <p:cNvPr id="254" name="Google Shape;254;p37"/>
          <p:cNvSpPr txBox="1"/>
          <p:nvPr/>
        </p:nvSpPr>
        <p:spPr>
          <a:xfrm>
            <a:off x="2916375" y="2633613"/>
            <a:ext cx="1256400" cy="41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2"/>
                </a:solidFill>
              </a:rPr>
              <a:t>Messaging providers</a:t>
            </a:r>
            <a:endParaRPr sz="1300">
              <a:solidFill>
                <a:schemeClr val="dk2"/>
              </a:solidFill>
            </a:endParaRPr>
          </a:p>
        </p:txBody>
      </p:sp>
      <p:sp>
        <p:nvSpPr>
          <p:cNvPr id="255" name="Google Shape;255;p37"/>
          <p:cNvSpPr txBox="1"/>
          <p:nvPr/>
        </p:nvSpPr>
        <p:spPr>
          <a:xfrm>
            <a:off x="1085613" y="2269900"/>
            <a:ext cx="2013900" cy="9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333333"/>
                </a:solidFill>
              </a:rPr>
              <a:t>Notice-and-choice model</a:t>
            </a:r>
            <a:endParaRPr b="1" sz="1600">
              <a:solidFill>
                <a:srgbClr val="333333"/>
              </a:solidFill>
            </a:endParaRPr>
          </a:p>
        </p:txBody>
      </p:sp>
      <p:sp>
        <p:nvSpPr>
          <p:cNvPr id="256" name="Google Shape;256;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t>‹#›</a:t>
            </a:fld>
            <a:endParaRPr sz="1000"/>
          </a:p>
        </p:txBody>
      </p:sp>
      <p:sp>
        <p:nvSpPr>
          <p:cNvPr id="257" name="Google Shape;257;p37"/>
          <p:cNvSpPr txBox="1"/>
          <p:nvPr>
            <p:ph idx="4294967295" type="subTitle"/>
          </p:nvPr>
        </p:nvSpPr>
        <p:spPr>
          <a:xfrm>
            <a:off x="4572000" y="4396349"/>
            <a:ext cx="3999900" cy="4116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1200"/>
              </a:spcAft>
              <a:buNone/>
            </a:pPr>
            <a:r>
              <a:rPr lang="en"/>
              <a:t>… but consent is </a:t>
            </a:r>
            <a:r>
              <a:rPr b="1" lang="en"/>
              <a:t>legally valid</a:t>
            </a:r>
            <a:r>
              <a:rPr lang="en"/>
              <a: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 Consumer Protection and the FTC</a:t>
            </a:r>
            <a:endParaRPr/>
          </a:p>
        </p:txBody>
      </p:sp>
      <p:sp>
        <p:nvSpPr>
          <p:cNvPr id="263" name="Google Shape;263;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t>‹#›</a:t>
            </a:fld>
            <a:endParaRPr sz="1000"/>
          </a:p>
        </p:txBody>
      </p:sp>
      <p:sp>
        <p:nvSpPr>
          <p:cNvPr id="264" name="Google Shape;264;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US Federal Trade Commission (FTC) investigates unfair or deceptive trade practices</a:t>
            </a:r>
            <a:endParaRPr/>
          </a:p>
          <a:p>
            <a:pPr indent="-342900" lvl="0" marL="457200" rtl="0" algn="l">
              <a:spcBef>
                <a:spcPts val="0"/>
              </a:spcBef>
              <a:spcAft>
                <a:spcPts val="0"/>
              </a:spcAft>
              <a:buSzPts val="1800"/>
              <a:buChar char="●"/>
            </a:pPr>
            <a:r>
              <a:rPr lang="en"/>
              <a:t>Deceptive practices cover privacy/security misrepresentations – when companies’ disclosures do not match their practices</a:t>
            </a:r>
            <a:endParaRPr/>
          </a:p>
          <a:p>
            <a:pPr indent="-317500" lvl="1" marL="914400" rtl="0" algn="l">
              <a:spcBef>
                <a:spcPts val="0"/>
              </a:spcBef>
              <a:spcAft>
                <a:spcPts val="0"/>
              </a:spcAft>
              <a:buSzPts val="1400"/>
              <a:buChar char="○"/>
            </a:pPr>
            <a:r>
              <a:rPr lang="en"/>
              <a:t>FTC v. Zoom (2020)</a:t>
            </a:r>
            <a:endParaRPr/>
          </a:p>
          <a:p>
            <a:pPr indent="-317500" lvl="1" marL="914400" rtl="0" algn="l">
              <a:spcBef>
                <a:spcPts val="0"/>
              </a:spcBef>
              <a:spcAft>
                <a:spcPts val="0"/>
              </a:spcAft>
              <a:buSzPts val="1400"/>
              <a:buChar char="○"/>
            </a:pPr>
            <a:r>
              <a:rPr lang="en"/>
              <a:t>If app is marketed as having “E2EE”, must:</a:t>
            </a:r>
            <a:endParaRPr/>
          </a:p>
          <a:p>
            <a:pPr indent="-317500" lvl="2" marL="1371600" rtl="0" algn="l">
              <a:spcBef>
                <a:spcPts val="0"/>
              </a:spcBef>
              <a:spcAft>
                <a:spcPts val="0"/>
              </a:spcAft>
              <a:buSzPts val="1400"/>
              <a:buChar char="■"/>
            </a:pPr>
            <a:r>
              <a:rPr lang="en"/>
              <a:t>Use E2EE throughout the processing of the relevant data</a:t>
            </a:r>
            <a:endParaRPr/>
          </a:p>
          <a:p>
            <a:pPr indent="-317500" lvl="2" marL="1371600" rtl="0" algn="l">
              <a:spcBef>
                <a:spcPts val="0"/>
              </a:spcBef>
              <a:spcAft>
                <a:spcPts val="0"/>
              </a:spcAft>
              <a:buSzPts val="1400"/>
              <a:buChar char="■"/>
            </a:pPr>
            <a:r>
              <a:rPr lang="en"/>
              <a:t>Have E2EE on by default</a:t>
            </a:r>
            <a:endParaRPr/>
          </a:p>
          <a:p>
            <a:pPr indent="-317500" lvl="2" marL="1371600" rtl="0" algn="l">
              <a:spcBef>
                <a:spcPts val="0"/>
              </a:spcBef>
              <a:spcAft>
                <a:spcPts val="0"/>
              </a:spcAft>
              <a:buSzPts val="1400"/>
              <a:buChar char="■"/>
            </a:pPr>
            <a:r>
              <a:rPr lang="en"/>
              <a:t>Meet industry standards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4300"/>
              <a:t>EU Data Protection </a:t>
            </a:r>
            <a:r>
              <a:rPr lang="en" sz="4300">
                <a:solidFill>
                  <a:schemeClr val="dk1"/>
                </a:solidFill>
              </a:rPr>
              <a:t>Landscape</a:t>
            </a:r>
            <a:r>
              <a:rPr lang="en" sz="4300"/>
              <a:t>               </a:t>
            </a:r>
            <a:endParaRPr sz="4300"/>
          </a:p>
        </p:txBody>
      </p:sp>
      <p:sp>
        <p:nvSpPr>
          <p:cNvPr id="270" name="Google Shape;270;p3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General Data Protection Regulation  (GDPR) 2016</a:t>
            </a:r>
            <a:endParaRPr/>
          </a:p>
          <a:p>
            <a:pPr indent="-317500" lvl="0" marL="457200" rtl="0" algn="l">
              <a:spcBef>
                <a:spcPts val="1200"/>
              </a:spcBef>
              <a:spcAft>
                <a:spcPts val="0"/>
              </a:spcAft>
              <a:buSzPts val="1400"/>
              <a:buChar char="●"/>
            </a:pPr>
            <a:r>
              <a:rPr lang="en"/>
              <a:t>User consent is one of six possible legal bases for processing personal data</a:t>
            </a:r>
            <a:endParaRPr/>
          </a:p>
          <a:p>
            <a:pPr indent="-317500" lvl="0" marL="457200" rtl="0" algn="l">
              <a:spcBef>
                <a:spcPts val="0"/>
              </a:spcBef>
              <a:spcAft>
                <a:spcPts val="0"/>
              </a:spcAft>
              <a:buSzPts val="1400"/>
              <a:buChar char="●"/>
            </a:pPr>
            <a:r>
              <a:rPr lang="en"/>
              <a:t>Consent requires an affirmative act i.e. opt-in consent</a:t>
            </a:r>
            <a:endParaRPr/>
          </a:p>
          <a:p>
            <a:pPr indent="-317500" lvl="0" marL="457200" rtl="0" algn="l">
              <a:spcBef>
                <a:spcPts val="0"/>
              </a:spcBef>
              <a:spcAft>
                <a:spcPts val="0"/>
              </a:spcAft>
              <a:buSzPts val="1400"/>
              <a:buChar char="●"/>
            </a:pPr>
            <a:r>
              <a:rPr lang="en"/>
              <a:t>Other safeguards: data minimization, purpose limitation, DPO appointment, etc.</a:t>
            </a:r>
            <a:endParaRPr/>
          </a:p>
        </p:txBody>
      </p:sp>
      <p:sp>
        <p:nvSpPr>
          <p:cNvPr id="271" name="Google Shape;271;p3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ePrivacy Directive 2002,</a:t>
            </a:r>
            <a:endParaRPr/>
          </a:p>
          <a:p>
            <a:pPr indent="0" lvl="0" marL="0" rtl="0" algn="l">
              <a:spcBef>
                <a:spcPts val="1200"/>
              </a:spcBef>
              <a:spcAft>
                <a:spcPts val="0"/>
              </a:spcAft>
              <a:buNone/>
            </a:pPr>
            <a:r>
              <a:rPr lang="en"/>
              <a:t>Digital Markets Act 2022,</a:t>
            </a:r>
            <a:endParaRPr/>
          </a:p>
          <a:p>
            <a:pPr indent="0" lvl="0" marL="0" rtl="0" algn="l">
              <a:spcBef>
                <a:spcPts val="1200"/>
              </a:spcBef>
              <a:spcAft>
                <a:spcPts val="1200"/>
              </a:spcAft>
              <a:buNone/>
            </a:pPr>
            <a:r>
              <a:rPr lang="en"/>
              <a:t>AI Act 2024, etc.</a:t>
            </a:r>
            <a:endParaRPr sz="1200"/>
          </a:p>
        </p:txBody>
      </p:sp>
      <p:pic>
        <p:nvPicPr>
          <p:cNvPr id="272" name="Google Shape;272;p39"/>
          <p:cNvPicPr preferRelativeResize="0"/>
          <p:nvPr/>
        </p:nvPicPr>
        <p:blipFill>
          <a:blip r:embed="rId3">
            <a:alphaModFix/>
          </a:blip>
          <a:stretch>
            <a:fillRect/>
          </a:stretch>
        </p:blipFill>
        <p:spPr>
          <a:xfrm>
            <a:off x="5467075" y="2985000"/>
            <a:ext cx="1365925" cy="1146500"/>
          </a:xfrm>
          <a:prstGeom prst="rect">
            <a:avLst/>
          </a:prstGeom>
          <a:noFill/>
          <a:ln>
            <a:noFill/>
          </a:ln>
        </p:spPr>
      </p:pic>
      <p:sp>
        <p:nvSpPr>
          <p:cNvPr id="273" name="Google Shape;273;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t>‹#›</a:t>
            </a:fld>
            <a:endParaRPr sz="1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4500">
                <a:solidFill>
                  <a:schemeClr val="dk1"/>
                </a:solidFill>
              </a:rPr>
              <a:t>Ongoing Controversies</a:t>
            </a:r>
            <a:endParaRPr b="0" sz="15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279" name="Google Shape;279;p4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50"/>
              <a:t>Non-consensual AI training in the EU</a:t>
            </a:r>
            <a:endParaRPr sz="1250"/>
          </a:p>
          <a:p>
            <a:pPr indent="-307975" lvl="0" marL="457200" rtl="0" algn="l">
              <a:lnSpc>
                <a:spcPct val="115000"/>
              </a:lnSpc>
              <a:spcBef>
                <a:spcPts val="1200"/>
              </a:spcBef>
              <a:spcAft>
                <a:spcPts val="0"/>
              </a:spcAft>
              <a:buSzPts val="1250"/>
              <a:buChar char="●"/>
            </a:pPr>
            <a:r>
              <a:rPr lang="en" sz="1250"/>
              <a:t>EU privacy regulators are questioning AI developers for violating the GDPR when training AI on personal data</a:t>
            </a:r>
            <a:endParaRPr sz="1250"/>
          </a:p>
          <a:p>
            <a:pPr indent="-307975" lvl="1" marL="914400" rtl="0" algn="l">
              <a:lnSpc>
                <a:spcPct val="115000"/>
              </a:lnSpc>
              <a:spcBef>
                <a:spcPts val="0"/>
              </a:spcBef>
              <a:spcAft>
                <a:spcPts val="0"/>
              </a:spcAft>
              <a:buSzPts val="1250"/>
              <a:buChar char="○"/>
            </a:pPr>
            <a:r>
              <a:rPr lang="en" sz="1250"/>
              <a:t>ChatGPT was initially suspended by the Italian regulator for not </a:t>
            </a:r>
            <a:r>
              <a:rPr lang="en" sz="1250"/>
              <a:t>collecting</a:t>
            </a:r>
            <a:r>
              <a:rPr lang="en" sz="1250"/>
              <a:t> user consent, among other things</a:t>
            </a:r>
            <a:endParaRPr sz="1250"/>
          </a:p>
          <a:p>
            <a:pPr indent="-307975" lvl="1" marL="914400" rtl="0" algn="l">
              <a:lnSpc>
                <a:spcPct val="115000"/>
              </a:lnSpc>
              <a:spcBef>
                <a:spcPts val="0"/>
              </a:spcBef>
              <a:spcAft>
                <a:spcPts val="0"/>
              </a:spcAft>
              <a:buSzPts val="1250"/>
              <a:buChar char="○"/>
            </a:pPr>
            <a:r>
              <a:rPr lang="en" sz="1250"/>
              <a:t>Meta AI, X’s Grok, Google’s PaLM 2 and Apple Intelligence have delayed/suspended releases in EU because of Irish regulator inquiries</a:t>
            </a:r>
            <a:endParaRPr sz="1250"/>
          </a:p>
          <a:p>
            <a:pPr indent="-307975" lvl="0" marL="457200" rtl="0" algn="l">
              <a:lnSpc>
                <a:spcPct val="115000"/>
              </a:lnSpc>
              <a:spcBef>
                <a:spcPts val="0"/>
              </a:spcBef>
              <a:spcAft>
                <a:spcPts val="0"/>
              </a:spcAft>
              <a:buSzPts val="1250"/>
              <a:buChar char="●"/>
            </a:pPr>
            <a:r>
              <a:rPr lang="en" sz="1250"/>
              <a:t>Training on private chat data will raise more legal concerns</a:t>
            </a:r>
            <a:endParaRPr sz="1250"/>
          </a:p>
          <a:p>
            <a:pPr indent="0" lvl="0" marL="914400" rtl="0" algn="l">
              <a:lnSpc>
                <a:spcPct val="115000"/>
              </a:lnSpc>
              <a:spcBef>
                <a:spcPts val="1200"/>
              </a:spcBef>
              <a:spcAft>
                <a:spcPts val="0"/>
              </a:spcAft>
              <a:buSzPts val="688"/>
              <a:buNone/>
            </a:pPr>
            <a:r>
              <a:t/>
            </a:r>
            <a:endParaRPr sz="1250"/>
          </a:p>
          <a:p>
            <a:pPr indent="0" lvl="0" marL="457200" rtl="0" algn="l">
              <a:lnSpc>
                <a:spcPct val="115000"/>
              </a:lnSpc>
              <a:spcBef>
                <a:spcPts val="1200"/>
              </a:spcBef>
              <a:spcAft>
                <a:spcPts val="1200"/>
              </a:spcAft>
              <a:buSzPts val="688"/>
              <a:buNone/>
            </a:pPr>
            <a:r>
              <a:t/>
            </a:r>
            <a:endParaRPr sz="750"/>
          </a:p>
        </p:txBody>
      </p:sp>
      <p:pic>
        <p:nvPicPr>
          <p:cNvPr id="280" name="Google Shape;280;p40"/>
          <p:cNvPicPr preferRelativeResize="0"/>
          <p:nvPr/>
        </p:nvPicPr>
        <p:blipFill>
          <a:blip r:embed="rId3">
            <a:alphaModFix/>
          </a:blip>
          <a:stretch>
            <a:fillRect/>
          </a:stretch>
        </p:blipFill>
        <p:spPr>
          <a:xfrm>
            <a:off x="6777200" y="1532338"/>
            <a:ext cx="721850" cy="391199"/>
          </a:xfrm>
          <a:prstGeom prst="rect">
            <a:avLst/>
          </a:prstGeom>
          <a:noFill/>
          <a:ln>
            <a:noFill/>
          </a:ln>
        </p:spPr>
      </p:pic>
      <p:pic>
        <p:nvPicPr>
          <p:cNvPr id="281" name="Google Shape;281;p40"/>
          <p:cNvPicPr preferRelativeResize="0"/>
          <p:nvPr/>
        </p:nvPicPr>
        <p:blipFill>
          <a:blip r:embed="rId4">
            <a:alphaModFix/>
          </a:blip>
          <a:stretch>
            <a:fillRect/>
          </a:stretch>
        </p:blipFill>
        <p:spPr>
          <a:xfrm>
            <a:off x="6801338" y="2806213"/>
            <a:ext cx="673567" cy="565975"/>
          </a:xfrm>
          <a:prstGeom prst="rect">
            <a:avLst/>
          </a:prstGeom>
          <a:noFill/>
          <a:ln>
            <a:noFill/>
          </a:ln>
        </p:spPr>
      </p:pic>
      <p:pic>
        <p:nvPicPr>
          <p:cNvPr id="282" name="Google Shape;282;p40"/>
          <p:cNvPicPr preferRelativeResize="0"/>
          <p:nvPr/>
        </p:nvPicPr>
        <p:blipFill>
          <a:blip r:embed="rId5">
            <a:alphaModFix/>
          </a:blip>
          <a:stretch>
            <a:fillRect/>
          </a:stretch>
        </p:blipFill>
        <p:spPr>
          <a:xfrm>
            <a:off x="7629125" y="2032900"/>
            <a:ext cx="796729" cy="663950"/>
          </a:xfrm>
          <a:prstGeom prst="rect">
            <a:avLst/>
          </a:prstGeom>
          <a:noFill/>
          <a:ln>
            <a:noFill/>
          </a:ln>
        </p:spPr>
      </p:pic>
      <p:pic>
        <p:nvPicPr>
          <p:cNvPr id="283" name="Google Shape;283;p40"/>
          <p:cNvPicPr preferRelativeResize="0"/>
          <p:nvPr/>
        </p:nvPicPr>
        <p:blipFill>
          <a:blip r:embed="rId6">
            <a:alphaModFix/>
          </a:blip>
          <a:stretch>
            <a:fillRect/>
          </a:stretch>
        </p:blipFill>
        <p:spPr>
          <a:xfrm>
            <a:off x="6042599" y="2064100"/>
            <a:ext cx="556216" cy="601550"/>
          </a:xfrm>
          <a:prstGeom prst="rect">
            <a:avLst/>
          </a:prstGeom>
          <a:noFill/>
          <a:ln>
            <a:noFill/>
          </a:ln>
        </p:spPr>
      </p:pic>
      <p:pic>
        <p:nvPicPr>
          <p:cNvPr id="284" name="Google Shape;284;p40"/>
          <p:cNvPicPr preferRelativeResize="0"/>
          <p:nvPr/>
        </p:nvPicPr>
        <p:blipFill>
          <a:blip r:embed="rId7">
            <a:alphaModFix/>
          </a:blip>
          <a:stretch>
            <a:fillRect/>
          </a:stretch>
        </p:blipFill>
        <p:spPr>
          <a:xfrm>
            <a:off x="6777200" y="2032900"/>
            <a:ext cx="673550" cy="663960"/>
          </a:xfrm>
          <a:prstGeom prst="rect">
            <a:avLst/>
          </a:prstGeom>
          <a:noFill/>
          <a:ln>
            <a:noFill/>
          </a:ln>
        </p:spPr>
      </p:pic>
      <p:sp>
        <p:nvSpPr>
          <p:cNvPr id="285" name="Google Shape;285;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400">
                <a:solidFill>
                  <a:schemeClr val="dk1"/>
                </a:solidFill>
              </a:rPr>
              <a:t>Recommendation #3: Disclosure</a:t>
            </a:r>
            <a:endParaRPr sz="3400"/>
          </a:p>
        </p:txBody>
      </p:sp>
      <p:sp>
        <p:nvSpPr>
          <p:cNvPr id="291" name="Google Shape;291;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1200"/>
              </a:spcAft>
              <a:buNone/>
            </a:pPr>
            <a:r>
              <a:rPr lang="en" sz="1500">
                <a:solidFill>
                  <a:srgbClr val="595959"/>
                </a:solidFill>
              </a:rPr>
              <a:t>Messaging providers should not make </a:t>
            </a:r>
            <a:r>
              <a:rPr b="1" lang="en" sz="1500">
                <a:solidFill>
                  <a:srgbClr val="595959"/>
                </a:solidFill>
              </a:rPr>
              <a:t>unqualified representations</a:t>
            </a:r>
            <a:r>
              <a:rPr lang="en" sz="1500">
                <a:solidFill>
                  <a:srgbClr val="595959"/>
                </a:solidFill>
              </a:rPr>
              <a:t> that they provide E2EE if the </a:t>
            </a:r>
            <a:r>
              <a:rPr b="1" lang="en" sz="1500">
                <a:solidFill>
                  <a:srgbClr val="595959"/>
                </a:solidFill>
              </a:rPr>
              <a:t>default</a:t>
            </a:r>
            <a:r>
              <a:rPr lang="en" sz="1500">
                <a:solidFill>
                  <a:srgbClr val="595959"/>
                </a:solidFill>
              </a:rPr>
              <a:t> for any conversation is that </a:t>
            </a:r>
            <a:r>
              <a:rPr b="1" lang="en" sz="1500">
                <a:solidFill>
                  <a:srgbClr val="595959"/>
                </a:solidFill>
              </a:rPr>
              <a:t>E2EE content is used</a:t>
            </a:r>
            <a:r>
              <a:rPr lang="en" sz="1500">
                <a:solidFill>
                  <a:srgbClr val="595959"/>
                </a:solidFill>
              </a:rPr>
              <a:t> (e.g., for AI inference or training) by any </a:t>
            </a:r>
            <a:r>
              <a:rPr b="1" lang="en" sz="1500">
                <a:solidFill>
                  <a:srgbClr val="595959"/>
                </a:solidFill>
              </a:rPr>
              <a:t>third party</a:t>
            </a:r>
            <a:r>
              <a:rPr lang="en" sz="1500">
                <a:solidFill>
                  <a:srgbClr val="595959"/>
                </a:solidFill>
              </a:rPr>
              <a:t>.</a:t>
            </a:r>
            <a:endParaRPr sz="1500"/>
          </a:p>
        </p:txBody>
      </p:sp>
      <p:sp>
        <p:nvSpPr>
          <p:cNvPr id="292" name="Google Shape;292;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400">
                <a:solidFill>
                  <a:schemeClr val="dk1"/>
                </a:solidFill>
              </a:rPr>
              <a:t>Recommendation #4: Opt-in Consent</a:t>
            </a:r>
            <a:endParaRPr sz="3400"/>
          </a:p>
        </p:txBody>
      </p:sp>
      <p:sp>
        <p:nvSpPr>
          <p:cNvPr id="298" name="Google Shape;298;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1200"/>
              </a:spcAft>
              <a:buNone/>
            </a:pPr>
            <a:r>
              <a:rPr lang="en" sz="1500">
                <a:solidFill>
                  <a:srgbClr val="595959"/>
                </a:solidFill>
              </a:rPr>
              <a:t>AI assistant features, if offered in E2EE systems, should generally be </a:t>
            </a:r>
            <a:r>
              <a:rPr b="1" lang="en" sz="1500">
                <a:solidFill>
                  <a:srgbClr val="595959"/>
                </a:solidFill>
              </a:rPr>
              <a:t>off by default</a:t>
            </a:r>
            <a:r>
              <a:rPr lang="en" sz="1500">
                <a:solidFill>
                  <a:srgbClr val="595959"/>
                </a:solidFill>
              </a:rPr>
              <a:t> and only activated via </a:t>
            </a:r>
            <a:r>
              <a:rPr b="1" lang="en" sz="1500">
                <a:solidFill>
                  <a:srgbClr val="595959"/>
                </a:solidFill>
              </a:rPr>
              <a:t>opt-in consent</a:t>
            </a:r>
            <a:r>
              <a:rPr lang="en" sz="1500">
                <a:solidFill>
                  <a:srgbClr val="595959"/>
                </a:solidFill>
              </a:rPr>
              <a:t>. Obtaining meaningful consent is complex, and requires careful consideration including but not limited to: scope and granularity of </a:t>
            </a:r>
            <a:r>
              <a:rPr b="1" lang="en" sz="1500">
                <a:solidFill>
                  <a:srgbClr val="595959"/>
                </a:solidFill>
              </a:rPr>
              <a:t>opt-in/out</a:t>
            </a:r>
            <a:r>
              <a:rPr lang="en" sz="1500">
                <a:solidFill>
                  <a:srgbClr val="595959"/>
                </a:solidFill>
              </a:rPr>
              <a:t>, </a:t>
            </a:r>
            <a:r>
              <a:rPr b="1" lang="en" sz="1500">
                <a:solidFill>
                  <a:srgbClr val="595959"/>
                </a:solidFill>
              </a:rPr>
              <a:t>ease and clarity</a:t>
            </a:r>
            <a:r>
              <a:rPr lang="en" sz="1500">
                <a:solidFill>
                  <a:srgbClr val="595959"/>
                </a:solidFill>
              </a:rPr>
              <a:t> of opt-in/out, group consent, and management of consent over time.</a:t>
            </a:r>
            <a:endParaRPr sz="1500"/>
          </a:p>
        </p:txBody>
      </p:sp>
      <p:sp>
        <p:nvSpPr>
          <p:cNvPr id="299" name="Google Shape;299;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Talk outline: Our recommendations</a:t>
            </a:r>
            <a:endParaRPr/>
          </a:p>
        </p:txBody>
      </p:sp>
      <p:sp>
        <p:nvSpPr>
          <p:cNvPr id="305" name="Google Shape;305;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Training</a:t>
            </a:r>
            <a:endParaRPr/>
          </a:p>
          <a:p>
            <a:pPr indent="-342900" lvl="0" marL="457200" rtl="0" algn="l">
              <a:spcBef>
                <a:spcPts val="1000"/>
              </a:spcBef>
              <a:spcAft>
                <a:spcPts val="0"/>
              </a:spcAft>
              <a:buSzPts val="1800"/>
              <a:buAutoNum type="arabicPeriod"/>
            </a:pPr>
            <a:r>
              <a:rPr lang="en"/>
              <a:t>Processing</a:t>
            </a:r>
            <a:endParaRPr/>
          </a:p>
          <a:p>
            <a:pPr indent="-342900" lvl="0" marL="457200" rtl="0" algn="l">
              <a:spcBef>
                <a:spcPts val="1000"/>
              </a:spcBef>
              <a:spcAft>
                <a:spcPts val="0"/>
              </a:spcAft>
              <a:buSzPts val="1800"/>
              <a:buAutoNum type="arabicPeriod"/>
            </a:pPr>
            <a:r>
              <a:rPr lang="en"/>
              <a:t>Disclosure</a:t>
            </a:r>
            <a:endParaRPr/>
          </a:p>
          <a:p>
            <a:pPr indent="-342900" lvl="0" marL="457200" rtl="0" algn="l">
              <a:spcBef>
                <a:spcPts val="1000"/>
              </a:spcBef>
              <a:spcAft>
                <a:spcPts val="1000"/>
              </a:spcAft>
              <a:buSzPts val="1800"/>
              <a:buAutoNum type="arabicPeriod"/>
            </a:pPr>
            <a:r>
              <a:rPr lang="en"/>
              <a:t>Consent</a:t>
            </a:r>
            <a:endParaRPr/>
          </a:p>
        </p:txBody>
      </p:sp>
      <p:sp>
        <p:nvSpPr>
          <p:cNvPr id="306" name="Google Shape;306;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07" name="Google Shape;307;p43"/>
          <p:cNvSpPr txBox="1"/>
          <p:nvPr/>
        </p:nvSpPr>
        <p:spPr>
          <a:xfrm>
            <a:off x="5989175" y="132950"/>
            <a:ext cx="2034000" cy="67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308" name="Google Shape;308;p43"/>
          <p:cNvSpPr txBox="1"/>
          <p:nvPr/>
        </p:nvSpPr>
        <p:spPr>
          <a:xfrm>
            <a:off x="3327350" y="1315475"/>
            <a:ext cx="60927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rPr>
              <a:t>Security</a:t>
            </a:r>
            <a:r>
              <a:rPr lang="en" sz="1600">
                <a:solidFill>
                  <a:schemeClr val="dk1"/>
                </a:solidFill>
              </a:rPr>
              <a:t> considerations</a:t>
            </a:r>
            <a:br>
              <a:rPr lang="en" sz="1100">
                <a:solidFill>
                  <a:schemeClr val="dk1"/>
                </a:solidFill>
              </a:rPr>
            </a:br>
            <a:r>
              <a:rPr lang="en" sz="1100">
                <a:solidFill>
                  <a:srgbClr val="595959"/>
                </a:solidFill>
              </a:rPr>
              <a:t>What kinds of AI integration are </a:t>
            </a:r>
            <a:r>
              <a:rPr b="1" lang="en" sz="1100">
                <a:solidFill>
                  <a:srgbClr val="595959"/>
                </a:solidFill>
              </a:rPr>
              <a:t>compatible with E2EE</a:t>
            </a:r>
            <a:r>
              <a:rPr lang="en" sz="1100">
                <a:solidFill>
                  <a:srgbClr val="595959"/>
                </a:solidFill>
              </a:rPr>
              <a:t>?</a:t>
            </a:r>
            <a:endParaRPr>
              <a:solidFill>
                <a:srgbClr val="595959"/>
              </a:solidFill>
            </a:endParaRPr>
          </a:p>
        </p:txBody>
      </p:sp>
      <p:sp>
        <p:nvSpPr>
          <p:cNvPr id="309" name="Google Shape;309;p43"/>
          <p:cNvSpPr txBox="1"/>
          <p:nvPr/>
        </p:nvSpPr>
        <p:spPr>
          <a:xfrm>
            <a:off x="2384450" y="888125"/>
            <a:ext cx="573300" cy="158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500">
                <a:solidFill>
                  <a:srgbClr val="9E9E9E"/>
                </a:solidFill>
                <a:latin typeface="Roboto Mono ExtraLight"/>
                <a:ea typeface="Roboto Mono ExtraLight"/>
                <a:cs typeface="Roboto Mono ExtraLight"/>
                <a:sym typeface="Roboto Mono ExtraLight"/>
              </a:rPr>
              <a:t>}</a:t>
            </a:r>
            <a:endParaRPr sz="6500">
              <a:solidFill>
                <a:srgbClr val="9E9E9E"/>
              </a:solidFill>
              <a:latin typeface="Roboto Mono ExtraLight"/>
              <a:ea typeface="Roboto Mono ExtraLight"/>
              <a:cs typeface="Roboto Mono ExtraLight"/>
              <a:sym typeface="Roboto Mono ExtraLight"/>
            </a:endParaRPr>
          </a:p>
        </p:txBody>
      </p:sp>
      <p:sp>
        <p:nvSpPr>
          <p:cNvPr id="310" name="Google Shape;310;p43"/>
          <p:cNvSpPr txBox="1"/>
          <p:nvPr/>
        </p:nvSpPr>
        <p:spPr>
          <a:xfrm>
            <a:off x="2384450" y="1806825"/>
            <a:ext cx="573300" cy="158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500">
                <a:solidFill>
                  <a:srgbClr val="9E9E9E"/>
                </a:solidFill>
                <a:latin typeface="Roboto Mono ExtraLight"/>
                <a:ea typeface="Roboto Mono ExtraLight"/>
                <a:cs typeface="Roboto Mono ExtraLight"/>
                <a:sym typeface="Roboto Mono ExtraLight"/>
              </a:rPr>
              <a:t>}</a:t>
            </a:r>
            <a:endParaRPr sz="6500">
              <a:solidFill>
                <a:srgbClr val="9E9E9E"/>
              </a:solidFill>
              <a:latin typeface="Roboto Mono ExtraLight"/>
              <a:ea typeface="Roboto Mono ExtraLight"/>
              <a:cs typeface="Roboto Mono ExtraLight"/>
              <a:sym typeface="Roboto Mono ExtraLight"/>
            </a:endParaRPr>
          </a:p>
        </p:txBody>
      </p:sp>
      <p:sp>
        <p:nvSpPr>
          <p:cNvPr id="311" name="Google Shape;311;p43"/>
          <p:cNvSpPr txBox="1"/>
          <p:nvPr/>
        </p:nvSpPr>
        <p:spPr>
          <a:xfrm>
            <a:off x="3327350" y="2150000"/>
            <a:ext cx="55569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rPr>
              <a:t>Legal &amp; normative</a:t>
            </a:r>
            <a:r>
              <a:rPr lang="en" sz="1600">
                <a:solidFill>
                  <a:schemeClr val="dk1"/>
                </a:solidFill>
              </a:rPr>
              <a:t> considerations</a:t>
            </a:r>
            <a:br>
              <a:rPr lang="en" sz="1100">
                <a:solidFill>
                  <a:schemeClr val="dk1"/>
                </a:solidFill>
              </a:rPr>
            </a:br>
            <a:r>
              <a:rPr lang="en" sz="1100">
                <a:solidFill>
                  <a:schemeClr val="dk2"/>
                </a:solidFill>
              </a:rPr>
              <a:t>Given the above, what would </a:t>
            </a:r>
            <a:r>
              <a:rPr b="1" lang="en" sz="1100">
                <a:solidFill>
                  <a:schemeClr val="dk2"/>
                </a:solidFill>
              </a:rPr>
              <a:t>clear disclosure</a:t>
            </a:r>
            <a:r>
              <a:rPr lang="en" sz="1100">
                <a:solidFill>
                  <a:schemeClr val="dk2"/>
                </a:solidFill>
              </a:rPr>
              <a:t> and </a:t>
            </a:r>
            <a:r>
              <a:rPr b="1" lang="en" sz="1100">
                <a:solidFill>
                  <a:schemeClr val="dk2"/>
                </a:solidFill>
              </a:rPr>
              <a:t>meaningful consent</a:t>
            </a:r>
            <a:r>
              <a:rPr lang="en" sz="1100">
                <a:solidFill>
                  <a:schemeClr val="dk2"/>
                </a:solidFill>
              </a:rPr>
              <a:t> look like?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4"/>
          <p:cNvSpPr txBox="1"/>
          <p:nvPr>
            <p:ph type="title"/>
          </p:nvPr>
        </p:nvSpPr>
        <p:spPr>
          <a:xfrm>
            <a:off x="311700" y="1106125"/>
            <a:ext cx="8520600" cy="196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700"/>
              <a:t>Is </a:t>
            </a:r>
            <a:r>
              <a:rPr b="1" lang="en" sz="3700"/>
              <a:t>processing of message content</a:t>
            </a:r>
            <a:r>
              <a:rPr lang="en" sz="3700"/>
              <a:t> by integrated AI models compatible with </a:t>
            </a:r>
            <a:r>
              <a:rPr b="1" lang="en" sz="3700"/>
              <a:t>end-to-end encryption</a:t>
            </a:r>
            <a:r>
              <a:rPr lang="en" sz="3700"/>
              <a:t>?</a:t>
            </a:r>
            <a:endParaRPr sz="3700"/>
          </a:p>
        </p:txBody>
      </p:sp>
      <p:sp>
        <p:nvSpPr>
          <p:cNvPr id="317" name="Google Shape;317;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18" name="Google Shape;318;p4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(If so, to what extent and under what circumstances?)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5"/>
          <p:cNvSpPr txBox="1"/>
          <p:nvPr>
            <p:ph type="title"/>
          </p:nvPr>
        </p:nvSpPr>
        <p:spPr>
          <a:xfrm>
            <a:off x="311700" y="606575"/>
            <a:ext cx="8520600" cy="167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t/>
            </a:r>
            <a:endParaRPr/>
          </a:p>
        </p:txBody>
      </p:sp>
      <p:sp>
        <p:nvSpPr>
          <p:cNvPr id="324" name="Google Shape;324;p45"/>
          <p:cNvSpPr txBox="1"/>
          <p:nvPr>
            <p:ph idx="1" type="body"/>
          </p:nvPr>
        </p:nvSpPr>
        <p:spPr>
          <a:xfrm>
            <a:off x="3007950" y="3094875"/>
            <a:ext cx="3128100" cy="1186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325" name="Google Shape;325;p45"/>
          <p:cNvSpPr txBox="1"/>
          <p:nvPr>
            <p:ph idx="2" type="subTitle"/>
          </p:nvPr>
        </p:nvSpPr>
        <p:spPr>
          <a:xfrm>
            <a:off x="1429500" y="2353776"/>
            <a:ext cx="6285000" cy="463800"/>
          </a:xfrm>
          <a:prstGeom prst="rect">
            <a:avLst/>
          </a:prstGeom>
        </p:spPr>
        <p:txBody>
          <a:bodyPr anchorCtr="0" anchor="t" bIns="91425" lIns="91425" spcFirstLastPara="1" rIns="91425" wrap="square" tIns="91425">
            <a:normAutofit fontScale="62500"/>
          </a:bodyPr>
          <a:lstStyle/>
          <a:p>
            <a:pPr indent="0" lvl="0" marL="0" rtl="0" algn="ctr">
              <a:spcBef>
                <a:spcPts val="0"/>
              </a:spcBef>
              <a:spcAft>
                <a:spcPts val="1200"/>
              </a:spcAft>
              <a:buNone/>
            </a:pPr>
            <a:r>
              <a:t/>
            </a:r>
            <a:endParaRPr/>
          </a:p>
        </p:txBody>
      </p:sp>
      <p:pic>
        <p:nvPicPr>
          <p:cNvPr id="326" name="Google Shape;326;p45"/>
          <p:cNvPicPr preferRelativeResize="0"/>
          <p:nvPr/>
        </p:nvPicPr>
        <p:blipFill>
          <a:blip r:embed="rId3">
            <a:alphaModFix/>
          </a:blip>
          <a:stretch>
            <a:fillRect/>
          </a:stretch>
        </p:blipFill>
        <p:spPr>
          <a:xfrm>
            <a:off x="0" y="7"/>
            <a:ext cx="9177101" cy="5244042"/>
          </a:xfrm>
          <a:prstGeom prst="rect">
            <a:avLst/>
          </a:prstGeom>
          <a:noFill/>
          <a:ln>
            <a:noFill/>
          </a:ln>
        </p:spPr>
      </p:pic>
      <p:sp>
        <p:nvSpPr>
          <p:cNvPr id="327" name="Google Shape;327;p4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400"/>
              <a:t>What can users do?</a:t>
            </a:r>
            <a:endParaRPr sz="3400"/>
          </a:p>
        </p:txBody>
      </p:sp>
      <p:sp>
        <p:nvSpPr>
          <p:cNvPr id="333" name="Google Shape;333;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500"/>
              <a:t>Choose OS-level app permissions carefully</a:t>
            </a:r>
            <a:endParaRPr sz="1500"/>
          </a:p>
          <a:p>
            <a:pPr indent="0" lvl="0" marL="0" rtl="0" algn="l">
              <a:spcBef>
                <a:spcPts val="1200"/>
              </a:spcBef>
              <a:spcAft>
                <a:spcPts val="0"/>
              </a:spcAft>
              <a:buClr>
                <a:schemeClr val="dk1"/>
              </a:buClr>
              <a:buSzPts val="1100"/>
              <a:buFont typeface="Arial"/>
              <a:buNone/>
            </a:pPr>
            <a:r>
              <a:rPr lang="en" sz="1500"/>
              <a:t>Review App Settings</a:t>
            </a:r>
            <a:endParaRPr sz="1500"/>
          </a:p>
          <a:p>
            <a:pPr indent="0" lvl="0" marL="0" rtl="0" algn="l">
              <a:spcBef>
                <a:spcPts val="1200"/>
              </a:spcBef>
              <a:spcAft>
                <a:spcPts val="0"/>
              </a:spcAft>
              <a:buClr>
                <a:schemeClr val="dk1"/>
              </a:buClr>
              <a:buSzPts val="1100"/>
              <a:buFont typeface="Arial"/>
              <a:buNone/>
            </a:pPr>
            <a:r>
              <a:rPr lang="en" sz="1500"/>
              <a:t>Be Aware of What You’re Sharing</a:t>
            </a:r>
            <a:endParaRPr sz="1500"/>
          </a:p>
          <a:p>
            <a:pPr indent="0" lvl="0" marL="0" rtl="0" algn="l">
              <a:spcBef>
                <a:spcPts val="1200"/>
              </a:spcBef>
              <a:spcAft>
                <a:spcPts val="0"/>
              </a:spcAft>
              <a:buClr>
                <a:schemeClr val="dk1"/>
              </a:buClr>
              <a:buSzPts val="1100"/>
              <a:buFont typeface="Arial"/>
              <a:buNone/>
            </a:pPr>
            <a:r>
              <a:rPr lang="en" sz="1500"/>
              <a:t>Beware of Opt-in Conditions</a:t>
            </a:r>
            <a:endParaRPr sz="1500"/>
          </a:p>
          <a:p>
            <a:pPr indent="0" lvl="0" marL="0" rtl="0" algn="l">
              <a:spcBef>
                <a:spcPts val="1200"/>
              </a:spcBef>
              <a:spcAft>
                <a:spcPts val="0"/>
              </a:spcAft>
              <a:buClr>
                <a:schemeClr val="dk1"/>
              </a:buClr>
              <a:buSzPts val="1100"/>
              <a:buFont typeface="Arial"/>
              <a:buNone/>
            </a:pPr>
            <a:r>
              <a:rPr lang="en" sz="1500"/>
              <a:t>Opt out!</a:t>
            </a:r>
            <a:endParaRPr sz="1500"/>
          </a:p>
          <a:p>
            <a:pPr indent="0" lvl="0" marL="0" rtl="0" algn="l">
              <a:spcBef>
                <a:spcPts val="1200"/>
              </a:spcBef>
              <a:spcAft>
                <a:spcPts val="0"/>
              </a:spcAft>
              <a:buClr>
                <a:schemeClr val="dk1"/>
              </a:buClr>
              <a:buSzPts val="1100"/>
              <a:buFont typeface="Arial"/>
              <a:buNone/>
            </a:pPr>
            <a:r>
              <a:rPr lang="en" sz="1500"/>
              <a:t>Talk to Your Contacts</a:t>
            </a:r>
            <a:endParaRPr sz="1500"/>
          </a:p>
          <a:p>
            <a:pPr indent="0" lvl="0" marL="0" rtl="0" algn="l">
              <a:spcBef>
                <a:spcPts val="1200"/>
              </a:spcBef>
              <a:spcAft>
                <a:spcPts val="1200"/>
              </a:spcAft>
              <a:buNone/>
            </a:pPr>
            <a:r>
              <a:rPr lang="en" sz="1500"/>
              <a:t>Raise your voice about privacy features</a:t>
            </a:r>
            <a:endParaRPr sz="1500"/>
          </a:p>
        </p:txBody>
      </p:sp>
      <p:sp>
        <p:nvSpPr>
          <p:cNvPr id="334" name="Google Shape;334;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7" name="Shape 107"/>
        <p:cNvGrpSpPr/>
        <p:nvPr/>
      </p:nvGrpSpPr>
      <p:grpSpPr>
        <a:xfrm>
          <a:off x="0" y="0"/>
          <a:ext cx="0" cy="0"/>
          <a:chOff x="0" y="0"/>
          <a:chExt cx="0" cy="0"/>
        </a:xfrm>
      </p:grpSpPr>
      <p:sp>
        <p:nvSpPr>
          <p:cNvPr id="108" name="Google Shape;108;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47"/>
          <p:cNvPicPr preferRelativeResize="0"/>
          <p:nvPr/>
        </p:nvPicPr>
        <p:blipFill>
          <a:blip r:embed="rId3">
            <a:alphaModFix/>
          </a:blip>
          <a:stretch>
            <a:fillRect/>
          </a:stretch>
        </p:blipFill>
        <p:spPr>
          <a:xfrm>
            <a:off x="3214500" y="555600"/>
            <a:ext cx="5257952" cy="3004500"/>
          </a:xfrm>
          <a:prstGeom prst="rect">
            <a:avLst/>
          </a:prstGeom>
          <a:noFill/>
          <a:ln cap="flat" cmpd="sng" w="19050">
            <a:solidFill>
              <a:schemeClr val="accent1"/>
            </a:solidFill>
            <a:prstDash val="solid"/>
            <a:round/>
            <a:headEnd len="sm" w="sm" type="none"/>
            <a:tailEnd len="sm" w="sm" type="none"/>
          </a:ln>
        </p:spPr>
      </p:pic>
      <p:pic>
        <p:nvPicPr>
          <p:cNvPr id="340" name="Google Shape;340;p47" title="qrcode_arxiv.org.png"/>
          <p:cNvPicPr preferRelativeResize="0"/>
          <p:nvPr/>
        </p:nvPicPr>
        <p:blipFill>
          <a:blip r:embed="rId4">
            <a:alphaModFix/>
          </a:blip>
          <a:stretch>
            <a:fillRect/>
          </a:stretch>
        </p:blipFill>
        <p:spPr>
          <a:xfrm>
            <a:off x="845100" y="2431805"/>
            <a:ext cx="1667400" cy="1667329"/>
          </a:xfrm>
          <a:prstGeom prst="rect">
            <a:avLst/>
          </a:prstGeom>
          <a:noFill/>
          <a:ln>
            <a:noFill/>
          </a:ln>
        </p:spPr>
      </p:pic>
      <p:sp>
        <p:nvSpPr>
          <p:cNvPr id="341" name="Google Shape;341;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42" name="Google Shape;342;p4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800"/>
              <a:t>Mallory Knodel, </a:t>
            </a:r>
            <a:r>
              <a:rPr lang="en" sz="1800" u="sng">
                <a:hlinkClick r:id="rId5"/>
              </a:rPr>
              <a:t>mallory.knodel@nyu.edu</a:t>
            </a:r>
            <a:endParaRPr sz="1800"/>
          </a:p>
          <a:p>
            <a:pPr indent="0" lvl="0" marL="0" rtl="0" algn="l">
              <a:spcBef>
                <a:spcPts val="1200"/>
              </a:spcBef>
              <a:spcAft>
                <a:spcPts val="0"/>
              </a:spcAft>
              <a:buClr>
                <a:schemeClr val="dk1"/>
              </a:buClr>
              <a:buSzPts val="1100"/>
              <a:buFont typeface="Arial"/>
              <a:buNone/>
            </a:pPr>
            <a:r>
              <a:t/>
            </a:r>
            <a:endParaRPr sz="1800"/>
          </a:p>
          <a:p>
            <a:pPr indent="0" lvl="0" marL="0" rtl="0" algn="l">
              <a:spcBef>
                <a:spcPts val="1200"/>
              </a:spcBef>
              <a:spcAft>
                <a:spcPts val="1200"/>
              </a:spcAft>
              <a:buNone/>
            </a:pPr>
            <a:r>
              <a:t/>
            </a:r>
            <a:endParaRPr/>
          </a:p>
        </p:txBody>
      </p:sp>
      <p:sp>
        <p:nvSpPr>
          <p:cNvPr id="343" name="Google Shape;343;p4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Thank you!</a:t>
            </a:r>
            <a:endParaRPr/>
          </a:p>
        </p:txBody>
      </p:sp>
      <p:sp>
        <p:nvSpPr>
          <p:cNvPr id="344" name="Google Shape;344;p47"/>
          <p:cNvSpPr txBox="1"/>
          <p:nvPr/>
        </p:nvSpPr>
        <p:spPr>
          <a:xfrm>
            <a:off x="735150" y="3954275"/>
            <a:ext cx="1827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ia.cr/2024/2086</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 name="Shape 112"/>
        <p:cNvGrpSpPr/>
        <p:nvPr/>
      </p:nvGrpSpPr>
      <p:grpSpPr>
        <a:xfrm>
          <a:off x="0" y="0"/>
          <a:ext cx="0" cy="0"/>
          <a:chOff x="0" y="0"/>
          <a:chExt cx="0" cy="0"/>
        </a:xfrm>
      </p:grpSpPr>
      <p:sp>
        <p:nvSpPr>
          <p:cNvPr id="113" name="Google Shape;113;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 name="Shape 117"/>
        <p:cNvGrpSpPr/>
        <p:nvPr/>
      </p:nvGrpSpPr>
      <p:grpSpPr>
        <a:xfrm>
          <a:off x="0" y="0"/>
          <a:ext cx="0" cy="0"/>
          <a:chOff x="0" y="0"/>
          <a:chExt cx="0" cy="0"/>
        </a:xfrm>
      </p:grpSpPr>
      <p:sp>
        <p:nvSpPr>
          <p:cNvPr id="118" name="Google Shape;11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4" name="Google Shape;124;p23" title="IMG_0087.jpeg"/>
          <p:cNvPicPr preferRelativeResize="0"/>
          <p:nvPr/>
        </p:nvPicPr>
        <p:blipFill>
          <a:blip r:embed="rId3">
            <a:alphaModFix/>
          </a:blip>
          <a:stretch>
            <a:fillRect/>
          </a:stretch>
        </p:blipFill>
        <p:spPr>
          <a:xfrm>
            <a:off x="1053401" y="0"/>
            <a:ext cx="2516498" cy="5143501"/>
          </a:xfrm>
          <a:prstGeom prst="rect">
            <a:avLst/>
          </a:prstGeom>
          <a:noFill/>
          <a:ln>
            <a:noFill/>
          </a:ln>
        </p:spPr>
      </p:pic>
      <p:pic>
        <p:nvPicPr>
          <p:cNvPr id="125" name="Google Shape;125;p23" title="IMG_0088.jpeg"/>
          <p:cNvPicPr preferRelativeResize="0"/>
          <p:nvPr/>
        </p:nvPicPr>
        <p:blipFill>
          <a:blip r:embed="rId4">
            <a:alphaModFix/>
          </a:blip>
          <a:stretch>
            <a:fillRect/>
          </a:stretch>
        </p:blipFill>
        <p:spPr>
          <a:xfrm>
            <a:off x="5453550" y="0"/>
            <a:ext cx="2757600"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4"/>
          <p:cNvSpPr txBox="1"/>
          <p:nvPr>
            <p:ph type="title"/>
          </p:nvPr>
        </p:nvSpPr>
        <p:spPr>
          <a:xfrm>
            <a:off x="311700" y="1106125"/>
            <a:ext cx="8520600" cy="196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700"/>
              <a:t>Is </a:t>
            </a:r>
            <a:r>
              <a:rPr b="1" lang="en" sz="3700"/>
              <a:t>processing of message content</a:t>
            </a:r>
            <a:r>
              <a:rPr lang="en" sz="3700"/>
              <a:t> by integrated AI models compatible with </a:t>
            </a:r>
            <a:r>
              <a:rPr b="1" lang="en" sz="3700"/>
              <a:t>end-to-end encryption</a:t>
            </a:r>
            <a:r>
              <a:rPr lang="en" sz="3700"/>
              <a:t>?</a:t>
            </a:r>
            <a:endParaRPr sz="3700"/>
          </a:p>
        </p:txBody>
      </p:sp>
      <p:sp>
        <p:nvSpPr>
          <p:cNvPr id="131" name="Google Shape;131;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2" name="Google Shape;132;p2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(If so, to what extent and under what circumstances?)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Talk outline: Our recommendations</a:t>
            </a:r>
            <a:endParaRPr/>
          </a:p>
        </p:txBody>
      </p:sp>
      <p:sp>
        <p:nvSpPr>
          <p:cNvPr id="138" name="Google Shape;138;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Training</a:t>
            </a:r>
            <a:endParaRPr/>
          </a:p>
          <a:p>
            <a:pPr indent="-342900" lvl="0" marL="457200" rtl="0" algn="l">
              <a:spcBef>
                <a:spcPts val="1000"/>
              </a:spcBef>
              <a:spcAft>
                <a:spcPts val="0"/>
              </a:spcAft>
              <a:buSzPts val="1800"/>
              <a:buAutoNum type="arabicPeriod"/>
            </a:pPr>
            <a:r>
              <a:rPr lang="en"/>
              <a:t>Processing</a:t>
            </a:r>
            <a:endParaRPr/>
          </a:p>
          <a:p>
            <a:pPr indent="-342900" lvl="0" marL="457200" rtl="0" algn="l">
              <a:spcBef>
                <a:spcPts val="1000"/>
              </a:spcBef>
              <a:spcAft>
                <a:spcPts val="0"/>
              </a:spcAft>
              <a:buSzPts val="1800"/>
              <a:buAutoNum type="arabicPeriod"/>
            </a:pPr>
            <a:r>
              <a:rPr lang="en"/>
              <a:t>Disclosure</a:t>
            </a:r>
            <a:endParaRPr/>
          </a:p>
          <a:p>
            <a:pPr indent="-342900" lvl="0" marL="457200" rtl="0" algn="l">
              <a:spcBef>
                <a:spcPts val="1000"/>
              </a:spcBef>
              <a:spcAft>
                <a:spcPts val="1000"/>
              </a:spcAft>
              <a:buSzPts val="1800"/>
              <a:buAutoNum type="arabicPeriod"/>
            </a:pPr>
            <a:r>
              <a:rPr lang="en"/>
              <a:t>Consent</a:t>
            </a:r>
            <a:endParaRPr/>
          </a:p>
        </p:txBody>
      </p:sp>
      <p:sp>
        <p:nvSpPr>
          <p:cNvPr id="139" name="Google Shape;139;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40" name="Google Shape;140;p25"/>
          <p:cNvSpPr txBox="1"/>
          <p:nvPr/>
        </p:nvSpPr>
        <p:spPr>
          <a:xfrm>
            <a:off x="5989175" y="132950"/>
            <a:ext cx="2034000" cy="67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41" name="Google Shape;141;p25"/>
          <p:cNvSpPr txBox="1"/>
          <p:nvPr/>
        </p:nvSpPr>
        <p:spPr>
          <a:xfrm>
            <a:off x="3327350" y="1315475"/>
            <a:ext cx="60927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rPr>
              <a:t>Security</a:t>
            </a:r>
            <a:r>
              <a:rPr lang="en" sz="1600">
                <a:solidFill>
                  <a:schemeClr val="dk1"/>
                </a:solidFill>
              </a:rPr>
              <a:t> considerations</a:t>
            </a:r>
            <a:br>
              <a:rPr lang="en" sz="1100">
                <a:solidFill>
                  <a:schemeClr val="dk1"/>
                </a:solidFill>
              </a:rPr>
            </a:br>
            <a:r>
              <a:rPr lang="en" sz="1100">
                <a:solidFill>
                  <a:srgbClr val="595959"/>
                </a:solidFill>
              </a:rPr>
              <a:t>What kinds of AI integration are </a:t>
            </a:r>
            <a:r>
              <a:rPr b="1" lang="en" sz="1100">
                <a:solidFill>
                  <a:srgbClr val="595959"/>
                </a:solidFill>
              </a:rPr>
              <a:t>compatible with E2EE</a:t>
            </a:r>
            <a:r>
              <a:rPr lang="en" sz="1100">
                <a:solidFill>
                  <a:srgbClr val="595959"/>
                </a:solidFill>
              </a:rPr>
              <a:t>?</a:t>
            </a:r>
            <a:endParaRPr>
              <a:solidFill>
                <a:srgbClr val="595959"/>
              </a:solidFill>
            </a:endParaRPr>
          </a:p>
        </p:txBody>
      </p:sp>
      <p:sp>
        <p:nvSpPr>
          <p:cNvPr id="142" name="Google Shape;142;p25"/>
          <p:cNvSpPr txBox="1"/>
          <p:nvPr/>
        </p:nvSpPr>
        <p:spPr>
          <a:xfrm>
            <a:off x="2384450" y="888125"/>
            <a:ext cx="573300" cy="158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500">
                <a:solidFill>
                  <a:srgbClr val="9E9E9E"/>
                </a:solidFill>
                <a:latin typeface="Roboto Mono ExtraLight"/>
                <a:ea typeface="Roboto Mono ExtraLight"/>
                <a:cs typeface="Roboto Mono ExtraLight"/>
                <a:sym typeface="Roboto Mono ExtraLight"/>
              </a:rPr>
              <a:t>}</a:t>
            </a:r>
            <a:endParaRPr sz="6500">
              <a:solidFill>
                <a:srgbClr val="9E9E9E"/>
              </a:solidFill>
              <a:latin typeface="Roboto Mono ExtraLight"/>
              <a:ea typeface="Roboto Mono ExtraLight"/>
              <a:cs typeface="Roboto Mono ExtraLight"/>
              <a:sym typeface="Roboto Mono ExtraLight"/>
            </a:endParaRPr>
          </a:p>
        </p:txBody>
      </p:sp>
      <p:sp>
        <p:nvSpPr>
          <p:cNvPr id="143" name="Google Shape;143;p25"/>
          <p:cNvSpPr txBox="1"/>
          <p:nvPr/>
        </p:nvSpPr>
        <p:spPr>
          <a:xfrm>
            <a:off x="2384450" y="1806825"/>
            <a:ext cx="573300" cy="158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500">
                <a:solidFill>
                  <a:srgbClr val="9E9E9E"/>
                </a:solidFill>
                <a:latin typeface="Roboto Mono ExtraLight"/>
                <a:ea typeface="Roboto Mono ExtraLight"/>
                <a:cs typeface="Roboto Mono ExtraLight"/>
                <a:sym typeface="Roboto Mono ExtraLight"/>
              </a:rPr>
              <a:t>}</a:t>
            </a:r>
            <a:endParaRPr sz="6500">
              <a:solidFill>
                <a:srgbClr val="9E9E9E"/>
              </a:solidFill>
              <a:latin typeface="Roboto Mono ExtraLight"/>
              <a:ea typeface="Roboto Mono ExtraLight"/>
              <a:cs typeface="Roboto Mono ExtraLight"/>
              <a:sym typeface="Roboto Mono ExtraLight"/>
            </a:endParaRPr>
          </a:p>
        </p:txBody>
      </p:sp>
      <p:sp>
        <p:nvSpPr>
          <p:cNvPr id="144" name="Google Shape;144;p25"/>
          <p:cNvSpPr txBox="1"/>
          <p:nvPr/>
        </p:nvSpPr>
        <p:spPr>
          <a:xfrm>
            <a:off x="3327350" y="2150000"/>
            <a:ext cx="55569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rPr>
              <a:t>Legal &amp; normative</a:t>
            </a:r>
            <a:r>
              <a:rPr lang="en" sz="1600">
                <a:solidFill>
                  <a:schemeClr val="dk1"/>
                </a:solidFill>
              </a:rPr>
              <a:t> considerations</a:t>
            </a:r>
            <a:br>
              <a:rPr lang="en" sz="1100">
                <a:solidFill>
                  <a:schemeClr val="dk1"/>
                </a:solidFill>
              </a:rPr>
            </a:br>
            <a:r>
              <a:rPr lang="en" sz="1100">
                <a:solidFill>
                  <a:schemeClr val="dk2"/>
                </a:solidFill>
              </a:rPr>
              <a:t>Given the above, w</a:t>
            </a:r>
            <a:r>
              <a:rPr lang="en" sz="1100">
                <a:solidFill>
                  <a:schemeClr val="dk2"/>
                </a:solidFill>
              </a:rPr>
              <a:t>hat would </a:t>
            </a:r>
            <a:r>
              <a:rPr b="1" lang="en" sz="1100">
                <a:solidFill>
                  <a:schemeClr val="dk2"/>
                </a:solidFill>
              </a:rPr>
              <a:t>clear disclosure</a:t>
            </a:r>
            <a:r>
              <a:rPr lang="en" sz="1100">
                <a:solidFill>
                  <a:schemeClr val="dk2"/>
                </a:solidFill>
              </a:rPr>
              <a:t> and </a:t>
            </a:r>
            <a:r>
              <a:rPr b="1" lang="en" sz="1100">
                <a:solidFill>
                  <a:schemeClr val="dk2"/>
                </a:solidFill>
              </a:rPr>
              <a:t>meaningful consent</a:t>
            </a:r>
            <a:r>
              <a:rPr lang="en" sz="1100">
                <a:solidFill>
                  <a:schemeClr val="dk2"/>
                </a:solidFill>
              </a:rPr>
              <a:t> look like?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6"/>
          <p:cNvSpPr txBox="1"/>
          <p:nvPr>
            <p:ph type="title"/>
          </p:nvPr>
        </p:nvSpPr>
        <p:spPr>
          <a:xfrm>
            <a:off x="1506000" y="1385509"/>
            <a:ext cx="6131700" cy="1638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accent2"/>
                </a:solidFill>
              </a:rPr>
              <a:t>Training</a:t>
            </a:r>
            <a:endParaRPr>
              <a:solidFill>
                <a:schemeClr val="accent2"/>
              </a:solidFill>
            </a:endParaRPr>
          </a:p>
        </p:txBody>
      </p:sp>
      <p:sp>
        <p:nvSpPr>
          <p:cNvPr id="150" name="Google Shape;150;p2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1" name="Google Shape;151;p26"/>
          <p:cNvSpPr txBox="1"/>
          <p:nvPr>
            <p:ph idx="1" type="subTitle"/>
          </p:nvPr>
        </p:nvSpPr>
        <p:spPr>
          <a:xfrm>
            <a:off x="2462575" y="2959018"/>
            <a:ext cx="4218600" cy="7341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Recommendation #1</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