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sldIdLst>
    <p:sldId id="256" r:id="rId2"/>
    <p:sldId id="379" r:id="rId3"/>
    <p:sldId id="386" r:id="rId4"/>
    <p:sldId id="269" r:id="rId5"/>
    <p:sldId id="374" r:id="rId6"/>
    <p:sldId id="372" r:id="rId7"/>
    <p:sldId id="373" r:id="rId8"/>
    <p:sldId id="270" r:id="rId9"/>
    <p:sldId id="383" r:id="rId10"/>
    <p:sldId id="387" r:id="rId11"/>
    <p:sldId id="264" r:id="rId12"/>
    <p:sldId id="380" r:id="rId13"/>
    <p:sldId id="276" r:id="rId14"/>
    <p:sldId id="384" r:id="rId15"/>
    <p:sldId id="267" r:id="rId16"/>
    <p:sldId id="381" r:id="rId17"/>
    <p:sldId id="389" r:id="rId18"/>
  </p:sldIdLst>
  <p:sldSz cx="12192000" cy="6858000"/>
  <p:notesSz cx="6858000" cy="9144000"/>
  <p:embeddedFontLst>
    <p:embeddedFont>
      <p:font typeface="Cambria Math" panose="02040503050406030204" pitchFamily="18" charset="0"/>
      <p:regular r:id="rId20"/>
    </p:embeddedFont>
    <p:embeddedFont>
      <p:font typeface="Segoe UI" panose="020B0502040204020203" pitchFamily="34" charset="0"/>
      <p:regular r:id="rId21"/>
      <p:bold r:id="rId22"/>
      <p:italic r:id="rId23"/>
      <p:bold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F2BA36C-5435-4787-8B25-9A8CF728D5C9}">
          <p14:sldIdLst>
            <p14:sldId id="256"/>
          </p14:sldIdLst>
        </p14:section>
        <p14:section name="Introduction" id="{185DEEBD-1A8E-40AD-9EA5-FDB71478D02B}">
          <p14:sldIdLst>
            <p14:sldId id="379"/>
          </p14:sldIdLst>
        </p14:section>
        <p14:section name="Crescent" id="{BD05145D-6D64-4B05-8B0A-03A6D68ED955}">
          <p14:sldIdLst>
            <p14:sldId id="386"/>
            <p14:sldId id="269"/>
            <p14:sldId id="374"/>
            <p14:sldId id="372"/>
            <p14:sldId id="373"/>
            <p14:sldId id="270"/>
            <p14:sldId id="383"/>
            <p14:sldId id="387"/>
            <p14:sldId id="264"/>
            <p14:sldId id="380"/>
            <p14:sldId id="276"/>
            <p14:sldId id="384"/>
            <p14:sldId id="267"/>
            <p14:sldId id="381"/>
            <p14:sldId id="38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73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E5A2"/>
    <a:srgbClr val="FF70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2108" autoAdjust="0"/>
  </p:normalViewPr>
  <p:slideViewPr>
    <p:cSldViewPr snapToGrid="0" showGuides="1">
      <p:cViewPr>
        <p:scale>
          <a:sx n="70" d="100"/>
          <a:sy n="70" d="100"/>
        </p:scale>
        <p:origin x="1142" y="-384"/>
      </p:cViewPr>
      <p:guideLst>
        <p:guide orient="horz" pos="273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97"/>
    </p:cViewPr>
  </p:sorterViewPr>
  <p:notesViewPr>
    <p:cSldViewPr snapToGrid="0" showGuides="1">
      <p:cViewPr varScale="1">
        <p:scale>
          <a:sx n="63" d="100"/>
          <a:sy n="63" d="100"/>
        </p:scale>
        <p:origin x="3197" y="3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reg Zaverucha" userId="d3e6217b-d8ef-439b-a4d0-a9b88995fcbb" providerId="ADAL" clId="{5F667F45-4F21-4F68-B32A-489AC21C043F}"/>
    <pc:docChg chg="custSel modSld">
      <pc:chgData name="Greg Zaverucha" userId="d3e6217b-d8ef-439b-a4d0-a9b88995fcbb" providerId="ADAL" clId="{5F667F45-4F21-4F68-B32A-489AC21C043F}" dt="2025-03-22T12:11:22.110" v="25" actId="368"/>
      <pc:docMkLst>
        <pc:docMk/>
      </pc:docMkLst>
      <pc:sldChg chg="modNotes">
        <pc:chgData name="Greg Zaverucha" userId="d3e6217b-d8ef-439b-a4d0-a9b88995fcbb" providerId="ADAL" clId="{5F667F45-4F21-4F68-B32A-489AC21C043F}" dt="2025-03-22T12:11:22.094" v="21" actId="368"/>
        <pc:sldMkLst>
          <pc:docMk/>
          <pc:sldMk cId="414993902" sldId="267"/>
        </pc:sldMkLst>
      </pc:sldChg>
      <pc:sldChg chg="modNotes">
        <pc:chgData name="Greg Zaverucha" userId="d3e6217b-d8ef-439b-a4d0-a9b88995fcbb" providerId="ADAL" clId="{5F667F45-4F21-4F68-B32A-489AC21C043F}" dt="2025-03-22T12:11:21.968" v="5" actId="368"/>
        <pc:sldMkLst>
          <pc:docMk/>
          <pc:sldMk cId="212499744" sldId="269"/>
        </pc:sldMkLst>
      </pc:sldChg>
      <pc:sldChg chg="modNotes">
        <pc:chgData name="Greg Zaverucha" userId="d3e6217b-d8ef-439b-a4d0-a9b88995fcbb" providerId="ADAL" clId="{5F667F45-4F21-4F68-B32A-489AC21C043F}" dt="2025-03-22T12:11:22.031" v="13" actId="368"/>
        <pc:sldMkLst>
          <pc:docMk/>
          <pc:sldMk cId="2295490406" sldId="270"/>
        </pc:sldMkLst>
      </pc:sldChg>
      <pc:sldChg chg="modNotes">
        <pc:chgData name="Greg Zaverucha" userId="d3e6217b-d8ef-439b-a4d0-a9b88995fcbb" providerId="ADAL" clId="{5F667F45-4F21-4F68-B32A-489AC21C043F}" dt="2025-03-22T12:11:22.063" v="17" actId="368"/>
        <pc:sldMkLst>
          <pc:docMk/>
          <pc:sldMk cId="1229786430" sldId="276"/>
        </pc:sldMkLst>
      </pc:sldChg>
      <pc:sldChg chg="modNotes">
        <pc:chgData name="Greg Zaverucha" userId="d3e6217b-d8ef-439b-a4d0-a9b88995fcbb" providerId="ADAL" clId="{5F667F45-4F21-4F68-B32A-489AC21C043F}" dt="2025-03-22T12:11:22" v="9" actId="368"/>
        <pc:sldMkLst>
          <pc:docMk/>
          <pc:sldMk cId="1621155077" sldId="372"/>
        </pc:sldMkLst>
      </pc:sldChg>
      <pc:sldChg chg="modNotes">
        <pc:chgData name="Greg Zaverucha" userId="d3e6217b-d8ef-439b-a4d0-a9b88995fcbb" providerId="ADAL" clId="{5F667F45-4F21-4F68-B32A-489AC21C043F}" dt="2025-03-22T12:11:22.016" v="11" actId="368"/>
        <pc:sldMkLst>
          <pc:docMk/>
          <pc:sldMk cId="3381926742" sldId="373"/>
        </pc:sldMkLst>
      </pc:sldChg>
      <pc:sldChg chg="modNotes">
        <pc:chgData name="Greg Zaverucha" userId="d3e6217b-d8ef-439b-a4d0-a9b88995fcbb" providerId="ADAL" clId="{5F667F45-4F21-4F68-B32A-489AC21C043F}" dt="2025-03-22T12:11:21.993" v="7" actId="368"/>
        <pc:sldMkLst>
          <pc:docMk/>
          <pc:sldMk cId="286243732" sldId="374"/>
        </pc:sldMkLst>
      </pc:sldChg>
      <pc:sldChg chg="modNotes">
        <pc:chgData name="Greg Zaverucha" userId="d3e6217b-d8ef-439b-a4d0-a9b88995fcbb" providerId="ADAL" clId="{5F667F45-4F21-4F68-B32A-489AC21C043F}" dt="2025-03-22T12:11:21.936" v="1" actId="368"/>
        <pc:sldMkLst>
          <pc:docMk/>
          <pc:sldMk cId="629890992" sldId="379"/>
        </pc:sldMkLst>
      </pc:sldChg>
      <pc:sldChg chg="modNotes">
        <pc:chgData name="Greg Zaverucha" userId="d3e6217b-d8ef-439b-a4d0-a9b88995fcbb" providerId="ADAL" clId="{5F667F45-4F21-4F68-B32A-489AC21C043F}" dt="2025-03-22T12:11:22.063" v="15" actId="368"/>
        <pc:sldMkLst>
          <pc:docMk/>
          <pc:sldMk cId="1725662351" sldId="380"/>
        </pc:sldMkLst>
      </pc:sldChg>
      <pc:sldChg chg="modNotes">
        <pc:chgData name="Greg Zaverucha" userId="d3e6217b-d8ef-439b-a4d0-a9b88995fcbb" providerId="ADAL" clId="{5F667F45-4F21-4F68-B32A-489AC21C043F}" dt="2025-03-22T12:11:22.110" v="23" actId="368"/>
        <pc:sldMkLst>
          <pc:docMk/>
          <pc:sldMk cId="438578546" sldId="381"/>
        </pc:sldMkLst>
      </pc:sldChg>
      <pc:sldChg chg="modNotes">
        <pc:chgData name="Greg Zaverucha" userId="d3e6217b-d8ef-439b-a4d0-a9b88995fcbb" providerId="ADAL" clId="{5F667F45-4F21-4F68-B32A-489AC21C043F}" dt="2025-03-22T12:11:22.086" v="19" actId="368"/>
        <pc:sldMkLst>
          <pc:docMk/>
          <pc:sldMk cId="521779431" sldId="384"/>
        </pc:sldMkLst>
      </pc:sldChg>
      <pc:sldChg chg="modNotes">
        <pc:chgData name="Greg Zaverucha" userId="d3e6217b-d8ef-439b-a4d0-a9b88995fcbb" providerId="ADAL" clId="{5F667F45-4F21-4F68-B32A-489AC21C043F}" dt="2025-03-22T12:11:21.952" v="3" actId="368"/>
        <pc:sldMkLst>
          <pc:docMk/>
          <pc:sldMk cId="2196164951" sldId="386"/>
        </pc:sldMkLst>
      </pc:sldChg>
      <pc:sldChg chg="modNotes">
        <pc:chgData name="Greg Zaverucha" userId="d3e6217b-d8ef-439b-a4d0-a9b88995fcbb" providerId="ADAL" clId="{5F667F45-4F21-4F68-B32A-489AC21C043F}" dt="2025-03-22T12:11:22.110" v="25" actId="368"/>
        <pc:sldMkLst>
          <pc:docMk/>
          <pc:sldMk cId="899451446" sldId="38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598B00-E520-4030-AD68-8D8AF8551883}" type="datetimeFigureOut">
              <a:rPr lang="en-US" smtClean="0"/>
              <a:t>3/22/2025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ACE078-BDE1-4A2D-8740-351698554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0734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ACE078-BDE1-4A2D-8740-3516985549A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4971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ACE078-BDE1-4A2D-8740-3516985549A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2788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ACE078-BDE1-4A2D-8740-3516985549A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5734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ACE078-BDE1-4A2D-8740-3516985549A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4312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18229B-42E7-EE3A-6B6D-77A4BFC93D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394FF40-EB72-C9D6-7959-8B7ABA9D92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BDC3E45-35A7-2EB2-0CC7-BC7BB135B3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10102C-8092-123A-72A8-65810D04EE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ACE078-BDE1-4A2D-8740-3516985549A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502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ACE078-BDE1-4A2D-8740-3516985549A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7116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ACE078-BDE1-4A2D-8740-3516985549A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1359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ACE078-BDE1-4A2D-8740-3516985549A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4365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ACE078-BDE1-4A2D-8740-3516985549A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1455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ACE078-BDE1-4A2D-8740-3516985549A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1036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ACE078-BDE1-4A2D-8740-3516985549A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9897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8F554-9487-46CC-93EA-2559E6342F1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66452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ACE078-BDE1-4A2D-8740-3516985549A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1094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r>
                  <a:rPr lang="en-US" dirty="0"/>
                  <a:t>Commitment: from the Groth16 verification equation</a:t>
                </a:r>
              </a:p>
              <a:p>
                <a:pPr lvl="0"/>
                <a:r>
                  <a:rPr lang="en-US" dirty="0"/>
                  <a:t>  The verifier needs L, partially recompute, partially proven</a:t>
                </a:r>
              </a:p>
              <a:p>
                <a:pPr lvl="0"/>
                <a:r>
                  <a:rPr lang="en-US" dirty="0"/>
                  <a:t>  User state is now reminiscent of a “signatures with attributes” </a:t>
                </a:r>
                <a:r>
                  <a:rPr lang="en-US" i="0" dirty="0">
                    <a:latin typeface="Cambria Math" panose="02040503050406030204" pitchFamily="18" charset="0"/>
                  </a:rPr>
                  <a:t>(𝐴,𝐵,𝐶, 𝐿</a:t>
                </a:r>
                <a:r>
                  <a:rPr lang="en-US" b="0" i="0" dirty="0">
                    <a:latin typeface="Cambria Math" panose="02040503050406030204" pitchFamily="18" charset="0"/>
                  </a:rPr>
                  <a:t>, 𝑚 ⃗</a:t>
                </a:r>
                <a:r>
                  <a:rPr lang="en-US" i="0" dirty="0">
                    <a:latin typeface="Cambria Math" panose="02040503050406030204" pitchFamily="18" charset="0"/>
                  </a:rPr>
                  <a:t>)</a:t>
                </a:r>
                <a:endParaRPr lang="en-US" dirty="0"/>
              </a:p>
              <a:p>
                <a:pPr lvl="0"/>
                <a:r>
                  <a:rPr lang="en-US" dirty="0"/>
                  <a:t>  The circuit defines the attributes (</a:t>
                </a:r>
                <a:r>
                  <a:rPr lang="en-US" dirty="0" err="1"/>
                  <a:t>e.g</a:t>
                </a:r>
                <a:r>
                  <a:rPr lang="en-US" dirty="0"/>
                  <a:t>, email domain derived from email)</a:t>
                </a:r>
              </a:p>
              <a:p>
                <a:pPr lvl="0"/>
                <a:r>
                  <a:rPr lang="en-US" dirty="0"/>
                  <a:t>  Things proceed mostly as they would with, say, BBS</a:t>
                </a:r>
              </a:p>
              <a:p>
                <a:pPr lvl="0"/>
                <a:r>
                  <a:rPr lang="en-US" dirty="0"/>
                  <a:t>  Prove knowledge of all attributes with a </a:t>
                </a:r>
                <a:r>
                  <a:rPr lang="en-US" b="0" i="0">
                    <a:latin typeface="Cambria Math" panose="02040503050406030204" pitchFamily="18" charset="0"/>
                  </a:rPr>
                  <a:t>Σ</a:t>
                </a:r>
                <a:r>
                  <a:rPr lang="en-US" dirty="0"/>
                  <a:t>-proof, reveal some, commit to others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Sub-prover architecture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  Each sub-prover gets a commitment to a single attribute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  Very flexible and extensible, inputs are commitment openings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  Independent of circuit proof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  Can use different provers, even other SNARKs</a:t>
                </a:r>
              </a:p>
              <a:p>
                <a:pPr lvl="1"/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ACE078-BDE1-4A2D-8740-3516985549A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5201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ACE078-BDE1-4A2D-8740-3516985549A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7279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ACE078-BDE1-4A2D-8740-3516985549A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389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FB64C-FE6D-D3A8-BBF4-96A0DB9CFF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65F7EE-4D4C-CEBA-5D1B-85E11B2C12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8FC739-B03C-C70F-97E6-DEDBAEC50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5B180-33AF-4E35-8D83-DF49E4512543}" type="datetimeFigureOut">
              <a:rPr lang="en-US" smtClean="0"/>
              <a:t>3/22/2025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6174DA-878F-1846-FB6B-BCDABE3D5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82B721-A094-2A87-32C8-C935D8F84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E8475-1896-47F5-B8CF-A2F607612F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938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ACFF5-3095-8CF6-E131-E1E9F8685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39E344-AE6B-9F6C-B6C5-4E8B9A11CD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807583-91FF-C776-4B36-492836D0D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5B180-33AF-4E35-8D83-DF49E4512543}" type="datetimeFigureOut">
              <a:rPr lang="en-US" smtClean="0"/>
              <a:t>3/22/2025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C823A3-E19A-2D81-BF9F-66BA76D03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659342-47FF-C495-53FB-723A720A4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E8475-1896-47F5-B8CF-A2F607612F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648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8B7118-C420-B5FB-B75D-7DCAD6174C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76E5A8-610C-94A6-017F-079BBFA95B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AE0E41-D0CB-69FB-3B84-D253609BF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5B180-33AF-4E35-8D83-DF49E4512543}" type="datetimeFigureOut">
              <a:rPr lang="en-US" smtClean="0"/>
              <a:t>3/22/2025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04763B-C43F-B4AD-77BA-01248E0C8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03ACB7-338A-578A-0A3A-4BD540438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E8475-1896-47F5-B8CF-A2F607612F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182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024D2-A993-8F0B-C4E0-F52D9954A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8A0EDA-4814-4F93-210D-B7F9313016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5DA698-1703-E4A4-1612-7E56242FD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5B180-33AF-4E35-8D83-DF49E4512543}" type="datetimeFigureOut">
              <a:rPr lang="en-US" smtClean="0"/>
              <a:t>3/22/2025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D74F0D-B3A9-53D4-D911-421AF627C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46A0A9-5EDE-B663-D0DA-645702EA5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E8475-1896-47F5-B8CF-A2F607612F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848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9E2B8-DD3E-B22C-346C-4BC497A6A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BE8692-64EF-D8C0-6B90-4701C50BBA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02A87B-1CD2-5369-6DF3-7AC67F3B2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5B180-33AF-4E35-8D83-DF49E4512543}" type="datetimeFigureOut">
              <a:rPr lang="en-US" smtClean="0"/>
              <a:t>3/22/2025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484BB5-D60D-ABD3-5079-5A20F756E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023AAC-4E6F-408A-4CF1-61F19FE35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E8475-1896-47F5-B8CF-A2F607612F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777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D6486-B4BB-C17C-71B1-8C6640FCE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33240D-7F55-46ED-52EC-11E24B5771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ED9555-198F-D052-2AC8-76B520A9E3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112FD7-6D71-94D0-ED97-F05391830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5B180-33AF-4E35-8D83-DF49E4512543}" type="datetimeFigureOut">
              <a:rPr lang="en-US" smtClean="0"/>
              <a:t>3/22/2025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F4E3D5-2288-0904-1CBF-EE49AE574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792403-0801-5782-C67A-4127B6444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E8475-1896-47F5-B8CF-A2F607612F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273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86F05-5933-A5FF-50F9-507FCCB17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5F8A68-A537-E953-0A24-8C7D300528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D0D93A-D45F-545E-C550-9353FD93A6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B47D21-6B25-B374-92D7-DC48A27C61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EF52C6-64BF-5574-35D0-99F5FE5C1F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F21FD50-E311-6DD9-B101-9DE058DB5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5B180-33AF-4E35-8D83-DF49E4512543}" type="datetimeFigureOut">
              <a:rPr lang="en-US" smtClean="0"/>
              <a:t>3/22/2025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8129BB-E9BE-5167-FD7A-D9E168E47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4C7BC8-7F55-3FA9-FC6A-BD26E47ED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E8475-1896-47F5-B8CF-A2F607612F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664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61AAF-A1BB-44B9-B750-208CA347D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6DE1AC-06EC-FCB8-4BE9-9543CA178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5B180-33AF-4E35-8D83-DF49E4512543}" type="datetimeFigureOut">
              <a:rPr lang="en-US" smtClean="0"/>
              <a:t>3/22/2025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3F099F-A345-31CF-C42C-83DB7AAAE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D99E78-9F5D-DA3D-A5E0-1F3F13DE4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E8475-1896-47F5-B8CF-A2F607612F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364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7CDD9D-6948-321D-3ADA-024F8173D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5B180-33AF-4E35-8D83-DF49E4512543}" type="datetimeFigureOut">
              <a:rPr lang="en-US" smtClean="0"/>
              <a:t>3/22/2025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0BB982-DC4A-1D0E-C6FC-D285260BA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011ED7-2FCA-56B0-9D96-73C0D44CE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E8475-1896-47F5-B8CF-A2F607612F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814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408ED-E53C-7DC1-7D06-96A7F6A3E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1AA475-9CE3-0AA0-151A-6210821453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E18BA7-4FDE-873D-3EFF-5BD8EEDA23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E20E08-02BA-22F7-81CC-B1C08ED33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5B180-33AF-4E35-8D83-DF49E4512543}" type="datetimeFigureOut">
              <a:rPr lang="en-US" smtClean="0"/>
              <a:t>3/22/2025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2DA0DD-AF81-EF22-25D7-9C2CA9E6F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057807-ADC2-7CF1-590F-AAAB1F3E4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E8475-1896-47F5-B8CF-A2F607612F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249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3A1BA-A606-1640-41A7-7843F9C43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6265C7-FD3E-BF7C-97C8-6E5548E6EC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41DE21-BD60-29E6-F29C-4DE54F0B70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48EE6A-59C5-C755-CEA7-A362BF050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5B180-33AF-4E35-8D83-DF49E4512543}" type="datetimeFigureOut">
              <a:rPr lang="en-US" smtClean="0"/>
              <a:t>3/22/2025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69B5F5-C7EE-FED2-E3E8-01EF1BA0D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39B0B2-D752-0D77-356B-8F17D31DD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E8475-1896-47F5-B8CF-A2F607612F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125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A0F839-CA2D-B4BB-0781-4DE3D14B3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647398-4A92-62F8-4E7E-AF06944CF5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6EE15D-6B25-8086-1C53-F6D8AB71F1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925B180-33AF-4E35-8D83-DF49E4512543}" type="datetimeFigureOut">
              <a:rPr lang="en-US" smtClean="0"/>
              <a:t>3/22/2025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09DBAE-6999-6E1F-D4F2-1827E67930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54FDF4-03AD-83B8-F7E8-4E71E816F5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4AE8475-1896-47F5-B8CF-A2F607612F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038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18" Type="http://schemas.openxmlformats.org/officeDocument/2006/relationships/image" Target="../media/image39.png"/><Relationship Id="rId3" Type="http://schemas.openxmlformats.org/officeDocument/2006/relationships/image" Target="../media/image240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17" Type="http://schemas.openxmlformats.org/officeDocument/2006/relationships/image" Target="../media/image38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github.com/zkemail/zk-email-verify" TargetMode="External"/><Relationship Id="rId3" Type="http://schemas.openxmlformats.org/officeDocument/2006/relationships/hyperlink" Target="https://github.com/arkworks-rs" TargetMode="External"/><Relationship Id="rId7" Type="http://schemas.openxmlformats.org/officeDocument/2006/relationships/hyperlink" Target="https://github.com/privacy-scaling-explorations/circom-ecdsa-p256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github.com/lurk-lang/bellpepper" TargetMode="External"/><Relationship Id="rId5" Type="http://schemas.openxmlformats.org/officeDocument/2006/relationships/hyperlink" Target="https://github.com/lurk-lab/neptune/" TargetMode="External"/><Relationship Id="rId4" Type="http://schemas.openxmlformats.org/officeDocument/2006/relationships/hyperlink" Target="https://github.com/microsoft/spartan" TargetMode="External"/><Relationship Id="rId9" Type="http://schemas.openxmlformats.org/officeDocument/2006/relationships/hyperlink" Target="https://github.com/microsoft/crescent-credentials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microsoft/crescent-credentials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print.iacr.org/2024/2013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eprint.iacr.org/2024/2013.pdf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svg"/><Relationship Id="rId3" Type="http://schemas.openxmlformats.org/officeDocument/2006/relationships/image" Target="../media/image8.png"/><Relationship Id="rId7" Type="http://schemas.openxmlformats.org/officeDocument/2006/relationships/image" Target="../media/image12.sv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svg"/><Relationship Id="rId9" Type="http://schemas.openxmlformats.org/officeDocument/2006/relationships/image" Target="../media/image14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0.png"/><Relationship Id="rId3" Type="http://schemas.openxmlformats.org/officeDocument/2006/relationships/image" Target="../media/image22.png"/><Relationship Id="rId7" Type="http://schemas.openxmlformats.org/officeDocument/2006/relationships/image" Target="../media/image2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7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82696-081C-2B35-1480-B69249A422A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Stronger Privacy for Existing Credentials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7D050B-961A-2BAC-5495-207D50BDBD5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/>
              <a:t>Christian Paquin, Guru Vamsi Policharla and Greg Zaverucha</a:t>
            </a:r>
          </a:p>
          <a:p>
            <a:r>
              <a:rPr lang="es-ES" dirty="0"/>
              <a:t>Microsoft Research and UC Berkeley </a:t>
            </a:r>
          </a:p>
          <a:p>
            <a:r>
              <a:rPr lang="es-ES" dirty="0"/>
              <a:t>RWC 2025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7373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B8C956D3-947C-E8CA-5805-441A3724A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Authentication with Device-Bound Credentials</a:t>
            </a:r>
          </a:p>
        </p:txBody>
      </p:sp>
      <p:sp>
        <p:nvSpPr>
          <p:cNvPr id="65" name="Text Placeholder 64">
            <a:extLst>
              <a:ext uri="{FF2B5EF4-FFF2-40B4-BE49-F238E27FC236}">
                <a16:creationId xmlns:a16="http://schemas.microsoft.com/office/drawing/2014/main" id="{CBA52693-5070-FB7A-0862-F46E51A5C5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Non-ZK Case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Content Placeholder 65">
                <a:extLst>
                  <a:ext uri="{FF2B5EF4-FFF2-40B4-BE49-F238E27FC236}">
                    <a16:creationId xmlns:a16="http://schemas.microsoft.com/office/drawing/2014/main" id="{943F853E-705F-FF06-DA92-FCF715FD69D4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6172200" y="4833168"/>
                <a:ext cx="5715000" cy="182806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Challenges:</a:t>
                </a:r>
              </a:p>
              <a:p>
                <a:pPr marL="0" indent="0">
                  <a:buNone/>
                </a:pPr>
                <a:r>
                  <a:rPr lang="en-US" sz="2400" dirty="0"/>
                  <a:t>  Verifier cannot learn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𝑝𝑘</m:t>
                    </m:r>
                  </m:oMath>
                </a14:m>
                <a:r>
                  <a:rPr lang="en-US" sz="2400" dirty="0"/>
                  <a:t> (unlinkability)</a:t>
                </a:r>
              </a:p>
              <a:p>
                <a:pPr marL="0" indent="0">
                  <a:buNone/>
                </a:pPr>
                <a:r>
                  <a:rPr lang="en-US" sz="2400" dirty="0"/>
                  <a:t>  Device cannot be changed</a:t>
                </a:r>
              </a:p>
              <a:p>
                <a:pPr marL="0" indent="0">
                  <a:buNone/>
                </a:pPr>
                <a:r>
                  <a:rPr lang="en-US" sz="2400" dirty="0"/>
                  <a:t>  Need f</a:t>
                </a:r>
                <a:r>
                  <a:rPr lang="en-US" sz="2400" b="0" dirty="0"/>
                  <a:t>resh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/>
                  <a:t> for every use</a:t>
                </a:r>
              </a:p>
            </p:txBody>
          </p:sp>
        </mc:Choice>
        <mc:Fallback xmlns="">
          <p:sp>
            <p:nvSpPr>
              <p:cNvPr id="66" name="Content Placeholder 65">
                <a:extLst>
                  <a:ext uri="{FF2B5EF4-FFF2-40B4-BE49-F238E27FC236}">
                    <a16:creationId xmlns:a16="http://schemas.microsoft.com/office/drawing/2014/main" id="{943F853E-705F-FF06-DA92-FCF715FD69D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172200" y="4833168"/>
                <a:ext cx="5715000" cy="1828062"/>
              </a:xfrm>
              <a:blipFill>
                <a:blip r:embed="rId3"/>
                <a:stretch>
                  <a:fillRect l="-1708" t="-4333" b="-5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Text Placeholder 66">
            <a:extLst>
              <a:ext uri="{FF2B5EF4-FFF2-40B4-BE49-F238E27FC236}">
                <a16:creationId xmlns:a16="http://schemas.microsoft.com/office/drawing/2014/main" id="{3195BB49-9392-61B5-37E6-7A9502C154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Crescent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8B5A7FE0-A9B1-1862-B8BE-4AD81B2B9127}"/>
              </a:ext>
            </a:extLst>
          </p:cNvPr>
          <p:cNvGrpSpPr/>
          <p:nvPr/>
        </p:nvGrpSpPr>
        <p:grpSpPr>
          <a:xfrm>
            <a:off x="128629" y="2716757"/>
            <a:ext cx="5865227" cy="2006381"/>
            <a:chOff x="299977" y="4271773"/>
            <a:chExt cx="5865227" cy="200638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90761DC-23DF-7D42-578E-C419109EBB44}"/>
                </a:ext>
              </a:extLst>
            </p:cNvPr>
            <p:cNvSpPr txBox="1"/>
            <p:nvPr/>
          </p:nvSpPr>
          <p:spPr>
            <a:xfrm>
              <a:off x="3572436" y="4271773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Verifier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FFBDC642-17D7-8B40-4D2E-E546591F0DF5}"/>
                    </a:ext>
                  </a:extLst>
                </p:cNvPr>
                <p:cNvSpPr txBox="1"/>
                <p:nvPr/>
              </p:nvSpPr>
              <p:spPr>
                <a:xfrm>
                  <a:off x="299977" y="4701988"/>
                  <a:ext cx="91440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dirty="0" smtClean="0">
                            <a:latin typeface="Cambria Math" panose="02040503050406030204" pitchFamily="18" charset="0"/>
                          </a:rPr>
                          <m:t>𝑝𝑘</m:t>
                        </m:r>
                        <m:r>
                          <a:rPr lang="en-US" sz="16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600" b="0" i="1" dirty="0" smtClean="0">
                            <a:latin typeface="Cambria Math" panose="02040503050406030204" pitchFamily="18" charset="0"/>
                          </a:rPr>
                          <m:t>𝑠𝑘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FFBDC642-17D7-8B40-4D2E-E546591F0DF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9977" y="4701988"/>
                  <a:ext cx="914400" cy="338554"/>
                </a:xfrm>
                <a:prstGeom prst="rect">
                  <a:avLst/>
                </a:prstGeom>
                <a:blipFill>
                  <a:blip r:embed="rId4"/>
                  <a:stretch>
                    <a:fillRect b="-89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A0C65153-313F-3098-1631-1F40E00608EA}"/>
                </a:ext>
              </a:extLst>
            </p:cNvPr>
            <p:cNvCxnSpPr/>
            <p:nvPr/>
          </p:nvCxnSpPr>
          <p:spPr>
            <a:xfrm flipH="1">
              <a:off x="2658037" y="4935070"/>
              <a:ext cx="99284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45E6DA87-F212-8BD9-86FD-B6B6F3BAB5FC}"/>
                    </a:ext>
                  </a:extLst>
                </p:cNvPr>
                <p:cNvSpPr txBox="1"/>
                <p:nvPr/>
              </p:nvSpPr>
              <p:spPr>
                <a:xfrm>
                  <a:off x="4104009" y="4668121"/>
                  <a:ext cx="1925277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/>
                    <a:t>Choose random challenge </a:t>
                  </a:r>
                  <a14:m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45E6DA87-F212-8BD9-86FD-B6B6F3BAB5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04009" y="4668121"/>
                  <a:ext cx="1925277" cy="523220"/>
                </a:xfrm>
                <a:prstGeom prst="rect">
                  <a:avLst/>
                </a:prstGeom>
                <a:blipFill>
                  <a:blip r:embed="rId5"/>
                  <a:stretch>
                    <a:fillRect l="-949" t="-2326" b="-1046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AB2AB71-90ED-463E-A4A0-FA36D14CD7B2}"/>
                </a:ext>
              </a:extLst>
            </p:cNvPr>
            <p:cNvSpPr txBox="1"/>
            <p:nvPr/>
          </p:nvSpPr>
          <p:spPr>
            <a:xfrm>
              <a:off x="797861" y="4332656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Device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8EB63E2-1E7D-DDC7-BE4A-88ED2825E316}"/>
                </a:ext>
              </a:extLst>
            </p:cNvPr>
            <p:cNvSpPr txBox="1"/>
            <p:nvPr/>
          </p:nvSpPr>
          <p:spPr>
            <a:xfrm>
              <a:off x="2200837" y="4332656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User</a:t>
              </a:r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8F3D7114-6661-EAEE-36C1-D5D9FD40CCE9}"/>
                </a:ext>
              </a:extLst>
            </p:cNvPr>
            <p:cNvGrpSpPr/>
            <p:nvPr/>
          </p:nvGrpSpPr>
          <p:grpSpPr>
            <a:xfrm>
              <a:off x="1286440" y="5323184"/>
              <a:ext cx="1122827" cy="369332"/>
              <a:chOff x="1582557" y="2483054"/>
              <a:chExt cx="914400" cy="369332"/>
            </a:xfrm>
          </p:grpSpPr>
          <p:cxnSp>
            <p:nvCxnSpPr>
              <p:cNvPr id="33" name="Straight Arrow Connector 32">
                <a:extLst>
                  <a:ext uri="{FF2B5EF4-FFF2-40B4-BE49-F238E27FC236}">
                    <a16:creationId xmlns:a16="http://schemas.microsoft.com/office/drawing/2014/main" id="{4806356A-EF1D-D94A-FB49-281750167A8C}"/>
                  </a:ext>
                </a:extLst>
              </p:cNvPr>
              <p:cNvCxnSpPr/>
              <p:nvPr/>
            </p:nvCxnSpPr>
            <p:spPr>
              <a:xfrm>
                <a:off x="1712259" y="2792506"/>
                <a:ext cx="770965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9F89F33D-52AD-A3BD-32CC-D3165422C620}"/>
                      </a:ext>
                    </a:extLst>
                  </p:cNvPr>
                  <p:cNvSpPr txBox="1"/>
                  <p:nvPr/>
                </p:nvSpPr>
                <p:spPr>
                  <a:xfrm>
                    <a:off x="1582557" y="2483054"/>
                    <a:ext cx="9144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9F89F33D-52AD-A3BD-32CC-D3165422C62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82557" y="2483054"/>
                    <a:ext cx="914400" cy="36933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E423EB24-A2DA-3B62-C7C1-FEF964C14CD8}"/>
                </a:ext>
              </a:extLst>
            </p:cNvPr>
            <p:cNvCxnSpPr/>
            <p:nvPr/>
          </p:nvCxnSpPr>
          <p:spPr>
            <a:xfrm>
              <a:off x="1255061" y="4701988"/>
              <a:ext cx="0" cy="1332197"/>
            </a:xfrm>
            <a:prstGeom prst="line">
              <a:avLst/>
            </a:prstGeom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2C813BB0-8951-A565-B670-9B54C39CD008}"/>
                </a:ext>
              </a:extLst>
            </p:cNvPr>
            <p:cNvCxnSpPr/>
            <p:nvPr/>
          </p:nvCxnSpPr>
          <p:spPr>
            <a:xfrm>
              <a:off x="2514602" y="4701988"/>
              <a:ext cx="0" cy="1332197"/>
            </a:xfrm>
            <a:prstGeom prst="line">
              <a:avLst/>
            </a:prstGeom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0ED6C95C-32D0-6F5C-767C-7862A476523B}"/>
                </a:ext>
              </a:extLst>
            </p:cNvPr>
            <p:cNvCxnSpPr/>
            <p:nvPr/>
          </p:nvCxnSpPr>
          <p:spPr>
            <a:xfrm flipH="1">
              <a:off x="1394699" y="5325084"/>
              <a:ext cx="99284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C4088E5B-8B7A-C6AB-EA65-A0648FEE9D71}"/>
                    </a:ext>
                  </a:extLst>
                </p:cNvPr>
                <p:cNvSpPr txBox="1"/>
                <p:nvPr/>
              </p:nvSpPr>
              <p:spPr>
                <a:xfrm>
                  <a:off x="1600807" y="4955752"/>
                  <a:ext cx="42909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C4088E5B-8B7A-C6AB-EA65-A0648FEE9D7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00807" y="4955752"/>
                  <a:ext cx="429092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A76D9BF1-2DF0-D19D-DA0D-3D41CCD33EF1}"/>
                </a:ext>
              </a:extLst>
            </p:cNvPr>
            <p:cNvCxnSpPr/>
            <p:nvPr/>
          </p:nvCxnSpPr>
          <p:spPr>
            <a:xfrm>
              <a:off x="4002743" y="4738729"/>
              <a:ext cx="0" cy="1332197"/>
            </a:xfrm>
            <a:prstGeom prst="line">
              <a:avLst/>
            </a:prstGeom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F54076B3-410B-98DE-4046-5EA4E300D53F}"/>
                </a:ext>
              </a:extLst>
            </p:cNvPr>
            <p:cNvGrpSpPr/>
            <p:nvPr/>
          </p:nvGrpSpPr>
          <p:grpSpPr>
            <a:xfrm>
              <a:off x="2595970" y="5513279"/>
              <a:ext cx="1375387" cy="369324"/>
              <a:chOff x="1642785" y="2455397"/>
              <a:chExt cx="901893" cy="337109"/>
            </a:xfrm>
          </p:grpSpPr>
          <p:cxnSp>
            <p:nvCxnSpPr>
              <p:cNvPr id="41" name="Straight Arrow Connector 40">
                <a:extLst>
                  <a:ext uri="{FF2B5EF4-FFF2-40B4-BE49-F238E27FC236}">
                    <a16:creationId xmlns:a16="http://schemas.microsoft.com/office/drawing/2014/main" id="{11B5F6D1-091D-33B4-AF79-08170DDFE150}"/>
                  </a:ext>
                </a:extLst>
              </p:cNvPr>
              <p:cNvCxnSpPr/>
              <p:nvPr/>
            </p:nvCxnSpPr>
            <p:spPr>
              <a:xfrm>
                <a:off x="1712259" y="2792506"/>
                <a:ext cx="770965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TextBox 41">
                    <a:extLst>
                      <a:ext uri="{FF2B5EF4-FFF2-40B4-BE49-F238E27FC236}">
                        <a16:creationId xmlns:a16="http://schemas.microsoft.com/office/drawing/2014/main" id="{D8F5B1D6-EF2E-C1B6-4A4E-3B055DA76856}"/>
                      </a:ext>
                    </a:extLst>
                  </p:cNvPr>
                  <p:cNvSpPr txBox="1"/>
                  <p:nvPr/>
                </p:nvSpPr>
                <p:spPr>
                  <a:xfrm>
                    <a:off x="1642785" y="2455397"/>
                    <a:ext cx="901893" cy="32720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𝑐𝑟𝑒𝑑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2" name="TextBox 41">
                    <a:extLst>
                      <a:ext uri="{FF2B5EF4-FFF2-40B4-BE49-F238E27FC236}">
                        <a16:creationId xmlns:a16="http://schemas.microsoft.com/office/drawing/2014/main" id="{D8F5B1D6-EF2E-C1B6-4A4E-3B055DA7685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42785" y="2455397"/>
                    <a:ext cx="901893" cy="327206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12889AB6-20C9-95FD-FBA2-8744C738E467}"/>
                    </a:ext>
                  </a:extLst>
                </p:cNvPr>
                <p:cNvSpPr txBox="1"/>
                <p:nvPr/>
              </p:nvSpPr>
              <p:spPr>
                <a:xfrm>
                  <a:off x="4160643" y="5754934"/>
                  <a:ext cx="2004561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/>
                    <a:t>Use </a:t>
                  </a:r>
                  <a14:m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𝑝𝑘</m:t>
                      </m:r>
                    </m:oMath>
                  </a14:m>
                  <a:r>
                    <a:rPr lang="en-US" sz="1400" dirty="0"/>
                    <a:t> in </a:t>
                  </a:r>
                  <a14:m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𝑐𝑟𝑒𝑑</m:t>
                      </m:r>
                    </m:oMath>
                  </a14:m>
                  <a:r>
                    <a:rPr lang="en-US" sz="1400" b="0" dirty="0"/>
                    <a:t> to</a:t>
                  </a:r>
                </a:p>
                <a:p>
                  <a:r>
                    <a:rPr lang="en-US" sz="1400" dirty="0"/>
                    <a:t>Verify(</a:t>
                  </a:r>
                  <a14:m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𝑝𝑘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en-US" sz="1400" dirty="0"/>
                </a:p>
              </p:txBody>
            </p:sp>
          </mc:Choice>
          <mc:Fallback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12889AB6-20C9-95FD-FBA2-8744C738E46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60643" y="5754934"/>
                  <a:ext cx="2004561" cy="523220"/>
                </a:xfrm>
                <a:prstGeom prst="rect">
                  <a:avLst/>
                </a:prstGeom>
                <a:blipFill>
                  <a:blip r:embed="rId9"/>
                  <a:stretch>
                    <a:fillRect l="-912" t="-2326" b="-1046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0A604CE1-EDA3-BAC2-849D-C09687690921}"/>
              </a:ext>
            </a:extLst>
          </p:cNvPr>
          <p:cNvGrpSpPr/>
          <p:nvPr/>
        </p:nvGrpSpPr>
        <p:grpSpPr>
          <a:xfrm>
            <a:off x="5997575" y="2699116"/>
            <a:ext cx="6146170" cy="2497961"/>
            <a:chOff x="299977" y="4271773"/>
            <a:chExt cx="6146170" cy="2497961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D7E6F459-7253-A675-A43F-41BF85A0E25A}"/>
                </a:ext>
              </a:extLst>
            </p:cNvPr>
            <p:cNvSpPr txBox="1"/>
            <p:nvPr/>
          </p:nvSpPr>
          <p:spPr>
            <a:xfrm>
              <a:off x="3572436" y="4271773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Verifier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A88B0A18-0B48-D28C-A4AB-2471C9377F70}"/>
                    </a:ext>
                  </a:extLst>
                </p:cNvPr>
                <p:cNvSpPr txBox="1"/>
                <p:nvPr/>
              </p:nvSpPr>
              <p:spPr>
                <a:xfrm>
                  <a:off x="299977" y="4701988"/>
                  <a:ext cx="91440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dirty="0" smtClean="0">
                            <a:latin typeface="Cambria Math" panose="02040503050406030204" pitchFamily="18" charset="0"/>
                          </a:rPr>
                          <m:t>𝑝𝑘</m:t>
                        </m:r>
                        <m:r>
                          <a:rPr lang="en-US" sz="16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600" b="0" i="1" dirty="0" smtClean="0">
                            <a:latin typeface="Cambria Math" panose="02040503050406030204" pitchFamily="18" charset="0"/>
                          </a:rPr>
                          <m:t>𝑠𝑘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A88B0A18-0B48-D28C-A4AB-2471C9377F7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9977" y="4701988"/>
                  <a:ext cx="914400" cy="338554"/>
                </a:xfrm>
                <a:prstGeom prst="rect">
                  <a:avLst/>
                </a:prstGeom>
                <a:blipFill>
                  <a:blip r:embed="rId10"/>
                  <a:stretch>
                    <a:fillRect b="-89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0595A6F8-BBF2-DDAE-CAF1-52A724F19ED2}"/>
                </a:ext>
              </a:extLst>
            </p:cNvPr>
            <p:cNvCxnSpPr/>
            <p:nvPr/>
          </p:nvCxnSpPr>
          <p:spPr>
            <a:xfrm flipH="1">
              <a:off x="2658037" y="4935070"/>
              <a:ext cx="99284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9FA13E2E-6848-8F4A-8D71-3AC03C8E857A}"/>
                    </a:ext>
                  </a:extLst>
                </p:cNvPr>
                <p:cNvSpPr txBox="1"/>
                <p:nvPr/>
              </p:nvSpPr>
              <p:spPr>
                <a:xfrm>
                  <a:off x="2965256" y="4622862"/>
                  <a:ext cx="42909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a14:m>
                  <a:r>
                    <a:rPr lang="en-US" dirty="0"/>
                    <a:t> </a:t>
                  </a:r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9FA13E2E-6848-8F4A-8D71-3AC03C8E857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65256" y="4622862"/>
                  <a:ext cx="429092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6A064EE1-5AAE-785E-7ABF-2402369B3C8F}"/>
                </a:ext>
              </a:extLst>
            </p:cNvPr>
            <p:cNvSpPr txBox="1"/>
            <p:nvPr/>
          </p:nvSpPr>
          <p:spPr>
            <a:xfrm>
              <a:off x="797861" y="4332656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Device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8D570A6E-5291-4E58-0E8D-1E9F0130CF62}"/>
                </a:ext>
              </a:extLst>
            </p:cNvPr>
            <p:cNvSpPr txBox="1"/>
            <p:nvPr/>
          </p:nvSpPr>
          <p:spPr>
            <a:xfrm>
              <a:off x="2200837" y="4332656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User</a:t>
              </a:r>
            </a:p>
          </p:txBody>
        </p: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EBD68763-E03A-C388-F186-2B841C4F7858}"/>
                </a:ext>
              </a:extLst>
            </p:cNvPr>
            <p:cNvGrpSpPr/>
            <p:nvPr/>
          </p:nvGrpSpPr>
          <p:grpSpPr>
            <a:xfrm>
              <a:off x="1286440" y="5323184"/>
              <a:ext cx="1122827" cy="369332"/>
              <a:chOff x="1582557" y="2483054"/>
              <a:chExt cx="914400" cy="369332"/>
            </a:xfrm>
          </p:grpSpPr>
          <p:cxnSp>
            <p:nvCxnSpPr>
              <p:cNvPr id="63" name="Straight Arrow Connector 62">
                <a:extLst>
                  <a:ext uri="{FF2B5EF4-FFF2-40B4-BE49-F238E27FC236}">
                    <a16:creationId xmlns:a16="http://schemas.microsoft.com/office/drawing/2014/main" id="{59171079-81F1-C2CC-C070-856F632CD6EF}"/>
                  </a:ext>
                </a:extLst>
              </p:cNvPr>
              <p:cNvCxnSpPr/>
              <p:nvPr/>
            </p:nvCxnSpPr>
            <p:spPr>
              <a:xfrm>
                <a:off x="1712259" y="2792506"/>
                <a:ext cx="770965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4" name="TextBox 63">
                    <a:extLst>
                      <a:ext uri="{FF2B5EF4-FFF2-40B4-BE49-F238E27FC236}">
                        <a16:creationId xmlns:a16="http://schemas.microsoft.com/office/drawing/2014/main" id="{AC1E5A36-4004-82EE-B3C4-9F1C5DAE5A8F}"/>
                      </a:ext>
                    </a:extLst>
                  </p:cNvPr>
                  <p:cNvSpPr txBox="1"/>
                  <p:nvPr/>
                </p:nvSpPr>
                <p:spPr>
                  <a:xfrm>
                    <a:off x="1582557" y="2483054"/>
                    <a:ext cx="9144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64" name="TextBox 63">
                    <a:extLst>
                      <a:ext uri="{FF2B5EF4-FFF2-40B4-BE49-F238E27FC236}">
                        <a16:creationId xmlns:a16="http://schemas.microsoft.com/office/drawing/2014/main" id="{AC1E5A36-4004-82EE-B3C4-9F1C5DAE5A8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82557" y="2483054"/>
                    <a:ext cx="914400" cy="369332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7D133187-FC47-0D94-FA08-5C9CAB502F4D}"/>
                </a:ext>
              </a:extLst>
            </p:cNvPr>
            <p:cNvCxnSpPr/>
            <p:nvPr/>
          </p:nvCxnSpPr>
          <p:spPr>
            <a:xfrm>
              <a:off x="1255061" y="4701988"/>
              <a:ext cx="0" cy="1332197"/>
            </a:xfrm>
            <a:prstGeom prst="line">
              <a:avLst/>
            </a:prstGeom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76E2DF20-B32E-FDA9-016B-98EFA5E60A84}"/>
                </a:ext>
              </a:extLst>
            </p:cNvPr>
            <p:cNvCxnSpPr/>
            <p:nvPr/>
          </p:nvCxnSpPr>
          <p:spPr>
            <a:xfrm>
              <a:off x="2514602" y="4701988"/>
              <a:ext cx="0" cy="1332197"/>
            </a:xfrm>
            <a:prstGeom prst="line">
              <a:avLst/>
            </a:prstGeom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66B62AF1-FEBA-BD61-6483-DAF350A764DA}"/>
                </a:ext>
              </a:extLst>
            </p:cNvPr>
            <p:cNvCxnSpPr/>
            <p:nvPr/>
          </p:nvCxnSpPr>
          <p:spPr>
            <a:xfrm flipH="1">
              <a:off x="1394699" y="5325084"/>
              <a:ext cx="99284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BDBA5B62-5814-642E-C7A9-849105468649}"/>
                    </a:ext>
                  </a:extLst>
                </p:cNvPr>
                <p:cNvSpPr txBox="1"/>
                <p:nvPr/>
              </p:nvSpPr>
              <p:spPr>
                <a:xfrm>
                  <a:off x="1600807" y="4955752"/>
                  <a:ext cx="42909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BDBA5B62-5814-642E-C7A9-84910546864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00807" y="4955752"/>
                  <a:ext cx="429092" cy="36933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04438B01-09B0-F8A6-9C4F-2BEA783B0090}"/>
                </a:ext>
              </a:extLst>
            </p:cNvPr>
            <p:cNvCxnSpPr/>
            <p:nvPr/>
          </p:nvCxnSpPr>
          <p:spPr>
            <a:xfrm>
              <a:off x="4002743" y="4738729"/>
              <a:ext cx="0" cy="1332197"/>
            </a:xfrm>
            <a:prstGeom prst="line">
              <a:avLst/>
            </a:prstGeom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BE903AB2-8578-DC8F-C4F9-4B28C92F1613}"/>
                </a:ext>
              </a:extLst>
            </p:cNvPr>
            <p:cNvGrpSpPr/>
            <p:nvPr/>
          </p:nvGrpSpPr>
          <p:grpSpPr>
            <a:xfrm>
              <a:off x="2595970" y="5513281"/>
              <a:ext cx="1375387" cy="369332"/>
              <a:chOff x="1642785" y="2455397"/>
              <a:chExt cx="901893" cy="337116"/>
            </a:xfrm>
          </p:grpSpPr>
          <p:cxnSp>
            <p:nvCxnSpPr>
              <p:cNvPr id="61" name="Straight Arrow Connector 60">
                <a:extLst>
                  <a:ext uri="{FF2B5EF4-FFF2-40B4-BE49-F238E27FC236}">
                    <a16:creationId xmlns:a16="http://schemas.microsoft.com/office/drawing/2014/main" id="{11615226-6116-1C9E-7DF6-45C1F0EC1ED3}"/>
                  </a:ext>
                </a:extLst>
              </p:cNvPr>
              <p:cNvCxnSpPr/>
              <p:nvPr/>
            </p:nvCxnSpPr>
            <p:spPr>
              <a:xfrm>
                <a:off x="1712259" y="2792506"/>
                <a:ext cx="770965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>
                    <a:extLst>
                      <a:ext uri="{FF2B5EF4-FFF2-40B4-BE49-F238E27FC236}">
                        <a16:creationId xmlns:a16="http://schemas.microsoft.com/office/drawing/2014/main" id="{DA5FDB9B-FF38-5BE9-D05B-1A318C62F9D3}"/>
                      </a:ext>
                    </a:extLst>
                  </p:cNvPr>
                  <p:cNvSpPr txBox="1"/>
                  <p:nvPr/>
                </p:nvSpPr>
                <p:spPr>
                  <a:xfrm>
                    <a:off x="1642785" y="2455397"/>
                    <a:ext cx="901893" cy="33711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62" name="TextBox 61">
                    <a:extLst>
                      <a:ext uri="{FF2B5EF4-FFF2-40B4-BE49-F238E27FC236}">
                        <a16:creationId xmlns:a16="http://schemas.microsoft.com/office/drawing/2014/main" id="{DA5FDB9B-FF38-5BE9-D05B-1A318C62F9D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42785" y="2455397"/>
                    <a:ext cx="901893" cy="337116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5056A947-4EF8-EA76-9919-17CA7274B925}"/>
                    </a:ext>
                  </a:extLst>
                </p:cNvPr>
                <p:cNvSpPr txBox="1"/>
                <p:nvPr/>
              </p:nvSpPr>
              <p:spPr>
                <a:xfrm>
                  <a:off x="4229506" y="5692516"/>
                  <a:ext cx="2216641" cy="10772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n-US" sz="1600" dirty="0"/>
                    <a:t>: Crescent proof</a:t>
                  </a:r>
                </a:p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en-US" sz="1600" dirty="0"/>
                    <a:t>: Sub-proof that </a:t>
                  </a:r>
                </a:p>
                <a:p>
                  <a:r>
                    <a:rPr lang="en-US" sz="1600" dirty="0"/>
                    <a:t>Verify(</a:t>
                  </a:r>
                  <a14:m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𝑝𝑘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)=1</m:t>
                      </m:r>
                    </m:oMath>
                  </a14:m>
                  <a:endParaRPr lang="en-US" sz="1600" dirty="0"/>
                </a:p>
                <a:p>
                  <a:endParaRPr lang="en-US" sz="1600" dirty="0"/>
                </a:p>
              </p:txBody>
            </p:sp>
          </mc:Choice>
          <mc:Fallback xmlns="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5056A947-4EF8-EA76-9919-17CA7274B92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29506" y="5692516"/>
                  <a:ext cx="2216641" cy="1077218"/>
                </a:xfrm>
                <a:prstGeom prst="rect">
                  <a:avLst/>
                </a:prstGeom>
                <a:blipFill>
                  <a:blip r:embed="rId15"/>
                  <a:stretch>
                    <a:fillRect l="-1374" t="-169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D4BA87B3-A6D9-2B4A-7979-3057C0CD3FBB}"/>
                  </a:ext>
                </a:extLst>
              </p:cNvPr>
              <p:cNvSpPr txBox="1"/>
              <p:nvPr/>
            </p:nvSpPr>
            <p:spPr>
              <a:xfrm>
                <a:off x="2796063" y="3050205"/>
                <a:ext cx="4290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D4BA87B3-A6D9-2B4A-7979-3057C0CD3F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6063" y="3050205"/>
                <a:ext cx="429092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5A1EFBB2-B196-D6D9-DBEF-66468DAC128E}"/>
                  </a:ext>
                </a:extLst>
              </p:cNvPr>
              <p:cNvSpPr txBox="1"/>
              <p:nvPr/>
            </p:nvSpPr>
            <p:spPr>
              <a:xfrm>
                <a:off x="5917447" y="3728670"/>
                <a:ext cx="200456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Sign(s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400" dirty="0"/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5A1EFBB2-B196-D6D9-DBEF-66468DAC12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7447" y="3728670"/>
                <a:ext cx="2004561" cy="307777"/>
              </a:xfrm>
              <a:prstGeom prst="rect">
                <a:avLst/>
              </a:prstGeom>
              <a:blipFill>
                <a:blip r:embed="rId17"/>
                <a:stretch>
                  <a:fillRect l="-912" t="-400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E613C170-0204-39A9-B5BB-6FB59AC4F658}"/>
                  </a:ext>
                </a:extLst>
              </p:cNvPr>
              <p:cNvSpPr txBox="1"/>
              <p:nvPr/>
            </p:nvSpPr>
            <p:spPr>
              <a:xfrm>
                <a:off x="74316" y="3798945"/>
                <a:ext cx="200456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Sign(s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400" dirty="0"/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E613C170-0204-39A9-B5BB-6FB59AC4F6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16" y="3798945"/>
                <a:ext cx="2004561" cy="307777"/>
              </a:xfrm>
              <a:prstGeom prst="rect">
                <a:avLst/>
              </a:prstGeom>
              <a:blipFill>
                <a:blip r:embed="rId18"/>
                <a:stretch>
                  <a:fillRect l="-912" t="-3922" b="-19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3205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uiExpand="1" build="p"/>
      <p:bldP spid="67" grpId="0" build="p"/>
      <p:bldP spid="7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6356FC-E6C3-72FC-FB97-B698F58A94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5F2D8E-B544-65A7-60C9-D7CAF1733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Linking Sub-Provers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85204C-4221-3175-C783-C628C788543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en-US" dirty="0"/>
                  <a:t>Proof system for device ECDSA signature</a:t>
                </a:r>
              </a:p>
              <a:p>
                <a:pPr lvl="1"/>
                <a:r>
                  <a:rPr lang="en-US" dirty="0"/>
                  <a:t>Want arithmetic circuits mod P256 to be efficient</a:t>
                </a:r>
              </a:p>
              <a:p>
                <a:pPr lvl="1"/>
                <a:r>
                  <a:rPr lang="en-US" dirty="0"/>
                  <a:t>Use Spartan on the T-256 curve [Set20, FLM21, WOPG25], </a:t>
                </a:r>
              </a:p>
              <a:p>
                <a:pPr lvl="1"/>
                <a:r>
                  <a:rPr lang="en-US" dirty="0"/>
                  <a:t>Scalar multiplication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dirty="0"/>
                  <a:t>2700 R1CS constraints</a:t>
                </a:r>
              </a:p>
              <a:p>
                <a:pPr marL="0" indent="0">
                  <a:buNone/>
                </a:pPr>
                <a:r>
                  <a:rPr lang="en-US" dirty="0"/>
                  <a:t>Need to link data between the Groth16 and Spartan groups</a:t>
                </a:r>
              </a:p>
              <a:p>
                <a:pPr lvl="1"/>
                <a:r>
                  <a:rPr lang="en-US" dirty="0"/>
                  <a:t>Commit to public key with both Pedersen and Poseidon (w/ fresh randomness)</a:t>
                </a:r>
              </a:p>
              <a:p>
                <a:pPr lvl="1"/>
                <a:r>
                  <a:rPr lang="en-US" dirty="0"/>
                  <a:t>Prove commitments have same message 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dirty="0"/>
                  <a:t>-proof + about 2000 constraints in the circuit</a:t>
                </a:r>
              </a:p>
              <a:p>
                <a:pPr lvl="1"/>
                <a:r>
                  <a:rPr lang="en-US" dirty="0"/>
                  <a:t>General technique, works for any proof system with an efficient hash (similar to [OKMZ24]). Maybe Bulletproofs?</a:t>
                </a:r>
              </a:p>
              <a:p>
                <a:pPr marL="0" indent="0">
                  <a:buNone/>
                </a:pPr>
                <a:r>
                  <a:rPr lang="en-US" dirty="0"/>
                  <a:t>We also describe an alternative that combines </a:t>
                </a:r>
              </a:p>
              <a:p>
                <a:pPr lvl="1"/>
                <a:r>
                  <a:rPr lang="en-US" dirty="0"/>
                  <a:t>a pre-computed SNARK about the public key, with </a:t>
                </a:r>
              </a:p>
              <a:p>
                <a:pPr lvl="1"/>
                <a:r>
                  <a:rPr lang="en-US" dirty="0"/>
                  <a:t>an efficient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dirty="0"/>
                  <a:t>-proof about the signature.</a:t>
                </a:r>
              </a:p>
              <a:p>
                <a:pPr lvl="1"/>
                <a:r>
                  <a:rPr lang="en-US" dirty="0"/>
                  <a:t>Device binding with only a tiny increase in online prover costs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85204C-4221-3175-C783-C628C788543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28" t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6800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9ED2D-EB3E-8732-EA90-5775C780C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Library and Demo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69EE26A-7BE2-E574-E369-0E8C7F9FDD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780586"/>
            <a:ext cx="5181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Languages</a:t>
            </a:r>
          </a:p>
          <a:p>
            <a:pPr lvl="1"/>
            <a:r>
              <a:rPr lang="en-US" dirty="0" err="1"/>
              <a:t>Circom</a:t>
            </a:r>
            <a:endParaRPr lang="en-US" dirty="0"/>
          </a:p>
          <a:p>
            <a:pPr lvl="1"/>
            <a:r>
              <a:rPr lang="en-US" dirty="0"/>
              <a:t>Rust</a:t>
            </a:r>
          </a:p>
          <a:p>
            <a:pPr marL="0" indent="0">
              <a:buNone/>
            </a:pPr>
            <a:r>
              <a:rPr lang="en-US" dirty="0"/>
              <a:t>Features</a:t>
            </a:r>
          </a:p>
          <a:p>
            <a:pPr lvl="1"/>
            <a:r>
              <a:rPr lang="en-US" dirty="0"/>
              <a:t>Selective disclosure</a:t>
            </a:r>
          </a:p>
          <a:p>
            <a:pPr lvl="1"/>
            <a:r>
              <a:rPr lang="en-US" dirty="0"/>
              <a:t>Range proofs</a:t>
            </a:r>
          </a:p>
          <a:p>
            <a:pPr lvl="1"/>
            <a:r>
              <a:rPr lang="en-US" dirty="0"/>
              <a:t>Device binding</a:t>
            </a:r>
          </a:p>
          <a:p>
            <a:pPr lvl="1"/>
            <a:r>
              <a:rPr lang="en-US" dirty="0" err="1"/>
              <a:t>Wasm</a:t>
            </a:r>
            <a:r>
              <a:rPr lang="en-US" dirty="0"/>
              <a:t> support for Show()</a:t>
            </a:r>
          </a:p>
          <a:p>
            <a:pPr lvl="1"/>
            <a:r>
              <a:rPr lang="en-US" dirty="0"/>
              <a:t>End-to-end samples with JWT and </a:t>
            </a:r>
            <a:r>
              <a:rPr lang="en-US" dirty="0" err="1"/>
              <a:t>mDL</a:t>
            </a:r>
            <a:r>
              <a:rPr lang="en-US" dirty="0"/>
              <a:t> credentials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46767C-84B0-6531-737B-D8C2F72B0F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780586"/>
            <a:ext cx="5181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Dependencies</a:t>
            </a:r>
          </a:p>
          <a:p>
            <a:pPr lvl="1"/>
            <a:r>
              <a:rPr lang="en-US" dirty="0" err="1">
                <a:hlinkClick r:id="rId3"/>
              </a:rPr>
              <a:t>arkworks</a:t>
            </a:r>
            <a:endParaRPr lang="en-US" dirty="0"/>
          </a:p>
          <a:p>
            <a:pPr lvl="1"/>
            <a:r>
              <a:rPr lang="en-US" dirty="0"/>
              <a:t>Device binding:</a:t>
            </a:r>
          </a:p>
          <a:p>
            <a:pPr lvl="2"/>
            <a:r>
              <a:rPr lang="en-US" dirty="0">
                <a:hlinkClick r:id="rId4"/>
              </a:rPr>
              <a:t>Spartan</a:t>
            </a:r>
            <a:endParaRPr lang="en-US" dirty="0"/>
          </a:p>
          <a:p>
            <a:pPr lvl="2"/>
            <a:r>
              <a:rPr lang="en-US" dirty="0">
                <a:hlinkClick r:id="rId5"/>
              </a:rPr>
              <a:t>Neptune</a:t>
            </a:r>
            <a:endParaRPr lang="en-US" dirty="0"/>
          </a:p>
          <a:p>
            <a:pPr lvl="2"/>
            <a:r>
              <a:rPr lang="en-US" dirty="0">
                <a:hlinkClick r:id="rId6"/>
              </a:rPr>
              <a:t>bellpepper</a:t>
            </a:r>
            <a:endParaRPr lang="en-US" dirty="0"/>
          </a:p>
          <a:p>
            <a:pPr lvl="2"/>
            <a:r>
              <a:rPr lang="en-US" dirty="0"/>
              <a:t>Sig-pop T-256 (RWC 2025)</a:t>
            </a:r>
          </a:p>
          <a:p>
            <a:pPr marL="0" indent="0">
              <a:buNone/>
            </a:pPr>
            <a:r>
              <a:rPr lang="en-US" dirty="0"/>
              <a:t>Circuits</a:t>
            </a:r>
          </a:p>
          <a:p>
            <a:pPr lvl="1"/>
            <a:r>
              <a:rPr lang="en-US" dirty="0">
                <a:hlinkClick r:id="rId7"/>
              </a:rPr>
              <a:t>circom-ecdsa-p256</a:t>
            </a:r>
            <a:endParaRPr lang="en-US" dirty="0"/>
          </a:p>
          <a:p>
            <a:pPr lvl="1"/>
            <a:r>
              <a:rPr lang="en-US" dirty="0">
                <a:hlinkClick r:id="rId8"/>
              </a:rPr>
              <a:t>zk-email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1CE296-D54F-1554-6025-61A49078FCCD}"/>
              </a:ext>
            </a:extLst>
          </p:cNvPr>
          <p:cNvSpPr txBox="1"/>
          <p:nvPr/>
        </p:nvSpPr>
        <p:spPr>
          <a:xfrm>
            <a:off x="838200" y="5990989"/>
            <a:ext cx="11255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With contributions from Larry Joy, Tianyi Liu and Srinath Setty</a:t>
            </a:r>
            <a:r>
              <a:rPr lang="en-US" sz="1600" dirty="0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2D70CB-BB87-789A-E8D1-EDCDD2FE71E5}"/>
              </a:ext>
            </a:extLst>
          </p:cNvPr>
          <p:cNvSpPr txBox="1"/>
          <p:nvPr/>
        </p:nvSpPr>
        <p:spPr>
          <a:xfrm>
            <a:off x="838200" y="1100118"/>
            <a:ext cx="99985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hlinkClick r:id="rId9"/>
              </a:rPr>
              <a:t>https://github.com/microsoft/crescent-credentials</a:t>
            </a:r>
            <a:r>
              <a:rPr lang="en-US" sz="2800" dirty="0"/>
              <a:t> </a:t>
            </a:r>
            <a:br>
              <a:rPr lang="en-US" sz="2800" dirty="0"/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256623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EA87F-86CA-543B-8165-E81C5ED76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– Workplace Example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F6F2D8-C905-6150-0F19-971CBCD226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Crescent: JWT, RSA-2048, </a:t>
            </a:r>
            <a:r>
              <a:rPr lang="en-US" b="1" dirty="0"/>
              <a:t>2KB, 1.6M </a:t>
            </a:r>
            <a:r>
              <a:rPr lang="en-US" dirty="0"/>
              <a:t>constraints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541A676F-F274-5191-FB59-EB0FB767415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4850446"/>
              </p:ext>
            </p:extLst>
          </p:nvPr>
        </p:nvGraphicFramePr>
        <p:xfrm>
          <a:off x="786847" y="2517037"/>
          <a:ext cx="650769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9475">
                  <a:extLst>
                    <a:ext uri="{9D8B030D-6E8A-4147-A177-3AD203B41FA5}">
                      <a16:colId xmlns:a16="http://schemas.microsoft.com/office/drawing/2014/main" val="3212276779"/>
                    </a:ext>
                  </a:extLst>
                </a:gridCol>
                <a:gridCol w="1715329">
                  <a:extLst>
                    <a:ext uri="{9D8B030D-6E8A-4147-A177-3AD203B41FA5}">
                      <a16:colId xmlns:a16="http://schemas.microsoft.com/office/drawing/2014/main" val="2059507684"/>
                    </a:ext>
                  </a:extLst>
                </a:gridCol>
                <a:gridCol w="1712886">
                  <a:extLst>
                    <a:ext uri="{9D8B030D-6E8A-4147-A177-3AD203B41FA5}">
                      <a16:colId xmlns:a16="http://schemas.microsoft.com/office/drawing/2014/main" val="1125528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Procedure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BBS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Crescent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09172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Proof Generation (offline)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19.9 s</a:t>
                      </a:r>
                    </a:p>
                  </a:txBody>
                  <a:tcPr>
                    <a:solidFill>
                      <a:srgbClr val="FF7070">
                        <a:alpha val="2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84504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Credential Presentation 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10.21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ms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29.2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ms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B4E5A2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53880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Verifier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7.78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ms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11.7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ms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5A2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33700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>
                          <a:solidFill>
                            <a:schemeClr val="bg1"/>
                          </a:solidFill>
                        </a:rPr>
                        <a:t>Object Size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17553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Proving params (offline)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32 bytes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580 MB</a:t>
                      </a:r>
                    </a:p>
                  </a:txBody>
                  <a:tcPr>
                    <a:solidFill>
                      <a:srgbClr val="FF7070">
                        <a:alpha val="2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56877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Presentation params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32 bytes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680 bytes</a:t>
                      </a:r>
                    </a:p>
                  </a:txBody>
                  <a:tcPr>
                    <a:solidFill>
                      <a:srgbClr val="B4E5A2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44142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Verification params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64 bytes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680 bytes</a:t>
                      </a:r>
                    </a:p>
                  </a:txBody>
                  <a:tcPr>
                    <a:solidFill>
                      <a:srgbClr val="B4E5A2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17309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Proof size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1148 bytes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1019 bytes</a:t>
                      </a:r>
                    </a:p>
                  </a:txBody>
                  <a:tcPr>
                    <a:solidFill>
                      <a:srgbClr val="B4E5A2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626991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6975DA8-941C-1433-9C5E-A96F898E7A12}"/>
              </a:ext>
            </a:extLst>
          </p:cNvPr>
          <p:cNvSpPr txBox="1"/>
          <p:nvPr/>
        </p:nvSpPr>
        <p:spPr>
          <a:xfrm>
            <a:off x="8440271" y="3088341"/>
            <a:ext cx="36441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BBS estimates are shown for comparison, but BBS cannot be used with </a:t>
            </a:r>
            <a:r>
              <a:rPr lang="en-US" b="1" dirty="0"/>
              <a:t>existing </a:t>
            </a:r>
            <a:r>
              <a:rPr lang="en-US" dirty="0"/>
              <a:t>credentials – requires changes from issuers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F2F888-2562-56AC-526D-8E8F77193D8D}"/>
              </a:ext>
            </a:extLst>
          </p:cNvPr>
          <p:cNvSpPr txBox="1"/>
          <p:nvPr/>
        </p:nvSpPr>
        <p:spPr>
          <a:xfrm>
            <a:off x="313765" y="6288742"/>
            <a:ext cx="5022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CPU: 2017 Intel Xeon W-2133 @ 3.6 GHz, 6 cores</a:t>
            </a:r>
          </a:p>
        </p:txBody>
      </p:sp>
    </p:spTree>
    <p:extLst>
      <p:ext uri="{BB962C8B-B14F-4D97-AF65-F5344CB8AC3E}">
        <p14:creationId xmlns:p14="http://schemas.microsoft.com/office/powerpoint/2010/main" val="12297864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C0D2B9-4936-9ED7-A503-0CB457F7F6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853D4-835A-0F82-3038-76A2261F2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– Workplace Example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67AA6C-EB91-CDD7-D13E-49DE0D4A4D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Crescent: JWT, RSA-2048, </a:t>
            </a:r>
            <a:r>
              <a:rPr lang="en-US" b="1" dirty="0"/>
              <a:t>2KB, 1.6M </a:t>
            </a:r>
            <a:r>
              <a:rPr lang="en-US" dirty="0"/>
              <a:t>constraints 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5222DD2-6DD7-34A1-722B-2CCCC23B25A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0411051"/>
              </p:ext>
            </p:extLst>
          </p:nvPr>
        </p:nvGraphicFramePr>
        <p:xfrm>
          <a:off x="786847" y="2517037"/>
          <a:ext cx="8743596" cy="333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94030">
                  <a:extLst>
                    <a:ext uri="{9D8B030D-6E8A-4147-A177-3AD203B41FA5}">
                      <a16:colId xmlns:a16="http://schemas.microsoft.com/office/drawing/2014/main" val="3212276779"/>
                    </a:ext>
                  </a:extLst>
                </a:gridCol>
                <a:gridCol w="1667734">
                  <a:extLst>
                    <a:ext uri="{9D8B030D-6E8A-4147-A177-3AD203B41FA5}">
                      <a16:colId xmlns:a16="http://schemas.microsoft.com/office/drawing/2014/main" val="2059507684"/>
                    </a:ext>
                  </a:extLst>
                </a:gridCol>
                <a:gridCol w="1665359">
                  <a:extLst>
                    <a:ext uri="{9D8B030D-6E8A-4147-A177-3AD203B41FA5}">
                      <a16:colId xmlns:a16="http://schemas.microsoft.com/office/drawing/2014/main" val="112552814"/>
                    </a:ext>
                  </a:extLst>
                </a:gridCol>
                <a:gridCol w="2416473">
                  <a:extLst>
                    <a:ext uri="{9D8B030D-6E8A-4147-A177-3AD203B41FA5}">
                      <a16:colId xmlns:a16="http://schemas.microsoft.com/office/drawing/2014/main" val="28424435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Procedure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BBS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Crescent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With Device Binding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09172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Proof Generation (offline)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19.9 s</a:t>
                      </a:r>
                    </a:p>
                  </a:txBody>
                  <a:tcPr>
                    <a:solidFill>
                      <a:srgbClr val="FF7070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84504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Credential Presentation 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10.21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ms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29.2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ms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B4E5A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315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ms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53880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Verifier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7.78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ms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11.7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ms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5A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184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ms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33700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>
                          <a:solidFill>
                            <a:schemeClr val="bg1"/>
                          </a:solidFill>
                        </a:rPr>
                        <a:t>Object Size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17553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Proving params (offline)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32 bytes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580 MB</a:t>
                      </a:r>
                    </a:p>
                  </a:txBody>
                  <a:tcPr>
                    <a:solidFill>
                      <a:srgbClr val="FF7070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56877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Presentation params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32 bytes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680 bytes</a:t>
                      </a:r>
                    </a:p>
                  </a:txBody>
                  <a:tcPr>
                    <a:solidFill>
                      <a:srgbClr val="B4E5A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44142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Verification params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64 bytes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680 bytes</a:t>
                      </a:r>
                    </a:p>
                  </a:txBody>
                  <a:tcPr>
                    <a:solidFill>
                      <a:srgbClr val="B4E5A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173090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Proof size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1148 bytes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1019 bytes</a:t>
                      </a:r>
                    </a:p>
                  </a:txBody>
                  <a:tcPr>
                    <a:solidFill>
                      <a:srgbClr val="B4E5A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15.1 KB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62699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17794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9B905B-01A8-2311-B6EA-CB7C889989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19C1E-84BE-1A7F-242C-89E19FE9E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Areas for Future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D7D24B-7898-5BA1-7BAF-58D6B576E2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Known problems, important for Crecent:</a:t>
            </a:r>
          </a:p>
          <a:p>
            <a:pPr lvl="1"/>
            <a:r>
              <a:rPr lang="en-US" dirty="0"/>
              <a:t>Lots of great ZK tools exist, combining them is nontrivial</a:t>
            </a:r>
          </a:p>
          <a:p>
            <a:pPr lvl="1"/>
            <a:r>
              <a:rPr lang="en-US" dirty="0"/>
              <a:t>Assurance of circuit correctness</a:t>
            </a:r>
          </a:p>
          <a:p>
            <a:pPr lvl="1"/>
            <a:r>
              <a:rPr lang="en-US" dirty="0"/>
              <a:t>Performance improvements (implementation &amp; design)</a:t>
            </a:r>
          </a:p>
          <a:p>
            <a:pPr marL="0" indent="0">
              <a:buNone/>
            </a:pPr>
            <a:r>
              <a:rPr lang="en-US" dirty="0"/>
              <a:t>Secure &amp; private outsourcing of Groth16 proof generation </a:t>
            </a:r>
          </a:p>
          <a:p>
            <a:pPr marL="0" indent="0">
              <a:buNone/>
            </a:pPr>
            <a:r>
              <a:rPr lang="en-US" dirty="0"/>
              <a:t>Further investigation of different deployment scenarios</a:t>
            </a:r>
          </a:p>
          <a:p>
            <a:pPr lvl="1"/>
            <a:r>
              <a:rPr lang="en-US" dirty="0"/>
              <a:t> Uncover interesting constraints and requirements</a:t>
            </a:r>
          </a:p>
        </p:txBody>
      </p:sp>
    </p:spTree>
    <p:extLst>
      <p:ext uri="{BB962C8B-B14F-4D97-AF65-F5344CB8AC3E}">
        <p14:creationId xmlns:p14="http://schemas.microsoft.com/office/powerpoint/2010/main" val="4149939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E415D-588D-9712-FB14-2B79E3146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2AE4D1-BF5B-FECA-B6AC-82B44DF5FF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28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Crescent combines emerging techniques into a complete credential system – without new issuers</a:t>
            </a:r>
          </a:p>
          <a:p>
            <a:pPr marL="0" indent="0" algn="l">
              <a:buNone/>
            </a:pPr>
            <a:r>
              <a:rPr lang="en-US" dirty="0"/>
              <a:t>Promising approach to strong privacy with existing credentials</a:t>
            </a:r>
            <a:endParaRPr lang="en-US" sz="2800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  <a:p>
            <a:pPr marL="0" indent="0" algn="l">
              <a:buNone/>
            </a:pPr>
            <a:r>
              <a:rPr lang="en-US" dirty="0"/>
              <a:t>Efficiency tradeoffs are a good fit for long-lived credentials</a:t>
            </a:r>
          </a:p>
          <a:p>
            <a:pPr marL="0" indent="0">
              <a:buNone/>
            </a:pPr>
            <a:r>
              <a:rPr lang="en-US" dirty="0"/>
              <a:t>Ongoing work, with open development, get involved!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Code: </a:t>
            </a:r>
            <a:r>
              <a:rPr lang="en-US" dirty="0">
                <a:hlinkClick r:id="rId3"/>
              </a:rPr>
              <a:t>https://github.com/microsoft/crescent-credentials/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Paper: </a:t>
            </a:r>
            <a:r>
              <a:rPr lang="en-US" dirty="0" err="1"/>
              <a:t>ePrint</a:t>
            </a:r>
            <a:r>
              <a:rPr lang="en-US" dirty="0"/>
              <a:t>: </a:t>
            </a:r>
            <a:r>
              <a:rPr lang="en-US" dirty="0">
                <a:hlinkClick r:id="rId4"/>
              </a:rPr>
              <a:t>2024/2013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5785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DAE01-59D4-27F9-BF51-7B05359B8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777FA0-F612-64F8-6B64-2DD6E79D90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[Groth16] J. </a:t>
            </a:r>
            <a:r>
              <a:rPr lang="en-US" dirty="0" err="1"/>
              <a:t>Groth</a:t>
            </a:r>
            <a:r>
              <a:rPr lang="en-US" dirty="0"/>
              <a:t>. On the size of pairing-based non-interactive arguments. EUROCRYPT 2016.</a:t>
            </a:r>
          </a:p>
          <a:p>
            <a:r>
              <a:rPr lang="en-US" dirty="0"/>
              <a:t>[Set20] S. Setty. Spartan: Efficient and general-purpose </a:t>
            </a:r>
            <a:r>
              <a:rPr lang="en-US" dirty="0" err="1"/>
              <a:t>zkSNARKs</a:t>
            </a:r>
            <a:r>
              <a:rPr lang="en-US" dirty="0"/>
              <a:t> without trusted setup. CRYPTO 2020.</a:t>
            </a:r>
          </a:p>
          <a:p>
            <a:r>
              <a:rPr lang="en-US" dirty="0"/>
              <a:t>[FLM21] A. Faz-Hernandez, W. Ladd, and D. Maram. </a:t>
            </a:r>
            <a:r>
              <a:rPr lang="en-US" dirty="0" err="1"/>
              <a:t>ZKAttest</a:t>
            </a:r>
            <a:r>
              <a:rPr lang="en-US" dirty="0"/>
              <a:t>: Ring and group signatures for existing ECDSA keys. SAC 2021.</a:t>
            </a:r>
          </a:p>
          <a:p>
            <a:r>
              <a:rPr lang="en-US" dirty="0"/>
              <a:t>[RWGM23] M. Rosenberg, J. White, C. Garman, and I. Miers. zk-creds: Flexible anonymous credentials from </a:t>
            </a:r>
            <a:r>
              <a:rPr lang="en-US" dirty="0" err="1"/>
              <a:t>zkSNARKs</a:t>
            </a:r>
            <a:r>
              <a:rPr lang="en-US" dirty="0"/>
              <a:t> and existing identity infrastructure. IEEE S&amp;P 2023.</a:t>
            </a:r>
          </a:p>
          <a:p>
            <a:r>
              <a:rPr lang="en-US" dirty="0"/>
              <a:t>[WOPG25] Efficient Proofs of Possession for Legacy Signatures. A. Woo, A. Ozdemir, C. Sharp, T. </a:t>
            </a:r>
            <a:r>
              <a:rPr lang="en-US" dirty="0" err="1"/>
              <a:t>Pornin</a:t>
            </a:r>
            <a:r>
              <a:rPr lang="en-US" dirty="0"/>
              <a:t>, P. Grubbs. IEEE S&amp;P 2025. RWC 2025.</a:t>
            </a:r>
          </a:p>
          <a:p>
            <a:r>
              <a:rPr lang="en-US" dirty="0"/>
              <a:t>[OKMZ24] M. Orru, G. Kadianakis, M. Maller, and G. Zaverucha. Beyond the circuit: How to minimize foreign arithmetic in ZKP circuits. Cryptology </a:t>
            </a:r>
            <a:r>
              <a:rPr lang="en-US" dirty="0" err="1"/>
              <a:t>ePrint</a:t>
            </a:r>
            <a:r>
              <a:rPr lang="en-US" dirty="0"/>
              <a:t> Archive, Report 2024/265</a:t>
            </a:r>
          </a:p>
          <a:p>
            <a:endParaRPr lang="en-US" dirty="0"/>
          </a:p>
          <a:p>
            <a:r>
              <a:rPr lang="en-US" dirty="0"/>
              <a:t>Complete list in our paper: </a:t>
            </a:r>
            <a:r>
              <a:rPr lang="en-US" dirty="0">
                <a:hlinkClick r:id="rId3"/>
              </a:rPr>
              <a:t>https://eprint.iacr.org/2024/2013.pdf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99451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4EC7E-361A-DF86-7E6E-0FC6C428E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Identity and Long-Lived Credentials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398BF8-D0D9-BBDF-7C32-F162C38E7A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54469"/>
          </a:xfrm>
        </p:spPr>
        <p:txBody>
          <a:bodyPr>
            <a:normAutofit fontScale="70000" lnSpcReduction="20000"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2917">
                      <a:srgbClr val="000000"/>
                    </a:gs>
                    <a:gs pos="30000">
                      <a:srgbClr val="000000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+mn-cs"/>
              </a:rPr>
              <a:t>Mobile wallets are increasingly being used to store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2917">
                      <a:srgbClr val="000000"/>
                    </a:gs>
                    <a:gs pos="30000">
                      <a:srgbClr val="000000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+mn-cs"/>
              </a:rPr>
              <a:t>new long-lived identity credentials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2917">
                      <a:srgbClr val="000000"/>
                    </a:gs>
                    <a:gs pos="30000">
                      <a:srgbClr val="000000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+mn-cs"/>
              </a:rPr>
              <a:t>, for example:</a:t>
            </a:r>
          </a:p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2917">
                      <a:srgbClr val="000000"/>
                    </a:gs>
                    <a:gs pos="30000">
                      <a:srgbClr val="000000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+mn-cs"/>
              </a:rPr>
              <a:t>Workplace and education </a:t>
            </a:r>
            <a:r>
              <a:rPr lang="en-US" sz="3600" dirty="0">
                <a:gradFill>
                  <a:gsLst>
                    <a:gs pos="2917">
                      <a:srgbClr val="000000"/>
                    </a:gs>
                    <a:gs pos="30000">
                      <a:srgbClr val="000000"/>
                    </a:gs>
                  </a:gsLst>
                  <a:lin ang="5400000" scaled="0"/>
                </a:gradFill>
                <a:latin typeface="Segoe UI"/>
              </a:rPr>
              <a:t>credentials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2917">
                      <a:srgbClr val="000000"/>
                    </a:gs>
                    <a:gs pos="30000">
                      <a:srgbClr val="000000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+mn-cs"/>
              </a:rPr>
              <a:t>(W3C VCs)</a:t>
            </a:r>
          </a:p>
          <a:p>
            <a:pPr marL="457183" lvl="1" indent="0" defTabSz="914367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2917">
                      <a:srgbClr val="000000"/>
                    </a:gs>
                    <a:gs pos="30000">
                      <a:srgbClr val="000000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+mn-cs"/>
              </a:rPr>
              <a:t>    Microsoft Authenticator + Entra Verified ID</a:t>
            </a:r>
          </a:p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2917">
                      <a:srgbClr val="000000"/>
                    </a:gs>
                    <a:gs pos="30000">
                      <a:srgbClr val="000000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+mn-cs"/>
              </a:rPr>
              <a:t>Mobile driver’s license (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gradFill>
                  <a:gsLst>
                    <a:gs pos="2917">
                      <a:srgbClr val="000000"/>
                    </a:gs>
                    <a:gs pos="30000">
                      <a:srgbClr val="000000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+mn-cs"/>
              </a:rPr>
              <a:t>mDL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2917">
                      <a:srgbClr val="000000"/>
                    </a:gs>
                    <a:gs pos="30000">
                      <a:srgbClr val="000000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+mn-cs"/>
              </a:rPr>
              <a:t>)</a:t>
            </a:r>
          </a:p>
          <a:p>
            <a:pPr marL="457183" lvl="1" indent="0" defTabSz="914367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2917">
                      <a:srgbClr val="000000"/>
                    </a:gs>
                    <a:gs pos="30000">
                      <a:srgbClr val="000000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+mn-cs"/>
              </a:rPr>
              <a:t>    Deployed by 17 US states +15 in development</a:t>
            </a:r>
          </a:p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2917">
                      <a:srgbClr val="000000"/>
                    </a:gs>
                    <a:gs pos="30000">
                      <a:srgbClr val="000000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+mn-cs"/>
              </a:rPr>
              <a:t>Privacy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2917">
                      <a:srgbClr val="000000"/>
                    </a:gs>
                    <a:gs pos="30000">
                      <a:srgbClr val="000000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+mn-cs"/>
              </a:rPr>
              <a:t>: Newer credentials like SD-JWT and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gradFill>
                  <a:gsLst>
                    <a:gs pos="2917">
                      <a:srgbClr val="000000"/>
                    </a:gs>
                    <a:gs pos="30000">
                      <a:srgbClr val="000000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+mn-cs"/>
              </a:rPr>
              <a:t>mDL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2917">
                      <a:srgbClr val="000000"/>
                    </a:gs>
                    <a:gs pos="30000">
                      <a:srgbClr val="000000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+mn-cs"/>
              </a:rPr>
              <a:t> are adding some features for selective disclosure, but not unlinkability, falling short of anonymous credential systems like BBS</a:t>
            </a:r>
          </a:p>
          <a:p>
            <a:pPr marL="457183" marR="0" lvl="1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gradFill>
                <a:gsLst>
                  <a:gs pos="2917">
                    <a:srgbClr val="000000"/>
                  </a:gs>
                  <a:gs pos="30000">
                    <a:srgbClr val="000000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+mn-ea"/>
              <a:cs typeface="+mn-cs"/>
            </a:endParaRPr>
          </a:p>
          <a:p>
            <a:pPr marL="0" indent="0">
              <a:buNone/>
            </a:pPr>
            <a:r>
              <a:rPr lang="en-US" sz="3600" dirty="0"/>
              <a:t>Most identity standards are not using anonymous credentials…</a:t>
            </a:r>
          </a:p>
          <a:p>
            <a:pPr marL="0" indent="0">
              <a:buNone/>
            </a:pPr>
            <a:r>
              <a:rPr lang="en-US" sz="3600" b="1" i="1" dirty="0"/>
              <a:t>What can we do with existing credentials</a:t>
            </a:r>
            <a:r>
              <a:rPr lang="en-US" sz="3600" b="1" dirty="0"/>
              <a:t>?</a:t>
            </a:r>
          </a:p>
          <a:p>
            <a:endParaRPr lang="en-US" sz="4000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890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>
            <a:extLst>
              <a:ext uri="{FF2B5EF4-FFF2-40B4-BE49-F238E27FC236}">
                <a16:creationId xmlns:a16="http://schemas.microsoft.com/office/drawing/2014/main" id="{30D55CC9-4064-7A75-7135-69C7A15FEBEE}"/>
              </a:ext>
            </a:extLst>
          </p:cNvPr>
          <p:cNvGrpSpPr/>
          <p:nvPr/>
        </p:nvGrpSpPr>
        <p:grpSpPr>
          <a:xfrm>
            <a:off x="3264990" y="1591873"/>
            <a:ext cx="8885252" cy="4754205"/>
            <a:chOff x="1793853" y="302573"/>
            <a:chExt cx="10208354" cy="5803253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31862E9-B2B1-60C3-7DA7-FA9E0D7F10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18804" y="1214475"/>
              <a:ext cx="1919543" cy="1084187"/>
            </a:xfrm>
            <a:prstGeom prst="rect">
              <a:avLst/>
            </a:prstGeom>
            <a:ln w="63500">
              <a:solidFill>
                <a:schemeClr val="accent1"/>
              </a:solidFill>
            </a:ln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44432AE-583C-2275-AF31-2FF2A0400F8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03813" y="828825"/>
              <a:ext cx="1649991" cy="1161411"/>
            </a:xfrm>
            <a:prstGeom prst="rect">
              <a:avLst/>
            </a:prstGeom>
            <a:noFill/>
            <a:ln w="63500">
              <a:solidFill>
                <a:schemeClr val="accent1"/>
              </a:solidFill>
            </a:ln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81CA4FA-5247-1DCF-B22A-06EC470F67D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82111" y="4275989"/>
              <a:ext cx="2132517" cy="1829837"/>
            </a:xfrm>
            <a:prstGeom prst="rect">
              <a:avLst/>
            </a:prstGeom>
            <a:ln w="63500">
              <a:solidFill>
                <a:schemeClr val="accent1"/>
              </a:solidFill>
            </a:ln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2425DC67-0A5F-F97D-1A88-79D6F629E25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018781" y="2528480"/>
              <a:ext cx="1152084" cy="2044280"/>
            </a:xfrm>
            <a:prstGeom prst="rect">
              <a:avLst/>
            </a:prstGeom>
            <a:ln w="63500">
              <a:solidFill>
                <a:schemeClr val="accent1"/>
              </a:solidFill>
            </a:ln>
          </p:spPr>
        </p:pic>
        <p:pic>
          <p:nvPicPr>
            <p:cNvPr id="7" name="Graphic 6" descr="Court with solid fill">
              <a:extLst>
                <a:ext uri="{FF2B5EF4-FFF2-40B4-BE49-F238E27FC236}">
                  <a16:creationId xmlns:a16="http://schemas.microsoft.com/office/drawing/2014/main" id="{3C411E24-4201-300F-8ECF-1F6E4A60C8D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793853" y="3702999"/>
              <a:ext cx="914400" cy="914400"/>
            </a:xfrm>
            <a:prstGeom prst="rect">
              <a:avLst/>
            </a:prstGeom>
          </p:spPr>
        </p:pic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9FB08510-DB2F-7199-3404-D4F2CB6057AD}"/>
                </a:ext>
              </a:extLst>
            </p:cNvPr>
            <p:cNvCxnSpPr>
              <a:cxnSpLocks/>
            </p:cNvCxnSpPr>
            <p:nvPr/>
          </p:nvCxnSpPr>
          <p:spPr>
            <a:xfrm>
              <a:off x="2842262" y="4312428"/>
              <a:ext cx="2009138" cy="919972"/>
            </a:xfrm>
            <a:prstGeom prst="straightConnector1">
              <a:avLst/>
            </a:prstGeom>
            <a:ln w="3175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DA0DB930-4BC5-B5AE-2E19-02E15C1FDD10}"/>
                </a:ext>
              </a:extLst>
            </p:cNvPr>
            <p:cNvCxnSpPr>
              <a:cxnSpLocks/>
            </p:cNvCxnSpPr>
            <p:nvPr/>
          </p:nvCxnSpPr>
          <p:spPr>
            <a:xfrm>
              <a:off x="4200628" y="2551477"/>
              <a:ext cx="1301543" cy="1608722"/>
            </a:xfrm>
            <a:prstGeom prst="straightConnector1">
              <a:avLst/>
            </a:prstGeom>
            <a:ln w="3175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4E645932-102D-47AF-9F23-75B5B70EDA8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53315" y="2224057"/>
              <a:ext cx="1010236" cy="1817001"/>
            </a:xfrm>
            <a:prstGeom prst="straightConnector1">
              <a:avLst/>
            </a:prstGeom>
            <a:ln w="3175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437F6D9E-69D0-A414-CC80-133B864B906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33476" y="3592543"/>
              <a:ext cx="2239213" cy="1445506"/>
            </a:xfrm>
            <a:prstGeom prst="straightConnector1">
              <a:avLst/>
            </a:prstGeom>
            <a:ln w="3175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DB8014D-79A7-2852-7FA1-915C43C41C84}"/>
                </a:ext>
              </a:extLst>
            </p:cNvPr>
            <p:cNvSpPr txBox="1"/>
            <p:nvPr/>
          </p:nvSpPr>
          <p:spPr>
            <a:xfrm>
              <a:off x="1913319" y="4587748"/>
              <a:ext cx="12605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DMV (Issuer)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EE144B8-3387-8E55-A6C7-330597961195}"/>
                </a:ext>
              </a:extLst>
            </p:cNvPr>
            <p:cNvSpPr txBox="1"/>
            <p:nvPr/>
          </p:nvSpPr>
          <p:spPr>
            <a:xfrm>
              <a:off x="1913319" y="715969"/>
              <a:ext cx="3689649" cy="5014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Contoso Employer (Issuer)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39AF024-9F05-2F5D-57F7-51B1FDA778F7}"/>
                </a:ext>
              </a:extLst>
            </p:cNvPr>
            <p:cNvSpPr txBox="1"/>
            <p:nvPr/>
          </p:nvSpPr>
          <p:spPr>
            <a:xfrm>
              <a:off x="7258433" y="302573"/>
              <a:ext cx="3353326" cy="5014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Fabrikam</a:t>
              </a:r>
              <a:r>
                <a:rPr lang="en-US" dirty="0"/>
                <a:t> Health (Verifier)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03EDC9D-3260-274F-3DCF-81E6C576D0A7}"/>
                </a:ext>
              </a:extLst>
            </p:cNvPr>
            <p:cNvSpPr txBox="1"/>
            <p:nvPr/>
          </p:nvSpPr>
          <p:spPr>
            <a:xfrm>
              <a:off x="9926083" y="1966427"/>
              <a:ext cx="20761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Soc.ial</a:t>
              </a:r>
              <a:r>
                <a:rPr lang="en-US" dirty="0"/>
                <a:t> (Verifier)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C14E6A0-F9BB-0A77-FA38-00906CB7D65A}"/>
                </a:ext>
              </a:extLst>
            </p:cNvPr>
            <p:cNvSpPr txBox="1"/>
            <p:nvPr/>
          </p:nvSpPr>
          <p:spPr>
            <a:xfrm>
              <a:off x="4371460" y="2986506"/>
              <a:ext cx="761017" cy="36933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JWT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8BF2781-84F2-40BB-5034-10841D53A0CA}"/>
                </a:ext>
              </a:extLst>
            </p:cNvPr>
            <p:cNvSpPr txBox="1"/>
            <p:nvPr/>
          </p:nvSpPr>
          <p:spPr>
            <a:xfrm>
              <a:off x="3523848" y="4572760"/>
              <a:ext cx="901556" cy="50148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/>
                <a:t>mDL</a:t>
              </a:r>
              <a:endParaRPr lang="en-US" dirty="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57EEC2B-3B91-058C-F938-7246BE6893BB}"/>
                </a:ext>
              </a:extLst>
            </p:cNvPr>
            <p:cNvSpPr txBox="1"/>
            <p:nvPr/>
          </p:nvSpPr>
          <p:spPr>
            <a:xfrm>
              <a:off x="6515151" y="2560595"/>
              <a:ext cx="1649991" cy="129550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     </a:t>
              </a:r>
            </a:p>
            <a:p>
              <a:pPr algn="ctr"/>
              <a:r>
                <a:rPr lang="en-US" sz="1400" dirty="0"/>
                <a:t>Proof of Contoso employment</a:t>
              </a:r>
            </a:p>
          </p:txBody>
        </p:sp>
        <p:pic>
          <p:nvPicPr>
            <p:cNvPr id="32" name="Picture 31" descr="A blue shield with a crescent moon&#10;&#10;Description automatically generated">
              <a:extLst>
                <a:ext uri="{FF2B5EF4-FFF2-40B4-BE49-F238E27FC236}">
                  <a16:creationId xmlns:a16="http://schemas.microsoft.com/office/drawing/2014/main" id="{90B05647-18CA-F9E7-C2F6-5ADEF6867D6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22817" y="2560594"/>
              <a:ext cx="354707" cy="354707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6CE8490-3620-BF65-849A-A60CC00313BD}"/>
                </a:ext>
              </a:extLst>
            </p:cNvPr>
            <p:cNvSpPr txBox="1"/>
            <p:nvPr/>
          </p:nvSpPr>
          <p:spPr>
            <a:xfrm>
              <a:off x="7999077" y="4076326"/>
              <a:ext cx="1336041" cy="71043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    Over-18 proof</a:t>
              </a:r>
            </a:p>
          </p:txBody>
        </p:sp>
        <p:pic>
          <p:nvPicPr>
            <p:cNvPr id="34" name="Picture 33" descr="A blue shield with a crescent moon&#10;&#10;Description automatically generated">
              <a:extLst>
                <a:ext uri="{FF2B5EF4-FFF2-40B4-BE49-F238E27FC236}">
                  <a16:creationId xmlns:a16="http://schemas.microsoft.com/office/drawing/2014/main" id="{16408450-8A1A-53B7-1F06-087D5A472B9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57483" y="4076326"/>
              <a:ext cx="354707" cy="354707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BD423C1-D792-76F0-1480-31A09B949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4683"/>
            <a:ext cx="10515600" cy="741952"/>
          </a:xfrm>
        </p:spPr>
        <p:txBody>
          <a:bodyPr>
            <a:normAutofit/>
          </a:bodyPr>
          <a:lstStyle/>
          <a:p>
            <a:r>
              <a:rPr lang="en-US" dirty="0"/>
              <a:t>Crescent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D002CB10-868F-9C72-D296-60038105F0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98677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Our design and implementation for adding strong privacy features to existing credentials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5EE4E29-7FBF-B4BC-44BF-B7857B36EEB0}"/>
              </a:ext>
            </a:extLst>
          </p:cNvPr>
          <p:cNvSpPr txBox="1"/>
          <p:nvPr/>
        </p:nvSpPr>
        <p:spPr>
          <a:xfrm>
            <a:off x="233083" y="3125342"/>
            <a:ext cx="30319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No changes are required from issuers</a:t>
            </a:r>
            <a:r>
              <a:rPr lang="en-US" dirty="0"/>
              <a:t>, they may not even be aware of Crescent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3B4C1A8-F5D9-4578-389D-CB78F6739715}"/>
              </a:ext>
            </a:extLst>
          </p:cNvPr>
          <p:cNvSpPr txBox="1"/>
          <p:nvPr/>
        </p:nvSpPr>
        <p:spPr>
          <a:xfrm>
            <a:off x="6192496" y="6417608"/>
            <a:ext cx="1899323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Crescent Library</a:t>
            </a:r>
          </a:p>
        </p:txBody>
      </p:sp>
    </p:spTree>
    <p:extLst>
      <p:ext uri="{BB962C8B-B14F-4D97-AF65-F5344CB8AC3E}">
        <p14:creationId xmlns:p14="http://schemas.microsoft.com/office/powerpoint/2010/main" val="2196164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350E94-9C7C-01B3-21B0-E7B9570593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A73FD-7A80-D640-B246-D14108DB7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Existing Credential – Workplace JWT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F22FD9-E123-E3D4-C970-5D8DD93A1DDE}"/>
              </a:ext>
            </a:extLst>
          </p:cNvPr>
          <p:cNvSpPr txBox="1"/>
          <p:nvPr/>
        </p:nvSpPr>
        <p:spPr>
          <a:xfrm>
            <a:off x="793867" y="1832956"/>
            <a:ext cx="968848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rgbClr val="BB0000"/>
                </a:solidFill>
                <a:effectLst/>
                <a:latin typeface="Courier New" panose="02070309020205020404" pitchFamily="49" charset="0"/>
              </a:rPr>
              <a:t>{ </a:t>
            </a:r>
          </a:p>
          <a:p>
            <a:pPr lvl="1"/>
            <a:r>
              <a:rPr lang="en-US" b="0" i="0" dirty="0">
                <a:solidFill>
                  <a:srgbClr val="BB0000"/>
                </a:solidFill>
                <a:effectLst/>
                <a:latin typeface="Courier New" panose="02070309020205020404" pitchFamily="49" charset="0"/>
              </a:rPr>
              <a:t>"</a:t>
            </a:r>
            <a:r>
              <a:rPr lang="en-US" b="0" i="0" dirty="0" err="1">
                <a:solidFill>
                  <a:srgbClr val="BB0000"/>
                </a:solidFill>
                <a:effectLst/>
                <a:latin typeface="Courier New" panose="02070309020205020404" pitchFamily="49" charset="0"/>
              </a:rPr>
              <a:t>typ</a:t>
            </a:r>
            <a:r>
              <a:rPr lang="en-US" b="0" i="0" dirty="0">
                <a:solidFill>
                  <a:srgbClr val="BB0000"/>
                </a:solidFill>
                <a:effectLst/>
                <a:latin typeface="Courier New" panose="02070309020205020404" pitchFamily="49" charset="0"/>
              </a:rPr>
              <a:t>": "JWT",</a:t>
            </a:r>
          </a:p>
          <a:p>
            <a:pPr lvl="1"/>
            <a:r>
              <a:rPr lang="en-US" b="0" i="0" dirty="0">
                <a:solidFill>
                  <a:srgbClr val="BB0000"/>
                </a:solidFill>
                <a:effectLst/>
                <a:latin typeface="Courier New" panose="02070309020205020404" pitchFamily="49" charset="0"/>
              </a:rPr>
              <a:t>"</a:t>
            </a:r>
            <a:r>
              <a:rPr lang="en-US" b="0" i="0" dirty="0" err="1">
                <a:solidFill>
                  <a:srgbClr val="BB0000"/>
                </a:solidFill>
                <a:effectLst/>
                <a:latin typeface="Courier New" panose="02070309020205020404" pitchFamily="49" charset="0"/>
              </a:rPr>
              <a:t>alg</a:t>
            </a:r>
            <a:r>
              <a:rPr lang="en-US" b="0" i="0" dirty="0">
                <a:solidFill>
                  <a:srgbClr val="BB0000"/>
                </a:solidFill>
                <a:effectLst/>
                <a:latin typeface="Courier New" panose="02070309020205020404" pitchFamily="49" charset="0"/>
              </a:rPr>
              <a:t>": "RS256", </a:t>
            </a:r>
          </a:p>
          <a:p>
            <a:pPr lvl="1"/>
            <a:r>
              <a:rPr lang="en-US" b="0" i="0" dirty="0">
                <a:solidFill>
                  <a:srgbClr val="BB0000"/>
                </a:solidFill>
                <a:effectLst/>
                <a:latin typeface="Courier New" panose="02070309020205020404" pitchFamily="49" charset="0"/>
              </a:rPr>
              <a:t>"kid": "crUsQUBhHRZaNUC3kS2nUZ_DVHf17oVfAO7ToaD8SJg" </a:t>
            </a:r>
          </a:p>
          <a:p>
            <a:r>
              <a:rPr lang="en-US" b="0" i="0" dirty="0">
                <a:solidFill>
                  <a:srgbClr val="BB0000"/>
                </a:solidFill>
                <a:effectLst/>
                <a:latin typeface="Courier New" panose="02070309020205020404" pitchFamily="49" charset="0"/>
              </a:rPr>
              <a:t>}</a:t>
            </a:r>
            <a:r>
              <a:rPr lang="en-US" b="0" i="0" dirty="0">
                <a:solidFill>
                  <a:srgbClr val="333333"/>
                </a:solidFill>
                <a:effectLst/>
                <a:latin typeface="Courier New" panose="02070309020205020404" pitchFamily="49" charset="0"/>
              </a:rPr>
              <a:t>.</a:t>
            </a:r>
            <a:r>
              <a:rPr lang="en-US" b="0" i="0" dirty="0">
                <a:solidFill>
                  <a:srgbClr val="0000BB"/>
                </a:solidFill>
                <a:effectLst/>
                <a:latin typeface="Courier New" panose="02070309020205020404" pitchFamily="49" charset="0"/>
              </a:rPr>
              <a:t>{ </a:t>
            </a:r>
          </a:p>
          <a:p>
            <a:pPr lvl="1"/>
            <a:r>
              <a:rPr lang="en-US" b="0" i="0" dirty="0">
                <a:solidFill>
                  <a:srgbClr val="0000BB"/>
                </a:solidFill>
                <a:effectLst/>
                <a:latin typeface="Courier New" panose="02070309020205020404" pitchFamily="49" charset="0"/>
              </a:rPr>
              <a:t>"email": "alice@contoso.com", </a:t>
            </a:r>
          </a:p>
          <a:p>
            <a:pPr lvl="1"/>
            <a:r>
              <a:rPr lang="en-US" b="0" i="0" dirty="0">
                <a:solidFill>
                  <a:srgbClr val="0000BB"/>
                </a:solidFill>
                <a:effectLst/>
                <a:latin typeface="Courier New" panose="02070309020205020404" pitchFamily="49" charset="0"/>
              </a:rPr>
              <a:t>"</a:t>
            </a:r>
            <a:r>
              <a:rPr lang="en-US" b="0" i="0" dirty="0" err="1">
                <a:solidFill>
                  <a:srgbClr val="0000BB"/>
                </a:solidFill>
                <a:effectLst/>
                <a:latin typeface="Courier New" panose="02070309020205020404" pitchFamily="49" charset="0"/>
              </a:rPr>
              <a:t>family_name</a:t>
            </a:r>
            <a:r>
              <a:rPr lang="en-US" b="0" i="0" dirty="0">
                <a:solidFill>
                  <a:srgbClr val="0000BB"/>
                </a:solidFill>
                <a:effectLst/>
                <a:latin typeface="Courier New" panose="02070309020205020404" pitchFamily="49" charset="0"/>
              </a:rPr>
              <a:t>": "Example", </a:t>
            </a:r>
          </a:p>
          <a:p>
            <a:pPr lvl="1"/>
            <a:r>
              <a:rPr lang="en-US" b="0" i="0" dirty="0">
                <a:solidFill>
                  <a:srgbClr val="0000BB"/>
                </a:solidFill>
                <a:effectLst/>
                <a:latin typeface="Courier New" panose="02070309020205020404" pitchFamily="49" charset="0"/>
              </a:rPr>
              <a:t>"</a:t>
            </a:r>
            <a:r>
              <a:rPr lang="en-US" b="0" i="0" dirty="0" err="1">
                <a:solidFill>
                  <a:srgbClr val="0000BB"/>
                </a:solidFill>
                <a:effectLst/>
                <a:latin typeface="Courier New" panose="02070309020205020404" pitchFamily="49" charset="0"/>
              </a:rPr>
              <a:t>given_name</a:t>
            </a:r>
            <a:r>
              <a:rPr lang="en-US" b="0" i="0" dirty="0">
                <a:solidFill>
                  <a:srgbClr val="0000BB"/>
                </a:solidFill>
                <a:effectLst/>
                <a:latin typeface="Courier New" panose="02070309020205020404" pitchFamily="49" charset="0"/>
              </a:rPr>
              <a:t>": "Alice", </a:t>
            </a:r>
          </a:p>
          <a:p>
            <a:pPr lvl="1"/>
            <a:r>
              <a:rPr lang="en-US" b="0" i="0" dirty="0">
                <a:solidFill>
                  <a:srgbClr val="0000BB"/>
                </a:solidFill>
                <a:effectLst/>
                <a:latin typeface="Courier New" panose="02070309020205020404" pitchFamily="49" charset="0"/>
              </a:rPr>
              <a:t>"name": "Alice Example", </a:t>
            </a:r>
          </a:p>
          <a:p>
            <a:pPr lvl="1"/>
            <a:r>
              <a:rPr lang="en-US" b="0" i="0" dirty="0">
                <a:solidFill>
                  <a:srgbClr val="0000BB"/>
                </a:solidFill>
                <a:effectLst/>
                <a:latin typeface="Courier New" panose="02070309020205020404" pitchFamily="49" charset="0"/>
              </a:rPr>
              <a:t>"</a:t>
            </a:r>
            <a:r>
              <a:rPr lang="en-US" b="0" i="0" dirty="0" err="1">
                <a:solidFill>
                  <a:srgbClr val="0000BB"/>
                </a:solidFill>
                <a:effectLst/>
                <a:latin typeface="Courier New" panose="02070309020205020404" pitchFamily="49" charset="0"/>
              </a:rPr>
              <a:t>oid</a:t>
            </a:r>
            <a:r>
              <a:rPr lang="en-US" b="0" i="0" dirty="0">
                <a:solidFill>
                  <a:srgbClr val="0000BB"/>
                </a:solidFill>
                <a:effectLst/>
                <a:latin typeface="Courier New" panose="02070309020205020404" pitchFamily="49" charset="0"/>
              </a:rPr>
              <a:t>": "12345678-1234-abcd-1234-abcdef124567", </a:t>
            </a:r>
          </a:p>
          <a:p>
            <a:pPr lvl="1"/>
            <a:r>
              <a:rPr lang="en-US" b="0" i="0" dirty="0">
                <a:solidFill>
                  <a:srgbClr val="0000BB"/>
                </a:solidFill>
                <a:effectLst/>
                <a:latin typeface="Courier New" panose="02070309020205020404" pitchFamily="49" charset="0"/>
              </a:rPr>
              <a:t>"</a:t>
            </a:r>
            <a:r>
              <a:rPr lang="en-US" b="0" i="0" dirty="0" err="1">
                <a:solidFill>
                  <a:srgbClr val="0000BB"/>
                </a:solidFill>
                <a:effectLst/>
                <a:latin typeface="Courier New" panose="02070309020205020404" pitchFamily="49" charset="0"/>
              </a:rPr>
              <a:t>onprem_sid</a:t>
            </a:r>
            <a:r>
              <a:rPr lang="en-US" b="0" i="0" dirty="0">
                <a:solidFill>
                  <a:srgbClr val="0000BB"/>
                </a:solidFill>
                <a:effectLst/>
                <a:latin typeface="Courier New" panose="02070309020205020404" pitchFamily="49" charset="0"/>
              </a:rPr>
              <a:t>": "S-1-2-34-5678901234-1234567890-1234567890-1234567", "</a:t>
            </a:r>
            <a:r>
              <a:rPr lang="en-US" b="0" i="0" dirty="0" err="1">
                <a:solidFill>
                  <a:srgbClr val="0000BB"/>
                </a:solidFill>
                <a:effectLst/>
                <a:latin typeface="Courier New" panose="02070309020205020404" pitchFamily="49" charset="0"/>
              </a:rPr>
              <a:t>aud</a:t>
            </a:r>
            <a:r>
              <a:rPr lang="en-US" b="0" i="0" dirty="0">
                <a:solidFill>
                  <a:srgbClr val="0000BB"/>
                </a:solidFill>
                <a:effectLst/>
                <a:latin typeface="Courier New" panose="02070309020205020404" pitchFamily="49" charset="0"/>
              </a:rPr>
              <a:t>": "relyingparty.example.com", </a:t>
            </a:r>
          </a:p>
          <a:p>
            <a:pPr lvl="1"/>
            <a:r>
              <a:rPr lang="en-US" b="0" i="0" dirty="0">
                <a:solidFill>
                  <a:srgbClr val="0000BB"/>
                </a:solidFill>
                <a:effectLst/>
                <a:latin typeface="Courier New" panose="02070309020205020404" pitchFamily="49" charset="0"/>
              </a:rPr>
              <a:t>"exp": 1733507484,</a:t>
            </a:r>
          </a:p>
          <a:p>
            <a:pPr lvl="1"/>
            <a:r>
              <a:rPr lang="en-US" b="0" i="0" dirty="0">
                <a:solidFill>
                  <a:srgbClr val="0000BB"/>
                </a:solidFill>
                <a:effectLst/>
                <a:latin typeface="Courier New" panose="02070309020205020404" pitchFamily="49" charset="0"/>
              </a:rPr>
              <a:t>"</a:t>
            </a:r>
            <a:r>
              <a:rPr lang="en-US" b="0" i="0" dirty="0" err="1">
                <a:solidFill>
                  <a:srgbClr val="0000BB"/>
                </a:solidFill>
                <a:effectLst/>
                <a:latin typeface="Courier New" panose="02070309020205020404" pitchFamily="49" charset="0"/>
              </a:rPr>
              <a:t>tenant_ctry</a:t>
            </a:r>
            <a:r>
              <a:rPr lang="en-US" b="0" i="0" dirty="0">
                <a:solidFill>
                  <a:srgbClr val="0000BB"/>
                </a:solidFill>
                <a:effectLst/>
                <a:latin typeface="Courier New" panose="02070309020205020404" pitchFamily="49" charset="0"/>
              </a:rPr>
              <a:t>": "US”</a:t>
            </a:r>
          </a:p>
          <a:p>
            <a:r>
              <a:rPr lang="en-US" dirty="0">
                <a:solidFill>
                  <a:srgbClr val="0000BB"/>
                </a:solidFill>
                <a:latin typeface="Courier New" panose="02070309020205020404" pitchFamily="49" charset="0"/>
              </a:rPr>
              <a:t>   […]</a:t>
            </a:r>
            <a:endParaRPr lang="en-US" b="0" i="0" dirty="0">
              <a:solidFill>
                <a:srgbClr val="0000BB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b="0" i="0" dirty="0">
                <a:solidFill>
                  <a:srgbClr val="0000BB"/>
                </a:solidFill>
                <a:effectLst/>
                <a:latin typeface="Courier New" panose="02070309020205020404" pitchFamily="49" charset="0"/>
              </a:rPr>
              <a:t>}</a:t>
            </a:r>
            <a:r>
              <a:rPr lang="en-US" b="0" i="0" dirty="0">
                <a:solidFill>
                  <a:srgbClr val="333333"/>
                </a:solidFill>
                <a:effectLst/>
                <a:latin typeface="Courier New" panose="02070309020205020404" pitchFamily="49" charset="0"/>
              </a:rPr>
              <a:t>.</a:t>
            </a:r>
            <a:r>
              <a:rPr lang="en-US" b="0" i="0" dirty="0">
                <a:solidFill>
                  <a:srgbClr val="009900"/>
                </a:solidFill>
                <a:effectLst/>
                <a:latin typeface="Courier New" panose="02070309020205020404" pitchFamily="49" charset="0"/>
              </a:rPr>
              <a:t>[Signature – RSA 2048, SHA256]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6D8035-E13B-EE1D-A947-1859400FA55B}"/>
              </a:ext>
            </a:extLst>
          </p:cNvPr>
          <p:cNvSpPr txBox="1"/>
          <p:nvPr/>
        </p:nvSpPr>
        <p:spPr>
          <a:xfrm>
            <a:off x="5852932" y="5483876"/>
            <a:ext cx="6294698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/>
              <a:t>Proof of employment:</a:t>
            </a:r>
          </a:p>
          <a:p>
            <a:r>
              <a:rPr lang="en-US" sz="2000" dirty="0"/>
              <a:t>Reveal that </a:t>
            </a:r>
            <a:r>
              <a:rPr lang="en-US" sz="2000" dirty="0">
                <a:solidFill>
                  <a:srgbClr val="0000BB"/>
                </a:solidFill>
                <a:latin typeface="Courier New" panose="02070309020205020404" pitchFamily="49" charset="0"/>
              </a:rPr>
              <a:t>email</a:t>
            </a:r>
            <a:r>
              <a:rPr lang="en-US" sz="2000" dirty="0"/>
              <a:t> ends with </a:t>
            </a:r>
            <a:r>
              <a:rPr lang="en-US" sz="2000" dirty="0">
                <a:solidFill>
                  <a:srgbClr val="0000BB"/>
                </a:solidFill>
                <a:latin typeface="Courier New" panose="02070309020205020404" pitchFamily="49" charset="0"/>
              </a:rPr>
              <a:t>contoso.com</a:t>
            </a:r>
            <a:r>
              <a:rPr lang="en-US" sz="2000" dirty="0"/>
              <a:t>  and that </a:t>
            </a:r>
            <a:r>
              <a:rPr lang="en-US" sz="2000" dirty="0">
                <a:solidFill>
                  <a:srgbClr val="0000BB"/>
                </a:solidFill>
                <a:latin typeface="Courier New" panose="02070309020205020404" pitchFamily="49" charset="0"/>
              </a:rPr>
              <a:t>exp</a:t>
            </a:r>
            <a:r>
              <a:rPr lang="en-US" sz="2000" dirty="0"/>
              <a:t> &gt; now()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501C09-0E08-8CE5-EDFE-284E3CC4C43B}"/>
              </a:ext>
            </a:extLst>
          </p:cNvPr>
          <p:cNvSpPr txBox="1"/>
          <p:nvPr/>
        </p:nvSpPr>
        <p:spPr>
          <a:xfrm>
            <a:off x="838200" y="1433946"/>
            <a:ext cx="2414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After base64 decoding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10F252-171C-8BFC-5F24-DF7BC237328B}"/>
              </a:ext>
            </a:extLst>
          </p:cNvPr>
          <p:cNvSpPr txBox="1"/>
          <p:nvPr/>
        </p:nvSpPr>
        <p:spPr>
          <a:xfrm>
            <a:off x="3362499" y="1433946"/>
            <a:ext cx="34932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BB0000"/>
                </a:solidFill>
                <a:latin typeface="Courier New" panose="02070309020205020404" pitchFamily="49" charset="0"/>
              </a:rPr>
              <a:t>header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dirty="0" err="1">
                <a:solidFill>
                  <a:srgbClr val="0000BB"/>
                </a:solidFill>
                <a:latin typeface="Courier New" panose="02070309020205020404" pitchFamily="49" charset="0"/>
              </a:rPr>
              <a:t>payload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dirty="0" err="1">
                <a:solidFill>
                  <a:srgbClr val="009900"/>
                </a:solidFill>
                <a:latin typeface="Courier New" panose="02070309020205020404" pitchFamily="49" charset="0"/>
              </a:rPr>
              <a:t>signature</a:t>
            </a:r>
            <a:endParaRPr lang="en-US" dirty="0">
              <a:solidFill>
                <a:srgbClr val="009900"/>
              </a:solidFill>
              <a:latin typeface="Courier New" panose="02070309020205020404" pitchFamily="49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99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5E461A-5089-A784-5DC7-E77DAAA2F4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E1F40-B33A-F550-D9AF-615119F32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the Groth16 </a:t>
            </a:r>
            <a:r>
              <a:rPr lang="en-US" dirty="0" err="1"/>
              <a:t>zk</a:t>
            </a:r>
            <a:r>
              <a:rPr lang="en-US" dirty="0"/>
              <a:t>-SNARK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1B4180D-3217-FB05-BEB4-97866669AA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739973"/>
            <a:ext cx="5432841" cy="32061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Circuit:</a:t>
            </a:r>
          </a:p>
          <a:p>
            <a:pPr lvl="1"/>
            <a:r>
              <a:rPr lang="en-US" dirty="0"/>
              <a:t>Verifies the issuer signature:</a:t>
            </a:r>
          </a:p>
          <a:p>
            <a:pPr lvl="2"/>
            <a:r>
              <a:rPr lang="en-US" dirty="0"/>
              <a:t> Hashes the credential</a:t>
            </a:r>
          </a:p>
          <a:p>
            <a:pPr lvl="2"/>
            <a:r>
              <a:rPr lang="en-US" dirty="0"/>
              <a:t>RSA verification equation </a:t>
            </a:r>
          </a:p>
          <a:p>
            <a:pPr lvl="1"/>
            <a:r>
              <a:rPr lang="en-US" dirty="0"/>
              <a:t>Base64-decodes the payload</a:t>
            </a:r>
          </a:p>
          <a:p>
            <a:pPr lvl="1"/>
            <a:r>
              <a:rPr lang="en-US" dirty="0"/>
              <a:t>Parses JSON to find relevant attributes</a:t>
            </a:r>
          </a:p>
          <a:p>
            <a:pPr lvl="1"/>
            <a:r>
              <a:rPr lang="en-US" dirty="0"/>
              <a:t>Applies predicates</a:t>
            </a:r>
          </a:p>
          <a:p>
            <a:pPr lvl="2"/>
            <a:r>
              <a:rPr lang="en-US" dirty="0"/>
              <a:t>Email ends with contoso.com</a:t>
            </a:r>
          </a:p>
          <a:p>
            <a:pPr lvl="2"/>
            <a:r>
              <a:rPr lang="en-US" dirty="0"/>
              <a:t>exp &gt; now()</a:t>
            </a:r>
          </a:p>
          <a:p>
            <a:pPr lvl="1"/>
            <a:r>
              <a:rPr lang="en-US" dirty="0"/>
              <a:t>See </a:t>
            </a:r>
            <a:r>
              <a:rPr lang="en-US" dirty="0" err="1"/>
              <a:t>zk</a:t>
            </a:r>
            <a:r>
              <a:rPr lang="en-US" dirty="0"/>
              <a:t>{</a:t>
            </a:r>
            <a:r>
              <a:rPr lang="en-US" dirty="0" err="1"/>
              <a:t>creds,login,email,passport</a:t>
            </a:r>
            <a:r>
              <a:rPr lang="en-US" dirty="0"/>
              <a:t>}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7A375F-A51E-F53F-95D5-96792BD20830}"/>
              </a:ext>
            </a:extLst>
          </p:cNvPr>
          <p:cNvSpPr txBox="1"/>
          <p:nvPr/>
        </p:nvSpPr>
        <p:spPr>
          <a:xfrm>
            <a:off x="230617" y="3534249"/>
            <a:ext cx="1237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Credential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729236-F34C-48E6-E044-D720C4ED2622}"/>
              </a:ext>
            </a:extLst>
          </p:cNvPr>
          <p:cNvSpPr txBox="1"/>
          <p:nvPr/>
        </p:nvSpPr>
        <p:spPr>
          <a:xfrm>
            <a:off x="2366197" y="3395749"/>
            <a:ext cx="104394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Groth16 </a:t>
            </a:r>
          </a:p>
          <a:p>
            <a:r>
              <a:rPr lang="en-US" dirty="0"/>
              <a:t>prover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DF4B253-9965-E30C-6A4E-B0E90D88A714}"/>
              </a:ext>
            </a:extLst>
          </p:cNvPr>
          <p:cNvCxnSpPr>
            <a:cxnSpLocks/>
            <a:stCxn id="4" idx="3"/>
            <a:endCxn id="5" idx="1"/>
          </p:cNvCxnSpPr>
          <p:nvPr/>
        </p:nvCxnSpPr>
        <p:spPr>
          <a:xfrm>
            <a:off x="1468253" y="3718915"/>
            <a:ext cx="89794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91A75457-1932-1EB3-848B-619FB690787C}"/>
              </a:ext>
            </a:extLst>
          </p:cNvPr>
          <p:cNvCxnSpPr>
            <a:stCxn id="5" idx="2"/>
          </p:cNvCxnSpPr>
          <p:nvPr/>
        </p:nvCxnSpPr>
        <p:spPr>
          <a:xfrm>
            <a:off x="2888167" y="4042080"/>
            <a:ext cx="0" cy="83749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B82CC0C1-EDBF-CC16-5825-E43FF8761650}"/>
              </a:ext>
            </a:extLst>
          </p:cNvPr>
          <p:cNvSpPr txBox="1"/>
          <p:nvPr/>
        </p:nvSpPr>
        <p:spPr>
          <a:xfrm>
            <a:off x="2532428" y="4912822"/>
            <a:ext cx="711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Proof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9184DD9-54F9-6FFE-2C16-BF09BD73B2DC}"/>
              </a:ext>
            </a:extLst>
          </p:cNvPr>
          <p:cNvSpPr txBox="1"/>
          <p:nvPr/>
        </p:nvSpPr>
        <p:spPr>
          <a:xfrm>
            <a:off x="2226307" y="2264670"/>
            <a:ext cx="2241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Prover inputs </a:t>
            </a:r>
          </a:p>
          <a:p>
            <a:r>
              <a:rPr lang="en-US" dirty="0"/>
              <a:t>Prover params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BA2F9DD-7FBB-B812-8BB0-F2A3F78FC918}"/>
              </a:ext>
            </a:extLst>
          </p:cNvPr>
          <p:cNvCxnSpPr>
            <a:cxnSpLocks/>
          </p:cNvCxnSpPr>
          <p:nvPr/>
        </p:nvCxnSpPr>
        <p:spPr>
          <a:xfrm>
            <a:off x="2882119" y="2923451"/>
            <a:ext cx="0" cy="43535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Content Placeholder 8">
            <a:extLst>
              <a:ext uri="{FF2B5EF4-FFF2-40B4-BE49-F238E27FC236}">
                <a16:creationId xmlns:a16="http://schemas.microsoft.com/office/drawing/2014/main" id="{BFCC92D5-F244-989B-95E5-BC5D1C599E87}"/>
              </a:ext>
            </a:extLst>
          </p:cNvPr>
          <p:cNvSpPr txBox="1">
            <a:spLocks/>
          </p:cNvSpPr>
          <p:nvPr/>
        </p:nvSpPr>
        <p:spPr>
          <a:xfrm>
            <a:off x="6172200" y="4995358"/>
            <a:ext cx="5171856" cy="17204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Drawbacks</a:t>
            </a:r>
          </a:p>
          <a:p>
            <a:pPr lvl="1"/>
            <a:r>
              <a:rPr lang="en-US" dirty="0"/>
              <a:t>High proof generation time (tens of seconds)</a:t>
            </a:r>
          </a:p>
          <a:p>
            <a:pPr lvl="1"/>
            <a:r>
              <a:rPr lang="en-US" dirty="0"/>
              <a:t>Circuit is not very flexible</a:t>
            </a:r>
          </a:p>
        </p:txBody>
      </p:sp>
    </p:spTree>
    <p:extLst>
      <p:ext uri="{BB962C8B-B14F-4D97-AF65-F5344CB8AC3E}">
        <p14:creationId xmlns:p14="http://schemas.microsoft.com/office/powerpoint/2010/main" val="286243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7244E-E82C-BBE0-C56D-47F33C2C3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Our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551296-80E0-015F-6945-DD21FBEAD7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Observation</a:t>
            </a:r>
            <a:r>
              <a:rPr lang="en-US" dirty="0"/>
              <a:t>: Long-lived credentials are presented many times,   </a:t>
            </a:r>
            <a:r>
              <a:rPr lang="en-US" dirty="0">
                <a:solidFill>
                  <a:sysClr val="windowText" lastClr="000000"/>
                </a:solidFill>
              </a:rPr>
              <a:t>a</a:t>
            </a:r>
            <a:r>
              <a:rPr lang="en-US" sz="2800" dirty="0">
                <a:solidFill>
                  <a:sysClr val="windowText" lastClr="000000"/>
                </a:solidFill>
              </a:rPr>
              <a:t>lmost all of the prover work is repeated</a:t>
            </a:r>
          </a:p>
          <a:p>
            <a:pPr marL="0" indent="0">
              <a:buNone/>
            </a:pPr>
            <a:endParaRPr lang="en-US" dirty="0">
              <a:solidFill>
                <a:sysClr val="windowText" lastClr="000000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ysClr val="windowText" lastClr="000000"/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2BFB2DB-EF66-8CD0-26CA-7B9AAA9576B0}"/>
              </a:ext>
            </a:extLst>
          </p:cNvPr>
          <p:cNvSpPr/>
          <p:nvPr/>
        </p:nvSpPr>
        <p:spPr>
          <a:xfrm>
            <a:off x="838200" y="2836921"/>
            <a:ext cx="10052957" cy="722865"/>
          </a:xfrm>
          <a:prstGeom prst="round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Can we reuse the prover work 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Aptos" panose="02110004020202020204"/>
              </a:rPr>
              <a:t>and maintain </a:t>
            </a:r>
            <a:r>
              <a:rPr kumimoji="0" lang="en-US" sz="2800" b="0" i="0" u="sng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unlinkability?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7" name="Graphic 6" descr="Contract outline">
            <a:extLst>
              <a:ext uri="{FF2B5EF4-FFF2-40B4-BE49-F238E27FC236}">
                <a16:creationId xmlns:a16="http://schemas.microsoft.com/office/drawing/2014/main" id="{D38CE350-4B6F-056D-2264-48AF7B2FB7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93659" y="4833085"/>
            <a:ext cx="722865" cy="722865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5F423B9D-AE95-C412-EDB4-F428B31D1F5C}"/>
              </a:ext>
            </a:extLst>
          </p:cNvPr>
          <p:cNvGrpSpPr/>
          <p:nvPr/>
        </p:nvGrpSpPr>
        <p:grpSpPr>
          <a:xfrm>
            <a:off x="2526770" y="4198696"/>
            <a:ext cx="3092586" cy="2384276"/>
            <a:chOff x="2526770" y="4198696"/>
            <a:chExt cx="3092586" cy="2384276"/>
          </a:xfrm>
        </p:grpSpPr>
        <p:pic>
          <p:nvPicPr>
            <p:cNvPr id="4" name="Picture 2">
              <a:extLst>
                <a:ext uri="{FF2B5EF4-FFF2-40B4-BE49-F238E27FC236}">
                  <a16:creationId xmlns:a16="http://schemas.microsoft.com/office/drawing/2014/main" id="{8957AC0C-3C6A-6317-5473-E0D4A26790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6770" y="4198696"/>
              <a:ext cx="3092586" cy="199164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83F07A1-F187-C8F6-5BB4-845AC83DD127}"/>
                </a:ext>
              </a:extLst>
            </p:cNvPr>
            <p:cNvSpPr txBox="1"/>
            <p:nvPr/>
          </p:nvSpPr>
          <p:spPr>
            <a:xfrm>
              <a:off x="3111366" y="6213640"/>
              <a:ext cx="19233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1.5m constraints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A949910-1E74-E61A-E927-F25C9B24A416}"/>
              </a:ext>
            </a:extLst>
          </p:cNvPr>
          <p:cNvGrpSpPr/>
          <p:nvPr/>
        </p:nvGrpSpPr>
        <p:grpSpPr>
          <a:xfrm>
            <a:off x="5539651" y="6230469"/>
            <a:ext cx="1799446" cy="338554"/>
            <a:chOff x="5472084" y="6357535"/>
            <a:chExt cx="1799446" cy="338554"/>
          </a:xfrm>
        </p:grpSpPr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86A82414-A66D-65BF-0547-4AC6CA400998}"/>
                </a:ext>
              </a:extLst>
            </p:cNvPr>
            <p:cNvCxnSpPr/>
            <p:nvPr/>
          </p:nvCxnSpPr>
          <p:spPr>
            <a:xfrm>
              <a:off x="5584531" y="6365116"/>
              <a:ext cx="1574552" cy="0"/>
            </a:xfrm>
            <a:prstGeom prst="straightConnector1">
              <a:avLst/>
            </a:prstGeom>
            <a:ln w="28575">
              <a:solidFill>
                <a:schemeClr val="bg2">
                  <a:lumMod val="10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0BD264E-8222-2C25-D59A-2CCC29000A4D}"/>
                </a:ext>
              </a:extLst>
            </p:cNvPr>
            <p:cNvSpPr txBox="1"/>
            <p:nvPr/>
          </p:nvSpPr>
          <p:spPr>
            <a:xfrm>
              <a:off x="5472084" y="6357535"/>
              <a:ext cx="179944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Done only once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F635251-A466-C7A2-FA0A-188E922C3F22}"/>
              </a:ext>
            </a:extLst>
          </p:cNvPr>
          <p:cNvGrpSpPr/>
          <p:nvPr/>
        </p:nvGrpSpPr>
        <p:grpSpPr>
          <a:xfrm>
            <a:off x="7564192" y="6223471"/>
            <a:ext cx="2006175" cy="584775"/>
            <a:chOff x="5389301" y="6357535"/>
            <a:chExt cx="2006175" cy="584775"/>
          </a:xfrm>
        </p:grpSpPr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61D6808C-1B45-F7B4-0857-5839B4D1B63D}"/>
                </a:ext>
              </a:extLst>
            </p:cNvPr>
            <p:cNvCxnSpPr/>
            <p:nvPr/>
          </p:nvCxnSpPr>
          <p:spPr>
            <a:xfrm>
              <a:off x="5584531" y="6365116"/>
              <a:ext cx="1574552" cy="0"/>
            </a:xfrm>
            <a:prstGeom prst="straightConnector1">
              <a:avLst/>
            </a:prstGeom>
            <a:ln w="28575">
              <a:solidFill>
                <a:schemeClr val="bg2">
                  <a:lumMod val="10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B9DDE78-35CA-6C09-F90B-19E787644A54}"/>
                </a:ext>
              </a:extLst>
            </p:cNvPr>
            <p:cNvSpPr txBox="1"/>
            <p:nvPr/>
          </p:nvSpPr>
          <p:spPr>
            <a:xfrm>
              <a:off x="5389301" y="6357535"/>
              <a:ext cx="20061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Done each showing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Very efficient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5826CD45-AD7A-D576-F0FF-CD15DEFA92A1}"/>
              </a:ext>
            </a:extLst>
          </p:cNvPr>
          <p:cNvSpPr txBox="1"/>
          <p:nvPr/>
        </p:nvSpPr>
        <p:spPr>
          <a:xfrm>
            <a:off x="9933762" y="5008642"/>
            <a:ext cx="1866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Zero-Knowledge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0D56F16-BF64-A8EF-A912-90759037DA21}"/>
              </a:ext>
            </a:extLst>
          </p:cNvPr>
          <p:cNvGrpSpPr/>
          <p:nvPr/>
        </p:nvGrpSpPr>
        <p:grpSpPr>
          <a:xfrm>
            <a:off x="5752811" y="4284623"/>
            <a:ext cx="1287323" cy="1819791"/>
            <a:chOff x="5752811" y="4284623"/>
            <a:chExt cx="1287323" cy="1819791"/>
          </a:xfrm>
        </p:grpSpPr>
        <p:sp>
          <p:nvSpPr>
            <p:cNvPr id="10" name="Flowchart: Manual Operation 9">
              <a:extLst>
                <a:ext uri="{FF2B5EF4-FFF2-40B4-BE49-F238E27FC236}">
                  <a16:creationId xmlns:a16="http://schemas.microsoft.com/office/drawing/2014/main" id="{F0880059-76B8-FE3F-E2DD-854218A63230}"/>
                </a:ext>
              </a:extLst>
            </p:cNvPr>
            <p:cNvSpPr/>
            <p:nvPr/>
          </p:nvSpPr>
          <p:spPr>
            <a:xfrm rot="16200000">
              <a:off x="5486577" y="4550857"/>
              <a:ext cx="1819791" cy="1287323"/>
            </a:xfrm>
            <a:prstGeom prst="flowChartManualOperation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Phase 1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Prepare</a:t>
              </a:r>
            </a:p>
          </p:txBody>
        </p:sp>
        <p:pic>
          <p:nvPicPr>
            <p:cNvPr id="8" name="Graphic 7" descr="Computer with solid fill">
              <a:extLst>
                <a:ext uri="{FF2B5EF4-FFF2-40B4-BE49-F238E27FC236}">
                  <a16:creationId xmlns:a16="http://schemas.microsoft.com/office/drawing/2014/main" id="{D145C2DE-65AF-23DE-49C9-69C15AE632F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848037" y="4491990"/>
              <a:ext cx="516652" cy="516652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B93BE16-322F-C1AA-7989-F3D6C679E59A}"/>
              </a:ext>
            </a:extLst>
          </p:cNvPr>
          <p:cNvGrpSpPr/>
          <p:nvPr/>
        </p:nvGrpSpPr>
        <p:grpSpPr>
          <a:xfrm>
            <a:off x="7815039" y="4284623"/>
            <a:ext cx="2118723" cy="1819791"/>
            <a:chOff x="7815039" y="4284623"/>
            <a:chExt cx="2118723" cy="1819791"/>
          </a:xfrm>
        </p:grpSpPr>
        <p:pic>
          <p:nvPicPr>
            <p:cNvPr id="12" name="Graphic 11" descr="Contract outline">
              <a:extLst>
                <a:ext uri="{FF2B5EF4-FFF2-40B4-BE49-F238E27FC236}">
                  <a16:creationId xmlns:a16="http://schemas.microsoft.com/office/drawing/2014/main" id="{72CA4930-A8AC-178B-A92C-7071AD8ADCD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9210897" y="4833084"/>
              <a:ext cx="722865" cy="722865"/>
            </a:xfrm>
            <a:prstGeom prst="rect">
              <a:avLst/>
            </a:prstGeom>
          </p:spPr>
        </p:pic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8723691B-B136-5EC7-2DF1-C69ECDDA2F46}"/>
                </a:ext>
              </a:extLst>
            </p:cNvPr>
            <p:cNvGrpSpPr/>
            <p:nvPr/>
          </p:nvGrpSpPr>
          <p:grpSpPr>
            <a:xfrm>
              <a:off x="7815039" y="4284623"/>
              <a:ext cx="1342333" cy="1819791"/>
              <a:chOff x="7815039" y="4284623"/>
              <a:chExt cx="1342333" cy="1819791"/>
            </a:xfrm>
            <a:solidFill>
              <a:schemeClr val="accent6">
                <a:lumMod val="20000"/>
                <a:lumOff val="80000"/>
              </a:schemeClr>
            </a:solidFill>
          </p:grpSpPr>
          <p:sp>
            <p:nvSpPr>
              <p:cNvPr id="11" name="Flowchart: Manual Operation 10">
                <a:extLst>
                  <a:ext uri="{FF2B5EF4-FFF2-40B4-BE49-F238E27FC236}">
                    <a16:creationId xmlns:a16="http://schemas.microsoft.com/office/drawing/2014/main" id="{F649DF62-0246-B475-D253-895039DE86EA}"/>
                  </a:ext>
                </a:extLst>
              </p:cNvPr>
              <p:cNvSpPr/>
              <p:nvPr/>
            </p:nvSpPr>
            <p:spPr>
              <a:xfrm rot="16200000">
                <a:off x="7603815" y="4550857"/>
                <a:ext cx="1819791" cy="1287323"/>
              </a:xfrm>
              <a:prstGeom prst="flowChartManualOperation">
                <a:avLst/>
              </a:prstGeom>
              <a:grpFill/>
            </p:spPr>
            <p:style>
              <a:lnRef idx="2">
                <a:schemeClr val="accent2">
                  <a:shade val="15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Phase 2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>
                    <a:solidFill>
                      <a:schemeClr val="tx1"/>
                    </a:solidFill>
                    <a:latin typeface="Aptos" panose="02110004020202020204"/>
                  </a:rPr>
                  <a:t>Show</a:t>
                </a: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pic>
            <p:nvPicPr>
              <p:cNvPr id="23" name="Graphic 22" descr="Smart Phone with solid fill">
                <a:extLst>
                  <a:ext uri="{FF2B5EF4-FFF2-40B4-BE49-F238E27FC236}">
                    <a16:creationId xmlns:a16="http://schemas.microsoft.com/office/drawing/2014/main" id="{4E8D7CEF-ED7B-3651-49BC-670B41D66F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7815039" y="4491990"/>
                <a:ext cx="490761" cy="443754"/>
              </a:xfrm>
              <a:prstGeom prst="rect">
                <a:avLst/>
              </a:prstGeom>
            </p:spPr>
          </p:pic>
        </p:grpSp>
        <p:pic>
          <p:nvPicPr>
            <p:cNvPr id="6" name="Graphic 5" descr="Smart Phone with solid fill">
              <a:extLst>
                <a:ext uri="{FF2B5EF4-FFF2-40B4-BE49-F238E27FC236}">
                  <a16:creationId xmlns:a16="http://schemas.microsoft.com/office/drawing/2014/main" id="{DE5E956C-233D-49AE-E5BF-F59C3C8AB14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7841801" y="4431602"/>
              <a:ext cx="490761" cy="4907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21155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5AD44-D00E-E45D-DEC0-B983A6BD2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Groth16 Zero-Knowledge Proofs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5C84546-50B9-C7E0-6C9D-E380538ADA7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783627"/>
                <a:ext cx="10515600" cy="2451407"/>
              </a:xfrm>
            </p:spPr>
            <p:txBody>
              <a:bodyPr anchor="ctr"/>
              <a:lstStyle/>
              <a:p>
                <a:pPr marL="0" indent="0"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: Proof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: Commitment to circuit IOs</a:t>
                </a:r>
              </a:p>
              <a:p>
                <a:pPr marL="0" indent="0">
                  <a:buNone/>
                </a:pPr>
                <a:r>
                  <a:rPr lang="en-US" dirty="0"/>
                  <a:t>Verification equation: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5C84546-50B9-C7E0-6C9D-E380538ADA7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783627"/>
                <a:ext cx="10515600" cy="2451407"/>
              </a:xfrm>
              <a:blipFill>
                <a:blip r:embed="rId3"/>
                <a:stretch>
                  <a:fillRect l="-1217" t="-5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3709CA06-7A60-5B68-EEBA-0B077B57C5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902" y="3429000"/>
            <a:ext cx="9278224" cy="4678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A694C05C-4760-242A-C320-1690F7DB11F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3848669"/>
                <a:ext cx="10515600" cy="2821154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endParaRPr lang="en-US" dirty="0"/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/>
                  <a:t>Can re-randomize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unlinkability. [RWGM23]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/>
                  <a:t>Only need to pay the cost of proving once!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A694C05C-4760-242A-C320-1690F7DB11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848669"/>
                <a:ext cx="10515600" cy="2821154"/>
              </a:xfrm>
              <a:prstGeom prst="rect">
                <a:avLst/>
              </a:prstGeom>
              <a:blipFill>
                <a:blip r:embed="rId5"/>
                <a:stretch>
                  <a:fillRect l="-1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5AED8285-B9D5-3E5F-EC1B-C39DF5BF4ADE}"/>
              </a:ext>
            </a:extLst>
          </p:cNvPr>
          <p:cNvSpPr/>
          <p:nvPr/>
        </p:nvSpPr>
        <p:spPr>
          <a:xfrm>
            <a:off x="7128537" y="3199343"/>
            <a:ext cx="591907" cy="2734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926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BBEE9A-339E-0178-463D-DFC00A8492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0EA3DCD-282E-6B02-4653-46573FDCDEB8}"/>
              </a:ext>
            </a:extLst>
          </p:cNvPr>
          <p:cNvSpPr/>
          <p:nvPr/>
        </p:nvSpPr>
        <p:spPr>
          <a:xfrm>
            <a:off x="7364076" y="2007523"/>
            <a:ext cx="4561727" cy="3713567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99F9169-10A9-64DC-622D-9297A2E6080B}"/>
              </a:ext>
            </a:extLst>
          </p:cNvPr>
          <p:cNvSpPr/>
          <p:nvPr/>
        </p:nvSpPr>
        <p:spPr>
          <a:xfrm>
            <a:off x="3640975" y="2007524"/>
            <a:ext cx="3487443" cy="3713567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A76B7CE-AA33-5A75-EED6-FB796CD6615C}"/>
              </a:ext>
            </a:extLst>
          </p:cNvPr>
          <p:cNvSpPr/>
          <p:nvPr/>
        </p:nvSpPr>
        <p:spPr>
          <a:xfrm>
            <a:off x="1369284" y="1977043"/>
            <a:ext cx="1858699" cy="3773971"/>
          </a:xfrm>
          <a:prstGeom prst="rect">
            <a:avLst/>
          </a:prstGeom>
          <a:solidFill>
            <a:schemeClr val="tx2">
              <a:lumMod val="10000"/>
              <a:lumOff val="9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647AA6-2746-49CF-CE51-B903C99B7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Overview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0F13D6-EDB3-D139-AB42-13538EC659E6}"/>
              </a:ext>
            </a:extLst>
          </p:cNvPr>
          <p:cNvSpPr txBox="1"/>
          <p:nvPr/>
        </p:nvSpPr>
        <p:spPr>
          <a:xfrm>
            <a:off x="92285" y="3283480"/>
            <a:ext cx="1237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Credential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6F2457-E482-691D-606C-874F15EF34AC}"/>
              </a:ext>
            </a:extLst>
          </p:cNvPr>
          <p:cNvSpPr txBox="1"/>
          <p:nvPr/>
        </p:nvSpPr>
        <p:spPr>
          <a:xfrm>
            <a:off x="1820133" y="3144980"/>
            <a:ext cx="104394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Groth16 </a:t>
            </a:r>
          </a:p>
          <a:p>
            <a:r>
              <a:rPr lang="en-US" dirty="0"/>
              <a:t>prover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D82534-3032-212D-7D74-816F14B245A8}"/>
              </a:ext>
            </a:extLst>
          </p:cNvPr>
          <p:cNvSpPr txBox="1"/>
          <p:nvPr/>
        </p:nvSpPr>
        <p:spPr>
          <a:xfrm>
            <a:off x="8161664" y="3173658"/>
            <a:ext cx="1933783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Selective disclosure prover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8E7D8C-1B30-0285-B949-2EB024215115}"/>
              </a:ext>
            </a:extLst>
          </p:cNvPr>
          <p:cNvSpPr txBox="1"/>
          <p:nvPr/>
        </p:nvSpPr>
        <p:spPr>
          <a:xfrm>
            <a:off x="10735316" y="3146367"/>
            <a:ext cx="854401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Range </a:t>
            </a:r>
          </a:p>
          <a:p>
            <a:r>
              <a:rPr lang="en-US" dirty="0"/>
              <a:t>prover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6041F2-3C64-FBEA-CD51-861D06146516}"/>
              </a:ext>
            </a:extLst>
          </p:cNvPr>
          <p:cNvSpPr txBox="1"/>
          <p:nvPr/>
        </p:nvSpPr>
        <p:spPr>
          <a:xfrm>
            <a:off x="5800418" y="3177146"/>
            <a:ext cx="1516762" cy="6463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Commitment</a:t>
            </a:r>
          </a:p>
          <a:p>
            <a:r>
              <a:rPr lang="en-US" dirty="0"/>
              <a:t>to attributes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D1BB7B3-2A3B-08BB-BB43-5642561001D7}"/>
              </a:ext>
            </a:extLst>
          </p:cNvPr>
          <p:cNvCxnSpPr>
            <a:cxnSpLocks/>
            <a:stCxn id="4" idx="3"/>
            <a:endCxn id="5" idx="1"/>
          </p:cNvCxnSpPr>
          <p:nvPr/>
        </p:nvCxnSpPr>
        <p:spPr>
          <a:xfrm>
            <a:off x="1329921" y="3468146"/>
            <a:ext cx="49021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8A879C0-D789-5878-8033-B5485386C117}"/>
              </a:ext>
            </a:extLst>
          </p:cNvPr>
          <p:cNvCxnSpPr>
            <a:cxnSpLocks/>
            <a:stCxn id="5" idx="3"/>
            <a:endCxn id="16" idx="1"/>
          </p:cNvCxnSpPr>
          <p:nvPr/>
        </p:nvCxnSpPr>
        <p:spPr>
          <a:xfrm>
            <a:off x="2864073" y="3468146"/>
            <a:ext cx="917837" cy="138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BAADC73-9405-31F7-8AA2-1B69B611CACC}"/>
              </a:ext>
            </a:extLst>
          </p:cNvPr>
          <p:cNvCxnSpPr>
            <a:cxnSpLocks/>
            <a:stCxn id="8" idx="3"/>
            <a:endCxn id="6" idx="1"/>
          </p:cNvCxnSpPr>
          <p:nvPr/>
        </p:nvCxnSpPr>
        <p:spPr>
          <a:xfrm flipV="1">
            <a:off x="7317180" y="3496824"/>
            <a:ext cx="844484" cy="348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3F7019F-0304-7858-757D-7F7E0B055AD4}"/>
              </a:ext>
            </a:extLst>
          </p:cNvPr>
          <p:cNvCxnSpPr>
            <a:cxnSpLocks/>
          </p:cNvCxnSpPr>
          <p:nvPr/>
        </p:nvCxnSpPr>
        <p:spPr>
          <a:xfrm flipV="1">
            <a:off x="7539522" y="2574475"/>
            <a:ext cx="0" cy="92583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onnector: Elbow 30">
            <a:extLst>
              <a:ext uri="{FF2B5EF4-FFF2-40B4-BE49-F238E27FC236}">
                <a16:creationId xmlns:a16="http://schemas.microsoft.com/office/drawing/2014/main" id="{B86CA226-2F4C-7101-A6E2-F0F384AFEA24}"/>
              </a:ext>
            </a:extLst>
          </p:cNvPr>
          <p:cNvCxnSpPr>
            <a:cxnSpLocks/>
          </p:cNvCxnSpPr>
          <p:nvPr/>
        </p:nvCxnSpPr>
        <p:spPr>
          <a:xfrm>
            <a:off x="7539521" y="2572434"/>
            <a:ext cx="3622995" cy="593722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73244C74-69BE-3EE0-6BFE-716F4F2C6877}"/>
                  </a:ext>
                </a:extLst>
              </p:cNvPr>
              <p:cNvSpPr txBox="1"/>
              <p:nvPr/>
            </p:nvSpPr>
            <p:spPr>
              <a:xfrm>
                <a:off x="3851964" y="4657698"/>
                <a:ext cx="12105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73244C74-69BE-3EE0-6BFE-716F4F2C68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64" y="4657698"/>
                <a:ext cx="1210588" cy="369332"/>
              </a:xfrm>
              <a:prstGeom prst="rect">
                <a:avLst/>
              </a:prstGeom>
              <a:blipFill>
                <a:blip r:embed="rId3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CF02262A-BE0D-E9A4-6598-ADFF79D62455}"/>
                  </a:ext>
                </a:extLst>
              </p:cNvPr>
              <p:cNvSpPr txBox="1"/>
              <p:nvPr/>
            </p:nvSpPr>
            <p:spPr>
              <a:xfrm>
                <a:off x="5563057" y="4630191"/>
                <a:ext cx="2176365" cy="4243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′=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bSup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⋯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CF02262A-BE0D-E9A4-6598-ADFF79D624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3057" y="4630191"/>
                <a:ext cx="2176365" cy="424347"/>
              </a:xfrm>
              <a:prstGeom prst="rect">
                <a:avLst/>
              </a:prstGeom>
              <a:blipFill>
                <a:blip r:embed="rId4"/>
                <a:stretch>
                  <a:fillRect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3DB56343-EF01-B8B8-ECFA-B622D4C6CFC9}"/>
              </a:ext>
            </a:extLst>
          </p:cNvPr>
          <p:cNvCxnSpPr>
            <a:cxnSpLocks/>
            <a:stCxn id="8" idx="2"/>
          </p:cNvCxnSpPr>
          <p:nvPr/>
        </p:nvCxnSpPr>
        <p:spPr>
          <a:xfrm>
            <a:off x="6558799" y="3823477"/>
            <a:ext cx="0" cy="79171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7AEC7B32-5C7A-CCE3-851A-602CA22A702A}"/>
              </a:ext>
            </a:extLst>
          </p:cNvPr>
          <p:cNvCxnSpPr>
            <a:cxnSpLocks/>
            <a:stCxn id="6" idx="2"/>
          </p:cNvCxnSpPr>
          <p:nvPr/>
        </p:nvCxnSpPr>
        <p:spPr>
          <a:xfrm>
            <a:off x="9128556" y="3819989"/>
            <a:ext cx="0" cy="75436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0A89F172-C3B5-90D9-D823-BDD6583D3D50}"/>
                  </a:ext>
                </a:extLst>
              </p:cNvPr>
              <p:cNvSpPr txBox="1"/>
              <p:nvPr/>
            </p:nvSpPr>
            <p:spPr>
              <a:xfrm>
                <a:off x="8035219" y="4651058"/>
                <a:ext cx="228081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rgbClr val="0000BB"/>
                    </a:solidFill>
                    <a:latin typeface="Courier New" panose="02070309020205020404" pitchFamily="49" charset="0"/>
                  </a:rPr>
                  <a:t>contoso.com</a:t>
                </a:r>
              </a:p>
            </p:txBody>
          </p:sp>
        </mc:Choice>
        <mc:Fallback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0A89F172-C3B5-90D9-D823-BDD6583D3D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5219" y="4651058"/>
                <a:ext cx="2280817" cy="369332"/>
              </a:xfrm>
              <a:prstGeom prst="rect">
                <a:avLst/>
              </a:prstGeom>
              <a:blipFill>
                <a:blip r:embed="rId5"/>
                <a:stretch>
                  <a:fillRect t="-8197" r="-2406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CF584A73-6AA4-B472-9864-C4C8DE9D0FB9}"/>
              </a:ext>
            </a:extLst>
          </p:cNvPr>
          <p:cNvCxnSpPr>
            <a:cxnSpLocks/>
          </p:cNvCxnSpPr>
          <p:nvPr/>
        </p:nvCxnSpPr>
        <p:spPr>
          <a:xfrm>
            <a:off x="11167693" y="3792696"/>
            <a:ext cx="0" cy="75436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C9ED3C4C-BDEA-3B2E-E281-2AB8F362CD5F}"/>
                  </a:ext>
                </a:extLst>
              </p:cNvPr>
              <p:cNvSpPr txBox="1"/>
              <p:nvPr/>
            </p:nvSpPr>
            <p:spPr>
              <a:xfrm>
                <a:off x="10611833" y="4646815"/>
                <a:ext cx="14134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n-US" dirty="0">
                    <a:solidFill>
                      <a:srgbClr val="0000BB"/>
                    </a:solidFill>
                    <a:latin typeface="Courier New" panose="02070309020205020404" pitchFamily="49" charset="0"/>
                  </a:rPr>
                  <a:t> </a:t>
                </a:r>
                <a:r>
                  <a:rPr lang="en-US" dirty="0"/>
                  <a:t>now()</a:t>
                </a:r>
              </a:p>
            </p:txBody>
          </p:sp>
        </mc:Choice>
        <mc:Fallback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C9ED3C4C-BDEA-3B2E-E281-2AB8F362CD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11833" y="4646815"/>
                <a:ext cx="1413464" cy="369332"/>
              </a:xfrm>
              <a:prstGeom prst="rect">
                <a:avLst/>
              </a:prstGeom>
              <a:blipFill>
                <a:blip r:embed="rId6"/>
                <a:stretch>
                  <a:fillRect t="-8197" r="-258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2FDAFE9-EB6A-EACD-7657-0132A3E9BE58}"/>
                  </a:ext>
                </a:extLst>
              </p:cNvPr>
              <p:cNvSpPr txBox="1"/>
              <p:nvPr/>
            </p:nvSpPr>
            <p:spPr>
              <a:xfrm>
                <a:off x="2828414" y="3156764"/>
                <a:ext cx="102355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2FDAFE9-EB6A-EACD-7657-0132A3E9BE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8414" y="3156764"/>
                <a:ext cx="1023550" cy="307777"/>
              </a:xfrm>
              <a:prstGeom prst="rect">
                <a:avLst/>
              </a:prstGeom>
              <a:blipFill>
                <a:blip r:embed="rId7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3FDAF111-E986-6E81-8DC6-C77F987D1F54}"/>
              </a:ext>
            </a:extLst>
          </p:cNvPr>
          <p:cNvSpPr txBox="1"/>
          <p:nvPr/>
        </p:nvSpPr>
        <p:spPr>
          <a:xfrm>
            <a:off x="3781910" y="3284865"/>
            <a:ext cx="1332999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Randomize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62EEBA7-6C1C-4AD1-D247-4391EFD11B63}"/>
              </a:ext>
            </a:extLst>
          </p:cNvPr>
          <p:cNvCxnSpPr>
            <a:cxnSpLocks/>
          </p:cNvCxnSpPr>
          <p:nvPr/>
        </p:nvCxnSpPr>
        <p:spPr>
          <a:xfrm>
            <a:off x="4411449" y="3654197"/>
            <a:ext cx="0" cy="99261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3F2DD155-0065-AD12-1255-D9DD41B80FA9}"/>
              </a:ext>
            </a:extLst>
          </p:cNvPr>
          <p:cNvCxnSpPr>
            <a:cxnSpLocks/>
          </p:cNvCxnSpPr>
          <p:nvPr/>
        </p:nvCxnSpPr>
        <p:spPr>
          <a:xfrm>
            <a:off x="5114909" y="3469531"/>
            <a:ext cx="56684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FAFCE5C2-A40B-7932-8DE4-A1C85B5757E7}"/>
              </a:ext>
            </a:extLst>
          </p:cNvPr>
          <p:cNvSpPr txBox="1"/>
          <p:nvPr/>
        </p:nvSpPr>
        <p:spPr>
          <a:xfrm>
            <a:off x="1434520" y="4796374"/>
            <a:ext cx="16834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Prepare</a:t>
            </a:r>
            <a:r>
              <a:rPr lang="en-US" dirty="0"/>
              <a:t> :</a:t>
            </a:r>
          </a:p>
          <a:p>
            <a:r>
              <a:rPr lang="en-US" dirty="0"/>
              <a:t>Done once per </a:t>
            </a:r>
          </a:p>
          <a:p>
            <a:r>
              <a:rPr lang="en-US" dirty="0"/>
              <a:t>credential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6F819DE-BBA9-71F2-C0B8-98F4335FFAA2}"/>
              </a:ext>
            </a:extLst>
          </p:cNvPr>
          <p:cNvSpPr txBox="1"/>
          <p:nvPr/>
        </p:nvSpPr>
        <p:spPr>
          <a:xfrm>
            <a:off x="3699935" y="5323765"/>
            <a:ext cx="5112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Show</a:t>
            </a:r>
            <a:r>
              <a:rPr lang="en-US" dirty="0"/>
              <a:t> : Done every time the credential is used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77427EE-4BFC-B6A1-372E-E3A9E0F07A32}"/>
                  </a:ext>
                </a:extLst>
              </p:cNvPr>
              <p:cNvSpPr txBox="1"/>
              <p:nvPr/>
            </p:nvSpPr>
            <p:spPr>
              <a:xfrm>
                <a:off x="3640975" y="5975516"/>
                <a:ext cx="66342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dirty="0"/>
                  <a:t> Signature on attributes, like BBS, CL, Brands, etc.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77427EE-4BFC-B6A1-372E-E3A9E0F07A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0975" y="5975516"/>
                <a:ext cx="6634252" cy="369332"/>
              </a:xfrm>
              <a:prstGeom prst="rect">
                <a:avLst/>
              </a:prstGeom>
              <a:blipFill>
                <a:blip r:embed="rId8"/>
                <a:stretch>
                  <a:fillRect t="-6557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54904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E35AA4-367E-E311-6C64-8B15A68C5D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4CE48-8CE2-5DCF-9FED-39AA6DF28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Device Bound Credentials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6F6CB3-B2AD-2E0F-A301-CF984C5330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6118412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Long-lived credentials are often </a:t>
            </a:r>
            <a:r>
              <a:rPr lang="en-US" b="1" dirty="0"/>
              <a:t>device-bound </a:t>
            </a:r>
          </a:p>
          <a:p>
            <a:pPr lvl="1"/>
            <a:r>
              <a:rPr lang="en-US" dirty="0"/>
              <a:t>e.g., </a:t>
            </a:r>
            <a:r>
              <a:rPr lang="en-US" dirty="0" err="1"/>
              <a:t>mDL</a:t>
            </a:r>
            <a:r>
              <a:rPr lang="en-US" dirty="0"/>
              <a:t>, X.509 and some JWTs</a:t>
            </a:r>
          </a:p>
          <a:p>
            <a:pPr marL="0" indent="0">
              <a:buNone/>
            </a:pPr>
            <a:r>
              <a:rPr lang="en-US" dirty="0"/>
              <a:t>Credentials have an attribute encoding a public signing key, the secret key is in hardware 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Goal: The credential cannot be presented without the device</a:t>
            </a:r>
          </a:p>
          <a:p>
            <a:pPr lvl="1"/>
            <a:r>
              <a:rPr lang="en-US" dirty="0"/>
              <a:t>Prevents credential theft, sharing, replay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1D872B-10FE-795A-0A5C-4FBFE41468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77634" y="1825625"/>
            <a:ext cx="4410637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We implemented support for  device binding with ECDSA signatures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A4338A-E242-583F-296A-AF1C95693402}"/>
              </a:ext>
            </a:extLst>
          </p:cNvPr>
          <p:cNvSpPr txBox="1"/>
          <p:nvPr/>
        </p:nvSpPr>
        <p:spPr>
          <a:xfrm>
            <a:off x="6880412" y="3115698"/>
            <a:ext cx="3975847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1" indent="0">
              <a:buNone/>
            </a:pPr>
            <a:r>
              <a:rPr lang="en-US" b="0" i="0" dirty="0">
                <a:solidFill>
                  <a:srgbClr val="0000BB"/>
                </a:solidFill>
                <a:effectLst/>
                <a:latin typeface="Courier New" panose="02070309020205020404" pitchFamily="49" charset="0"/>
              </a:rPr>
              <a:t>{"email": "alice@contoso.com", </a:t>
            </a:r>
          </a:p>
          <a:p>
            <a:pPr marL="457200" lvl="1" indent="0">
              <a:buNone/>
            </a:pPr>
            <a:r>
              <a:rPr lang="en-US" b="0" i="0" dirty="0">
                <a:solidFill>
                  <a:srgbClr val="0000BB"/>
                </a:solidFill>
                <a:effectLst/>
                <a:latin typeface="Courier New" panose="02070309020205020404" pitchFamily="49" charset="0"/>
              </a:rPr>
              <a:t> "</a:t>
            </a:r>
            <a:r>
              <a:rPr lang="en-US" b="0" i="0" dirty="0" err="1">
                <a:solidFill>
                  <a:srgbClr val="0000BB"/>
                </a:solidFill>
                <a:effectLst/>
                <a:latin typeface="Courier New" panose="02070309020205020404" pitchFamily="49" charset="0"/>
              </a:rPr>
              <a:t>pubkey</a:t>
            </a:r>
            <a:r>
              <a:rPr lang="en-US" b="0" i="0" dirty="0">
                <a:solidFill>
                  <a:srgbClr val="0000BB"/>
                </a:solidFill>
                <a:effectLst/>
                <a:latin typeface="Courier New" panose="02070309020205020404" pitchFamily="49" charset="0"/>
              </a:rPr>
              <a:t>" :{</a:t>
            </a:r>
          </a:p>
          <a:p>
            <a:r>
              <a:rPr lang="en-US" b="0" i="0" dirty="0">
                <a:solidFill>
                  <a:srgbClr val="0000BB"/>
                </a:solidFill>
                <a:effectLst/>
                <a:latin typeface="Courier New" panose="02070309020205020404" pitchFamily="49" charset="0"/>
              </a:rPr>
              <a:t>        "</a:t>
            </a:r>
            <a:r>
              <a:rPr lang="en-US" b="0" i="0" dirty="0" err="1">
                <a:solidFill>
                  <a:srgbClr val="0000BB"/>
                </a:solidFill>
                <a:effectLst/>
                <a:latin typeface="Courier New" panose="02070309020205020404" pitchFamily="49" charset="0"/>
              </a:rPr>
              <a:t>jwk</a:t>
            </a:r>
            <a:r>
              <a:rPr lang="en-US" b="0" i="0" dirty="0">
                <a:solidFill>
                  <a:srgbClr val="0000BB"/>
                </a:solidFill>
                <a:effectLst/>
                <a:latin typeface="Courier New" panose="02070309020205020404" pitchFamily="49" charset="0"/>
              </a:rPr>
              <a:t>":{</a:t>
            </a:r>
          </a:p>
          <a:p>
            <a:r>
              <a:rPr lang="en-US" b="0" i="0" dirty="0">
                <a:solidFill>
                  <a:srgbClr val="0000BB"/>
                </a:solidFill>
                <a:effectLst/>
                <a:latin typeface="Courier New" panose="02070309020205020404" pitchFamily="49" charset="0"/>
              </a:rPr>
              <a:t>          "</a:t>
            </a:r>
            <a:r>
              <a:rPr lang="en-US" b="0" i="0" dirty="0" err="1">
                <a:solidFill>
                  <a:srgbClr val="0000BB"/>
                </a:solidFill>
                <a:effectLst/>
                <a:latin typeface="Courier New" panose="02070309020205020404" pitchFamily="49" charset="0"/>
              </a:rPr>
              <a:t>kty</a:t>
            </a:r>
            <a:r>
              <a:rPr lang="en-US" b="0" i="0" dirty="0">
                <a:solidFill>
                  <a:srgbClr val="0000BB"/>
                </a:solidFill>
                <a:effectLst/>
                <a:latin typeface="Courier New" panose="02070309020205020404" pitchFamily="49" charset="0"/>
              </a:rPr>
              <a:t>": "EC",</a:t>
            </a:r>
          </a:p>
          <a:p>
            <a:r>
              <a:rPr lang="en-US" b="0" i="0" dirty="0">
                <a:solidFill>
                  <a:srgbClr val="0000BB"/>
                </a:solidFill>
                <a:effectLst/>
                <a:latin typeface="Courier New" panose="02070309020205020404" pitchFamily="49" charset="0"/>
              </a:rPr>
              <a:t>          "use": "sig",</a:t>
            </a:r>
          </a:p>
          <a:p>
            <a:r>
              <a:rPr lang="en-US" b="0" i="0" dirty="0">
                <a:solidFill>
                  <a:srgbClr val="0000BB"/>
                </a:solidFill>
                <a:effectLst/>
                <a:latin typeface="Courier New" panose="02070309020205020404" pitchFamily="49" charset="0"/>
              </a:rPr>
              <a:t>          "</a:t>
            </a:r>
            <a:r>
              <a:rPr lang="en-US" b="0" i="0" dirty="0" err="1">
                <a:solidFill>
                  <a:srgbClr val="0000BB"/>
                </a:solidFill>
                <a:effectLst/>
                <a:latin typeface="Courier New" panose="02070309020205020404" pitchFamily="49" charset="0"/>
              </a:rPr>
              <a:t>crv</a:t>
            </a:r>
            <a:r>
              <a:rPr lang="en-US" b="0" i="0" dirty="0">
                <a:solidFill>
                  <a:srgbClr val="0000BB"/>
                </a:solidFill>
                <a:effectLst/>
                <a:latin typeface="Courier New" panose="02070309020205020404" pitchFamily="49" charset="0"/>
              </a:rPr>
              <a:t>": "P-256",</a:t>
            </a:r>
          </a:p>
          <a:p>
            <a:r>
              <a:rPr lang="en-US" b="0" i="0" dirty="0">
                <a:solidFill>
                  <a:srgbClr val="0000BB"/>
                </a:solidFill>
                <a:effectLst/>
                <a:latin typeface="Courier New" panose="02070309020205020404" pitchFamily="49" charset="0"/>
              </a:rPr>
              <a:t>          "x": "18wHLe…",</a:t>
            </a:r>
          </a:p>
          <a:p>
            <a:pPr marL="457200" lvl="1" indent="0">
              <a:buNone/>
            </a:pPr>
            <a:r>
              <a:rPr lang="en-US" b="0" i="0" dirty="0">
                <a:solidFill>
                  <a:srgbClr val="0000BB"/>
                </a:solidFill>
                <a:effectLst/>
                <a:latin typeface="Courier New" panose="02070309020205020404" pitchFamily="49" charset="0"/>
              </a:rPr>
              <a:t>       "y": "</a:t>
            </a:r>
            <a:r>
              <a:rPr lang="en-US" b="0" i="0" dirty="0" err="1">
                <a:solidFill>
                  <a:srgbClr val="0000BB"/>
                </a:solidFill>
                <a:effectLst/>
                <a:latin typeface="Courier New" panose="02070309020205020404" pitchFamily="49" charset="0"/>
              </a:rPr>
              <a:t>UaLMgP</a:t>
            </a:r>
            <a:r>
              <a:rPr lang="en-US" b="0" i="0" dirty="0">
                <a:solidFill>
                  <a:srgbClr val="0000BB"/>
                </a:solidFill>
                <a:effectLst/>
                <a:latin typeface="Courier New" panose="02070309020205020404" pitchFamily="49" charset="0"/>
              </a:rPr>
              <a:t>…"</a:t>
            </a:r>
          </a:p>
          <a:p>
            <a:pPr marL="457200" lvl="1" indent="0">
              <a:buNone/>
            </a:pPr>
            <a:r>
              <a:rPr lang="en-US" b="0" i="0" dirty="0">
                <a:solidFill>
                  <a:srgbClr val="0000BB"/>
                </a:solidFill>
                <a:effectLst/>
                <a:latin typeface="Courier New" panose="02070309020205020404" pitchFamily="49" charset="0"/>
              </a:rPr>
              <a:t>   },</a:t>
            </a:r>
          </a:p>
          <a:p>
            <a:pPr marL="457200" lvl="1" indent="0">
              <a:buNone/>
            </a:pPr>
            <a:r>
              <a:rPr lang="en-US" b="0" i="0" dirty="0">
                <a:solidFill>
                  <a:srgbClr val="0000BB"/>
                </a:solidFill>
                <a:effectLst/>
                <a:latin typeface="Courier New" panose="02070309020205020404" pitchFamily="49" charset="0"/>
              </a:rPr>
              <a:t>  … 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0000BB"/>
                </a:solidFill>
                <a:latin typeface="Courier New" panose="02070309020205020404" pitchFamily="49" charset="0"/>
              </a:rPr>
              <a:t> </a:t>
            </a:r>
            <a:r>
              <a:rPr lang="en-US" b="0" i="0" dirty="0">
                <a:solidFill>
                  <a:srgbClr val="0000BB"/>
                </a:solidFill>
                <a:effectLst/>
                <a:latin typeface="Courier New" panose="02070309020205020404" pitchFamily="49" charset="0"/>
              </a:rPr>
              <a:t>}</a:t>
            </a:r>
            <a:endParaRPr lang="en-US" dirty="0"/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692355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87867195-f2b8-4ac2-b0b6-6bb73cb33afc}" enabled="1" method="Privilege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8897</TotalTime>
  <Words>1472</Words>
  <Application>Microsoft Office PowerPoint</Application>
  <PresentationFormat>Widescreen</PresentationFormat>
  <Paragraphs>292</Paragraphs>
  <Slides>17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Cambria Math</vt:lpstr>
      <vt:lpstr>Arial</vt:lpstr>
      <vt:lpstr>Aptos Display</vt:lpstr>
      <vt:lpstr>Segoe UI</vt:lpstr>
      <vt:lpstr>Courier New</vt:lpstr>
      <vt:lpstr>Aptos</vt:lpstr>
      <vt:lpstr>Office Theme</vt:lpstr>
      <vt:lpstr>Stronger Privacy for Existing Credentials</vt:lpstr>
      <vt:lpstr>Digital Identity and Long-Lived Credentials</vt:lpstr>
      <vt:lpstr>Crescent</vt:lpstr>
      <vt:lpstr>Example Existing Credential – Workplace JWT</vt:lpstr>
      <vt:lpstr>Using the Groth16 zk-SNARK</vt:lpstr>
      <vt:lpstr>Our Approach</vt:lpstr>
      <vt:lpstr>Groth16 Zero-Knowledge Proofs</vt:lpstr>
      <vt:lpstr>Proof Overview</vt:lpstr>
      <vt:lpstr>Device Bound Credentials</vt:lpstr>
      <vt:lpstr>Authentication with Device-Bound Credentials</vt:lpstr>
      <vt:lpstr>Linking Sub-Provers</vt:lpstr>
      <vt:lpstr>Library and Demo </vt:lpstr>
      <vt:lpstr>Performance – Workplace Example </vt:lpstr>
      <vt:lpstr>Performance – Workplace Example </vt:lpstr>
      <vt:lpstr>Areas for Future Work</vt:lpstr>
      <vt:lpstr>Conclusion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Greg Zaverucha</dc:creator>
  <cp:lastModifiedBy>Greg Zaverucha</cp:lastModifiedBy>
  <cp:revision>2</cp:revision>
  <dcterms:created xsi:type="dcterms:W3CDTF">2025-03-12T22:04:11Z</dcterms:created>
  <dcterms:modified xsi:type="dcterms:W3CDTF">2025-03-22T12:14:32Z</dcterms:modified>
</cp:coreProperties>
</file>