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563" r:id="rId2"/>
    <p:sldId id="564" r:id="rId3"/>
    <p:sldId id="606" r:id="rId4"/>
    <p:sldId id="641" r:id="rId5"/>
    <p:sldId id="640" r:id="rId6"/>
    <p:sldId id="570" r:id="rId7"/>
    <p:sldId id="608" r:id="rId8"/>
    <p:sldId id="607" r:id="rId9"/>
    <p:sldId id="572" r:id="rId10"/>
    <p:sldId id="609" r:id="rId11"/>
    <p:sldId id="610" r:id="rId12"/>
    <p:sldId id="646" r:id="rId13"/>
    <p:sldId id="645" r:id="rId14"/>
    <p:sldId id="644" r:id="rId15"/>
    <p:sldId id="619" r:id="rId16"/>
    <p:sldId id="618" r:id="rId17"/>
    <p:sldId id="617" r:id="rId18"/>
    <p:sldId id="579" r:id="rId19"/>
    <p:sldId id="582" r:id="rId20"/>
    <p:sldId id="647" r:id="rId21"/>
    <p:sldId id="622" r:id="rId22"/>
    <p:sldId id="584" r:id="rId23"/>
    <p:sldId id="648" r:id="rId24"/>
    <p:sldId id="578" r:id="rId25"/>
    <p:sldId id="586" r:id="rId26"/>
    <p:sldId id="588" r:id="rId27"/>
    <p:sldId id="649" r:id="rId28"/>
    <p:sldId id="587" r:id="rId29"/>
    <p:sldId id="589" r:id="rId30"/>
    <p:sldId id="595" r:id="rId31"/>
    <p:sldId id="593" r:id="rId32"/>
    <p:sldId id="596" r:id="rId33"/>
    <p:sldId id="592" r:id="rId34"/>
    <p:sldId id="627" r:id="rId35"/>
    <p:sldId id="628" r:id="rId36"/>
    <p:sldId id="597" r:id="rId37"/>
    <p:sldId id="591" r:id="rId38"/>
    <p:sldId id="598" r:id="rId39"/>
    <p:sldId id="629" r:id="rId40"/>
    <p:sldId id="599" r:id="rId41"/>
    <p:sldId id="580" r:id="rId42"/>
    <p:sldId id="630" r:id="rId43"/>
    <p:sldId id="600" r:id="rId44"/>
    <p:sldId id="650" r:id="rId45"/>
    <p:sldId id="632" r:id="rId46"/>
    <p:sldId id="601" r:id="rId47"/>
    <p:sldId id="635" r:id="rId48"/>
    <p:sldId id="634" r:id="rId49"/>
    <p:sldId id="633" r:id="rId50"/>
    <p:sldId id="602" r:id="rId51"/>
    <p:sldId id="603" r:id="rId52"/>
    <p:sldId id="636" r:id="rId53"/>
    <p:sldId id="638" r:id="rId54"/>
    <p:sldId id="566" r:id="rId55"/>
    <p:sldId id="643" r:id="rId56"/>
    <p:sldId id="576" r:id="rId57"/>
    <p:sldId id="575" r:id="rId58"/>
    <p:sldId id="616" r:id="rId59"/>
    <p:sldId id="621" r:id="rId60"/>
    <p:sldId id="623" r:id="rId61"/>
    <p:sldId id="625" r:id="rId62"/>
    <p:sldId id="585" r:id="rId63"/>
    <p:sldId id="626" r:id="rId64"/>
    <p:sldId id="590" r:id="rId65"/>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DC6466-F7A0-4D86-A172-96BADEF078D3}" v="863" dt="2025-03-22T00:31:40.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6028" autoAdjust="0"/>
  </p:normalViewPr>
  <p:slideViewPr>
    <p:cSldViewPr snapToGrid="0">
      <p:cViewPr varScale="1">
        <p:scale>
          <a:sx n="49" d="100"/>
          <a:sy n="49" d="100"/>
        </p:scale>
        <p:origin x="602" y="1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DD0E9-2ED1-4CD2-AA80-DF7B1FBA98CD}" type="datetimeFigureOut">
              <a:rPr lang="en-CH" smtClean="0"/>
              <a:t>21/03/2025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46D7F-FDDE-471E-BD16-12D01EAD2671}" type="slidenum">
              <a:rPr lang="en-CH" smtClean="0"/>
              <a:t>‹#›</a:t>
            </a:fld>
            <a:endParaRPr lang="en-CH"/>
          </a:p>
        </p:txBody>
      </p:sp>
    </p:spTree>
    <p:extLst>
      <p:ext uri="{BB962C8B-B14F-4D97-AF65-F5344CB8AC3E}">
        <p14:creationId xmlns:p14="http://schemas.microsoft.com/office/powerpoint/2010/main" val="362416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Welcome to my talk on analyzing the SSH protocol in a post-quantum setting. I’m Varun, a postdoc at </a:t>
            </a:r>
            <a:r>
              <a:rPr lang="en-US" dirty="0" err="1"/>
              <a:t>SandboxAQ</a:t>
            </a:r>
            <a:r>
              <a:rPr lang="en-US" dirty="0"/>
              <a:t>. This talk is based on a joint work with Benjamin </a:t>
            </a:r>
            <a:r>
              <a:rPr lang="en-US" dirty="0" err="1"/>
              <a:t>Bencina</a:t>
            </a:r>
            <a:r>
              <a:rPr lang="en-US" dirty="0"/>
              <a:t> from Royal Holloway, Ben Dowling from King’s College, and Keita </a:t>
            </a:r>
            <a:r>
              <a:rPr lang="en-US" dirty="0" err="1"/>
              <a:t>Xagawa</a:t>
            </a:r>
            <a:r>
              <a:rPr lang="en-US" dirty="0"/>
              <a:t> from TII.</a:t>
            </a:r>
          </a:p>
        </p:txBody>
      </p:sp>
      <p:sp>
        <p:nvSpPr>
          <p:cNvPr id="4" name="Slide Number Placeholder 3"/>
          <p:cNvSpPr>
            <a:spLocks noGrp="1"/>
          </p:cNvSpPr>
          <p:nvPr>
            <p:ph type="sldNum" sz="quarter" idx="5"/>
          </p:nvPr>
        </p:nvSpPr>
        <p:spPr/>
        <p:txBody>
          <a:bodyPr/>
          <a:lstStyle/>
          <a:p>
            <a:fld id="{4A2073F2-F905-4C44-BAC7-8D4FBAEA5CB8}" type="slidenum">
              <a:rPr lang="en-CH" smtClean="0"/>
              <a:t>1</a:t>
            </a:fld>
            <a:endParaRPr lang="en-CH"/>
          </a:p>
        </p:txBody>
      </p:sp>
    </p:spTree>
    <p:extLst>
      <p:ext uri="{BB962C8B-B14F-4D97-AF65-F5344CB8AC3E}">
        <p14:creationId xmlns:p14="http://schemas.microsoft.com/office/powerpoint/2010/main" val="45249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2326-C92F-F9D7-09E7-52CD93838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2B5CB-36B7-1943-A7FD-E7D30F06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E0AFD-F0C0-1894-0DE9-845B1CCF67E1}"/>
              </a:ext>
            </a:extLst>
          </p:cNvPr>
          <p:cNvSpPr>
            <a:spLocks noGrp="1"/>
          </p:cNvSpPr>
          <p:nvPr>
            <p:ph type="body" idx="1"/>
          </p:nvPr>
        </p:nvSpPr>
        <p:spPr/>
        <p:txBody>
          <a:bodyPr/>
          <a:lstStyle/>
          <a:p>
            <a:r>
              <a:rPr lang="en-US" dirty="0"/>
              <a:t>…current/newer versions of SSH adopt the so-called “hybrid methodology/paradigm”. In such a paradigm, the Diffie-Hellman key-exchange in the handshake phase is “hybridized”, or combined, with a quantum-secure key exchange mechanism or KEM. The basic idea here is that we want the overall hybrid key exchange in SSH to be secure as long as one of this red or green exchanges is secure. E.g., if the red part is broken by quantum computers in the future, then this hybrid key exchange should still be secure because of the green part. Conversely, if people find classical weaknesses in the KEM part (as was the case for SIKE a couple of years ago), then the SSH hybrid key exchange should at-least retain security against classical attackers/adversaries because of the (robust?) Diffie-Hellman component. </a:t>
            </a:r>
          </a:p>
          <a:p>
            <a:endParaRPr lang="en-US" dirty="0"/>
          </a:p>
          <a:p>
            <a:r>
              <a:rPr lang="en-US" dirty="0"/>
              <a:t>I believe Shannon will talk about such “hybrid” approaches in more detail in the next presentation.</a:t>
            </a:r>
            <a:endParaRPr lang="en-CH" dirty="0"/>
          </a:p>
        </p:txBody>
      </p:sp>
      <p:sp>
        <p:nvSpPr>
          <p:cNvPr id="4" name="Slide Number Placeholder 3">
            <a:extLst>
              <a:ext uri="{FF2B5EF4-FFF2-40B4-BE49-F238E27FC236}">
                <a16:creationId xmlns:a16="http://schemas.microsoft.com/office/drawing/2014/main" id="{1417275E-5210-EF89-5793-7B54C76B22A7}"/>
              </a:ext>
            </a:extLst>
          </p:cNvPr>
          <p:cNvSpPr>
            <a:spLocks noGrp="1"/>
          </p:cNvSpPr>
          <p:nvPr>
            <p:ph type="sldNum" sz="quarter" idx="5"/>
          </p:nvPr>
        </p:nvSpPr>
        <p:spPr/>
        <p:txBody>
          <a:bodyPr/>
          <a:lstStyle/>
          <a:p>
            <a:fld id="{98D46D7F-FDDE-471E-BD16-12D01EAD2671}" type="slidenum">
              <a:rPr lang="en-CH" smtClean="0"/>
              <a:t>10</a:t>
            </a:fld>
            <a:endParaRPr lang="en-CH"/>
          </a:p>
        </p:txBody>
      </p:sp>
    </p:spTree>
    <p:extLst>
      <p:ext uri="{BB962C8B-B14F-4D97-AF65-F5344CB8AC3E}">
        <p14:creationId xmlns:p14="http://schemas.microsoft.com/office/powerpoint/2010/main" val="39079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619A0-A7ED-920E-7E87-489E976B8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8C72F-3E9F-25B1-7A1F-906A7C0EE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54084-D694-15B2-08B3-389E7973032F}"/>
              </a:ext>
            </a:extLst>
          </p:cNvPr>
          <p:cNvSpPr>
            <a:spLocks noGrp="1"/>
          </p:cNvSpPr>
          <p:nvPr>
            <p:ph type="body" idx="1"/>
          </p:nvPr>
        </p:nvSpPr>
        <p:spPr/>
        <p:txBody>
          <a:bodyPr/>
          <a:lstStyle/>
          <a:p>
            <a:r>
              <a:rPr lang="en-US" dirty="0"/>
              <a:t>In fact, SSH is one of the first (Internet) protocols to adopt this hybrid methodology on a large/wider scale, with certain implementations such as </a:t>
            </a:r>
            <a:r>
              <a:rPr lang="en-US" dirty="0" err="1"/>
              <a:t>TinySSH</a:t>
            </a:r>
            <a:r>
              <a:rPr lang="en-US" dirty="0"/>
              <a:t> adding support for hybrid key exchanges way back in 2018—when the NIST PQC standardization process was at an early stage—and OpenSSH making such hybrid key exchanges to be the default option in 2021. </a:t>
            </a:r>
          </a:p>
        </p:txBody>
      </p:sp>
      <p:sp>
        <p:nvSpPr>
          <p:cNvPr id="4" name="Slide Number Placeholder 3">
            <a:extLst>
              <a:ext uri="{FF2B5EF4-FFF2-40B4-BE49-F238E27FC236}">
                <a16:creationId xmlns:a16="http://schemas.microsoft.com/office/drawing/2014/main" id="{F8D47ED5-0307-B4ED-70E4-01BB48BF642D}"/>
              </a:ext>
            </a:extLst>
          </p:cNvPr>
          <p:cNvSpPr>
            <a:spLocks noGrp="1"/>
          </p:cNvSpPr>
          <p:nvPr>
            <p:ph type="sldNum" sz="quarter" idx="5"/>
          </p:nvPr>
        </p:nvSpPr>
        <p:spPr/>
        <p:txBody>
          <a:bodyPr/>
          <a:lstStyle/>
          <a:p>
            <a:fld id="{98D46D7F-FDDE-471E-BD16-12D01EAD2671}" type="slidenum">
              <a:rPr lang="en-CH" smtClean="0"/>
              <a:t>11</a:t>
            </a:fld>
            <a:endParaRPr lang="en-CH"/>
          </a:p>
        </p:txBody>
      </p:sp>
    </p:spTree>
    <p:extLst>
      <p:ext uri="{BB962C8B-B14F-4D97-AF65-F5344CB8AC3E}">
        <p14:creationId xmlns:p14="http://schemas.microsoft.com/office/powerpoint/2010/main" val="42253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6DB1-6CB0-82B9-BB7C-DFC4992EF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E8354-0330-93BE-0EC4-194825846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1A4E9-CC34-43F5-2617-EA62AC58762D}"/>
              </a:ext>
            </a:extLst>
          </p:cNvPr>
          <p:cNvSpPr>
            <a:spLocks noGrp="1"/>
          </p:cNvSpPr>
          <p:nvPr>
            <p:ph type="body" idx="1"/>
          </p:nvPr>
        </p:nvSpPr>
        <p:spPr/>
        <p:txBody>
          <a:bodyPr/>
          <a:lstStyle/>
          <a:p>
            <a:r>
              <a:rPr lang="en-US" dirty="0"/>
              <a:t>However, if we look at prior analyzes of (these) post-quantum (versions of) SSH in the literature,…</a:t>
            </a:r>
          </a:p>
        </p:txBody>
      </p:sp>
      <p:sp>
        <p:nvSpPr>
          <p:cNvPr id="4" name="Slide Number Placeholder 3">
            <a:extLst>
              <a:ext uri="{FF2B5EF4-FFF2-40B4-BE49-F238E27FC236}">
                <a16:creationId xmlns:a16="http://schemas.microsoft.com/office/drawing/2014/main" id="{CD660CEE-9214-FE5B-B208-8ECAA592B1D3}"/>
              </a:ext>
            </a:extLst>
          </p:cNvPr>
          <p:cNvSpPr>
            <a:spLocks noGrp="1"/>
          </p:cNvSpPr>
          <p:nvPr>
            <p:ph type="sldNum" sz="quarter" idx="5"/>
          </p:nvPr>
        </p:nvSpPr>
        <p:spPr/>
        <p:txBody>
          <a:bodyPr/>
          <a:lstStyle/>
          <a:p>
            <a:fld id="{98D46D7F-FDDE-471E-BD16-12D01EAD2671}" type="slidenum">
              <a:rPr lang="en-CH" smtClean="0"/>
              <a:t>12</a:t>
            </a:fld>
            <a:endParaRPr lang="en-CH"/>
          </a:p>
        </p:txBody>
      </p:sp>
    </p:spTree>
    <p:extLst>
      <p:ext uri="{BB962C8B-B14F-4D97-AF65-F5344CB8AC3E}">
        <p14:creationId xmlns:p14="http://schemas.microsoft.com/office/powerpoint/2010/main" val="157666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B080-2195-BD25-9A0E-47A80362A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5BCC6-1420-04FB-9568-EF1A31B0B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96DD6-2ACC-DBEF-CEF2-F0DB090F5635}"/>
              </a:ext>
            </a:extLst>
          </p:cNvPr>
          <p:cNvSpPr>
            <a:spLocks noGrp="1"/>
          </p:cNvSpPr>
          <p:nvPr>
            <p:ph type="body" idx="1"/>
          </p:nvPr>
        </p:nvSpPr>
        <p:spPr/>
        <p:txBody>
          <a:bodyPr/>
          <a:lstStyle/>
          <a:p>
            <a:r>
              <a:rPr lang="en-US" dirty="0"/>
              <a:t>…then works such as the one by Petcher and Campagna either analyze this hybrid key exchange (during handshake) in isolation and do not extend their analysis to capture security of the overall protocol—e.g., whether this key exchange (or, obtained session key) guarantees confidentiality and integrity of messages sent in the application data phase (across multiple SSH sessions)—or…</a:t>
            </a:r>
          </a:p>
        </p:txBody>
      </p:sp>
      <p:sp>
        <p:nvSpPr>
          <p:cNvPr id="4" name="Slide Number Placeholder 3">
            <a:extLst>
              <a:ext uri="{FF2B5EF4-FFF2-40B4-BE49-F238E27FC236}">
                <a16:creationId xmlns:a16="http://schemas.microsoft.com/office/drawing/2014/main" id="{2F4F9E67-BEC8-8C83-3F89-38769DADE796}"/>
              </a:ext>
            </a:extLst>
          </p:cNvPr>
          <p:cNvSpPr>
            <a:spLocks noGrp="1"/>
          </p:cNvSpPr>
          <p:nvPr>
            <p:ph type="sldNum" sz="quarter" idx="5"/>
          </p:nvPr>
        </p:nvSpPr>
        <p:spPr/>
        <p:txBody>
          <a:bodyPr/>
          <a:lstStyle/>
          <a:p>
            <a:fld id="{98D46D7F-FDDE-471E-BD16-12D01EAD2671}" type="slidenum">
              <a:rPr lang="en-CH" smtClean="0"/>
              <a:t>13</a:t>
            </a:fld>
            <a:endParaRPr lang="en-CH"/>
          </a:p>
        </p:txBody>
      </p:sp>
    </p:spTree>
    <p:extLst>
      <p:ext uri="{BB962C8B-B14F-4D97-AF65-F5344CB8AC3E}">
        <p14:creationId xmlns:p14="http://schemas.microsoft.com/office/powerpoint/2010/main" val="208778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5C5E1-3D7C-A1F8-6AD4-D8374F374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1F905-52C2-9755-165E-992A728281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E30CC-5A5E-D849-9887-8E9C8BF20261}"/>
              </a:ext>
            </a:extLst>
          </p:cNvPr>
          <p:cNvSpPr>
            <a:spLocks noGrp="1"/>
          </p:cNvSpPr>
          <p:nvPr>
            <p:ph type="body" idx="1"/>
          </p:nvPr>
        </p:nvSpPr>
        <p:spPr/>
        <p:txBody>
          <a:bodyPr/>
          <a:lstStyle/>
          <a:p>
            <a:r>
              <a:rPr lang="en-US" dirty="0"/>
              <a:t>or prior analyzes that do consider security of the overall (PQ-)SSH protocol do not choose the right model. For example, the work by Blanchet and </a:t>
            </a:r>
            <a:r>
              <a:rPr lang="en-US" dirty="0" err="1"/>
              <a:t>Jacomme</a:t>
            </a:r>
            <a:r>
              <a:rPr lang="en-US" dirty="0"/>
              <a:t> model SSH as an authenticated key exchange in their (protocol-level) analysis. However in SSH, the handshake phase and application data phase are not (well-)separated as I showed previously but are “interleaved”. This makes it non-trivial—or even impossible—to analyze SSH in AKE models. </a:t>
            </a:r>
          </a:p>
        </p:txBody>
      </p:sp>
      <p:sp>
        <p:nvSpPr>
          <p:cNvPr id="4" name="Slide Number Placeholder 3">
            <a:extLst>
              <a:ext uri="{FF2B5EF4-FFF2-40B4-BE49-F238E27FC236}">
                <a16:creationId xmlns:a16="http://schemas.microsoft.com/office/drawing/2014/main" id="{18ABD1B4-9E26-ADC9-B2B2-D09ECE5AB394}"/>
              </a:ext>
            </a:extLst>
          </p:cNvPr>
          <p:cNvSpPr>
            <a:spLocks noGrp="1"/>
          </p:cNvSpPr>
          <p:nvPr>
            <p:ph type="sldNum" sz="quarter" idx="5"/>
          </p:nvPr>
        </p:nvSpPr>
        <p:spPr/>
        <p:txBody>
          <a:bodyPr/>
          <a:lstStyle/>
          <a:p>
            <a:fld id="{98D46D7F-FDDE-471E-BD16-12D01EAD2671}" type="slidenum">
              <a:rPr lang="en-CH" smtClean="0"/>
              <a:t>14</a:t>
            </a:fld>
            <a:endParaRPr lang="en-CH"/>
          </a:p>
        </p:txBody>
      </p:sp>
    </p:spTree>
    <p:extLst>
      <p:ext uri="{BB962C8B-B14F-4D97-AF65-F5344CB8AC3E}">
        <p14:creationId xmlns:p14="http://schemas.microsoft.com/office/powerpoint/2010/main" val="157790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our contributions in this work.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15</a:t>
            </a:fld>
            <a:endParaRPr lang="en-CH"/>
          </a:p>
        </p:txBody>
      </p:sp>
    </p:spTree>
    <p:extLst>
      <p:ext uri="{BB962C8B-B14F-4D97-AF65-F5344CB8AC3E}">
        <p14:creationId xmlns:p14="http://schemas.microsoft.com/office/powerpoint/2010/main" val="323655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our first contribution is that, we (formally) show current post-quantum versions of SSH as used in practice—e.g., OpenSSH, </a:t>
            </a:r>
            <a:r>
              <a:rPr lang="en-US" dirty="0" err="1"/>
              <a:t>TinySSH</a:t>
            </a:r>
            <a:r>
              <a:rPr lang="en-US" dirty="0"/>
              <a:t>—are indeed cryptographically secure against quantum attackers.</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16</a:t>
            </a:fld>
            <a:endParaRPr lang="en-CH"/>
          </a:p>
        </p:txBody>
      </p:sp>
    </p:spTree>
    <p:extLst>
      <p:ext uri="{BB962C8B-B14F-4D97-AF65-F5344CB8AC3E}">
        <p14:creationId xmlns:p14="http://schemas.microsoft.com/office/powerpoint/2010/main" val="1706029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 small caveat here. Namely, our cryptographic analysis does not include some low-level implementation details, which for example,…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17</a:t>
            </a:fld>
            <a:endParaRPr lang="en-CH"/>
          </a:p>
        </p:txBody>
      </p:sp>
    </p:spTree>
    <p:extLst>
      <p:ext uri="{BB962C8B-B14F-4D97-AF65-F5344CB8AC3E}">
        <p14:creationId xmlns:p14="http://schemas.microsoft.com/office/powerpoint/2010/main" val="1118974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exploited in the recent “</a:t>
            </a:r>
            <a:r>
              <a:rPr lang="en-US" dirty="0" err="1"/>
              <a:t>regreSSHion</a:t>
            </a:r>
            <a:r>
              <a:rPr lang="en-US" dirty="0"/>
              <a:t>” attack against OpenSSH last year. At a very high-level, this attack worked because of an improper implementation in OpenSSH which resulted in a race condition, which in-turn would allow attackers to remotely execute code, and potentially gain root access on their targeted machines. Our cryptographic analysis, on the other hand, provides security guarantees on a “structural-level” of the protocol, and abstracts the “implementation-level” away. But we will revisit this implementation aspect in the final part of my talk.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18</a:t>
            </a:fld>
            <a:endParaRPr lang="en-CH"/>
          </a:p>
        </p:txBody>
      </p:sp>
    </p:spTree>
    <p:extLst>
      <p:ext uri="{BB962C8B-B14F-4D97-AF65-F5344CB8AC3E}">
        <p14:creationId xmlns:p14="http://schemas.microsoft.com/office/powerpoint/2010/main" val="371413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C97F-FD3B-68BD-8902-62AFE411A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64424-AD94-F8ED-FD55-3C4CE91A1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C5B06-21FA-61E3-4352-8F2E161BE7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towards our results, we first started with an earlier analysis of SSH by Bergsma, Dowling, </a:t>
            </a:r>
            <a:r>
              <a:rPr lang="en-US" dirty="0" err="1"/>
              <a:t>Kohlar</a:t>
            </a:r>
            <a:r>
              <a:rPr lang="en-US" dirty="0"/>
              <a:t>, Schwenk and </a:t>
            </a:r>
            <a:r>
              <a:rPr lang="en-US" dirty="0" err="1"/>
              <a:t>Stebila</a:t>
            </a:r>
            <a:r>
              <a:rPr lang="en-US" dirty="0"/>
              <a:t> in 2014. In their paper, the authors don’t analyze SSH in AKE-like models—because of this interleaving of phases as mentioned earlier—but instead prove security of the protocol in the so-called “authenticated and confidential channel establishment”, or ACCE,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However, their analysis only covers past/older versions of SSH which solely used Diffie-Hellman key-exchange in the Handshake Phase.</a:t>
            </a:r>
            <a:endParaRPr lang="en-CH" dirty="0"/>
          </a:p>
        </p:txBody>
      </p:sp>
      <p:sp>
        <p:nvSpPr>
          <p:cNvPr id="4" name="Slide Number Placeholder 3">
            <a:extLst>
              <a:ext uri="{FF2B5EF4-FFF2-40B4-BE49-F238E27FC236}">
                <a16:creationId xmlns:a16="http://schemas.microsoft.com/office/drawing/2014/main" id="{F85B31E6-CD88-3F63-3BDD-A17BED3E9886}"/>
              </a:ext>
            </a:extLst>
          </p:cNvPr>
          <p:cNvSpPr>
            <a:spLocks noGrp="1"/>
          </p:cNvSpPr>
          <p:nvPr>
            <p:ph type="sldNum" sz="quarter" idx="5"/>
          </p:nvPr>
        </p:nvSpPr>
        <p:spPr/>
        <p:txBody>
          <a:bodyPr/>
          <a:lstStyle/>
          <a:p>
            <a:fld id="{98D46D7F-FDDE-471E-BD16-12D01EAD2671}" type="slidenum">
              <a:rPr lang="en-CH" smtClean="0"/>
              <a:t>19</a:t>
            </a:fld>
            <a:endParaRPr lang="en-CH"/>
          </a:p>
        </p:txBody>
      </p:sp>
    </p:spTree>
    <p:extLst>
      <p:ext uri="{BB962C8B-B14F-4D97-AF65-F5344CB8AC3E}">
        <p14:creationId xmlns:p14="http://schemas.microsoft.com/office/powerpoint/2010/main" val="51563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I begin, why analyze SSH in the first place? Well, the answer is simple actually…</a:t>
            </a:r>
          </a:p>
        </p:txBody>
      </p:sp>
      <p:sp>
        <p:nvSpPr>
          <p:cNvPr id="4" name="Slide Number Placeholder 3"/>
          <p:cNvSpPr>
            <a:spLocks noGrp="1"/>
          </p:cNvSpPr>
          <p:nvPr>
            <p:ph type="sldNum" sz="quarter" idx="5"/>
          </p:nvPr>
        </p:nvSpPr>
        <p:spPr/>
        <p:txBody>
          <a:bodyPr/>
          <a:lstStyle/>
          <a:p>
            <a:fld id="{98D46D7F-FDDE-471E-BD16-12D01EAD2671}" type="slidenum">
              <a:rPr lang="en-CH" smtClean="0"/>
              <a:t>2</a:t>
            </a:fld>
            <a:endParaRPr lang="en-CH"/>
          </a:p>
        </p:txBody>
      </p:sp>
    </p:spTree>
    <p:extLst>
      <p:ext uri="{BB962C8B-B14F-4D97-AF65-F5344CB8AC3E}">
        <p14:creationId xmlns:p14="http://schemas.microsoft.com/office/powerpoint/2010/main" val="1952864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9E74-B9E7-8A9F-2B56-2C086D9CA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00B25-5058-7166-39AA-B19270DB5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8EC18-CFA8-795E-A2D0-82A8B1F1E208}"/>
              </a:ext>
            </a:extLst>
          </p:cNvPr>
          <p:cNvSpPr>
            <a:spLocks noGrp="1"/>
          </p:cNvSpPr>
          <p:nvPr>
            <p:ph type="body" idx="1"/>
          </p:nvPr>
        </p:nvSpPr>
        <p:spPr/>
        <p:txBody>
          <a:bodyPr/>
          <a:lstStyle/>
          <a:p>
            <a:r>
              <a:rPr lang="en-US" dirty="0"/>
              <a:t>So in our work, we extend their analysis to prove ACCE security of current post-quantum versions of SSH that use a hybrid key exchange. We first introduce a post-quantum extension of the original ACCE model that captures so-called “harvest now, decrypt later” attacks against the (SSH) protocol (at a high level, in our new model, (post-)quantum adversaries also get access to previously completed handshake transcripts/sessions). Then we formally established post-quantum security of SSH in our extended ACCE model. It’s worth pointing out that our analysis also captures forward secrecy, in contrast to the previous paper. </a:t>
            </a:r>
            <a:endParaRPr lang="en-CH" dirty="0"/>
          </a:p>
        </p:txBody>
      </p:sp>
      <p:sp>
        <p:nvSpPr>
          <p:cNvPr id="4" name="Slide Number Placeholder 3">
            <a:extLst>
              <a:ext uri="{FF2B5EF4-FFF2-40B4-BE49-F238E27FC236}">
                <a16:creationId xmlns:a16="http://schemas.microsoft.com/office/drawing/2014/main" id="{B6CECE6F-4C70-BDCA-2278-4CA2D714A799}"/>
              </a:ext>
            </a:extLst>
          </p:cNvPr>
          <p:cNvSpPr>
            <a:spLocks noGrp="1"/>
          </p:cNvSpPr>
          <p:nvPr>
            <p:ph type="sldNum" sz="quarter" idx="5"/>
          </p:nvPr>
        </p:nvSpPr>
        <p:spPr/>
        <p:txBody>
          <a:bodyPr/>
          <a:lstStyle/>
          <a:p>
            <a:fld id="{98D46D7F-FDDE-471E-BD16-12D01EAD2671}" type="slidenum">
              <a:rPr lang="en-CH" smtClean="0"/>
              <a:t>20</a:t>
            </a:fld>
            <a:endParaRPr lang="en-CH"/>
          </a:p>
        </p:txBody>
      </p:sp>
    </p:spTree>
    <p:extLst>
      <p:ext uri="{BB962C8B-B14F-4D97-AF65-F5344CB8AC3E}">
        <p14:creationId xmlns:p14="http://schemas.microsoft.com/office/powerpoint/2010/main" val="498277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C8FEE-EE74-E7C1-ABA4-316C37ACA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B1329-EE4E-1A7C-F21A-6DEF7B6C5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762C2-0683-A66C-B719-66F52468C4F3}"/>
              </a:ext>
            </a:extLst>
          </p:cNvPr>
          <p:cNvSpPr>
            <a:spLocks noGrp="1"/>
          </p:cNvSpPr>
          <p:nvPr>
            <p:ph type="body" idx="1"/>
          </p:nvPr>
        </p:nvSpPr>
        <p:spPr/>
        <p:txBody>
          <a:bodyPr/>
          <a:lstStyle/>
          <a:p>
            <a:r>
              <a:rPr lang="en-US" dirty="0"/>
              <a:t>In more detail, our post-quantum ACCE security proof/analysis for SSH relies…</a:t>
            </a:r>
            <a:endParaRPr lang="en-CH" dirty="0"/>
          </a:p>
        </p:txBody>
      </p:sp>
      <p:sp>
        <p:nvSpPr>
          <p:cNvPr id="4" name="Slide Number Placeholder 3">
            <a:extLst>
              <a:ext uri="{FF2B5EF4-FFF2-40B4-BE49-F238E27FC236}">
                <a16:creationId xmlns:a16="http://schemas.microsoft.com/office/drawing/2014/main" id="{B863FFC1-D44B-5B03-1DCA-0434B86E27FB}"/>
              </a:ext>
            </a:extLst>
          </p:cNvPr>
          <p:cNvSpPr>
            <a:spLocks noGrp="1"/>
          </p:cNvSpPr>
          <p:nvPr>
            <p:ph type="sldNum" sz="quarter" idx="5"/>
          </p:nvPr>
        </p:nvSpPr>
        <p:spPr/>
        <p:txBody>
          <a:bodyPr/>
          <a:lstStyle/>
          <a:p>
            <a:fld id="{98D46D7F-FDDE-471E-BD16-12D01EAD2671}" type="slidenum">
              <a:rPr lang="en-CH" smtClean="0"/>
              <a:t>21</a:t>
            </a:fld>
            <a:endParaRPr lang="en-CH"/>
          </a:p>
        </p:txBody>
      </p:sp>
    </p:spTree>
    <p:extLst>
      <p:ext uri="{BB962C8B-B14F-4D97-AF65-F5344CB8AC3E}">
        <p14:creationId xmlns:p14="http://schemas.microsoft.com/office/powerpoint/2010/main" val="3298621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8221-8006-1053-AED6-C21A14EDB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27316-D652-6940-0ECE-3E1FC1025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CB211-FA77-11BE-9BC6-C991DC0208D9}"/>
              </a:ext>
            </a:extLst>
          </p:cNvPr>
          <p:cNvSpPr>
            <a:spLocks noGrp="1"/>
          </p:cNvSpPr>
          <p:nvPr>
            <p:ph type="body" idx="1"/>
          </p:nvPr>
        </p:nvSpPr>
        <p:spPr/>
        <p:txBody>
          <a:bodyPr/>
          <a:lstStyle/>
          <a:p>
            <a:r>
              <a:rPr lang="en-US" dirty="0"/>
              <a:t>…on the underlying building blocks—or primitives–of the protocol satisfying some standard notions of security. For example, we require the specific PRF used in SSH to derive session keys to be pseudorandom, the quantum-secure KEM used in SSH to be passively—or IND-CPA—secure, etc.</a:t>
            </a:r>
          </a:p>
        </p:txBody>
      </p:sp>
      <p:sp>
        <p:nvSpPr>
          <p:cNvPr id="4" name="Slide Number Placeholder 3">
            <a:extLst>
              <a:ext uri="{FF2B5EF4-FFF2-40B4-BE49-F238E27FC236}">
                <a16:creationId xmlns:a16="http://schemas.microsoft.com/office/drawing/2014/main" id="{F611C01C-14DA-DBF3-98D8-F5EAD967F2B5}"/>
              </a:ext>
            </a:extLst>
          </p:cNvPr>
          <p:cNvSpPr>
            <a:spLocks noGrp="1"/>
          </p:cNvSpPr>
          <p:nvPr>
            <p:ph type="sldNum" sz="quarter" idx="5"/>
          </p:nvPr>
        </p:nvSpPr>
        <p:spPr/>
        <p:txBody>
          <a:bodyPr/>
          <a:lstStyle/>
          <a:p>
            <a:fld id="{98D46D7F-FDDE-471E-BD16-12D01EAD2671}" type="slidenum">
              <a:rPr lang="en-CH" smtClean="0"/>
              <a:t>22</a:t>
            </a:fld>
            <a:endParaRPr lang="en-CH"/>
          </a:p>
        </p:txBody>
      </p:sp>
    </p:spTree>
    <p:extLst>
      <p:ext uri="{BB962C8B-B14F-4D97-AF65-F5344CB8AC3E}">
        <p14:creationId xmlns:p14="http://schemas.microsoft.com/office/powerpoint/2010/main" val="4899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BF8FF-E952-3241-789F-E2091779B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D5408-A1AC-A2D0-EAF6-4B2ED9086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67C53-8808-C060-A9CB-D97ED9E0E1AD}"/>
              </a:ext>
            </a:extLst>
          </p:cNvPr>
          <p:cNvSpPr>
            <a:spLocks noGrp="1"/>
          </p:cNvSpPr>
          <p:nvPr>
            <p:ph type="body" idx="1"/>
          </p:nvPr>
        </p:nvSpPr>
        <p:spPr/>
        <p:txBody>
          <a:bodyPr/>
          <a:lstStyle/>
          <a:p>
            <a:r>
              <a:rPr lang="en-US" dirty="0"/>
              <a:t>Then following a “top-down” approach, we proceeded to prove that concrete (post-quantum) instantiations of these SSH primitives in practice indeed satisfy these corresponding properties in the post-quantum setting. For example, we proved that the specific KEMs used in current versions of SSH—such as Streamlined NTRU Prime and ML-KEM—indeed satisfy IND-CPA security in the post-quantum setting.</a:t>
            </a:r>
            <a:endParaRPr lang="en-CH" dirty="0"/>
          </a:p>
        </p:txBody>
      </p:sp>
      <p:sp>
        <p:nvSpPr>
          <p:cNvPr id="4" name="Slide Number Placeholder 3">
            <a:extLst>
              <a:ext uri="{FF2B5EF4-FFF2-40B4-BE49-F238E27FC236}">
                <a16:creationId xmlns:a16="http://schemas.microsoft.com/office/drawing/2014/main" id="{D933C207-7816-C7F8-944A-43966BF83C42}"/>
              </a:ext>
            </a:extLst>
          </p:cNvPr>
          <p:cNvSpPr>
            <a:spLocks noGrp="1"/>
          </p:cNvSpPr>
          <p:nvPr>
            <p:ph type="sldNum" sz="quarter" idx="5"/>
          </p:nvPr>
        </p:nvSpPr>
        <p:spPr/>
        <p:txBody>
          <a:bodyPr/>
          <a:lstStyle/>
          <a:p>
            <a:fld id="{98D46D7F-FDDE-471E-BD16-12D01EAD2671}" type="slidenum">
              <a:rPr lang="en-CH" smtClean="0"/>
              <a:t>23</a:t>
            </a:fld>
            <a:endParaRPr lang="en-CH"/>
          </a:p>
        </p:txBody>
      </p:sp>
    </p:spTree>
    <p:extLst>
      <p:ext uri="{BB962C8B-B14F-4D97-AF65-F5344CB8AC3E}">
        <p14:creationId xmlns:p14="http://schemas.microsoft.com/office/powerpoint/2010/main" val="1491466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Now this brings me to our second contribution. After showing that current post-quantum versions of SSH are (indeed) provably secure, we then identify(-</a:t>
            </a:r>
            <a:r>
              <a:rPr lang="en-US" dirty="0" err="1"/>
              <a:t>ied</a:t>
            </a:r>
            <a:r>
              <a:rPr lang="en-US" dirty="0"/>
              <a:t>) ways to make the protocol more efficient while having it consume fewer resources. Of-course, our suggested changes to SSH still retain cryptographic security against quantum attackers.</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24</a:t>
            </a:fld>
            <a:endParaRPr lang="en-CH"/>
          </a:p>
        </p:txBody>
      </p:sp>
    </p:spTree>
    <p:extLst>
      <p:ext uri="{BB962C8B-B14F-4D97-AF65-F5344CB8AC3E}">
        <p14:creationId xmlns:p14="http://schemas.microsoft.com/office/powerpoint/2010/main" val="3932047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0059-5214-6681-5C2D-8458816BB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FBA36-DBB5-F4D0-B58F-921F97038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67D46-E938-F6D3-2364-1CB8BACA2C9B}"/>
              </a:ext>
            </a:extLst>
          </p:cNvPr>
          <p:cNvSpPr>
            <a:spLocks noGrp="1"/>
          </p:cNvSpPr>
          <p:nvPr>
            <p:ph type="body" idx="1"/>
          </p:nvPr>
        </p:nvSpPr>
        <p:spPr/>
        <p:txBody>
          <a:bodyPr/>
          <a:lstStyle/>
          <a:p>
            <a:r>
              <a:rPr lang="en-US" dirty="0"/>
              <a:t>To understand/explain our second contribution, let’s re-visit the work of Blanchet and </a:t>
            </a:r>
            <a:r>
              <a:rPr lang="en-US" dirty="0" err="1"/>
              <a:t>Jacomme</a:t>
            </a:r>
            <a:r>
              <a:rPr lang="en-US" dirty="0"/>
              <a:t> on post-quantum SSH. In their (protocol-level) analysis, the authors require the ephemeral quantum-secure KEMs in the handshake phase to be IND-CCA/actively secure. They say that this active IND-CCA security is needed to ensure forward secrecy against quantum attackers. However, as we discussed previously, Blanchet and </a:t>
            </a:r>
            <a:r>
              <a:rPr lang="en-US" dirty="0" err="1"/>
              <a:t>Jacomme</a:t>
            </a:r>
            <a:r>
              <a:rPr lang="en-US" dirty="0"/>
              <a:t> used the “Authenticated Key Exchange” (AKE) model, which is not suitable to analyze SSH. </a:t>
            </a:r>
          </a:p>
          <a:p>
            <a:endParaRPr lang="en-CH" dirty="0"/>
          </a:p>
        </p:txBody>
      </p:sp>
      <p:sp>
        <p:nvSpPr>
          <p:cNvPr id="4" name="Slide Number Placeholder 3">
            <a:extLst>
              <a:ext uri="{FF2B5EF4-FFF2-40B4-BE49-F238E27FC236}">
                <a16:creationId xmlns:a16="http://schemas.microsoft.com/office/drawing/2014/main" id="{30267901-1F5A-DEB2-A56F-54201870CBDA}"/>
              </a:ext>
            </a:extLst>
          </p:cNvPr>
          <p:cNvSpPr>
            <a:spLocks noGrp="1"/>
          </p:cNvSpPr>
          <p:nvPr>
            <p:ph type="sldNum" sz="quarter" idx="5"/>
          </p:nvPr>
        </p:nvSpPr>
        <p:spPr/>
        <p:txBody>
          <a:bodyPr/>
          <a:lstStyle/>
          <a:p>
            <a:fld id="{98D46D7F-FDDE-471E-BD16-12D01EAD2671}" type="slidenum">
              <a:rPr lang="en-CH" smtClean="0"/>
              <a:t>25</a:t>
            </a:fld>
            <a:endParaRPr lang="en-CH"/>
          </a:p>
        </p:txBody>
      </p:sp>
    </p:spTree>
    <p:extLst>
      <p:ext uri="{BB962C8B-B14F-4D97-AF65-F5344CB8AC3E}">
        <p14:creationId xmlns:p14="http://schemas.microsoft.com/office/powerpoint/2010/main" val="4136990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was roughly our reaction after reading their paper. The authors did use some cool machine-aided tools/techniques in their analysis; however, the choice of their security model (aka AKE) led us to believe that perhaps the IND-CCA security requirement is just an artifact of their proofs.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26</a:t>
            </a:fld>
            <a:endParaRPr lang="en-CH"/>
          </a:p>
        </p:txBody>
      </p:sp>
    </p:spTree>
    <p:extLst>
      <p:ext uri="{BB962C8B-B14F-4D97-AF65-F5344CB8AC3E}">
        <p14:creationId xmlns:p14="http://schemas.microsoft.com/office/powerpoint/2010/main" val="3968630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F8C9-1AC4-53C0-E254-020E05F13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A0D16-98E3-B807-1C98-634A3FA6E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03D2F-4FBA-AF01-1852-27B4B0747F85}"/>
              </a:ext>
            </a:extLst>
          </p:cNvPr>
          <p:cNvSpPr>
            <a:spLocks noGrp="1"/>
          </p:cNvSpPr>
          <p:nvPr>
            <p:ph type="body" idx="1"/>
          </p:nvPr>
        </p:nvSpPr>
        <p:spPr/>
        <p:txBody>
          <a:bodyPr/>
          <a:lstStyle/>
          <a:p>
            <a:r>
              <a:rPr lang="en-US" dirty="0"/>
              <a:t>Fast forward to our analysis of SSH in the post-quantum ACCE model, that we saw a few slides ago,…</a:t>
            </a:r>
          </a:p>
        </p:txBody>
      </p:sp>
      <p:sp>
        <p:nvSpPr>
          <p:cNvPr id="4" name="Slide Number Placeholder 3">
            <a:extLst>
              <a:ext uri="{FF2B5EF4-FFF2-40B4-BE49-F238E27FC236}">
                <a16:creationId xmlns:a16="http://schemas.microsoft.com/office/drawing/2014/main" id="{4CF5AC34-C944-B115-AB8D-17F7C45BBD29}"/>
              </a:ext>
            </a:extLst>
          </p:cNvPr>
          <p:cNvSpPr>
            <a:spLocks noGrp="1"/>
          </p:cNvSpPr>
          <p:nvPr>
            <p:ph type="sldNum" sz="quarter" idx="5"/>
          </p:nvPr>
        </p:nvSpPr>
        <p:spPr/>
        <p:txBody>
          <a:bodyPr/>
          <a:lstStyle/>
          <a:p>
            <a:fld id="{98D46D7F-FDDE-471E-BD16-12D01EAD2671}" type="slidenum">
              <a:rPr lang="en-CH" smtClean="0"/>
              <a:t>27</a:t>
            </a:fld>
            <a:endParaRPr lang="en-CH"/>
          </a:p>
        </p:txBody>
      </p:sp>
    </p:spTree>
    <p:extLst>
      <p:ext uri="{BB962C8B-B14F-4D97-AF65-F5344CB8AC3E}">
        <p14:creationId xmlns:p14="http://schemas.microsoft.com/office/powerpoint/2010/main" val="2661744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9EFCF-7B96-AF89-5587-F79150DF9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14753-07BE-12D1-8933-CC544E48A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F6F99-5EBA-DEBF-67C8-6CD529A896AE}"/>
              </a:ext>
            </a:extLst>
          </p:cNvPr>
          <p:cNvSpPr>
            <a:spLocks noGrp="1"/>
          </p:cNvSpPr>
          <p:nvPr>
            <p:ph type="body" idx="1"/>
          </p:nvPr>
        </p:nvSpPr>
        <p:spPr/>
        <p:txBody>
          <a:bodyPr/>
          <a:lstStyle/>
          <a:p>
            <a:r>
              <a:rPr lang="en-US" dirty="0"/>
              <a:t>… note that we only rely on the weaker notion of IND-CPA security—even for forward secrecy of the overall protocol. In other words, we formally show that IND-CCA security of the ephemeral KEMs is (technically) not required…</a:t>
            </a:r>
            <a:endParaRPr lang="en-CH" dirty="0"/>
          </a:p>
        </p:txBody>
      </p:sp>
      <p:sp>
        <p:nvSpPr>
          <p:cNvPr id="4" name="Slide Number Placeholder 3">
            <a:extLst>
              <a:ext uri="{FF2B5EF4-FFF2-40B4-BE49-F238E27FC236}">
                <a16:creationId xmlns:a16="http://schemas.microsoft.com/office/drawing/2014/main" id="{97723F1C-B0C8-C43A-5BEA-BF21386C1031}"/>
              </a:ext>
            </a:extLst>
          </p:cNvPr>
          <p:cNvSpPr>
            <a:spLocks noGrp="1"/>
          </p:cNvSpPr>
          <p:nvPr>
            <p:ph type="sldNum" sz="quarter" idx="5"/>
          </p:nvPr>
        </p:nvSpPr>
        <p:spPr/>
        <p:txBody>
          <a:bodyPr/>
          <a:lstStyle/>
          <a:p>
            <a:fld id="{98D46D7F-FDDE-471E-BD16-12D01EAD2671}" type="slidenum">
              <a:rPr lang="en-CH" smtClean="0"/>
              <a:t>28</a:t>
            </a:fld>
            <a:endParaRPr lang="en-CH"/>
          </a:p>
        </p:txBody>
      </p:sp>
    </p:spTree>
    <p:extLst>
      <p:ext uri="{BB962C8B-B14F-4D97-AF65-F5344CB8AC3E}">
        <p14:creationId xmlns:p14="http://schemas.microsoft.com/office/powerpoint/2010/main" val="4081901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we’re getting somewhere…</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29</a:t>
            </a:fld>
            <a:endParaRPr lang="en-CH"/>
          </a:p>
        </p:txBody>
      </p:sp>
    </p:spTree>
    <p:extLst>
      <p:ext uri="{BB962C8B-B14F-4D97-AF65-F5344CB8AC3E}">
        <p14:creationId xmlns:p14="http://schemas.microsoft.com/office/powerpoint/2010/main" val="377187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5CA91-6E4E-8FF5-BDF7-E7A29FD30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2D3E-648D-DE92-EA2B-C9C8D485D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13F93-55D8-DE3D-D36A-76B88CEC2D78}"/>
              </a:ext>
            </a:extLst>
          </p:cNvPr>
          <p:cNvSpPr>
            <a:spLocks noGrp="1"/>
          </p:cNvSpPr>
          <p:nvPr>
            <p:ph type="body" idx="1"/>
          </p:nvPr>
        </p:nvSpPr>
        <p:spPr/>
        <p:txBody>
          <a:bodyPr/>
          <a:lstStyle/>
          <a:p>
            <a:r>
              <a:rPr lang="en-US" dirty="0"/>
              <a:t>According to ChatGPT, SSH is the second-most important real-world cryptographic protocol, after TLS of-course. However, we believe SSH has received too little attention over the years—at-least compared to TLS. For example, if we consider the “Real World Crypto” symposium,…</a:t>
            </a:r>
          </a:p>
        </p:txBody>
      </p:sp>
      <p:sp>
        <p:nvSpPr>
          <p:cNvPr id="4" name="Slide Number Placeholder 3">
            <a:extLst>
              <a:ext uri="{FF2B5EF4-FFF2-40B4-BE49-F238E27FC236}">
                <a16:creationId xmlns:a16="http://schemas.microsoft.com/office/drawing/2014/main" id="{B76D7AEA-8489-AD8E-414D-B76D0D652ED2}"/>
              </a:ext>
            </a:extLst>
          </p:cNvPr>
          <p:cNvSpPr>
            <a:spLocks noGrp="1"/>
          </p:cNvSpPr>
          <p:nvPr>
            <p:ph type="sldNum" sz="quarter" idx="5"/>
          </p:nvPr>
        </p:nvSpPr>
        <p:spPr/>
        <p:txBody>
          <a:bodyPr/>
          <a:lstStyle/>
          <a:p>
            <a:fld id="{98D46D7F-FDDE-471E-BD16-12D01EAD2671}" type="slidenum">
              <a:rPr lang="en-CH" smtClean="0"/>
              <a:t>3</a:t>
            </a:fld>
            <a:endParaRPr lang="en-CH"/>
          </a:p>
        </p:txBody>
      </p:sp>
    </p:spTree>
    <p:extLst>
      <p:ext uri="{BB962C8B-B14F-4D97-AF65-F5344CB8AC3E}">
        <p14:creationId xmlns:p14="http://schemas.microsoft.com/office/powerpoint/2010/main" val="3716508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BE0C9-6BC9-08ED-05F1-A69B4F8A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9C425-F637-4F15-1393-1C842876B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E2D09-49E6-DF87-11B8-7F36A7D9F8A2}"/>
              </a:ext>
            </a:extLst>
          </p:cNvPr>
          <p:cNvSpPr>
            <a:spLocks noGrp="1"/>
          </p:cNvSpPr>
          <p:nvPr>
            <p:ph type="body" idx="1"/>
          </p:nvPr>
        </p:nvSpPr>
        <p:spPr/>
        <p:txBody>
          <a:bodyPr/>
          <a:lstStyle/>
          <a:p>
            <a:r>
              <a:rPr lang="en-US" dirty="0"/>
              <a:t>Because note that in practice, the quantum-secure KEMs used in current versions of SSH, such as Streamlined NTRU Prime and the NIST standard ML-KEM, are designed to achieve the stronger notion of IND-CCA security via a generic technique called the “Fujisaki-Okamoto”, or FO, transform. Such a transform, at a very high-level, converts an IND-CPA secure KEM to an IND-CCA secure KEM, and incurs some performance overhead. So our analysis suggests that this FO transform is not needed after all in the context of post-quantum security of SSH, which in turn should lead to performance improvements in the KEMs during the handshake phase, and hence, improvements in the protocol overall.</a:t>
            </a:r>
          </a:p>
          <a:p>
            <a:endParaRPr lang="en-US" dirty="0"/>
          </a:p>
        </p:txBody>
      </p:sp>
      <p:sp>
        <p:nvSpPr>
          <p:cNvPr id="4" name="Slide Number Placeholder 3">
            <a:extLst>
              <a:ext uri="{FF2B5EF4-FFF2-40B4-BE49-F238E27FC236}">
                <a16:creationId xmlns:a16="http://schemas.microsoft.com/office/drawing/2014/main" id="{761D860D-50E3-DB14-0C28-36491AB90491}"/>
              </a:ext>
            </a:extLst>
          </p:cNvPr>
          <p:cNvSpPr>
            <a:spLocks noGrp="1"/>
          </p:cNvSpPr>
          <p:nvPr>
            <p:ph type="sldNum" sz="quarter" idx="5"/>
          </p:nvPr>
        </p:nvSpPr>
        <p:spPr/>
        <p:txBody>
          <a:bodyPr/>
          <a:lstStyle/>
          <a:p>
            <a:fld id="{98D46D7F-FDDE-471E-BD16-12D01EAD2671}" type="slidenum">
              <a:rPr lang="en-CH" smtClean="0"/>
              <a:t>30</a:t>
            </a:fld>
            <a:endParaRPr lang="en-CH"/>
          </a:p>
        </p:txBody>
      </p:sp>
    </p:spTree>
    <p:extLst>
      <p:ext uri="{BB962C8B-B14F-4D97-AF65-F5344CB8AC3E}">
        <p14:creationId xmlns:p14="http://schemas.microsoft.com/office/powerpoint/2010/main" val="2545682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we were quite excited by this idea. So we wanted to evaluate the (concrete) performance improvements (we would get/obtain) in SSH when replacing the FO transform in KEMs with a much simpler IND-CPA transform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31</a:t>
            </a:fld>
            <a:endParaRPr lang="en-CH"/>
          </a:p>
        </p:txBody>
      </p:sp>
    </p:spTree>
    <p:extLst>
      <p:ext uri="{BB962C8B-B14F-4D97-AF65-F5344CB8AC3E}">
        <p14:creationId xmlns:p14="http://schemas.microsoft.com/office/powerpoint/2010/main" val="3815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actual speedup/numbers we noticed in our experiments was/were…..not great. I mean we did have a 52% speedup in case of ML-KEM; but this was when we ran ML-KEM *in isolation*--and not as part of the SSH protocol—and that too in a “non-hybridized” form (i.e., not combined with a Diffie-Hellman-like exchange)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32</a:t>
            </a:fld>
            <a:endParaRPr lang="en-CH"/>
          </a:p>
        </p:txBody>
      </p:sp>
    </p:spTree>
    <p:extLst>
      <p:ext uri="{BB962C8B-B14F-4D97-AF65-F5344CB8AC3E}">
        <p14:creationId xmlns:p14="http://schemas.microsoft.com/office/powerpoint/2010/main" val="2259709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expectedly, we were a bit bummed (“Why are you guys laughing? I’m crying over here!”), but I don’t think we cried…</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33</a:t>
            </a:fld>
            <a:endParaRPr lang="en-CH"/>
          </a:p>
        </p:txBody>
      </p:sp>
    </p:spTree>
    <p:extLst>
      <p:ext uri="{BB962C8B-B14F-4D97-AF65-F5344CB8AC3E}">
        <p14:creationId xmlns:p14="http://schemas.microsoft.com/office/powerpoint/2010/main" val="2665356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0BB0-22A4-9EC0-16BB-6FC18AF0C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6539E-A2E5-1379-FE9E-D34F37D0D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09473-1CE0-D00F-C4ED-C7F276990B85}"/>
              </a:ext>
            </a:extLst>
          </p:cNvPr>
          <p:cNvSpPr>
            <a:spLocks noGrp="1"/>
          </p:cNvSpPr>
          <p:nvPr>
            <p:ph type="body" idx="1"/>
          </p:nvPr>
        </p:nvSpPr>
        <p:spPr/>
        <p:txBody>
          <a:bodyPr/>
          <a:lstStyle/>
          <a:p>
            <a:r>
              <a:rPr lang="en-US" dirty="0"/>
              <a:t>But going back to our experiments, note that we only measured timings for a *single* SSH connection. And considering the large number of SSH connections that happen per day worldwide, these small speedups should add up (note to self: it rhymes).  </a:t>
            </a:r>
          </a:p>
          <a:p>
            <a:endParaRPr lang="en-US" dirty="0"/>
          </a:p>
        </p:txBody>
      </p:sp>
      <p:sp>
        <p:nvSpPr>
          <p:cNvPr id="4" name="Slide Number Placeholder 3">
            <a:extLst>
              <a:ext uri="{FF2B5EF4-FFF2-40B4-BE49-F238E27FC236}">
                <a16:creationId xmlns:a16="http://schemas.microsoft.com/office/drawing/2014/main" id="{4F8B0859-9573-94FF-C682-87FAD2B41B0E}"/>
              </a:ext>
            </a:extLst>
          </p:cNvPr>
          <p:cNvSpPr>
            <a:spLocks noGrp="1"/>
          </p:cNvSpPr>
          <p:nvPr>
            <p:ph type="sldNum" sz="quarter" idx="5"/>
          </p:nvPr>
        </p:nvSpPr>
        <p:spPr/>
        <p:txBody>
          <a:bodyPr/>
          <a:lstStyle/>
          <a:p>
            <a:fld id="{98D46D7F-FDDE-471E-BD16-12D01EAD2671}" type="slidenum">
              <a:rPr lang="en-CH" smtClean="0"/>
              <a:t>34</a:t>
            </a:fld>
            <a:endParaRPr lang="en-CH"/>
          </a:p>
        </p:txBody>
      </p:sp>
    </p:spTree>
    <p:extLst>
      <p:ext uri="{BB962C8B-B14F-4D97-AF65-F5344CB8AC3E}">
        <p14:creationId xmlns:p14="http://schemas.microsoft.com/office/powerpoint/2010/main" val="527223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F4759-4D07-0B21-C79C-9205386FE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FF99E-A2A7-C7C4-B092-BABE10E1E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9923C-DD0A-D990-FDD6-E600360B3F10}"/>
              </a:ext>
            </a:extLst>
          </p:cNvPr>
          <p:cNvSpPr>
            <a:spLocks noGrp="1"/>
          </p:cNvSpPr>
          <p:nvPr>
            <p:ph type="body" idx="1"/>
          </p:nvPr>
        </p:nvSpPr>
        <p:spPr/>
        <p:txBody>
          <a:bodyPr/>
          <a:lstStyle/>
          <a:p>
            <a:r>
              <a:rPr lang="en-US" dirty="0"/>
              <a:t>Just to give an example of this “amplification effect” (i.e.., how a seemingly small speedup can have noticeable effects in large scale deployments), let’s consider the number of hash computations in the ephemeral KEMs in SSH. Replacing the FO transform with a simpler transform leads to a 80% reduction (in number of hashes).</a:t>
            </a:r>
            <a:endParaRPr lang="en-CH" dirty="0"/>
          </a:p>
        </p:txBody>
      </p:sp>
      <p:sp>
        <p:nvSpPr>
          <p:cNvPr id="4" name="Slide Number Placeholder 3">
            <a:extLst>
              <a:ext uri="{FF2B5EF4-FFF2-40B4-BE49-F238E27FC236}">
                <a16:creationId xmlns:a16="http://schemas.microsoft.com/office/drawing/2014/main" id="{CFD9B67B-0C9E-824F-CE4A-04EAA35F363E}"/>
              </a:ext>
            </a:extLst>
          </p:cNvPr>
          <p:cNvSpPr>
            <a:spLocks noGrp="1"/>
          </p:cNvSpPr>
          <p:nvPr>
            <p:ph type="sldNum" sz="quarter" idx="5"/>
          </p:nvPr>
        </p:nvSpPr>
        <p:spPr/>
        <p:txBody>
          <a:bodyPr/>
          <a:lstStyle/>
          <a:p>
            <a:fld id="{98D46D7F-FDDE-471E-BD16-12D01EAD2671}" type="slidenum">
              <a:rPr lang="en-CH" smtClean="0"/>
              <a:t>35</a:t>
            </a:fld>
            <a:endParaRPr lang="en-CH"/>
          </a:p>
        </p:txBody>
      </p:sp>
    </p:spTree>
    <p:extLst>
      <p:ext uri="{BB962C8B-B14F-4D97-AF65-F5344CB8AC3E}">
        <p14:creationId xmlns:p14="http://schemas.microsoft.com/office/powerpoint/2010/main" val="1724883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the Real World Post-quantum Crypto Workshop last year, there was a presentation on PQC updates at Meta, where it was mentioned that “an extra hash” can cost “hundreds of thousands or even millions of dollars a year” along with the associated power usage/consumption in data centers. Disclaimer: we didn’t work out the exact costs, but I’m providing this example for reference</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36</a:t>
            </a:fld>
            <a:endParaRPr lang="en-CH"/>
          </a:p>
        </p:txBody>
      </p:sp>
    </p:spTree>
    <p:extLst>
      <p:ext uri="{BB962C8B-B14F-4D97-AF65-F5344CB8AC3E}">
        <p14:creationId xmlns:p14="http://schemas.microsoft.com/office/powerpoint/2010/main" val="2511493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yeah, we were </a:t>
            </a:r>
            <a:r>
              <a:rPr lang="en-US" dirty="0" err="1"/>
              <a:t>kinda</a:t>
            </a:r>
            <a:r>
              <a:rPr lang="en-US" dirty="0"/>
              <a:t> shocked—and also *very* excited–by these numbers. Because this showcases the potential of using simpler IND-CPA secure KEMs in post-quantum SSH to reduce </a:t>
            </a:r>
            <a:r>
              <a:rPr lang="en-US" dirty="0" err="1"/>
              <a:t>ecologicial</a:t>
            </a:r>
            <a:r>
              <a:rPr lang="en-US" dirty="0"/>
              <a:t> and financial costs significantly in the real-world.</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37</a:t>
            </a:fld>
            <a:endParaRPr lang="en-CH"/>
          </a:p>
        </p:txBody>
      </p:sp>
    </p:spTree>
    <p:extLst>
      <p:ext uri="{BB962C8B-B14F-4D97-AF65-F5344CB8AC3E}">
        <p14:creationId xmlns:p14="http://schemas.microsoft.com/office/powerpoint/2010/main" val="1180258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5CE21-B6A8-A564-B3DC-AD383E8B0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36B5E-B311-2DCC-E568-C6DDD3244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D6A3A-F252-C189-AE64-7E79AA3292E1}"/>
              </a:ext>
            </a:extLst>
          </p:cNvPr>
          <p:cNvSpPr>
            <a:spLocks noGrp="1"/>
          </p:cNvSpPr>
          <p:nvPr>
            <p:ph type="body" idx="1"/>
          </p:nvPr>
        </p:nvSpPr>
        <p:spPr/>
        <p:txBody>
          <a:bodyPr/>
          <a:lstStyle/>
          <a:p>
            <a:r>
              <a:rPr lang="en-US" dirty="0"/>
              <a:t>However, when we described this in our paper, a reviewer--specifically, reviewer #2 (it’s always reviewer #2)—quickly gave us a reality check. They said “actually TLS, and not SSH, is a major workload for Meta.” So perhaps the reduction in costs for SSH would be much less.  Btw on these slides, Meta is just a placeholder/example; we might as well replace Meta with other big organizations such as Google, Amazon, etc. Anyways, the reviewer did have a valid point. But now shall we talk about TLS? Let’s talk about TLS…</a:t>
            </a:r>
            <a:endParaRPr lang="en-CH" dirty="0"/>
          </a:p>
        </p:txBody>
      </p:sp>
      <p:sp>
        <p:nvSpPr>
          <p:cNvPr id="4" name="Slide Number Placeholder 3">
            <a:extLst>
              <a:ext uri="{FF2B5EF4-FFF2-40B4-BE49-F238E27FC236}">
                <a16:creationId xmlns:a16="http://schemas.microsoft.com/office/drawing/2014/main" id="{1E0D2A8C-E60A-349F-D0BB-8AD151D061FC}"/>
              </a:ext>
            </a:extLst>
          </p:cNvPr>
          <p:cNvSpPr>
            <a:spLocks noGrp="1"/>
          </p:cNvSpPr>
          <p:nvPr>
            <p:ph type="sldNum" sz="quarter" idx="5"/>
          </p:nvPr>
        </p:nvSpPr>
        <p:spPr/>
        <p:txBody>
          <a:bodyPr/>
          <a:lstStyle/>
          <a:p>
            <a:fld id="{98D46D7F-FDDE-471E-BD16-12D01EAD2671}" type="slidenum">
              <a:rPr lang="en-CH" smtClean="0"/>
              <a:t>38</a:t>
            </a:fld>
            <a:endParaRPr lang="en-CH"/>
          </a:p>
        </p:txBody>
      </p:sp>
    </p:spTree>
    <p:extLst>
      <p:ext uri="{BB962C8B-B14F-4D97-AF65-F5344CB8AC3E}">
        <p14:creationId xmlns:p14="http://schemas.microsoft.com/office/powerpoint/2010/main" val="2489443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1CEB-5BEF-9A8E-D594-CCC42D6A7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2BFE3-AAF1-B82E-F61D-2C5C0464E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73098-BC8A-B3BF-E73B-E9E9F893D431}"/>
              </a:ext>
            </a:extLst>
          </p:cNvPr>
          <p:cNvSpPr>
            <a:spLocks noGrp="1"/>
          </p:cNvSpPr>
          <p:nvPr>
            <p:ph type="body" idx="1"/>
          </p:nvPr>
        </p:nvSpPr>
        <p:spPr/>
        <p:txBody>
          <a:bodyPr/>
          <a:lstStyle/>
          <a:p>
            <a:r>
              <a:rPr lang="en-US" dirty="0"/>
              <a:t>Note that our work shows IND-CPA secure ephemeral KEMs suffice for post-quantum security of the overall SSH protocol.</a:t>
            </a:r>
            <a:endParaRPr lang="en-CH" dirty="0"/>
          </a:p>
        </p:txBody>
      </p:sp>
      <p:sp>
        <p:nvSpPr>
          <p:cNvPr id="4" name="Slide Number Placeholder 3">
            <a:extLst>
              <a:ext uri="{FF2B5EF4-FFF2-40B4-BE49-F238E27FC236}">
                <a16:creationId xmlns:a16="http://schemas.microsoft.com/office/drawing/2014/main" id="{07797782-EFAB-A4FF-58D1-050449D2691E}"/>
              </a:ext>
            </a:extLst>
          </p:cNvPr>
          <p:cNvSpPr>
            <a:spLocks noGrp="1"/>
          </p:cNvSpPr>
          <p:nvPr>
            <p:ph type="sldNum" sz="quarter" idx="5"/>
          </p:nvPr>
        </p:nvSpPr>
        <p:spPr/>
        <p:txBody>
          <a:bodyPr/>
          <a:lstStyle/>
          <a:p>
            <a:fld id="{98D46D7F-FDDE-471E-BD16-12D01EAD2671}" type="slidenum">
              <a:rPr lang="en-CH" smtClean="0"/>
              <a:t>39</a:t>
            </a:fld>
            <a:endParaRPr lang="en-CH"/>
          </a:p>
        </p:txBody>
      </p:sp>
    </p:spTree>
    <p:extLst>
      <p:ext uri="{BB962C8B-B14F-4D97-AF65-F5344CB8AC3E}">
        <p14:creationId xmlns:p14="http://schemas.microsoft.com/office/powerpoint/2010/main" val="96287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9E93F-3933-FAEE-0104-FD27CEC66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650DE-CDDB-EDEC-E827-E4B893CCB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40D18-BB77-B030-777D-C5396EC791C1}"/>
              </a:ext>
            </a:extLst>
          </p:cNvPr>
          <p:cNvSpPr>
            <a:spLocks noGrp="1"/>
          </p:cNvSpPr>
          <p:nvPr>
            <p:ph type="body" idx="1"/>
          </p:nvPr>
        </p:nvSpPr>
        <p:spPr/>
        <p:txBody>
          <a:bodyPr/>
          <a:lstStyle/>
          <a:p>
            <a:r>
              <a:rPr lang="en-US" dirty="0"/>
              <a:t>then across all the past editions starting from 2012, there were at-least 27 talks on TLS. What about SSH?</a:t>
            </a:r>
          </a:p>
        </p:txBody>
      </p:sp>
      <p:sp>
        <p:nvSpPr>
          <p:cNvPr id="4" name="Slide Number Placeholder 3">
            <a:extLst>
              <a:ext uri="{FF2B5EF4-FFF2-40B4-BE49-F238E27FC236}">
                <a16:creationId xmlns:a16="http://schemas.microsoft.com/office/drawing/2014/main" id="{A1AAE63A-6A83-6677-515E-9FC82A028208}"/>
              </a:ext>
            </a:extLst>
          </p:cNvPr>
          <p:cNvSpPr>
            <a:spLocks noGrp="1"/>
          </p:cNvSpPr>
          <p:nvPr>
            <p:ph type="sldNum" sz="quarter" idx="5"/>
          </p:nvPr>
        </p:nvSpPr>
        <p:spPr/>
        <p:txBody>
          <a:bodyPr/>
          <a:lstStyle/>
          <a:p>
            <a:fld id="{98D46D7F-FDDE-471E-BD16-12D01EAD2671}" type="slidenum">
              <a:rPr lang="en-CH" smtClean="0"/>
              <a:t>4</a:t>
            </a:fld>
            <a:endParaRPr lang="en-CH"/>
          </a:p>
        </p:txBody>
      </p:sp>
    </p:spTree>
    <p:extLst>
      <p:ext uri="{BB962C8B-B14F-4D97-AF65-F5344CB8AC3E}">
        <p14:creationId xmlns:p14="http://schemas.microsoft.com/office/powerpoint/2010/main" val="3565426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ADC6E-B731-5B01-4567-64E514050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E87AD-1BE6-0133-ED71-8E21EC058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C0BB6-52D8-4499-E3DB-81818111D38A}"/>
              </a:ext>
            </a:extLst>
          </p:cNvPr>
          <p:cNvSpPr>
            <a:spLocks noGrp="1"/>
          </p:cNvSpPr>
          <p:nvPr>
            <p:ph type="body" idx="1"/>
          </p:nvPr>
        </p:nvSpPr>
        <p:spPr/>
        <p:txBody>
          <a:bodyPr/>
          <a:lstStyle/>
          <a:p>
            <a:r>
              <a:rPr lang="en-US" dirty="0"/>
              <a:t>But in fact, our results follow a couple of recent works shown here which also prove that IND-CPA secure (ephemeral) KEMs suffice for the security of post-quantum TLS too! (Though our SSH security proofs are tighter than their TLS ones…)</a:t>
            </a:r>
            <a:endParaRPr lang="en-CH" dirty="0"/>
          </a:p>
        </p:txBody>
      </p:sp>
      <p:sp>
        <p:nvSpPr>
          <p:cNvPr id="4" name="Slide Number Placeholder 3">
            <a:extLst>
              <a:ext uri="{FF2B5EF4-FFF2-40B4-BE49-F238E27FC236}">
                <a16:creationId xmlns:a16="http://schemas.microsoft.com/office/drawing/2014/main" id="{38717DF6-3DFB-0450-DD5D-B51FD5891E5E}"/>
              </a:ext>
            </a:extLst>
          </p:cNvPr>
          <p:cNvSpPr>
            <a:spLocks noGrp="1"/>
          </p:cNvSpPr>
          <p:nvPr>
            <p:ph type="sldNum" sz="quarter" idx="5"/>
          </p:nvPr>
        </p:nvSpPr>
        <p:spPr/>
        <p:txBody>
          <a:bodyPr/>
          <a:lstStyle/>
          <a:p>
            <a:fld id="{98D46D7F-FDDE-471E-BD16-12D01EAD2671}" type="slidenum">
              <a:rPr lang="en-CH" smtClean="0"/>
              <a:t>40</a:t>
            </a:fld>
            <a:endParaRPr lang="en-CH"/>
          </a:p>
        </p:txBody>
      </p:sp>
    </p:spTree>
    <p:extLst>
      <p:ext uri="{BB962C8B-B14F-4D97-AF65-F5344CB8AC3E}">
        <p14:creationId xmlns:p14="http://schemas.microsoft.com/office/powerpoint/2010/main" val="1533945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me to the last part of my talk, which is about starting a discussion on whether we should indeed try to make SSH—or TLS—efficient as per our suggestion of replacing IND-CCA secure ephemeral KEMs with IND-CPA secure ones. Specifically, I’ll be discussing some main hurdles/obstacles against this change. </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41</a:t>
            </a:fld>
            <a:endParaRPr lang="en-CH"/>
          </a:p>
        </p:txBody>
      </p:sp>
    </p:spTree>
    <p:extLst>
      <p:ext uri="{BB962C8B-B14F-4D97-AF65-F5344CB8AC3E}">
        <p14:creationId xmlns:p14="http://schemas.microsoft.com/office/powerpoint/2010/main" val="3322738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97BFB-4FD4-12FA-700E-00F5AD884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53F7A-0713-E0B1-EAE3-4F9C51BF6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15ED3-6F8D-6E10-257A-B29EF97408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if we go back to reviewer #2’s comments on TLS being the major workload for Meta, and not SSH, interestingly…</a:t>
            </a:r>
            <a:endParaRPr lang="en-CH" dirty="0"/>
          </a:p>
          <a:p>
            <a:endParaRPr lang="en-CH" dirty="0"/>
          </a:p>
        </p:txBody>
      </p:sp>
      <p:sp>
        <p:nvSpPr>
          <p:cNvPr id="4" name="Slide Number Placeholder 3">
            <a:extLst>
              <a:ext uri="{FF2B5EF4-FFF2-40B4-BE49-F238E27FC236}">
                <a16:creationId xmlns:a16="http://schemas.microsoft.com/office/drawing/2014/main" id="{0A469247-6F72-2F49-CE2B-198D9BFFE136}"/>
              </a:ext>
            </a:extLst>
          </p:cNvPr>
          <p:cNvSpPr>
            <a:spLocks noGrp="1"/>
          </p:cNvSpPr>
          <p:nvPr>
            <p:ph type="sldNum" sz="quarter" idx="5"/>
          </p:nvPr>
        </p:nvSpPr>
        <p:spPr/>
        <p:txBody>
          <a:bodyPr/>
          <a:lstStyle/>
          <a:p>
            <a:fld id="{98D46D7F-FDDE-471E-BD16-12D01EAD2671}" type="slidenum">
              <a:rPr lang="en-CH" smtClean="0"/>
              <a:t>42</a:t>
            </a:fld>
            <a:endParaRPr lang="en-CH"/>
          </a:p>
        </p:txBody>
      </p:sp>
    </p:spTree>
    <p:extLst>
      <p:ext uri="{BB962C8B-B14F-4D97-AF65-F5344CB8AC3E}">
        <p14:creationId xmlns:p14="http://schemas.microsoft.com/office/powerpoint/2010/main" val="1693244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5E8F-54B3-6C69-5A2F-2C0A5063D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7F3C3-0EAE-14F3-A07E-A7B01B7BC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6B233-1DCB-C8DD-4473-FEE8D807B7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reviewer #3 said that it’s not TLS or SSH or any other cryptographic protocol (for that matter) that is the major workload for Meta, but it’s in-fact AI algorithms.  This indeed seems to be the case given the current AI boom. So if cryptographic costs don’t matter much when compared to other technologies like AI, is it worth putting in considerable effort to make such protocols efficient? What’s the tradeoff here? (Btw I’m just asking provocative questions here for the sake of a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 open question of measuring SSH deployment in practice</a:t>
            </a: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endParaRPr lang="en-CH" dirty="0"/>
          </a:p>
        </p:txBody>
      </p:sp>
      <p:sp>
        <p:nvSpPr>
          <p:cNvPr id="4" name="Slide Number Placeholder 3">
            <a:extLst>
              <a:ext uri="{FF2B5EF4-FFF2-40B4-BE49-F238E27FC236}">
                <a16:creationId xmlns:a16="http://schemas.microsoft.com/office/drawing/2014/main" id="{7AAC71F6-D7BE-145F-DC0D-AEBC7948DC4B}"/>
              </a:ext>
            </a:extLst>
          </p:cNvPr>
          <p:cNvSpPr>
            <a:spLocks noGrp="1"/>
          </p:cNvSpPr>
          <p:nvPr>
            <p:ph type="sldNum" sz="quarter" idx="5"/>
          </p:nvPr>
        </p:nvSpPr>
        <p:spPr/>
        <p:txBody>
          <a:bodyPr/>
          <a:lstStyle/>
          <a:p>
            <a:fld id="{98D46D7F-FDDE-471E-BD16-12D01EAD2671}" type="slidenum">
              <a:rPr lang="en-CH" smtClean="0"/>
              <a:t>43</a:t>
            </a:fld>
            <a:endParaRPr lang="en-CH"/>
          </a:p>
        </p:txBody>
      </p:sp>
    </p:spTree>
    <p:extLst>
      <p:ext uri="{BB962C8B-B14F-4D97-AF65-F5344CB8AC3E}">
        <p14:creationId xmlns:p14="http://schemas.microsoft.com/office/powerpoint/2010/main" val="1903013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4C0E-BF8E-EF6E-550D-785470D26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5FD7D-7B2D-8545-8201-0D456DC7B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6AC61-8FD0-C3AC-C22F-B4E956F68AAA}"/>
              </a:ext>
            </a:extLst>
          </p:cNvPr>
          <p:cNvSpPr>
            <a:spLocks noGrp="1"/>
          </p:cNvSpPr>
          <p:nvPr>
            <p:ph type="body" idx="1"/>
          </p:nvPr>
        </p:nvSpPr>
        <p:spPr/>
        <p:txBody>
          <a:bodyPr/>
          <a:lstStyle/>
          <a:p>
            <a:r>
              <a:rPr lang="en-US" dirty="0"/>
              <a:t>Another reason why people would rather have IND-CCA secure KEMs over IND-CPA secure ones in (protocols like) TLS/SSH is that such KEMs—which are supposed to be ephemeral (i.e., whose public-key is supposed to be used only once to generate a session key)—might not be used as such; this could be because of some implementation errors. So as described in this IETF draft for post-quantum TLS, the stronger IND-CCA notion provides security guarantees in such scenarios. </a:t>
            </a:r>
          </a:p>
          <a:p>
            <a:endParaRPr lang="en-US" dirty="0"/>
          </a:p>
          <a:p>
            <a:r>
              <a:rPr lang="en-US" dirty="0"/>
              <a:t>But the question I’d like to ask here is that, instead of making changes to the protocol at a cryptographic/primitive level, can we make sure that such implementation errors do not happen in the first place—e.g., via stricter checks/guardrails? This would ensure that we can safely use the simpler and more efficient IND-CPA ephemeral KEMs, as suggested by current security proofs, in our TLS/SSH protocol. </a:t>
            </a:r>
            <a:endParaRPr lang="en-CH" dirty="0"/>
          </a:p>
        </p:txBody>
      </p:sp>
      <p:sp>
        <p:nvSpPr>
          <p:cNvPr id="4" name="Slide Number Placeholder 3">
            <a:extLst>
              <a:ext uri="{FF2B5EF4-FFF2-40B4-BE49-F238E27FC236}">
                <a16:creationId xmlns:a16="http://schemas.microsoft.com/office/drawing/2014/main" id="{C00F8A15-19EA-4472-30A2-0A76AB3A83F1}"/>
              </a:ext>
            </a:extLst>
          </p:cNvPr>
          <p:cNvSpPr>
            <a:spLocks noGrp="1"/>
          </p:cNvSpPr>
          <p:nvPr>
            <p:ph type="sldNum" sz="quarter" idx="5"/>
          </p:nvPr>
        </p:nvSpPr>
        <p:spPr/>
        <p:txBody>
          <a:bodyPr/>
          <a:lstStyle/>
          <a:p>
            <a:fld id="{98D46D7F-FDDE-471E-BD16-12D01EAD2671}" type="slidenum">
              <a:rPr lang="en-CH" smtClean="0"/>
              <a:t>44</a:t>
            </a:fld>
            <a:endParaRPr lang="en-CH"/>
          </a:p>
        </p:txBody>
      </p:sp>
    </p:spTree>
    <p:extLst>
      <p:ext uri="{BB962C8B-B14F-4D97-AF65-F5344CB8AC3E}">
        <p14:creationId xmlns:p14="http://schemas.microsoft.com/office/powerpoint/2010/main" val="676460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A381-C7B2-3D46-F6FE-A948A3238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A83DD-F3DB-8C56-99AC-A140C3F9B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37EA4-FDF3-70F1-0229-B1DA74E92E64}"/>
              </a:ext>
            </a:extLst>
          </p:cNvPr>
          <p:cNvSpPr>
            <a:spLocks noGrp="1"/>
          </p:cNvSpPr>
          <p:nvPr>
            <p:ph type="body" idx="1"/>
          </p:nvPr>
        </p:nvSpPr>
        <p:spPr/>
        <p:txBody>
          <a:bodyPr/>
          <a:lstStyle/>
          <a:p>
            <a:r>
              <a:rPr lang="en-US" dirty="0"/>
              <a:t>But taking a step back, note that we’re still pretty much talking about low-level implementation details here. And as I mentioned earlier on in my talk, our cryptographic analysis of SSH does not cover such details. So in practice/in the real-world, if cryptographic analyses/proofs are not sufficient and one needs to take care of the possibility of protocols being implemented wrongly/incorrectly, then why don’t we approach this issue in a more systematic and formal manner? </a:t>
            </a:r>
            <a:endParaRPr lang="en-CH" dirty="0"/>
          </a:p>
        </p:txBody>
      </p:sp>
      <p:sp>
        <p:nvSpPr>
          <p:cNvPr id="4" name="Slide Number Placeholder 3">
            <a:extLst>
              <a:ext uri="{FF2B5EF4-FFF2-40B4-BE49-F238E27FC236}">
                <a16:creationId xmlns:a16="http://schemas.microsoft.com/office/drawing/2014/main" id="{5CE5A70B-8DD2-8864-337D-B0A2A8E80B40}"/>
              </a:ext>
            </a:extLst>
          </p:cNvPr>
          <p:cNvSpPr>
            <a:spLocks noGrp="1"/>
          </p:cNvSpPr>
          <p:nvPr>
            <p:ph type="sldNum" sz="quarter" idx="5"/>
          </p:nvPr>
        </p:nvSpPr>
        <p:spPr/>
        <p:txBody>
          <a:bodyPr/>
          <a:lstStyle/>
          <a:p>
            <a:fld id="{98D46D7F-FDDE-471E-BD16-12D01EAD2671}" type="slidenum">
              <a:rPr lang="en-CH" smtClean="0"/>
              <a:t>45</a:t>
            </a:fld>
            <a:endParaRPr lang="en-CH"/>
          </a:p>
        </p:txBody>
      </p:sp>
    </p:spTree>
    <p:extLst>
      <p:ext uri="{BB962C8B-B14F-4D97-AF65-F5344CB8AC3E}">
        <p14:creationId xmlns:p14="http://schemas.microsoft.com/office/powerpoint/2010/main" val="3443122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EA1E1-7A22-1BF4-70C8-AD1F06292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BB593-BD40-0907-AA4C-94BBC948D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02895-00B7-5C2C-61DB-64A7C3E43E43}"/>
              </a:ext>
            </a:extLst>
          </p:cNvPr>
          <p:cNvSpPr>
            <a:spLocks noGrp="1"/>
          </p:cNvSpPr>
          <p:nvPr>
            <p:ph type="body" idx="1"/>
          </p:nvPr>
        </p:nvSpPr>
        <p:spPr/>
        <p:txBody>
          <a:bodyPr/>
          <a:lstStyle/>
          <a:p>
            <a:r>
              <a:rPr lang="en-US" dirty="0"/>
              <a:t>Namely, why don’t we extend our (existing) cryptographic analyses of (protocols like) TLS/SSH to a model which additionally allows an adversary to tweak with the protocol implementations in a subtle but malicious manner? This line of study is also known as kleptography in the literature. Who knows, maybe it turns out that IND-CCA secure KEMs are not sufficient, and we may need even more powerful and inefficient KEMs to defend against such kleptographic attacks? </a:t>
            </a:r>
            <a:endParaRPr lang="en-CH" dirty="0"/>
          </a:p>
        </p:txBody>
      </p:sp>
      <p:sp>
        <p:nvSpPr>
          <p:cNvPr id="4" name="Slide Number Placeholder 3">
            <a:extLst>
              <a:ext uri="{FF2B5EF4-FFF2-40B4-BE49-F238E27FC236}">
                <a16:creationId xmlns:a16="http://schemas.microsoft.com/office/drawing/2014/main" id="{78F41EEC-AF77-2520-9990-4789D2930F85}"/>
              </a:ext>
            </a:extLst>
          </p:cNvPr>
          <p:cNvSpPr>
            <a:spLocks noGrp="1"/>
          </p:cNvSpPr>
          <p:nvPr>
            <p:ph type="sldNum" sz="quarter" idx="5"/>
          </p:nvPr>
        </p:nvSpPr>
        <p:spPr/>
        <p:txBody>
          <a:bodyPr/>
          <a:lstStyle/>
          <a:p>
            <a:fld id="{98D46D7F-FDDE-471E-BD16-12D01EAD2671}" type="slidenum">
              <a:rPr lang="en-CH" smtClean="0"/>
              <a:t>46</a:t>
            </a:fld>
            <a:endParaRPr lang="en-CH"/>
          </a:p>
        </p:txBody>
      </p:sp>
    </p:spTree>
    <p:extLst>
      <p:ext uri="{BB962C8B-B14F-4D97-AF65-F5344CB8AC3E}">
        <p14:creationId xmlns:p14="http://schemas.microsoft.com/office/powerpoint/2010/main" val="3921421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309A4-EF26-24D5-73AA-447CC1334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505FC-0F14-74FC-C79B-639436207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E16C9-C0BE-B5AB-C66C-A4EA364EB953}"/>
              </a:ext>
            </a:extLst>
          </p:cNvPr>
          <p:cNvSpPr>
            <a:spLocks noGrp="1"/>
          </p:cNvSpPr>
          <p:nvPr>
            <p:ph type="body" idx="1"/>
          </p:nvPr>
        </p:nvSpPr>
        <p:spPr/>
        <p:txBody>
          <a:bodyPr/>
          <a:lstStyle/>
          <a:p>
            <a:r>
              <a:rPr lang="en-US" dirty="0"/>
              <a:t>And the final obstacle (for implementing this IND-CPA change) that I’ll be talking about goes back to a discussion we had with Damien Miller, a (lead) maintainer of OpenSSH. Following our (cryptographic) analysis of post-quantum SSH, I reached out to Damien saying that, in principle, the IND-CCA secure KEMs being used in OpenSSH—namely “Streamlined NTRU Prime” and “ML-KEM”—can be replaced by their more efficient IND-CPA secure counterparts.   </a:t>
            </a:r>
            <a:endParaRPr lang="en-CH" dirty="0"/>
          </a:p>
        </p:txBody>
      </p:sp>
      <p:sp>
        <p:nvSpPr>
          <p:cNvPr id="4" name="Slide Number Placeholder 3">
            <a:extLst>
              <a:ext uri="{FF2B5EF4-FFF2-40B4-BE49-F238E27FC236}">
                <a16:creationId xmlns:a16="http://schemas.microsoft.com/office/drawing/2014/main" id="{772BA638-9A41-5948-7919-640A21DCAEE3}"/>
              </a:ext>
            </a:extLst>
          </p:cNvPr>
          <p:cNvSpPr>
            <a:spLocks noGrp="1"/>
          </p:cNvSpPr>
          <p:nvPr>
            <p:ph type="sldNum" sz="quarter" idx="5"/>
          </p:nvPr>
        </p:nvSpPr>
        <p:spPr/>
        <p:txBody>
          <a:bodyPr/>
          <a:lstStyle/>
          <a:p>
            <a:fld id="{98D46D7F-FDDE-471E-BD16-12D01EAD2671}" type="slidenum">
              <a:rPr lang="en-CH" smtClean="0"/>
              <a:t>47</a:t>
            </a:fld>
            <a:endParaRPr lang="en-CH"/>
          </a:p>
        </p:txBody>
      </p:sp>
    </p:spTree>
    <p:extLst>
      <p:ext uri="{BB962C8B-B14F-4D97-AF65-F5344CB8AC3E}">
        <p14:creationId xmlns:p14="http://schemas.microsoft.com/office/powerpoint/2010/main" val="832545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37ED-CD58-0B59-4B39-98A7C8609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B90D7-A45C-3E6C-AA0A-0DDB0F61C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2B70F-11DF-3B1A-5393-3A20FD139327}"/>
              </a:ext>
            </a:extLst>
          </p:cNvPr>
          <p:cNvSpPr>
            <a:spLocks noGrp="1"/>
          </p:cNvSpPr>
          <p:nvPr>
            <p:ph type="body" idx="1"/>
          </p:nvPr>
        </p:nvSpPr>
        <p:spPr/>
        <p:txBody>
          <a:bodyPr/>
          <a:lstStyle/>
          <a:p>
            <a:r>
              <a:rPr lang="en-US" dirty="0"/>
              <a:t>Damien appreciated our analysis, and basically asked us whether our proposed IND-CPA secure KEMs are FIPS-compliant.</a:t>
            </a:r>
            <a:endParaRPr lang="en-CH" dirty="0"/>
          </a:p>
        </p:txBody>
      </p:sp>
      <p:sp>
        <p:nvSpPr>
          <p:cNvPr id="4" name="Slide Number Placeholder 3">
            <a:extLst>
              <a:ext uri="{FF2B5EF4-FFF2-40B4-BE49-F238E27FC236}">
                <a16:creationId xmlns:a16="http://schemas.microsoft.com/office/drawing/2014/main" id="{C7532884-FC80-C325-154D-5280C83B24DC}"/>
              </a:ext>
            </a:extLst>
          </p:cNvPr>
          <p:cNvSpPr>
            <a:spLocks noGrp="1"/>
          </p:cNvSpPr>
          <p:nvPr>
            <p:ph type="sldNum" sz="quarter" idx="5"/>
          </p:nvPr>
        </p:nvSpPr>
        <p:spPr/>
        <p:txBody>
          <a:bodyPr/>
          <a:lstStyle/>
          <a:p>
            <a:fld id="{98D46D7F-FDDE-471E-BD16-12D01EAD2671}" type="slidenum">
              <a:rPr lang="en-CH" smtClean="0"/>
              <a:t>48</a:t>
            </a:fld>
            <a:endParaRPr lang="en-CH"/>
          </a:p>
        </p:txBody>
      </p:sp>
    </p:spTree>
    <p:extLst>
      <p:ext uri="{BB962C8B-B14F-4D97-AF65-F5344CB8AC3E}">
        <p14:creationId xmlns:p14="http://schemas.microsoft.com/office/powerpoint/2010/main" val="2546235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A833-1412-B117-EA8A-883774F47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71558-4EB3-6DAD-A3E6-BDD16ECF8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EE57D-35BD-8F68-764B-D012EB6C7CD1}"/>
              </a:ext>
            </a:extLst>
          </p:cNvPr>
          <p:cNvSpPr>
            <a:spLocks noGrp="1"/>
          </p:cNvSpPr>
          <p:nvPr>
            <p:ph type="body" idx="1"/>
          </p:nvPr>
        </p:nvSpPr>
        <p:spPr/>
        <p:txBody>
          <a:bodyPr/>
          <a:lstStyle/>
          <a:p>
            <a:r>
              <a:rPr lang="en-US" dirty="0"/>
              <a:t>*awkward silence*. But yeah, Damien indeed raised a valid point. Compliance with standard bodies such as NIST is another major factor for resisting such changes to adopt IND-CPA secure KEMs in (widely used protocols like) SSH/TLS. </a:t>
            </a:r>
          </a:p>
          <a:p>
            <a:endParaRPr lang="en-US" dirty="0"/>
          </a:p>
          <a:p>
            <a:r>
              <a:rPr lang="en-US" dirty="0"/>
              <a:t>(Practitioners would rather be compliant with NIST guidelines…) </a:t>
            </a:r>
            <a:endParaRPr lang="en-CH" dirty="0"/>
          </a:p>
        </p:txBody>
      </p:sp>
      <p:sp>
        <p:nvSpPr>
          <p:cNvPr id="4" name="Slide Number Placeholder 3">
            <a:extLst>
              <a:ext uri="{FF2B5EF4-FFF2-40B4-BE49-F238E27FC236}">
                <a16:creationId xmlns:a16="http://schemas.microsoft.com/office/drawing/2014/main" id="{775AA10C-9426-E8F9-FA5A-64677B8D9822}"/>
              </a:ext>
            </a:extLst>
          </p:cNvPr>
          <p:cNvSpPr>
            <a:spLocks noGrp="1"/>
          </p:cNvSpPr>
          <p:nvPr>
            <p:ph type="sldNum" sz="quarter" idx="5"/>
          </p:nvPr>
        </p:nvSpPr>
        <p:spPr/>
        <p:txBody>
          <a:bodyPr/>
          <a:lstStyle/>
          <a:p>
            <a:fld id="{98D46D7F-FDDE-471E-BD16-12D01EAD2671}" type="slidenum">
              <a:rPr lang="en-CH" smtClean="0"/>
              <a:t>49</a:t>
            </a:fld>
            <a:endParaRPr lang="en-CH"/>
          </a:p>
        </p:txBody>
      </p:sp>
    </p:spTree>
    <p:extLst>
      <p:ext uri="{BB962C8B-B14F-4D97-AF65-F5344CB8AC3E}">
        <p14:creationId xmlns:p14="http://schemas.microsoft.com/office/powerpoint/2010/main" val="231005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C615-5536-3AD4-66D5-09B83E93B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7A983-314D-61CB-46A2-1CE796A73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9610E-FBE8-2208-61F1-761CE8E85562}"/>
              </a:ext>
            </a:extLst>
          </p:cNvPr>
          <p:cNvSpPr>
            <a:spLocks noGrp="1"/>
          </p:cNvSpPr>
          <p:nvPr>
            <p:ph type="body" idx="1"/>
          </p:nvPr>
        </p:nvSpPr>
        <p:spPr/>
        <p:txBody>
          <a:bodyPr/>
          <a:lstStyle/>
          <a:p>
            <a:r>
              <a:rPr lang="en-US" dirty="0"/>
              <a:t>Only 2 talks. This is not fair, considering SSH’s status as the second “ranked” real-world cryptographic protocol by ChatGPT.</a:t>
            </a:r>
          </a:p>
        </p:txBody>
      </p:sp>
      <p:sp>
        <p:nvSpPr>
          <p:cNvPr id="4" name="Slide Number Placeholder 3">
            <a:extLst>
              <a:ext uri="{FF2B5EF4-FFF2-40B4-BE49-F238E27FC236}">
                <a16:creationId xmlns:a16="http://schemas.microsoft.com/office/drawing/2014/main" id="{E50BFDEF-A91F-973B-F81A-40FB38B97D3E}"/>
              </a:ext>
            </a:extLst>
          </p:cNvPr>
          <p:cNvSpPr>
            <a:spLocks noGrp="1"/>
          </p:cNvSpPr>
          <p:nvPr>
            <p:ph type="sldNum" sz="quarter" idx="5"/>
          </p:nvPr>
        </p:nvSpPr>
        <p:spPr/>
        <p:txBody>
          <a:bodyPr/>
          <a:lstStyle/>
          <a:p>
            <a:fld id="{98D46D7F-FDDE-471E-BD16-12D01EAD2671}" type="slidenum">
              <a:rPr lang="en-CH" smtClean="0"/>
              <a:t>5</a:t>
            </a:fld>
            <a:endParaRPr lang="en-CH"/>
          </a:p>
        </p:txBody>
      </p:sp>
    </p:spTree>
    <p:extLst>
      <p:ext uri="{BB962C8B-B14F-4D97-AF65-F5344CB8AC3E}">
        <p14:creationId xmlns:p14="http://schemas.microsoft.com/office/powerpoint/2010/main" val="1644562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this exchange, we revisited NIST’s original call for proposals to standardize post-quantum KEMs. There it was mentioned that for ephemeral key exchange protocols, NIST will consider standardizing KEMs that only provide passive/IND-CPA security. But this was back in 2016. Fast forward to the present time where NIST’s PQC standardization process is now over, the two chosen standards ML-KEM and HQC only satisfy IND-CCA security. So for applications using ephemeral key exchange such as TLS/SSH, should NIST have a separate “on-ramp” process (similar to the one for digital signatures that is currently on-going) to standardize IND-CPA secure KEMs?</a:t>
            </a:r>
          </a:p>
          <a:p>
            <a:endParaRPr lang="en-US" dirty="0"/>
          </a:p>
        </p:txBody>
      </p:sp>
      <p:sp>
        <p:nvSpPr>
          <p:cNvPr id="4" name="Slide Number Placeholder 3"/>
          <p:cNvSpPr>
            <a:spLocks noGrp="1"/>
          </p:cNvSpPr>
          <p:nvPr>
            <p:ph type="sldNum" sz="quarter" idx="5"/>
          </p:nvPr>
        </p:nvSpPr>
        <p:spPr/>
        <p:txBody>
          <a:bodyPr/>
          <a:lstStyle/>
          <a:p>
            <a:fld id="{98D46D7F-FDDE-471E-BD16-12D01EAD2671}" type="slidenum">
              <a:rPr lang="en-CH" smtClean="0"/>
              <a:t>50</a:t>
            </a:fld>
            <a:endParaRPr lang="en-CH"/>
          </a:p>
        </p:txBody>
      </p:sp>
    </p:spTree>
    <p:extLst>
      <p:ext uri="{BB962C8B-B14F-4D97-AF65-F5344CB8AC3E}">
        <p14:creationId xmlns:p14="http://schemas.microsoft.com/office/powerpoint/2010/main" val="2291759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8C3E-433C-3B7A-1E1C-6B923A78E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C8D39-A54B-B01A-1A57-CF56562B1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B3923-4911-099A-E51F-89BE666800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Anyways, thanks a lot for your attention! I’m happy to take any questions, or participate/looking forward to some discussions! (I know that I’ve been asking a lot of questions, for which I don’t have the answers. But hopefully some of you do.)</a:t>
            </a: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EE17A83-E5EC-CA48-959D-A5C7BB45CE79}"/>
              </a:ext>
            </a:extLst>
          </p:cNvPr>
          <p:cNvSpPr>
            <a:spLocks noGrp="1"/>
          </p:cNvSpPr>
          <p:nvPr>
            <p:ph type="sldNum" sz="quarter" idx="5"/>
          </p:nvPr>
        </p:nvSpPr>
        <p:spPr/>
        <p:txBody>
          <a:bodyPr/>
          <a:lstStyle/>
          <a:p>
            <a:fld id="{4A2073F2-F905-4C44-BAC7-8D4FBAEA5CB8}" type="slidenum">
              <a:rPr lang="en-CH" smtClean="0"/>
              <a:t>51</a:t>
            </a:fld>
            <a:endParaRPr lang="en-CH"/>
          </a:p>
        </p:txBody>
      </p:sp>
    </p:spTree>
    <p:extLst>
      <p:ext uri="{BB962C8B-B14F-4D97-AF65-F5344CB8AC3E}">
        <p14:creationId xmlns:p14="http://schemas.microsoft.com/office/powerpoint/2010/main" val="1408830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”Lemme just ask ChatGPT”. I asked ChatGPT in a very clickbait-y manner “What are the top 10 real-world crypto protocols (perhaps of all time)?”, since we’re at Real World Crypto after all. Could anyone guess what was the first one on the list?</a:t>
            </a:r>
          </a:p>
          <a:p>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52</a:t>
            </a:fld>
            <a:endParaRPr lang="en-CH"/>
          </a:p>
        </p:txBody>
      </p:sp>
    </p:spTree>
    <p:extLst>
      <p:ext uri="{BB962C8B-B14F-4D97-AF65-F5344CB8AC3E}">
        <p14:creationId xmlns:p14="http://schemas.microsoft.com/office/powerpoint/2010/main" val="670243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93133-7793-1BB5-AF79-D9C344B4E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CD2FC-A09A-E63C-D50A-BD8B15568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67D07-D901-F4D7-9B46-9E29930F2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Bitcoin! Followed by Ethereum., Solana, etc. (Unfortunately ChatGPT has the wrong notion of crypto, but I can’t blame it.)</a:t>
            </a:r>
            <a:endParaRPr lang="en-CH" dirty="0"/>
          </a:p>
        </p:txBody>
      </p:sp>
      <p:sp>
        <p:nvSpPr>
          <p:cNvPr id="4" name="Slide Number Placeholder 3">
            <a:extLst>
              <a:ext uri="{FF2B5EF4-FFF2-40B4-BE49-F238E27FC236}">
                <a16:creationId xmlns:a16="http://schemas.microsoft.com/office/drawing/2014/main" id="{7DCD1B0F-8551-A112-DCC3-6BCFB2FC1A5B}"/>
              </a:ext>
            </a:extLst>
          </p:cNvPr>
          <p:cNvSpPr>
            <a:spLocks noGrp="1"/>
          </p:cNvSpPr>
          <p:nvPr>
            <p:ph type="sldNum" sz="quarter" idx="5"/>
          </p:nvPr>
        </p:nvSpPr>
        <p:spPr/>
        <p:txBody>
          <a:bodyPr/>
          <a:lstStyle/>
          <a:p>
            <a:fld id="{98D46D7F-FDDE-471E-BD16-12D01EAD2671}" type="slidenum">
              <a:rPr lang="en-CH" smtClean="0"/>
              <a:t>53</a:t>
            </a:fld>
            <a:endParaRPr lang="en-CH"/>
          </a:p>
        </p:txBody>
      </p:sp>
    </p:spTree>
    <p:extLst>
      <p:ext uri="{BB962C8B-B14F-4D97-AF65-F5344CB8AC3E}">
        <p14:creationId xmlns:p14="http://schemas.microsoft.com/office/powerpoint/2010/main" val="3378753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Bitcoin again. Anyways,…</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54</a:t>
            </a:fld>
            <a:endParaRPr lang="en-CH"/>
          </a:p>
        </p:txBody>
      </p:sp>
    </p:spTree>
    <p:extLst>
      <p:ext uri="{BB962C8B-B14F-4D97-AF65-F5344CB8AC3E}">
        <p14:creationId xmlns:p14="http://schemas.microsoft.com/office/powerpoint/2010/main" val="42578755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D93B-02C4-32AE-0307-05D91DB7D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9A793-DDF1-5B7D-37BA-9ECFADB7F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DFCD9-F20F-5225-A360-2182F67E08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I.e., adversaries who not only target the hybrid key exchange primitive (as considered in this paper), but who attempt to break security of the entire SSH protocol by potentially attacking multiple SSH sessions in an arbitrary fashion, such as eavesdropping and/or injecting messages, corrupting (long-term keys of) users, obtaining session keys in related sessions, etc.</a:t>
            </a:r>
            <a:endParaRPr lang="en-CH" dirty="0"/>
          </a:p>
        </p:txBody>
      </p:sp>
      <p:sp>
        <p:nvSpPr>
          <p:cNvPr id="4" name="Slide Number Placeholder 3">
            <a:extLst>
              <a:ext uri="{FF2B5EF4-FFF2-40B4-BE49-F238E27FC236}">
                <a16:creationId xmlns:a16="http://schemas.microsoft.com/office/drawing/2014/main" id="{4838D9E9-F244-52F0-3BC4-3EEFABA63122}"/>
              </a:ext>
            </a:extLst>
          </p:cNvPr>
          <p:cNvSpPr>
            <a:spLocks noGrp="1"/>
          </p:cNvSpPr>
          <p:nvPr>
            <p:ph type="sldNum" sz="quarter" idx="5"/>
          </p:nvPr>
        </p:nvSpPr>
        <p:spPr/>
        <p:txBody>
          <a:bodyPr/>
          <a:lstStyle/>
          <a:p>
            <a:fld id="{98D46D7F-FDDE-471E-BD16-12D01EAD2671}" type="slidenum">
              <a:rPr lang="en-CH" smtClean="0"/>
              <a:t>55</a:t>
            </a:fld>
            <a:endParaRPr lang="en-CH"/>
          </a:p>
        </p:txBody>
      </p:sp>
    </p:spTree>
    <p:extLst>
      <p:ext uri="{BB962C8B-B14F-4D97-AF65-F5344CB8AC3E}">
        <p14:creationId xmlns:p14="http://schemas.microsoft.com/office/powerpoint/2010/main" val="3971967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2479-C5C3-BC21-2867-0C201173F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96738-8081-1FE3-E104-902197532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D8D1-0594-F80D-167E-18CB817341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I.e., adversaries who not only target the hybrid key exchange primitive (as considered in this paper), but who attempt to break security of the entire SSH protocol by potentially attacking multiple SSH sessions in an arbitrary fashion, such as eavesdropping and/or injecting messages, corrupting (long-term keys of) users, obtaining session keys in related sessions, etc.</a:t>
            </a:r>
            <a:endParaRPr lang="en-CH" dirty="0"/>
          </a:p>
        </p:txBody>
      </p:sp>
      <p:sp>
        <p:nvSpPr>
          <p:cNvPr id="4" name="Slide Number Placeholder 3">
            <a:extLst>
              <a:ext uri="{FF2B5EF4-FFF2-40B4-BE49-F238E27FC236}">
                <a16:creationId xmlns:a16="http://schemas.microsoft.com/office/drawing/2014/main" id="{96372136-583B-5EF7-8B21-6B8C2D821D19}"/>
              </a:ext>
            </a:extLst>
          </p:cNvPr>
          <p:cNvSpPr>
            <a:spLocks noGrp="1"/>
          </p:cNvSpPr>
          <p:nvPr>
            <p:ph type="sldNum" sz="quarter" idx="5"/>
          </p:nvPr>
        </p:nvSpPr>
        <p:spPr/>
        <p:txBody>
          <a:bodyPr/>
          <a:lstStyle/>
          <a:p>
            <a:fld id="{98D46D7F-FDDE-471E-BD16-12D01EAD2671}" type="slidenum">
              <a:rPr lang="en-CH" smtClean="0"/>
              <a:t>56</a:t>
            </a:fld>
            <a:endParaRPr lang="en-CH"/>
          </a:p>
        </p:txBody>
      </p:sp>
    </p:spTree>
    <p:extLst>
      <p:ext uri="{BB962C8B-B14F-4D97-AF65-F5344CB8AC3E}">
        <p14:creationId xmlns:p14="http://schemas.microsoft.com/office/powerpoint/2010/main" val="2910826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E3B6-FFA5-C516-BFBE-2CF62043E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050B0-4EC0-99E5-DA35-6F0DB3AA2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E3B05-1D16-CCF0-C85D-99D4A05AC502}"/>
              </a:ext>
            </a:extLst>
          </p:cNvPr>
          <p:cNvSpPr>
            <a:spLocks noGrp="1"/>
          </p:cNvSpPr>
          <p:nvPr>
            <p:ph type="body" idx="1"/>
          </p:nvPr>
        </p:nvSpPr>
        <p:spPr/>
        <p:txBody>
          <a:bodyPr/>
          <a:lstStyle/>
          <a:p>
            <a:r>
              <a:rPr lang="en-US" dirty="0"/>
              <a:t>However, in their analysis, Blanchet and </a:t>
            </a:r>
            <a:r>
              <a:rPr lang="en-US" dirty="0" err="1"/>
              <a:t>Jacomme</a:t>
            </a:r>
            <a:r>
              <a:rPr lang="en-US" dirty="0"/>
              <a:t> model SSH as an authenticated key exchange, or AKE(, protocol). And as explained in previous works on SSH, AKE models are not appropriate to analyze security of the protocol. In more detail, note that, in practice, the handshake phase and application data phase in SSH are not nicely separated as shown on this slide,…</a:t>
            </a:r>
            <a:endParaRPr lang="en-CH" dirty="0"/>
          </a:p>
        </p:txBody>
      </p:sp>
      <p:sp>
        <p:nvSpPr>
          <p:cNvPr id="4" name="Slide Number Placeholder 3">
            <a:extLst>
              <a:ext uri="{FF2B5EF4-FFF2-40B4-BE49-F238E27FC236}">
                <a16:creationId xmlns:a16="http://schemas.microsoft.com/office/drawing/2014/main" id="{C87E496C-9389-59AD-C7C1-044E24C7F51E}"/>
              </a:ext>
            </a:extLst>
          </p:cNvPr>
          <p:cNvSpPr>
            <a:spLocks noGrp="1"/>
          </p:cNvSpPr>
          <p:nvPr>
            <p:ph type="sldNum" sz="quarter" idx="5"/>
          </p:nvPr>
        </p:nvSpPr>
        <p:spPr/>
        <p:txBody>
          <a:bodyPr/>
          <a:lstStyle/>
          <a:p>
            <a:fld id="{98D46D7F-FDDE-471E-BD16-12D01EAD2671}" type="slidenum">
              <a:rPr lang="en-CH" smtClean="0"/>
              <a:t>57</a:t>
            </a:fld>
            <a:endParaRPr lang="en-CH"/>
          </a:p>
        </p:txBody>
      </p:sp>
    </p:spTree>
    <p:extLst>
      <p:ext uri="{BB962C8B-B14F-4D97-AF65-F5344CB8AC3E}">
        <p14:creationId xmlns:p14="http://schemas.microsoft.com/office/powerpoint/2010/main" val="258088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1BF47-0D72-5C09-E0A4-5D00DEBC9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CA938-6328-7DEC-B483-464384017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8B886-F219-FBDF-03E8-792CB2713AD9}"/>
              </a:ext>
            </a:extLst>
          </p:cNvPr>
          <p:cNvSpPr>
            <a:spLocks noGrp="1"/>
          </p:cNvSpPr>
          <p:nvPr>
            <p:ph type="body" idx="1"/>
          </p:nvPr>
        </p:nvSpPr>
        <p:spPr/>
        <p:txBody>
          <a:bodyPr/>
          <a:lstStyle/>
          <a:p>
            <a:r>
              <a:rPr lang="en-US" dirty="0"/>
              <a:t>And this interleaving makes it difficult—or even impossible—to analyze SSH in an AKE security model. One of the reasons is that an attacker can trivially distinguish between real or random session keys by decrypting these final handshake messages—since the adversary has the real/random </a:t>
            </a:r>
            <a:r>
              <a:rPr lang="en-US"/>
              <a:t>session key (which </a:t>
            </a:r>
            <a:r>
              <a:rPr lang="en-US" dirty="0"/>
              <a:t>is allowed in the </a:t>
            </a:r>
            <a:r>
              <a:rPr lang="en-US"/>
              <a:t>AKE model)—</a:t>
            </a:r>
            <a:r>
              <a:rPr lang="en-US" dirty="0"/>
              <a:t>thereby breaking key-indistinguishability (as required by the notion of AKE security). (Note that these final handshake messages are also called “key confirmation” messages, and they are typically static/fixed (e.g., they may just say “Handshake Finished”) which in-turn help the attacker to distinguish).</a:t>
            </a:r>
            <a:endParaRPr lang="en-CH" dirty="0"/>
          </a:p>
        </p:txBody>
      </p:sp>
      <p:sp>
        <p:nvSpPr>
          <p:cNvPr id="4" name="Slide Number Placeholder 3">
            <a:extLst>
              <a:ext uri="{FF2B5EF4-FFF2-40B4-BE49-F238E27FC236}">
                <a16:creationId xmlns:a16="http://schemas.microsoft.com/office/drawing/2014/main" id="{BB40AAD9-AB6D-8D42-E6B3-CB4D554A4D17}"/>
              </a:ext>
            </a:extLst>
          </p:cNvPr>
          <p:cNvSpPr>
            <a:spLocks noGrp="1"/>
          </p:cNvSpPr>
          <p:nvPr>
            <p:ph type="sldNum" sz="quarter" idx="5"/>
          </p:nvPr>
        </p:nvSpPr>
        <p:spPr/>
        <p:txBody>
          <a:bodyPr/>
          <a:lstStyle/>
          <a:p>
            <a:fld id="{98D46D7F-FDDE-471E-BD16-12D01EAD2671}" type="slidenum">
              <a:rPr lang="en-CH" smtClean="0"/>
              <a:t>58</a:t>
            </a:fld>
            <a:endParaRPr lang="en-CH"/>
          </a:p>
        </p:txBody>
      </p:sp>
    </p:spTree>
    <p:extLst>
      <p:ext uri="{BB962C8B-B14F-4D97-AF65-F5344CB8AC3E}">
        <p14:creationId xmlns:p14="http://schemas.microsoft.com/office/powerpoint/2010/main" val="1027177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2F63-3887-D25C-CD11-A1B543EB5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AA51A-20F2-A87E-61F5-F3AD8220F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95278-F20F-57F9-E264-F2AE232DA484}"/>
              </a:ext>
            </a:extLst>
          </p:cNvPr>
          <p:cNvSpPr>
            <a:spLocks noGrp="1"/>
          </p:cNvSpPr>
          <p:nvPr>
            <p:ph type="body" idx="1"/>
          </p:nvPr>
        </p:nvSpPr>
        <p:spPr/>
        <p:txBody>
          <a:bodyPr/>
          <a:lstStyle/>
          <a:p>
            <a:r>
              <a:rPr lang="en-US" dirty="0"/>
              <a:t>So in our work, we extended their analysis to prove ACCE security of current versions of SSH that use a hybrid key exchange. Towards our analysis, we first extended the original ACCE model to account for so-called “harvest now, decrypt later” attacks against the (SSH) protocol; at a high level, in our new model, (post-)quantum adversaries also get access to previously completed handshake transcripts/sessions. Then we formally established post-quantum security of SSH in our enhanced ACCE model. It’s worth pointing out that our analysis also captures forward secrecy, in contrast to the previous paper. </a:t>
            </a:r>
            <a:endParaRPr lang="en-CH" dirty="0"/>
          </a:p>
        </p:txBody>
      </p:sp>
      <p:sp>
        <p:nvSpPr>
          <p:cNvPr id="4" name="Slide Number Placeholder 3">
            <a:extLst>
              <a:ext uri="{FF2B5EF4-FFF2-40B4-BE49-F238E27FC236}">
                <a16:creationId xmlns:a16="http://schemas.microsoft.com/office/drawing/2014/main" id="{9F813921-085A-C8C7-EA90-30D68D571A37}"/>
              </a:ext>
            </a:extLst>
          </p:cNvPr>
          <p:cNvSpPr>
            <a:spLocks noGrp="1"/>
          </p:cNvSpPr>
          <p:nvPr>
            <p:ph type="sldNum" sz="quarter" idx="5"/>
          </p:nvPr>
        </p:nvSpPr>
        <p:spPr/>
        <p:txBody>
          <a:bodyPr/>
          <a:lstStyle/>
          <a:p>
            <a:fld id="{98D46D7F-FDDE-471E-BD16-12D01EAD2671}" type="slidenum">
              <a:rPr lang="en-CH" smtClean="0"/>
              <a:t>59</a:t>
            </a:fld>
            <a:endParaRPr lang="en-CH"/>
          </a:p>
        </p:txBody>
      </p:sp>
    </p:spTree>
    <p:extLst>
      <p:ext uri="{BB962C8B-B14F-4D97-AF65-F5344CB8AC3E}">
        <p14:creationId xmlns:p14="http://schemas.microsoft.com/office/powerpoint/2010/main" val="193737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Anyways, all jokes aside, SSH is indeed an important security protocol on the Internet in its own right. As ChatGPT correctly/rightly mentions here, the protocol is widely used to get secure remote access to servers, used for encrypted file transfers, VPN access etc. SSH is also used across a wide range of professions—and not just people in IT—such as molecular biologists, as this meme suggests (which I found in the wild).</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6</a:t>
            </a:fld>
            <a:endParaRPr lang="en-CH"/>
          </a:p>
        </p:txBody>
      </p:sp>
    </p:spTree>
    <p:extLst>
      <p:ext uri="{BB962C8B-B14F-4D97-AF65-F5344CB8AC3E}">
        <p14:creationId xmlns:p14="http://schemas.microsoft.com/office/powerpoint/2010/main" val="3209427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8FD59-4F0D-B135-645F-37C26F89B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A08B1-4A12-B8B3-B5C3-EEF254508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26E0E-020C-BEBF-2303-10CABE61BF37}"/>
              </a:ext>
            </a:extLst>
          </p:cNvPr>
          <p:cNvSpPr>
            <a:spLocks noGrp="1"/>
          </p:cNvSpPr>
          <p:nvPr>
            <p:ph type="body" idx="1"/>
          </p:nvPr>
        </p:nvSpPr>
        <p:spPr/>
        <p:txBody>
          <a:bodyPr/>
          <a:lstStyle/>
          <a:p>
            <a:r>
              <a:rPr lang="en-US" dirty="0"/>
              <a:t>So after establishing post-quantum ACCE security of SSH on a protocol-level,  (that IND-CPA secure hybrid KEMs–along with other secure building blocks—result in SSH being a secure ACCE protocol in the post-quantum setting), we shifted our focus to prove IND-CPA security of the actual hybrid KEMs used in current versions/implementations of SSH at a primitive-level—essentially following a “top-down” approach in our analysis. Specifically, we were able to show that the way Diffie-Hellman (or other pre-quantum) key exchange and quantum-secure key exchanges are combined/”hybridized” in post-quantum SSH in practice can indeed result in IND-CPA secure hybrid KEMs in the quantum ROM (our result is in contrast to previous works on SSH that relied on classical ROM).</a:t>
            </a:r>
          </a:p>
        </p:txBody>
      </p:sp>
      <p:sp>
        <p:nvSpPr>
          <p:cNvPr id="4" name="Slide Number Placeholder 3">
            <a:extLst>
              <a:ext uri="{FF2B5EF4-FFF2-40B4-BE49-F238E27FC236}">
                <a16:creationId xmlns:a16="http://schemas.microsoft.com/office/drawing/2014/main" id="{C3FFF50E-BC2A-48A4-37A9-6D7C2AA8632B}"/>
              </a:ext>
            </a:extLst>
          </p:cNvPr>
          <p:cNvSpPr>
            <a:spLocks noGrp="1"/>
          </p:cNvSpPr>
          <p:nvPr>
            <p:ph type="sldNum" sz="quarter" idx="5"/>
          </p:nvPr>
        </p:nvSpPr>
        <p:spPr/>
        <p:txBody>
          <a:bodyPr/>
          <a:lstStyle/>
          <a:p>
            <a:fld id="{98D46D7F-FDDE-471E-BD16-12D01EAD2671}" type="slidenum">
              <a:rPr lang="en-CH" smtClean="0"/>
              <a:t>60</a:t>
            </a:fld>
            <a:endParaRPr lang="en-CH"/>
          </a:p>
        </p:txBody>
      </p:sp>
    </p:spTree>
    <p:extLst>
      <p:ext uri="{BB962C8B-B14F-4D97-AF65-F5344CB8AC3E}">
        <p14:creationId xmlns:p14="http://schemas.microsoft.com/office/powerpoint/2010/main" val="59101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EE3B7-761B-B897-47E3-743A07914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FB982-DF05-C9BF-2C6E-321706DFE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79D63-762B-86C9-38F7-53BD7ABB4790}"/>
              </a:ext>
            </a:extLst>
          </p:cNvPr>
          <p:cNvSpPr>
            <a:spLocks noGrp="1"/>
          </p:cNvSpPr>
          <p:nvPr>
            <p:ph type="body" idx="1"/>
          </p:nvPr>
        </p:nvSpPr>
        <p:spPr/>
        <p:txBody>
          <a:bodyPr/>
          <a:lstStyle/>
          <a:p>
            <a:r>
              <a:rPr lang="en-US" dirty="0"/>
              <a:t>Now of-course, to obtain IND-CPA secure hybrid KEMs, we also require the underlying quantum-secure KEM used in SSH to satisfy IND-CPA security (in the QROM as well). And if we look at SSH implementations in practice, such as OpenSSH and </a:t>
            </a:r>
            <a:r>
              <a:rPr lang="en-US" dirty="0" err="1"/>
              <a:t>TinySSH</a:t>
            </a:r>
            <a:r>
              <a:rPr lang="en-US" dirty="0"/>
              <a:t>, most of them instantiate the quantum-secure KEM with a scheme called “Streamlined NTRU Prime”. Streamlined NTRU Prime is a KEM which was submitted to NIST’s PQC standardization process. </a:t>
            </a:r>
          </a:p>
          <a:p>
            <a:endParaRPr lang="en-CH" dirty="0"/>
          </a:p>
        </p:txBody>
      </p:sp>
      <p:sp>
        <p:nvSpPr>
          <p:cNvPr id="4" name="Slide Number Placeholder 3">
            <a:extLst>
              <a:ext uri="{FF2B5EF4-FFF2-40B4-BE49-F238E27FC236}">
                <a16:creationId xmlns:a16="http://schemas.microsoft.com/office/drawing/2014/main" id="{3E0B7629-075B-D664-F24E-D93009C7A671}"/>
              </a:ext>
            </a:extLst>
          </p:cNvPr>
          <p:cNvSpPr>
            <a:spLocks noGrp="1"/>
          </p:cNvSpPr>
          <p:nvPr>
            <p:ph type="sldNum" sz="quarter" idx="5"/>
          </p:nvPr>
        </p:nvSpPr>
        <p:spPr/>
        <p:txBody>
          <a:bodyPr/>
          <a:lstStyle/>
          <a:p>
            <a:fld id="{98D46D7F-FDDE-471E-BD16-12D01EAD2671}" type="slidenum">
              <a:rPr lang="en-CH" smtClean="0"/>
              <a:t>61</a:t>
            </a:fld>
            <a:endParaRPr lang="en-CH"/>
          </a:p>
        </p:txBody>
      </p:sp>
    </p:spTree>
    <p:extLst>
      <p:ext uri="{BB962C8B-B14F-4D97-AF65-F5344CB8AC3E}">
        <p14:creationId xmlns:p14="http://schemas.microsoft.com/office/powerpoint/2010/main" val="33304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8DBC-50AE-38A5-A5D3-AA5549F9D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F9186-6897-5B96-4D8A-609E75327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BB802-981C-B880-7A2C-FB7654DBA912}"/>
              </a:ext>
            </a:extLst>
          </p:cNvPr>
          <p:cNvSpPr>
            <a:spLocks noGrp="1"/>
          </p:cNvSpPr>
          <p:nvPr>
            <p:ph type="body" idx="1"/>
          </p:nvPr>
        </p:nvSpPr>
        <p:spPr/>
        <p:txBody>
          <a:bodyPr/>
          <a:lstStyle/>
          <a:p>
            <a:r>
              <a:rPr lang="en-US" dirty="0"/>
              <a:t>Hence, we (concretely) proved IND-CPA security of Streamlined NTRU Prime in the QROM with relatively tight bounds, and also describe a way to formally establish the stronger notion of IND-CCA security too. This result is relevant/important (on its own) because a prior work by </a:t>
            </a:r>
            <a:r>
              <a:rPr lang="en-US" dirty="0" err="1"/>
              <a:t>Xagawa</a:t>
            </a:r>
            <a:r>
              <a:rPr lang="en-US" dirty="0"/>
              <a:t> points out that it’s quite non-trivial to analyze Streamlined NTRU Prime in the QROM because of certain design choices in the KEM, and leaves it as an open problem. Hence, our analysis here overcomes those issues. </a:t>
            </a:r>
          </a:p>
        </p:txBody>
      </p:sp>
      <p:sp>
        <p:nvSpPr>
          <p:cNvPr id="4" name="Slide Number Placeholder 3">
            <a:extLst>
              <a:ext uri="{FF2B5EF4-FFF2-40B4-BE49-F238E27FC236}">
                <a16:creationId xmlns:a16="http://schemas.microsoft.com/office/drawing/2014/main" id="{6F01C1CA-DEA5-A34A-33BA-349EAC70714D}"/>
              </a:ext>
            </a:extLst>
          </p:cNvPr>
          <p:cNvSpPr>
            <a:spLocks noGrp="1"/>
          </p:cNvSpPr>
          <p:nvPr>
            <p:ph type="sldNum" sz="quarter" idx="5"/>
          </p:nvPr>
        </p:nvSpPr>
        <p:spPr/>
        <p:txBody>
          <a:bodyPr/>
          <a:lstStyle/>
          <a:p>
            <a:fld id="{98D46D7F-FDDE-471E-BD16-12D01EAD2671}" type="slidenum">
              <a:rPr lang="en-CH" smtClean="0"/>
              <a:t>62</a:t>
            </a:fld>
            <a:endParaRPr lang="en-CH"/>
          </a:p>
        </p:txBody>
      </p:sp>
    </p:spTree>
    <p:extLst>
      <p:ext uri="{BB962C8B-B14F-4D97-AF65-F5344CB8AC3E}">
        <p14:creationId xmlns:p14="http://schemas.microsoft.com/office/powerpoint/2010/main" val="674257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56B4-7043-9F8D-10DD-143172C51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472D7-1FA8-FB32-A6C6-C40233FFC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50CF0-687A-11E2-6606-A220F1BD4174}"/>
              </a:ext>
            </a:extLst>
          </p:cNvPr>
          <p:cNvSpPr>
            <a:spLocks noGrp="1"/>
          </p:cNvSpPr>
          <p:nvPr>
            <p:ph type="body" idx="1"/>
          </p:nvPr>
        </p:nvSpPr>
        <p:spPr/>
        <p:txBody>
          <a:bodyPr/>
          <a:lstStyle/>
          <a:p>
            <a:endParaRPr lang="en-US" dirty="0"/>
          </a:p>
          <a:p>
            <a:endParaRPr lang="en-US" dirty="0"/>
          </a:p>
          <a:p>
            <a:r>
              <a:rPr lang="en-US" dirty="0"/>
              <a:t>Used in </a:t>
            </a:r>
            <a:r>
              <a:rPr lang="en-US" dirty="0" err="1"/>
              <a:t>sntrup</a:t>
            </a:r>
            <a:r>
              <a:rPr lang="en-US" dirty="0"/>
              <a:t> and ML-KEM. (Also mention here(?) that </a:t>
            </a:r>
            <a:r>
              <a:rPr lang="en-US" dirty="0" err="1"/>
              <a:t>sntrup</a:t>
            </a:r>
            <a:r>
              <a:rPr lang="en-US" dirty="0"/>
              <a:t> uses a weird FO hence the open problem of analyzing the KEM in the QROM?)</a:t>
            </a:r>
          </a:p>
          <a:p>
            <a:endParaRPr lang="en-CH" dirty="0"/>
          </a:p>
        </p:txBody>
      </p:sp>
      <p:sp>
        <p:nvSpPr>
          <p:cNvPr id="4" name="Slide Number Placeholder 3">
            <a:extLst>
              <a:ext uri="{FF2B5EF4-FFF2-40B4-BE49-F238E27FC236}">
                <a16:creationId xmlns:a16="http://schemas.microsoft.com/office/drawing/2014/main" id="{231DD275-7A52-3629-A1C0-F22538064745}"/>
              </a:ext>
            </a:extLst>
          </p:cNvPr>
          <p:cNvSpPr>
            <a:spLocks noGrp="1"/>
          </p:cNvSpPr>
          <p:nvPr>
            <p:ph type="sldNum" sz="quarter" idx="5"/>
          </p:nvPr>
        </p:nvSpPr>
        <p:spPr/>
        <p:txBody>
          <a:bodyPr/>
          <a:lstStyle/>
          <a:p>
            <a:fld id="{98D46D7F-FDDE-471E-BD16-12D01EAD2671}" type="slidenum">
              <a:rPr lang="en-CH" smtClean="0"/>
              <a:t>63</a:t>
            </a:fld>
            <a:endParaRPr lang="en-CH"/>
          </a:p>
        </p:txBody>
      </p:sp>
    </p:spTree>
    <p:extLst>
      <p:ext uri="{BB962C8B-B14F-4D97-AF65-F5344CB8AC3E}">
        <p14:creationId xmlns:p14="http://schemas.microsoft.com/office/powerpoint/2010/main" val="180843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discussing our analysis of SSH, let’s first see how the protocol works—at-least at a very high level. As ChatGPT again correctly says here, SSH indeed uses public-key cryptography and symmetric encryption.</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7</a:t>
            </a:fld>
            <a:endParaRPr lang="en-CH"/>
          </a:p>
        </p:txBody>
      </p:sp>
    </p:spTree>
    <p:extLst>
      <p:ext uri="{BB962C8B-B14F-4D97-AF65-F5344CB8AC3E}">
        <p14:creationId xmlns:p14="http://schemas.microsoft.com/office/powerpoint/2010/main" val="329164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DBD61-E549-FBCD-DD69-F759D7180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0A316-1D90-58EA-DBD9-AC2228068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C0D7A-1895-D341-4E99-EBB575BC6661}"/>
              </a:ext>
            </a:extLst>
          </p:cNvPr>
          <p:cNvSpPr>
            <a:spLocks noGrp="1"/>
          </p:cNvSpPr>
          <p:nvPr>
            <p:ph type="body" idx="1"/>
          </p:nvPr>
        </p:nvSpPr>
        <p:spPr/>
        <p:txBody>
          <a:bodyPr/>
          <a:lstStyle/>
          <a:p>
            <a:r>
              <a:rPr lang="en-US" dirty="0"/>
              <a:t>In a bit more detail, the SSH client and the SSH server exchange messages/key-material at the start in a so-called “Handshake Phase”, and generate (identical) session keys (also with the server authenticating itself to the client, and optionally vice-versa) using public-key cryptography. Then the server and client use the session keys to communicate over a secure channel in the “Application Data Phase” using symmetric encryption.</a:t>
            </a:r>
            <a:endParaRPr lang="en-CH" dirty="0"/>
          </a:p>
        </p:txBody>
      </p:sp>
      <p:sp>
        <p:nvSpPr>
          <p:cNvPr id="4" name="Slide Number Placeholder 3">
            <a:extLst>
              <a:ext uri="{FF2B5EF4-FFF2-40B4-BE49-F238E27FC236}">
                <a16:creationId xmlns:a16="http://schemas.microsoft.com/office/drawing/2014/main" id="{9129AC4B-8F9F-4A47-531C-C881A5CC78EE}"/>
              </a:ext>
            </a:extLst>
          </p:cNvPr>
          <p:cNvSpPr>
            <a:spLocks noGrp="1"/>
          </p:cNvSpPr>
          <p:nvPr>
            <p:ph type="sldNum" sz="quarter" idx="5"/>
          </p:nvPr>
        </p:nvSpPr>
        <p:spPr/>
        <p:txBody>
          <a:bodyPr/>
          <a:lstStyle/>
          <a:p>
            <a:fld id="{98D46D7F-FDDE-471E-BD16-12D01EAD2671}" type="slidenum">
              <a:rPr lang="en-CH" smtClean="0"/>
              <a:t>8</a:t>
            </a:fld>
            <a:endParaRPr lang="en-CH"/>
          </a:p>
        </p:txBody>
      </p:sp>
    </p:spTree>
    <p:extLst>
      <p:ext uri="{BB962C8B-B14F-4D97-AF65-F5344CB8AC3E}">
        <p14:creationId xmlns:p14="http://schemas.microsoft.com/office/powerpoint/2010/main" val="2394425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the public-key part, in older deployments of the SSH protocol, Diffie-Hellman key-exchange was used. But since it is not secure against attackers/adversaries who potentially have access to (large-scale) quantum computers,…</a:t>
            </a:r>
            <a:endParaRPr lang="en-CH" dirty="0"/>
          </a:p>
        </p:txBody>
      </p:sp>
      <p:sp>
        <p:nvSpPr>
          <p:cNvPr id="4" name="Slide Number Placeholder 3"/>
          <p:cNvSpPr>
            <a:spLocks noGrp="1"/>
          </p:cNvSpPr>
          <p:nvPr>
            <p:ph type="sldNum" sz="quarter" idx="5"/>
          </p:nvPr>
        </p:nvSpPr>
        <p:spPr/>
        <p:txBody>
          <a:bodyPr/>
          <a:lstStyle/>
          <a:p>
            <a:fld id="{98D46D7F-FDDE-471E-BD16-12D01EAD2671}" type="slidenum">
              <a:rPr lang="en-CH" smtClean="0"/>
              <a:t>9</a:t>
            </a:fld>
            <a:endParaRPr lang="en-CH"/>
          </a:p>
        </p:txBody>
      </p:sp>
    </p:spTree>
    <p:extLst>
      <p:ext uri="{BB962C8B-B14F-4D97-AF65-F5344CB8AC3E}">
        <p14:creationId xmlns:p14="http://schemas.microsoft.com/office/powerpoint/2010/main" val="389861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3020-A43C-5BA0-D7EE-DD4DD56BDF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511FA607-DC2D-A44D-7755-EF0BEAA6C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D5265544-BB05-3E74-DD0F-A453532545B5}"/>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5" name="Footer Placeholder 4">
            <a:extLst>
              <a:ext uri="{FF2B5EF4-FFF2-40B4-BE49-F238E27FC236}">
                <a16:creationId xmlns:a16="http://schemas.microsoft.com/office/drawing/2014/main" id="{B38A33F9-B9FB-4602-6EA7-E0C0A551B1B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FA93F87-0FE9-D042-C311-59376A024E9A}"/>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145714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CF42-1F81-15C4-3232-40D9D70771D3}"/>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22441EB7-FA65-0291-7332-61FAAB4A1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BBD6E9C6-EE19-E72E-6080-3BEB25CA04F7}"/>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5" name="Footer Placeholder 4">
            <a:extLst>
              <a:ext uri="{FF2B5EF4-FFF2-40B4-BE49-F238E27FC236}">
                <a16:creationId xmlns:a16="http://schemas.microsoft.com/office/drawing/2014/main" id="{ED982794-AB4F-786F-2807-D41C6B3E3BC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6A7993B-1E7B-C519-8DB4-60317A245C56}"/>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234519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ECD86B-933A-9AAC-DEB7-C42BC9350C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A2766333-9A2A-E1EC-18CC-C6716F5F5F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F70B096-7DE5-D25E-31D9-EE3F2EB230AF}"/>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5" name="Footer Placeholder 4">
            <a:extLst>
              <a:ext uri="{FF2B5EF4-FFF2-40B4-BE49-F238E27FC236}">
                <a16:creationId xmlns:a16="http://schemas.microsoft.com/office/drawing/2014/main" id="{14F5F832-AA6D-A9E2-B049-03D9E5E2CDC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DD2DD7B-911C-998F-04CD-9A2EB60F7B9B}"/>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337035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CB33-25D4-C102-4A5E-E7AE72D77D72}"/>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5C8E98CE-199D-6532-B57B-BD8732769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779C12D-5745-D2BA-A427-88AAD856ED3D}"/>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5" name="Footer Placeholder 4">
            <a:extLst>
              <a:ext uri="{FF2B5EF4-FFF2-40B4-BE49-F238E27FC236}">
                <a16:creationId xmlns:a16="http://schemas.microsoft.com/office/drawing/2014/main" id="{C3CD8873-5C5E-D4E7-4A0E-6DB050838B1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7830B4B-0EDB-3843-C383-EA95865EE9B3}"/>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31305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6BC8-C44C-E4CB-CDB9-51FA610FD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0D9B41D6-7742-E678-46A1-77DE8A8779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E41D4-5EB2-D69D-937B-5351CFAD1AC3}"/>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5" name="Footer Placeholder 4">
            <a:extLst>
              <a:ext uri="{FF2B5EF4-FFF2-40B4-BE49-F238E27FC236}">
                <a16:creationId xmlns:a16="http://schemas.microsoft.com/office/drawing/2014/main" id="{96FD3949-252C-0670-D541-39048B1988B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D7E12A4-A13A-1E0C-B939-24C2D3D95ED0}"/>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1479715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3CF1-5AEC-2205-BD07-C2687602E56A}"/>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CC025701-4DC8-1467-96E8-AF005F6E5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500779BC-BB3B-40CA-7234-D599F50D2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85E9A692-0FC0-8B85-E0BD-EAD62D69F64A}"/>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6" name="Footer Placeholder 5">
            <a:extLst>
              <a:ext uri="{FF2B5EF4-FFF2-40B4-BE49-F238E27FC236}">
                <a16:creationId xmlns:a16="http://schemas.microsoft.com/office/drawing/2014/main" id="{83E2859B-21FC-8049-6BB1-6A4E41A72F02}"/>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61D0090-150E-EC54-542C-07427CF6A049}"/>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198315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FE60-8F72-ABDF-7E65-09524F93DA5C}"/>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57A895B7-CCA1-E755-106D-401DC183BD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0665CE-B70F-F1A6-70DF-421983405B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D69C089A-40FB-22CE-0DB2-6C309CC61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88B21-D453-1ABC-7883-6D18477FB5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3D765F20-6EC7-5E3E-3EA4-1784AA1F2CF6}"/>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8" name="Footer Placeholder 7">
            <a:extLst>
              <a:ext uri="{FF2B5EF4-FFF2-40B4-BE49-F238E27FC236}">
                <a16:creationId xmlns:a16="http://schemas.microsoft.com/office/drawing/2014/main" id="{BE18978B-742A-93E2-C2BF-707E9A0696B2}"/>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5A220C30-45DA-B228-D250-325C67820700}"/>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337508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E8C6-50BA-EF34-B196-23E61A6894A7}"/>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F08CCA70-2937-767D-7CB1-58297FDCB8F6}"/>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4" name="Footer Placeholder 3">
            <a:extLst>
              <a:ext uri="{FF2B5EF4-FFF2-40B4-BE49-F238E27FC236}">
                <a16:creationId xmlns:a16="http://schemas.microsoft.com/office/drawing/2014/main" id="{0942E40C-C4E4-9BF3-B44E-7ECCC1276EAD}"/>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450EEE40-9342-52E9-AA90-FED18CFED6E4}"/>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170893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B34816-2E70-504D-456C-042EC1956386}"/>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3" name="Footer Placeholder 2">
            <a:extLst>
              <a:ext uri="{FF2B5EF4-FFF2-40B4-BE49-F238E27FC236}">
                <a16:creationId xmlns:a16="http://schemas.microsoft.com/office/drawing/2014/main" id="{A8059E53-CBC1-7731-A401-395F783E21AA}"/>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421C3BE-A9C1-ECEF-CAB2-D76AFA5E03B6}"/>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109530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DD3A-F285-9342-7008-303192D8A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E9466C68-DC75-7676-E29C-C3A2080B3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4693C04B-F089-8E79-8A58-F62757137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6C335-39CB-7440-9698-02C303895296}"/>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6" name="Footer Placeholder 5">
            <a:extLst>
              <a:ext uri="{FF2B5EF4-FFF2-40B4-BE49-F238E27FC236}">
                <a16:creationId xmlns:a16="http://schemas.microsoft.com/office/drawing/2014/main" id="{4E6E19C3-B8B6-3090-3523-82E6E5FBF58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5501B5A-5906-F868-BF08-3A00017AA7C1}"/>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2475013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00E3-EFAD-44BA-4C37-B2306746A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9C808BCF-3B89-6072-A08A-F3F7F67CC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793F42F1-D297-684A-DB5F-30AA4E77B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622BC-19D8-B881-5DDB-A7A63FC38964}"/>
              </a:ext>
            </a:extLst>
          </p:cNvPr>
          <p:cNvSpPr>
            <a:spLocks noGrp="1"/>
          </p:cNvSpPr>
          <p:nvPr>
            <p:ph type="dt" sz="half" idx="10"/>
          </p:nvPr>
        </p:nvSpPr>
        <p:spPr/>
        <p:txBody>
          <a:bodyPr/>
          <a:lstStyle/>
          <a:p>
            <a:fld id="{BBAA9B94-8D2B-4ADC-88D4-D91FFC23A4BF}" type="datetimeFigureOut">
              <a:rPr lang="en-CH" smtClean="0"/>
              <a:t>21/03/2025</a:t>
            </a:fld>
            <a:endParaRPr lang="en-CH"/>
          </a:p>
        </p:txBody>
      </p:sp>
      <p:sp>
        <p:nvSpPr>
          <p:cNvPr id="6" name="Footer Placeholder 5">
            <a:extLst>
              <a:ext uri="{FF2B5EF4-FFF2-40B4-BE49-F238E27FC236}">
                <a16:creationId xmlns:a16="http://schemas.microsoft.com/office/drawing/2014/main" id="{C41F91CC-BF29-AFB1-4851-0EBA43642F2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87DA965-5809-0ABB-6243-0CE1403E7B2D}"/>
              </a:ext>
            </a:extLst>
          </p:cNvPr>
          <p:cNvSpPr>
            <a:spLocks noGrp="1"/>
          </p:cNvSpPr>
          <p:nvPr>
            <p:ph type="sldNum" sz="quarter" idx="12"/>
          </p:nvPr>
        </p:nvSpPr>
        <p:spPr/>
        <p:txBody>
          <a:bodyPr/>
          <a:lstStyle/>
          <a:p>
            <a:fld id="{F5486B1C-9C27-4F6F-AE85-FFB8DD84208D}" type="slidenum">
              <a:rPr lang="en-CH" smtClean="0"/>
              <a:t>‹#›</a:t>
            </a:fld>
            <a:endParaRPr lang="en-CH"/>
          </a:p>
        </p:txBody>
      </p:sp>
    </p:spTree>
    <p:extLst>
      <p:ext uri="{BB962C8B-B14F-4D97-AF65-F5344CB8AC3E}">
        <p14:creationId xmlns:p14="http://schemas.microsoft.com/office/powerpoint/2010/main" val="190840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AC682-C763-B027-8D89-31B7AB9460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B1F1F765-5E19-CB16-8873-A30A92A7B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E81C78DE-29C6-26A9-BC60-79F66D1E7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AA9B94-8D2B-4ADC-88D4-D91FFC23A4BF}" type="datetimeFigureOut">
              <a:rPr lang="en-CH" smtClean="0"/>
              <a:t>21/03/2025</a:t>
            </a:fld>
            <a:endParaRPr lang="en-CH"/>
          </a:p>
        </p:txBody>
      </p:sp>
      <p:sp>
        <p:nvSpPr>
          <p:cNvPr id="5" name="Footer Placeholder 4">
            <a:extLst>
              <a:ext uri="{FF2B5EF4-FFF2-40B4-BE49-F238E27FC236}">
                <a16:creationId xmlns:a16="http://schemas.microsoft.com/office/drawing/2014/main" id="{8758746F-01CB-0BDE-F669-0C853F4A4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FF3D65EB-6970-A092-E32C-CFA18C0F2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486B1C-9C27-4F6F-AE85-FFB8DD84208D}" type="slidenum">
              <a:rPr lang="en-CH" smtClean="0"/>
              <a:t>‹#›</a:t>
            </a:fld>
            <a:endParaRPr lang="en-CH"/>
          </a:p>
        </p:txBody>
      </p:sp>
    </p:spTree>
    <p:extLst>
      <p:ext uri="{BB962C8B-B14F-4D97-AF65-F5344CB8AC3E}">
        <p14:creationId xmlns:p14="http://schemas.microsoft.com/office/powerpoint/2010/main" val="2820856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5.svg"/><Relationship Id="rId12" Type="http://schemas.openxmlformats.org/officeDocument/2006/relationships/image" Target="../media/image17.svg"/><Relationship Id="rId2" Type="http://schemas.openxmlformats.org/officeDocument/2006/relationships/notesSlide" Target="../notesSlides/notesSlide10.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jpeg"/><Relationship Id="rId1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5.png"/><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5.sv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jpeg"/><Relationship Id="rId1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5.png"/><Relationship Id="rId1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7.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26.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32.png"/><Relationship Id="rId12" Type="http://schemas.openxmlformats.org/officeDocument/2006/relationships/image" Target="../media/image18.png"/><Relationship Id="rId2" Type="http://schemas.openxmlformats.org/officeDocument/2006/relationships/notesSlide" Target="../notesSlides/notesSlide19.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34.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9.png"/><Relationship Id="rId2" Type="http://schemas.openxmlformats.org/officeDocument/2006/relationships/notesSlide" Target="../notesSlides/notesSlide20.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36.png"/><Relationship Id="rId10" Type="http://schemas.openxmlformats.org/officeDocument/2006/relationships/image" Target="../media/image19.sv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90.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90.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3.jpe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1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17" Type="http://schemas.openxmlformats.org/officeDocument/2006/relationships/image" Target="../media/image29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svg"/><Relationship Id="rId19" Type="http://schemas.openxmlformats.org/officeDocument/2006/relationships/image" Target="../media/image41.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90.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28.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2" Type="http://schemas.openxmlformats.org/officeDocument/2006/relationships/notesSlide" Target="../notesSlides/notesSlide28.xml"/><Relationship Id="rId16"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43.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image" Target="../media/image19.svg"/><Relationship Id="rId3"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30.xml"/><Relationship Id="rId16"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370.png"/><Relationship Id="rId1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6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60.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60.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6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55.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26.png"/><Relationship Id="rId14"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18.png"/><Relationship Id="rId17" Type="http://schemas.openxmlformats.org/officeDocument/2006/relationships/image" Target="../media/image59.png"/><Relationship Id="rId2" Type="http://schemas.openxmlformats.org/officeDocument/2006/relationships/notesSlide" Target="../notesSlides/notesSlide56.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26.png"/><Relationship Id="rId14"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57.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26.png"/><Relationship Id="rId14"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18.png"/><Relationship Id="rId17" Type="http://schemas.openxmlformats.org/officeDocument/2006/relationships/image" Target="../media/image60.png"/><Relationship Id="rId2" Type="http://schemas.openxmlformats.org/officeDocument/2006/relationships/notesSlide" Target="../notesSlides/notesSlide58.xml"/><Relationship Id="rId16"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image" Target="../media/image290.png"/><Relationship Id="rId14"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2" Type="http://schemas.openxmlformats.org/officeDocument/2006/relationships/notesSlide" Target="../notesSlides/notesSlide59.xml"/><Relationship Id="rId16"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35.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2" Type="http://schemas.openxmlformats.org/officeDocument/2006/relationships/notesSlide" Target="../notesSlides/notesSlide60.xml"/><Relationship Id="rId16"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43.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61.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17" Type="http://schemas.openxmlformats.org/officeDocument/2006/relationships/image" Target="../media/image290.png"/><Relationship Id="rId2" Type="http://schemas.openxmlformats.org/officeDocument/2006/relationships/notesSlide" Target="../notesSlides/notesSlide61.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43.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62.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360.png"/><Relationship Id="rId12" Type="http://schemas.openxmlformats.org/officeDocument/2006/relationships/image" Target="../media/image19.svg"/><Relationship Id="rId17" Type="http://schemas.openxmlformats.org/officeDocument/2006/relationships/image" Target="../media/image290.png"/><Relationship Id="rId2" Type="http://schemas.openxmlformats.org/officeDocument/2006/relationships/notesSlide" Target="../notesSlides/notesSlide6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43.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svg"/></Relationships>
</file>

<file path=ppt/slides/_rels/slide63.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image" Target="../media/image19.svg"/><Relationship Id="rId3" Type="http://schemas.openxmlformats.org/officeDocument/2006/relationships/image" Target="../media/image43.pn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notesSlide" Target="../notesSlides/notesSlide63.xml"/><Relationship Id="rId16"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13.jpe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370.png"/><Relationship Id="rId14" Type="http://schemas.openxmlformats.org/officeDocument/2006/relationships/image" Target="../media/image20.png"/></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5.svg"/><Relationship Id="rId12" Type="http://schemas.openxmlformats.org/officeDocument/2006/relationships/image" Target="../media/image17.svg"/><Relationship Id="rId2" Type="http://schemas.openxmlformats.org/officeDocument/2006/relationships/notesSlide" Target="../notesSlides/notesSlide9.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jpe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0.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ndefined">
            <a:extLst>
              <a:ext uri="{FF2B5EF4-FFF2-40B4-BE49-F238E27FC236}">
                <a16:creationId xmlns:a16="http://schemas.microsoft.com/office/drawing/2014/main" id="{C535747D-F968-F115-73E3-C30FBA23B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589" y="5456888"/>
            <a:ext cx="2073673" cy="11418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861412-F059-4481-B313-1A518CD6BBE3}"/>
              </a:ext>
            </a:extLst>
          </p:cNvPr>
          <p:cNvSpPr>
            <a:spLocks noGrp="1"/>
          </p:cNvSpPr>
          <p:nvPr>
            <p:ph type="ctrTitle"/>
          </p:nvPr>
        </p:nvSpPr>
        <p:spPr>
          <a:xfrm>
            <a:off x="1924850" y="626311"/>
            <a:ext cx="8342299" cy="2387600"/>
          </a:xfrm>
        </p:spPr>
        <p:txBody>
          <a:bodyPr>
            <a:normAutofit/>
          </a:bodyPr>
          <a:lstStyle/>
          <a:p>
            <a:r>
              <a:rPr lang="en-US" sz="4800" dirty="0"/>
              <a:t>Post-quantum Cryptographic Analysis of SSH</a:t>
            </a:r>
            <a:endParaRPr lang="en-CH" sz="4800" dirty="0"/>
          </a:p>
        </p:txBody>
      </p:sp>
      <p:sp>
        <p:nvSpPr>
          <p:cNvPr id="5" name="Subtitle 2">
            <a:extLst>
              <a:ext uri="{FF2B5EF4-FFF2-40B4-BE49-F238E27FC236}">
                <a16:creationId xmlns:a16="http://schemas.microsoft.com/office/drawing/2014/main" id="{F515FD2C-7E7F-40C8-8082-8BDB7C76A53A}"/>
              </a:ext>
            </a:extLst>
          </p:cNvPr>
          <p:cNvSpPr txBox="1">
            <a:spLocks/>
          </p:cNvSpPr>
          <p:nvPr/>
        </p:nvSpPr>
        <p:spPr>
          <a:xfrm>
            <a:off x="1460210" y="2813960"/>
            <a:ext cx="9579934" cy="31144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cs typeface="Calibri"/>
            </a:endParaRPr>
          </a:p>
          <a:p>
            <a:r>
              <a:rPr lang="en-US" dirty="0">
                <a:cs typeface="Calibri"/>
              </a:rPr>
              <a:t>Varun Maram</a:t>
            </a:r>
          </a:p>
          <a:p>
            <a:r>
              <a:rPr lang="en-US" dirty="0"/>
              <a:t>Cybersecurity Group</a:t>
            </a:r>
          </a:p>
          <a:p>
            <a:r>
              <a:rPr lang="en-US" dirty="0" err="1">
                <a:cs typeface="Calibri"/>
              </a:rPr>
              <a:t>SandboxAQ</a:t>
            </a:r>
            <a:r>
              <a:rPr lang="en-US" dirty="0">
                <a:cs typeface="Calibri"/>
              </a:rPr>
              <a:t>                                     </a:t>
            </a:r>
          </a:p>
        </p:txBody>
      </p:sp>
      <p:pic>
        <p:nvPicPr>
          <p:cNvPr id="4" name="Graphic 3">
            <a:extLst>
              <a:ext uri="{FF2B5EF4-FFF2-40B4-BE49-F238E27FC236}">
                <a16:creationId xmlns:a16="http://schemas.microsoft.com/office/drawing/2014/main" id="{5BB92104-4037-00A5-4104-F781903197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 y="3354534"/>
            <a:ext cx="4824515" cy="1155166"/>
          </a:xfrm>
          <a:prstGeom prst="rect">
            <a:avLst/>
          </a:prstGeom>
          <a:effectLst/>
        </p:spPr>
      </p:pic>
      <p:cxnSp>
        <p:nvCxnSpPr>
          <p:cNvPr id="3" name="Straight Connector 2">
            <a:extLst>
              <a:ext uri="{FF2B5EF4-FFF2-40B4-BE49-F238E27FC236}">
                <a16:creationId xmlns:a16="http://schemas.microsoft.com/office/drawing/2014/main" id="{573BD03D-482B-8E9D-1590-1311D34AFA70}"/>
              </a:ext>
            </a:extLst>
          </p:cNvPr>
          <p:cNvCxnSpPr>
            <a:cxnSpLocks/>
          </p:cNvCxnSpPr>
          <p:nvPr/>
        </p:nvCxnSpPr>
        <p:spPr>
          <a:xfrm>
            <a:off x="8058150" y="3327400"/>
            <a:ext cx="0" cy="1320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blue square with white letters on it&#10;&#10;Description automatically generated">
            <a:extLst>
              <a:ext uri="{FF2B5EF4-FFF2-40B4-BE49-F238E27FC236}">
                <a16:creationId xmlns:a16="http://schemas.microsoft.com/office/drawing/2014/main" id="{624FDD04-2DF5-9B96-0D8B-7B22DCF45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7200" y="4003130"/>
            <a:ext cx="742950" cy="742950"/>
          </a:xfrm>
          <a:prstGeom prst="rect">
            <a:avLst/>
          </a:prstGeom>
        </p:spPr>
      </p:pic>
      <p:sp>
        <p:nvSpPr>
          <p:cNvPr id="16" name="TextBox 15">
            <a:extLst>
              <a:ext uri="{FF2B5EF4-FFF2-40B4-BE49-F238E27FC236}">
                <a16:creationId xmlns:a16="http://schemas.microsoft.com/office/drawing/2014/main" id="{21EFDAF8-79DB-0C8C-D59A-78DBF83EA921}"/>
              </a:ext>
            </a:extLst>
          </p:cNvPr>
          <p:cNvSpPr txBox="1"/>
          <p:nvPr/>
        </p:nvSpPr>
        <p:spPr>
          <a:xfrm>
            <a:off x="8642424" y="4186535"/>
            <a:ext cx="2997126" cy="369332"/>
          </a:xfrm>
          <a:prstGeom prst="rect">
            <a:avLst/>
          </a:prstGeom>
          <a:noFill/>
        </p:spPr>
        <p:txBody>
          <a:bodyPr wrap="square" rtlCol="0">
            <a:spAutoFit/>
          </a:bodyPr>
          <a:lstStyle/>
          <a:p>
            <a:r>
              <a:rPr lang="en-US" dirty="0"/>
              <a:t>: </a:t>
            </a:r>
            <a:r>
              <a:rPr lang="en-US" dirty="0" err="1"/>
              <a:t>varun-maram-pqc</a:t>
            </a:r>
            <a:endParaRPr lang="en-CH" dirty="0"/>
          </a:p>
        </p:txBody>
      </p:sp>
      <p:pic>
        <p:nvPicPr>
          <p:cNvPr id="22" name="Picture 21" descr="A blue globe with a cursor&#10;&#10;Description automatically generated">
            <a:extLst>
              <a:ext uri="{FF2B5EF4-FFF2-40B4-BE49-F238E27FC236}">
                <a16:creationId xmlns:a16="http://schemas.microsoft.com/office/drawing/2014/main" id="{77447414-2314-EFFA-AC28-9974D353B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409" y="3324139"/>
            <a:ext cx="632531" cy="615031"/>
          </a:xfrm>
          <a:prstGeom prst="rect">
            <a:avLst/>
          </a:prstGeom>
        </p:spPr>
      </p:pic>
      <p:sp>
        <p:nvSpPr>
          <p:cNvPr id="23" name="TextBox 22">
            <a:extLst>
              <a:ext uri="{FF2B5EF4-FFF2-40B4-BE49-F238E27FC236}">
                <a16:creationId xmlns:a16="http://schemas.microsoft.com/office/drawing/2014/main" id="{62E0A604-B919-1050-DB43-E4FA9918659A}"/>
              </a:ext>
            </a:extLst>
          </p:cNvPr>
          <p:cNvSpPr txBox="1"/>
          <p:nvPr/>
        </p:nvSpPr>
        <p:spPr>
          <a:xfrm>
            <a:off x="8642424" y="3415239"/>
            <a:ext cx="3587676" cy="369332"/>
          </a:xfrm>
          <a:prstGeom prst="rect">
            <a:avLst/>
          </a:prstGeom>
          <a:noFill/>
        </p:spPr>
        <p:txBody>
          <a:bodyPr wrap="square" rtlCol="0">
            <a:spAutoFit/>
          </a:bodyPr>
          <a:lstStyle/>
          <a:p>
            <a:r>
              <a:rPr lang="en-US" dirty="0"/>
              <a:t>: https://varun-maram.github.io/</a:t>
            </a:r>
            <a:endParaRPr lang="en-CH" dirty="0"/>
          </a:p>
        </p:txBody>
      </p:sp>
      <p:pic>
        <p:nvPicPr>
          <p:cNvPr id="7" name="Picture 6" descr="A logo on a black background&#10;&#10;AI-generated content may be incorrect.">
            <a:extLst>
              <a:ext uri="{FF2B5EF4-FFF2-40B4-BE49-F238E27FC236}">
                <a16:creationId xmlns:a16="http://schemas.microsoft.com/office/drawing/2014/main" id="{AB0EFEB7-7F50-8B23-1F0B-EF35832BC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816" y="5421981"/>
            <a:ext cx="2150876" cy="1478266"/>
          </a:xfrm>
          <a:prstGeom prst="rect">
            <a:avLst/>
          </a:prstGeom>
        </p:spPr>
      </p:pic>
      <p:pic>
        <p:nvPicPr>
          <p:cNvPr id="1028" name="Picture 4">
            <a:extLst>
              <a:ext uri="{FF2B5EF4-FFF2-40B4-BE49-F238E27FC236}">
                <a16:creationId xmlns:a16="http://schemas.microsoft.com/office/drawing/2014/main" id="{C66D823E-D003-8E2C-B0FF-8AEC6D4EBD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4452" y="5428532"/>
            <a:ext cx="1591450" cy="121128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F09066E-F5A9-81AC-FA87-469C552A4357}"/>
              </a:ext>
            </a:extLst>
          </p:cNvPr>
          <p:cNvSpPr txBox="1"/>
          <p:nvPr/>
        </p:nvSpPr>
        <p:spPr>
          <a:xfrm>
            <a:off x="1485610" y="4876800"/>
            <a:ext cx="9579929" cy="738664"/>
          </a:xfrm>
          <a:prstGeom prst="rect">
            <a:avLst/>
          </a:prstGeom>
          <a:noFill/>
        </p:spPr>
        <p:txBody>
          <a:bodyPr wrap="square" rtlCol="0">
            <a:spAutoFit/>
          </a:bodyPr>
          <a:lstStyle/>
          <a:p>
            <a:r>
              <a:rPr lang="en-US" sz="2400" dirty="0">
                <a:cs typeface="Calibri"/>
              </a:rPr>
              <a:t>Joint work with Benjamin </a:t>
            </a:r>
            <a:r>
              <a:rPr lang="en-US" sz="2400" dirty="0" err="1">
                <a:cs typeface="Calibri"/>
              </a:rPr>
              <a:t>Benčina</a:t>
            </a:r>
            <a:r>
              <a:rPr lang="en-US" sz="2400" dirty="0">
                <a:cs typeface="Calibri"/>
              </a:rPr>
              <a:t>, Benjamin Dowling, and Keita </a:t>
            </a:r>
            <a:r>
              <a:rPr lang="en-US" sz="2400" dirty="0" err="1">
                <a:cs typeface="Calibri"/>
              </a:rPr>
              <a:t>Xagawa</a:t>
            </a:r>
            <a:r>
              <a:rPr lang="en-US" sz="2400" dirty="0">
                <a:cs typeface="Calibri"/>
              </a:rPr>
              <a:t> </a:t>
            </a:r>
          </a:p>
          <a:p>
            <a:endParaRPr lang="en-CH" dirty="0"/>
          </a:p>
        </p:txBody>
      </p:sp>
    </p:spTree>
    <p:extLst>
      <p:ext uri="{BB962C8B-B14F-4D97-AF65-F5344CB8AC3E}">
        <p14:creationId xmlns:p14="http://schemas.microsoft.com/office/powerpoint/2010/main" val="18452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0F2E8-4711-C512-81B7-0B13524198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43608C0-2D61-719C-1C54-FD6F6DDC0DDE}"/>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12" name="Title 1">
            <a:extLst>
              <a:ext uri="{FF2B5EF4-FFF2-40B4-BE49-F238E27FC236}">
                <a16:creationId xmlns:a16="http://schemas.microsoft.com/office/drawing/2014/main" id="{18E28C67-DDDE-F867-8508-8AFFC266C1BB}"/>
              </a:ext>
            </a:extLst>
          </p:cNvPr>
          <p:cNvSpPr>
            <a:spLocks noGrp="1"/>
          </p:cNvSpPr>
          <p:nvPr>
            <p:ph type="title"/>
          </p:nvPr>
        </p:nvSpPr>
        <p:spPr>
          <a:xfrm>
            <a:off x="838200" y="123825"/>
            <a:ext cx="10515600" cy="1325563"/>
          </a:xfrm>
        </p:spPr>
        <p:txBody>
          <a:bodyPr/>
          <a:lstStyle/>
          <a:p>
            <a:pPr algn="ctr"/>
            <a:r>
              <a:rPr lang="en-US" dirty="0"/>
              <a:t>SSH Protocol </a:t>
            </a:r>
            <a:endParaRPr lang="en-CH" dirty="0"/>
          </a:p>
        </p:txBody>
      </p:sp>
      <p:sp>
        <p:nvSpPr>
          <p:cNvPr id="2" name="Rectangle 1">
            <a:extLst>
              <a:ext uri="{FF2B5EF4-FFF2-40B4-BE49-F238E27FC236}">
                <a16:creationId xmlns:a16="http://schemas.microsoft.com/office/drawing/2014/main" id="{CAEC4474-E2D3-CDB5-EAD7-47FB85A7DD76}"/>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DB8A22BD-758E-5439-F32F-A771C925BE16}"/>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64440CC8-2AFE-A54D-FB76-AA7A07192D89}"/>
              </a:ext>
            </a:extLst>
          </p:cNvPr>
          <p:cNvPicPr>
            <a:picLocks noChangeAspect="1"/>
          </p:cNvPicPr>
          <p:nvPr/>
        </p:nvPicPr>
        <p:blipFill>
          <a:blip r:embed="rId4"/>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ED7C6B7F-8540-8E79-13A3-22122DC33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F6F462A3-80E7-514B-1636-F84C2601BAEF}"/>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0BB4B4C4-9F37-694D-1E39-D9D5F60FE3B5}"/>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92976F2-7BD1-D62D-75A7-AFB4C11D9FED}"/>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9AE57DC-70B1-4BE4-CC18-77CC16DCF204}"/>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C435B1C-BA13-4F7E-8883-01BBCB27BA8C}"/>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F98E5084-009A-3E4F-2738-235BF9894BDF}"/>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4761DA29-3EC5-465E-C873-8F0D012F47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9A235772-569E-443E-9D93-E928D29C3A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E035EF96-BE1F-177B-EEEA-F6095D15CD82}"/>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4FD36706-339F-D160-CB05-FBCA39B56242}"/>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9ABE9834-2DA1-19EC-0574-A7E9B065FDEA}"/>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5F1B604-07AF-83B1-10BD-7A698E53C8EA}"/>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6F923DDB-9BD1-195B-7D20-369E97138BCE}"/>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8"/>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AC37CED-9B85-34D0-1123-EE611796AA39}"/>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EDF94077-4AB4-1ADE-D685-BD498423D134}"/>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9"/>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F4D9010-1F81-8165-F4DE-F0254E190F7D}"/>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9FFFD355-AD95-DA81-AAC4-BBE924E361EB}"/>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10"/>
                <a:stretch>
                  <a:fillRect r="-77143"/>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E3A6E6CE-F607-2D4C-5A06-F8312724B7A7}"/>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B81DB0F-4EAB-E3DF-2588-61AE82EB1911}"/>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5CEAF8E3-D30E-4D1E-A500-540F9F60DC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1937" y="3012630"/>
            <a:ext cx="514350" cy="514350"/>
          </a:xfrm>
          <a:prstGeom prst="rect">
            <a:avLst/>
          </a:prstGeom>
        </p:spPr>
      </p:pic>
      <p:sp>
        <p:nvSpPr>
          <p:cNvPr id="45" name="Speech Bubble: Rectangle with Corners Rounded 44">
            <a:extLst>
              <a:ext uri="{FF2B5EF4-FFF2-40B4-BE49-F238E27FC236}">
                <a16:creationId xmlns:a16="http://schemas.microsoft.com/office/drawing/2014/main" id="{191CF0AD-2151-AF14-E742-0DF20D7644AF}"/>
              </a:ext>
            </a:extLst>
          </p:cNvPr>
          <p:cNvSpPr/>
          <p:nvPr/>
        </p:nvSpPr>
        <p:spPr>
          <a:xfrm>
            <a:off x="927309" y="412750"/>
            <a:ext cx="2705716" cy="1005834"/>
          </a:xfrm>
          <a:prstGeom prst="wedgeRoundRectCallout">
            <a:avLst>
              <a:gd name="adj1" fmla="val 97049"/>
              <a:gd name="adj2" fmla="val 11289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6" name="Rectangle 45">
            <a:extLst>
              <a:ext uri="{FF2B5EF4-FFF2-40B4-BE49-F238E27FC236}">
                <a16:creationId xmlns:a16="http://schemas.microsoft.com/office/drawing/2014/main" id="{76A148B3-7658-F19B-8A0F-D9FF39FAA2D3}"/>
              </a:ext>
            </a:extLst>
          </p:cNvPr>
          <p:cNvSpPr/>
          <p:nvPr/>
        </p:nvSpPr>
        <p:spPr>
          <a:xfrm>
            <a:off x="4964354" y="1639705"/>
            <a:ext cx="401428" cy="8083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8" name="TextBox 47">
            <a:extLst>
              <a:ext uri="{FF2B5EF4-FFF2-40B4-BE49-F238E27FC236}">
                <a16:creationId xmlns:a16="http://schemas.microsoft.com/office/drawing/2014/main" id="{48ED650E-3DD1-365A-25DE-EA1D4DC49CFC}"/>
              </a:ext>
            </a:extLst>
          </p:cNvPr>
          <p:cNvSpPr txBox="1"/>
          <p:nvPr/>
        </p:nvSpPr>
        <p:spPr>
          <a:xfrm>
            <a:off x="1059312" y="490830"/>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4" name="Speech Bubble: Rectangle with Corners Rounded 3">
            <a:extLst>
              <a:ext uri="{FF2B5EF4-FFF2-40B4-BE49-F238E27FC236}">
                <a16:creationId xmlns:a16="http://schemas.microsoft.com/office/drawing/2014/main" id="{E9BF6EFC-3CE1-3104-0AAB-2F5715650313}"/>
              </a:ext>
            </a:extLst>
          </p:cNvPr>
          <p:cNvSpPr/>
          <p:nvPr/>
        </p:nvSpPr>
        <p:spPr>
          <a:xfrm>
            <a:off x="6084402" y="1051351"/>
            <a:ext cx="2531720" cy="710572"/>
          </a:xfrm>
          <a:prstGeom prst="wedgeRoundRectCallout">
            <a:avLst>
              <a:gd name="adj1" fmla="val -75791"/>
              <a:gd name="adj2" fmla="val 92259"/>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 name="TextBox 5">
            <a:extLst>
              <a:ext uri="{FF2B5EF4-FFF2-40B4-BE49-F238E27FC236}">
                <a16:creationId xmlns:a16="http://schemas.microsoft.com/office/drawing/2014/main" id="{63E1959E-9684-B622-35AC-6E45B3E4E1A0}"/>
              </a:ext>
            </a:extLst>
          </p:cNvPr>
          <p:cNvSpPr txBox="1"/>
          <p:nvPr/>
        </p:nvSpPr>
        <p:spPr>
          <a:xfrm>
            <a:off x="6084402" y="111924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10" name="Rectangle 9">
            <a:extLst>
              <a:ext uri="{FF2B5EF4-FFF2-40B4-BE49-F238E27FC236}">
                <a16:creationId xmlns:a16="http://schemas.microsoft.com/office/drawing/2014/main" id="{C09EF805-490D-2B50-D4FF-D029ABE8F5D9}"/>
              </a:ext>
            </a:extLst>
          </p:cNvPr>
          <p:cNvSpPr/>
          <p:nvPr/>
        </p:nvSpPr>
        <p:spPr>
          <a:xfrm>
            <a:off x="3943350" y="5657850"/>
            <a:ext cx="1733550" cy="3175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Graphic 13" descr="Atom with solid fill">
            <a:extLst>
              <a:ext uri="{FF2B5EF4-FFF2-40B4-BE49-F238E27FC236}">
                <a16:creationId xmlns:a16="http://schemas.microsoft.com/office/drawing/2014/main" id="{B7C372C9-E2AB-90C0-B7F3-462E93DF64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8520" y="1052903"/>
            <a:ext cx="640415" cy="640415"/>
          </a:xfrm>
          <a:prstGeom prst="rect">
            <a:avLst/>
          </a:prstGeom>
        </p:spPr>
      </p:pic>
      <p:pic>
        <p:nvPicPr>
          <p:cNvPr id="18" name="Graphic 17" descr="Detective female with solid fill">
            <a:extLst>
              <a:ext uri="{FF2B5EF4-FFF2-40B4-BE49-F238E27FC236}">
                <a16:creationId xmlns:a16="http://schemas.microsoft.com/office/drawing/2014/main" id="{9EC09D75-8366-E64B-E692-662DF0EFB50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23296" y="821981"/>
            <a:ext cx="902519" cy="902519"/>
          </a:xfrm>
          <a:prstGeom prst="rect">
            <a:avLst/>
          </a:prstGeom>
        </p:spPr>
      </p:pic>
    </p:spTree>
    <p:extLst>
      <p:ext uri="{BB962C8B-B14F-4D97-AF65-F5344CB8AC3E}">
        <p14:creationId xmlns:p14="http://schemas.microsoft.com/office/powerpoint/2010/main" val="406620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7F939-BB54-B9D3-3A7B-F404930222E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5444722-570D-38AB-0105-A5894E6411CC}"/>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12" name="Title 1">
            <a:extLst>
              <a:ext uri="{FF2B5EF4-FFF2-40B4-BE49-F238E27FC236}">
                <a16:creationId xmlns:a16="http://schemas.microsoft.com/office/drawing/2014/main" id="{EAAA2FCA-111C-46D4-AA41-5C2C27BB1FBD}"/>
              </a:ext>
            </a:extLst>
          </p:cNvPr>
          <p:cNvSpPr>
            <a:spLocks noGrp="1"/>
          </p:cNvSpPr>
          <p:nvPr>
            <p:ph type="title"/>
          </p:nvPr>
        </p:nvSpPr>
        <p:spPr>
          <a:xfrm>
            <a:off x="838200" y="123825"/>
            <a:ext cx="10515600" cy="1325563"/>
          </a:xfrm>
        </p:spPr>
        <p:txBody>
          <a:bodyPr/>
          <a:lstStyle/>
          <a:p>
            <a:pPr algn="ctr"/>
            <a:r>
              <a:rPr lang="en-US" dirty="0"/>
              <a:t>SSH Protocol </a:t>
            </a:r>
            <a:endParaRPr lang="en-CH" dirty="0"/>
          </a:p>
        </p:txBody>
      </p:sp>
      <p:sp>
        <p:nvSpPr>
          <p:cNvPr id="2" name="Rectangle 1">
            <a:extLst>
              <a:ext uri="{FF2B5EF4-FFF2-40B4-BE49-F238E27FC236}">
                <a16:creationId xmlns:a16="http://schemas.microsoft.com/office/drawing/2014/main" id="{F4C05181-C609-9D15-A541-81B8CA5600D9}"/>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A4CA1819-48B1-D0BF-8E1E-21F626C0F611}"/>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8EC8838C-95C2-64AC-9141-C8F0308EB989}"/>
              </a:ext>
            </a:extLst>
          </p:cNvPr>
          <p:cNvPicPr>
            <a:picLocks noChangeAspect="1"/>
          </p:cNvPicPr>
          <p:nvPr/>
        </p:nvPicPr>
        <p:blipFill>
          <a:blip r:embed="rId4"/>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83C484C8-7352-0ADF-05DA-ECD7667F3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6E3BC2BD-21D2-10AE-E984-291523B62F0D}"/>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9D6E2FD9-6209-F9F9-4FD9-5AC49D12278F}"/>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CA0DA97-AA65-8D4A-5ACC-7600E7CD18BD}"/>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0634B5F-0ADA-036C-15CB-50CE2073EF00}"/>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A694248-617F-EEAA-8B5F-BF903179A51A}"/>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AFB820F2-0B0C-B0F3-EDEE-FF8BFDA05CE8}"/>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7BCC0942-7CD4-228D-0726-61CAA4E325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A6BB988B-F7D1-42AF-08E3-DB3AF51612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9D6038A2-ACEC-4612-431D-EDB6B93F61CD}"/>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F75A7B2-F66D-575C-E951-CFD1F616C1FF}"/>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EDE966D1-7AC9-CF6D-EF88-9AB05AECCA11}"/>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2642BCE-790D-CBDB-02C5-BDDBA3DF6F1C}"/>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6F923DDB-9BD1-195B-7D20-369E97138BCE}"/>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8"/>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C3692BC-1D6F-C2AB-20EB-634B2FA791AB}"/>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EDF94077-4AB4-1ADE-D685-BD498423D134}"/>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9"/>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9B6BA10-2F49-A081-850D-83C37E7005F1}"/>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9FFFD355-AD95-DA81-AAC4-BBE924E361EB}"/>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10"/>
                <a:stretch>
                  <a:fillRect r="-77143"/>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A65F3D2F-7161-5E65-4BED-AFACB2F43B0B}"/>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18FDD0D-43B6-F5BA-8FDB-C76A15BEA56A}"/>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4BB34C06-B655-6D8B-956B-C5FAE33482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1937" y="3012630"/>
            <a:ext cx="514350" cy="514350"/>
          </a:xfrm>
          <a:prstGeom prst="rect">
            <a:avLst/>
          </a:prstGeom>
        </p:spPr>
      </p:pic>
      <p:sp>
        <p:nvSpPr>
          <p:cNvPr id="45" name="Speech Bubble: Rectangle with Corners Rounded 44">
            <a:extLst>
              <a:ext uri="{FF2B5EF4-FFF2-40B4-BE49-F238E27FC236}">
                <a16:creationId xmlns:a16="http://schemas.microsoft.com/office/drawing/2014/main" id="{2AF9A09E-D8C5-48AD-75B3-EA5DCC5D61B5}"/>
              </a:ext>
            </a:extLst>
          </p:cNvPr>
          <p:cNvSpPr/>
          <p:nvPr/>
        </p:nvSpPr>
        <p:spPr>
          <a:xfrm>
            <a:off x="927309" y="412750"/>
            <a:ext cx="2705716" cy="1005834"/>
          </a:xfrm>
          <a:prstGeom prst="wedgeRoundRectCallout">
            <a:avLst>
              <a:gd name="adj1" fmla="val 97049"/>
              <a:gd name="adj2" fmla="val 11289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6" name="Rectangle 45">
            <a:extLst>
              <a:ext uri="{FF2B5EF4-FFF2-40B4-BE49-F238E27FC236}">
                <a16:creationId xmlns:a16="http://schemas.microsoft.com/office/drawing/2014/main" id="{89F9164D-A8F2-E002-1F58-9105F5A47A91}"/>
              </a:ext>
            </a:extLst>
          </p:cNvPr>
          <p:cNvSpPr/>
          <p:nvPr/>
        </p:nvSpPr>
        <p:spPr>
          <a:xfrm>
            <a:off x="4964354" y="1639705"/>
            <a:ext cx="401428" cy="8083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8" name="TextBox 47">
            <a:extLst>
              <a:ext uri="{FF2B5EF4-FFF2-40B4-BE49-F238E27FC236}">
                <a16:creationId xmlns:a16="http://schemas.microsoft.com/office/drawing/2014/main" id="{C612FBDD-61A5-B292-A679-15E5924193CE}"/>
              </a:ext>
            </a:extLst>
          </p:cNvPr>
          <p:cNvSpPr txBox="1"/>
          <p:nvPr/>
        </p:nvSpPr>
        <p:spPr>
          <a:xfrm>
            <a:off x="1059312" y="490830"/>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4" name="Speech Bubble: Rectangle with Corners Rounded 3">
            <a:extLst>
              <a:ext uri="{FF2B5EF4-FFF2-40B4-BE49-F238E27FC236}">
                <a16:creationId xmlns:a16="http://schemas.microsoft.com/office/drawing/2014/main" id="{3A253F1D-63E8-59C9-B23A-E2F3A48DF1BC}"/>
              </a:ext>
            </a:extLst>
          </p:cNvPr>
          <p:cNvSpPr/>
          <p:nvPr/>
        </p:nvSpPr>
        <p:spPr>
          <a:xfrm>
            <a:off x="6084402" y="1051351"/>
            <a:ext cx="2531720" cy="710572"/>
          </a:xfrm>
          <a:prstGeom prst="wedgeRoundRectCallout">
            <a:avLst>
              <a:gd name="adj1" fmla="val -75791"/>
              <a:gd name="adj2" fmla="val 92259"/>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 name="TextBox 5">
            <a:extLst>
              <a:ext uri="{FF2B5EF4-FFF2-40B4-BE49-F238E27FC236}">
                <a16:creationId xmlns:a16="http://schemas.microsoft.com/office/drawing/2014/main" id="{BF6C0345-C24E-B5D1-EB9B-AE698D2C0C66}"/>
              </a:ext>
            </a:extLst>
          </p:cNvPr>
          <p:cNvSpPr txBox="1"/>
          <p:nvPr/>
        </p:nvSpPr>
        <p:spPr>
          <a:xfrm>
            <a:off x="6084402" y="111924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10" name="Rectangle 9">
            <a:extLst>
              <a:ext uri="{FF2B5EF4-FFF2-40B4-BE49-F238E27FC236}">
                <a16:creationId xmlns:a16="http://schemas.microsoft.com/office/drawing/2014/main" id="{29D54004-A127-5321-A900-54B84FA2A090}"/>
              </a:ext>
            </a:extLst>
          </p:cNvPr>
          <p:cNvSpPr/>
          <p:nvPr/>
        </p:nvSpPr>
        <p:spPr>
          <a:xfrm>
            <a:off x="3943350" y="5657850"/>
            <a:ext cx="1733550" cy="3175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Graphic 13" descr="Atom with solid fill">
            <a:extLst>
              <a:ext uri="{FF2B5EF4-FFF2-40B4-BE49-F238E27FC236}">
                <a16:creationId xmlns:a16="http://schemas.microsoft.com/office/drawing/2014/main" id="{63E84DA3-51D2-C73A-7323-10D7368DFF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8520" y="1052903"/>
            <a:ext cx="640415" cy="640415"/>
          </a:xfrm>
          <a:prstGeom prst="rect">
            <a:avLst/>
          </a:prstGeom>
        </p:spPr>
      </p:pic>
      <p:pic>
        <p:nvPicPr>
          <p:cNvPr id="18" name="Graphic 17" descr="Detective female with solid fill">
            <a:extLst>
              <a:ext uri="{FF2B5EF4-FFF2-40B4-BE49-F238E27FC236}">
                <a16:creationId xmlns:a16="http://schemas.microsoft.com/office/drawing/2014/main" id="{B627F0FE-5673-8A36-ADCF-FE56A95A5C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23296" y="821981"/>
            <a:ext cx="902519" cy="902519"/>
          </a:xfrm>
          <a:prstGeom prst="rect">
            <a:avLst/>
          </a:prstGeom>
        </p:spPr>
      </p:pic>
      <p:pic>
        <p:nvPicPr>
          <p:cNvPr id="22" name="Picture 21">
            <a:extLst>
              <a:ext uri="{FF2B5EF4-FFF2-40B4-BE49-F238E27FC236}">
                <a16:creationId xmlns:a16="http://schemas.microsoft.com/office/drawing/2014/main" id="{367B971C-9256-9AE0-D807-774508DC0EC0}"/>
              </a:ext>
            </a:extLst>
          </p:cNvPr>
          <p:cNvPicPr>
            <a:picLocks noChangeAspect="1"/>
          </p:cNvPicPr>
          <p:nvPr/>
        </p:nvPicPr>
        <p:blipFill>
          <a:blip r:embed="rId17"/>
          <a:stretch>
            <a:fillRect/>
          </a:stretch>
        </p:blipFill>
        <p:spPr>
          <a:xfrm>
            <a:off x="3435350" y="3069004"/>
            <a:ext cx="4874486" cy="3658089"/>
          </a:xfrm>
          <a:prstGeom prst="rect">
            <a:avLst/>
          </a:prstGeom>
          <a:ln>
            <a:noFill/>
          </a:ln>
          <a:effectLst>
            <a:outerShdw blurRad="190500" algn="tl" rotWithShape="0">
              <a:srgbClr val="000000">
                <a:alpha val="70000"/>
              </a:srgbClr>
            </a:outerShdw>
          </a:effectLst>
        </p:spPr>
      </p:pic>
      <p:sp>
        <p:nvSpPr>
          <p:cNvPr id="23" name="Rectangle 22">
            <a:extLst>
              <a:ext uri="{FF2B5EF4-FFF2-40B4-BE49-F238E27FC236}">
                <a16:creationId xmlns:a16="http://schemas.microsoft.com/office/drawing/2014/main" id="{167EDFAF-DF96-2857-0297-CA9F7335DF0C}"/>
              </a:ext>
            </a:extLst>
          </p:cNvPr>
          <p:cNvSpPr/>
          <p:nvPr/>
        </p:nvSpPr>
        <p:spPr>
          <a:xfrm>
            <a:off x="6988562" y="3868811"/>
            <a:ext cx="608794" cy="23291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3A6ED81C-B8E1-9E79-0A05-0513FEDB2A6B}"/>
              </a:ext>
            </a:extLst>
          </p:cNvPr>
          <p:cNvSpPr/>
          <p:nvPr/>
        </p:nvSpPr>
        <p:spPr>
          <a:xfrm>
            <a:off x="6588779" y="5596216"/>
            <a:ext cx="652742" cy="23291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F9A2AAB3-9DC3-8AEE-645F-2ACFC40E958A}"/>
              </a:ext>
            </a:extLst>
          </p:cNvPr>
          <p:cNvSpPr txBox="1"/>
          <p:nvPr/>
        </p:nvSpPr>
        <p:spPr>
          <a:xfrm>
            <a:off x="8259036" y="6641574"/>
            <a:ext cx="6165849" cy="261610"/>
          </a:xfrm>
          <a:prstGeom prst="rect">
            <a:avLst/>
          </a:prstGeom>
          <a:noFill/>
        </p:spPr>
        <p:txBody>
          <a:bodyPr wrap="square" rtlCol="0">
            <a:spAutoFit/>
          </a:bodyPr>
          <a:lstStyle/>
          <a:p>
            <a:r>
              <a:rPr lang="en-US" sz="1100" dirty="0"/>
              <a:t>D. Miller, </a:t>
            </a:r>
            <a:r>
              <a:rPr lang="en-US" sz="1100" i="1" dirty="0"/>
              <a:t>“OpenSSH PQC: Past, Present, Future”, </a:t>
            </a:r>
            <a:r>
              <a:rPr lang="en-US" sz="1100" dirty="0"/>
              <a:t>RWPQC 2024</a:t>
            </a:r>
            <a:r>
              <a:rPr lang="en-US" sz="1100" i="1" dirty="0"/>
              <a:t> </a:t>
            </a:r>
            <a:endParaRPr lang="en-CH" sz="1600" dirty="0"/>
          </a:p>
        </p:txBody>
      </p:sp>
    </p:spTree>
    <p:extLst>
      <p:ext uri="{BB962C8B-B14F-4D97-AF65-F5344CB8AC3E}">
        <p14:creationId xmlns:p14="http://schemas.microsoft.com/office/powerpoint/2010/main" val="47600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EACB-1D0F-FDA6-F9D6-E6C0FE2038FC}"/>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B981C3-EE3D-C48B-9D99-DBB374D87DBB}"/>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sp>
        <p:nvSpPr>
          <p:cNvPr id="3" name="Rectangle 2">
            <a:extLst>
              <a:ext uri="{FF2B5EF4-FFF2-40B4-BE49-F238E27FC236}">
                <a16:creationId xmlns:a16="http://schemas.microsoft.com/office/drawing/2014/main" id="{5064A3CA-5A51-3307-2E5F-1DACFF41DAB3}"/>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CE6D533F-E01C-0026-1B38-20CE1F8A5499}"/>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6E428804-BF01-5014-E121-3F4AE7B09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0BB55F46-3479-E6A1-91A1-CAEEB61DE52A}"/>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9FF1214-5A14-0ABA-1B73-C8962A5E6887}"/>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9D2EA1E-B377-AE28-4C95-22796E0AE42E}"/>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F2E7B1D-C3ED-FFE0-1E62-4BFB6D8E42F5}"/>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B4D645A1-0776-0574-E5C5-CE2C9CC558B5}"/>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6943F8DB-8E39-A6F1-5F62-2E27A4FA78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84016EF8-7894-34D4-47DD-9AADDCFC4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sp>
        <p:nvSpPr>
          <p:cNvPr id="36" name="TextBox 35">
            <a:extLst>
              <a:ext uri="{FF2B5EF4-FFF2-40B4-BE49-F238E27FC236}">
                <a16:creationId xmlns:a16="http://schemas.microsoft.com/office/drawing/2014/main" id="{B13753FE-9812-1AB0-17DC-8B0F51B3726B}"/>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BD667FE-820C-A78F-5BF5-3AA18DFC5E3C}"/>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756C5958-F7EF-7891-E0E6-C59EA0113440}"/>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0047AEB-6872-0CE0-CF0F-325E8DBD082F}"/>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CEC29F44-07D4-ECD0-560B-19AB694F90E0}"/>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4890BCF-9761-352C-BBC8-2CE4F3365F5A}"/>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C5795222-0C83-BD38-8722-417E13217E96}"/>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9"/>
                <a:stretch>
                  <a:fillRect r="-77143"/>
                </a:stretch>
              </a:blipFill>
            </p:spPr>
            <p:txBody>
              <a:bodyPr/>
              <a:lstStyle/>
              <a:p>
                <a:r>
                  <a:rPr lang="en-CH">
                    <a:noFill/>
                  </a:rPr>
                  <a:t> </a:t>
                </a:r>
              </a:p>
            </p:txBody>
          </p:sp>
        </mc:Fallback>
      </mc:AlternateContent>
      <p:sp>
        <p:nvSpPr>
          <p:cNvPr id="10" name="Cylinder 9">
            <a:extLst>
              <a:ext uri="{FF2B5EF4-FFF2-40B4-BE49-F238E27FC236}">
                <a16:creationId xmlns:a16="http://schemas.microsoft.com/office/drawing/2014/main" id="{D2593C2D-405C-96A8-6727-7E4907774255}"/>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6" name="Straight Arrow Connector 15">
            <a:extLst>
              <a:ext uri="{FF2B5EF4-FFF2-40B4-BE49-F238E27FC236}">
                <a16:creationId xmlns:a16="http://schemas.microsoft.com/office/drawing/2014/main" id="{CA95409F-A401-9C2B-8B4E-2722D6618D5C}"/>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0A848A6-02B9-C1A8-642B-DAA78ABB3428}"/>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p:cxnSp>
        <p:nvCxnSpPr>
          <p:cNvPr id="20" name="Straight Arrow Connector 19">
            <a:extLst>
              <a:ext uri="{FF2B5EF4-FFF2-40B4-BE49-F238E27FC236}">
                <a16:creationId xmlns:a16="http://schemas.microsoft.com/office/drawing/2014/main" id="{ACA648C5-41B6-3154-462D-C210B5A78CD5}"/>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E7F6DF5-F92D-DAA7-5966-6818ACFCD2C6}"/>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Graphic 22" descr="Lock with solid fill">
            <a:extLst>
              <a:ext uri="{FF2B5EF4-FFF2-40B4-BE49-F238E27FC236}">
                <a16:creationId xmlns:a16="http://schemas.microsoft.com/office/drawing/2014/main" id="{CCE0686E-7570-D7F8-8B03-63A3BEFED7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1937" y="3012630"/>
            <a:ext cx="514350" cy="514350"/>
          </a:xfrm>
          <a:prstGeom prst="rect">
            <a:avLst/>
          </a:prstGeom>
        </p:spPr>
      </p:pic>
    </p:spTree>
    <p:extLst>
      <p:ext uri="{BB962C8B-B14F-4D97-AF65-F5344CB8AC3E}">
        <p14:creationId xmlns:p14="http://schemas.microsoft.com/office/powerpoint/2010/main" val="3227194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D3330-ABCA-1FDE-7371-43A31A54084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3FDAC8E-758F-7A44-BE75-3E2E29959A74}"/>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sp>
        <p:nvSpPr>
          <p:cNvPr id="3" name="Rectangle 2">
            <a:extLst>
              <a:ext uri="{FF2B5EF4-FFF2-40B4-BE49-F238E27FC236}">
                <a16:creationId xmlns:a16="http://schemas.microsoft.com/office/drawing/2014/main" id="{4D6ADFAC-11D8-EEE7-DF35-303547BDE21F}"/>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8E46E8CF-0A48-B2FE-05B2-9D7CE2609299}"/>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2B9EBEB0-8458-E714-215B-774A2F9EC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6DF06903-47F7-0397-35CC-CA938AF76265}"/>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FF2C172-D5C6-4810-3E50-8EE37E47C3BB}"/>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A22C75E-A60B-952A-3724-D56A8828049D}"/>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375EFF7-4CAE-1D8F-B440-7654655019B6}"/>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763B665F-CD15-9BDF-07CC-514C8BCAB7A4}"/>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F8D9DA03-06A7-D07F-F579-18B1E90402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CAA0B0B6-FDBB-7BEE-903F-0FD903990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sp>
        <p:nvSpPr>
          <p:cNvPr id="36" name="TextBox 35">
            <a:extLst>
              <a:ext uri="{FF2B5EF4-FFF2-40B4-BE49-F238E27FC236}">
                <a16:creationId xmlns:a16="http://schemas.microsoft.com/office/drawing/2014/main" id="{3317A4DC-9CF7-04D7-A12D-F446DA8B322F}"/>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DC1BCAF-8446-5B81-96EB-C9B19CBC83C5}"/>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756C5958-F7EF-7891-E0E6-C59EA0113440}"/>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B6ABA93-3531-9EC3-FF00-542E3F82B0F7}"/>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CEC29F44-07D4-ECD0-560B-19AB694F90E0}"/>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D0E7D0D-1A25-3CCF-5484-EF2FBCC9E198}"/>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C5795222-0C83-BD38-8722-417E13217E96}"/>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9"/>
                <a:stretch>
                  <a:fillRect r="-77143"/>
                </a:stretch>
              </a:blipFill>
            </p:spPr>
            <p:txBody>
              <a:bodyPr/>
              <a:lstStyle/>
              <a:p>
                <a:r>
                  <a:rPr lang="en-CH">
                    <a:noFill/>
                  </a:rPr>
                  <a:t> </a:t>
                </a:r>
              </a:p>
            </p:txBody>
          </p:sp>
        </mc:Fallback>
      </mc:AlternateContent>
      <p:pic>
        <p:nvPicPr>
          <p:cNvPr id="11" name="Picture 10">
            <a:extLst>
              <a:ext uri="{FF2B5EF4-FFF2-40B4-BE49-F238E27FC236}">
                <a16:creationId xmlns:a16="http://schemas.microsoft.com/office/drawing/2014/main" id="{28C25B2C-0137-4021-47F8-31ED5AD78DBD}"/>
              </a:ext>
            </a:extLst>
          </p:cNvPr>
          <p:cNvPicPr>
            <a:picLocks noChangeAspect="1"/>
          </p:cNvPicPr>
          <p:nvPr/>
        </p:nvPicPr>
        <p:blipFill>
          <a:blip r:embed="rId10"/>
          <a:stretch>
            <a:fillRect/>
          </a:stretch>
        </p:blipFill>
        <p:spPr>
          <a:xfrm>
            <a:off x="405529" y="4341660"/>
            <a:ext cx="6945048" cy="2167711"/>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E9BFB109-4083-CBE3-0FD5-FBE6B75AA76C}"/>
              </a:ext>
            </a:extLst>
          </p:cNvPr>
          <p:cNvSpPr txBox="1"/>
          <p:nvPr/>
        </p:nvSpPr>
        <p:spPr>
          <a:xfrm>
            <a:off x="6292850" y="6197600"/>
            <a:ext cx="1352550" cy="338554"/>
          </a:xfrm>
          <a:prstGeom prst="rect">
            <a:avLst/>
          </a:prstGeom>
          <a:noFill/>
        </p:spPr>
        <p:txBody>
          <a:bodyPr wrap="square" rtlCol="0">
            <a:spAutoFit/>
          </a:bodyPr>
          <a:lstStyle/>
          <a:p>
            <a:r>
              <a:rPr lang="en-US" sz="1600" dirty="0"/>
              <a:t>[</a:t>
            </a:r>
            <a:r>
              <a:rPr lang="en-US" sz="1600" dirty="0" err="1"/>
              <a:t>ePrint</a:t>
            </a:r>
            <a:r>
              <a:rPr lang="en-US" sz="1600" dirty="0"/>
              <a:t> ‘23]</a:t>
            </a:r>
            <a:endParaRPr lang="en-CH" sz="1600" dirty="0"/>
          </a:p>
        </p:txBody>
      </p:sp>
      <p:cxnSp>
        <p:nvCxnSpPr>
          <p:cNvPr id="21" name="Straight Connector 20">
            <a:extLst>
              <a:ext uri="{FF2B5EF4-FFF2-40B4-BE49-F238E27FC236}">
                <a16:creationId xmlns:a16="http://schemas.microsoft.com/office/drawing/2014/main" id="{846D1471-73F9-99BE-6C8A-90F01339E341}"/>
              </a:ext>
            </a:extLst>
          </p:cNvPr>
          <p:cNvCxnSpPr>
            <a:cxnSpLocks/>
          </p:cNvCxnSpPr>
          <p:nvPr/>
        </p:nvCxnSpPr>
        <p:spPr>
          <a:xfrm flipH="1">
            <a:off x="7777162" y="4341660"/>
            <a:ext cx="1" cy="6667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28B7FE4-FF83-BA44-0955-7672CFD31831}"/>
              </a:ext>
            </a:extLst>
          </p:cNvPr>
          <p:cNvSpPr txBox="1"/>
          <p:nvPr/>
        </p:nvSpPr>
        <p:spPr>
          <a:xfrm>
            <a:off x="7777162" y="4301820"/>
            <a:ext cx="4249729"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Prior works either analyze the hybrid key exchange </a:t>
            </a:r>
            <a:r>
              <a:rPr lang="en-US" dirty="0">
                <a:solidFill>
                  <a:srgbClr val="FF0000"/>
                </a:solidFill>
              </a:rPr>
              <a:t>in isolation</a:t>
            </a:r>
            <a:r>
              <a:rPr lang="en-US" dirty="0"/>
              <a:t>,</a:t>
            </a:r>
            <a:r>
              <a:rPr lang="en-US" dirty="0">
                <a:solidFill>
                  <a:srgbClr val="FF0000"/>
                </a:solidFill>
              </a:rPr>
              <a:t> </a:t>
            </a:r>
            <a:r>
              <a:rPr lang="en-US" dirty="0"/>
              <a:t>or…</a:t>
            </a:r>
            <a:r>
              <a:rPr lang="en-US" dirty="0">
                <a:solidFill>
                  <a:srgbClr val="FF0000"/>
                </a:solidFill>
              </a:rPr>
              <a:t> </a:t>
            </a:r>
            <a:endParaRPr lang="en-US" dirty="0"/>
          </a:p>
          <a:p>
            <a:pPr lvl="1"/>
            <a:endParaRPr lang="en-US" dirty="0"/>
          </a:p>
        </p:txBody>
      </p:sp>
      <p:pic>
        <p:nvPicPr>
          <p:cNvPr id="2" name="Picture 1">
            <a:extLst>
              <a:ext uri="{FF2B5EF4-FFF2-40B4-BE49-F238E27FC236}">
                <a16:creationId xmlns:a16="http://schemas.microsoft.com/office/drawing/2014/main" id="{505E8F60-A5E5-64A3-96E1-A1BC132C0D23}"/>
              </a:ext>
            </a:extLst>
          </p:cNvPr>
          <p:cNvPicPr>
            <a:picLocks noChangeAspect="1"/>
          </p:cNvPicPr>
          <p:nvPr/>
        </p:nvPicPr>
        <p:blipFill>
          <a:blip r:embed="rId11">
            <a:alphaModFix amt="17000"/>
          </a:blip>
          <a:stretch>
            <a:fillRect/>
          </a:stretch>
        </p:blipFill>
        <p:spPr>
          <a:xfrm>
            <a:off x="3353740" y="3004717"/>
            <a:ext cx="3877392" cy="1347333"/>
          </a:xfrm>
          <a:prstGeom prst="rect">
            <a:avLst/>
          </a:prstGeom>
        </p:spPr>
      </p:pic>
      <p:sp>
        <p:nvSpPr>
          <p:cNvPr id="4" name="Rectangle 3">
            <a:extLst>
              <a:ext uri="{FF2B5EF4-FFF2-40B4-BE49-F238E27FC236}">
                <a16:creationId xmlns:a16="http://schemas.microsoft.com/office/drawing/2014/main" id="{9DDF3D7E-CC22-D0CC-CA27-CF2A9D13B2D5}"/>
              </a:ext>
            </a:extLst>
          </p:cNvPr>
          <p:cNvSpPr/>
          <p:nvPr/>
        </p:nvSpPr>
        <p:spPr>
          <a:xfrm>
            <a:off x="4964354" y="1639705"/>
            <a:ext cx="401428" cy="8083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231391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5C449-5076-506A-6321-EFEA75C116F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B99B9B8-04F5-793A-9B43-EABDA90D8B20}"/>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sp>
        <p:nvSpPr>
          <p:cNvPr id="3" name="Rectangle 2">
            <a:extLst>
              <a:ext uri="{FF2B5EF4-FFF2-40B4-BE49-F238E27FC236}">
                <a16:creationId xmlns:a16="http://schemas.microsoft.com/office/drawing/2014/main" id="{B6585DC1-718F-9211-F600-C0E2A9F2113E}"/>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06B9636A-E319-3E71-9B1F-550C8BE866BC}"/>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EDD4316C-53F4-B0E7-17E3-CE0F6F9EA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4751B74-FB55-F3DB-886D-905527EDDE4A}"/>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7482E7C-2FCA-09E4-4962-CD43BE507A8B}"/>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DDCA919-8EA6-1F5A-ECFD-4057B890B789}"/>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6E9427E7-80F7-2BB5-B832-427A2BC3FA2C}"/>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F24406B1-ACD1-AD23-CB46-84A66486AA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BFFC4332-F858-CC82-9F77-000CB73718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sp>
        <p:nvSpPr>
          <p:cNvPr id="36" name="TextBox 35">
            <a:extLst>
              <a:ext uri="{FF2B5EF4-FFF2-40B4-BE49-F238E27FC236}">
                <a16:creationId xmlns:a16="http://schemas.microsoft.com/office/drawing/2014/main" id="{3F41B60E-FAB0-0CF2-3B1C-8D134B604D98}"/>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407B313-BDA5-7E2A-71C7-E5F54F536915}"/>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756C5958-F7EF-7891-E0E6-C59EA0113440}"/>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50191D2-F8A3-69B5-36BD-E32831CC58E7}"/>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CEC29F44-07D4-ECD0-560B-19AB694F90E0}"/>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7DBB103-338C-8209-322C-DD5B2DB4BFBA}"/>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C5795222-0C83-BD38-8722-417E13217E96}"/>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9"/>
                <a:stretch>
                  <a:fillRect r="-77143"/>
                </a:stretch>
              </a:blipFill>
            </p:spPr>
            <p:txBody>
              <a:bodyPr/>
              <a:lstStyle/>
              <a:p>
                <a:r>
                  <a:rPr lang="en-CH">
                    <a:noFill/>
                  </a:rPr>
                  <a:t> </a:t>
                </a:r>
              </a:p>
            </p:txBody>
          </p:sp>
        </mc:Fallback>
      </mc:AlternateContent>
      <p:pic>
        <p:nvPicPr>
          <p:cNvPr id="11" name="Picture 10">
            <a:extLst>
              <a:ext uri="{FF2B5EF4-FFF2-40B4-BE49-F238E27FC236}">
                <a16:creationId xmlns:a16="http://schemas.microsoft.com/office/drawing/2014/main" id="{6180D1E5-0591-253E-55CE-177AFF21878A}"/>
              </a:ext>
            </a:extLst>
          </p:cNvPr>
          <p:cNvPicPr>
            <a:picLocks noChangeAspect="1"/>
          </p:cNvPicPr>
          <p:nvPr/>
        </p:nvPicPr>
        <p:blipFill>
          <a:blip r:embed="rId10"/>
          <a:stretch>
            <a:fillRect/>
          </a:stretch>
        </p:blipFill>
        <p:spPr>
          <a:xfrm>
            <a:off x="405529" y="4341660"/>
            <a:ext cx="6945048" cy="2167711"/>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E6A1AF7F-ABCD-B665-A859-2AC17173C197}"/>
              </a:ext>
            </a:extLst>
          </p:cNvPr>
          <p:cNvSpPr txBox="1"/>
          <p:nvPr/>
        </p:nvSpPr>
        <p:spPr>
          <a:xfrm>
            <a:off x="6292850" y="6197600"/>
            <a:ext cx="1352550" cy="338554"/>
          </a:xfrm>
          <a:prstGeom prst="rect">
            <a:avLst/>
          </a:prstGeom>
          <a:noFill/>
        </p:spPr>
        <p:txBody>
          <a:bodyPr wrap="square" rtlCol="0">
            <a:spAutoFit/>
          </a:bodyPr>
          <a:lstStyle/>
          <a:p>
            <a:r>
              <a:rPr lang="en-US" sz="1600" dirty="0"/>
              <a:t>[</a:t>
            </a:r>
            <a:r>
              <a:rPr lang="en-US" sz="1600" dirty="0" err="1"/>
              <a:t>ePrint</a:t>
            </a:r>
            <a:r>
              <a:rPr lang="en-US" sz="1600" dirty="0"/>
              <a:t> ‘23]</a:t>
            </a:r>
            <a:endParaRPr lang="en-CH" sz="1600" dirty="0"/>
          </a:p>
        </p:txBody>
      </p:sp>
      <p:cxnSp>
        <p:nvCxnSpPr>
          <p:cNvPr id="21" name="Straight Connector 20">
            <a:extLst>
              <a:ext uri="{FF2B5EF4-FFF2-40B4-BE49-F238E27FC236}">
                <a16:creationId xmlns:a16="http://schemas.microsoft.com/office/drawing/2014/main" id="{CD63CC45-D747-3D3A-844F-337B414DC2CB}"/>
              </a:ext>
            </a:extLst>
          </p:cNvPr>
          <p:cNvCxnSpPr>
            <a:cxnSpLocks/>
          </p:cNvCxnSpPr>
          <p:nvPr/>
        </p:nvCxnSpPr>
        <p:spPr>
          <a:xfrm flipH="1">
            <a:off x="7777162" y="4341660"/>
            <a:ext cx="1" cy="16850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D0DDF01-CBE8-8AD7-2D42-F2DDBD5E32C9}"/>
              </a:ext>
            </a:extLst>
          </p:cNvPr>
          <p:cNvSpPr txBox="1"/>
          <p:nvPr/>
        </p:nvSpPr>
        <p:spPr>
          <a:xfrm>
            <a:off x="7777162" y="4301820"/>
            <a:ext cx="42497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Prior works either analyze the hybrid key exchange </a:t>
            </a:r>
            <a:r>
              <a:rPr lang="en-US" dirty="0">
                <a:solidFill>
                  <a:srgbClr val="FF0000"/>
                </a:solidFill>
              </a:rPr>
              <a:t>in isolation</a:t>
            </a:r>
            <a:r>
              <a:rPr lang="en-US" dirty="0"/>
              <a:t>,</a:t>
            </a:r>
            <a:r>
              <a:rPr lang="en-US" dirty="0">
                <a:solidFill>
                  <a:srgbClr val="FF0000"/>
                </a:solidFill>
              </a:rPr>
              <a:t> </a:t>
            </a:r>
            <a:r>
              <a:rPr lang="en-US" dirty="0"/>
              <a:t>or…</a:t>
            </a:r>
          </a:p>
          <a:p>
            <a:pPr marL="285750" indent="-285750">
              <a:buFont typeface="Arial" panose="020B0604020202020204" pitchFamily="34" charset="0"/>
              <a:buChar char="•"/>
            </a:pPr>
            <a:endParaRPr lang="en-US" dirty="0">
              <a:solidFill>
                <a:srgbClr val="FF0000"/>
              </a:solidFill>
            </a:endParaRPr>
          </a:p>
          <a:p>
            <a:pPr marL="285750" indent="-285750">
              <a:buFont typeface="Arial" panose="020B0604020202020204" pitchFamily="34" charset="0"/>
              <a:buChar char="•"/>
            </a:pPr>
            <a:r>
              <a:rPr lang="en-US" dirty="0"/>
              <a:t>… analyze post-quantum SSH in </a:t>
            </a:r>
            <a:r>
              <a:rPr lang="en-US" dirty="0">
                <a:solidFill>
                  <a:srgbClr val="FF0000"/>
                </a:solidFill>
              </a:rPr>
              <a:t>unsuitable protocol models</a:t>
            </a:r>
            <a:r>
              <a:rPr lang="en-US" dirty="0"/>
              <a:t>, such as “</a:t>
            </a:r>
            <a:r>
              <a:rPr lang="en-US" u="sng" dirty="0"/>
              <a:t>authenticated key exchange (AKE)</a:t>
            </a:r>
            <a:r>
              <a:rPr lang="en-US" dirty="0"/>
              <a:t>”.  </a:t>
            </a:r>
          </a:p>
          <a:p>
            <a:pPr lvl="1"/>
            <a:endParaRPr lang="en-US" dirty="0"/>
          </a:p>
        </p:txBody>
      </p:sp>
      <p:sp>
        <p:nvSpPr>
          <p:cNvPr id="4" name="Rectangle 3">
            <a:extLst>
              <a:ext uri="{FF2B5EF4-FFF2-40B4-BE49-F238E27FC236}">
                <a16:creationId xmlns:a16="http://schemas.microsoft.com/office/drawing/2014/main" id="{541725E5-030D-800E-CD65-6698EC3FD4DD}"/>
              </a:ext>
            </a:extLst>
          </p:cNvPr>
          <p:cNvSpPr/>
          <p:nvPr/>
        </p:nvSpPr>
        <p:spPr>
          <a:xfrm>
            <a:off x="4964354" y="1639705"/>
            <a:ext cx="401428" cy="8083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pic>
        <p:nvPicPr>
          <p:cNvPr id="5" name="Picture 4">
            <a:extLst>
              <a:ext uri="{FF2B5EF4-FFF2-40B4-BE49-F238E27FC236}">
                <a16:creationId xmlns:a16="http://schemas.microsoft.com/office/drawing/2014/main" id="{86EC676D-A9F4-20FC-B2B5-E40864CBC813}"/>
              </a:ext>
            </a:extLst>
          </p:cNvPr>
          <p:cNvPicPr>
            <a:picLocks noChangeAspect="1"/>
          </p:cNvPicPr>
          <p:nvPr/>
        </p:nvPicPr>
        <p:blipFill>
          <a:blip r:embed="rId11"/>
          <a:stretch>
            <a:fillRect/>
          </a:stretch>
        </p:blipFill>
        <p:spPr>
          <a:xfrm>
            <a:off x="361111" y="4844957"/>
            <a:ext cx="7066023" cy="188305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21FEA63E-694D-8561-A773-1B67D2156B39}"/>
              </a:ext>
            </a:extLst>
          </p:cNvPr>
          <p:cNvSpPr txBox="1"/>
          <p:nvPr/>
        </p:nvSpPr>
        <p:spPr>
          <a:xfrm>
            <a:off x="6508462" y="6406884"/>
            <a:ext cx="1352548" cy="338554"/>
          </a:xfrm>
          <a:prstGeom prst="rect">
            <a:avLst/>
          </a:prstGeom>
          <a:noFill/>
        </p:spPr>
        <p:txBody>
          <a:bodyPr wrap="square" rtlCol="0">
            <a:spAutoFit/>
          </a:bodyPr>
          <a:lstStyle/>
          <a:p>
            <a:r>
              <a:rPr lang="en-US" sz="1600" dirty="0"/>
              <a:t>[CSF ‘24]</a:t>
            </a:r>
            <a:endParaRPr lang="en-CH" sz="1600" dirty="0"/>
          </a:p>
        </p:txBody>
      </p:sp>
      <p:sp>
        <p:nvSpPr>
          <p:cNvPr id="31" name="Cylinder 30">
            <a:extLst>
              <a:ext uri="{FF2B5EF4-FFF2-40B4-BE49-F238E27FC236}">
                <a16:creationId xmlns:a16="http://schemas.microsoft.com/office/drawing/2014/main" id="{E1DCCCA7-3412-40C7-B555-A4C610D8FC83}"/>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33" name="Straight Arrow Connector 32">
            <a:extLst>
              <a:ext uri="{FF2B5EF4-FFF2-40B4-BE49-F238E27FC236}">
                <a16:creationId xmlns:a16="http://schemas.microsoft.com/office/drawing/2014/main" id="{8F12DB8F-0EED-E84A-14B5-DACAD291AAB4}"/>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968A3E89-E6E6-33E8-7116-72875C0A1529}"/>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p:cxnSp>
        <p:nvCxnSpPr>
          <p:cNvPr id="35" name="Straight Arrow Connector 34">
            <a:extLst>
              <a:ext uri="{FF2B5EF4-FFF2-40B4-BE49-F238E27FC236}">
                <a16:creationId xmlns:a16="http://schemas.microsoft.com/office/drawing/2014/main" id="{8B64420D-0BAA-3978-CE4A-DB90CC46CB04}"/>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E56EAD9-64A5-72E5-3E68-86776434ADBA}"/>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B6D6FC9-53AC-70C0-E627-B99E55BF7387}"/>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8" name="Graphic 37" descr="Lock with solid fill">
            <a:extLst>
              <a:ext uri="{FF2B5EF4-FFF2-40B4-BE49-F238E27FC236}">
                <a16:creationId xmlns:a16="http://schemas.microsoft.com/office/drawing/2014/main" id="{9E39C85A-4742-9C61-90D6-D2B182F5DE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83987" y="2060130"/>
            <a:ext cx="514350" cy="514350"/>
          </a:xfrm>
          <a:prstGeom prst="rect">
            <a:avLst/>
          </a:prstGeom>
        </p:spPr>
      </p:pic>
      <p:pic>
        <p:nvPicPr>
          <p:cNvPr id="42" name="Graphic 41" descr="Lock with solid fill">
            <a:extLst>
              <a:ext uri="{FF2B5EF4-FFF2-40B4-BE49-F238E27FC236}">
                <a16:creationId xmlns:a16="http://schemas.microsoft.com/office/drawing/2014/main" id="{5135839F-DB7E-5F59-2033-EE3D264DD5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34441" y="2270552"/>
            <a:ext cx="218363" cy="218363"/>
          </a:xfrm>
          <a:prstGeom prst="rect">
            <a:avLst/>
          </a:prstGeom>
        </p:spPr>
      </p:pic>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7649E478-6B7F-5679-8D1F-3585AD4A317D}"/>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p:sp>
            <p:nvSpPr>
              <p:cNvPr id="43" name="TextBox 42">
                <a:extLst>
                  <a:ext uri="{FF2B5EF4-FFF2-40B4-BE49-F238E27FC236}">
                    <a16:creationId xmlns:a16="http://schemas.microsoft.com/office/drawing/2014/main" id="{7649E478-6B7F-5679-8D1F-3585AD4A317D}"/>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4"/>
                <a:stretch>
                  <a:fillRect r="-77143"/>
                </a:stretch>
              </a:blipFill>
            </p:spPr>
            <p:txBody>
              <a:bodyPr/>
              <a:lstStyle/>
              <a:p>
                <a:r>
                  <a:rPr lang="en-CH">
                    <a:noFill/>
                  </a:rPr>
                  <a:t> </a:t>
                </a:r>
              </a:p>
            </p:txBody>
          </p:sp>
        </mc:Fallback>
      </mc:AlternateContent>
      <p:sp>
        <p:nvSpPr>
          <p:cNvPr id="44" name="Rectangle 43">
            <a:extLst>
              <a:ext uri="{FF2B5EF4-FFF2-40B4-BE49-F238E27FC236}">
                <a16:creationId xmlns:a16="http://schemas.microsoft.com/office/drawing/2014/main" id="{A4398EF4-3CFB-E254-36E8-D85BCC0FAA0F}"/>
              </a:ext>
            </a:extLst>
          </p:cNvPr>
          <p:cNvSpPr/>
          <p:nvPr/>
        </p:nvSpPr>
        <p:spPr>
          <a:xfrm>
            <a:off x="6444634" y="2101583"/>
            <a:ext cx="401428" cy="40158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5" name="TextBox 44">
            <a:extLst>
              <a:ext uri="{FF2B5EF4-FFF2-40B4-BE49-F238E27FC236}">
                <a16:creationId xmlns:a16="http://schemas.microsoft.com/office/drawing/2014/main" id="{14DE3575-E116-2EC0-BBF8-5A0E127E426C}"/>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Tree>
    <p:extLst>
      <p:ext uri="{BB962C8B-B14F-4D97-AF65-F5344CB8AC3E}">
        <p14:creationId xmlns:p14="http://schemas.microsoft.com/office/powerpoint/2010/main" val="3993167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76D93-3055-7B26-4639-7C8C4E375FF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D32FDD-1225-BD2D-58AD-B95754817FB0}"/>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spTree>
    <p:extLst>
      <p:ext uri="{BB962C8B-B14F-4D97-AF65-F5344CB8AC3E}">
        <p14:creationId xmlns:p14="http://schemas.microsoft.com/office/powerpoint/2010/main" val="287166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96CDE-A4FA-263D-9C6C-D44A37B7FB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90017-6862-956C-CA2B-03F4242250DA}"/>
              </a:ext>
            </a:extLst>
          </p:cNvPr>
          <p:cNvSpPr>
            <a:spLocks noGrp="1"/>
          </p:cNvSpPr>
          <p:nvPr>
            <p:ph idx="1"/>
          </p:nvPr>
        </p:nvSpPr>
        <p:spPr>
          <a:xfrm>
            <a:off x="838200" y="1825625"/>
            <a:ext cx="10388600" cy="4162425"/>
          </a:xfrm>
        </p:spPr>
        <p:txBody>
          <a:bodyPr>
            <a:normAutofit/>
          </a:bodyPr>
          <a:lstStyle/>
          <a:p>
            <a:pPr marL="0" indent="0">
              <a:buNone/>
            </a:pPr>
            <a:r>
              <a:rPr lang="en-US" sz="7200" dirty="0"/>
              <a:t>#1: “Post-quantum SSH is cryptographically secure in practice.”</a:t>
            </a:r>
            <a:endParaRPr lang="en-CH" sz="7200" dirty="0"/>
          </a:p>
        </p:txBody>
      </p:sp>
      <p:sp>
        <p:nvSpPr>
          <p:cNvPr id="4" name="Title 1">
            <a:extLst>
              <a:ext uri="{FF2B5EF4-FFF2-40B4-BE49-F238E27FC236}">
                <a16:creationId xmlns:a16="http://schemas.microsoft.com/office/drawing/2014/main" id="{86833B97-17C7-90BA-D5E1-6A8DF9691B34}"/>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spTree>
    <p:extLst>
      <p:ext uri="{BB962C8B-B14F-4D97-AF65-F5344CB8AC3E}">
        <p14:creationId xmlns:p14="http://schemas.microsoft.com/office/powerpoint/2010/main" val="237535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D86BC-B431-AFE2-F46E-D5BF5652C7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FF0B6-04DF-3704-EB55-0A357D5FC58A}"/>
              </a:ext>
            </a:extLst>
          </p:cNvPr>
          <p:cNvSpPr>
            <a:spLocks noGrp="1"/>
          </p:cNvSpPr>
          <p:nvPr>
            <p:ph idx="1"/>
          </p:nvPr>
        </p:nvSpPr>
        <p:spPr>
          <a:xfrm>
            <a:off x="838200" y="1825625"/>
            <a:ext cx="10388600" cy="4162425"/>
          </a:xfrm>
        </p:spPr>
        <p:txBody>
          <a:bodyPr>
            <a:normAutofit/>
          </a:bodyPr>
          <a:lstStyle/>
          <a:p>
            <a:pPr marL="0" indent="0">
              <a:buNone/>
            </a:pPr>
            <a:r>
              <a:rPr lang="en-US" sz="7200" dirty="0"/>
              <a:t>#1: “Post-quantum SSH is cryptographically secure in practice.”*</a:t>
            </a:r>
            <a:endParaRPr lang="en-CH" sz="7200" dirty="0"/>
          </a:p>
        </p:txBody>
      </p:sp>
      <p:sp>
        <p:nvSpPr>
          <p:cNvPr id="4" name="Title 1">
            <a:extLst>
              <a:ext uri="{FF2B5EF4-FFF2-40B4-BE49-F238E27FC236}">
                <a16:creationId xmlns:a16="http://schemas.microsoft.com/office/drawing/2014/main" id="{044C66A9-DD70-E983-29CA-C2EA62F08C3B}"/>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sp>
        <p:nvSpPr>
          <p:cNvPr id="2" name="TextBox 1">
            <a:extLst>
              <a:ext uri="{FF2B5EF4-FFF2-40B4-BE49-F238E27FC236}">
                <a16:creationId xmlns:a16="http://schemas.microsoft.com/office/drawing/2014/main" id="{A8602D0D-440B-04E9-EB76-346490240AA5}"/>
              </a:ext>
            </a:extLst>
          </p:cNvPr>
          <p:cNvSpPr txBox="1"/>
          <p:nvPr/>
        </p:nvSpPr>
        <p:spPr>
          <a:xfrm>
            <a:off x="3937000" y="5435600"/>
            <a:ext cx="9017000" cy="461665"/>
          </a:xfrm>
          <a:prstGeom prst="rect">
            <a:avLst/>
          </a:prstGeom>
          <a:noFill/>
        </p:spPr>
        <p:txBody>
          <a:bodyPr wrap="square" rtlCol="0">
            <a:spAutoFit/>
          </a:bodyPr>
          <a:lstStyle/>
          <a:p>
            <a:r>
              <a:rPr lang="en-US" sz="2400" dirty="0"/>
              <a:t>(*Analysis does not cover </a:t>
            </a:r>
            <a:r>
              <a:rPr lang="en-US" sz="2400" dirty="0">
                <a:solidFill>
                  <a:srgbClr val="FF0000"/>
                </a:solidFill>
              </a:rPr>
              <a:t>low-level implementation details</a:t>
            </a:r>
            <a:r>
              <a:rPr lang="en-US" sz="2400" dirty="0"/>
              <a:t>.)</a:t>
            </a:r>
            <a:endParaRPr lang="en-CH" sz="2400" dirty="0"/>
          </a:p>
        </p:txBody>
      </p:sp>
    </p:spTree>
    <p:extLst>
      <p:ext uri="{BB962C8B-B14F-4D97-AF65-F5344CB8AC3E}">
        <p14:creationId xmlns:p14="http://schemas.microsoft.com/office/powerpoint/2010/main" val="1908138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0EB3F-E6D0-5817-3506-746B54B3BE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3C996F-AF34-92CD-9413-98755C06BC81}"/>
              </a:ext>
            </a:extLst>
          </p:cNvPr>
          <p:cNvSpPr>
            <a:spLocks noGrp="1"/>
          </p:cNvSpPr>
          <p:nvPr>
            <p:ph idx="1"/>
          </p:nvPr>
        </p:nvSpPr>
        <p:spPr>
          <a:xfrm>
            <a:off x="838200" y="1825625"/>
            <a:ext cx="10388600" cy="4162425"/>
          </a:xfrm>
        </p:spPr>
        <p:txBody>
          <a:bodyPr>
            <a:normAutofit/>
          </a:bodyPr>
          <a:lstStyle/>
          <a:p>
            <a:pPr marL="0" indent="0">
              <a:buNone/>
            </a:pPr>
            <a:r>
              <a:rPr lang="en-US" sz="7200" dirty="0"/>
              <a:t>#1: “Post-quantum SSH is cryptographically secure </a:t>
            </a:r>
            <a:r>
              <a:rPr lang="en-US" sz="7200"/>
              <a:t>in practice.”*</a:t>
            </a:r>
            <a:endParaRPr lang="en-CH" sz="7200" dirty="0"/>
          </a:p>
        </p:txBody>
      </p:sp>
      <p:sp>
        <p:nvSpPr>
          <p:cNvPr id="4" name="Title 1">
            <a:extLst>
              <a:ext uri="{FF2B5EF4-FFF2-40B4-BE49-F238E27FC236}">
                <a16:creationId xmlns:a16="http://schemas.microsoft.com/office/drawing/2014/main" id="{B9E94F21-86A9-3DF9-9880-F27461B53F38}"/>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sp>
        <p:nvSpPr>
          <p:cNvPr id="2" name="TextBox 1">
            <a:extLst>
              <a:ext uri="{FF2B5EF4-FFF2-40B4-BE49-F238E27FC236}">
                <a16:creationId xmlns:a16="http://schemas.microsoft.com/office/drawing/2014/main" id="{291BF8DD-1F73-25AC-9C8A-A832277BE815}"/>
              </a:ext>
            </a:extLst>
          </p:cNvPr>
          <p:cNvSpPr txBox="1"/>
          <p:nvPr/>
        </p:nvSpPr>
        <p:spPr>
          <a:xfrm>
            <a:off x="3937000" y="5435600"/>
            <a:ext cx="9017000" cy="461665"/>
          </a:xfrm>
          <a:prstGeom prst="rect">
            <a:avLst/>
          </a:prstGeom>
          <a:noFill/>
        </p:spPr>
        <p:txBody>
          <a:bodyPr wrap="square" rtlCol="0">
            <a:spAutoFit/>
          </a:bodyPr>
          <a:lstStyle/>
          <a:p>
            <a:r>
              <a:rPr lang="en-US" sz="2400" dirty="0"/>
              <a:t>(*Analysis does not cover </a:t>
            </a:r>
            <a:r>
              <a:rPr lang="en-US" sz="2400" dirty="0">
                <a:solidFill>
                  <a:srgbClr val="FF0000"/>
                </a:solidFill>
              </a:rPr>
              <a:t>low-level implementation details</a:t>
            </a:r>
            <a:r>
              <a:rPr lang="en-US" sz="2400" dirty="0"/>
              <a:t>.)</a:t>
            </a:r>
            <a:endParaRPr lang="en-CH" sz="2400" dirty="0"/>
          </a:p>
        </p:txBody>
      </p:sp>
      <p:pic>
        <p:nvPicPr>
          <p:cNvPr id="6" name="Picture 5">
            <a:extLst>
              <a:ext uri="{FF2B5EF4-FFF2-40B4-BE49-F238E27FC236}">
                <a16:creationId xmlns:a16="http://schemas.microsoft.com/office/drawing/2014/main" id="{6CB0DB45-F382-6C6B-9F08-8A7D5D9EDA94}"/>
              </a:ext>
            </a:extLst>
          </p:cNvPr>
          <p:cNvPicPr>
            <a:picLocks noChangeAspect="1"/>
          </p:cNvPicPr>
          <p:nvPr/>
        </p:nvPicPr>
        <p:blipFill>
          <a:blip r:embed="rId3"/>
          <a:stretch>
            <a:fillRect/>
          </a:stretch>
        </p:blipFill>
        <p:spPr>
          <a:xfrm>
            <a:off x="5596803" y="1360488"/>
            <a:ext cx="6106247" cy="38225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622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70A9-469F-37EA-E535-580A53E591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BDC089-89B1-4950-65EE-A4E9C421FCEB}"/>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CCB9887D-A698-E432-A885-E397D5175893}"/>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B388EE8E-F348-BBA1-03A8-AA1E0373D4E0}"/>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0394F4F1-674E-D875-930E-33DFA00AC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72035995-9D61-0797-9CF3-5D76C88FAEE1}"/>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560C78AB-52AE-3A25-C685-CF98CAA0F645}"/>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84C3BC0-7B5E-0A3A-383B-D890AD997C5A}"/>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EB531011-1DA9-5CA1-ADFD-98A51EC02E55}"/>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FA124AE-84B4-546E-0D28-A71E7306FB47}"/>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590B5EF1-A449-7BB1-C1E7-ED6D7258C227}"/>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882567F9-FDCE-23D6-A85B-DFB24CEBC4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10806514-DE14-FB1F-F16C-5FDBD38CEC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B048AF70-E8D5-3FA5-28BC-C469E187326D}"/>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B16DBE9-C74E-9211-F9EB-CB4F4AE30F4F}"/>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717B1878-D6AA-D11E-3814-6DF231E3180A}"/>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794C77D-76BE-F8EF-D062-84D0D84829FF}"/>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4794C77D-76BE-F8EF-D062-84D0D84829FF}"/>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20000"/>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3E89E27-F8FD-B01F-7F1E-6836B16E1735}"/>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83E89E27-F8FD-B01F-7F1E-6836B16E1735}"/>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2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95F006C-26E2-B3A1-A016-7F59866C99E3}"/>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195F006C-26E2-B3A1-A016-7F59866C99E3}"/>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9"/>
                <a:stretch>
                  <a:fillRect r="-1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BDA5F982-5B89-4EAC-4339-65B5AA1F236E}"/>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5A18BEA-6942-F271-B7C5-4B683876ED98}"/>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A43C8BD5-441B-A29B-21E1-FE4223F23B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449520D7-EF8C-FB72-79F4-47DD5853AC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2069033E-DF1F-9F94-CA3C-2043F7FC81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BFF10F2F-BD52-1D22-3275-E32C5CB14FB6}"/>
              </a:ext>
            </a:extLst>
          </p:cNvPr>
          <p:cNvCxnSpPr>
            <a:cxnSpLocks/>
          </p:cNvCxnSpPr>
          <p:nvPr/>
        </p:nvCxnSpPr>
        <p:spPr>
          <a:xfrm>
            <a:off x="7777163" y="4341660"/>
            <a:ext cx="0" cy="17127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Graphic 15" descr="Lock with solid fill">
            <a:extLst>
              <a:ext uri="{FF2B5EF4-FFF2-40B4-BE49-F238E27FC236}">
                <a16:creationId xmlns:a16="http://schemas.microsoft.com/office/drawing/2014/main" id="{2505EB4D-FA82-DD7C-8C6E-84674AF62E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4441" y="2270552"/>
            <a:ext cx="218363" cy="218363"/>
          </a:xfrm>
          <a:prstGeom prst="rect">
            <a:avLst/>
          </a:prstGeom>
        </p:spPr>
      </p:pic>
      <p:sp>
        <p:nvSpPr>
          <p:cNvPr id="30" name="Rectangle 29">
            <a:extLst>
              <a:ext uri="{FF2B5EF4-FFF2-40B4-BE49-F238E27FC236}">
                <a16:creationId xmlns:a16="http://schemas.microsoft.com/office/drawing/2014/main" id="{D24D9B91-2B02-75C5-10F4-28A8F057B8DB}"/>
              </a:ext>
            </a:extLst>
          </p:cNvPr>
          <p:cNvSpPr/>
          <p:nvPr/>
        </p:nvSpPr>
        <p:spPr>
          <a:xfrm>
            <a:off x="4977054" y="1639705"/>
            <a:ext cx="277330"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6" name="Speech Bubble: Rectangle with Corners Rounded 45">
            <a:extLst>
              <a:ext uri="{FF2B5EF4-FFF2-40B4-BE49-F238E27FC236}">
                <a16:creationId xmlns:a16="http://schemas.microsoft.com/office/drawing/2014/main" id="{1211F3FF-54EA-93A3-9967-70518D97F212}"/>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7" name="TextBox 46">
            <a:extLst>
              <a:ext uri="{FF2B5EF4-FFF2-40B4-BE49-F238E27FC236}">
                <a16:creationId xmlns:a16="http://schemas.microsoft.com/office/drawing/2014/main" id="{28A199BC-F0E1-9CA0-0E81-B0D34BE477CC}"/>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2" name="TextBox 1">
            <a:extLst>
              <a:ext uri="{FF2B5EF4-FFF2-40B4-BE49-F238E27FC236}">
                <a16:creationId xmlns:a16="http://schemas.microsoft.com/office/drawing/2014/main" id="{966C090A-8C90-372B-02CE-0973A9186B77}"/>
              </a:ext>
            </a:extLst>
          </p:cNvPr>
          <p:cNvSpPr txBox="1"/>
          <p:nvPr/>
        </p:nvSpPr>
        <p:spPr>
          <a:xfrm>
            <a:off x="7652463" y="6472449"/>
            <a:ext cx="4609383" cy="430887"/>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pic>
        <p:nvPicPr>
          <p:cNvPr id="7" name="Picture 6">
            <a:extLst>
              <a:ext uri="{FF2B5EF4-FFF2-40B4-BE49-F238E27FC236}">
                <a16:creationId xmlns:a16="http://schemas.microsoft.com/office/drawing/2014/main" id="{677D7B81-E458-EAC8-DAD5-562EFD56D8C9}"/>
              </a:ext>
            </a:extLst>
          </p:cNvPr>
          <p:cNvPicPr>
            <a:picLocks noChangeAspect="1"/>
          </p:cNvPicPr>
          <p:nvPr/>
        </p:nvPicPr>
        <p:blipFill>
          <a:blip r:embed="rId16"/>
          <a:stretch>
            <a:fillRect/>
          </a:stretch>
        </p:blipFill>
        <p:spPr>
          <a:xfrm>
            <a:off x="1373016" y="4208580"/>
            <a:ext cx="5413762" cy="2545238"/>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46AA0A2-74F2-C667-573F-3A732C38A64A}"/>
              </a:ext>
            </a:extLst>
          </p:cNvPr>
          <p:cNvSpPr txBox="1"/>
          <p:nvPr/>
        </p:nvSpPr>
        <p:spPr>
          <a:xfrm>
            <a:off x="5849773" y="6450822"/>
            <a:ext cx="1352550" cy="338554"/>
          </a:xfrm>
          <a:prstGeom prst="rect">
            <a:avLst/>
          </a:prstGeom>
          <a:noFill/>
        </p:spPr>
        <p:txBody>
          <a:bodyPr wrap="square" rtlCol="0">
            <a:spAutoFit/>
          </a:bodyPr>
          <a:lstStyle/>
          <a:p>
            <a:r>
              <a:rPr lang="en-US" sz="1600" dirty="0"/>
              <a:t>[CCS ‘14]</a:t>
            </a:r>
            <a:endParaRPr lang="en-CH" sz="1600" dirty="0"/>
          </a:p>
        </p:txBody>
      </p:sp>
      <p:sp>
        <p:nvSpPr>
          <p:cNvPr id="32" name="TextBox 31">
            <a:extLst>
              <a:ext uri="{FF2B5EF4-FFF2-40B4-BE49-F238E27FC236}">
                <a16:creationId xmlns:a16="http://schemas.microsoft.com/office/drawing/2014/main" id="{3BBED7A8-DC1B-B009-E268-601EEAB8F937}"/>
              </a:ext>
            </a:extLst>
          </p:cNvPr>
          <p:cNvSpPr txBox="1"/>
          <p:nvPr/>
        </p:nvSpPr>
        <p:spPr>
          <a:xfrm>
            <a:off x="7777162" y="4301820"/>
            <a:ext cx="441483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[BDKSS14] proves security of SSH in the </a:t>
            </a:r>
            <a:r>
              <a:rPr lang="en-US" dirty="0">
                <a:solidFill>
                  <a:schemeClr val="accent6"/>
                </a:solidFill>
              </a:rPr>
              <a:t>“authenticated and confidential channel establishment (ACCE)”</a:t>
            </a:r>
            <a:r>
              <a:rPr lang="en-US" dirty="0"/>
              <a:t> model.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a:t>However, analysis is in the </a:t>
            </a:r>
            <a:r>
              <a:rPr lang="en-US" sz="1800" dirty="0">
                <a:solidFill>
                  <a:srgbClr val="FF0000"/>
                </a:solidFill>
              </a:rPr>
              <a:t>classical Diffie-Hellman setting</a:t>
            </a:r>
            <a:r>
              <a:rPr lang="en-US" sz="1800" dirty="0"/>
              <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00405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D7F3424-C18B-3108-A795-5402C890AE04}"/>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96381940-37AE-62BB-E0F9-6E099FD13F7E}"/>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2" name="Rectangle 1">
            <a:extLst>
              <a:ext uri="{FF2B5EF4-FFF2-40B4-BE49-F238E27FC236}">
                <a16:creationId xmlns:a16="http://schemas.microsoft.com/office/drawing/2014/main" id="{EEEAC64C-5303-986B-07A3-6D02057E7954}"/>
              </a:ext>
            </a:extLst>
          </p:cNvPr>
          <p:cNvSpPr/>
          <p:nvPr/>
        </p:nvSpPr>
        <p:spPr>
          <a:xfrm>
            <a:off x="40107" y="1143000"/>
            <a:ext cx="12120143" cy="5340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26871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AAFA-EF4C-C232-5B42-A1218818F6F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6DC153C-7D06-580C-3D6F-6DC2AC4AEF90}"/>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499268CF-A915-5BE4-5FA4-A093A3B12AAC}"/>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2D4A009D-39A4-5B99-AA26-AFEA2A9F0E96}"/>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F96700A0-E0C3-D70E-8A95-DC3BA2DED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D783B308-313A-8767-5B14-06DD5C4DC9CE}"/>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DA341BD9-C5F4-4101-A9D8-5BB687AACA9A}"/>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C6B3050-45D9-60CC-A622-78EC2948B131}"/>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C0EDA33-F6C0-96AA-3CD5-E66B29E49B28}"/>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5CA0CF6-479C-0E28-20FF-498B35677FA1}"/>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95DA20E6-0511-32DC-9BC9-2C6984A71EB6}"/>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2A4D60F7-7930-66D4-8B39-385954936F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E15679F0-C5AA-ADB9-9B2D-84A6562FBD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2C5D8A43-6A7B-2274-2B58-C5BA8C23C49C}"/>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B867916-BAF8-E171-7E39-57719F7FD850}"/>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56A3E45F-FAC8-F049-8D40-45E43FB261D8}"/>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p:cxnSp>
        <p:nvCxnSpPr>
          <p:cNvPr id="42" name="Straight Arrow Connector 41">
            <a:extLst>
              <a:ext uri="{FF2B5EF4-FFF2-40B4-BE49-F238E27FC236}">
                <a16:creationId xmlns:a16="http://schemas.microsoft.com/office/drawing/2014/main" id="{CF811B17-1371-69E3-EABE-6DBDCE99855E}"/>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7191E09-B11F-EB7C-560B-36B9FCB62924}"/>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538D598B-FBDD-0085-7CFF-875FC0FB6F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C378E75D-E942-48F8-FA5C-36F500F9ED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4A1BF78E-561D-5A1A-5BD7-176FEFE81A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AC5D4663-1230-CE36-69B7-72752B3BB703}"/>
              </a:ext>
            </a:extLst>
          </p:cNvPr>
          <p:cNvCxnSpPr>
            <a:cxnSpLocks/>
          </p:cNvCxnSpPr>
          <p:nvPr/>
        </p:nvCxnSpPr>
        <p:spPr>
          <a:xfrm>
            <a:off x="7777163" y="4341660"/>
            <a:ext cx="0" cy="17681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4B06EA0-E2CA-845A-C526-A1B6087A11F7}"/>
              </a:ext>
            </a:extLst>
          </p:cNvPr>
          <p:cNvPicPr>
            <a:picLocks noChangeAspect="1"/>
          </p:cNvPicPr>
          <p:nvPr/>
        </p:nvPicPr>
        <p:blipFill>
          <a:blip r:embed="rId13"/>
          <a:stretch>
            <a:fillRect/>
          </a:stretch>
        </p:blipFill>
        <p:spPr>
          <a:xfrm>
            <a:off x="1373016" y="4208580"/>
            <a:ext cx="5413762" cy="2545238"/>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A8F3380C-C3A6-F492-3393-81510D3F4891}"/>
              </a:ext>
            </a:extLst>
          </p:cNvPr>
          <p:cNvSpPr txBox="1"/>
          <p:nvPr/>
        </p:nvSpPr>
        <p:spPr>
          <a:xfrm>
            <a:off x="5849773" y="6450822"/>
            <a:ext cx="1352550" cy="338554"/>
          </a:xfrm>
          <a:prstGeom prst="rect">
            <a:avLst/>
          </a:prstGeom>
          <a:noFill/>
        </p:spPr>
        <p:txBody>
          <a:bodyPr wrap="square" rtlCol="0">
            <a:spAutoFit/>
          </a:bodyPr>
          <a:lstStyle/>
          <a:p>
            <a:r>
              <a:rPr lang="en-US" sz="1600" dirty="0"/>
              <a:t>[CCS ‘14]</a:t>
            </a:r>
            <a:endParaRPr lang="en-CH" sz="1600" dirty="0"/>
          </a:p>
        </p:txBody>
      </p:sp>
      <p:sp>
        <p:nvSpPr>
          <p:cNvPr id="46" name="Speech Bubble: Rectangle with Corners Rounded 45">
            <a:extLst>
              <a:ext uri="{FF2B5EF4-FFF2-40B4-BE49-F238E27FC236}">
                <a16:creationId xmlns:a16="http://schemas.microsoft.com/office/drawing/2014/main" id="{A066D888-C636-460E-8108-319302F8DBB4}"/>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7" name="TextBox 46">
            <a:extLst>
              <a:ext uri="{FF2B5EF4-FFF2-40B4-BE49-F238E27FC236}">
                <a16:creationId xmlns:a16="http://schemas.microsoft.com/office/drawing/2014/main" id="{6FFFDF1E-D0BF-6641-F3CA-DBEBFB808797}"/>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2" name="TextBox 1">
            <a:extLst>
              <a:ext uri="{FF2B5EF4-FFF2-40B4-BE49-F238E27FC236}">
                <a16:creationId xmlns:a16="http://schemas.microsoft.com/office/drawing/2014/main" id="{E5C4A2A4-F5D5-37E6-4882-7E3080A3462D}"/>
              </a:ext>
            </a:extLst>
          </p:cNvPr>
          <p:cNvSpPr txBox="1"/>
          <p:nvPr/>
        </p:nvSpPr>
        <p:spPr>
          <a:xfrm>
            <a:off x="7652463" y="6472449"/>
            <a:ext cx="4609383" cy="430887"/>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pic>
        <p:nvPicPr>
          <p:cNvPr id="4" name="Picture 3">
            <a:extLst>
              <a:ext uri="{FF2B5EF4-FFF2-40B4-BE49-F238E27FC236}">
                <a16:creationId xmlns:a16="http://schemas.microsoft.com/office/drawing/2014/main" id="{90DCD0AA-C03C-4668-E062-0D9386C15BB2}"/>
              </a:ext>
            </a:extLst>
          </p:cNvPr>
          <p:cNvPicPr>
            <a:picLocks noChangeAspect="1"/>
          </p:cNvPicPr>
          <p:nvPr/>
        </p:nvPicPr>
        <p:blipFill>
          <a:blip r:embed="rId14"/>
          <a:stretch>
            <a:fillRect/>
          </a:stretch>
        </p:blipFill>
        <p:spPr>
          <a:xfrm>
            <a:off x="1341652" y="4542894"/>
            <a:ext cx="5672589" cy="221092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60383F4C-523B-629B-52EB-8A6BCF37913A}"/>
              </a:ext>
            </a:extLst>
          </p:cNvPr>
          <p:cNvSpPr txBox="1"/>
          <p:nvPr/>
        </p:nvSpPr>
        <p:spPr>
          <a:xfrm>
            <a:off x="6119680" y="6464676"/>
            <a:ext cx="1216944" cy="338554"/>
          </a:xfrm>
          <a:prstGeom prst="rect">
            <a:avLst/>
          </a:prstGeom>
          <a:noFill/>
        </p:spPr>
        <p:txBody>
          <a:bodyPr wrap="square" rtlCol="0">
            <a:spAutoFit/>
          </a:bodyPr>
          <a:lstStyle/>
          <a:p>
            <a:r>
              <a:rPr lang="en-US" sz="1600" dirty="0"/>
              <a:t>[S&amp;P ‘25]</a:t>
            </a:r>
            <a:endParaRPr lang="en-CH" sz="1600" dirty="0"/>
          </a:p>
        </p:txBody>
      </p:sp>
      <p:sp>
        <p:nvSpPr>
          <p:cNvPr id="6" name="Speech Bubble: Rectangle with Corners Rounded 5">
            <a:extLst>
              <a:ext uri="{FF2B5EF4-FFF2-40B4-BE49-F238E27FC236}">
                <a16:creationId xmlns:a16="http://schemas.microsoft.com/office/drawing/2014/main" id="{BD9C1D91-F21D-7C1D-A416-5E410B8F4440}"/>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 name="TextBox 6">
            <a:extLst>
              <a:ext uri="{FF2B5EF4-FFF2-40B4-BE49-F238E27FC236}">
                <a16:creationId xmlns:a16="http://schemas.microsoft.com/office/drawing/2014/main" id="{6BBFB6BF-9722-A521-1A45-FDA2F9FAF7C2}"/>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32" name="TextBox 31">
            <a:extLst>
              <a:ext uri="{FF2B5EF4-FFF2-40B4-BE49-F238E27FC236}">
                <a16:creationId xmlns:a16="http://schemas.microsoft.com/office/drawing/2014/main" id="{DDFE72BF-8057-814C-989B-B33EA9C9AE9F}"/>
              </a:ext>
            </a:extLst>
          </p:cNvPr>
          <p:cNvSpPr txBox="1"/>
          <p:nvPr/>
        </p:nvSpPr>
        <p:spPr>
          <a:xfrm>
            <a:off x="7777162" y="4301820"/>
            <a:ext cx="441483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We establish security of SSH in a </a:t>
            </a:r>
            <a:r>
              <a:rPr lang="en-US" dirty="0">
                <a:solidFill>
                  <a:schemeClr val="accent6"/>
                </a:solidFill>
              </a:rPr>
              <a:t>PQ-extension of ACCE model</a:t>
            </a:r>
            <a:r>
              <a:rPr lang="en-US" dirty="0"/>
              <a:t> that accounts for “</a:t>
            </a:r>
            <a:r>
              <a:rPr lang="en-US" u="sng" dirty="0"/>
              <a:t>harvest now, decrypt later</a:t>
            </a:r>
            <a:r>
              <a:rPr lang="en-US" dirty="0"/>
              <a:t>”</a:t>
            </a:r>
            <a:r>
              <a:rPr lang="en-US" dirty="0">
                <a:solidFill>
                  <a:schemeClr val="accent6"/>
                </a:solidFill>
              </a:rPr>
              <a:t> </a:t>
            </a:r>
            <a:r>
              <a:rPr lang="en-US" dirty="0"/>
              <a:t>attacks.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Analysis also captures </a:t>
            </a:r>
            <a:r>
              <a:rPr lang="en-US" dirty="0">
                <a:solidFill>
                  <a:schemeClr val="accent6"/>
                </a:solidFill>
              </a:rPr>
              <a:t>forward secrecy </a:t>
            </a:r>
            <a:r>
              <a:rPr lang="en-US" sz="1400" dirty="0"/>
              <a:t>(unlike the classical ACCE analysis in [BDKSS14])</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FF9E8B79-D30A-2DE3-A99C-120D0FDA1568}"/>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p:sp>
            <p:nvSpPr>
              <p:cNvPr id="22" name="TextBox 21">
                <a:extLst>
                  <a:ext uri="{FF2B5EF4-FFF2-40B4-BE49-F238E27FC236}">
                    <a16:creationId xmlns:a16="http://schemas.microsoft.com/office/drawing/2014/main" id="{FF9E8B79-D30A-2DE3-A99C-120D0FDA1568}"/>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15"/>
                <a:stretch>
                  <a:fillRect r="-88571"/>
                </a:stretch>
              </a:blipFill>
            </p:spPr>
            <p:txBody>
              <a:bodyPr/>
              <a:lstStyle/>
              <a:p>
                <a:r>
                  <a:rPr lang="en-CH">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FB7E6F1B-28C2-A4A2-C580-891519B22766}"/>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p:sp>
            <p:nvSpPr>
              <p:cNvPr id="23" name="TextBox 22">
                <a:extLst>
                  <a:ext uri="{FF2B5EF4-FFF2-40B4-BE49-F238E27FC236}">
                    <a16:creationId xmlns:a16="http://schemas.microsoft.com/office/drawing/2014/main" id="{FB7E6F1B-28C2-A4A2-C580-891519B22766}"/>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16"/>
                <a:stretch>
                  <a:fillRect r="-91429"/>
                </a:stretch>
              </a:blipFill>
            </p:spPr>
            <p:txBody>
              <a:bodyPr/>
              <a:lstStyle/>
              <a:p>
                <a:r>
                  <a:rPr lang="en-CH">
                    <a:noFill/>
                  </a:rPr>
                  <a:t> </a:t>
                </a:r>
              </a:p>
            </p:txBody>
          </p:sp>
        </mc:Fallback>
      </mc:AlternateContent>
      <p:sp>
        <p:nvSpPr>
          <p:cNvPr id="27" name="Rectangle 26">
            <a:extLst>
              <a:ext uri="{FF2B5EF4-FFF2-40B4-BE49-F238E27FC236}">
                <a16:creationId xmlns:a16="http://schemas.microsoft.com/office/drawing/2014/main" id="{58D324CF-D4F2-2DFC-32FF-92EED41035D4}"/>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234CC993-4EC9-5B4A-FA79-FE22B4C68FED}"/>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p:sp>
            <p:nvSpPr>
              <p:cNvPr id="33" name="TextBox 32">
                <a:extLst>
                  <a:ext uri="{FF2B5EF4-FFF2-40B4-BE49-F238E27FC236}">
                    <a16:creationId xmlns:a16="http://schemas.microsoft.com/office/drawing/2014/main" id="{234CC993-4EC9-5B4A-FA79-FE22B4C68FED}"/>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7"/>
                <a:stretch>
                  <a:fillRect r="-77143"/>
                </a:stretch>
              </a:blipFill>
            </p:spPr>
            <p:txBody>
              <a:bodyPr/>
              <a:lstStyle/>
              <a:p>
                <a:r>
                  <a:rPr lang="en-CH">
                    <a:noFill/>
                  </a:rPr>
                  <a:t> </a:t>
                </a:r>
              </a:p>
            </p:txBody>
          </p:sp>
        </mc:Fallback>
      </mc:AlternateContent>
      <p:pic>
        <p:nvPicPr>
          <p:cNvPr id="16" name="Graphic 15" descr="Lock with solid fill">
            <a:extLst>
              <a:ext uri="{FF2B5EF4-FFF2-40B4-BE49-F238E27FC236}">
                <a16:creationId xmlns:a16="http://schemas.microsoft.com/office/drawing/2014/main" id="{0A77E1E4-44B2-9AC2-A60E-680547CB85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4441" y="2270552"/>
            <a:ext cx="218363" cy="218363"/>
          </a:xfrm>
          <a:prstGeom prst="rect">
            <a:avLst/>
          </a:prstGeom>
        </p:spPr>
      </p:pic>
    </p:spTree>
    <p:extLst>
      <p:ext uri="{BB962C8B-B14F-4D97-AF65-F5344CB8AC3E}">
        <p14:creationId xmlns:p14="http://schemas.microsoft.com/office/powerpoint/2010/main" val="3905830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6782-434E-1C8B-F729-0640036138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8B5FF9-A852-5DC1-6891-43530F6C1FFE}"/>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B705D6C1-28FA-85ED-C062-0C4C0AD638A3}"/>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E13BB2C2-C694-954E-3FCB-6CB4BC0A9EB8}"/>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13C30377-992F-925C-3ED3-80C9B7719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E74B9867-FD7E-1068-1939-6104923F7A10}"/>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A873240C-A6F2-3169-63CB-BE7221ED8F03}"/>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00FA0EC-9D94-6119-855E-B47524EA339D}"/>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2E2780A-8792-052C-9430-2274DD2824D9}"/>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71BCE95-1A53-1BED-38CE-0E147AF9EE5D}"/>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34C9A31B-D92C-7CCD-099F-7768301B649F}"/>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6AAFA41B-F380-C3F6-648B-46C533B3FE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0458F086-C561-2BBA-A501-C80317648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80E7C6A8-8D1B-ACEF-C934-5CC19D0082AC}"/>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55885DC-B8DD-73D4-C9A9-DF83AE3AB70A}"/>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8F956485-D112-A7A8-0D3E-FD7BB5C0F261}"/>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895057A-2E33-164F-C605-2C0C8A48B99D}"/>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8895057A-2E33-164F-C605-2C0C8A48B99D}"/>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78AA9E8-87FE-06FD-2D88-A7704DC4FD22}"/>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E78AA9E8-87FE-06FD-2D88-A7704DC4FD22}"/>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7790CA7B-4C6D-B600-BF69-4C2314477245}"/>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5D268F44-37B6-73F5-F7A5-A89507746AA7}"/>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A1CF6EAF-7111-B484-C1F8-3FB1F9CDE0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6E4DA1DD-A61C-CC65-181B-E94A97AF93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34135273-A48C-CE7E-98D0-A7745AE92C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sp>
        <p:nvSpPr>
          <p:cNvPr id="22" name="Speech Bubble: Rectangle with Corners Rounded 21">
            <a:extLst>
              <a:ext uri="{FF2B5EF4-FFF2-40B4-BE49-F238E27FC236}">
                <a16:creationId xmlns:a16="http://schemas.microsoft.com/office/drawing/2014/main" id="{BEAE6E9F-1C52-E2DE-EA93-5DADB117F981}"/>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3" name="TextBox 22">
            <a:extLst>
              <a:ext uri="{FF2B5EF4-FFF2-40B4-BE49-F238E27FC236}">
                <a16:creationId xmlns:a16="http://schemas.microsoft.com/office/drawing/2014/main" id="{7535B2B4-28B3-B7A4-75B5-E2D48079C89C}"/>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2" name="Speech Bubble: Rectangle with Corners Rounded 1">
            <a:extLst>
              <a:ext uri="{FF2B5EF4-FFF2-40B4-BE49-F238E27FC236}">
                <a16:creationId xmlns:a16="http://schemas.microsoft.com/office/drawing/2014/main" id="{E1C8A427-8DCA-FC51-199D-9F9CC4DCD82E}"/>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12DE6DD2-CE39-FCD7-2E35-AAAB57B11231}"/>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62" name="Rectangle 61">
            <a:extLst>
              <a:ext uri="{FF2B5EF4-FFF2-40B4-BE49-F238E27FC236}">
                <a16:creationId xmlns:a16="http://schemas.microsoft.com/office/drawing/2014/main" id="{263AD9D0-8F34-1068-CA22-17B29205F054}"/>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8922E7D8-D8C8-758C-7F40-319A5D944CE3}"/>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6" name="Rectangle 5">
            <a:extLst>
              <a:ext uri="{FF2B5EF4-FFF2-40B4-BE49-F238E27FC236}">
                <a16:creationId xmlns:a16="http://schemas.microsoft.com/office/drawing/2014/main" id="{14ED56D1-2F28-D049-0552-1540515D18C7}"/>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CE6F926-0DB7-9222-11C7-7376FAD80B7A}"/>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7" name="TextBox 6">
                <a:extLst>
                  <a:ext uri="{FF2B5EF4-FFF2-40B4-BE49-F238E27FC236}">
                    <a16:creationId xmlns:a16="http://schemas.microsoft.com/office/drawing/2014/main" id="{2CE6F926-0DB7-9222-11C7-7376FAD80B7A}"/>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5"/>
                <a:stretch>
                  <a:fillRect r="-77143"/>
                </a:stretch>
              </a:blipFill>
            </p:spPr>
            <p:txBody>
              <a:bodyPr/>
              <a:lstStyle/>
              <a:p>
                <a:r>
                  <a:rPr lang="en-CH">
                    <a:noFill/>
                  </a:rPr>
                  <a:t> </a:t>
                </a:r>
              </a:p>
            </p:txBody>
          </p:sp>
        </mc:Fallback>
      </mc:AlternateContent>
      <p:pic>
        <p:nvPicPr>
          <p:cNvPr id="10" name="Graphic 9" descr="Lock with solid fill">
            <a:extLst>
              <a:ext uri="{FF2B5EF4-FFF2-40B4-BE49-F238E27FC236}">
                <a16:creationId xmlns:a16="http://schemas.microsoft.com/office/drawing/2014/main" id="{E8617AA8-6E48-3D6C-9115-49BD71ADE5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cxnSp>
        <p:nvCxnSpPr>
          <p:cNvPr id="17" name="Straight Connector 16">
            <a:extLst>
              <a:ext uri="{FF2B5EF4-FFF2-40B4-BE49-F238E27FC236}">
                <a16:creationId xmlns:a16="http://schemas.microsoft.com/office/drawing/2014/main" id="{5A390E80-1C84-1B1F-F97C-2F732D8227AF}"/>
              </a:ext>
            </a:extLst>
          </p:cNvPr>
          <p:cNvCxnSpPr>
            <a:cxnSpLocks/>
          </p:cNvCxnSpPr>
          <p:nvPr/>
        </p:nvCxnSpPr>
        <p:spPr>
          <a:xfrm>
            <a:off x="7777163" y="4341660"/>
            <a:ext cx="0" cy="17681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541FB17-9DE4-A859-8634-1CD1AB9B4898}"/>
              </a:ext>
            </a:extLst>
          </p:cNvPr>
          <p:cNvSpPr txBox="1"/>
          <p:nvPr/>
        </p:nvSpPr>
        <p:spPr>
          <a:xfrm>
            <a:off x="-64545" y="6472449"/>
            <a:ext cx="4609383" cy="430887"/>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sp>
        <p:nvSpPr>
          <p:cNvPr id="20" name="TextBox 19">
            <a:extLst>
              <a:ext uri="{FF2B5EF4-FFF2-40B4-BE49-F238E27FC236}">
                <a16:creationId xmlns:a16="http://schemas.microsoft.com/office/drawing/2014/main" id="{818B3F14-9A0A-85C4-2789-68E2F4185470}"/>
              </a:ext>
            </a:extLst>
          </p:cNvPr>
          <p:cNvSpPr txBox="1"/>
          <p:nvPr/>
        </p:nvSpPr>
        <p:spPr>
          <a:xfrm>
            <a:off x="7777162" y="4301820"/>
            <a:ext cx="441483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We establish security of SSH in a </a:t>
            </a:r>
            <a:r>
              <a:rPr lang="en-US" dirty="0">
                <a:solidFill>
                  <a:schemeClr val="accent6"/>
                </a:solidFill>
              </a:rPr>
              <a:t>PQ-extension of ACCE model</a:t>
            </a:r>
            <a:r>
              <a:rPr lang="en-US" dirty="0"/>
              <a:t> that accounts for “</a:t>
            </a:r>
            <a:r>
              <a:rPr lang="en-US" u="sng" dirty="0"/>
              <a:t>harvest now, decrypt later</a:t>
            </a:r>
            <a:r>
              <a:rPr lang="en-US" dirty="0"/>
              <a:t>”</a:t>
            </a:r>
            <a:r>
              <a:rPr lang="en-US" dirty="0">
                <a:solidFill>
                  <a:schemeClr val="accent6"/>
                </a:solidFill>
              </a:rPr>
              <a:t> </a:t>
            </a:r>
            <a:r>
              <a:rPr lang="en-US" dirty="0"/>
              <a:t>attacks.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Analysis also captures </a:t>
            </a:r>
            <a:r>
              <a:rPr lang="en-US" dirty="0">
                <a:solidFill>
                  <a:schemeClr val="accent6"/>
                </a:solidFill>
              </a:rPr>
              <a:t>forward secrecy </a:t>
            </a:r>
            <a:r>
              <a:rPr lang="en-US" sz="1400" dirty="0"/>
              <a:t>(unlike the classical ACCE analysis in [BDKSS14])</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0498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C8CB0-E9B6-EE82-CEAD-389232994070}"/>
            </a:ext>
          </a:extLst>
        </p:cNvPr>
        <p:cNvGrpSpPr/>
        <p:nvPr/>
      </p:nvGrpSpPr>
      <p:grpSpPr>
        <a:xfrm>
          <a:off x="0" y="0"/>
          <a:ext cx="0" cy="0"/>
          <a:chOff x="0" y="0"/>
          <a:chExt cx="0" cy="0"/>
        </a:xfrm>
      </p:grpSpPr>
      <p:sp>
        <p:nvSpPr>
          <p:cNvPr id="1025" name="TextBox 1024">
            <a:extLst>
              <a:ext uri="{FF2B5EF4-FFF2-40B4-BE49-F238E27FC236}">
                <a16:creationId xmlns:a16="http://schemas.microsoft.com/office/drawing/2014/main" id="{7F5D255F-CF62-C856-A650-31107D0DC2CF}"/>
              </a:ext>
            </a:extLst>
          </p:cNvPr>
          <p:cNvSpPr txBox="1"/>
          <p:nvPr/>
        </p:nvSpPr>
        <p:spPr>
          <a:xfrm>
            <a:off x="6192735" y="5012484"/>
            <a:ext cx="1195948" cy="646331"/>
          </a:xfrm>
          <a:prstGeom prst="rect">
            <a:avLst/>
          </a:prstGeom>
          <a:noFill/>
        </p:spPr>
        <p:txBody>
          <a:bodyPr wrap="square" rtlCol="0">
            <a:spAutoFit/>
          </a:bodyPr>
          <a:lstStyle/>
          <a:p>
            <a:pPr algn="ctr"/>
            <a:r>
              <a:rPr lang="en-US" dirty="0"/>
              <a:t>Digital Signature</a:t>
            </a:r>
            <a:endParaRPr lang="en-CH" dirty="0"/>
          </a:p>
        </p:txBody>
      </p:sp>
      <p:sp>
        <p:nvSpPr>
          <p:cNvPr id="59" name="TextBox 58">
            <a:extLst>
              <a:ext uri="{FF2B5EF4-FFF2-40B4-BE49-F238E27FC236}">
                <a16:creationId xmlns:a16="http://schemas.microsoft.com/office/drawing/2014/main" id="{EFB9E3E8-CBB4-3447-C3AE-7FF970E966A0}"/>
              </a:ext>
            </a:extLst>
          </p:cNvPr>
          <p:cNvSpPr txBox="1"/>
          <p:nvPr/>
        </p:nvSpPr>
        <p:spPr>
          <a:xfrm>
            <a:off x="4589720" y="5024779"/>
            <a:ext cx="1483561" cy="646331"/>
          </a:xfrm>
          <a:prstGeom prst="rect">
            <a:avLst/>
          </a:prstGeom>
          <a:noFill/>
        </p:spPr>
        <p:txBody>
          <a:bodyPr wrap="square" rtlCol="0">
            <a:spAutoFit/>
          </a:bodyPr>
          <a:lstStyle/>
          <a:p>
            <a:r>
              <a:rPr lang="en-US" dirty="0"/>
              <a:t>Symmetric Encryption</a:t>
            </a:r>
            <a:endParaRPr lang="en-CH" dirty="0"/>
          </a:p>
        </p:txBody>
      </p:sp>
      <p:sp>
        <p:nvSpPr>
          <p:cNvPr id="3" name="Rectangle 2">
            <a:extLst>
              <a:ext uri="{FF2B5EF4-FFF2-40B4-BE49-F238E27FC236}">
                <a16:creationId xmlns:a16="http://schemas.microsoft.com/office/drawing/2014/main" id="{E654E341-B561-50D7-FE78-F6982B6B4D40}"/>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BAECA34B-7CEF-6C43-B281-C16B5A745CE1}"/>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2F84DC8F-1CC2-B181-A9E5-D693C32E1866}"/>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C91726D0-B3BD-115D-2254-DD810E7F6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F32DD5F4-5FCB-A6D9-5462-432B3150B655}"/>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47DA1270-5811-147B-4244-152DBFE8AD3C}"/>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1DFBC98-7760-2010-1156-06A28BB2F027}"/>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566D65D-446D-F496-939E-56CCD811B73D}"/>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6A2018A-7053-5385-18D1-0DE3A90FA730}"/>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9FEF633B-8C92-48EF-237D-30AAF631550E}"/>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A35269B4-CE15-27AF-5E9A-9F87BC818C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B022E01E-0B3D-0FD8-16D6-A2471157B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DCA07AE4-8F32-6634-01E7-A801012ABD26}"/>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F521C364-8689-5C7F-F57B-34D0504E6210}"/>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1A605366-23B2-09FB-9560-4E0762ED8FE9}"/>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3CBAB18-3034-4488-C4B4-C349A7D8F43C}"/>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43CBAB18-3034-4488-C4B4-C349A7D8F43C}"/>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AA736EE-0A5F-7CDA-BB4A-3017F5E15E29}"/>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0AA736EE-0A5F-7CDA-BB4A-3017F5E15E29}"/>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0E365AC2-0F82-FD73-FF83-FF535D3BABA7}"/>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D5186F10-E7F0-36E0-9D54-EF998D7E7E74}"/>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8E0620A2-2CB0-3D65-619C-AE1A9CB019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FAA2C0A7-8626-BDE5-3456-CBEAA3EB09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8BD6A4BA-1ADA-AE42-065C-F44ADF35DB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sp>
        <p:nvSpPr>
          <p:cNvPr id="30" name="Rectangle 29">
            <a:extLst>
              <a:ext uri="{FF2B5EF4-FFF2-40B4-BE49-F238E27FC236}">
                <a16:creationId xmlns:a16="http://schemas.microsoft.com/office/drawing/2014/main" id="{9BA37D6F-479C-8838-52BB-B739514CFFBE}"/>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5" name="Straight Arrow Connector 4">
            <a:extLst>
              <a:ext uri="{FF2B5EF4-FFF2-40B4-BE49-F238E27FC236}">
                <a16:creationId xmlns:a16="http://schemas.microsoft.com/office/drawing/2014/main" id="{70AC3E79-EB59-3626-A9C7-2A4D50B5F08F}"/>
              </a:ext>
            </a:extLst>
          </p:cNvPr>
          <p:cNvCxnSpPr>
            <a:cxnSpLocks/>
            <a:stCxn id="30" idx="2"/>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076343E6-CFD7-C112-28B6-582AD3AF88D5}"/>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5DF23DCB-A577-9D0D-07E7-6F243D37E945}"/>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27" name="Straight Arrow Connector 26">
            <a:extLst>
              <a:ext uri="{FF2B5EF4-FFF2-40B4-BE49-F238E27FC236}">
                <a16:creationId xmlns:a16="http://schemas.microsoft.com/office/drawing/2014/main" id="{2D287C76-1382-FBAC-DD25-A2B5785AC02B}"/>
              </a:ext>
            </a:extLst>
          </p:cNvPr>
          <p:cNvCxnSpPr>
            <a:cxnSpLocks/>
            <a:stCxn id="11" idx="2"/>
          </p:cNvCxnSpPr>
          <p:nvPr/>
        </p:nvCxnSpPr>
        <p:spPr>
          <a:xfrm flipH="1">
            <a:off x="2528975" y="3102176"/>
            <a:ext cx="870415" cy="196149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BE36C68-6320-9852-EBAB-7EF49031ADF1}"/>
              </a:ext>
            </a:extLst>
          </p:cNvPr>
          <p:cNvCxnSpPr>
            <a:cxnSpLocks/>
            <a:stCxn id="17" idx="2"/>
          </p:cNvCxnSpPr>
          <p:nvPr/>
        </p:nvCxnSpPr>
        <p:spPr>
          <a:xfrm flipH="1">
            <a:off x="5115945" y="2588673"/>
            <a:ext cx="1015133" cy="241637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B3497E04-DFC2-C675-3972-8652FB74F6F9}"/>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06F2D07F-7FC3-1A99-4CF8-CD68E10E8AA1}"/>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58" name="Rectangle 57">
            <a:extLst>
              <a:ext uri="{FF2B5EF4-FFF2-40B4-BE49-F238E27FC236}">
                <a16:creationId xmlns:a16="http://schemas.microsoft.com/office/drawing/2014/main" id="{EAD31444-FE86-B485-924D-564396E13ED9}"/>
              </a:ext>
            </a:extLst>
          </p:cNvPr>
          <p:cNvSpPr/>
          <p:nvPr/>
        </p:nvSpPr>
        <p:spPr>
          <a:xfrm>
            <a:off x="4585832" y="5039113"/>
            <a:ext cx="1264997" cy="6036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60" name="Rectangle 59">
            <a:extLst>
              <a:ext uri="{FF2B5EF4-FFF2-40B4-BE49-F238E27FC236}">
                <a16:creationId xmlns:a16="http://schemas.microsoft.com/office/drawing/2014/main" id="{31BFA85A-C2E6-50F1-0F8B-AA8CE4EB65FB}"/>
              </a:ext>
            </a:extLst>
          </p:cNvPr>
          <p:cNvSpPr/>
          <p:nvPr/>
        </p:nvSpPr>
        <p:spPr>
          <a:xfrm>
            <a:off x="2128925" y="5109039"/>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61" name="TextBox 60">
            <a:extLst>
              <a:ext uri="{FF2B5EF4-FFF2-40B4-BE49-F238E27FC236}">
                <a16:creationId xmlns:a16="http://schemas.microsoft.com/office/drawing/2014/main" id="{32611CC3-4660-332C-247A-E52ED663140B}"/>
              </a:ext>
            </a:extLst>
          </p:cNvPr>
          <p:cNvSpPr txBox="1"/>
          <p:nvPr/>
        </p:nvSpPr>
        <p:spPr>
          <a:xfrm>
            <a:off x="2227901" y="5165025"/>
            <a:ext cx="694774" cy="369332"/>
          </a:xfrm>
          <a:prstGeom prst="rect">
            <a:avLst/>
          </a:prstGeom>
          <a:noFill/>
        </p:spPr>
        <p:txBody>
          <a:bodyPr wrap="square" rtlCol="0">
            <a:spAutoFit/>
          </a:bodyPr>
          <a:lstStyle/>
          <a:p>
            <a:r>
              <a:rPr lang="en-US" dirty="0"/>
              <a:t>PRF</a:t>
            </a:r>
            <a:endParaRPr lang="en-CH" dirty="0"/>
          </a:p>
        </p:txBody>
      </p:sp>
      <p:sp>
        <p:nvSpPr>
          <p:cNvPr id="62" name="Rectangle 61">
            <a:extLst>
              <a:ext uri="{FF2B5EF4-FFF2-40B4-BE49-F238E27FC236}">
                <a16:creationId xmlns:a16="http://schemas.microsoft.com/office/drawing/2014/main" id="{6C326A44-8434-4FD4-904A-81D35FDA44A1}"/>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24" name="Rectangle 1023">
            <a:extLst>
              <a:ext uri="{FF2B5EF4-FFF2-40B4-BE49-F238E27FC236}">
                <a16:creationId xmlns:a16="http://schemas.microsoft.com/office/drawing/2014/main" id="{84EA8B27-C2A0-024F-C3F9-F82DCC833300}"/>
              </a:ext>
            </a:extLst>
          </p:cNvPr>
          <p:cNvSpPr/>
          <p:nvPr/>
        </p:nvSpPr>
        <p:spPr>
          <a:xfrm>
            <a:off x="6275530" y="5050220"/>
            <a:ext cx="1072471" cy="60473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1037" name="Straight Arrow Connector 1036">
            <a:extLst>
              <a:ext uri="{FF2B5EF4-FFF2-40B4-BE49-F238E27FC236}">
                <a16:creationId xmlns:a16="http://schemas.microsoft.com/office/drawing/2014/main" id="{D75C1960-E070-08D8-7EE1-EC275AB42D5D}"/>
              </a:ext>
            </a:extLst>
          </p:cNvPr>
          <p:cNvCxnSpPr>
            <a:cxnSpLocks/>
            <a:endCxn id="1025" idx="0"/>
          </p:cNvCxnSpPr>
          <p:nvPr/>
        </p:nvCxnSpPr>
        <p:spPr>
          <a:xfrm>
            <a:off x="6643623" y="2488915"/>
            <a:ext cx="147086" cy="25235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044" name="TextBox 1043">
            <a:extLst>
              <a:ext uri="{FF2B5EF4-FFF2-40B4-BE49-F238E27FC236}">
                <a16:creationId xmlns:a16="http://schemas.microsoft.com/office/drawing/2014/main" id="{9483D5E1-33D6-9C96-6FC8-3A8EA7B97B87}"/>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D4B2C2D8-EBAD-CF85-B31D-E1325E839B8C}"/>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1046" name="TextBox 1045">
            <a:extLst>
              <a:ext uri="{FF2B5EF4-FFF2-40B4-BE49-F238E27FC236}">
                <a16:creationId xmlns:a16="http://schemas.microsoft.com/office/drawing/2014/main" id="{8DC0D1D3-6314-A20C-F3E7-DAA5D91E34D5}"/>
              </a:ext>
            </a:extLst>
          </p:cNvPr>
          <p:cNvSpPr txBox="1"/>
          <p:nvPr/>
        </p:nvSpPr>
        <p:spPr>
          <a:xfrm>
            <a:off x="1553371" y="5665890"/>
            <a:ext cx="1990672" cy="584775"/>
          </a:xfrm>
          <a:prstGeom prst="rect">
            <a:avLst/>
          </a:prstGeom>
          <a:noFill/>
        </p:spPr>
        <p:txBody>
          <a:bodyPr wrap="square" rtlCol="0">
            <a:spAutoFit/>
          </a:bodyPr>
          <a:lstStyle/>
          <a:p>
            <a:pPr algn="ctr"/>
            <a:r>
              <a:rPr lang="en-US" sz="1600" dirty="0">
                <a:solidFill>
                  <a:schemeClr val="accent6"/>
                </a:solidFill>
              </a:rPr>
              <a:t>“Pseudo-</a:t>
            </a:r>
          </a:p>
          <a:p>
            <a:pPr algn="ctr"/>
            <a:r>
              <a:rPr lang="en-US" sz="1600" dirty="0">
                <a:solidFill>
                  <a:schemeClr val="accent6"/>
                </a:solidFill>
              </a:rPr>
              <a:t>random”</a:t>
            </a:r>
            <a:endParaRPr lang="en-CH" sz="1600" dirty="0">
              <a:solidFill>
                <a:schemeClr val="accent6"/>
              </a:solidFill>
            </a:endParaRPr>
          </a:p>
        </p:txBody>
      </p:sp>
      <p:sp>
        <p:nvSpPr>
          <p:cNvPr id="1047" name="TextBox 1046">
            <a:extLst>
              <a:ext uri="{FF2B5EF4-FFF2-40B4-BE49-F238E27FC236}">
                <a16:creationId xmlns:a16="http://schemas.microsoft.com/office/drawing/2014/main" id="{B4B15F7E-306E-B752-3374-4AC2E7775D23}"/>
              </a:ext>
            </a:extLst>
          </p:cNvPr>
          <p:cNvSpPr txBox="1"/>
          <p:nvPr/>
        </p:nvSpPr>
        <p:spPr>
          <a:xfrm>
            <a:off x="4196632" y="5665074"/>
            <a:ext cx="2073572" cy="984885"/>
          </a:xfrm>
          <a:prstGeom prst="rect">
            <a:avLst/>
          </a:prstGeom>
          <a:noFill/>
        </p:spPr>
        <p:txBody>
          <a:bodyPr wrap="square" rtlCol="0">
            <a:spAutoFit/>
          </a:bodyPr>
          <a:lstStyle/>
          <a:p>
            <a:pPr algn="ctr"/>
            <a:r>
              <a:rPr lang="en-US" sz="1600" dirty="0">
                <a:solidFill>
                  <a:schemeClr val="accent6"/>
                </a:solidFill>
              </a:rPr>
              <a:t>“BSAE”</a:t>
            </a:r>
          </a:p>
          <a:p>
            <a:pPr algn="ctr"/>
            <a:r>
              <a:rPr lang="en-US" sz="1400" dirty="0">
                <a:solidFill>
                  <a:schemeClr val="accent6"/>
                </a:solidFill>
              </a:rPr>
              <a:t>(Buffered Stateful Authenticated Encryption)</a:t>
            </a:r>
            <a:endParaRPr lang="en-CH" sz="1600" dirty="0">
              <a:solidFill>
                <a:schemeClr val="accent6"/>
              </a:solidFill>
            </a:endParaRPr>
          </a:p>
        </p:txBody>
      </p:sp>
      <p:sp>
        <p:nvSpPr>
          <p:cNvPr id="1048" name="TextBox 1047">
            <a:extLst>
              <a:ext uri="{FF2B5EF4-FFF2-40B4-BE49-F238E27FC236}">
                <a16:creationId xmlns:a16="http://schemas.microsoft.com/office/drawing/2014/main" id="{C64EB74E-4341-4576-474D-35112835B7C6}"/>
              </a:ext>
            </a:extLst>
          </p:cNvPr>
          <p:cNvSpPr txBox="1"/>
          <p:nvPr/>
        </p:nvSpPr>
        <p:spPr>
          <a:xfrm>
            <a:off x="5771432" y="5666583"/>
            <a:ext cx="2073572" cy="769441"/>
          </a:xfrm>
          <a:prstGeom prst="rect">
            <a:avLst/>
          </a:prstGeom>
          <a:noFill/>
        </p:spPr>
        <p:txBody>
          <a:bodyPr wrap="square" rtlCol="0">
            <a:spAutoFit/>
          </a:bodyPr>
          <a:lstStyle/>
          <a:p>
            <a:pPr algn="ctr"/>
            <a:r>
              <a:rPr lang="en-US" sz="1600" dirty="0">
                <a:solidFill>
                  <a:schemeClr val="accent6"/>
                </a:solidFill>
              </a:rPr>
              <a:t>“EUF-CMA”</a:t>
            </a:r>
          </a:p>
          <a:p>
            <a:pPr algn="ctr"/>
            <a:r>
              <a:rPr lang="en-US" sz="1400" dirty="0">
                <a:solidFill>
                  <a:schemeClr val="accent6"/>
                </a:solidFill>
              </a:rPr>
              <a:t>(existentially unforgeable)</a:t>
            </a:r>
            <a:endParaRPr lang="en-CH" sz="1400" dirty="0">
              <a:solidFill>
                <a:schemeClr val="accent6"/>
              </a:solidFill>
            </a:endParaRPr>
          </a:p>
        </p:txBody>
      </p:sp>
      <mc:AlternateContent xmlns:mc="http://schemas.openxmlformats.org/markup-compatibility/2006" xmlns:a14="http://schemas.microsoft.com/office/drawing/2010/main">
        <mc:Choice Requires="a14">
          <p:sp>
            <p:nvSpPr>
              <p:cNvPr id="1055" name="TextBox 1054">
                <a:extLst>
                  <a:ext uri="{FF2B5EF4-FFF2-40B4-BE49-F238E27FC236}">
                    <a16:creationId xmlns:a16="http://schemas.microsoft.com/office/drawing/2014/main" id="{9C0C37A1-2D41-4A50-7BB1-B3A6644216DA}"/>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1055" name="TextBox 1054">
                <a:extLst>
                  <a:ext uri="{FF2B5EF4-FFF2-40B4-BE49-F238E27FC236}">
                    <a16:creationId xmlns:a16="http://schemas.microsoft.com/office/drawing/2014/main" id="{9C0C37A1-2D41-4A50-7BB1-B3A6644216DA}"/>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5"/>
                <a:stretch>
                  <a:fillRect r="-77143"/>
                </a:stretch>
              </a:blipFill>
            </p:spPr>
            <p:txBody>
              <a:bodyPr/>
              <a:lstStyle/>
              <a:p>
                <a:r>
                  <a:rPr lang="en-CH">
                    <a:noFill/>
                  </a:rPr>
                  <a:t> </a:t>
                </a:r>
              </a:p>
            </p:txBody>
          </p:sp>
        </mc:Fallback>
      </mc:AlternateContent>
      <p:pic>
        <p:nvPicPr>
          <p:cNvPr id="1056" name="Graphic 1055" descr="Lock with solid fill">
            <a:extLst>
              <a:ext uri="{FF2B5EF4-FFF2-40B4-BE49-F238E27FC236}">
                <a16:creationId xmlns:a16="http://schemas.microsoft.com/office/drawing/2014/main" id="{A72BD049-EDF9-F13C-8159-DB9BFA9308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cxnSp>
        <p:nvCxnSpPr>
          <p:cNvPr id="16" name="Straight Connector 15">
            <a:extLst>
              <a:ext uri="{FF2B5EF4-FFF2-40B4-BE49-F238E27FC236}">
                <a16:creationId xmlns:a16="http://schemas.microsoft.com/office/drawing/2014/main" id="{19F54415-CC88-ADB0-9465-B1649E1A2450}"/>
              </a:ext>
            </a:extLst>
          </p:cNvPr>
          <p:cNvCxnSpPr>
            <a:cxnSpLocks/>
          </p:cNvCxnSpPr>
          <p:nvPr/>
        </p:nvCxnSpPr>
        <p:spPr>
          <a:xfrm>
            <a:off x="7777163" y="4341660"/>
            <a:ext cx="0" cy="17681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C87D4C-1B48-FFB3-B61C-EBD3058F484E}"/>
              </a:ext>
            </a:extLst>
          </p:cNvPr>
          <p:cNvSpPr txBox="1"/>
          <p:nvPr/>
        </p:nvSpPr>
        <p:spPr>
          <a:xfrm>
            <a:off x="7777162" y="4301820"/>
            <a:ext cx="441483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We establish security of SSH in a </a:t>
            </a:r>
            <a:r>
              <a:rPr lang="en-US" dirty="0">
                <a:solidFill>
                  <a:schemeClr val="accent6"/>
                </a:solidFill>
              </a:rPr>
              <a:t>PQ-extension of ACCE model</a:t>
            </a:r>
            <a:r>
              <a:rPr lang="en-US" dirty="0"/>
              <a:t> that accounts for “</a:t>
            </a:r>
            <a:r>
              <a:rPr lang="en-US" u="sng" dirty="0"/>
              <a:t>harvest now, decrypt later</a:t>
            </a:r>
            <a:r>
              <a:rPr lang="en-US" dirty="0"/>
              <a:t>”</a:t>
            </a:r>
            <a:r>
              <a:rPr lang="en-US" dirty="0">
                <a:solidFill>
                  <a:schemeClr val="accent6"/>
                </a:solidFill>
              </a:rPr>
              <a:t> </a:t>
            </a:r>
            <a:r>
              <a:rPr lang="en-US" dirty="0"/>
              <a:t>attacks.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Analysis also captures </a:t>
            </a:r>
            <a:r>
              <a:rPr lang="en-US" dirty="0">
                <a:solidFill>
                  <a:schemeClr val="accent6"/>
                </a:solidFill>
              </a:rPr>
              <a:t>forward secrecy </a:t>
            </a:r>
            <a:r>
              <a:rPr lang="en-US" sz="1400" dirty="0"/>
              <a:t>(unlike the classical ACCE analysis in [BDKSS14])</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3" name="TextBox 32">
            <a:extLst>
              <a:ext uri="{FF2B5EF4-FFF2-40B4-BE49-F238E27FC236}">
                <a16:creationId xmlns:a16="http://schemas.microsoft.com/office/drawing/2014/main" id="{CF826090-A754-7F05-290F-2AE764072533}"/>
              </a:ext>
            </a:extLst>
          </p:cNvPr>
          <p:cNvSpPr txBox="1"/>
          <p:nvPr/>
        </p:nvSpPr>
        <p:spPr>
          <a:xfrm>
            <a:off x="-64545" y="6472449"/>
            <a:ext cx="4609383" cy="430887"/>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sp>
        <p:nvSpPr>
          <p:cNvPr id="41" name="Speech Bubble: Rectangle with Corners Rounded 40">
            <a:extLst>
              <a:ext uri="{FF2B5EF4-FFF2-40B4-BE49-F238E27FC236}">
                <a16:creationId xmlns:a16="http://schemas.microsoft.com/office/drawing/2014/main" id="{0D7A1B7F-CA0C-A3BC-B699-FDF00271BF85}"/>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3" name="TextBox 42">
            <a:extLst>
              <a:ext uri="{FF2B5EF4-FFF2-40B4-BE49-F238E27FC236}">
                <a16:creationId xmlns:a16="http://schemas.microsoft.com/office/drawing/2014/main" id="{8272C677-F5B3-096E-651F-249C2B48DEEB}"/>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45" name="Speech Bubble: Rectangle with Corners Rounded 44">
            <a:extLst>
              <a:ext uri="{FF2B5EF4-FFF2-40B4-BE49-F238E27FC236}">
                <a16:creationId xmlns:a16="http://schemas.microsoft.com/office/drawing/2014/main" id="{AB3A107F-8566-BEBD-77A5-5CC7DFBBA841}"/>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6" name="TextBox 45">
            <a:extLst>
              <a:ext uri="{FF2B5EF4-FFF2-40B4-BE49-F238E27FC236}">
                <a16:creationId xmlns:a16="http://schemas.microsoft.com/office/drawing/2014/main" id="{5609D3E3-B952-B10F-B49C-9849B117A94A}"/>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Tree>
    <p:extLst>
      <p:ext uri="{BB962C8B-B14F-4D97-AF65-F5344CB8AC3E}">
        <p14:creationId xmlns:p14="http://schemas.microsoft.com/office/powerpoint/2010/main" val="708354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A1FC0-A09F-DB94-4F3E-F2F9E4229934}"/>
            </a:ext>
          </a:extLst>
        </p:cNvPr>
        <p:cNvGrpSpPr/>
        <p:nvPr/>
      </p:nvGrpSpPr>
      <p:grpSpPr>
        <a:xfrm>
          <a:off x="0" y="0"/>
          <a:ext cx="0" cy="0"/>
          <a:chOff x="0" y="0"/>
          <a:chExt cx="0" cy="0"/>
        </a:xfrm>
      </p:grpSpPr>
      <p:sp>
        <p:nvSpPr>
          <p:cNvPr id="1025" name="TextBox 1024">
            <a:extLst>
              <a:ext uri="{FF2B5EF4-FFF2-40B4-BE49-F238E27FC236}">
                <a16:creationId xmlns:a16="http://schemas.microsoft.com/office/drawing/2014/main" id="{D51F03FF-CAFC-3F21-FBAA-775D11068EE3}"/>
              </a:ext>
            </a:extLst>
          </p:cNvPr>
          <p:cNvSpPr txBox="1"/>
          <p:nvPr/>
        </p:nvSpPr>
        <p:spPr>
          <a:xfrm>
            <a:off x="6192735" y="5012484"/>
            <a:ext cx="1195948" cy="646331"/>
          </a:xfrm>
          <a:prstGeom prst="rect">
            <a:avLst/>
          </a:prstGeom>
          <a:noFill/>
        </p:spPr>
        <p:txBody>
          <a:bodyPr wrap="square" rtlCol="0">
            <a:spAutoFit/>
          </a:bodyPr>
          <a:lstStyle/>
          <a:p>
            <a:pPr algn="ctr"/>
            <a:r>
              <a:rPr lang="en-US" dirty="0"/>
              <a:t>Digital Signature</a:t>
            </a:r>
            <a:endParaRPr lang="en-CH" dirty="0"/>
          </a:p>
        </p:txBody>
      </p:sp>
      <p:sp>
        <p:nvSpPr>
          <p:cNvPr id="59" name="TextBox 58">
            <a:extLst>
              <a:ext uri="{FF2B5EF4-FFF2-40B4-BE49-F238E27FC236}">
                <a16:creationId xmlns:a16="http://schemas.microsoft.com/office/drawing/2014/main" id="{813D3A44-1D9B-406C-3E9C-F70C96861C5D}"/>
              </a:ext>
            </a:extLst>
          </p:cNvPr>
          <p:cNvSpPr txBox="1"/>
          <p:nvPr/>
        </p:nvSpPr>
        <p:spPr>
          <a:xfrm>
            <a:off x="4589720" y="5024779"/>
            <a:ext cx="1483561" cy="646331"/>
          </a:xfrm>
          <a:prstGeom prst="rect">
            <a:avLst/>
          </a:prstGeom>
          <a:noFill/>
        </p:spPr>
        <p:txBody>
          <a:bodyPr wrap="square" rtlCol="0">
            <a:spAutoFit/>
          </a:bodyPr>
          <a:lstStyle/>
          <a:p>
            <a:r>
              <a:rPr lang="en-US" dirty="0"/>
              <a:t>Symmetric Encryption</a:t>
            </a:r>
            <a:endParaRPr lang="en-CH" dirty="0"/>
          </a:p>
        </p:txBody>
      </p:sp>
      <p:sp>
        <p:nvSpPr>
          <p:cNvPr id="3" name="Rectangle 2">
            <a:extLst>
              <a:ext uri="{FF2B5EF4-FFF2-40B4-BE49-F238E27FC236}">
                <a16:creationId xmlns:a16="http://schemas.microsoft.com/office/drawing/2014/main" id="{BE64E299-FCF4-D8A9-0E47-D4303F4DF949}"/>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5248A64C-D044-A2F7-3C9E-AB9A3FE2F210}"/>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9FC4CE98-AACC-60CF-93BF-17F1763C5176}"/>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FA8C4D26-5B67-4C93-BC41-890B5E339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B683576-57C7-B58F-1D5B-3CCBA8562BC6}"/>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028B69C3-79C2-D32F-B51E-6E8DDBF9A400}"/>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14" name="Graphic 13" descr="Atom with solid fill">
            <a:extLst>
              <a:ext uri="{FF2B5EF4-FFF2-40B4-BE49-F238E27FC236}">
                <a16:creationId xmlns:a16="http://schemas.microsoft.com/office/drawing/2014/main" id="{BA14350B-129A-9B37-FE5B-8AABCB676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40D812B8-6ABC-9D05-A284-8AAD81069E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3296" y="929931"/>
            <a:ext cx="902519" cy="902519"/>
          </a:xfrm>
          <a:prstGeom prst="rect">
            <a:avLst/>
          </a:prstGeom>
        </p:spPr>
      </p:pic>
      <p:sp>
        <p:nvSpPr>
          <p:cNvPr id="56" name="Rectangle 55">
            <a:extLst>
              <a:ext uri="{FF2B5EF4-FFF2-40B4-BE49-F238E27FC236}">
                <a16:creationId xmlns:a16="http://schemas.microsoft.com/office/drawing/2014/main" id="{A1D25188-DE4D-D911-8A49-49B3EBFDF458}"/>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01ADC2E6-03B4-0077-82F4-3D502213980D}"/>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58" name="Rectangle 57">
            <a:extLst>
              <a:ext uri="{FF2B5EF4-FFF2-40B4-BE49-F238E27FC236}">
                <a16:creationId xmlns:a16="http://schemas.microsoft.com/office/drawing/2014/main" id="{F1535776-423A-FFB8-0EAA-7D390107A95A}"/>
              </a:ext>
            </a:extLst>
          </p:cNvPr>
          <p:cNvSpPr/>
          <p:nvPr/>
        </p:nvSpPr>
        <p:spPr>
          <a:xfrm>
            <a:off x="4585832" y="5039113"/>
            <a:ext cx="1264997" cy="6036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60" name="Rectangle 59">
            <a:extLst>
              <a:ext uri="{FF2B5EF4-FFF2-40B4-BE49-F238E27FC236}">
                <a16:creationId xmlns:a16="http://schemas.microsoft.com/office/drawing/2014/main" id="{E8CB60F6-E773-C39A-57A6-EE72AF51F42C}"/>
              </a:ext>
            </a:extLst>
          </p:cNvPr>
          <p:cNvSpPr/>
          <p:nvPr/>
        </p:nvSpPr>
        <p:spPr>
          <a:xfrm>
            <a:off x="2128925" y="5109039"/>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61" name="TextBox 60">
            <a:extLst>
              <a:ext uri="{FF2B5EF4-FFF2-40B4-BE49-F238E27FC236}">
                <a16:creationId xmlns:a16="http://schemas.microsoft.com/office/drawing/2014/main" id="{8AE1D9CC-5ACF-E8F0-3022-4062E205223E}"/>
              </a:ext>
            </a:extLst>
          </p:cNvPr>
          <p:cNvSpPr txBox="1"/>
          <p:nvPr/>
        </p:nvSpPr>
        <p:spPr>
          <a:xfrm>
            <a:off x="2227901" y="5165025"/>
            <a:ext cx="694774" cy="369332"/>
          </a:xfrm>
          <a:prstGeom prst="rect">
            <a:avLst/>
          </a:prstGeom>
          <a:noFill/>
        </p:spPr>
        <p:txBody>
          <a:bodyPr wrap="square" rtlCol="0">
            <a:spAutoFit/>
          </a:bodyPr>
          <a:lstStyle/>
          <a:p>
            <a:r>
              <a:rPr lang="en-US" dirty="0"/>
              <a:t>PRF</a:t>
            </a:r>
            <a:endParaRPr lang="en-CH" dirty="0"/>
          </a:p>
        </p:txBody>
      </p:sp>
      <p:sp>
        <p:nvSpPr>
          <p:cNvPr id="1024" name="Rectangle 1023">
            <a:extLst>
              <a:ext uri="{FF2B5EF4-FFF2-40B4-BE49-F238E27FC236}">
                <a16:creationId xmlns:a16="http://schemas.microsoft.com/office/drawing/2014/main" id="{9A6C7C10-2321-9370-54DB-A15D49218AE0}"/>
              </a:ext>
            </a:extLst>
          </p:cNvPr>
          <p:cNvSpPr/>
          <p:nvPr/>
        </p:nvSpPr>
        <p:spPr>
          <a:xfrm>
            <a:off x="6275530" y="5050220"/>
            <a:ext cx="1072471" cy="60473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5" name="TextBox 1044">
            <a:extLst>
              <a:ext uri="{FF2B5EF4-FFF2-40B4-BE49-F238E27FC236}">
                <a16:creationId xmlns:a16="http://schemas.microsoft.com/office/drawing/2014/main" id="{C0B7B155-63C4-96E5-FEE0-2FB23269AFDA}"/>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1046" name="TextBox 1045">
            <a:extLst>
              <a:ext uri="{FF2B5EF4-FFF2-40B4-BE49-F238E27FC236}">
                <a16:creationId xmlns:a16="http://schemas.microsoft.com/office/drawing/2014/main" id="{D2BDCF0B-238B-1D45-87BF-4A28D3CDB3AC}"/>
              </a:ext>
            </a:extLst>
          </p:cNvPr>
          <p:cNvSpPr txBox="1"/>
          <p:nvPr/>
        </p:nvSpPr>
        <p:spPr>
          <a:xfrm>
            <a:off x="1553371" y="5665890"/>
            <a:ext cx="1990672" cy="584775"/>
          </a:xfrm>
          <a:prstGeom prst="rect">
            <a:avLst/>
          </a:prstGeom>
          <a:noFill/>
        </p:spPr>
        <p:txBody>
          <a:bodyPr wrap="square" rtlCol="0">
            <a:spAutoFit/>
          </a:bodyPr>
          <a:lstStyle/>
          <a:p>
            <a:pPr algn="ctr"/>
            <a:r>
              <a:rPr lang="en-US" sz="1600" dirty="0">
                <a:solidFill>
                  <a:schemeClr val="accent6"/>
                </a:solidFill>
              </a:rPr>
              <a:t>“Pseudo-</a:t>
            </a:r>
          </a:p>
          <a:p>
            <a:pPr algn="ctr"/>
            <a:r>
              <a:rPr lang="en-US" sz="1600" dirty="0">
                <a:solidFill>
                  <a:schemeClr val="accent6"/>
                </a:solidFill>
              </a:rPr>
              <a:t>random”</a:t>
            </a:r>
            <a:endParaRPr lang="en-CH" sz="1600" dirty="0">
              <a:solidFill>
                <a:schemeClr val="accent6"/>
              </a:solidFill>
            </a:endParaRPr>
          </a:p>
        </p:txBody>
      </p:sp>
      <p:sp>
        <p:nvSpPr>
          <p:cNvPr id="1047" name="TextBox 1046">
            <a:extLst>
              <a:ext uri="{FF2B5EF4-FFF2-40B4-BE49-F238E27FC236}">
                <a16:creationId xmlns:a16="http://schemas.microsoft.com/office/drawing/2014/main" id="{2B86B4C3-A7F5-A6AC-2E0B-7369D2BCEB55}"/>
              </a:ext>
            </a:extLst>
          </p:cNvPr>
          <p:cNvSpPr txBox="1"/>
          <p:nvPr/>
        </p:nvSpPr>
        <p:spPr>
          <a:xfrm>
            <a:off x="4196632" y="5665074"/>
            <a:ext cx="2073572" cy="984885"/>
          </a:xfrm>
          <a:prstGeom prst="rect">
            <a:avLst/>
          </a:prstGeom>
          <a:noFill/>
        </p:spPr>
        <p:txBody>
          <a:bodyPr wrap="square" rtlCol="0">
            <a:spAutoFit/>
          </a:bodyPr>
          <a:lstStyle/>
          <a:p>
            <a:pPr algn="ctr"/>
            <a:r>
              <a:rPr lang="en-US" sz="1600" dirty="0">
                <a:solidFill>
                  <a:schemeClr val="accent6"/>
                </a:solidFill>
              </a:rPr>
              <a:t>“BSAE”</a:t>
            </a:r>
          </a:p>
          <a:p>
            <a:pPr algn="ctr"/>
            <a:r>
              <a:rPr lang="en-US" sz="1400" dirty="0">
                <a:solidFill>
                  <a:schemeClr val="accent6"/>
                </a:solidFill>
              </a:rPr>
              <a:t>(Buffered Stateful Authenticated Encryption)</a:t>
            </a:r>
            <a:endParaRPr lang="en-CH" sz="1600" dirty="0">
              <a:solidFill>
                <a:schemeClr val="accent6"/>
              </a:solidFill>
            </a:endParaRPr>
          </a:p>
        </p:txBody>
      </p:sp>
      <p:sp>
        <p:nvSpPr>
          <p:cNvPr id="1048" name="TextBox 1047">
            <a:extLst>
              <a:ext uri="{FF2B5EF4-FFF2-40B4-BE49-F238E27FC236}">
                <a16:creationId xmlns:a16="http://schemas.microsoft.com/office/drawing/2014/main" id="{79531849-7EAF-C303-1F6C-706BDCDFD54C}"/>
              </a:ext>
            </a:extLst>
          </p:cNvPr>
          <p:cNvSpPr txBox="1"/>
          <p:nvPr/>
        </p:nvSpPr>
        <p:spPr>
          <a:xfrm>
            <a:off x="5771432" y="5666583"/>
            <a:ext cx="2073572" cy="769441"/>
          </a:xfrm>
          <a:prstGeom prst="rect">
            <a:avLst/>
          </a:prstGeom>
          <a:noFill/>
        </p:spPr>
        <p:txBody>
          <a:bodyPr wrap="square" rtlCol="0">
            <a:spAutoFit/>
          </a:bodyPr>
          <a:lstStyle/>
          <a:p>
            <a:pPr algn="ctr"/>
            <a:r>
              <a:rPr lang="en-US" sz="1600" dirty="0">
                <a:solidFill>
                  <a:schemeClr val="accent6"/>
                </a:solidFill>
              </a:rPr>
              <a:t>“EUF-CMA”</a:t>
            </a:r>
          </a:p>
          <a:p>
            <a:pPr algn="ctr"/>
            <a:r>
              <a:rPr lang="en-US" sz="1400" dirty="0">
                <a:solidFill>
                  <a:schemeClr val="accent6"/>
                </a:solidFill>
              </a:rPr>
              <a:t>(existentially unforgeable)</a:t>
            </a:r>
            <a:endParaRPr lang="en-CH" sz="1400" dirty="0">
              <a:solidFill>
                <a:schemeClr val="accent6"/>
              </a:solidFill>
            </a:endParaRPr>
          </a:p>
        </p:txBody>
      </p:sp>
      <p:cxnSp>
        <p:nvCxnSpPr>
          <p:cNvPr id="16" name="Straight Connector 15">
            <a:extLst>
              <a:ext uri="{FF2B5EF4-FFF2-40B4-BE49-F238E27FC236}">
                <a16:creationId xmlns:a16="http://schemas.microsoft.com/office/drawing/2014/main" id="{CA79CA8F-6EA3-33BE-FAC9-2E55F509EDF7}"/>
              </a:ext>
            </a:extLst>
          </p:cNvPr>
          <p:cNvCxnSpPr>
            <a:cxnSpLocks/>
          </p:cNvCxnSpPr>
          <p:nvPr/>
        </p:nvCxnSpPr>
        <p:spPr>
          <a:xfrm>
            <a:off x="7777163" y="4341660"/>
            <a:ext cx="0" cy="24678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C77CE88-301E-78CF-72CE-0CD8F1634508}"/>
              </a:ext>
            </a:extLst>
          </p:cNvPr>
          <p:cNvSpPr txBox="1"/>
          <p:nvPr/>
        </p:nvSpPr>
        <p:spPr>
          <a:xfrm>
            <a:off x="7777162" y="4301820"/>
            <a:ext cx="4414837" cy="3970318"/>
          </a:xfrm>
          <a:prstGeom prst="rect">
            <a:avLst/>
          </a:prstGeom>
          <a:noFill/>
        </p:spPr>
        <p:txBody>
          <a:bodyPr wrap="square" rtlCol="0">
            <a:spAutoFit/>
          </a:bodyPr>
          <a:lstStyle/>
          <a:p>
            <a:pPr marL="285750" indent="-285750">
              <a:buFont typeface="Arial" panose="020B0604020202020204" pitchFamily="34" charset="0"/>
              <a:buChar char="•"/>
            </a:pPr>
            <a:r>
              <a:rPr lang="en-US" dirty="0"/>
              <a:t>We establish security of SSH in a </a:t>
            </a:r>
            <a:r>
              <a:rPr lang="en-US" dirty="0">
                <a:solidFill>
                  <a:schemeClr val="accent6"/>
                </a:solidFill>
              </a:rPr>
              <a:t>PQ-extension of ACCE model</a:t>
            </a:r>
            <a:r>
              <a:rPr lang="en-US" dirty="0"/>
              <a:t> that accounts for “</a:t>
            </a:r>
            <a:r>
              <a:rPr lang="en-US" u="sng" dirty="0"/>
              <a:t>harvest now, decrypt later</a:t>
            </a:r>
            <a:r>
              <a:rPr lang="en-US" dirty="0"/>
              <a:t>”</a:t>
            </a:r>
            <a:r>
              <a:rPr lang="en-US" dirty="0">
                <a:solidFill>
                  <a:schemeClr val="accent6"/>
                </a:solidFill>
              </a:rPr>
              <a:t> </a:t>
            </a:r>
            <a:r>
              <a:rPr lang="en-US" dirty="0"/>
              <a:t>attacks.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Analysis also captures </a:t>
            </a:r>
            <a:r>
              <a:rPr lang="en-US" dirty="0">
                <a:solidFill>
                  <a:schemeClr val="accent6"/>
                </a:solidFill>
              </a:rPr>
              <a:t>forward secrecy </a:t>
            </a:r>
            <a:r>
              <a:rPr lang="en-US" sz="1400" dirty="0"/>
              <a:t>(unlike the classical ACCE analysis in [BDKSS14])</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then prove corresponding PQ security properties of </a:t>
            </a:r>
            <a:r>
              <a:rPr lang="en-US" dirty="0">
                <a:solidFill>
                  <a:schemeClr val="accent6"/>
                </a:solidFill>
              </a:rPr>
              <a:t>SSH primitives</a:t>
            </a:r>
            <a:r>
              <a:rPr lang="en-US" dirty="0"/>
              <a:t>.</a:t>
            </a:r>
            <a:endParaRPr lang="en-US" dirty="0">
              <a:solidFill>
                <a:schemeClr val="accent6"/>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2" name="Picture 31">
            <a:extLst>
              <a:ext uri="{FF2B5EF4-FFF2-40B4-BE49-F238E27FC236}">
                <a16:creationId xmlns:a16="http://schemas.microsoft.com/office/drawing/2014/main" id="{172C3980-B241-3F9D-6602-ACA725B4107A}"/>
              </a:ext>
            </a:extLst>
          </p:cNvPr>
          <p:cNvPicPr>
            <a:picLocks noChangeAspect="1"/>
          </p:cNvPicPr>
          <p:nvPr/>
        </p:nvPicPr>
        <p:blipFill>
          <a:blip r:embed="rId9">
            <a:alphaModFix amt="17000"/>
          </a:blip>
          <a:stretch>
            <a:fillRect/>
          </a:stretch>
        </p:blipFill>
        <p:spPr>
          <a:xfrm>
            <a:off x="2448131" y="1528275"/>
            <a:ext cx="5633192" cy="3621338"/>
          </a:xfrm>
          <a:prstGeom prst="rect">
            <a:avLst/>
          </a:prstGeom>
        </p:spPr>
      </p:pic>
      <p:sp>
        <p:nvSpPr>
          <p:cNvPr id="7" name="TextBox 6">
            <a:extLst>
              <a:ext uri="{FF2B5EF4-FFF2-40B4-BE49-F238E27FC236}">
                <a16:creationId xmlns:a16="http://schemas.microsoft.com/office/drawing/2014/main" id="{2719D2D0-75EB-8691-D586-BF5893782D2F}"/>
              </a:ext>
            </a:extLst>
          </p:cNvPr>
          <p:cNvSpPr txBox="1"/>
          <p:nvPr/>
        </p:nvSpPr>
        <p:spPr>
          <a:xfrm>
            <a:off x="-64545" y="6472449"/>
            <a:ext cx="4609383" cy="430887"/>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pic>
        <p:nvPicPr>
          <p:cNvPr id="35" name="Picture 34">
            <a:extLst>
              <a:ext uri="{FF2B5EF4-FFF2-40B4-BE49-F238E27FC236}">
                <a16:creationId xmlns:a16="http://schemas.microsoft.com/office/drawing/2014/main" id="{328C9AF4-5898-18FE-48EC-A7D4F3C35FDD}"/>
              </a:ext>
            </a:extLst>
          </p:cNvPr>
          <p:cNvPicPr>
            <a:picLocks noChangeAspect="1"/>
          </p:cNvPicPr>
          <p:nvPr/>
        </p:nvPicPr>
        <p:blipFill>
          <a:blip r:embed="rId10">
            <a:alphaModFix amt="17000"/>
          </a:blip>
          <a:stretch>
            <a:fillRect/>
          </a:stretch>
        </p:blipFill>
        <p:spPr>
          <a:xfrm>
            <a:off x="665956" y="417220"/>
            <a:ext cx="10333616" cy="1700931"/>
          </a:xfrm>
          <a:prstGeom prst="rect">
            <a:avLst/>
          </a:prstGeom>
        </p:spPr>
      </p:pic>
    </p:spTree>
    <p:extLst>
      <p:ext uri="{BB962C8B-B14F-4D97-AF65-F5344CB8AC3E}">
        <p14:creationId xmlns:p14="http://schemas.microsoft.com/office/powerpoint/2010/main" val="3791057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CE1F3-E8F2-7D53-D023-2833793C9746}"/>
              </a:ext>
            </a:extLst>
          </p:cNvPr>
          <p:cNvSpPr>
            <a:spLocks noGrp="1"/>
          </p:cNvSpPr>
          <p:nvPr>
            <p:ph idx="1"/>
          </p:nvPr>
        </p:nvSpPr>
        <p:spPr>
          <a:xfrm>
            <a:off x="838200" y="1825625"/>
            <a:ext cx="10318750" cy="4351338"/>
          </a:xfrm>
        </p:spPr>
        <p:txBody>
          <a:bodyPr>
            <a:normAutofit/>
          </a:bodyPr>
          <a:lstStyle/>
          <a:p>
            <a:pPr marL="0" indent="0">
              <a:buNone/>
            </a:pPr>
            <a:r>
              <a:rPr lang="en-US" sz="7200" dirty="0"/>
              <a:t>#2: “Post-quantum SSH </a:t>
            </a:r>
            <a:r>
              <a:rPr lang="en-US" sz="7200" u="sng" dirty="0"/>
              <a:t>can</a:t>
            </a:r>
            <a:r>
              <a:rPr lang="en-US" sz="7200" dirty="0"/>
              <a:t> be more efficient, and eco(</a:t>
            </a:r>
            <a:r>
              <a:rPr lang="en-US" sz="7200" dirty="0" err="1"/>
              <a:t>log|nom</a:t>
            </a:r>
            <a:r>
              <a:rPr lang="en-US" sz="7200" dirty="0"/>
              <a:t>)</a:t>
            </a:r>
            <a:r>
              <a:rPr lang="en-US" sz="7200" dirty="0" err="1"/>
              <a:t>ical</a:t>
            </a:r>
            <a:r>
              <a:rPr lang="en-US" sz="7200" dirty="0"/>
              <a:t>.”</a:t>
            </a:r>
            <a:endParaRPr lang="en-CH" sz="7200" dirty="0"/>
          </a:p>
        </p:txBody>
      </p:sp>
      <p:sp>
        <p:nvSpPr>
          <p:cNvPr id="4" name="Title 1">
            <a:extLst>
              <a:ext uri="{FF2B5EF4-FFF2-40B4-BE49-F238E27FC236}">
                <a16:creationId xmlns:a16="http://schemas.microsoft.com/office/drawing/2014/main" id="{D40F637A-2C7A-5D99-912E-54070DEE17D0}"/>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spTree>
    <p:extLst>
      <p:ext uri="{BB962C8B-B14F-4D97-AF65-F5344CB8AC3E}">
        <p14:creationId xmlns:p14="http://schemas.microsoft.com/office/powerpoint/2010/main" val="89559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B9761-9B1A-34A9-8A41-A55E5B5C66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C56F810-4F8D-6D9A-4475-B8E7BD8294C2}"/>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CEBF6646-97A5-6237-42AC-DE4FC992C0A9}"/>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819FCF6E-A556-2AAC-83C2-92BEE0740D30}"/>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EC667F3D-9119-F2EE-4885-46AC0224F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4882F8DF-C832-068C-60D6-0C9D3E316585}"/>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CC182B81-9AF4-44F7-8A8D-D6D6EEC97B38}"/>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AEA3F79-7D97-D23D-0E33-B931147152C2}"/>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B2B5F4B-D58C-483D-FB8B-87165A2849F9}"/>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6DCF7A7-3D1A-8357-FDB3-53D729DBC672}"/>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32C92C05-46D5-C500-719A-6DB71841BFDB}"/>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054596A0-FCFD-B84B-8DEA-3F361568F4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ABF28158-9AAE-9C39-013E-14C4D65B7F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593CC829-47C2-D366-A851-57CB2A8C43B9}"/>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750BEEE-6D47-D8B9-20AE-F420B7EC04A8}"/>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FED6BBBF-BE94-90B5-BE9B-F6E8C06393F7}"/>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960D8EF-A466-5AFE-D54C-886AD156D961}"/>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9960D8EF-A466-5AFE-D54C-886AD156D961}"/>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812C216-56DF-2873-8D6F-751D495AF2CE}"/>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3812C216-56DF-2873-8D6F-751D495AF2CE}"/>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097C7131-2CDE-6536-81B5-5AA65A50DBB7}"/>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0FFF1C7A-7173-C7A8-F2C4-FDC66FCE4C85}"/>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952833BC-261F-7596-2691-632E36246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030DD2A1-F9A3-1C4A-7C61-51CF98BC08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B1BEC58E-B308-C41B-7BBA-E4749DC9B4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FA3BB625-8B1F-6EDA-E574-3754F0664F60}"/>
              </a:ext>
            </a:extLst>
          </p:cNvPr>
          <p:cNvCxnSpPr>
            <a:cxnSpLocks/>
          </p:cNvCxnSpPr>
          <p:nvPr/>
        </p:nvCxnSpPr>
        <p:spPr>
          <a:xfrm flipH="1">
            <a:off x="7777162" y="4341660"/>
            <a:ext cx="1" cy="6811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66CB0053-1F58-ACF2-3EEC-1DE633A68FEE}"/>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C000A5D4-3758-AE6D-89DE-E025BBD627DD}"/>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1045" name="TextBox 1044">
            <a:extLst>
              <a:ext uri="{FF2B5EF4-FFF2-40B4-BE49-F238E27FC236}">
                <a16:creationId xmlns:a16="http://schemas.microsoft.com/office/drawing/2014/main" id="{1E6C3737-0B4C-00FA-9022-1B68152E3B70}"/>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6" name="TextBox 5">
            <a:extLst>
              <a:ext uri="{FF2B5EF4-FFF2-40B4-BE49-F238E27FC236}">
                <a16:creationId xmlns:a16="http://schemas.microsoft.com/office/drawing/2014/main" id="{728D28E0-6067-CE5F-D658-639A688D79BF}"/>
              </a:ext>
            </a:extLst>
          </p:cNvPr>
          <p:cNvSpPr txBox="1"/>
          <p:nvPr/>
        </p:nvSpPr>
        <p:spPr>
          <a:xfrm>
            <a:off x="7777162" y="4301820"/>
            <a:ext cx="441483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PQ-SSH analysis of [BlaJac24] relies on </a:t>
            </a:r>
            <a:r>
              <a:rPr lang="en-US" dirty="0">
                <a:solidFill>
                  <a:srgbClr val="FF0000"/>
                </a:solidFill>
              </a:rPr>
              <a:t>IND-CCA</a:t>
            </a:r>
            <a:r>
              <a:rPr lang="en-US" dirty="0"/>
              <a:t> secure (ephemeral) KEMs.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375D306-E950-AFD9-E722-43B32B4F2D61}"/>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6" name="TextBox 45">
                <a:extLst>
                  <a:ext uri="{FF2B5EF4-FFF2-40B4-BE49-F238E27FC236}">
                    <a16:creationId xmlns:a16="http://schemas.microsoft.com/office/drawing/2014/main" id="{F375D306-E950-AFD9-E722-43B32B4F2D61}"/>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7"/>
                <a:stretch>
                  <a:fillRect r="-77143"/>
                </a:stretch>
              </a:blipFill>
            </p:spPr>
            <p:txBody>
              <a:bodyPr/>
              <a:lstStyle/>
              <a:p>
                <a:r>
                  <a:rPr lang="en-CH">
                    <a:noFill/>
                  </a:rPr>
                  <a:t> </a:t>
                </a:r>
              </a:p>
            </p:txBody>
          </p:sp>
        </mc:Fallback>
      </mc:AlternateContent>
      <p:pic>
        <p:nvPicPr>
          <p:cNvPr id="47" name="Graphic 46" descr="Lock with solid fill">
            <a:extLst>
              <a:ext uri="{FF2B5EF4-FFF2-40B4-BE49-F238E27FC236}">
                <a16:creationId xmlns:a16="http://schemas.microsoft.com/office/drawing/2014/main" id="{DC74AC22-4026-BCD7-A478-87AB4D340C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
        <p:nvSpPr>
          <p:cNvPr id="2" name="Speech Bubble: Rectangle with Corners Rounded 1">
            <a:extLst>
              <a:ext uri="{FF2B5EF4-FFF2-40B4-BE49-F238E27FC236}">
                <a16:creationId xmlns:a16="http://schemas.microsoft.com/office/drawing/2014/main" id="{825B8D4D-FC85-40BF-F5DD-7D2C8460E3BB}"/>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599D9B01-B5A7-6ADC-3CAC-076E7A28CBFA}"/>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5" name="Speech Bubble: Rectangle with Corners Rounded 4">
            <a:extLst>
              <a:ext uri="{FF2B5EF4-FFF2-40B4-BE49-F238E27FC236}">
                <a16:creationId xmlns:a16="http://schemas.microsoft.com/office/drawing/2014/main" id="{90F899A9-EB4C-02D9-2854-309178129147}"/>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1" name="TextBox 10">
            <a:extLst>
              <a:ext uri="{FF2B5EF4-FFF2-40B4-BE49-F238E27FC236}">
                <a16:creationId xmlns:a16="http://schemas.microsoft.com/office/drawing/2014/main" id="{AF171E37-84CB-500D-473A-6A01B363E5C8}"/>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16" name="Rectangle 15">
            <a:extLst>
              <a:ext uri="{FF2B5EF4-FFF2-40B4-BE49-F238E27FC236}">
                <a16:creationId xmlns:a16="http://schemas.microsoft.com/office/drawing/2014/main" id="{2C0BB4A3-1AEC-CC33-7B35-8FB81E819987}"/>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3E4895E8-3D6D-A328-C86C-B44057A7A2BB}"/>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3" name="TextBox 32">
            <a:extLst>
              <a:ext uri="{FF2B5EF4-FFF2-40B4-BE49-F238E27FC236}">
                <a16:creationId xmlns:a16="http://schemas.microsoft.com/office/drawing/2014/main" id="{9F1A7C0A-9C25-B66D-B8C6-81FD33D607F4}"/>
              </a:ext>
            </a:extLst>
          </p:cNvPr>
          <p:cNvSpPr txBox="1"/>
          <p:nvPr/>
        </p:nvSpPr>
        <p:spPr>
          <a:xfrm>
            <a:off x="-48498" y="6310333"/>
            <a:ext cx="8750965" cy="600164"/>
          </a:xfrm>
          <a:prstGeom prst="rect">
            <a:avLst/>
          </a:prstGeom>
          <a:noFill/>
        </p:spPr>
        <p:txBody>
          <a:bodyPr wrap="square" rtlCol="0">
            <a:spAutoFit/>
          </a:bodyPr>
          <a:lstStyle/>
          <a:p>
            <a:r>
              <a:rPr lang="en-US" sz="1100" dirty="0"/>
              <a:t>D. Miller, </a:t>
            </a:r>
            <a:r>
              <a:rPr lang="en-US" sz="1100" i="1" dirty="0"/>
              <a:t>“OpenSSH PQC: Past, Present, Future”, </a:t>
            </a:r>
            <a:r>
              <a:rPr lang="en-US" sz="1100" dirty="0"/>
              <a:t>RWPQC 2024</a:t>
            </a:r>
          </a:p>
          <a:p>
            <a:r>
              <a:rPr lang="en-US" sz="1100" dirty="0"/>
              <a:t>[BlaJac24]: B. Blanchet, C. </a:t>
            </a:r>
            <a:r>
              <a:rPr lang="en-US" sz="1100" dirty="0" err="1"/>
              <a:t>Jacomme</a:t>
            </a:r>
            <a:r>
              <a:rPr lang="en-US" sz="1100" dirty="0"/>
              <a:t>, </a:t>
            </a:r>
            <a:r>
              <a:rPr lang="en-US" sz="1100" i="1" dirty="0"/>
              <a:t>“Post-quantum sound </a:t>
            </a:r>
            <a:r>
              <a:rPr lang="en-US" sz="1100" i="1" dirty="0" err="1"/>
              <a:t>CryptoVerif</a:t>
            </a:r>
            <a:r>
              <a:rPr lang="en-US" sz="1100" i="1" dirty="0"/>
              <a:t> </a:t>
            </a:r>
          </a:p>
          <a:p>
            <a:r>
              <a:rPr lang="en-US" sz="1100" i="1" dirty="0"/>
              <a:t>and verification of hybrid TLS and SSH key-exchanges”</a:t>
            </a:r>
            <a:r>
              <a:rPr lang="en-US" sz="1100" dirty="0"/>
              <a:t>, CSF 2024</a:t>
            </a:r>
            <a:endParaRPr lang="en-CH" sz="1600" dirty="0"/>
          </a:p>
        </p:txBody>
      </p:sp>
      <p:sp>
        <p:nvSpPr>
          <p:cNvPr id="35" name="Rectangle 34">
            <a:extLst>
              <a:ext uri="{FF2B5EF4-FFF2-40B4-BE49-F238E27FC236}">
                <a16:creationId xmlns:a16="http://schemas.microsoft.com/office/drawing/2014/main" id="{0CD4D9AC-45BA-5A44-AB01-73A627D2A3E3}"/>
              </a:ext>
            </a:extLst>
          </p:cNvPr>
          <p:cNvSpPr/>
          <p:nvPr/>
        </p:nvSpPr>
        <p:spPr>
          <a:xfrm>
            <a:off x="40107" y="6333145"/>
            <a:ext cx="3837946" cy="191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8" name="Picture 47">
            <a:extLst>
              <a:ext uri="{FF2B5EF4-FFF2-40B4-BE49-F238E27FC236}">
                <a16:creationId xmlns:a16="http://schemas.microsoft.com/office/drawing/2014/main" id="{317F9C3D-1155-BB1D-994E-B996373A8E8B}"/>
              </a:ext>
            </a:extLst>
          </p:cNvPr>
          <p:cNvPicPr>
            <a:picLocks noChangeAspect="1"/>
          </p:cNvPicPr>
          <p:nvPr/>
        </p:nvPicPr>
        <p:blipFill>
          <a:blip r:embed="rId18"/>
          <a:stretch>
            <a:fillRect/>
          </a:stretch>
        </p:blipFill>
        <p:spPr>
          <a:xfrm>
            <a:off x="905492" y="4208618"/>
            <a:ext cx="6113860" cy="1321201"/>
          </a:xfrm>
          <a:prstGeom prst="rect">
            <a:avLst/>
          </a:prstGeom>
          <a:ln>
            <a:noFill/>
          </a:ln>
          <a:effectLst>
            <a:outerShdw blurRad="190500" algn="tl" rotWithShape="0">
              <a:srgbClr val="000000">
                <a:alpha val="70000"/>
              </a:srgbClr>
            </a:outerShdw>
          </a:effectLst>
        </p:spPr>
      </p:pic>
      <p:pic>
        <p:nvPicPr>
          <p:cNvPr id="38" name="Picture 37">
            <a:extLst>
              <a:ext uri="{FF2B5EF4-FFF2-40B4-BE49-F238E27FC236}">
                <a16:creationId xmlns:a16="http://schemas.microsoft.com/office/drawing/2014/main" id="{7E635F91-8708-CB71-B171-E9B7C4908D79}"/>
              </a:ext>
            </a:extLst>
          </p:cNvPr>
          <p:cNvPicPr>
            <a:picLocks noChangeAspect="1"/>
          </p:cNvPicPr>
          <p:nvPr/>
        </p:nvPicPr>
        <p:blipFill>
          <a:blip r:embed="rId19"/>
          <a:stretch>
            <a:fillRect/>
          </a:stretch>
        </p:blipFill>
        <p:spPr>
          <a:xfrm>
            <a:off x="2530032" y="4887638"/>
            <a:ext cx="4739436" cy="1636216"/>
          </a:xfrm>
          <a:prstGeom prst="rect">
            <a:avLst/>
          </a:prstGeom>
          <a:ln>
            <a:noFill/>
          </a:ln>
          <a:effectLst>
            <a:outerShdw blurRad="190500" algn="tl" rotWithShape="0">
              <a:srgbClr val="000000">
                <a:alpha val="70000"/>
              </a:srgbClr>
            </a:outerShdw>
          </a:effectLst>
        </p:spPr>
      </p:pic>
      <p:sp>
        <p:nvSpPr>
          <p:cNvPr id="43" name="Rectangle 42">
            <a:extLst>
              <a:ext uri="{FF2B5EF4-FFF2-40B4-BE49-F238E27FC236}">
                <a16:creationId xmlns:a16="http://schemas.microsoft.com/office/drawing/2014/main" id="{92C0C980-AC74-F4D3-7984-2695FD2C3FC7}"/>
              </a:ext>
            </a:extLst>
          </p:cNvPr>
          <p:cNvSpPr/>
          <p:nvPr/>
        </p:nvSpPr>
        <p:spPr>
          <a:xfrm>
            <a:off x="4443313" y="5132177"/>
            <a:ext cx="864831" cy="25302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5" name="Rectangle 44">
            <a:extLst>
              <a:ext uri="{FF2B5EF4-FFF2-40B4-BE49-F238E27FC236}">
                <a16:creationId xmlns:a16="http://schemas.microsoft.com/office/drawing/2014/main" id="{0FC54A34-F764-C14E-9B8D-41AC917912D1}"/>
              </a:ext>
            </a:extLst>
          </p:cNvPr>
          <p:cNvSpPr/>
          <p:nvPr/>
        </p:nvSpPr>
        <p:spPr>
          <a:xfrm>
            <a:off x="6571596" y="5782711"/>
            <a:ext cx="683143" cy="25302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1456499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29A9C-AE9F-40BC-E5BC-7EC0075FDDEA}"/>
              </a:ext>
            </a:extLst>
          </p:cNvPr>
          <p:cNvPicPr>
            <a:picLocks noChangeAspect="1"/>
          </p:cNvPicPr>
          <p:nvPr/>
        </p:nvPicPr>
        <p:blipFill>
          <a:blip r:embed="rId3"/>
          <a:stretch>
            <a:fillRect/>
          </a:stretch>
        </p:blipFill>
        <p:spPr>
          <a:xfrm>
            <a:off x="2388554" y="807902"/>
            <a:ext cx="6939596" cy="5242195"/>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615D207-31E8-1233-BAE4-4CAD81D7565F}"/>
              </a:ext>
            </a:extLst>
          </p:cNvPr>
          <p:cNvSpPr txBox="1"/>
          <p:nvPr/>
        </p:nvSpPr>
        <p:spPr>
          <a:xfrm>
            <a:off x="8394700" y="6185347"/>
            <a:ext cx="2781300" cy="461665"/>
          </a:xfrm>
          <a:prstGeom prst="rect">
            <a:avLst/>
          </a:prstGeom>
          <a:noFill/>
        </p:spPr>
        <p:txBody>
          <a:bodyPr wrap="square" rtlCol="0">
            <a:spAutoFit/>
          </a:bodyPr>
          <a:lstStyle/>
          <a:p>
            <a:r>
              <a:rPr lang="en-US" sz="2400" dirty="0"/>
              <a:t>(*honest reaction)</a:t>
            </a:r>
            <a:endParaRPr lang="en-CH" sz="2400" dirty="0"/>
          </a:p>
        </p:txBody>
      </p:sp>
    </p:spTree>
    <p:extLst>
      <p:ext uri="{BB962C8B-B14F-4D97-AF65-F5344CB8AC3E}">
        <p14:creationId xmlns:p14="http://schemas.microsoft.com/office/powerpoint/2010/main" val="1063215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7814-715E-51D0-EEE0-FFA6F9E4D878}"/>
            </a:ext>
          </a:extLst>
        </p:cNvPr>
        <p:cNvGrpSpPr/>
        <p:nvPr/>
      </p:nvGrpSpPr>
      <p:grpSpPr>
        <a:xfrm>
          <a:off x="0" y="0"/>
          <a:ext cx="0" cy="0"/>
          <a:chOff x="0" y="0"/>
          <a:chExt cx="0" cy="0"/>
        </a:xfrm>
      </p:grpSpPr>
      <p:sp>
        <p:nvSpPr>
          <p:cNvPr id="1025" name="TextBox 1024">
            <a:extLst>
              <a:ext uri="{FF2B5EF4-FFF2-40B4-BE49-F238E27FC236}">
                <a16:creationId xmlns:a16="http://schemas.microsoft.com/office/drawing/2014/main" id="{902A7EE2-9B61-ED56-B1C1-1984E6C1146C}"/>
              </a:ext>
            </a:extLst>
          </p:cNvPr>
          <p:cNvSpPr txBox="1"/>
          <p:nvPr/>
        </p:nvSpPr>
        <p:spPr>
          <a:xfrm>
            <a:off x="6192735" y="5012484"/>
            <a:ext cx="1195948" cy="646331"/>
          </a:xfrm>
          <a:prstGeom prst="rect">
            <a:avLst/>
          </a:prstGeom>
          <a:noFill/>
        </p:spPr>
        <p:txBody>
          <a:bodyPr wrap="square" rtlCol="0">
            <a:spAutoFit/>
          </a:bodyPr>
          <a:lstStyle/>
          <a:p>
            <a:pPr algn="ctr"/>
            <a:r>
              <a:rPr lang="en-US" dirty="0"/>
              <a:t>Digital Signature</a:t>
            </a:r>
            <a:endParaRPr lang="en-CH" dirty="0"/>
          </a:p>
        </p:txBody>
      </p:sp>
      <p:sp>
        <p:nvSpPr>
          <p:cNvPr id="59" name="TextBox 58">
            <a:extLst>
              <a:ext uri="{FF2B5EF4-FFF2-40B4-BE49-F238E27FC236}">
                <a16:creationId xmlns:a16="http://schemas.microsoft.com/office/drawing/2014/main" id="{54CFA28A-DCB6-29C2-43A8-69F169A18B73}"/>
              </a:ext>
            </a:extLst>
          </p:cNvPr>
          <p:cNvSpPr txBox="1"/>
          <p:nvPr/>
        </p:nvSpPr>
        <p:spPr>
          <a:xfrm>
            <a:off x="4589720" y="5024779"/>
            <a:ext cx="1483561" cy="646331"/>
          </a:xfrm>
          <a:prstGeom prst="rect">
            <a:avLst/>
          </a:prstGeom>
          <a:noFill/>
        </p:spPr>
        <p:txBody>
          <a:bodyPr wrap="square" rtlCol="0">
            <a:spAutoFit/>
          </a:bodyPr>
          <a:lstStyle/>
          <a:p>
            <a:r>
              <a:rPr lang="en-US" dirty="0"/>
              <a:t>Symmetric Encryption</a:t>
            </a:r>
            <a:endParaRPr lang="en-CH" dirty="0"/>
          </a:p>
        </p:txBody>
      </p:sp>
      <p:sp>
        <p:nvSpPr>
          <p:cNvPr id="3" name="Rectangle 2">
            <a:extLst>
              <a:ext uri="{FF2B5EF4-FFF2-40B4-BE49-F238E27FC236}">
                <a16:creationId xmlns:a16="http://schemas.microsoft.com/office/drawing/2014/main" id="{8CDFB8AF-765B-6B17-0B59-B95F099499F1}"/>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3D6FD1DD-7DE8-AD7A-E081-F30EFD7982B2}"/>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344E9BD8-4296-C483-A246-FE521838B49E}"/>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1520E19A-934B-6577-EEA2-79CF59CDA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2AC128E6-B915-B013-E0BD-3EE12469848D}"/>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73D12DAA-0C75-4702-D9DE-33B76411D93A}"/>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87BC600-5D09-1C26-2ED8-74A0A6F4A4C5}"/>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28DFC8B-5BE1-CD57-EB5D-027E05C6D51E}"/>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A2A2D12-59FC-0469-DA5C-775D8A9CC1CD}"/>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01241575-3FE0-2370-5E79-4A79C9D6CFCC}"/>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B05A4DDE-2CB1-E746-EF93-76CF1A3BCA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418F9AD7-636C-12E2-18B5-E4114F901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7A4E158E-D3EE-5251-00DB-8B4B4A9E2A9D}"/>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6CF1D67-B486-2148-62C5-043BB7A59AFF}"/>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7CE5E017-35B1-0371-8857-20D4B1392A6A}"/>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A4AA3F5-08A8-644E-01CB-1ADD26C902C8}"/>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43CBAB18-3034-4488-C4B4-C349A7D8F43C}"/>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3F57D2B-BDB1-D665-98C0-C3B0F8531BB9}"/>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0AA736EE-0A5F-7CDA-BB4A-3017F5E15E29}"/>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86A1C758-EE91-349A-F7FB-8C97EC74A3F5}"/>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6BE6251E-1855-CB2B-9D57-6C7DE03C8249}"/>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DD568A3B-AB87-F485-792A-4723B5F18E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ACE87F06-CC9A-4142-FCF9-826E8D259E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25A2D26B-2AFE-0E9D-22E7-6352B91AF8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sp>
        <p:nvSpPr>
          <p:cNvPr id="22" name="Speech Bubble: Rectangle with Corners Rounded 21">
            <a:extLst>
              <a:ext uri="{FF2B5EF4-FFF2-40B4-BE49-F238E27FC236}">
                <a16:creationId xmlns:a16="http://schemas.microsoft.com/office/drawing/2014/main" id="{16127FC9-8FF4-9DAD-DCC6-36A9A118410C}"/>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3" name="TextBox 22">
            <a:extLst>
              <a:ext uri="{FF2B5EF4-FFF2-40B4-BE49-F238E27FC236}">
                <a16:creationId xmlns:a16="http://schemas.microsoft.com/office/drawing/2014/main" id="{3CAF3BAC-A7AA-52D6-FC1D-CE21F33F7E05}"/>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30" name="Rectangle 29">
            <a:extLst>
              <a:ext uri="{FF2B5EF4-FFF2-40B4-BE49-F238E27FC236}">
                <a16:creationId xmlns:a16="http://schemas.microsoft.com/office/drawing/2014/main" id="{8D2650C9-2F16-8024-5369-788195771DA0}"/>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Speech Bubble: Rectangle with Corners Rounded 1">
            <a:extLst>
              <a:ext uri="{FF2B5EF4-FFF2-40B4-BE49-F238E27FC236}">
                <a16:creationId xmlns:a16="http://schemas.microsoft.com/office/drawing/2014/main" id="{1F8BF53E-88E6-0950-820C-7706D0858626}"/>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3788D519-FBF3-3D2C-F0AA-68B41D4214A3}"/>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cxnSp>
        <p:nvCxnSpPr>
          <p:cNvPr id="5" name="Straight Arrow Connector 4">
            <a:extLst>
              <a:ext uri="{FF2B5EF4-FFF2-40B4-BE49-F238E27FC236}">
                <a16:creationId xmlns:a16="http://schemas.microsoft.com/office/drawing/2014/main" id="{268FB37B-EFC1-B9B4-CC3C-90DF8D463F00}"/>
              </a:ext>
            </a:extLst>
          </p:cNvPr>
          <p:cNvCxnSpPr>
            <a:cxnSpLocks/>
            <a:stCxn id="30" idx="2"/>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DDF99DD2-1E0F-C2AA-2252-10170AE7E6BC}"/>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DDD171E0-46E7-7123-DE0D-1715104EB0D7}"/>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27" name="Straight Arrow Connector 26">
            <a:extLst>
              <a:ext uri="{FF2B5EF4-FFF2-40B4-BE49-F238E27FC236}">
                <a16:creationId xmlns:a16="http://schemas.microsoft.com/office/drawing/2014/main" id="{938A1588-32E9-1E0E-F197-D88DED95BD0A}"/>
              </a:ext>
            </a:extLst>
          </p:cNvPr>
          <p:cNvCxnSpPr>
            <a:cxnSpLocks/>
            <a:stCxn id="11" idx="2"/>
          </p:cNvCxnSpPr>
          <p:nvPr/>
        </p:nvCxnSpPr>
        <p:spPr>
          <a:xfrm flipH="1">
            <a:off x="2528975" y="3102176"/>
            <a:ext cx="870415" cy="196149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5864EA8-51EC-CBC4-BBD5-00593DBB1DAF}"/>
              </a:ext>
            </a:extLst>
          </p:cNvPr>
          <p:cNvCxnSpPr>
            <a:cxnSpLocks/>
            <a:stCxn id="17" idx="2"/>
          </p:cNvCxnSpPr>
          <p:nvPr/>
        </p:nvCxnSpPr>
        <p:spPr>
          <a:xfrm flipH="1">
            <a:off x="5115945" y="2588673"/>
            <a:ext cx="1015133" cy="241637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6715B3F8-AC8E-E8E6-561D-A26BFCC4A37B}"/>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6900917F-7514-DDA8-0C3E-513C8D598E04}"/>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58" name="Rectangle 57">
            <a:extLst>
              <a:ext uri="{FF2B5EF4-FFF2-40B4-BE49-F238E27FC236}">
                <a16:creationId xmlns:a16="http://schemas.microsoft.com/office/drawing/2014/main" id="{BD131CD5-BBE4-C500-EFC4-40E5F29EBA3C}"/>
              </a:ext>
            </a:extLst>
          </p:cNvPr>
          <p:cNvSpPr/>
          <p:nvPr/>
        </p:nvSpPr>
        <p:spPr>
          <a:xfrm>
            <a:off x="4585832" y="5039113"/>
            <a:ext cx="1264997" cy="6036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60" name="Rectangle 59">
            <a:extLst>
              <a:ext uri="{FF2B5EF4-FFF2-40B4-BE49-F238E27FC236}">
                <a16:creationId xmlns:a16="http://schemas.microsoft.com/office/drawing/2014/main" id="{B1622E77-7E4E-1521-6FDF-59C8218CF9FA}"/>
              </a:ext>
            </a:extLst>
          </p:cNvPr>
          <p:cNvSpPr/>
          <p:nvPr/>
        </p:nvSpPr>
        <p:spPr>
          <a:xfrm>
            <a:off x="2128925" y="5109039"/>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61" name="TextBox 60">
            <a:extLst>
              <a:ext uri="{FF2B5EF4-FFF2-40B4-BE49-F238E27FC236}">
                <a16:creationId xmlns:a16="http://schemas.microsoft.com/office/drawing/2014/main" id="{60689577-1692-7EB8-5A3E-EA77BC3EAC02}"/>
              </a:ext>
            </a:extLst>
          </p:cNvPr>
          <p:cNvSpPr txBox="1"/>
          <p:nvPr/>
        </p:nvSpPr>
        <p:spPr>
          <a:xfrm>
            <a:off x="2227901" y="5165025"/>
            <a:ext cx="694774" cy="369332"/>
          </a:xfrm>
          <a:prstGeom prst="rect">
            <a:avLst/>
          </a:prstGeom>
          <a:noFill/>
        </p:spPr>
        <p:txBody>
          <a:bodyPr wrap="square" rtlCol="0">
            <a:spAutoFit/>
          </a:bodyPr>
          <a:lstStyle/>
          <a:p>
            <a:r>
              <a:rPr lang="en-US" dirty="0"/>
              <a:t>PRF</a:t>
            </a:r>
            <a:endParaRPr lang="en-CH" dirty="0"/>
          </a:p>
        </p:txBody>
      </p:sp>
      <p:sp>
        <p:nvSpPr>
          <p:cNvPr id="62" name="Rectangle 61">
            <a:extLst>
              <a:ext uri="{FF2B5EF4-FFF2-40B4-BE49-F238E27FC236}">
                <a16:creationId xmlns:a16="http://schemas.microsoft.com/office/drawing/2014/main" id="{15D8AE39-CE2F-155E-D17C-D88300C171C3}"/>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24" name="Rectangle 1023">
            <a:extLst>
              <a:ext uri="{FF2B5EF4-FFF2-40B4-BE49-F238E27FC236}">
                <a16:creationId xmlns:a16="http://schemas.microsoft.com/office/drawing/2014/main" id="{B09E8C54-39B6-E361-BDF0-AB6A8F2AB34A}"/>
              </a:ext>
            </a:extLst>
          </p:cNvPr>
          <p:cNvSpPr/>
          <p:nvPr/>
        </p:nvSpPr>
        <p:spPr>
          <a:xfrm>
            <a:off x="6275530" y="5050220"/>
            <a:ext cx="1072471" cy="60473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1037" name="Straight Arrow Connector 1036">
            <a:extLst>
              <a:ext uri="{FF2B5EF4-FFF2-40B4-BE49-F238E27FC236}">
                <a16:creationId xmlns:a16="http://schemas.microsoft.com/office/drawing/2014/main" id="{75244E83-B7EE-2FB6-BAB2-35D2BFF0AC1A}"/>
              </a:ext>
            </a:extLst>
          </p:cNvPr>
          <p:cNvCxnSpPr>
            <a:cxnSpLocks/>
            <a:endCxn id="1025" idx="0"/>
          </p:cNvCxnSpPr>
          <p:nvPr/>
        </p:nvCxnSpPr>
        <p:spPr>
          <a:xfrm>
            <a:off x="6643623" y="2488915"/>
            <a:ext cx="147086" cy="25235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044" name="TextBox 1043">
            <a:extLst>
              <a:ext uri="{FF2B5EF4-FFF2-40B4-BE49-F238E27FC236}">
                <a16:creationId xmlns:a16="http://schemas.microsoft.com/office/drawing/2014/main" id="{69694FF1-CB19-9430-B242-FF1151870EE5}"/>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58EF3620-75BC-6BC8-ED81-2FB0FDAA087B}"/>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1046" name="TextBox 1045">
            <a:extLst>
              <a:ext uri="{FF2B5EF4-FFF2-40B4-BE49-F238E27FC236}">
                <a16:creationId xmlns:a16="http://schemas.microsoft.com/office/drawing/2014/main" id="{5340385B-7DA3-4701-2739-7DFB5EC52943}"/>
              </a:ext>
            </a:extLst>
          </p:cNvPr>
          <p:cNvSpPr txBox="1"/>
          <p:nvPr/>
        </p:nvSpPr>
        <p:spPr>
          <a:xfrm>
            <a:off x="1553371" y="5665890"/>
            <a:ext cx="1990672" cy="584775"/>
          </a:xfrm>
          <a:prstGeom prst="rect">
            <a:avLst/>
          </a:prstGeom>
          <a:noFill/>
        </p:spPr>
        <p:txBody>
          <a:bodyPr wrap="square" rtlCol="0">
            <a:spAutoFit/>
          </a:bodyPr>
          <a:lstStyle/>
          <a:p>
            <a:pPr algn="ctr"/>
            <a:r>
              <a:rPr lang="en-US" sz="1600" dirty="0">
                <a:solidFill>
                  <a:schemeClr val="accent6"/>
                </a:solidFill>
              </a:rPr>
              <a:t>“Pseudo-</a:t>
            </a:r>
          </a:p>
          <a:p>
            <a:pPr algn="ctr"/>
            <a:r>
              <a:rPr lang="en-US" sz="1600" dirty="0">
                <a:solidFill>
                  <a:schemeClr val="accent6"/>
                </a:solidFill>
              </a:rPr>
              <a:t>random”</a:t>
            </a:r>
            <a:endParaRPr lang="en-CH" sz="1600" dirty="0">
              <a:solidFill>
                <a:schemeClr val="accent6"/>
              </a:solidFill>
            </a:endParaRPr>
          </a:p>
        </p:txBody>
      </p:sp>
      <p:sp>
        <p:nvSpPr>
          <p:cNvPr id="1047" name="TextBox 1046">
            <a:extLst>
              <a:ext uri="{FF2B5EF4-FFF2-40B4-BE49-F238E27FC236}">
                <a16:creationId xmlns:a16="http://schemas.microsoft.com/office/drawing/2014/main" id="{7B4161BA-DB97-BDFE-1387-BBDC175FDF66}"/>
              </a:ext>
            </a:extLst>
          </p:cNvPr>
          <p:cNvSpPr txBox="1"/>
          <p:nvPr/>
        </p:nvSpPr>
        <p:spPr>
          <a:xfrm>
            <a:off x="4196632" y="5665074"/>
            <a:ext cx="2073572" cy="984885"/>
          </a:xfrm>
          <a:prstGeom prst="rect">
            <a:avLst/>
          </a:prstGeom>
          <a:noFill/>
        </p:spPr>
        <p:txBody>
          <a:bodyPr wrap="square" rtlCol="0">
            <a:spAutoFit/>
          </a:bodyPr>
          <a:lstStyle/>
          <a:p>
            <a:pPr algn="ctr"/>
            <a:r>
              <a:rPr lang="en-US" sz="1600" dirty="0">
                <a:solidFill>
                  <a:schemeClr val="accent6"/>
                </a:solidFill>
              </a:rPr>
              <a:t>“BSAE”</a:t>
            </a:r>
          </a:p>
          <a:p>
            <a:pPr algn="ctr"/>
            <a:r>
              <a:rPr lang="en-US" sz="1400" dirty="0">
                <a:solidFill>
                  <a:schemeClr val="accent6"/>
                </a:solidFill>
              </a:rPr>
              <a:t>(Buffered Stateful Authenticated Encryption)</a:t>
            </a:r>
            <a:endParaRPr lang="en-CH" sz="1600" dirty="0">
              <a:solidFill>
                <a:schemeClr val="accent6"/>
              </a:solidFill>
            </a:endParaRPr>
          </a:p>
        </p:txBody>
      </p:sp>
      <p:sp>
        <p:nvSpPr>
          <p:cNvPr id="1048" name="TextBox 1047">
            <a:extLst>
              <a:ext uri="{FF2B5EF4-FFF2-40B4-BE49-F238E27FC236}">
                <a16:creationId xmlns:a16="http://schemas.microsoft.com/office/drawing/2014/main" id="{8EF01F89-D3E5-3AB7-0DA5-5DD0A6538FD3}"/>
              </a:ext>
            </a:extLst>
          </p:cNvPr>
          <p:cNvSpPr txBox="1"/>
          <p:nvPr/>
        </p:nvSpPr>
        <p:spPr>
          <a:xfrm>
            <a:off x="5771432" y="5666583"/>
            <a:ext cx="2073572" cy="769441"/>
          </a:xfrm>
          <a:prstGeom prst="rect">
            <a:avLst/>
          </a:prstGeom>
          <a:noFill/>
        </p:spPr>
        <p:txBody>
          <a:bodyPr wrap="square" rtlCol="0">
            <a:spAutoFit/>
          </a:bodyPr>
          <a:lstStyle/>
          <a:p>
            <a:pPr algn="ctr"/>
            <a:r>
              <a:rPr lang="en-US" sz="1600" dirty="0">
                <a:solidFill>
                  <a:schemeClr val="accent6"/>
                </a:solidFill>
              </a:rPr>
              <a:t>“EUF-CMA”</a:t>
            </a:r>
          </a:p>
          <a:p>
            <a:pPr algn="ctr"/>
            <a:r>
              <a:rPr lang="en-US" sz="1400" dirty="0">
                <a:solidFill>
                  <a:schemeClr val="accent6"/>
                </a:solidFill>
              </a:rPr>
              <a:t>(existentially unforgeable)</a:t>
            </a:r>
            <a:endParaRPr lang="en-CH" sz="1400" dirty="0">
              <a:solidFill>
                <a:schemeClr val="accent6"/>
              </a:solidFill>
            </a:endParaRPr>
          </a:p>
        </p:txBody>
      </p:sp>
      <mc:AlternateContent xmlns:mc="http://schemas.openxmlformats.org/markup-compatibility/2006" xmlns:a14="http://schemas.microsoft.com/office/drawing/2010/main">
        <mc:Choice Requires="a14">
          <p:sp>
            <p:nvSpPr>
              <p:cNvPr id="1055" name="TextBox 1054">
                <a:extLst>
                  <a:ext uri="{FF2B5EF4-FFF2-40B4-BE49-F238E27FC236}">
                    <a16:creationId xmlns:a16="http://schemas.microsoft.com/office/drawing/2014/main" id="{FAD06CAE-9E00-1E1D-A863-E488E7CD3394}"/>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1055" name="TextBox 1054">
                <a:extLst>
                  <a:ext uri="{FF2B5EF4-FFF2-40B4-BE49-F238E27FC236}">
                    <a16:creationId xmlns:a16="http://schemas.microsoft.com/office/drawing/2014/main" id="{9C0C37A1-2D41-4A50-7BB1-B3A6644216DA}"/>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5"/>
                <a:stretch>
                  <a:fillRect r="-77143"/>
                </a:stretch>
              </a:blipFill>
            </p:spPr>
            <p:txBody>
              <a:bodyPr/>
              <a:lstStyle/>
              <a:p>
                <a:r>
                  <a:rPr lang="en-CH">
                    <a:noFill/>
                  </a:rPr>
                  <a:t> </a:t>
                </a:r>
              </a:p>
            </p:txBody>
          </p:sp>
        </mc:Fallback>
      </mc:AlternateContent>
      <p:pic>
        <p:nvPicPr>
          <p:cNvPr id="1056" name="Graphic 1055" descr="Lock with solid fill">
            <a:extLst>
              <a:ext uri="{FF2B5EF4-FFF2-40B4-BE49-F238E27FC236}">
                <a16:creationId xmlns:a16="http://schemas.microsoft.com/office/drawing/2014/main" id="{A87C6FBB-5EAE-6248-0E95-6BD658F496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
        <p:nvSpPr>
          <p:cNvPr id="6" name="Rectangle 5">
            <a:extLst>
              <a:ext uri="{FF2B5EF4-FFF2-40B4-BE49-F238E27FC236}">
                <a16:creationId xmlns:a16="http://schemas.microsoft.com/office/drawing/2014/main" id="{BCA44633-C86D-A9FA-1ED3-E638F24FE5E8}"/>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7" name="Straight Connector 6">
            <a:extLst>
              <a:ext uri="{FF2B5EF4-FFF2-40B4-BE49-F238E27FC236}">
                <a16:creationId xmlns:a16="http://schemas.microsoft.com/office/drawing/2014/main" id="{3F22CE36-71A2-767E-F0D9-2478B27DCD5B}"/>
              </a:ext>
            </a:extLst>
          </p:cNvPr>
          <p:cNvCxnSpPr>
            <a:cxnSpLocks/>
          </p:cNvCxnSpPr>
          <p:nvPr/>
        </p:nvCxnSpPr>
        <p:spPr>
          <a:xfrm flipH="1">
            <a:off x="7777162" y="4341660"/>
            <a:ext cx="1" cy="6811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AFA508F-EE39-7944-CBBC-1DEF7F77386D}"/>
              </a:ext>
            </a:extLst>
          </p:cNvPr>
          <p:cNvSpPr txBox="1"/>
          <p:nvPr/>
        </p:nvSpPr>
        <p:spPr>
          <a:xfrm>
            <a:off x="7777162" y="4301820"/>
            <a:ext cx="441483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PQ-SSH analysis of [BlaJac24] relies on </a:t>
            </a:r>
            <a:r>
              <a:rPr lang="en-US" dirty="0">
                <a:solidFill>
                  <a:srgbClr val="FF0000"/>
                </a:solidFill>
              </a:rPr>
              <a:t>IND-CCA</a:t>
            </a:r>
            <a:r>
              <a:rPr lang="en-US" dirty="0"/>
              <a:t> secure (ephemeral) KEMs.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9" name="TextBox 18">
            <a:extLst>
              <a:ext uri="{FF2B5EF4-FFF2-40B4-BE49-F238E27FC236}">
                <a16:creationId xmlns:a16="http://schemas.microsoft.com/office/drawing/2014/main" id="{4CB58D7E-EE14-3753-02F8-90D94BD92BB5}"/>
              </a:ext>
            </a:extLst>
          </p:cNvPr>
          <p:cNvSpPr txBox="1"/>
          <p:nvPr/>
        </p:nvSpPr>
        <p:spPr>
          <a:xfrm>
            <a:off x="-48498" y="6310333"/>
            <a:ext cx="8750965" cy="600164"/>
          </a:xfrm>
          <a:prstGeom prst="rect">
            <a:avLst/>
          </a:prstGeom>
          <a:noFill/>
        </p:spPr>
        <p:txBody>
          <a:bodyPr wrap="square" rtlCol="0">
            <a:spAutoFit/>
          </a:bodyPr>
          <a:lstStyle/>
          <a:p>
            <a:r>
              <a:rPr lang="en-US" sz="1100" dirty="0"/>
              <a:t>D. Miller, </a:t>
            </a:r>
            <a:r>
              <a:rPr lang="en-US" sz="1100" i="1" dirty="0"/>
              <a:t>“OpenSSH PQC: Past, Present, Future”, </a:t>
            </a:r>
            <a:r>
              <a:rPr lang="en-US" sz="1100" dirty="0"/>
              <a:t>RWPQC 2024</a:t>
            </a:r>
          </a:p>
          <a:p>
            <a:r>
              <a:rPr lang="en-US" sz="1100" dirty="0"/>
              <a:t>[BlaJac24]: B. Blanchet, C. </a:t>
            </a:r>
            <a:r>
              <a:rPr lang="en-US" sz="1100" dirty="0" err="1"/>
              <a:t>Jacomme</a:t>
            </a:r>
            <a:r>
              <a:rPr lang="en-US" sz="1100" dirty="0"/>
              <a:t>, </a:t>
            </a:r>
            <a:r>
              <a:rPr lang="en-US" sz="1100" i="1" dirty="0"/>
              <a:t>“Post-quantum sound </a:t>
            </a:r>
            <a:r>
              <a:rPr lang="en-US" sz="1100" i="1" dirty="0" err="1"/>
              <a:t>CryptoVerif</a:t>
            </a:r>
            <a:r>
              <a:rPr lang="en-US" sz="1100" i="1" dirty="0"/>
              <a:t> </a:t>
            </a:r>
          </a:p>
          <a:p>
            <a:r>
              <a:rPr lang="en-US" sz="1100" i="1" dirty="0"/>
              <a:t>and verification of hybrid TLS and SSH key-exchanges”</a:t>
            </a:r>
            <a:r>
              <a:rPr lang="en-US" sz="1100" dirty="0"/>
              <a:t>, CSF 2024</a:t>
            </a:r>
            <a:endParaRPr lang="en-CH" sz="1600" dirty="0"/>
          </a:p>
        </p:txBody>
      </p:sp>
      <p:sp>
        <p:nvSpPr>
          <p:cNvPr id="21" name="Rectangle 20">
            <a:extLst>
              <a:ext uri="{FF2B5EF4-FFF2-40B4-BE49-F238E27FC236}">
                <a16:creationId xmlns:a16="http://schemas.microsoft.com/office/drawing/2014/main" id="{1E55B3A2-3157-6C35-19AC-9E319962FA26}"/>
              </a:ext>
            </a:extLst>
          </p:cNvPr>
          <p:cNvSpPr/>
          <p:nvPr/>
        </p:nvSpPr>
        <p:spPr>
          <a:xfrm>
            <a:off x="40107" y="6333145"/>
            <a:ext cx="3837946" cy="191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586126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7412E-993F-EF2D-9B61-B40D9E16CC8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3FA306A-8ED5-7B62-57B7-EF42C6C2E767}"/>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467F8933-6A0D-10B2-0CCD-1C273D3F442A}"/>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C8A7DF67-4EA3-2BCD-976E-2CB907825567}"/>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EE657D31-26E8-9D5B-280E-A742CFE94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7132353A-F3E9-470A-7039-DEDF9811B150}"/>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8E35A50B-2BFA-E99A-29BF-12C53A0F1FDB}"/>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EA41FFB-652A-6432-AE9C-C72672B64FE8}"/>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477CF1C-AE8C-72D5-C68D-09B9695C9086}"/>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7C7B77C-0D0B-C17F-0B5D-F132EA5965B4}"/>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B4F512E9-D595-4F50-9312-EDF61AACB487}"/>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3EBCFD50-05C4-14FF-A2F2-0071F3D14F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83BA5D04-AA4E-45EE-C95E-8B78DA01EC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386F9781-43B6-D3D1-C5C8-51545A223329}"/>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B249779F-9E23-EEF7-CD8F-2E56415B525E}"/>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D07D2961-D982-C279-F030-3F59045EA4CB}"/>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4CD9404-3A43-210F-1A6D-224600924895}"/>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44CD9404-3A43-210F-1A6D-224600924895}"/>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08D2633-7FAA-3AFA-A3AF-78C3E9649922}"/>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208D2633-7FAA-3AFA-A3AF-78C3E9649922}"/>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297D8895-D5FE-BA12-BF8C-69E7378FD414}"/>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03AAD854-453B-D23A-7F76-76795F329E86}"/>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7A97CB43-A2AC-21F5-82A0-ABADAF0AF2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EEFD554E-3191-22C8-C355-C8EC651D16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7EB18752-7874-E36F-E42D-536AFB6EC19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E2068E34-8F88-022A-ACD6-B84A58314735}"/>
              </a:ext>
            </a:extLst>
          </p:cNvPr>
          <p:cNvCxnSpPr>
            <a:cxnSpLocks/>
          </p:cNvCxnSpPr>
          <p:nvPr/>
        </p:nvCxnSpPr>
        <p:spPr>
          <a:xfrm>
            <a:off x="7777163" y="4341660"/>
            <a:ext cx="0" cy="14010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670504D-008B-513C-B63E-62EF38FC84C4}"/>
              </a:ext>
            </a:extLst>
          </p:cNvPr>
          <p:cNvCxnSpPr>
            <a:cxnSpLocks/>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E8B5A019-B49D-0163-0A51-2A0D99EF773D}"/>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82305C13-186A-8355-39E5-F15F8AC27901}"/>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6" name="Rectangle 55">
            <a:extLst>
              <a:ext uri="{FF2B5EF4-FFF2-40B4-BE49-F238E27FC236}">
                <a16:creationId xmlns:a16="http://schemas.microsoft.com/office/drawing/2014/main" id="{788D496C-55CD-8BEC-F172-79AC2F946917}"/>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FCC73339-F2AE-5068-878C-8C64B7C5676F}"/>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62" name="Rectangle 61">
            <a:extLst>
              <a:ext uri="{FF2B5EF4-FFF2-40B4-BE49-F238E27FC236}">
                <a16:creationId xmlns:a16="http://schemas.microsoft.com/office/drawing/2014/main" id="{2E0A6139-80E8-6DB2-A6B0-53EB1AD9EE66}"/>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A9121969-6C14-582F-0A7D-8264434B43EE}"/>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7370AEEB-7C1B-C811-4268-5DF48A1F8F4A}"/>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pic>
        <p:nvPicPr>
          <p:cNvPr id="20" name="Picture 19">
            <a:extLst>
              <a:ext uri="{FF2B5EF4-FFF2-40B4-BE49-F238E27FC236}">
                <a16:creationId xmlns:a16="http://schemas.microsoft.com/office/drawing/2014/main" id="{0E166FE7-2714-A070-0E8D-043545ECB91F}"/>
              </a:ext>
            </a:extLst>
          </p:cNvPr>
          <p:cNvPicPr>
            <a:picLocks noChangeAspect="1"/>
          </p:cNvPicPr>
          <p:nvPr/>
        </p:nvPicPr>
        <p:blipFill>
          <a:blip r:embed="rId15">
            <a:alphaModFix amt="17000"/>
          </a:blip>
          <a:stretch>
            <a:fillRect/>
          </a:stretch>
        </p:blipFill>
        <p:spPr>
          <a:xfrm>
            <a:off x="1553370" y="2487616"/>
            <a:ext cx="6291617" cy="4218798"/>
          </a:xfrm>
          <a:prstGeom prst="rect">
            <a:avLst/>
          </a:prstGeom>
        </p:spPr>
      </p:pic>
      <p:sp>
        <p:nvSpPr>
          <p:cNvPr id="27" name="TextBox 26">
            <a:extLst>
              <a:ext uri="{FF2B5EF4-FFF2-40B4-BE49-F238E27FC236}">
                <a16:creationId xmlns:a16="http://schemas.microsoft.com/office/drawing/2014/main" id="{3BD11B15-305B-1A93-16C7-1EDBADCB2BCC}"/>
              </a:ext>
            </a:extLst>
          </p:cNvPr>
          <p:cNvSpPr txBox="1"/>
          <p:nvPr/>
        </p:nvSpPr>
        <p:spPr>
          <a:xfrm>
            <a:off x="7777162" y="4301820"/>
            <a:ext cx="441483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PQ-SSH analysis of [BlaJac24] relies on </a:t>
            </a:r>
            <a:r>
              <a:rPr lang="en-US" dirty="0">
                <a:solidFill>
                  <a:srgbClr val="FF0000"/>
                </a:solidFill>
              </a:rPr>
              <a:t>IND-CCA</a:t>
            </a:r>
            <a:r>
              <a:rPr lang="en-US" dirty="0"/>
              <a:t> secure (ephemeral) KEMs.</a:t>
            </a:r>
          </a:p>
          <a:p>
            <a:endParaRPr lang="en-US" dirty="0"/>
          </a:p>
          <a:p>
            <a:pPr marL="285750" indent="-285750">
              <a:buFont typeface="Arial" panose="020B0604020202020204" pitchFamily="34" charset="0"/>
              <a:buChar char="•"/>
            </a:pPr>
            <a:r>
              <a:rPr lang="en-US" dirty="0"/>
              <a:t>Whereas our analysis relies on the weaker property of </a:t>
            </a:r>
            <a:r>
              <a:rPr lang="en-US" dirty="0">
                <a:solidFill>
                  <a:schemeClr val="accent6"/>
                </a:solidFill>
              </a:rPr>
              <a:t>IND-CPA</a:t>
            </a:r>
            <a:r>
              <a:rPr lang="en-US" dirty="0"/>
              <a:t> security.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0CE6027-2111-3631-E12C-0551D69E424F}"/>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33" name="TextBox 32">
                <a:extLst>
                  <a:ext uri="{FF2B5EF4-FFF2-40B4-BE49-F238E27FC236}">
                    <a16:creationId xmlns:a16="http://schemas.microsoft.com/office/drawing/2014/main" id="{40CE6027-2111-3631-E12C-0551D69E424F}"/>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6"/>
                <a:stretch>
                  <a:fillRect r="-77143"/>
                </a:stretch>
              </a:blipFill>
            </p:spPr>
            <p:txBody>
              <a:bodyPr/>
              <a:lstStyle/>
              <a:p>
                <a:r>
                  <a:rPr lang="en-CH">
                    <a:noFill/>
                  </a:rPr>
                  <a:t> </a:t>
                </a:r>
              </a:p>
            </p:txBody>
          </p:sp>
        </mc:Fallback>
      </mc:AlternateContent>
      <p:pic>
        <p:nvPicPr>
          <p:cNvPr id="35" name="Graphic 34" descr="Lock with solid fill">
            <a:extLst>
              <a:ext uri="{FF2B5EF4-FFF2-40B4-BE49-F238E27FC236}">
                <a16:creationId xmlns:a16="http://schemas.microsoft.com/office/drawing/2014/main" id="{B30B07C0-838B-2129-0944-44A0502523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
        <p:nvSpPr>
          <p:cNvPr id="19" name="Speech Bubble: Rectangle with Corners Rounded 18">
            <a:extLst>
              <a:ext uri="{FF2B5EF4-FFF2-40B4-BE49-F238E27FC236}">
                <a16:creationId xmlns:a16="http://schemas.microsoft.com/office/drawing/2014/main" id="{15DE4646-5021-DC5B-DAED-B240620DD029}"/>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2" name="TextBox 21">
            <a:extLst>
              <a:ext uri="{FF2B5EF4-FFF2-40B4-BE49-F238E27FC236}">
                <a16:creationId xmlns:a16="http://schemas.microsoft.com/office/drawing/2014/main" id="{4D9EA04D-40A2-81FA-B651-8A40A1F7F33E}"/>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23" name="Speech Bubble: Rectangle with Corners Rounded 22">
            <a:extLst>
              <a:ext uri="{FF2B5EF4-FFF2-40B4-BE49-F238E27FC236}">
                <a16:creationId xmlns:a16="http://schemas.microsoft.com/office/drawing/2014/main" id="{BD8D0F4E-AB2E-3A7A-F16A-D8C0EA7943E2}"/>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8" name="TextBox 37">
            <a:extLst>
              <a:ext uri="{FF2B5EF4-FFF2-40B4-BE49-F238E27FC236}">
                <a16:creationId xmlns:a16="http://schemas.microsoft.com/office/drawing/2014/main" id="{3D8820C2-23EB-CE3A-4F4D-519CE791D403}"/>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41" name="Rectangle 40">
            <a:extLst>
              <a:ext uri="{FF2B5EF4-FFF2-40B4-BE49-F238E27FC236}">
                <a16:creationId xmlns:a16="http://schemas.microsoft.com/office/drawing/2014/main" id="{28BC226D-9F7B-37AA-9E65-7C365AB33921}"/>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3" name="Rectangle 42">
            <a:extLst>
              <a:ext uri="{FF2B5EF4-FFF2-40B4-BE49-F238E27FC236}">
                <a16:creationId xmlns:a16="http://schemas.microsoft.com/office/drawing/2014/main" id="{DAFDA23F-E876-9E91-063E-3547F15FD9A6}"/>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 name="TextBox 3">
            <a:extLst>
              <a:ext uri="{FF2B5EF4-FFF2-40B4-BE49-F238E27FC236}">
                <a16:creationId xmlns:a16="http://schemas.microsoft.com/office/drawing/2014/main" id="{52043CB4-FB62-58ED-F88D-9A0AF9025D3A}"/>
              </a:ext>
            </a:extLst>
          </p:cNvPr>
          <p:cNvSpPr txBox="1"/>
          <p:nvPr/>
        </p:nvSpPr>
        <p:spPr>
          <a:xfrm>
            <a:off x="-48498" y="6310333"/>
            <a:ext cx="8750965" cy="600164"/>
          </a:xfrm>
          <a:prstGeom prst="rect">
            <a:avLst/>
          </a:prstGeom>
          <a:noFill/>
        </p:spPr>
        <p:txBody>
          <a:bodyPr wrap="square" rtlCol="0">
            <a:spAutoFit/>
          </a:bodyPr>
          <a:lstStyle/>
          <a:p>
            <a:r>
              <a:rPr lang="en-US" sz="1100" dirty="0"/>
              <a:t>D. Miller, </a:t>
            </a:r>
            <a:r>
              <a:rPr lang="en-US" sz="1100" i="1" dirty="0"/>
              <a:t>“OpenSSH PQC: Past, Present, Future”, </a:t>
            </a:r>
            <a:r>
              <a:rPr lang="en-US" sz="1100" dirty="0"/>
              <a:t>RWPQC 2024</a:t>
            </a:r>
          </a:p>
          <a:p>
            <a:r>
              <a:rPr lang="en-US" sz="1100" dirty="0"/>
              <a:t>[BlaJac24]: B. Blanchet, C. </a:t>
            </a:r>
            <a:r>
              <a:rPr lang="en-US" sz="1100" dirty="0" err="1"/>
              <a:t>Jacomme</a:t>
            </a:r>
            <a:r>
              <a:rPr lang="en-US" sz="1100" dirty="0"/>
              <a:t>, </a:t>
            </a:r>
            <a:r>
              <a:rPr lang="en-US" sz="1100" i="1" dirty="0"/>
              <a:t>“Post-quantum sound </a:t>
            </a:r>
            <a:r>
              <a:rPr lang="en-US" sz="1100" i="1" dirty="0" err="1"/>
              <a:t>CryptoVerif</a:t>
            </a:r>
            <a:r>
              <a:rPr lang="en-US" sz="1100" i="1" dirty="0"/>
              <a:t> </a:t>
            </a:r>
          </a:p>
          <a:p>
            <a:r>
              <a:rPr lang="en-US" sz="1100" i="1" dirty="0"/>
              <a:t>and verification of hybrid TLS and SSH key-exchanges”</a:t>
            </a:r>
            <a:r>
              <a:rPr lang="en-US" sz="1100" dirty="0"/>
              <a:t>, CSF 2024</a:t>
            </a:r>
            <a:endParaRPr lang="en-CH" sz="1600" dirty="0"/>
          </a:p>
        </p:txBody>
      </p:sp>
      <p:sp>
        <p:nvSpPr>
          <p:cNvPr id="6" name="Rectangle 5">
            <a:extLst>
              <a:ext uri="{FF2B5EF4-FFF2-40B4-BE49-F238E27FC236}">
                <a16:creationId xmlns:a16="http://schemas.microsoft.com/office/drawing/2014/main" id="{C8EA7A15-CD02-4794-EB69-DB3EC005AD60}"/>
              </a:ext>
            </a:extLst>
          </p:cNvPr>
          <p:cNvSpPr/>
          <p:nvPr/>
        </p:nvSpPr>
        <p:spPr>
          <a:xfrm>
            <a:off x="40107" y="6333145"/>
            <a:ext cx="3837946" cy="191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704781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9F06-8D0E-3343-4B88-1782AC96898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BDFE38C-0BF5-E5D3-F5AD-5D4C2725498A}"/>
              </a:ext>
            </a:extLst>
          </p:cNvPr>
          <p:cNvPicPr>
            <a:picLocks noChangeAspect="1"/>
          </p:cNvPicPr>
          <p:nvPr/>
        </p:nvPicPr>
        <p:blipFill>
          <a:blip r:embed="rId3"/>
          <a:stretch>
            <a:fillRect/>
          </a:stretch>
        </p:blipFill>
        <p:spPr>
          <a:xfrm>
            <a:off x="2388554" y="790641"/>
            <a:ext cx="6939596" cy="525945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22961071-EBF2-9340-B320-0D03167FE756}"/>
              </a:ext>
            </a:extLst>
          </p:cNvPr>
          <p:cNvSpPr txBox="1"/>
          <p:nvPr/>
        </p:nvSpPr>
        <p:spPr>
          <a:xfrm>
            <a:off x="8394700" y="6185347"/>
            <a:ext cx="2781300" cy="461665"/>
          </a:xfrm>
          <a:prstGeom prst="rect">
            <a:avLst/>
          </a:prstGeom>
          <a:noFill/>
        </p:spPr>
        <p:txBody>
          <a:bodyPr wrap="square" rtlCol="0">
            <a:spAutoFit/>
          </a:bodyPr>
          <a:lstStyle/>
          <a:p>
            <a:r>
              <a:rPr lang="en-US" sz="2400" dirty="0"/>
              <a:t>(*honest reaction)</a:t>
            </a:r>
            <a:endParaRPr lang="en-CH" sz="2400" dirty="0"/>
          </a:p>
        </p:txBody>
      </p:sp>
    </p:spTree>
    <p:extLst>
      <p:ext uri="{BB962C8B-B14F-4D97-AF65-F5344CB8AC3E}">
        <p14:creationId xmlns:p14="http://schemas.microsoft.com/office/powerpoint/2010/main" val="1412454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616E-29B2-7712-4E47-56345B7D972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1FCF323-5B89-5CBE-2AC2-EA2CC52CDFE6}"/>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3B4F55EC-77C5-A2CD-0DB3-19B5D94FFE80}"/>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2" name="Rectangle 1">
            <a:extLst>
              <a:ext uri="{FF2B5EF4-FFF2-40B4-BE49-F238E27FC236}">
                <a16:creationId xmlns:a16="http://schemas.microsoft.com/office/drawing/2014/main" id="{52BC8524-B228-20BC-1E15-A2ED06671BA1}"/>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37322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73D5E-1993-93A4-997D-B94370EBAEC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18419EE-73C3-9BEE-B3D7-4716624DE92D}"/>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1" name="Speech Bubble: Rectangle with Corners Rounded 40">
            <a:extLst>
              <a:ext uri="{FF2B5EF4-FFF2-40B4-BE49-F238E27FC236}">
                <a16:creationId xmlns:a16="http://schemas.microsoft.com/office/drawing/2014/main" id="{71DB84DD-1A56-11F0-F8A5-884F812EF817}"/>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5" name="Speech Bubble: Rectangle with Corners Rounded 34">
            <a:extLst>
              <a:ext uri="{FF2B5EF4-FFF2-40B4-BE49-F238E27FC236}">
                <a16:creationId xmlns:a16="http://schemas.microsoft.com/office/drawing/2014/main" id="{415C2D04-E454-0C27-22ED-988811FCA1DF}"/>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895317C0-56E6-6D8E-14B4-CB16A5242DCD}"/>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BD33889B-B684-F64B-BBD6-613B1313D1F6}"/>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F690DE81-08D6-AAA2-7CE5-5D04FB4C8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6D3BB000-2E32-1927-40B7-B3EBF7FE00AF}"/>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D259094E-B8CA-14F4-F880-48A16C8D971D}"/>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510F008-16D0-22EB-2FD8-ACDCFD963A60}"/>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2DFA2F4-BCCF-597A-2E07-6B25FB46C2E1}"/>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69A3B60-E3EE-5C99-2BBC-F81F218EFFCB}"/>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9B59756D-0593-4F7E-9662-3042318853C1}"/>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BCAB5EF1-3FA1-7274-18EF-3ECEE1EE1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7B6DBE91-3B37-413A-5EEB-3115D0CFD4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0B700E4C-6813-A010-A2EB-18A28E0802ED}"/>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8FF212A8-584F-678C-A21E-2C48A74D5278}"/>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29F49089-B23E-C071-DC13-2508F234ED5A}"/>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AB25180-A75C-07ED-80E4-0639D9CFCFFF}"/>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2AB25180-A75C-07ED-80E4-0639D9CFCFFF}"/>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8"/>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CCD683F-7224-6A79-D601-01CEF3BA8D6B}"/>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CCCD683F-7224-6A79-D601-01CEF3BA8D6B}"/>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9"/>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DD14E3A1-17EF-D4B0-1493-2CA845B1AE99}"/>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B5810637-BD02-0398-82FC-B2951AFA9B06}"/>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CB6E7A38-6A3C-34BD-924E-842D77FE20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882EB651-6DED-30C0-626A-97BF0A4BAC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B0CC3062-4861-57C3-C0A1-8C646494A4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7B3E4A9D-94B8-F6A0-09F0-780ED7D3D01F}"/>
              </a:ext>
            </a:extLst>
          </p:cNvPr>
          <p:cNvCxnSpPr>
            <a:cxnSpLocks/>
          </p:cNvCxnSpPr>
          <p:nvPr/>
        </p:nvCxnSpPr>
        <p:spPr>
          <a:xfrm>
            <a:off x="7777163" y="4341660"/>
            <a:ext cx="0" cy="24678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D27278C-86CE-DA8C-DF5F-7460ABDC89B5}"/>
              </a:ext>
            </a:extLst>
          </p:cNvPr>
          <p:cNvCxnSpPr>
            <a:cxnSpLocks/>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9906D1F6-A862-95C4-A482-58BE4525DDAA}"/>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9ADA4C0D-8B5E-DA21-D471-6CF8B36FAC18}"/>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6" name="Rectangle 55">
            <a:extLst>
              <a:ext uri="{FF2B5EF4-FFF2-40B4-BE49-F238E27FC236}">
                <a16:creationId xmlns:a16="http://schemas.microsoft.com/office/drawing/2014/main" id="{52E517DB-2065-37CA-0A73-C71788E8343A}"/>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716587FC-4299-01C3-D594-5431878BE02C}"/>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62" name="Rectangle 61">
            <a:extLst>
              <a:ext uri="{FF2B5EF4-FFF2-40B4-BE49-F238E27FC236}">
                <a16:creationId xmlns:a16="http://schemas.microsoft.com/office/drawing/2014/main" id="{700D265B-CCE1-F4A3-47B8-FAED3D6DE4D5}"/>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33096E0B-B296-0AD8-6687-984842B35D96}"/>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3A034657-6C49-F106-B4D3-10ABC106E3DF}"/>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45" name="Rectangle 44">
            <a:extLst>
              <a:ext uri="{FF2B5EF4-FFF2-40B4-BE49-F238E27FC236}">
                <a16:creationId xmlns:a16="http://schemas.microsoft.com/office/drawing/2014/main" id="{1E2E190A-E3CD-065D-5C74-CEA66FA3921A}"/>
              </a:ext>
            </a:extLst>
          </p:cNvPr>
          <p:cNvSpPr/>
          <p:nvPr/>
        </p:nvSpPr>
        <p:spPr>
          <a:xfrm>
            <a:off x="2032000" y="2475811"/>
            <a:ext cx="2077050"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6" name="Rectangle 45">
            <a:extLst>
              <a:ext uri="{FF2B5EF4-FFF2-40B4-BE49-F238E27FC236}">
                <a16:creationId xmlns:a16="http://schemas.microsoft.com/office/drawing/2014/main" id="{E31FBC52-0235-44E4-A375-5B7C264CCB67}"/>
              </a:ext>
            </a:extLst>
          </p:cNvPr>
          <p:cNvSpPr/>
          <p:nvPr/>
        </p:nvSpPr>
        <p:spPr>
          <a:xfrm>
            <a:off x="2454976" y="3542086"/>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7" name="Rectangle 46">
            <a:extLst>
              <a:ext uri="{FF2B5EF4-FFF2-40B4-BE49-F238E27FC236}">
                <a16:creationId xmlns:a16="http://schemas.microsoft.com/office/drawing/2014/main" id="{9282C8C1-90B4-2330-2527-16D8A2E2A69F}"/>
              </a:ext>
            </a:extLst>
          </p:cNvPr>
          <p:cNvSpPr/>
          <p:nvPr/>
        </p:nvSpPr>
        <p:spPr>
          <a:xfrm>
            <a:off x="2051814" y="3955115"/>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1" name="Rectangle 50">
            <a:extLst>
              <a:ext uri="{FF2B5EF4-FFF2-40B4-BE49-F238E27FC236}">
                <a16:creationId xmlns:a16="http://schemas.microsoft.com/office/drawing/2014/main" id="{CDA71DDA-2B7F-AC1E-D617-C0579678DEAF}"/>
              </a:ext>
            </a:extLst>
          </p:cNvPr>
          <p:cNvSpPr/>
          <p:nvPr/>
        </p:nvSpPr>
        <p:spPr>
          <a:xfrm>
            <a:off x="2943633" y="5021904"/>
            <a:ext cx="4565672" cy="1573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ectangle 47">
            <a:extLst>
              <a:ext uri="{FF2B5EF4-FFF2-40B4-BE49-F238E27FC236}">
                <a16:creationId xmlns:a16="http://schemas.microsoft.com/office/drawing/2014/main" id="{236506BD-BC0D-911B-2D01-6D3643088872}"/>
              </a:ext>
            </a:extLst>
          </p:cNvPr>
          <p:cNvSpPr/>
          <p:nvPr/>
        </p:nvSpPr>
        <p:spPr>
          <a:xfrm>
            <a:off x="5833269" y="5115249"/>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9" name="TextBox 48">
            <a:extLst>
              <a:ext uri="{FF2B5EF4-FFF2-40B4-BE49-F238E27FC236}">
                <a16:creationId xmlns:a16="http://schemas.microsoft.com/office/drawing/2014/main" id="{89187845-8A78-CD57-2BDA-5B4DEA0B682A}"/>
              </a:ext>
            </a:extLst>
          </p:cNvPr>
          <p:cNvSpPr txBox="1"/>
          <p:nvPr/>
        </p:nvSpPr>
        <p:spPr>
          <a:xfrm>
            <a:off x="5932245" y="5171235"/>
            <a:ext cx="694774" cy="369332"/>
          </a:xfrm>
          <a:prstGeom prst="rect">
            <a:avLst/>
          </a:prstGeom>
          <a:noFill/>
        </p:spPr>
        <p:txBody>
          <a:bodyPr wrap="square" rtlCol="0">
            <a:spAutoFit/>
          </a:bodyPr>
          <a:lstStyle/>
          <a:p>
            <a:r>
              <a:rPr lang="en-US" dirty="0"/>
              <a:t>KEM</a:t>
            </a:r>
            <a:endParaRPr lang="en-CH" dirty="0"/>
          </a:p>
        </p:txBody>
      </p:sp>
      <p:sp>
        <p:nvSpPr>
          <p:cNvPr id="50" name="TextBox 49">
            <a:extLst>
              <a:ext uri="{FF2B5EF4-FFF2-40B4-BE49-F238E27FC236}">
                <a16:creationId xmlns:a16="http://schemas.microsoft.com/office/drawing/2014/main" id="{DC2DD92F-0824-FC39-25DC-6D7259519E99}"/>
              </a:ext>
            </a:extLst>
          </p:cNvPr>
          <p:cNvSpPr txBox="1"/>
          <p:nvPr/>
        </p:nvSpPr>
        <p:spPr>
          <a:xfrm>
            <a:off x="5257087" y="5671448"/>
            <a:ext cx="1990672" cy="553998"/>
          </a:xfrm>
          <a:prstGeom prst="rect">
            <a:avLst/>
          </a:prstGeom>
          <a:noFill/>
        </p:spPr>
        <p:txBody>
          <a:bodyPr wrap="square" rtlCol="0">
            <a:spAutoFit/>
          </a:bodyPr>
          <a:lstStyle/>
          <a:p>
            <a:pPr algn="ctr"/>
            <a:r>
              <a:rPr lang="en-US" sz="1600" dirty="0">
                <a:solidFill>
                  <a:srgbClr val="FF0000"/>
                </a:solidFill>
              </a:rPr>
              <a:t>“IND-CCA”</a:t>
            </a:r>
          </a:p>
          <a:p>
            <a:pPr algn="ctr"/>
            <a:r>
              <a:rPr lang="en-US" sz="1400" dirty="0">
                <a:solidFill>
                  <a:srgbClr val="FF0000"/>
                </a:solidFill>
              </a:rPr>
              <a:t>(active security)</a:t>
            </a:r>
            <a:endParaRPr lang="en-CH" sz="1600" dirty="0">
              <a:solidFill>
                <a:srgbClr val="FF0000"/>
              </a:solidFill>
            </a:endParaRPr>
          </a:p>
        </p:txBody>
      </p:sp>
      <p:sp>
        <p:nvSpPr>
          <p:cNvPr id="1024" name="Rectangle 1023">
            <a:extLst>
              <a:ext uri="{FF2B5EF4-FFF2-40B4-BE49-F238E27FC236}">
                <a16:creationId xmlns:a16="http://schemas.microsoft.com/office/drawing/2014/main" id="{517475BF-A16F-BACB-0C72-D06E825E86A7}"/>
              </a:ext>
            </a:extLst>
          </p:cNvPr>
          <p:cNvSpPr/>
          <p:nvPr/>
        </p:nvSpPr>
        <p:spPr>
          <a:xfrm>
            <a:off x="3368676" y="5109916"/>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25" name="TextBox 1024">
            <a:extLst>
              <a:ext uri="{FF2B5EF4-FFF2-40B4-BE49-F238E27FC236}">
                <a16:creationId xmlns:a16="http://schemas.microsoft.com/office/drawing/2014/main" id="{58AC53AA-EB38-DED4-B2DC-376BCE7AF55B}"/>
              </a:ext>
            </a:extLst>
          </p:cNvPr>
          <p:cNvSpPr txBox="1"/>
          <p:nvPr/>
        </p:nvSpPr>
        <p:spPr>
          <a:xfrm>
            <a:off x="3467652" y="5165902"/>
            <a:ext cx="694774" cy="369332"/>
          </a:xfrm>
          <a:prstGeom prst="rect">
            <a:avLst/>
          </a:prstGeom>
          <a:noFill/>
        </p:spPr>
        <p:txBody>
          <a:bodyPr wrap="square" rtlCol="0">
            <a:spAutoFit/>
          </a:bodyPr>
          <a:lstStyle/>
          <a:p>
            <a:r>
              <a:rPr lang="en-US" dirty="0"/>
              <a:t>KEM</a:t>
            </a:r>
            <a:endParaRPr lang="en-CH" dirty="0"/>
          </a:p>
        </p:txBody>
      </p:sp>
      <p:sp>
        <p:nvSpPr>
          <p:cNvPr id="1027" name="TextBox 1026">
            <a:extLst>
              <a:ext uri="{FF2B5EF4-FFF2-40B4-BE49-F238E27FC236}">
                <a16:creationId xmlns:a16="http://schemas.microsoft.com/office/drawing/2014/main" id="{80831147-EC6E-C652-F0B2-5711740C33E2}"/>
              </a:ext>
            </a:extLst>
          </p:cNvPr>
          <p:cNvSpPr txBox="1"/>
          <p:nvPr/>
        </p:nvSpPr>
        <p:spPr>
          <a:xfrm>
            <a:off x="2792494" y="5659765"/>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1031" name="Rectangle 1030">
            <a:extLst>
              <a:ext uri="{FF2B5EF4-FFF2-40B4-BE49-F238E27FC236}">
                <a16:creationId xmlns:a16="http://schemas.microsoft.com/office/drawing/2014/main" id="{2F9BAE1E-5BBF-2376-C4F9-AADB525ECA62}"/>
              </a:ext>
            </a:extLst>
          </p:cNvPr>
          <p:cNvSpPr/>
          <p:nvPr/>
        </p:nvSpPr>
        <p:spPr>
          <a:xfrm>
            <a:off x="6666948" y="4660900"/>
            <a:ext cx="347293" cy="400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4" name="Arrow: Notched Right 1033">
            <a:extLst>
              <a:ext uri="{FF2B5EF4-FFF2-40B4-BE49-F238E27FC236}">
                <a16:creationId xmlns:a16="http://schemas.microsoft.com/office/drawing/2014/main" id="{90EA4E62-A080-F1ED-A72B-F0D985C96A0D}"/>
              </a:ext>
            </a:extLst>
          </p:cNvPr>
          <p:cNvSpPr/>
          <p:nvPr/>
        </p:nvSpPr>
        <p:spPr>
          <a:xfrm>
            <a:off x="4404159" y="5232043"/>
            <a:ext cx="1145788" cy="243365"/>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5" name="TextBox 1034">
            <a:extLst>
              <a:ext uri="{FF2B5EF4-FFF2-40B4-BE49-F238E27FC236}">
                <a16:creationId xmlns:a16="http://schemas.microsoft.com/office/drawing/2014/main" id="{A1ABFB34-865A-EE9F-AA41-D09132B2881C}"/>
              </a:ext>
            </a:extLst>
          </p:cNvPr>
          <p:cNvSpPr txBox="1"/>
          <p:nvPr/>
        </p:nvSpPr>
        <p:spPr>
          <a:xfrm>
            <a:off x="4070723" y="5436890"/>
            <a:ext cx="1837663" cy="523220"/>
          </a:xfrm>
          <a:prstGeom prst="rect">
            <a:avLst/>
          </a:prstGeom>
          <a:noFill/>
        </p:spPr>
        <p:txBody>
          <a:bodyPr wrap="square" rtlCol="0">
            <a:spAutoFit/>
          </a:bodyPr>
          <a:lstStyle/>
          <a:p>
            <a:pPr algn="ctr"/>
            <a:r>
              <a:rPr lang="en-US" sz="1400" dirty="0"/>
              <a:t>“Fujisaki-Okamoto” transform</a:t>
            </a:r>
            <a:endParaRPr lang="en-CH" sz="1400" dirty="0"/>
          </a:p>
        </p:txBody>
      </p:sp>
      <p:sp>
        <p:nvSpPr>
          <p:cNvPr id="27" name="TextBox 26">
            <a:extLst>
              <a:ext uri="{FF2B5EF4-FFF2-40B4-BE49-F238E27FC236}">
                <a16:creationId xmlns:a16="http://schemas.microsoft.com/office/drawing/2014/main" id="{E6AC5AAE-905C-96CC-EDB7-EB139AB890FB}"/>
              </a:ext>
            </a:extLst>
          </p:cNvPr>
          <p:cNvSpPr txBox="1"/>
          <p:nvPr/>
        </p:nvSpPr>
        <p:spPr>
          <a:xfrm>
            <a:off x="7777162" y="4301820"/>
            <a:ext cx="441483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PQ-SSH analysis of [BlaJac24] relies on </a:t>
            </a:r>
            <a:r>
              <a:rPr lang="en-US" dirty="0">
                <a:solidFill>
                  <a:srgbClr val="FF0000"/>
                </a:solidFill>
              </a:rPr>
              <a:t>IND-CCA</a:t>
            </a:r>
            <a:r>
              <a:rPr lang="en-US" dirty="0"/>
              <a:t> secure (ephemeral) KEMs.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Whereas our analysis relies on the weaker property of </a:t>
            </a:r>
            <a:r>
              <a:rPr lang="en-US" dirty="0">
                <a:solidFill>
                  <a:schemeClr val="accent6"/>
                </a:solidFill>
              </a:rPr>
              <a:t>IND-CPA</a:t>
            </a:r>
            <a:r>
              <a:rPr lang="en-US" dirty="0"/>
              <a:t> security.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Our analysis suggests FO transform is not needed, which in turn can lead to </a:t>
            </a:r>
            <a:r>
              <a:rPr lang="en-US" dirty="0">
                <a:solidFill>
                  <a:schemeClr val="accent6"/>
                </a:solidFill>
              </a:rPr>
              <a:t>performance improvements </a:t>
            </a:r>
            <a:r>
              <a:rPr lang="en-US" dirty="0"/>
              <a:t>in PQ-SSH.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0CD11FD-0E60-EB95-1AEE-3CC4126E5C40}"/>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6" name="TextBox 5">
                <a:extLst>
                  <a:ext uri="{FF2B5EF4-FFF2-40B4-BE49-F238E27FC236}">
                    <a16:creationId xmlns:a16="http://schemas.microsoft.com/office/drawing/2014/main" id="{50CD11FD-0E60-EB95-1AEE-3CC4126E5C40}"/>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6"/>
                <a:stretch>
                  <a:fillRect r="-77143"/>
                </a:stretch>
              </a:blipFill>
            </p:spPr>
            <p:txBody>
              <a:bodyPr/>
              <a:lstStyle/>
              <a:p>
                <a:r>
                  <a:rPr lang="en-CH">
                    <a:noFill/>
                  </a:rPr>
                  <a:t> </a:t>
                </a:r>
              </a:p>
            </p:txBody>
          </p:sp>
        </mc:Fallback>
      </mc:AlternateContent>
      <p:pic>
        <p:nvPicPr>
          <p:cNvPr id="7" name="Graphic 6" descr="Lock with solid fill">
            <a:extLst>
              <a:ext uri="{FF2B5EF4-FFF2-40B4-BE49-F238E27FC236}">
                <a16:creationId xmlns:a16="http://schemas.microsoft.com/office/drawing/2014/main" id="{0E5575BD-B876-2759-52C4-CE17147DD5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4441" y="2270552"/>
            <a:ext cx="218363" cy="218363"/>
          </a:xfrm>
          <a:prstGeom prst="rect">
            <a:avLst/>
          </a:prstGeom>
        </p:spPr>
      </p:pic>
      <p:sp>
        <p:nvSpPr>
          <p:cNvPr id="10" name="Rectangle 9">
            <a:extLst>
              <a:ext uri="{FF2B5EF4-FFF2-40B4-BE49-F238E27FC236}">
                <a16:creationId xmlns:a16="http://schemas.microsoft.com/office/drawing/2014/main" id="{FD1DB5D6-98F8-EE2F-A0AD-648527C7B2AE}"/>
              </a:ext>
            </a:extLst>
          </p:cNvPr>
          <p:cNvSpPr/>
          <p:nvPr/>
        </p:nvSpPr>
        <p:spPr>
          <a:xfrm>
            <a:off x="524572" y="5100207"/>
            <a:ext cx="2508191" cy="1368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28" name="Rectangle 1027">
            <a:extLst>
              <a:ext uri="{FF2B5EF4-FFF2-40B4-BE49-F238E27FC236}">
                <a16:creationId xmlns:a16="http://schemas.microsoft.com/office/drawing/2014/main" id="{C4F71080-9246-0471-4F8D-82383DB4E8AC}"/>
              </a:ext>
            </a:extLst>
          </p:cNvPr>
          <p:cNvSpPr/>
          <p:nvPr/>
        </p:nvSpPr>
        <p:spPr>
          <a:xfrm>
            <a:off x="2032000" y="2469461"/>
            <a:ext cx="2077050"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29" name="Rectangle 1028">
            <a:extLst>
              <a:ext uri="{FF2B5EF4-FFF2-40B4-BE49-F238E27FC236}">
                <a16:creationId xmlns:a16="http://schemas.microsoft.com/office/drawing/2014/main" id="{D107CA86-BC57-9DD5-8CED-A4F5AA30B2AD}"/>
              </a:ext>
            </a:extLst>
          </p:cNvPr>
          <p:cNvSpPr/>
          <p:nvPr/>
        </p:nvSpPr>
        <p:spPr>
          <a:xfrm>
            <a:off x="2454976" y="3535736"/>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30" name="Rectangle 1029">
            <a:extLst>
              <a:ext uri="{FF2B5EF4-FFF2-40B4-BE49-F238E27FC236}">
                <a16:creationId xmlns:a16="http://schemas.microsoft.com/office/drawing/2014/main" id="{B59D3427-23DC-B022-E144-1CED00B4B770}"/>
              </a:ext>
            </a:extLst>
          </p:cNvPr>
          <p:cNvSpPr/>
          <p:nvPr/>
        </p:nvSpPr>
        <p:spPr>
          <a:xfrm>
            <a:off x="2051814" y="3948765"/>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2" name="TextBox 31">
            <a:extLst>
              <a:ext uri="{FF2B5EF4-FFF2-40B4-BE49-F238E27FC236}">
                <a16:creationId xmlns:a16="http://schemas.microsoft.com/office/drawing/2014/main" id="{29A35B8C-A7B2-139F-E783-778EA758292D}"/>
              </a:ext>
            </a:extLst>
          </p:cNvPr>
          <p:cNvSpPr txBox="1"/>
          <p:nvPr/>
        </p:nvSpPr>
        <p:spPr>
          <a:xfrm>
            <a:off x="-48498" y="6310333"/>
            <a:ext cx="8750965" cy="600164"/>
          </a:xfrm>
          <a:prstGeom prst="rect">
            <a:avLst/>
          </a:prstGeom>
          <a:noFill/>
        </p:spPr>
        <p:txBody>
          <a:bodyPr wrap="square" rtlCol="0">
            <a:spAutoFit/>
          </a:bodyPr>
          <a:lstStyle/>
          <a:p>
            <a:r>
              <a:rPr lang="en-US" sz="1100" dirty="0"/>
              <a:t>D. Miller, </a:t>
            </a:r>
            <a:r>
              <a:rPr lang="en-US" sz="1100" i="1" dirty="0"/>
              <a:t>“OpenSSH PQC: Past, Present, Future”, </a:t>
            </a:r>
            <a:r>
              <a:rPr lang="en-US" sz="1100" dirty="0"/>
              <a:t>RWPQC 2024</a:t>
            </a:r>
          </a:p>
          <a:p>
            <a:r>
              <a:rPr lang="en-US" sz="1100" dirty="0"/>
              <a:t>[BlaJac24]: B. Blanchet, C. </a:t>
            </a:r>
            <a:r>
              <a:rPr lang="en-US" sz="1100" dirty="0" err="1"/>
              <a:t>Jacomme</a:t>
            </a:r>
            <a:r>
              <a:rPr lang="en-US" sz="1100" dirty="0"/>
              <a:t>, </a:t>
            </a:r>
            <a:r>
              <a:rPr lang="en-US" sz="1100" i="1" dirty="0"/>
              <a:t>“Post-quantum sound </a:t>
            </a:r>
            <a:r>
              <a:rPr lang="en-US" sz="1100" i="1" dirty="0" err="1"/>
              <a:t>CryptoVerif</a:t>
            </a:r>
            <a:r>
              <a:rPr lang="en-US" sz="1100" i="1" dirty="0"/>
              <a:t> </a:t>
            </a:r>
          </a:p>
          <a:p>
            <a:r>
              <a:rPr lang="en-US" sz="1100" i="1" dirty="0"/>
              <a:t>and verification of hybrid TLS and SSH key-exchanges”</a:t>
            </a:r>
            <a:r>
              <a:rPr lang="en-US" sz="1100" dirty="0"/>
              <a:t>, CSF 2024</a:t>
            </a:r>
            <a:endParaRPr lang="en-CH" sz="1600" dirty="0"/>
          </a:p>
        </p:txBody>
      </p:sp>
      <p:pic>
        <p:nvPicPr>
          <p:cNvPr id="33" name="Picture 32">
            <a:extLst>
              <a:ext uri="{FF2B5EF4-FFF2-40B4-BE49-F238E27FC236}">
                <a16:creationId xmlns:a16="http://schemas.microsoft.com/office/drawing/2014/main" id="{DDA66703-2DB8-ECFE-610C-CB6C9B694955}"/>
              </a:ext>
            </a:extLst>
          </p:cNvPr>
          <p:cNvPicPr>
            <a:picLocks noChangeAspect="1"/>
          </p:cNvPicPr>
          <p:nvPr/>
        </p:nvPicPr>
        <p:blipFill>
          <a:blip r:embed="rId17"/>
          <a:stretch>
            <a:fillRect/>
          </a:stretch>
        </p:blipFill>
        <p:spPr>
          <a:xfrm>
            <a:off x="1682551" y="1494735"/>
            <a:ext cx="4752408" cy="3566475"/>
          </a:xfrm>
          <a:prstGeom prst="rect">
            <a:avLst/>
          </a:prstGeom>
          <a:ln>
            <a:noFill/>
          </a:ln>
          <a:effectLst>
            <a:outerShdw blurRad="190500" algn="tl" rotWithShape="0">
              <a:srgbClr val="000000">
                <a:alpha val="70000"/>
              </a:srgbClr>
            </a:outerShdw>
          </a:effectLst>
        </p:spPr>
      </p:pic>
      <p:sp>
        <p:nvSpPr>
          <p:cNvPr id="38" name="TextBox 37">
            <a:extLst>
              <a:ext uri="{FF2B5EF4-FFF2-40B4-BE49-F238E27FC236}">
                <a16:creationId xmlns:a16="http://schemas.microsoft.com/office/drawing/2014/main" id="{35B4140D-3BDD-C1A0-C7FF-D020578D998C}"/>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52" name="TextBox 51">
            <a:extLst>
              <a:ext uri="{FF2B5EF4-FFF2-40B4-BE49-F238E27FC236}">
                <a16:creationId xmlns:a16="http://schemas.microsoft.com/office/drawing/2014/main" id="{72B372E0-A039-2EDC-F4BD-A6544DCC72F0}"/>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53" name="Rectangle 52">
            <a:extLst>
              <a:ext uri="{FF2B5EF4-FFF2-40B4-BE49-F238E27FC236}">
                <a16:creationId xmlns:a16="http://schemas.microsoft.com/office/drawing/2014/main" id="{1E2A3858-8172-B319-F1EC-732D2E8582D7}"/>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5" name="Rectangle 54">
            <a:extLst>
              <a:ext uri="{FF2B5EF4-FFF2-40B4-BE49-F238E27FC236}">
                <a16:creationId xmlns:a16="http://schemas.microsoft.com/office/drawing/2014/main" id="{CC2B8C38-DE90-4E3D-E372-13B8A51E4BF9}"/>
              </a:ext>
            </a:extLst>
          </p:cNvPr>
          <p:cNvSpPr/>
          <p:nvPr/>
        </p:nvSpPr>
        <p:spPr>
          <a:xfrm>
            <a:off x="2045856" y="2475811"/>
            <a:ext cx="2077050"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8" name="Rectangle 57">
            <a:extLst>
              <a:ext uri="{FF2B5EF4-FFF2-40B4-BE49-F238E27FC236}">
                <a16:creationId xmlns:a16="http://schemas.microsoft.com/office/drawing/2014/main" id="{A4E9BEA2-AC18-D1F4-4401-8D8FEAD2E0CE}"/>
              </a:ext>
            </a:extLst>
          </p:cNvPr>
          <p:cNvSpPr/>
          <p:nvPr/>
        </p:nvSpPr>
        <p:spPr>
          <a:xfrm>
            <a:off x="2468832" y="3542086"/>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9" name="Rectangle 58">
            <a:extLst>
              <a:ext uri="{FF2B5EF4-FFF2-40B4-BE49-F238E27FC236}">
                <a16:creationId xmlns:a16="http://schemas.microsoft.com/office/drawing/2014/main" id="{A7ED5B3E-7294-81E1-FB33-A566B0D56494}"/>
              </a:ext>
            </a:extLst>
          </p:cNvPr>
          <p:cNvSpPr/>
          <p:nvPr/>
        </p:nvSpPr>
        <p:spPr>
          <a:xfrm>
            <a:off x="2065670" y="3955115"/>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3176402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E0FA-776A-D929-39B6-7277F1C1B8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DF458F-0D9D-7749-C494-DB4786887E0B}"/>
              </a:ext>
            </a:extLst>
          </p:cNvPr>
          <p:cNvPicPr>
            <a:picLocks noChangeAspect="1"/>
          </p:cNvPicPr>
          <p:nvPr/>
        </p:nvPicPr>
        <p:blipFill>
          <a:blip r:embed="rId3"/>
          <a:stretch>
            <a:fillRect/>
          </a:stretch>
        </p:blipFill>
        <p:spPr>
          <a:xfrm>
            <a:off x="2388554" y="779713"/>
            <a:ext cx="6939596" cy="527038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40B7FC13-1699-1521-3536-A68EDB38B16E}"/>
              </a:ext>
            </a:extLst>
          </p:cNvPr>
          <p:cNvSpPr txBox="1"/>
          <p:nvPr/>
        </p:nvSpPr>
        <p:spPr>
          <a:xfrm>
            <a:off x="8394700" y="6185347"/>
            <a:ext cx="2781300" cy="461665"/>
          </a:xfrm>
          <a:prstGeom prst="rect">
            <a:avLst/>
          </a:prstGeom>
          <a:noFill/>
        </p:spPr>
        <p:txBody>
          <a:bodyPr wrap="square" rtlCol="0">
            <a:spAutoFit/>
          </a:bodyPr>
          <a:lstStyle/>
          <a:p>
            <a:r>
              <a:rPr lang="en-US" sz="2400" dirty="0"/>
              <a:t>(*honest reaction)</a:t>
            </a:r>
            <a:endParaRPr lang="en-CH" sz="2400" dirty="0"/>
          </a:p>
        </p:txBody>
      </p:sp>
    </p:spTree>
    <p:extLst>
      <p:ext uri="{BB962C8B-B14F-4D97-AF65-F5344CB8AC3E}">
        <p14:creationId xmlns:p14="http://schemas.microsoft.com/office/powerpoint/2010/main" val="1955479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6B80D1-4A4C-F9CB-B120-C178C6D8F584}"/>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5" name="Picture 4">
            <a:extLst>
              <a:ext uri="{FF2B5EF4-FFF2-40B4-BE49-F238E27FC236}">
                <a16:creationId xmlns:a16="http://schemas.microsoft.com/office/drawing/2014/main" id="{0CFD0499-4434-C6EE-1676-A831A258E9E6}"/>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B19D0F52-2709-DA87-A9FD-D1C53F3ABB06}"/>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418886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693BC-A890-2B6A-6E2B-0EE6763E955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1BDBDE-1B3E-EE30-C45F-202F3805D313}"/>
              </a:ext>
            </a:extLst>
          </p:cNvPr>
          <p:cNvSpPr txBox="1"/>
          <p:nvPr/>
        </p:nvSpPr>
        <p:spPr>
          <a:xfrm>
            <a:off x="8394700" y="6185347"/>
            <a:ext cx="2781300" cy="461665"/>
          </a:xfrm>
          <a:prstGeom prst="rect">
            <a:avLst/>
          </a:prstGeom>
          <a:noFill/>
        </p:spPr>
        <p:txBody>
          <a:bodyPr wrap="square" rtlCol="0">
            <a:spAutoFit/>
          </a:bodyPr>
          <a:lstStyle/>
          <a:p>
            <a:r>
              <a:rPr lang="en-US" sz="2400" dirty="0"/>
              <a:t>(*honest reaction)</a:t>
            </a:r>
            <a:endParaRPr lang="en-CH" sz="2400" dirty="0"/>
          </a:p>
        </p:txBody>
      </p:sp>
      <p:pic>
        <p:nvPicPr>
          <p:cNvPr id="4" name="Picture 3">
            <a:extLst>
              <a:ext uri="{FF2B5EF4-FFF2-40B4-BE49-F238E27FC236}">
                <a16:creationId xmlns:a16="http://schemas.microsoft.com/office/drawing/2014/main" id="{A6C236BA-0383-99E5-03D2-53054924B966}"/>
              </a:ext>
            </a:extLst>
          </p:cNvPr>
          <p:cNvPicPr>
            <a:picLocks noChangeAspect="1"/>
          </p:cNvPicPr>
          <p:nvPr/>
        </p:nvPicPr>
        <p:blipFill>
          <a:blip r:embed="rId3"/>
          <a:stretch>
            <a:fillRect/>
          </a:stretch>
        </p:blipFill>
        <p:spPr>
          <a:xfrm>
            <a:off x="1511300" y="851823"/>
            <a:ext cx="9169400" cy="51543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08766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777C4-6F2E-8072-52C7-EF6065F370C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7B314B4-64CA-8AB4-0A10-E3B886A41643}"/>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5" name="Picture 4">
            <a:extLst>
              <a:ext uri="{FF2B5EF4-FFF2-40B4-BE49-F238E27FC236}">
                <a16:creationId xmlns:a16="http://schemas.microsoft.com/office/drawing/2014/main" id="{8266C403-21C3-5371-BD12-40245B55E4DC}"/>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52610C4D-D457-7F38-6E79-0D6676BE735F}"/>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Rectangle 1">
            <a:extLst>
              <a:ext uri="{FF2B5EF4-FFF2-40B4-BE49-F238E27FC236}">
                <a16:creationId xmlns:a16="http://schemas.microsoft.com/office/drawing/2014/main" id="{1CDE1103-FBF3-6773-1315-C665ACF7909C}"/>
              </a:ext>
            </a:extLst>
          </p:cNvPr>
          <p:cNvSpPr/>
          <p:nvPr/>
        </p:nvSpPr>
        <p:spPr>
          <a:xfrm>
            <a:off x="2835976" y="4159250"/>
            <a:ext cx="18757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 name="Speech Bubble: Rectangle with Corners Rounded 2">
            <a:extLst>
              <a:ext uri="{FF2B5EF4-FFF2-40B4-BE49-F238E27FC236}">
                <a16:creationId xmlns:a16="http://schemas.microsoft.com/office/drawing/2014/main" id="{2B6AF881-CFED-42EE-D7E5-C4E1659A303E}"/>
              </a:ext>
            </a:extLst>
          </p:cNvPr>
          <p:cNvSpPr/>
          <p:nvPr/>
        </p:nvSpPr>
        <p:spPr>
          <a:xfrm>
            <a:off x="1184210" y="5333190"/>
            <a:ext cx="2705716" cy="819561"/>
          </a:xfrm>
          <a:prstGeom prst="wedgeRoundRectCallout">
            <a:avLst>
              <a:gd name="adj1" fmla="val 31571"/>
              <a:gd name="adj2" fmla="val -15223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 name="TextBox 6">
            <a:extLst>
              <a:ext uri="{FF2B5EF4-FFF2-40B4-BE49-F238E27FC236}">
                <a16:creationId xmlns:a16="http://schemas.microsoft.com/office/drawing/2014/main" id="{A5648985-EA03-0D51-205A-DEEABF1C349E}"/>
              </a:ext>
            </a:extLst>
          </p:cNvPr>
          <p:cNvSpPr txBox="1"/>
          <p:nvPr/>
        </p:nvSpPr>
        <p:spPr>
          <a:xfrm>
            <a:off x="1313227" y="5410563"/>
            <a:ext cx="2705715" cy="646331"/>
          </a:xfrm>
          <a:prstGeom prst="rect">
            <a:avLst/>
          </a:prstGeom>
          <a:noFill/>
        </p:spPr>
        <p:txBody>
          <a:bodyPr wrap="square" rtlCol="0">
            <a:spAutoFit/>
          </a:bodyPr>
          <a:lstStyle/>
          <a:p>
            <a:r>
              <a:rPr lang="en-US" dirty="0"/>
              <a:t>Measurement </a:t>
            </a:r>
            <a:r>
              <a:rPr lang="en-US" dirty="0" err="1"/>
              <a:t>w.r.t.</a:t>
            </a:r>
            <a:r>
              <a:rPr lang="en-US" dirty="0"/>
              <a:t> a </a:t>
            </a:r>
            <a:r>
              <a:rPr lang="en-US" dirty="0">
                <a:solidFill>
                  <a:schemeClr val="accent6"/>
                </a:solidFill>
              </a:rPr>
              <a:t>single</a:t>
            </a:r>
            <a:r>
              <a:rPr lang="en-US" dirty="0"/>
              <a:t> SSH connection.</a:t>
            </a:r>
            <a:endParaRPr lang="en-CH" u="sng" dirty="0"/>
          </a:p>
        </p:txBody>
      </p:sp>
      <p:sp>
        <p:nvSpPr>
          <p:cNvPr id="8" name="Speech Bubble: Rectangle with Corners Rounded 7">
            <a:extLst>
              <a:ext uri="{FF2B5EF4-FFF2-40B4-BE49-F238E27FC236}">
                <a16:creationId xmlns:a16="http://schemas.microsoft.com/office/drawing/2014/main" id="{0EF2E83D-70DF-9033-A33B-9BA0C4BEA837}"/>
              </a:ext>
            </a:extLst>
          </p:cNvPr>
          <p:cNvSpPr/>
          <p:nvPr/>
        </p:nvSpPr>
        <p:spPr>
          <a:xfrm>
            <a:off x="4611482" y="5199950"/>
            <a:ext cx="2946399" cy="1051836"/>
          </a:xfrm>
          <a:prstGeom prst="wedgeRoundRectCallout">
            <a:avLst>
              <a:gd name="adj1" fmla="val -67452"/>
              <a:gd name="adj2" fmla="val -11784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 name="TextBox 8">
            <a:extLst>
              <a:ext uri="{FF2B5EF4-FFF2-40B4-BE49-F238E27FC236}">
                <a16:creationId xmlns:a16="http://schemas.microsoft.com/office/drawing/2014/main" id="{C59E669B-4B5B-FF95-FE15-0D1F655A0322}"/>
              </a:ext>
            </a:extLst>
          </p:cNvPr>
          <p:cNvSpPr txBox="1"/>
          <p:nvPr/>
        </p:nvSpPr>
        <p:spPr>
          <a:xfrm>
            <a:off x="4690052" y="5264203"/>
            <a:ext cx="3009546" cy="923330"/>
          </a:xfrm>
          <a:prstGeom prst="rect">
            <a:avLst/>
          </a:prstGeom>
          <a:noFill/>
        </p:spPr>
        <p:txBody>
          <a:bodyPr wrap="square" rtlCol="0">
            <a:spAutoFit/>
          </a:bodyPr>
          <a:lstStyle/>
          <a:p>
            <a:r>
              <a:rPr lang="en-US" dirty="0"/>
              <a:t>Small performance gains should </a:t>
            </a:r>
            <a:r>
              <a:rPr lang="en-US" dirty="0">
                <a:solidFill>
                  <a:schemeClr val="accent6"/>
                </a:solidFill>
              </a:rPr>
              <a:t>accumulate</a:t>
            </a:r>
            <a:r>
              <a:rPr lang="en-US" dirty="0"/>
              <a:t> in large scale SSH deployments.</a:t>
            </a:r>
            <a:endParaRPr lang="en-CH" u="sng" dirty="0"/>
          </a:p>
        </p:txBody>
      </p:sp>
    </p:spTree>
    <p:extLst>
      <p:ext uri="{BB962C8B-B14F-4D97-AF65-F5344CB8AC3E}">
        <p14:creationId xmlns:p14="http://schemas.microsoft.com/office/powerpoint/2010/main" val="159478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E187-13C4-5434-510F-0BBE082EE26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3895033-6ED5-3A2A-7E24-18FD28B7961A}"/>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5" name="Picture 4">
            <a:extLst>
              <a:ext uri="{FF2B5EF4-FFF2-40B4-BE49-F238E27FC236}">
                <a16:creationId xmlns:a16="http://schemas.microsoft.com/office/drawing/2014/main" id="{EE7062EA-5825-0A89-EA4F-F586854CC6ED}"/>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D87236B-C866-639A-E04D-399C98400AE0}"/>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Rectangle 1">
            <a:extLst>
              <a:ext uri="{FF2B5EF4-FFF2-40B4-BE49-F238E27FC236}">
                <a16:creationId xmlns:a16="http://schemas.microsoft.com/office/drawing/2014/main" id="{0DF4888A-8B7D-8FDA-F184-D952D07ED0CE}"/>
              </a:ext>
            </a:extLst>
          </p:cNvPr>
          <p:cNvSpPr/>
          <p:nvPr/>
        </p:nvSpPr>
        <p:spPr>
          <a:xfrm>
            <a:off x="2835976" y="4159250"/>
            <a:ext cx="18757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 name="Speech Bubble: Rectangle with Corners Rounded 2">
            <a:extLst>
              <a:ext uri="{FF2B5EF4-FFF2-40B4-BE49-F238E27FC236}">
                <a16:creationId xmlns:a16="http://schemas.microsoft.com/office/drawing/2014/main" id="{22E6F58C-719C-26F7-FD43-F13F362EAB03}"/>
              </a:ext>
            </a:extLst>
          </p:cNvPr>
          <p:cNvSpPr/>
          <p:nvPr/>
        </p:nvSpPr>
        <p:spPr>
          <a:xfrm>
            <a:off x="1184210" y="5333190"/>
            <a:ext cx="2705716" cy="819561"/>
          </a:xfrm>
          <a:prstGeom prst="wedgeRoundRectCallout">
            <a:avLst>
              <a:gd name="adj1" fmla="val 31571"/>
              <a:gd name="adj2" fmla="val -15223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 name="TextBox 6">
            <a:extLst>
              <a:ext uri="{FF2B5EF4-FFF2-40B4-BE49-F238E27FC236}">
                <a16:creationId xmlns:a16="http://schemas.microsoft.com/office/drawing/2014/main" id="{103EF1D4-EF75-B8E7-33B6-F2010667BA92}"/>
              </a:ext>
            </a:extLst>
          </p:cNvPr>
          <p:cNvSpPr txBox="1"/>
          <p:nvPr/>
        </p:nvSpPr>
        <p:spPr>
          <a:xfrm>
            <a:off x="1313227" y="5410563"/>
            <a:ext cx="2705715" cy="646331"/>
          </a:xfrm>
          <a:prstGeom prst="rect">
            <a:avLst/>
          </a:prstGeom>
          <a:noFill/>
        </p:spPr>
        <p:txBody>
          <a:bodyPr wrap="square" rtlCol="0">
            <a:spAutoFit/>
          </a:bodyPr>
          <a:lstStyle/>
          <a:p>
            <a:r>
              <a:rPr lang="en-US" dirty="0"/>
              <a:t>Measurement </a:t>
            </a:r>
            <a:r>
              <a:rPr lang="en-US" dirty="0" err="1"/>
              <a:t>w.r.t.</a:t>
            </a:r>
            <a:r>
              <a:rPr lang="en-US" dirty="0"/>
              <a:t> a </a:t>
            </a:r>
            <a:r>
              <a:rPr lang="en-US" dirty="0">
                <a:solidFill>
                  <a:schemeClr val="accent6"/>
                </a:solidFill>
              </a:rPr>
              <a:t>single</a:t>
            </a:r>
            <a:r>
              <a:rPr lang="en-US" dirty="0"/>
              <a:t> SSH connection.</a:t>
            </a:r>
            <a:endParaRPr lang="en-CH" u="sng" dirty="0"/>
          </a:p>
        </p:txBody>
      </p:sp>
      <p:sp>
        <p:nvSpPr>
          <p:cNvPr id="8" name="Speech Bubble: Rectangle with Corners Rounded 7">
            <a:extLst>
              <a:ext uri="{FF2B5EF4-FFF2-40B4-BE49-F238E27FC236}">
                <a16:creationId xmlns:a16="http://schemas.microsoft.com/office/drawing/2014/main" id="{F3E46E4D-62D0-991C-FFD3-F07D4A41B2A9}"/>
              </a:ext>
            </a:extLst>
          </p:cNvPr>
          <p:cNvSpPr/>
          <p:nvPr/>
        </p:nvSpPr>
        <p:spPr>
          <a:xfrm>
            <a:off x="4611482" y="5199950"/>
            <a:ext cx="2946399" cy="1051836"/>
          </a:xfrm>
          <a:prstGeom prst="wedgeRoundRectCallout">
            <a:avLst>
              <a:gd name="adj1" fmla="val -67452"/>
              <a:gd name="adj2" fmla="val -11784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 name="TextBox 8">
            <a:extLst>
              <a:ext uri="{FF2B5EF4-FFF2-40B4-BE49-F238E27FC236}">
                <a16:creationId xmlns:a16="http://schemas.microsoft.com/office/drawing/2014/main" id="{6F926244-09CF-B4EC-E666-0707C8A2E922}"/>
              </a:ext>
            </a:extLst>
          </p:cNvPr>
          <p:cNvSpPr txBox="1"/>
          <p:nvPr/>
        </p:nvSpPr>
        <p:spPr>
          <a:xfrm>
            <a:off x="4690052" y="5264203"/>
            <a:ext cx="3009546" cy="923330"/>
          </a:xfrm>
          <a:prstGeom prst="rect">
            <a:avLst/>
          </a:prstGeom>
          <a:noFill/>
        </p:spPr>
        <p:txBody>
          <a:bodyPr wrap="square" rtlCol="0">
            <a:spAutoFit/>
          </a:bodyPr>
          <a:lstStyle/>
          <a:p>
            <a:r>
              <a:rPr lang="en-US" dirty="0"/>
              <a:t>Small performance gains should </a:t>
            </a:r>
            <a:r>
              <a:rPr lang="en-US" dirty="0">
                <a:solidFill>
                  <a:schemeClr val="accent6"/>
                </a:solidFill>
              </a:rPr>
              <a:t>accumulate</a:t>
            </a:r>
            <a:r>
              <a:rPr lang="en-US" dirty="0"/>
              <a:t> in large scale SSH deployments.</a:t>
            </a:r>
            <a:endParaRPr lang="en-CH" u="sng" dirty="0"/>
          </a:p>
        </p:txBody>
      </p:sp>
      <p:sp>
        <p:nvSpPr>
          <p:cNvPr id="10" name="Speech Bubble: Rectangle with Corners Rounded 9">
            <a:extLst>
              <a:ext uri="{FF2B5EF4-FFF2-40B4-BE49-F238E27FC236}">
                <a16:creationId xmlns:a16="http://schemas.microsoft.com/office/drawing/2014/main" id="{A8479C2F-0AFE-42BE-3E11-847E70A75121}"/>
              </a:ext>
            </a:extLst>
          </p:cNvPr>
          <p:cNvSpPr/>
          <p:nvPr/>
        </p:nvSpPr>
        <p:spPr>
          <a:xfrm>
            <a:off x="8421155" y="5162550"/>
            <a:ext cx="2768954" cy="1161350"/>
          </a:xfrm>
          <a:prstGeom prst="wedgeRoundRectCallout">
            <a:avLst>
              <a:gd name="adj1" fmla="val -189633"/>
              <a:gd name="adj2" fmla="val -201098"/>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4E2C17C-F350-83ED-EE63-D0AE1A237BB5}"/>
                  </a:ext>
                </a:extLst>
              </p:cNvPr>
              <p:cNvSpPr txBox="1"/>
              <p:nvPr/>
            </p:nvSpPr>
            <p:spPr>
              <a:xfrm>
                <a:off x="8579548" y="5272063"/>
                <a:ext cx="2660296" cy="923330"/>
              </a:xfrm>
              <a:prstGeom prst="rect">
                <a:avLst/>
              </a:prstGeom>
              <a:noFill/>
            </p:spPr>
            <p:txBody>
              <a:bodyPr wrap="square" rtlCol="0">
                <a:spAutoFit/>
              </a:bodyPr>
              <a:lstStyle/>
              <a:p>
                <a:r>
                  <a:rPr lang="en-US" dirty="0"/>
                  <a:t>IND-CCA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IND-CPA leads to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rPr>
                  <a:t>80% reduction </a:t>
                </a:r>
                <a:r>
                  <a:rPr lang="en-US" dirty="0"/>
                  <a:t>in hash computations.  </a:t>
                </a:r>
                <a:endParaRPr lang="en-CH" u="sng" dirty="0"/>
              </a:p>
            </p:txBody>
          </p:sp>
        </mc:Choice>
        <mc:Fallback xmlns="">
          <p:sp>
            <p:nvSpPr>
              <p:cNvPr id="11" name="TextBox 10">
                <a:extLst>
                  <a:ext uri="{FF2B5EF4-FFF2-40B4-BE49-F238E27FC236}">
                    <a16:creationId xmlns:a16="http://schemas.microsoft.com/office/drawing/2014/main" id="{04E2C17C-F350-83ED-EE63-D0AE1A237BB5}"/>
                  </a:ext>
                </a:extLst>
              </p:cNvPr>
              <p:cNvSpPr txBox="1">
                <a:spLocks noRot="1" noChangeAspect="1" noMove="1" noResize="1" noEditPoints="1" noAdjustHandles="1" noChangeArrowheads="1" noChangeShapeType="1" noTextEdit="1"/>
              </p:cNvSpPr>
              <p:nvPr/>
            </p:nvSpPr>
            <p:spPr>
              <a:xfrm>
                <a:off x="8579548" y="5272063"/>
                <a:ext cx="2660296" cy="923330"/>
              </a:xfrm>
              <a:prstGeom prst="rect">
                <a:avLst/>
              </a:prstGeom>
              <a:blipFill>
                <a:blip r:embed="rId4"/>
                <a:stretch>
                  <a:fillRect l="-1831" t="-3311" r="-1831" b="-10596"/>
                </a:stretch>
              </a:blipFill>
            </p:spPr>
            <p:txBody>
              <a:bodyPr/>
              <a:lstStyle/>
              <a:p>
                <a:r>
                  <a:rPr lang="en-CH">
                    <a:noFill/>
                  </a:rPr>
                  <a:t> </a:t>
                </a:r>
              </a:p>
            </p:txBody>
          </p:sp>
        </mc:Fallback>
      </mc:AlternateContent>
      <p:sp>
        <p:nvSpPr>
          <p:cNvPr id="12" name="Rectangle 11">
            <a:extLst>
              <a:ext uri="{FF2B5EF4-FFF2-40B4-BE49-F238E27FC236}">
                <a16:creationId xmlns:a16="http://schemas.microsoft.com/office/drawing/2014/main" id="{13A5828B-8F88-6653-85D6-85D4ECDFB330}"/>
              </a:ext>
            </a:extLst>
          </p:cNvPr>
          <p:cNvSpPr/>
          <p:nvPr/>
        </p:nvSpPr>
        <p:spPr>
          <a:xfrm>
            <a:off x="2849030" y="3232561"/>
            <a:ext cx="1691220"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322746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330F-D5D8-2D8A-8917-EA4599E420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D1B5A03-17E6-A3B6-3CD2-E097A5DDC69A}"/>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5" name="Picture 4">
            <a:extLst>
              <a:ext uri="{FF2B5EF4-FFF2-40B4-BE49-F238E27FC236}">
                <a16:creationId xmlns:a16="http://schemas.microsoft.com/office/drawing/2014/main" id="{07A04AF5-E168-D537-D989-29A52F4A4747}"/>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3335A7C4-4308-FA1F-4DE0-AA3EFBE11038}"/>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Rectangle 1">
            <a:extLst>
              <a:ext uri="{FF2B5EF4-FFF2-40B4-BE49-F238E27FC236}">
                <a16:creationId xmlns:a16="http://schemas.microsoft.com/office/drawing/2014/main" id="{8E0028B3-59FE-4341-E279-76AB324FA21C}"/>
              </a:ext>
            </a:extLst>
          </p:cNvPr>
          <p:cNvSpPr/>
          <p:nvPr/>
        </p:nvSpPr>
        <p:spPr>
          <a:xfrm>
            <a:off x="2835976" y="4159250"/>
            <a:ext cx="18757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 name="Speech Bubble: Rectangle with Corners Rounded 2">
            <a:extLst>
              <a:ext uri="{FF2B5EF4-FFF2-40B4-BE49-F238E27FC236}">
                <a16:creationId xmlns:a16="http://schemas.microsoft.com/office/drawing/2014/main" id="{81F6A450-5B8B-ACEB-706F-206A40194A0D}"/>
              </a:ext>
            </a:extLst>
          </p:cNvPr>
          <p:cNvSpPr/>
          <p:nvPr/>
        </p:nvSpPr>
        <p:spPr>
          <a:xfrm>
            <a:off x="1184210" y="5333190"/>
            <a:ext cx="2705716" cy="819561"/>
          </a:xfrm>
          <a:prstGeom prst="wedgeRoundRectCallout">
            <a:avLst>
              <a:gd name="adj1" fmla="val 31571"/>
              <a:gd name="adj2" fmla="val -15223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 name="TextBox 6">
            <a:extLst>
              <a:ext uri="{FF2B5EF4-FFF2-40B4-BE49-F238E27FC236}">
                <a16:creationId xmlns:a16="http://schemas.microsoft.com/office/drawing/2014/main" id="{F757586B-72E7-98B3-23BB-FD8CA7DDAD0A}"/>
              </a:ext>
            </a:extLst>
          </p:cNvPr>
          <p:cNvSpPr txBox="1"/>
          <p:nvPr/>
        </p:nvSpPr>
        <p:spPr>
          <a:xfrm>
            <a:off x="1313227" y="5410563"/>
            <a:ext cx="2705715" cy="646331"/>
          </a:xfrm>
          <a:prstGeom prst="rect">
            <a:avLst/>
          </a:prstGeom>
          <a:noFill/>
        </p:spPr>
        <p:txBody>
          <a:bodyPr wrap="square" rtlCol="0">
            <a:spAutoFit/>
          </a:bodyPr>
          <a:lstStyle/>
          <a:p>
            <a:r>
              <a:rPr lang="en-US" dirty="0"/>
              <a:t>Measurement </a:t>
            </a:r>
            <a:r>
              <a:rPr lang="en-US" dirty="0" err="1"/>
              <a:t>w.r.t.</a:t>
            </a:r>
            <a:r>
              <a:rPr lang="en-US" dirty="0"/>
              <a:t> a </a:t>
            </a:r>
            <a:r>
              <a:rPr lang="en-US" dirty="0">
                <a:solidFill>
                  <a:schemeClr val="accent6"/>
                </a:solidFill>
              </a:rPr>
              <a:t>single</a:t>
            </a:r>
            <a:r>
              <a:rPr lang="en-US" dirty="0"/>
              <a:t> SSH connection.</a:t>
            </a:r>
            <a:endParaRPr lang="en-CH" u="sng" dirty="0"/>
          </a:p>
        </p:txBody>
      </p:sp>
      <p:sp>
        <p:nvSpPr>
          <p:cNvPr id="8" name="Speech Bubble: Rectangle with Corners Rounded 7">
            <a:extLst>
              <a:ext uri="{FF2B5EF4-FFF2-40B4-BE49-F238E27FC236}">
                <a16:creationId xmlns:a16="http://schemas.microsoft.com/office/drawing/2014/main" id="{51CA447C-82D4-0AFC-D667-3827F8ABA421}"/>
              </a:ext>
            </a:extLst>
          </p:cNvPr>
          <p:cNvSpPr/>
          <p:nvPr/>
        </p:nvSpPr>
        <p:spPr>
          <a:xfrm>
            <a:off x="4611482" y="5199950"/>
            <a:ext cx="2946399" cy="1051836"/>
          </a:xfrm>
          <a:prstGeom prst="wedgeRoundRectCallout">
            <a:avLst>
              <a:gd name="adj1" fmla="val -67452"/>
              <a:gd name="adj2" fmla="val -11784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 name="TextBox 8">
            <a:extLst>
              <a:ext uri="{FF2B5EF4-FFF2-40B4-BE49-F238E27FC236}">
                <a16:creationId xmlns:a16="http://schemas.microsoft.com/office/drawing/2014/main" id="{3B786BCA-809B-16CA-AA9C-C36F94A99E7C}"/>
              </a:ext>
            </a:extLst>
          </p:cNvPr>
          <p:cNvSpPr txBox="1"/>
          <p:nvPr/>
        </p:nvSpPr>
        <p:spPr>
          <a:xfrm>
            <a:off x="4690052" y="5264203"/>
            <a:ext cx="3009546" cy="923330"/>
          </a:xfrm>
          <a:prstGeom prst="rect">
            <a:avLst/>
          </a:prstGeom>
          <a:noFill/>
        </p:spPr>
        <p:txBody>
          <a:bodyPr wrap="square" rtlCol="0">
            <a:spAutoFit/>
          </a:bodyPr>
          <a:lstStyle/>
          <a:p>
            <a:r>
              <a:rPr lang="en-US" dirty="0"/>
              <a:t>Small performance gains should </a:t>
            </a:r>
            <a:r>
              <a:rPr lang="en-US" dirty="0">
                <a:solidFill>
                  <a:schemeClr val="accent6"/>
                </a:solidFill>
              </a:rPr>
              <a:t>accumulate</a:t>
            </a:r>
            <a:r>
              <a:rPr lang="en-US" dirty="0"/>
              <a:t> in large scale SSH deployments.</a:t>
            </a:r>
            <a:endParaRPr lang="en-CH" u="sng" dirty="0"/>
          </a:p>
        </p:txBody>
      </p:sp>
      <p:sp>
        <p:nvSpPr>
          <p:cNvPr id="10" name="Speech Bubble: Rectangle with Corners Rounded 9">
            <a:extLst>
              <a:ext uri="{FF2B5EF4-FFF2-40B4-BE49-F238E27FC236}">
                <a16:creationId xmlns:a16="http://schemas.microsoft.com/office/drawing/2014/main" id="{0CBD77F0-4466-D6E0-23F7-E981A2C4CFCB}"/>
              </a:ext>
            </a:extLst>
          </p:cNvPr>
          <p:cNvSpPr/>
          <p:nvPr/>
        </p:nvSpPr>
        <p:spPr>
          <a:xfrm>
            <a:off x="8421155" y="5162550"/>
            <a:ext cx="2768954" cy="1161350"/>
          </a:xfrm>
          <a:prstGeom prst="wedgeRoundRectCallout">
            <a:avLst>
              <a:gd name="adj1" fmla="val -189633"/>
              <a:gd name="adj2" fmla="val -201098"/>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11128E-59C9-BEC7-F19B-028627F67581}"/>
                  </a:ext>
                </a:extLst>
              </p:cNvPr>
              <p:cNvSpPr txBox="1"/>
              <p:nvPr/>
            </p:nvSpPr>
            <p:spPr>
              <a:xfrm>
                <a:off x="8579548" y="5272063"/>
                <a:ext cx="2660296" cy="923330"/>
              </a:xfrm>
              <a:prstGeom prst="rect">
                <a:avLst/>
              </a:prstGeom>
              <a:noFill/>
            </p:spPr>
            <p:txBody>
              <a:bodyPr wrap="square" rtlCol="0">
                <a:spAutoFit/>
              </a:bodyPr>
              <a:lstStyle/>
              <a:p>
                <a:r>
                  <a:rPr lang="en-US" dirty="0"/>
                  <a:t>IND-CCA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IND-CPA leads to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rPr>
                  <a:t>80% reduction </a:t>
                </a:r>
                <a:r>
                  <a:rPr lang="en-US" dirty="0"/>
                  <a:t>in hash computations.  </a:t>
                </a:r>
                <a:endParaRPr lang="en-CH" u="sng" dirty="0"/>
              </a:p>
            </p:txBody>
          </p:sp>
        </mc:Choice>
        <mc:Fallback xmlns="">
          <p:sp>
            <p:nvSpPr>
              <p:cNvPr id="11" name="TextBox 10">
                <a:extLst>
                  <a:ext uri="{FF2B5EF4-FFF2-40B4-BE49-F238E27FC236}">
                    <a16:creationId xmlns:a16="http://schemas.microsoft.com/office/drawing/2014/main" id="{D111128E-59C9-BEC7-F19B-028627F67581}"/>
                  </a:ext>
                </a:extLst>
              </p:cNvPr>
              <p:cNvSpPr txBox="1">
                <a:spLocks noRot="1" noChangeAspect="1" noMove="1" noResize="1" noEditPoints="1" noAdjustHandles="1" noChangeArrowheads="1" noChangeShapeType="1" noTextEdit="1"/>
              </p:cNvSpPr>
              <p:nvPr/>
            </p:nvSpPr>
            <p:spPr>
              <a:xfrm>
                <a:off x="8579548" y="5272063"/>
                <a:ext cx="2660296" cy="923330"/>
              </a:xfrm>
              <a:prstGeom prst="rect">
                <a:avLst/>
              </a:prstGeom>
              <a:blipFill>
                <a:blip r:embed="rId4"/>
                <a:stretch>
                  <a:fillRect l="-1831" t="-3311" r="-1831" b="-10596"/>
                </a:stretch>
              </a:blipFill>
            </p:spPr>
            <p:txBody>
              <a:bodyPr/>
              <a:lstStyle/>
              <a:p>
                <a:r>
                  <a:rPr lang="en-CH">
                    <a:noFill/>
                  </a:rPr>
                  <a:t> </a:t>
                </a:r>
              </a:p>
            </p:txBody>
          </p:sp>
        </mc:Fallback>
      </mc:AlternateContent>
      <p:sp>
        <p:nvSpPr>
          <p:cNvPr id="12" name="Rectangle 11">
            <a:extLst>
              <a:ext uri="{FF2B5EF4-FFF2-40B4-BE49-F238E27FC236}">
                <a16:creationId xmlns:a16="http://schemas.microsoft.com/office/drawing/2014/main" id="{217F5190-67FE-26B2-9206-86C5F025A725}"/>
              </a:ext>
            </a:extLst>
          </p:cNvPr>
          <p:cNvSpPr/>
          <p:nvPr/>
        </p:nvSpPr>
        <p:spPr>
          <a:xfrm>
            <a:off x="2849030" y="3232561"/>
            <a:ext cx="1691220"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pic>
        <p:nvPicPr>
          <p:cNvPr id="13" name="Picture 2">
            <a:extLst>
              <a:ext uri="{FF2B5EF4-FFF2-40B4-BE49-F238E27FC236}">
                <a16:creationId xmlns:a16="http://schemas.microsoft.com/office/drawing/2014/main" id="{4E297537-D754-CD3D-C60E-9AC0A8A23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13" y="1198150"/>
            <a:ext cx="7046818" cy="52887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C598B7F-97EC-6BC0-56FA-BC19C9FBD164}"/>
              </a:ext>
            </a:extLst>
          </p:cNvPr>
          <p:cNvSpPr/>
          <p:nvPr/>
        </p:nvSpPr>
        <p:spPr>
          <a:xfrm>
            <a:off x="2783158" y="3846693"/>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6" name="Rectangle 15">
            <a:extLst>
              <a:ext uri="{FF2B5EF4-FFF2-40B4-BE49-F238E27FC236}">
                <a16:creationId xmlns:a16="http://schemas.microsoft.com/office/drawing/2014/main" id="{1CCEB5BE-5AA1-3BA9-3C26-3D1DE793E2B2}"/>
              </a:ext>
            </a:extLst>
          </p:cNvPr>
          <p:cNvSpPr/>
          <p:nvPr/>
        </p:nvSpPr>
        <p:spPr>
          <a:xfrm>
            <a:off x="3889927" y="4580015"/>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8" name="TextBox 17">
            <a:extLst>
              <a:ext uri="{FF2B5EF4-FFF2-40B4-BE49-F238E27FC236}">
                <a16:creationId xmlns:a16="http://schemas.microsoft.com/office/drawing/2014/main" id="{855EEDE4-C0D0-7127-18C7-7BBB366A5204}"/>
              </a:ext>
            </a:extLst>
          </p:cNvPr>
          <p:cNvSpPr txBox="1"/>
          <p:nvPr/>
        </p:nvSpPr>
        <p:spPr>
          <a:xfrm>
            <a:off x="-27714" y="6628874"/>
            <a:ext cx="6841263" cy="261610"/>
          </a:xfrm>
          <a:prstGeom prst="rect">
            <a:avLst/>
          </a:prstGeom>
          <a:noFill/>
        </p:spPr>
        <p:txBody>
          <a:bodyPr wrap="square" rtlCol="0">
            <a:spAutoFit/>
          </a:bodyPr>
          <a:lstStyle/>
          <a:p>
            <a:r>
              <a:rPr lang="en-US" sz="1100" dirty="0"/>
              <a:t>S. Frolov, R. </a:t>
            </a:r>
            <a:r>
              <a:rPr lang="en-US" sz="1100" dirty="0" err="1"/>
              <a:t>Misoczki</a:t>
            </a:r>
            <a:r>
              <a:rPr lang="en-US" sz="1100" dirty="0"/>
              <a:t>, </a:t>
            </a:r>
            <a:r>
              <a:rPr lang="en-US" sz="1100" i="1" dirty="0"/>
              <a:t>“Meta PQC Updates”, </a:t>
            </a:r>
            <a:r>
              <a:rPr lang="en-US" sz="1100" dirty="0"/>
              <a:t>RWPQC 2024 </a:t>
            </a:r>
            <a:r>
              <a:rPr lang="en-US" sz="900" dirty="0"/>
              <a:t>(https://x.com/bwesterb/status/1771958142147973390)</a:t>
            </a:r>
            <a:r>
              <a:rPr lang="en-US" sz="900" i="1" dirty="0"/>
              <a:t> </a:t>
            </a:r>
            <a:endParaRPr lang="en-CH" sz="1600" dirty="0"/>
          </a:p>
        </p:txBody>
      </p:sp>
    </p:spTree>
    <p:extLst>
      <p:ext uri="{BB962C8B-B14F-4D97-AF65-F5344CB8AC3E}">
        <p14:creationId xmlns:p14="http://schemas.microsoft.com/office/powerpoint/2010/main" val="1825320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3F88-EA48-D788-F788-3FC5B2CB1D4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CEBA619-5CEA-7798-8A62-603EFD945C88}"/>
              </a:ext>
            </a:extLst>
          </p:cNvPr>
          <p:cNvSpPr txBox="1"/>
          <p:nvPr/>
        </p:nvSpPr>
        <p:spPr>
          <a:xfrm>
            <a:off x="8394700" y="6185347"/>
            <a:ext cx="2781300" cy="461665"/>
          </a:xfrm>
          <a:prstGeom prst="rect">
            <a:avLst/>
          </a:prstGeom>
          <a:noFill/>
        </p:spPr>
        <p:txBody>
          <a:bodyPr wrap="square" rtlCol="0">
            <a:spAutoFit/>
          </a:bodyPr>
          <a:lstStyle/>
          <a:p>
            <a:r>
              <a:rPr lang="en-US" sz="2400" dirty="0"/>
              <a:t>(*honest reaction)</a:t>
            </a:r>
            <a:endParaRPr lang="en-CH" sz="2400" dirty="0"/>
          </a:p>
        </p:txBody>
      </p:sp>
      <p:pic>
        <p:nvPicPr>
          <p:cNvPr id="4" name="Picture 3">
            <a:extLst>
              <a:ext uri="{FF2B5EF4-FFF2-40B4-BE49-F238E27FC236}">
                <a16:creationId xmlns:a16="http://schemas.microsoft.com/office/drawing/2014/main" id="{D2DC1A0E-849F-E242-5202-2D17D429DD3A}"/>
              </a:ext>
            </a:extLst>
          </p:cNvPr>
          <p:cNvPicPr>
            <a:picLocks noChangeAspect="1"/>
          </p:cNvPicPr>
          <p:nvPr/>
        </p:nvPicPr>
        <p:blipFill>
          <a:blip r:embed="rId3"/>
          <a:stretch>
            <a:fillRect/>
          </a:stretch>
        </p:blipFill>
        <p:spPr>
          <a:xfrm>
            <a:off x="2584194" y="637371"/>
            <a:ext cx="6548316" cy="54803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5745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A4E6-F228-7103-98BC-C25C33DD5F0D}"/>
            </a:ext>
          </a:extLst>
        </p:cNvPr>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5DDA5EAB-993B-73D6-EBBC-1E050FFE4A79}"/>
              </a:ext>
            </a:extLst>
          </p:cNvPr>
          <p:cNvSpPr/>
          <p:nvPr/>
        </p:nvSpPr>
        <p:spPr>
          <a:xfrm>
            <a:off x="8421155" y="5162550"/>
            <a:ext cx="2768954" cy="1161350"/>
          </a:xfrm>
          <a:prstGeom prst="wedgeRoundRectCallout">
            <a:avLst>
              <a:gd name="adj1" fmla="val -189633"/>
              <a:gd name="adj2" fmla="val -201098"/>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itle 1">
            <a:extLst>
              <a:ext uri="{FF2B5EF4-FFF2-40B4-BE49-F238E27FC236}">
                <a16:creationId xmlns:a16="http://schemas.microsoft.com/office/drawing/2014/main" id="{85539C11-2343-FAD9-365E-55B1A1C9D5C1}"/>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5" name="Picture 4">
            <a:extLst>
              <a:ext uri="{FF2B5EF4-FFF2-40B4-BE49-F238E27FC236}">
                <a16:creationId xmlns:a16="http://schemas.microsoft.com/office/drawing/2014/main" id="{17FF0C66-F1CF-2F63-B9CC-80C136A10446}"/>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1F91C9C-8CD5-2462-8F6C-2FA61D4B4515}"/>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Rectangle 1">
            <a:extLst>
              <a:ext uri="{FF2B5EF4-FFF2-40B4-BE49-F238E27FC236}">
                <a16:creationId xmlns:a16="http://schemas.microsoft.com/office/drawing/2014/main" id="{0E2D4DFC-E83A-60BE-E383-11183B2ECB52}"/>
              </a:ext>
            </a:extLst>
          </p:cNvPr>
          <p:cNvSpPr/>
          <p:nvPr/>
        </p:nvSpPr>
        <p:spPr>
          <a:xfrm>
            <a:off x="2835976" y="4159250"/>
            <a:ext cx="18757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 name="Speech Bubble: Rectangle with Corners Rounded 2">
            <a:extLst>
              <a:ext uri="{FF2B5EF4-FFF2-40B4-BE49-F238E27FC236}">
                <a16:creationId xmlns:a16="http://schemas.microsoft.com/office/drawing/2014/main" id="{B95DEE81-DF35-4766-9D75-334018EFC4AD}"/>
              </a:ext>
            </a:extLst>
          </p:cNvPr>
          <p:cNvSpPr/>
          <p:nvPr/>
        </p:nvSpPr>
        <p:spPr>
          <a:xfrm>
            <a:off x="1184210" y="5333190"/>
            <a:ext cx="2705716" cy="819561"/>
          </a:xfrm>
          <a:prstGeom prst="wedgeRoundRectCallout">
            <a:avLst>
              <a:gd name="adj1" fmla="val 31571"/>
              <a:gd name="adj2" fmla="val -15223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 name="TextBox 6">
            <a:extLst>
              <a:ext uri="{FF2B5EF4-FFF2-40B4-BE49-F238E27FC236}">
                <a16:creationId xmlns:a16="http://schemas.microsoft.com/office/drawing/2014/main" id="{C9492755-F840-AE22-B70A-148AECCB97B3}"/>
              </a:ext>
            </a:extLst>
          </p:cNvPr>
          <p:cNvSpPr txBox="1"/>
          <p:nvPr/>
        </p:nvSpPr>
        <p:spPr>
          <a:xfrm>
            <a:off x="1313227" y="5410563"/>
            <a:ext cx="2705715" cy="646331"/>
          </a:xfrm>
          <a:prstGeom prst="rect">
            <a:avLst/>
          </a:prstGeom>
          <a:noFill/>
        </p:spPr>
        <p:txBody>
          <a:bodyPr wrap="square" rtlCol="0">
            <a:spAutoFit/>
          </a:bodyPr>
          <a:lstStyle/>
          <a:p>
            <a:r>
              <a:rPr lang="en-US" dirty="0"/>
              <a:t>Measurement </a:t>
            </a:r>
            <a:r>
              <a:rPr lang="en-US" dirty="0" err="1"/>
              <a:t>w.r.t.</a:t>
            </a:r>
            <a:r>
              <a:rPr lang="en-US" dirty="0"/>
              <a:t> a </a:t>
            </a:r>
            <a:r>
              <a:rPr lang="en-US" dirty="0">
                <a:solidFill>
                  <a:schemeClr val="accent6"/>
                </a:solidFill>
              </a:rPr>
              <a:t>single</a:t>
            </a:r>
            <a:r>
              <a:rPr lang="en-US" dirty="0"/>
              <a:t> SSH connection.</a:t>
            </a:r>
            <a:endParaRPr lang="en-CH" u="sng" dirty="0"/>
          </a:p>
        </p:txBody>
      </p:sp>
      <p:sp>
        <p:nvSpPr>
          <p:cNvPr id="8" name="Speech Bubble: Rectangle with Corners Rounded 7">
            <a:extLst>
              <a:ext uri="{FF2B5EF4-FFF2-40B4-BE49-F238E27FC236}">
                <a16:creationId xmlns:a16="http://schemas.microsoft.com/office/drawing/2014/main" id="{1DA91D07-925B-CBD0-A2FC-21B91FF2B00A}"/>
              </a:ext>
            </a:extLst>
          </p:cNvPr>
          <p:cNvSpPr/>
          <p:nvPr/>
        </p:nvSpPr>
        <p:spPr>
          <a:xfrm>
            <a:off x="4611482" y="5199950"/>
            <a:ext cx="2946399" cy="1051836"/>
          </a:xfrm>
          <a:prstGeom prst="wedgeRoundRectCallout">
            <a:avLst>
              <a:gd name="adj1" fmla="val -67452"/>
              <a:gd name="adj2" fmla="val -11784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 name="TextBox 8">
            <a:extLst>
              <a:ext uri="{FF2B5EF4-FFF2-40B4-BE49-F238E27FC236}">
                <a16:creationId xmlns:a16="http://schemas.microsoft.com/office/drawing/2014/main" id="{E5646B79-3722-BF5E-6AC5-F9B7A490FCFD}"/>
              </a:ext>
            </a:extLst>
          </p:cNvPr>
          <p:cNvSpPr txBox="1"/>
          <p:nvPr/>
        </p:nvSpPr>
        <p:spPr>
          <a:xfrm>
            <a:off x="4690052" y="5264203"/>
            <a:ext cx="3009546" cy="923330"/>
          </a:xfrm>
          <a:prstGeom prst="rect">
            <a:avLst/>
          </a:prstGeom>
          <a:noFill/>
        </p:spPr>
        <p:txBody>
          <a:bodyPr wrap="square" rtlCol="0">
            <a:spAutoFit/>
          </a:bodyPr>
          <a:lstStyle/>
          <a:p>
            <a:r>
              <a:rPr lang="en-US" dirty="0"/>
              <a:t>Small performance gains should </a:t>
            </a:r>
            <a:r>
              <a:rPr lang="en-US" dirty="0">
                <a:solidFill>
                  <a:schemeClr val="accent6"/>
                </a:solidFill>
              </a:rPr>
              <a:t>accumulate</a:t>
            </a:r>
            <a:r>
              <a:rPr lang="en-US" dirty="0"/>
              <a:t> in large scale SSH deployments.</a:t>
            </a:r>
            <a:endParaRPr lang="en-CH" u="sng"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1E2401B-931B-32B2-A995-E141DF82241B}"/>
                  </a:ext>
                </a:extLst>
              </p:cNvPr>
              <p:cNvSpPr txBox="1"/>
              <p:nvPr/>
            </p:nvSpPr>
            <p:spPr>
              <a:xfrm>
                <a:off x="8579548" y="5272063"/>
                <a:ext cx="2660296" cy="923330"/>
              </a:xfrm>
              <a:prstGeom prst="rect">
                <a:avLst/>
              </a:prstGeom>
              <a:noFill/>
            </p:spPr>
            <p:txBody>
              <a:bodyPr wrap="square" rtlCol="0">
                <a:spAutoFit/>
              </a:bodyPr>
              <a:lstStyle/>
              <a:p>
                <a:r>
                  <a:rPr lang="en-US" dirty="0"/>
                  <a:t>IND-CCA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IND-CPA leads to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rPr>
                  <a:t>80% reduction </a:t>
                </a:r>
                <a:r>
                  <a:rPr lang="en-US" dirty="0"/>
                  <a:t>in hash computations.  </a:t>
                </a:r>
                <a:endParaRPr lang="en-CH" u="sng" dirty="0"/>
              </a:p>
            </p:txBody>
          </p:sp>
        </mc:Choice>
        <mc:Fallback xmlns="">
          <p:sp>
            <p:nvSpPr>
              <p:cNvPr id="11" name="TextBox 10">
                <a:extLst>
                  <a:ext uri="{FF2B5EF4-FFF2-40B4-BE49-F238E27FC236}">
                    <a16:creationId xmlns:a16="http://schemas.microsoft.com/office/drawing/2014/main" id="{01E2401B-931B-32B2-A995-E141DF82241B}"/>
                  </a:ext>
                </a:extLst>
              </p:cNvPr>
              <p:cNvSpPr txBox="1">
                <a:spLocks noRot="1" noChangeAspect="1" noMove="1" noResize="1" noEditPoints="1" noAdjustHandles="1" noChangeArrowheads="1" noChangeShapeType="1" noTextEdit="1"/>
              </p:cNvSpPr>
              <p:nvPr/>
            </p:nvSpPr>
            <p:spPr>
              <a:xfrm>
                <a:off x="8579548" y="5272063"/>
                <a:ext cx="2660296" cy="923330"/>
              </a:xfrm>
              <a:prstGeom prst="rect">
                <a:avLst/>
              </a:prstGeom>
              <a:blipFill>
                <a:blip r:embed="rId4"/>
                <a:stretch>
                  <a:fillRect l="-1831" t="-3311" r="-1831" b="-10596"/>
                </a:stretch>
              </a:blipFill>
            </p:spPr>
            <p:txBody>
              <a:bodyPr/>
              <a:lstStyle/>
              <a:p>
                <a:r>
                  <a:rPr lang="en-CH">
                    <a:noFill/>
                  </a:rPr>
                  <a:t> </a:t>
                </a:r>
              </a:p>
            </p:txBody>
          </p:sp>
        </mc:Fallback>
      </mc:AlternateContent>
      <p:sp>
        <p:nvSpPr>
          <p:cNvPr id="12" name="Rectangle 11">
            <a:extLst>
              <a:ext uri="{FF2B5EF4-FFF2-40B4-BE49-F238E27FC236}">
                <a16:creationId xmlns:a16="http://schemas.microsoft.com/office/drawing/2014/main" id="{C1FCC3D6-A8CE-601C-53AB-69790E5ACDB1}"/>
              </a:ext>
            </a:extLst>
          </p:cNvPr>
          <p:cNvSpPr/>
          <p:nvPr/>
        </p:nvSpPr>
        <p:spPr>
          <a:xfrm>
            <a:off x="2849030" y="3232561"/>
            <a:ext cx="1691220"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4" name="Rectangle 13">
            <a:extLst>
              <a:ext uri="{FF2B5EF4-FFF2-40B4-BE49-F238E27FC236}">
                <a16:creationId xmlns:a16="http://schemas.microsoft.com/office/drawing/2014/main" id="{BC459CED-6A63-47BB-2938-38F93C87DC4E}"/>
              </a:ext>
            </a:extLst>
          </p:cNvPr>
          <p:cNvSpPr/>
          <p:nvPr/>
        </p:nvSpPr>
        <p:spPr>
          <a:xfrm>
            <a:off x="2783158" y="3846693"/>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6" name="Rectangle 15">
            <a:extLst>
              <a:ext uri="{FF2B5EF4-FFF2-40B4-BE49-F238E27FC236}">
                <a16:creationId xmlns:a16="http://schemas.microsoft.com/office/drawing/2014/main" id="{CAC94885-609C-5E78-4530-05D3587ED817}"/>
              </a:ext>
            </a:extLst>
          </p:cNvPr>
          <p:cNvSpPr/>
          <p:nvPr/>
        </p:nvSpPr>
        <p:spPr>
          <a:xfrm>
            <a:off x="3889927" y="4580015"/>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5" name="Rectangle 14">
            <a:extLst>
              <a:ext uri="{FF2B5EF4-FFF2-40B4-BE49-F238E27FC236}">
                <a16:creationId xmlns:a16="http://schemas.microsoft.com/office/drawing/2014/main" id="{9515FCD3-5CC7-A457-8EA7-3BD5D7700472}"/>
              </a:ext>
            </a:extLst>
          </p:cNvPr>
          <p:cNvSpPr/>
          <p:nvPr/>
        </p:nvSpPr>
        <p:spPr>
          <a:xfrm>
            <a:off x="7602331" y="1327073"/>
            <a:ext cx="4119769" cy="3557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3" name="Picture 2">
            <a:extLst>
              <a:ext uri="{FF2B5EF4-FFF2-40B4-BE49-F238E27FC236}">
                <a16:creationId xmlns:a16="http://schemas.microsoft.com/office/drawing/2014/main" id="{5E810F52-C214-B062-7F12-B9D846084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13" y="1198150"/>
            <a:ext cx="7046818" cy="52887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287A3BA-4BE4-7E62-018C-906A6447952A}"/>
              </a:ext>
            </a:extLst>
          </p:cNvPr>
          <p:cNvSpPr txBox="1"/>
          <p:nvPr/>
        </p:nvSpPr>
        <p:spPr>
          <a:xfrm>
            <a:off x="7763884" y="1384221"/>
            <a:ext cx="3936888" cy="2246769"/>
          </a:xfrm>
          <a:prstGeom prst="rect">
            <a:avLst/>
          </a:prstGeom>
          <a:noFill/>
        </p:spPr>
        <p:txBody>
          <a:bodyPr wrap="square" rtlCol="0">
            <a:spAutoFit/>
          </a:bodyPr>
          <a:lstStyle/>
          <a:p>
            <a:r>
              <a:rPr lang="en-US" sz="2800" i="1" dirty="0"/>
              <a:t>“</a:t>
            </a:r>
            <a:r>
              <a:rPr lang="en-US" sz="2800" i="1" dirty="0">
                <a:solidFill>
                  <a:srgbClr val="FF0000"/>
                </a:solidFill>
              </a:rPr>
              <a:t>TLS</a:t>
            </a:r>
            <a:r>
              <a:rPr lang="en-US" sz="2800" i="1" dirty="0"/>
              <a:t>, and not SSH, represents the major workload for Meta.”</a:t>
            </a:r>
          </a:p>
          <a:p>
            <a:endParaRPr lang="en-US" sz="2800" dirty="0"/>
          </a:p>
          <a:p>
            <a:r>
              <a:rPr lang="en-US" sz="2800" dirty="0"/>
              <a:t>                             </a:t>
            </a:r>
            <a:r>
              <a:rPr lang="en-US" sz="2400" dirty="0"/>
              <a:t>- Reviewer 2</a:t>
            </a:r>
            <a:endParaRPr lang="en-CH" sz="2800" dirty="0"/>
          </a:p>
        </p:txBody>
      </p:sp>
      <p:sp>
        <p:nvSpPr>
          <p:cNvPr id="22" name="Rectangle 21">
            <a:extLst>
              <a:ext uri="{FF2B5EF4-FFF2-40B4-BE49-F238E27FC236}">
                <a16:creationId xmlns:a16="http://schemas.microsoft.com/office/drawing/2014/main" id="{6F44221C-3BE1-54A0-2DDA-31EA0D1917E4}"/>
              </a:ext>
            </a:extLst>
          </p:cNvPr>
          <p:cNvSpPr/>
          <p:nvPr/>
        </p:nvSpPr>
        <p:spPr>
          <a:xfrm>
            <a:off x="7751184" y="1327071"/>
            <a:ext cx="3922394" cy="23167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TextBox 23">
            <a:extLst>
              <a:ext uri="{FF2B5EF4-FFF2-40B4-BE49-F238E27FC236}">
                <a16:creationId xmlns:a16="http://schemas.microsoft.com/office/drawing/2014/main" id="{5DAB4836-D2F4-BE1B-F7E5-6F908A46ACD3}"/>
              </a:ext>
            </a:extLst>
          </p:cNvPr>
          <p:cNvSpPr txBox="1"/>
          <p:nvPr/>
        </p:nvSpPr>
        <p:spPr>
          <a:xfrm>
            <a:off x="-27714" y="6628874"/>
            <a:ext cx="6841263" cy="261610"/>
          </a:xfrm>
          <a:prstGeom prst="rect">
            <a:avLst/>
          </a:prstGeom>
          <a:noFill/>
        </p:spPr>
        <p:txBody>
          <a:bodyPr wrap="square" rtlCol="0">
            <a:spAutoFit/>
          </a:bodyPr>
          <a:lstStyle/>
          <a:p>
            <a:r>
              <a:rPr lang="en-US" sz="1100" dirty="0"/>
              <a:t>S. Frolov, R. </a:t>
            </a:r>
            <a:r>
              <a:rPr lang="en-US" sz="1100" dirty="0" err="1"/>
              <a:t>Misoczki</a:t>
            </a:r>
            <a:r>
              <a:rPr lang="en-US" sz="1100" dirty="0"/>
              <a:t>, </a:t>
            </a:r>
            <a:r>
              <a:rPr lang="en-US" sz="1100" i="1" dirty="0"/>
              <a:t>“Meta PQC Updates”, </a:t>
            </a:r>
            <a:r>
              <a:rPr lang="en-US" sz="1100" dirty="0"/>
              <a:t>RWPQC 2024 </a:t>
            </a:r>
            <a:r>
              <a:rPr lang="en-US" sz="900" dirty="0"/>
              <a:t>(https://x.com/bwesterb/status/1771958142147973390)</a:t>
            </a:r>
            <a:r>
              <a:rPr lang="en-US" sz="900" i="1" dirty="0"/>
              <a:t> </a:t>
            </a:r>
            <a:endParaRPr lang="en-CH" sz="1600" dirty="0"/>
          </a:p>
        </p:txBody>
      </p:sp>
      <p:sp>
        <p:nvSpPr>
          <p:cNvPr id="17" name="Rectangle 16">
            <a:extLst>
              <a:ext uri="{FF2B5EF4-FFF2-40B4-BE49-F238E27FC236}">
                <a16:creationId xmlns:a16="http://schemas.microsoft.com/office/drawing/2014/main" id="{A615F522-B4DA-48A9-A6C3-AFEF28EA9DCD}"/>
              </a:ext>
            </a:extLst>
          </p:cNvPr>
          <p:cNvSpPr/>
          <p:nvPr/>
        </p:nvSpPr>
        <p:spPr>
          <a:xfrm>
            <a:off x="2783156" y="3860549"/>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0" name="Rectangle 19">
            <a:extLst>
              <a:ext uri="{FF2B5EF4-FFF2-40B4-BE49-F238E27FC236}">
                <a16:creationId xmlns:a16="http://schemas.microsoft.com/office/drawing/2014/main" id="{7EFFAABE-1709-AA5B-5E50-785AD423DCCF}"/>
              </a:ext>
            </a:extLst>
          </p:cNvPr>
          <p:cNvSpPr/>
          <p:nvPr/>
        </p:nvSpPr>
        <p:spPr>
          <a:xfrm>
            <a:off x="3889925" y="4593871"/>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3734684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B249-2F4B-1746-0D00-614EBCACCF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80FB508-72F9-E169-0D04-34F6BE1E84FE}"/>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21" name="Picture 20">
            <a:extLst>
              <a:ext uri="{FF2B5EF4-FFF2-40B4-BE49-F238E27FC236}">
                <a16:creationId xmlns:a16="http://schemas.microsoft.com/office/drawing/2014/main" id="{88635437-9200-940F-03DC-30AAB90E23DF}"/>
              </a:ext>
            </a:extLst>
          </p:cNvPr>
          <p:cNvPicPr>
            <a:picLocks noChangeAspect="1"/>
          </p:cNvPicPr>
          <p:nvPr/>
        </p:nvPicPr>
        <p:blipFill>
          <a:blip r:embed="rId3"/>
          <a:stretch>
            <a:fillRect/>
          </a:stretch>
        </p:blipFill>
        <p:spPr>
          <a:xfrm>
            <a:off x="912747" y="1323390"/>
            <a:ext cx="5405504" cy="2106826"/>
          </a:xfrm>
          <a:prstGeom prst="rect">
            <a:avLst/>
          </a:prstGeom>
          <a:ln>
            <a:noFill/>
          </a:ln>
          <a:effectLst>
            <a:outerShdw blurRad="190500" algn="tl" rotWithShape="0">
              <a:srgbClr val="000000">
                <a:alpha val="70000"/>
              </a:srgbClr>
            </a:outerShdw>
          </a:effectLst>
        </p:spPr>
      </p:pic>
      <p:sp>
        <p:nvSpPr>
          <p:cNvPr id="23" name="Speech Bubble: Rectangle with Corners Rounded 22">
            <a:extLst>
              <a:ext uri="{FF2B5EF4-FFF2-40B4-BE49-F238E27FC236}">
                <a16:creationId xmlns:a16="http://schemas.microsoft.com/office/drawing/2014/main" id="{878621FE-25B6-0AFB-4D7D-C39A6623DD56}"/>
              </a:ext>
            </a:extLst>
          </p:cNvPr>
          <p:cNvSpPr/>
          <p:nvPr/>
        </p:nvSpPr>
        <p:spPr>
          <a:xfrm>
            <a:off x="7041378" y="1366522"/>
            <a:ext cx="3319500" cy="1041400"/>
          </a:xfrm>
          <a:prstGeom prst="wedgeRoundRectCallout">
            <a:avLst>
              <a:gd name="adj1" fmla="val -70629"/>
              <a:gd name="adj2" fmla="val 7155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4" name="TextBox 23">
            <a:extLst>
              <a:ext uri="{FF2B5EF4-FFF2-40B4-BE49-F238E27FC236}">
                <a16:creationId xmlns:a16="http://schemas.microsoft.com/office/drawing/2014/main" id="{AFA4D00E-D678-861E-5E5F-D95ADA1CF6CB}"/>
              </a:ext>
            </a:extLst>
          </p:cNvPr>
          <p:cNvSpPr txBox="1"/>
          <p:nvPr/>
        </p:nvSpPr>
        <p:spPr>
          <a:xfrm>
            <a:off x="7136628" y="1520510"/>
            <a:ext cx="3319500" cy="707886"/>
          </a:xfrm>
          <a:prstGeom prst="rect">
            <a:avLst/>
          </a:prstGeom>
          <a:noFill/>
        </p:spPr>
        <p:txBody>
          <a:bodyPr wrap="square" rtlCol="0">
            <a:spAutoFit/>
          </a:bodyPr>
          <a:lstStyle/>
          <a:p>
            <a:r>
              <a:rPr lang="en-US" sz="2000" dirty="0">
                <a:solidFill>
                  <a:schemeClr val="accent6"/>
                </a:solidFill>
              </a:rPr>
              <a:t>IND-CPA</a:t>
            </a:r>
            <a:r>
              <a:rPr lang="en-US" sz="2000" dirty="0"/>
              <a:t> secure ephemeral KEMs suffice for </a:t>
            </a:r>
            <a:r>
              <a:rPr lang="en-US" sz="2000" dirty="0">
                <a:solidFill>
                  <a:schemeClr val="accent6"/>
                </a:solidFill>
              </a:rPr>
              <a:t>PQ-SSH</a:t>
            </a:r>
            <a:r>
              <a:rPr lang="en-US" sz="2000" dirty="0"/>
              <a:t>!</a:t>
            </a:r>
            <a:endParaRPr lang="en-CH" sz="2000" dirty="0"/>
          </a:p>
        </p:txBody>
      </p:sp>
      <p:sp>
        <p:nvSpPr>
          <p:cNvPr id="2" name="TextBox 1">
            <a:extLst>
              <a:ext uri="{FF2B5EF4-FFF2-40B4-BE49-F238E27FC236}">
                <a16:creationId xmlns:a16="http://schemas.microsoft.com/office/drawing/2014/main" id="{641FFD59-5C86-6C18-6AB5-9C35F3A45BED}"/>
              </a:ext>
            </a:extLst>
          </p:cNvPr>
          <p:cNvSpPr txBox="1"/>
          <p:nvPr/>
        </p:nvSpPr>
        <p:spPr>
          <a:xfrm>
            <a:off x="5424502" y="3132393"/>
            <a:ext cx="1352550" cy="338554"/>
          </a:xfrm>
          <a:prstGeom prst="rect">
            <a:avLst/>
          </a:prstGeom>
          <a:noFill/>
        </p:spPr>
        <p:txBody>
          <a:bodyPr wrap="square" rtlCol="0">
            <a:spAutoFit/>
          </a:bodyPr>
          <a:lstStyle/>
          <a:p>
            <a:r>
              <a:rPr lang="en-US" sz="1600" dirty="0"/>
              <a:t>[S&amp;P ‘25]</a:t>
            </a:r>
            <a:endParaRPr lang="en-CH" sz="1600" dirty="0"/>
          </a:p>
        </p:txBody>
      </p:sp>
    </p:spTree>
    <p:extLst>
      <p:ext uri="{BB962C8B-B14F-4D97-AF65-F5344CB8AC3E}">
        <p14:creationId xmlns:p14="http://schemas.microsoft.com/office/powerpoint/2010/main" val="266641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E1FAD-2DBC-57C0-2B92-BBE4DF514404}"/>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890E0A6-4CA5-8921-1A42-CE34FEFB1186}"/>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26416AE8-B740-2440-ACD0-2BA94C32528F}"/>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2" name="Rectangle 1">
            <a:extLst>
              <a:ext uri="{FF2B5EF4-FFF2-40B4-BE49-F238E27FC236}">
                <a16:creationId xmlns:a16="http://schemas.microsoft.com/office/drawing/2014/main" id="{0D76872F-7B5F-3651-5509-10775F9300A7}"/>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 name="Picture 2">
            <a:extLst>
              <a:ext uri="{FF2B5EF4-FFF2-40B4-BE49-F238E27FC236}">
                <a16:creationId xmlns:a16="http://schemas.microsoft.com/office/drawing/2014/main" id="{F71DAEB9-6FB8-C626-3C43-9B67018DFA7A}"/>
              </a:ext>
            </a:extLst>
          </p:cNvPr>
          <p:cNvPicPr>
            <a:picLocks noChangeAspect="1"/>
          </p:cNvPicPr>
          <p:nvPr/>
        </p:nvPicPr>
        <p:blipFill>
          <a:blip r:embed="rId4"/>
          <a:stretch>
            <a:fillRect/>
          </a:stretch>
        </p:blipFill>
        <p:spPr>
          <a:xfrm>
            <a:off x="645703" y="109440"/>
            <a:ext cx="5450297" cy="6639119"/>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FD723C6-F854-C912-A2F1-1D891CB13E7A}"/>
              </a:ext>
            </a:extLst>
          </p:cNvPr>
          <p:cNvPicPr>
            <a:picLocks noChangeAspect="1"/>
          </p:cNvPicPr>
          <p:nvPr/>
        </p:nvPicPr>
        <p:blipFill>
          <a:blip r:embed="rId5"/>
          <a:stretch>
            <a:fillRect/>
          </a:stretch>
        </p:blipFill>
        <p:spPr>
          <a:xfrm>
            <a:off x="1210340" y="-207808"/>
            <a:ext cx="10046479" cy="7204346"/>
          </a:xfrm>
          <a:prstGeom prst="rect">
            <a:avLst/>
          </a:prstGeom>
        </p:spPr>
      </p:pic>
      <p:sp>
        <p:nvSpPr>
          <p:cNvPr id="5" name="Rectangle 4">
            <a:extLst>
              <a:ext uri="{FF2B5EF4-FFF2-40B4-BE49-F238E27FC236}">
                <a16:creationId xmlns:a16="http://schemas.microsoft.com/office/drawing/2014/main" id="{A7F0C2B0-B131-AE95-CA06-B6E6E02755B0}"/>
              </a:ext>
            </a:extLst>
          </p:cNvPr>
          <p:cNvSpPr/>
          <p:nvPr/>
        </p:nvSpPr>
        <p:spPr>
          <a:xfrm>
            <a:off x="6288497" y="123825"/>
            <a:ext cx="4712012" cy="10890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itle 1">
            <a:extLst>
              <a:ext uri="{FF2B5EF4-FFF2-40B4-BE49-F238E27FC236}">
                <a16:creationId xmlns:a16="http://schemas.microsoft.com/office/drawing/2014/main" id="{675F5FBC-DC13-45A9-6FA1-FD7E6C8986AE}"/>
              </a:ext>
            </a:extLst>
          </p:cNvPr>
          <p:cNvSpPr txBox="1">
            <a:spLocks/>
          </p:cNvSpPr>
          <p:nvPr/>
        </p:nvSpPr>
        <p:spPr>
          <a:xfrm>
            <a:off x="1911925" y="1238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yze</a:t>
            </a:r>
            <a:r>
              <a:rPr lang="en-US" dirty="0"/>
              <a:t> SSH?</a:t>
            </a:r>
            <a:endParaRPr lang="en-CH" dirty="0"/>
          </a:p>
        </p:txBody>
      </p:sp>
    </p:spTree>
    <p:extLst>
      <p:ext uri="{BB962C8B-B14F-4D97-AF65-F5344CB8AC3E}">
        <p14:creationId xmlns:p14="http://schemas.microsoft.com/office/powerpoint/2010/main" val="3405247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B983C-E771-BC83-2843-A5FDAA35E2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B2596B-82B8-ACF8-2663-B5434A6C011A}"/>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21" name="Picture 20">
            <a:extLst>
              <a:ext uri="{FF2B5EF4-FFF2-40B4-BE49-F238E27FC236}">
                <a16:creationId xmlns:a16="http://schemas.microsoft.com/office/drawing/2014/main" id="{FEB5A614-4825-2B2C-D8C9-92AC0C664BE8}"/>
              </a:ext>
            </a:extLst>
          </p:cNvPr>
          <p:cNvPicPr>
            <a:picLocks noChangeAspect="1"/>
          </p:cNvPicPr>
          <p:nvPr/>
        </p:nvPicPr>
        <p:blipFill>
          <a:blip r:embed="rId3"/>
          <a:stretch>
            <a:fillRect/>
          </a:stretch>
        </p:blipFill>
        <p:spPr>
          <a:xfrm>
            <a:off x="912747" y="1323390"/>
            <a:ext cx="5405504" cy="2106826"/>
          </a:xfrm>
          <a:prstGeom prst="rect">
            <a:avLst/>
          </a:prstGeom>
          <a:ln>
            <a:noFill/>
          </a:ln>
          <a:effectLst>
            <a:outerShdw blurRad="190500" algn="tl" rotWithShape="0">
              <a:srgbClr val="000000">
                <a:alpha val="70000"/>
              </a:srgbClr>
            </a:outerShdw>
          </a:effectLst>
        </p:spPr>
      </p:pic>
      <p:sp>
        <p:nvSpPr>
          <p:cNvPr id="23" name="Speech Bubble: Rectangle with Corners Rounded 22">
            <a:extLst>
              <a:ext uri="{FF2B5EF4-FFF2-40B4-BE49-F238E27FC236}">
                <a16:creationId xmlns:a16="http://schemas.microsoft.com/office/drawing/2014/main" id="{0A260E7A-92C2-FBF5-E53C-BEDDE24813D5}"/>
              </a:ext>
            </a:extLst>
          </p:cNvPr>
          <p:cNvSpPr/>
          <p:nvPr/>
        </p:nvSpPr>
        <p:spPr>
          <a:xfrm>
            <a:off x="7041378" y="1366522"/>
            <a:ext cx="3319500" cy="1041400"/>
          </a:xfrm>
          <a:prstGeom prst="wedgeRoundRectCallout">
            <a:avLst>
              <a:gd name="adj1" fmla="val -70629"/>
              <a:gd name="adj2" fmla="val 7155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4" name="TextBox 23">
            <a:extLst>
              <a:ext uri="{FF2B5EF4-FFF2-40B4-BE49-F238E27FC236}">
                <a16:creationId xmlns:a16="http://schemas.microsoft.com/office/drawing/2014/main" id="{F0615F10-440C-8518-9510-BD0898C7E4F5}"/>
              </a:ext>
            </a:extLst>
          </p:cNvPr>
          <p:cNvSpPr txBox="1"/>
          <p:nvPr/>
        </p:nvSpPr>
        <p:spPr>
          <a:xfrm>
            <a:off x="7136628" y="1520510"/>
            <a:ext cx="3319500" cy="707886"/>
          </a:xfrm>
          <a:prstGeom prst="rect">
            <a:avLst/>
          </a:prstGeom>
          <a:noFill/>
        </p:spPr>
        <p:txBody>
          <a:bodyPr wrap="square" rtlCol="0">
            <a:spAutoFit/>
          </a:bodyPr>
          <a:lstStyle/>
          <a:p>
            <a:r>
              <a:rPr lang="en-US" sz="2000" dirty="0">
                <a:solidFill>
                  <a:schemeClr val="accent6"/>
                </a:solidFill>
              </a:rPr>
              <a:t>IND-CPA</a:t>
            </a:r>
            <a:r>
              <a:rPr lang="en-US" sz="2000" dirty="0"/>
              <a:t> secure ephemeral KEMs suffice for </a:t>
            </a:r>
            <a:r>
              <a:rPr lang="en-US" sz="2000" dirty="0">
                <a:solidFill>
                  <a:schemeClr val="accent6"/>
                </a:solidFill>
              </a:rPr>
              <a:t>PQ-SSH</a:t>
            </a:r>
            <a:r>
              <a:rPr lang="en-US" sz="2000" dirty="0"/>
              <a:t>!</a:t>
            </a:r>
            <a:endParaRPr lang="en-CH" sz="2000" dirty="0"/>
          </a:p>
        </p:txBody>
      </p:sp>
      <p:sp>
        <p:nvSpPr>
          <p:cNvPr id="29" name="TextBox 28">
            <a:extLst>
              <a:ext uri="{FF2B5EF4-FFF2-40B4-BE49-F238E27FC236}">
                <a16:creationId xmlns:a16="http://schemas.microsoft.com/office/drawing/2014/main" id="{89046663-3C76-3B27-F990-9C715E9DC546}"/>
              </a:ext>
            </a:extLst>
          </p:cNvPr>
          <p:cNvSpPr txBox="1"/>
          <p:nvPr/>
        </p:nvSpPr>
        <p:spPr>
          <a:xfrm>
            <a:off x="5424502" y="3132393"/>
            <a:ext cx="1352550" cy="338554"/>
          </a:xfrm>
          <a:prstGeom prst="rect">
            <a:avLst/>
          </a:prstGeom>
          <a:noFill/>
        </p:spPr>
        <p:txBody>
          <a:bodyPr wrap="square" rtlCol="0">
            <a:spAutoFit/>
          </a:bodyPr>
          <a:lstStyle/>
          <a:p>
            <a:r>
              <a:rPr lang="en-US" sz="1600" dirty="0"/>
              <a:t>[S&amp;P ‘25]</a:t>
            </a:r>
            <a:endParaRPr lang="en-CH" sz="1600" dirty="0"/>
          </a:p>
        </p:txBody>
      </p:sp>
      <p:pic>
        <p:nvPicPr>
          <p:cNvPr id="33" name="Picture 32">
            <a:extLst>
              <a:ext uri="{FF2B5EF4-FFF2-40B4-BE49-F238E27FC236}">
                <a16:creationId xmlns:a16="http://schemas.microsoft.com/office/drawing/2014/main" id="{BBFBB92C-64C3-4ADE-1A09-8F7F4A274E06}"/>
              </a:ext>
            </a:extLst>
          </p:cNvPr>
          <p:cNvPicPr>
            <a:picLocks noChangeAspect="1"/>
          </p:cNvPicPr>
          <p:nvPr/>
        </p:nvPicPr>
        <p:blipFill>
          <a:blip r:embed="rId4"/>
          <a:stretch>
            <a:fillRect/>
          </a:stretch>
        </p:blipFill>
        <p:spPr>
          <a:xfrm>
            <a:off x="912747" y="4453428"/>
            <a:ext cx="4685122" cy="2162364"/>
          </a:xfrm>
          <a:prstGeom prst="rect">
            <a:avLst/>
          </a:prstGeom>
          <a:ln>
            <a:noFill/>
          </a:ln>
          <a:effectLst>
            <a:outerShdw blurRad="190500" algn="tl" rotWithShape="0">
              <a:srgbClr val="000000">
                <a:alpha val="70000"/>
              </a:srgbClr>
            </a:outerShdw>
          </a:effectLst>
        </p:spPr>
      </p:pic>
      <p:pic>
        <p:nvPicPr>
          <p:cNvPr id="31" name="Picture 30">
            <a:extLst>
              <a:ext uri="{FF2B5EF4-FFF2-40B4-BE49-F238E27FC236}">
                <a16:creationId xmlns:a16="http://schemas.microsoft.com/office/drawing/2014/main" id="{D2568AF1-99C3-03F0-ED7D-F63B61B2836B}"/>
              </a:ext>
            </a:extLst>
          </p:cNvPr>
          <p:cNvPicPr>
            <a:picLocks noChangeAspect="1"/>
          </p:cNvPicPr>
          <p:nvPr/>
        </p:nvPicPr>
        <p:blipFill>
          <a:blip r:embed="rId5"/>
          <a:stretch>
            <a:fillRect/>
          </a:stretch>
        </p:blipFill>
        <p:spPr>
          <a:xfrm>
            <a:off x="6318251" y="4435941"/>
            <a:ext cx="4617222" cy="2197337"/>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0C161FDA-1595-7D10-83EE-5503BBDBB4F7}"/>
              </a:ext>
            </a:extLst>
          </p:cNvPr>
          <p:cNvSpPr txBox="1"/>
          <p:nvPr/>
        </p:nvSpPr>
        <p:spPr>
          <a:xfrm>
            <a:off x="9582566" y="6340961"/>
            <a:ext cx="1683522" cy="338554"/>
          </a:xfrm>
          <a:prstGeom prst="rect">
            <a:avLst/>
          </a:prstGeom>
          <a:noFill/>
        </p:spPr>
        <p:txBody>
          <a:bodyPr wrap="square" rtlCol="0">
            <a:spAutoFit/>
          </a:bodyPr>
          <a:lstStyle/>
          <a:p>
            <a:r>
              <a:rPr lang="en-US" sz="1600" dirty="0"/>
              <a:t>[</a:t>
            </a:r>
            <a:r>
              <a:rPr lang="en-US" sz="1600" dirty="0" err="1"/>
              <a:t>Asiacrypt</a:t>
            </a:r>
            <a:r>
              <a:rPr lang="en-US" sz="1600" dirty="0"/>
              <a:t> ‘24]</a:t>
            </a:r>
            <a:endParaRPr lang="en-CH" sz="1600" dirty="0"/>
          </a:p>
        </p:txBody>
      </p:sp>
      <p:sp>
        <p:nvSpPr>
          <p:cNvPr id="34" name="TextBox 33">
            <a:extLst>
              <a:ext uri="{FF2B5EF4-FFF2-40B4-BE49-F238E27FC236}">
                <a16:creationId xmlns:a16="http://schemas.microsoft.com/office/drawing/2014/main" id="{7D3F8C10-041A-B165-5A0B-23280785F6DE}"/>
              </a:ext>
            </a:extLst>
          </p:cNvPr>
          <p:cNvSpPr txBox="1"/>
          <p:nvPr/>
        </p:nvSpPr>
        <p:spPr>
          <a:xfrm>
            <a:off x="4198311" y="6311873"/>
            <a:ext cx="1683522" cy="338554"/>
          </a:xfrm>
          <a:prstGeom prst="rect">
            <a:avLst/>
          </a:prstGeom>
          <a:noFill/>
        </p:spPr>
        <p:txBody>
          <a:bodyPr wrap="square" rtlCol="0">
            <a:spAutoFit/>
          </a:bodyPr>
          <a:lstStyle/>
          <a:p>
            <a:r>
              <a:rPr lang="en-US" sz="1600" dirty="0"/>
              <a:t>[</a:t>
            </a:r>
            <a:r>
              <a:rPr lang="en-US" sz="1600" dirty="0" err="1"/>
              <a:t>Eurocrypt</a:t>
            </a:r>
            <a:r>
              <a:rPr lang="en-US" sz="1600" dirty="0"/>
              <a:t> ‘22]</a:t>
            </a:r>
            <a:endParaRPr lang="en-CH" sz="1600" dirty="0"/>
          </a:p>
        </p:txBody>
      </p:sp>
      <p:sp>
        <p:nvSpPr>
          <p:cNvPr id="35" name="Speech Bubble: Rectangle with Corners Rounded 34">
            <a:extLst>
              <a:ext uri="{FF2B5EF4-FFF2-40B4-BE49-F238E27FC236}">
                <a16:creationId xmlns:a16="http://schemas.microsoft.com/office/drawing/2014/main" id="{B1C37F5F-3308-154F-A7DC-6D6AD38A92DA}"/>
              </a:ext>
            </a:extLst>
          </p:cNvPr>
          <p:cNvSpPr/>
          <p:nvPr/>
        </p:nvSpPr>
        <p:spPr>
          <a:xfrm>
            <a:off x="6984228" y="2962731"/>
            <a:ext cx="3319500" cy="1041400"/>
          </a:xfrm>
          <a:prstGeom prst="wedgeRoundRectCallout">
            <a:avLst>
              <a:gd name="adj1" fmla="val -90524"/>
              <a:gd name="adj2" fmla="val 100819"/>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6" name="TextBox 35">
            <a:extLst>
              <a:ext uri="{FF2B5EF4-FFF2-40B4-BE49-F238E27FC236}">
                <a16:creationId xmlns:a16="http://schemas.microsoft.com/office/drawing/2014/main" id="{9AB4E1CA-1187-848A-97B0-5EAC9A7047E0}"/>
              </a:ext>
            </a:extLst>
          </p:cNvPr>
          <p:cNvSpPr txBox="1"/>
          <p:nvPr/>
        </p:nvSpPr>
        <p:spPr>
          <a:xfrm>
            <a:off x="7041378" y="3116719"/>
            <a:ext cx="3319500" cy="707886"/>
          </a:xfrm>
          <a:prstGeom prst="rect">
            <a:avLst/>
          </a:prstGeom>
          <a:noFill/>
        </p:spPr>
        <p:txBody>
          <a:bodyPr wrap="square" rtlCol="0">
            <a:spAutoFit/>
          </a:bodyPr>
          <a:lstStyle/>
          <a:p>
            <a:r>
              <a:rPr lang="en-US" sz="2000" dirty="0">
                <a:solidFill>
                  <a:schemeClr val="accent6"/>
                </a:solidFill>
              </a:rPr>
              <a:t>IND-CPA</a:t>
            </a:r>
            <a:r>
              <a:rPr lang="en-US" sz="2000" dirty="0"/>
              <a:t> secure ephemeral KEMs suffice for </a:t>
            </a:r>
            <a:r>
              <a:rPr lang="en-US" sz="2000" dirty="0">
                <a:solidFill>
                  <a:schemeClr val="accent6"/>
                </a:solidFill>
              </a:rPr>
              <a:t>PQ-TLS</a:t>
            </a:r>
            <a:r>
              <a:rPr lang="en-US" sz="2000" dirty="0"/>
              <a:t> too!</a:t>
            </a:r>
            <a:endParaRPr lang="en-CH" sz="2000" dirty="0"/>
          </a:p>
        </p:txBody>
      </p:sp>
      <p:sp>
        <p:nvSpPr>
          <p:cNvPr id="37" name="Speech Bubble: Rectangle with Corners Rounded 36">
            <a:extLst>
              <a:ext uri="{FF2B5EF4-FFF2-40B4-BE49-F238E27FC236}">
                <a16:creationId xmlns:a16="http://schemas.microsoft.com/office/drawing/2014/main" id="{B3423BB1-7810-72BA-5D61-C941621DC6F5}"/>
              </a:ext>
            </a:extLst>
          </p:cNvPr>
          <p:cNvSpPr/>
          <p:nvPr/>
        </p:nvSpPr>
        <p:spPr>
          <a:xfrm>
            <a:off x="6984228" y="2962731"/>
            <a:ext cx="3319500" cy="1041400"/>
          </a:xfrm>
          <a:prstGeom prst="wedgeRoundRectCallout">
            <a:avLst>
              <a:gd name="adj1" fmla="val -25101"/>
              <a:gd name="adj2" fmla="val 8984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695402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BD58-F6CC-BCDC-BEAF-6E9FF1F429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02FC53-D344-3DD7-1507-F09CC3E73A37}"/>
              </a:ext>
            </a:extLst>
          </p:cNvPr>
          <p:cNvSpPr>
            <a:spLocks noGrp="1"/>
          </p:cNvSpPr>
          <p:nvPr>
            <p:ph idx="1"/>
          </p:nvPr>
        </p:nvSpPr>
        <p:spPr>
          <a:xfrm>
            <a:off x="838200" y="1825625"/>
            <a:ext cx="11258550" cy="4351338"/>
          </a:xfrm>
        </p:spPr>
        <p:txBody>
          <a:bodyPr>
            <a:normAutofit/>
          </a:bodyPr>
          <a:lstStyle/>
          <a:p>
            <a:pPr marL="0" indent="0">
              <a:buNone/>
            </a:pPr>
            <a:r>
              <a:rPr lang="en-US" sz="7200" dirty="0"/>
              <a:t>Q: “</a:t>
            </a:r>
            <a:r>
              <a:rPr lang="en-US" sz="7200" u="sng" dirty="0"/>
              <a:t>Should</a:t>
            </a:r>
            <a:r>
              <a:rPr lang="en-US" sz="7200" dirty="0"/>
              <a:t> post-quantum SSH/TLS be made efficient, and eco(</a:t>
            </a:r>
            <a:r>
              <a:rPr lang="en-US" sz="7200" dirty="0" err="1"/>
              <a:t>log|nom</a:t>
            </a:r>
            <a:r>
              <a:rPr lang="en-US" sz="7200" dirty="0"/>
              <a:t>)</a:t>
            </a:r>
            <a:r>
              <a:rPr lang="en-US" sz="7200" dirty="0" err="1"/>
              <a:t>ical</a:t>
            </a:r>
            <a:r>
              <a:rPr lang="en-US" sz="7200" dirty="0"/>
              <a:t>?”</a:t>
            </a:r>
            <a:endParaRPr lang="en-CH" sz="7200" dirty="0"/>
          </a:p>
        </p:txBody>
      </p:sp>
      <p:sp>
        <p:nvSpPr>
          <p:cNvPr id="4" name="Title 1">
            <a:extLst>
              <a:ext uri="{FF2B5EF4-FFF2-40B4-BE49-F238E27FC236}">
                <a16:creationId xmlns:a16="http://schemas.microsoft.com/office/drawing/2014/main" id="{78C35A6F-FB24-DB09-40D6-E584ACFFE719}"/>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spTree>
    <p:extLst>
      <p:ext uri="{BB962C8B-B14F-4D97-AF65-F5344CB8AC3E}">
        <p14:creationId xmlns:p14="http://schemas.microsoft.com/office/powerpoint/2010/main" val="360691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CFA5D-7EF1-3FB3-0FE5-931357B6A26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E0095B5-0C67-CC98-FCBB-560BB99E0400}"/>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5" name="Picture 4">
            <a:extLst>
              <a:ext uri="{FF2B5EF4-FFF2-40B4-BE49-F238E27FC236}">
                <a16:creationId xmlns:a16="http://schemas.microsoft.com/office/drawing/2014/main" id="{167D42D1-D17E-6E2D-6C1C-34551BDC1829}"/>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FE0C05D-C7ED-D3B3-61F1-20C45ECD5E28}"/>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 name="Speech Bubble: Rectangle with Corners Rounded 9">
            <a:extLst>
              <a:ext uri="{FF2B5EF4-FFF2-40B4-BE49-F238E27FC236}">
                <a16:creationId xmlns:a16="http://schemas.microsoft.com/office/drawing/2014/main" id="{018A710A-BBB6-63B6-E073-DA5264DF3E7D}"/>
              </a:ext>
            </a:extLst>
          </p:cNvPr>
          <p:cNvSpPr/>
          <p:nvPr/>
        </p:nvSpPr>
        <p:spPr>
          <a:xfrm>
            <a:off x="8421155" y="5162550"/>
            <a:ext cx="2768954" cy="1161350"/>
          </a:xfrm>
          <a:prstGeom prst="wedgeRoundRectCallout">
            <a:avLst>
              <a:gd name="adj1" fmla="val -189633"/>
              <a:gd name="adj2" fmla="val -201098"/>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C7DDA9-529D-1610-9DAE-B3B5E5AC7AA3}"/>
                  </a:ext>
                </a:extLst>
              </p:cNvPr>
              <p:cNvSpPr txBox="1"/>
              <p:nvPr/>
            </p:nvSpPr>
            <p:spPr>
              <a:xfrm>
                <a:off x="8579548" y="5272063"/>
                <a:ext cx="2660296" cy="923330"/>
              </a:xfrm>
              <a:prstGeom prst="rect">
                <a:avLst/>
              </a:prstGeom>
              <a:noFill/>
            </p:spPr>
            <p:txBody>
              <a:bodyPr wrap="square" rtlCol="0">
                <a:spAutoFit/>
              </a:bodyPr>
              <a:lstStyle/>
              <a:p>
                <a:r>
                  <a:rPr lang="en-US" dirty="0"/>
                  <a:t>IND-CCA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IND-CPA leads to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rPr>
                  <a:t>80% reduction </a:t>
                </a:r>
                <a:r>
                  <a:rPr lang="en-US" dirty="0"/>
                  <a:t>in hash computations.  </a:t>
                </a:r>
                <a:endParaRPr lang="en-CH" u="sng" dirty="0"/>
              </a:p>
            </p:txBody>
          </p:sp>
        </mc:Choice>
        <mc:Fallback xmlns="">
          <p:sp>
            <p:nvSpPr>
              <p:cNvPr id="11" name="TextBox 10">
                <a:extLst>
                  <a:ext uri="{FF2B5EF4-FFF2-40B4-BE49-F238E27FC236}">
                    <a16:creationId xmlns:a16="http://schemas.microsoft.com/office/drawing/2014/main" id="{98C7DDA9-529D-1610-9DAE-B3B5E5AC7AA3}"/>
                  </a:ext>
                </a:extLst>
              </p:cNvPr>
              <p:cNvSpPr txBox="1">
                <a:spLocks noRot="1" noChangeAspect="1" noMove="1" noResize="1" noEditPoints="1" noAdjustHandles="1" noChangeArrowheads="1" noChangeShapeType="1" noTextEdit="1"/>
              </p:cNvSpPr>
              <p:nvPr/>
            </p:nvSpPr>
            <p:spPr>
              <a:xfrm>
                <a:off x="8579548" y="5272063"/>
                <a:ext cx="2660296" cy="923330"/>
              </a:xfrm>
              <a:prstGeom prst="rect">
                <a:avLst/>
              </a:prstGeom>
              <a:blipFill>
                <a:blip r:embed="rId4"/>
                <a:stretch>
                  <a:fillRect l="-1831" t="-3311" r="-1831" b="-10596"/>
                </a:stretch>
              </a:blipFill>
            </p:spPr>
            <p:txBody>
              <a:bodyPr/>
              <a:lstStyle/>
              <a:p>
                <a:r>
                  <a:rPr lang="en-CH">
                    <a:noFill/>
                  </a:rPr>
                  <a:t> </a:t>
                </a:r>
              </a:p>
            </p:txBody>
          </p:sp>
        </mc:Fallback>
      </mc:AlternateContent>
      <p:sp>
        <p:nvSpPr>
          <p:cNvPr id="15" name="Rectangle 14">
            <a:extLst>
              <a:ext uri="{FF2B5EF4-FFF2-40B4-BE49-F238E27FC236}">
                <a16:creationId xmlns:a16="http://schemas.microsoft.com/office/drawing/2014/main" id="{23F54039-57CD-A620-5ADF-9D8943A1C011}"/>
              </a:ext>
            </a:extLst>
          </p:cNvPr>
          <p:cNvSpPr/>
          <p:nvPr/>
        </p:nvSpPr>
        <p:spPr>
          <a:xfrm>
            <a:off x="7602331" y="1327072"/>
            <a:ext cx="4119769" cy="5159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199FAE48-8D0F-C8AD-CB2D-E5ABCA8EC255}"/>
              </a:ext>
            </a:extLst>
          </p:cNvPr>
          <p:cNvSpPr txBox="1"/>
          <p:nvPr/>
        </p:nvSpPr>
        <p:spPr>
          <a:xfrm>
            <a:off x="7763884" y="1384221"/>
            <a:ext cx="3936888" cy="2246769"/>
          </a:xfrm>
          <a:prstGeom prst="rect">
            <a:avLst/>
          </a:prstGeom>
          <a:noFill/>
        </p:spPr>
        <p:txBody>
          <a:bodyPr wrap="square" rtlCol="0">
            <a:spAutoFit/>
          </a:bodyPr>
          <a:lstStyle/>
          <a:p>
            <a:r>
              <a:rPr lang="en-US" sz="2800" i="1" dirty="0"/>
              <a:t>“</a:t>
            </a:r>
            <a:r>
              <a:rPr lang="en-US" sz="2800" i="1" dirty="0">
                <a:solidFill>
                  <a:srgbClr val="FF0000"/>
                </a:solidFill>
              </a:rPr>
              <a:t>TLS</a:t>
            </a:r>
            <a:r>
              <a:rPr lang="en-US" sz="2800" i="1" dirty="0"/>
              <a:t>, and not SSH, represents the major workload for Meta.”</a:t>
            </a:r>
          </a:p>
          <a:p>
            <a:endParaRPr lang="en-US" sz="2800" dirty="0"/>
          </a:p>
          <a:p>
            <a:r>
              <a:rPr lang="en-US" sz="2800" dirty="0"/>
              <a:t>                             </a:t>
            </a:r>
            <a:r>
              <a:rPr lang="en-US" sz="2400" dirty="0"/>
              <a:t>- Reviewer 2</a:t>
            </a:r>
            <a:endParaRPr lang="en-CH" sz="2800" dirty="0"/>
          </a:p>
        </p:txBody>
      </p:sp>
      <p:sp>
        <p:nvSpPr>
          <p:cNvPr id="20" name="Rectangle 19">
            <a:extLst>
              <a:ext uri="{FF2B5EF4-FFF2-40B4-BE49-F238E27FC236}">
                <a16:creationId xmlns:a16="http://schemas.microsoft.com/office/drawing/2014/main" id="{FE21C0D8-2BC2-F7C1-FF34-900B8E236ABB}"/>
              </a:ext>
            </a:extLst>
          </p:cNvPr>
          <p:cNvSpPr/>
          <p:nvPr/>
        </p:nvSpPr>
        <p:spPr>
          <a:xfrm>
            <a:off x="7751184" y="1327071"/>
            <a:ext cx="3922394" cy="23167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extBox 22">
            <a:extLst>
              <a:ext uri="{FF2B5EF4-FFF2-40B4-BE49-F238E27FC236}">
                <a16:creationId xmlns:a16="http://schemas.microsoft.com/office/drawing/2014/main" id="{B43242E1-0D3D-0205-8351-8FA9E45B18BF}"/>
              </a:ext>
            </a:extLst>
          </p:cNvPr>
          <p:cNvSpPr txBox="1"/>
          <p:nvPr/>
        </p:nvSpPr>
        <p:spPr>
          <a:xfrm>
            <a:off x="-27714" y="6628874"/>
            <a:ext cx="6841263" cy="261610"/>
          </a:xfrm>
          <a:prstGeom prst="rect">
            <a:avLst/>
          </a:prstGeom>
          <a:noFill/>
        </p:spPr>
        <p:txBody>
          <a:bodyPr wrap="square" rtlCol="0">
            <a:spAutoFit/>
          </a:bodyPr>
          <a:lstStyle/>
          <a:p>
            <a:r>
              <a:rPr lang="en-US" sz="1100" dirty="0"/>
              <a:t>S. Frolov, R. </a:t>
            </a:r>
            <a:r>
              <a:rPr lang="en-US" sz="1100" dirty="0" err="1"/>
              <a:t>Misoczki</a:t>
            </a:r>
            <a:r>
              <a:rPr lang="en-US" sz="1100" dirty="0"/>
              <a:t>, </a:t>
            </a:r>
            <a:r>
              <a:rPr lang="en-US" sz="1100" i="1" dirty="0"/>
              <a:t>“Meta PQC Updates”, </a:t>
            </a:r>
            <a:r>
              <a:rPr lang="en-US" sz="1100" dirty="0"/>
              <a:t>RWPQC 2024 </a:t>
            </a:r>
            <a:r>
              <a:rPr lang="en-US" sz="900" dirty="0"/>
              <a:t>(https://x.com/bwesterb/status/1771958142147973390)</a:t>
            </a:r>
            <a:r>
              <a:rPr lang="en-US" sz="900" i="1" dirty="0"/>
              <a:t> </a:t>
            </a:r>
            <a:endParaRPr lang="en-CH" sz="1600" dirty="0"/>
          </a:p>
        </p:txBody>
      </p:sp>
      <p:sp>
        <p:nvSpPr>
          <p:cNvPr id="21" name="Rectangle 20">
            <a:extLst>
              <a:ext uri="{FF2B5EF4-FFF2-40B4-BE49-F238E27FC236}">
                <a16:creationId xmlns:a16="http://schemas.microsoft.com/office/drawing/2014/main" id="{23F136DF-204E-786C-189B-7F96B3FA3552}"/>
              </a:ext>
            </a:extLst>
          </p:cNvPr>
          <p:cNvSpPr/>
          <p:nvPr/>
        </p:nvSpPr>
        <p:spPr>
          <a:xfrm>
            <a:off x="2835976" y="4159250"/>
            <a:ext cx="18757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2" name="Speech Bubble: Rectangle with Corners Rounded 21">
            <a:extLst>
              <a:ext uri="{FF2B5EF4-FFF2-40B4-BE49-F238E27FC236}">
                <a16:creationId xmlns:a16="http://schemas.microsoft.com/office/drawing/2014/main" id="{188E7F10-6210-F5AA-0619-3402E78717A0}"/>
              </a:ext>
            </a:extLst>
          </p:cNvPr>
          <p:cNvSpPr/>
          <p:nvPr/>
        </p:nvSpPr>
        <p:spPr>
          <a:xfrm>
            <a:off x="1184210" y="5333190"/>
            <a:ext cx="2705716" cy="819561"/>
          </a:xfrm>
          <a:prstGeom prst="wedgeRoundRectCallout">
            <a:avLst>
              <a:gd name="adj1" fmla="val 31571"/>
              <a:gd name="adj2" fmla="val -15223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4" name="TextBox 23">
            <a:extLst>
              <a:ext uri="{FF2B5EF4-FFF2-40B4-BE49-F238E27FC236}">
                <a16:creationId xmlns:a16="http://schemas.microsoft.com/office/drawing/2014/main" id="{32A6EFD7-33A4-953F-ECE3-D45D1ADE4307}"/>
              </a:ext>
            </a:extLst>
          </p:cNvPr>
          <p:cNvSpPr txBox="1"/>
          <p:nvPr/>
        </p:nvSpPr>
        <p:spPr>
          <a:xfrm>
            <a:off x="1313227" y="5410563"/>
            <a:ext cx="2705715" cy="646331"/>
          </a:xfrm>
          <a:prstGeom prst="rect">
            <a:avLst/>
          </a:prstGeom>
          <a:noFill/>
        </p:spPr>
        <p:txBody>
          <a:bodyPr wrap="square" rtlCol="0">
            <a:spAutoFit/>
          </a:bodyPr>
          <a:lstStyle/>
          <a:p>
            <a:r>
              <a:rPr lang="en-US" dirty="0"/>
              <a:t>Measurement </a:t>
            </a:r>
            <a:r>
              <a:rPr lang="en-US" dirty="0" err="1"/>
              <a:t>w.r.t.</a:t>
            </a:r>
            <a:r>
              <a:rPr lang="en-US" dirty="0"/>
              <a:t> a </a:t>
            </a:r>
            <a:r>
              <a:rPr lang="en-US" dirty="0">
                <a:solidFill>
                  <a:schemeClr val="accent6"/>
                </a:solidFill>
              </a:rPr>
              <a:t>single</a:t>
            </a:r>
            <a:r>
              <a:rPr lang="en-US" dirty="0"/>
              <a:t> SSH connection.</a:t>
            </a:r>
            <a:endParaRPr lang="en-CH" u="sng" dirty="0"/>
          </a:p>
        </p:txBody>
      </p:sp>
      <p:sp>
        <p:nvSpPr>
          <p:cNvPr id="25" name="Speech Bubble: Rectangle with Corners Rounded 24">
            <a:extLst>
              <a:ext uri="{FF2B5EF4-FFF2-40B4-BE49-F238E27FC236}">
                <a16:creationId xmlns:a16="http://schemas.microsoft.com/office/drawing/2014/main" id="{0A1D5AAA-B3AF-ABD0-88C7-5CA154A6FED7}"/>
              </a:ext>
            </a:extLst>
          </p:cNvPr>
          <p:cNvSpPr/>
          <p:nvPr/>
        </p:nvSpPr>
        <p:spPr>
          <a:xfrm>
            <a:off x="4611482" y="5199950"/>
            <a:ext cx="2946399" cy="1051836"/>
          </a:xfrm>
          <a:prstGeom prst="wedgeRoundRectCallout">
            <a:avLst>
              <a:gd name="adj1" fmla="val -67452"/>
              <a:gd name="adj2" fmla="val -11784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6" name="TextBox 25">
            <a:extLst>
              <a:ext uri="{FF2B5EF4-FFF2-40B4-BE49-F238E27FC236}">
                <a16:creationId xmlns:a16="http://schemas.microsoft.com/office/drawing/2014/main" id="{148ED301-C36A-B0E9-707A-46B7FAE7599B}"/>
              </a:ext>
            </a:extLst>
          </p:cNvPr>
          <p:cNvSpPr txBox="1"/>
          <p:nvPr/>
        </p:nvSpPr>
        <p:spPr>
          <a:xfrm>
            <a:off x="4690052" y="5264203"/>
            <a:ext cx="3009546" cy="923330"/>
          </a:xfrm>
          <a:prstGeom prst="rect">
            <a:avLst/>
          </a:prstGeom>
          <a:noFill/>
        </p:spPr>
        <p:txBody>
          <a:bodyPr wrap="square" rtlCol="0">
            <a:spAutoFit/>
          </a:bodyPr>
          <a:lstStyle/>
          <a:p>
            <a:r>
              <a:rPr lang="en-US" dirty="0"/>
              <a:t>Small performance gains should </a:t>
            </a:r>
            <a:r>
              <a:rPr lang="en-US" dirty="0">
                <a:solidFill>
                  <a:schemeClr val="accent6"/>
                </a:solidFill>
              </a:rPr>
              <a:t>accumulate</a:t>
            </a:r>
            <a:r>
              <a:rPr lang="en-US" dirty="0"/>
              <a:t> in large scale SSH deployments.</a:t>
            </a:r>
            <a:endParaRPr lang="en-CH" u="sng" dirty="0"/>
          </a:p>
        </p:txBody>
      </p:sp>
      <p:sp>
        <p:nvSpPr>
          <p:cNvPr id="27" name="Rectangle 26">
            <a:extLst>
              <a:ext uri="{FF2B5EF4-FFF2-40B4-BE49-F238E27FC236}">
                <a16:creationId xmlns:a16="http://schemas.microsoft.com/office/drawing/2014/main" id="{B4DB5617-A68E-566B-0006-58ED5CAA5D05}"/>
              </a:ext>
            </a:extLst>
          </p:cNvPr>
          <p:cNvSpPr/>
          <p:nvPr/>
        </p:nvSpPr>
        <p:spPr>
          <a:xfrm>
            <a:off x="2849030" y="3232561"/>
            <a:ext cx="1691220"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8" name="Rectangle 27">
            <a:extLst>
              <a:ext uri="{FF2B5EF4-FFF2-40B4-BE49-F238E27FC236}">
                <a16:creationId xmlns:a16="http://schemas.microsoft.com/office/drawing/2014/main" id="{84C7C35A-BCF2-88FF-76B1-F0A6D383A818}"/>
              </a:ext>
            </a:extLst>
          </p:cNvPr>
          <p:cNvSpPr/>
          <p:nvPr/>
        </p:nvSpPr>
        <p:spPr>
          <a:xfrm>
            <a:off x="2783158" y="3846693"/>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9" name="Rectangle 28">
            <a:extLst>
              <a:ext uri="{FF2B5EF4-FFF2-40B4-BE49-F238E27FC236}">
                <a16:creationId xmlns:a16="http://schemas.microsoft.com/office/drawing/2014/main" id="{86349B12-E29B-20E1-6CD4-C56304D3D340}"/>
              </a:ext>
            </a:extLst>
          </p:cNvPr>
          <p:cNvSpPr/>
          <p:nvPr/>
        </p:nvSpPr>
        <p:spPr>
          <a:xfrm>
            <a:off x="3889927" y="4580015"/>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pic>
        <p:nvPicPr>
          <p:cNvPr id="30" name="Picture 2">
            <a:extLst>
              <a:ext uri="{FF2B5EF4-FFF2-40B4-BE49-F238E27FC236}">
                <a16:creationId xmlns:a16="http://schemas.microsoft.com/office/drawing/2014/main" id="{FBFDC9A0-E51C-2015-5F6C-BFA7DD3D18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13" y="1198150"/>
            <a:ext cx="7046818" cy="52887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FF9E237-C601-6B71-D894-C32A28B50952}"/>
              </a:ext>
            </a:extLst>
          </p:cNvPr>
          <p:cNvSpPr/>
          <p:nvPr/>
        </p:nvSpPr>
        <p:spPr>
          <a:xfrm>
            <a:off x="2783156" y="3860549"/>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2" name="Rectangle 31">
            <a:extLst>
              <a:ext uri="{FF2B5EF4-FFF2-40B4-BE49-F238E27FC236}">
                <a16:creationId xmlns:a16="http://schemas.microsoft.com/office/drawing/2014/main" id="{F088E855-703C-1254-5FB1-4DB1ACD84D01}"/>
              </a:ext>
            </a:extLst>
          </p:cNvPr>
          <p:cNvSpPr/>
          <p:nvPr/>
        </p:nvSpPr>
        <p:spPr>
          <a:xfrm>
            <a:off x="3889925" y="4593871"/>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1706676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3ED7-E2DD-2E03-BED6-AA074CE1FF4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58EAE06-F45B-5B89-BAD2-DBA17559960E}"/>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5" name="Picture 4">
            <a:extLst>
              <a:ext uri="{FF2B5EF4-FFF2-40B4-BE49-F238E27FC236}">
                <a16:creationId xmlns:a16="http://schemas.microsoft.com/office/drawing/2014/main" id="{AA515526-F37F-AFC1-2C7A-2D92A373881E}"/>
              </a:ext>
            </a:extLst>
          </p:cNvPr>
          <p:cNvPicPr>
            <a:picLocks noChangeAspect="1"/>
          </p:cNvPicPr>
          <p:nvPr/>
        </p:nvPicPr>
        <p:blipFill>
          <a:blip r:embed="rId3"/>
          <a:stretch>
            <a:fillRect/>
          </a:stretch>
        </p:blipFill>
        <p:spPr>
          <a:xfrm>
            <a:off x="606425" y="1524810"/>
            <a:ext cx="10979150" cy="3239098"/>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7FF41CA4-C396-D887-55EF-AFA226D4AC76}"/>
              </a:ext>
            </a:extLst>
          </p:cNvPr>
          <p:cNvSpPr/>
          <p:nvPr/>
        </p:nvSpPr>
        <p:spPr>
          <a:xfrm>
            <a:off x="10348026" y="2589586"/>
            <a:ext cx="891818" cy="183636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 name="Speech Bubble: Rectangle with Corners Rounded 9">
            <a:extLst>
              <a:ext uri="{FF2B5EF4-FFF2-40B4-BE49-F238E27FC236}">
                <a16:creationId xmlns:a16="http://schemas.microsoft.com/office/drawing/2014/main" id="{A5E92192-ACAC-D9DC-3932-A0EA9D88C798}"/>
              </a:ext>
            </a:extLst>
          </p:cNvPr>
          <p:cNvSpPr/>
          <p:nvPr/>
        </p:nvSpPr>
        <p:spPr>
          <a:xfrm>
            <a:off x="8421155" y="5162550"/>
            <a:ext cx="2768954" cy="1161350"/>
          </a:xfrm>
          <a:prstGeom prst="wedgeRoundRectCallout">
            <a:avLst>
              <a:gd name="adj1" fmla="val -189633"/>
              <a:gd name="adj2" fmla="val -201098"/>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05287B-F8C3-74DA-BE0A-25D63F395FD3}"/>
                  </a:ext>
                </a:extLst>
              </p:cNvPr>
              <p:cNvSpPr txBox="1"/>
              <p:nvPr/>
            </p:nvSpPr>
            <p:spPr>
              <a:xfrm>
                <a:off x="8579548" y="5272063"/>
                <a:ext cx="2660296" cy="923330"/>
              </a:xfrm>
              <a:prstGeom prst="rect">
                <a:avLst/>
              </a:prstGeom>
              <a:noFill/>
            </p:spPr>
            <p:txBody>
              <a:bodyPr wrap="square" rtlCol="0">
                <a:spAutoFit/>
              </a:bodyPr>
              <a:lstStyle/>
              <a:p>
                <a:r>
                  <a:rPr lang="en-US" dirty="0"/>
                  <a:t>IND-CCA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IND-CPA leads to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rPr>
                  <a:t>80% reduction </a:t>
                </a:r>
                <a:r>
                  <a:rPr lang="en-US" dirty="0"/>
                  <a:t>in hash computations.  </a:t>
                </a:r>
                <a:endParaRPr lang="en-CH" u="sng" dirty="0"/>
              </a:p>
            </p:txBody>
          </p:sp>
        </mc:Choice>
        <mc:Fallback xmlns="">
          <p:sp>
            <p:nvSpPr>
              <p:cNvPr id="11" name="TextBox 10">
                <a:extLst>
                  <a:ext uri="{FF2B5EF4-FFF2-40B4-BE49-F238E27FC236}">
                    <a16:creationId xmlns:a16="http://schemas.microsoft.com/office/drawing/2014/main" id="{D405287B-F8C3-74DA-BE0A-25D63F395FD3}"/>
                  </a:ext>
                </a:extLst>
              </p:cNvPr>
              <p:cNvSpPr txBox="1">
                <a:spLocks noRot="1" noChangeAspect="1" noMove="1" noResize="1" noEditPoints="1" noAdjustHandles="1" noChangeArrowheads="1" noChangeShapeType="1" noTextEdit="1"/>
              </p:cNvSpPr>
              <p:nvPr/>
            </p:nvSpPr>
            <p:spPr>
              <a:xfrm>
                <a:off x="8579548" y="5272063"/>
                <a:ext cx="2660296" cy="923330"/>
              </a:xfrm>
              <a:prstGeom prst="rect">
                <a:avLst/>
              </a:prstGeom>
              <a:blipFill>
                <a:blip r:embed="rId4"/>
                <a:stretch>
                  <a:fillRect l="-1831" t="-3311" r="-1831" b="-10596"/>
                </a:stretch>
              </a:blipFill>
            </p:spPr>
            <p:txBody>
              <a:bodyPr/>
              <a:lstStyle/>
              <a:p>
                <a:r>
                  <a:rPr lang="en-CH">
                    <a:noFill/>
                  </a:rPr>
                  <a:t> </a:t>
                </a:r>
              </a:p>
            </p:txBody>
          </p:sp>
        </mc:Fallback>
      </mc:AlternateContent>
      <p:sp>
        <p:nvSpPr>
          <p:cNvPr id="15" name="Rectangle 14">
            <a:extLst>
              <a:ext uri="{FF2B5EF4-FFF2-40B4-BE49-F238E27FC236}">
                <a16:creationId xmlns:a16="http://schemas.microsoft.com/office/drawing/2014/main" id="{4CBE0E5C-C511-74CF-64AD-B6CAF0F5A713}"/>
              </a:ext>
            </a:extLst>
          </p:cNvPr>
          <p:cNvSpPr/>
          <p:nvPr/>
        </p:nvSpPr>
        <p:spPr>
          <a:xfrm>
            <a:off x="7602331" y="1327072"/>
            <a:ext cx="4119769" cy="5159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71C88ADE-276E-A944-4183-F15D1471E210}"/>
              </a:ext>
            </a:extLst>
          </p:cNvPr>
          <p:cNvSpPr txBox="1"/>
          <p:nvPr/>
        </p:nvSpPr>
        <p:spPr>
          <a:xfrm>
            <a:off x="7763884" y="1384221"/>
            <a:ext cx="3936888" cy="2246769"/>
          </a:xfrm>
          <a:prstGeom prst="rect">
            <a:avLst/>
          </a:prstGeom>
          <a:noFill/>
        </p:spPr>
        <p:txBody>
          <a:bodyPr wrap="square" rtlCol="0">
            <a:spAutoFit/>
          </a:bodyPr>
          <a:lstStyle/>
          <a:p>
            <a:r>
              <a:rPr lang="en-US" sz="2800" i="1" dirty="0"/>
              <a:t>“</a:t>
            </a:r>
            <a:r>
              <a:rPr lang="en-US" sz="2800" i="1" dirty="0">
                <a:solidFill>
                  <a:srgbClr val="FF0000"/>
                </a:solidFill>
              </a:rPr>
              <a:t>TLS</a:t>
            </a:r>
            <a:r>
              <a:rPr lang="en-US" sz="2800" i="1" dirty="0"/>
              <a:t>, and not SSH, represents the major workload for Meta.”</a:t>
            </a:r>
          </a:p>
          <a:p>
            <a:endParaRPr lang="en-US" sz="2800" dirty="0"/>
          </a:p>
          <a:p>
            <a:r>
              <a:rPr lang="en-US" sz="2800" dirty="0"/>
              <a:t>                             </a:t>
            </a:r>
            <a:r>
              <a:rPr lang="en-US" sz="2400" dirty="0"/>
              <a:t>- Reviewer 2</a:t>
            </a:r>
            <a:endParaRPr lang="en-CH" sz="2800" dirty="0"/>
          </a:p>
        </p:txBody>
      </p:sp>
      <p:sp>
        <p:nvSpPr>
          <p:cNvPr id="20" name="Rectangle 19">
            <a:extLst>
              <a:ext uri="{FF2B5EF4-FFF2-40B4-BE49-F238E27FC236}">
                <a16:creationId xmlns:a16="http://schemas.microsoft.com/office/drawing/2014/main" id="{876A76C6-9A3F-0ED1-0D89-39CD10344BBF}"/>
              </a:ext>
            </a:extLst>
          </p:cNvPr>
          <p:cNvSpPr/>
          <p:nvPr/>
        </p:nvSpPr>
        <p:spPr>
          <a:xfrm>
            <a:off x="7751184" y="1327071"/>
            <a:ext cx="3922394" cy="23167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20">
            <a:extLst>
              <a:ext uri="{FF2B5EF4-FFF2-40B4-BE49-F238E27FC236}">
                <a16:creationId xmlns:a16="http://schemas.microsoft.com/office/drawing/2014/main" id="{DED49725-A655-55FC-3C65-1A53F42A4761}"/>
              </a:ext>
            </a:extLst>
          </p:cNvPr>
          <p:cNvSpPr txBox="1"/>
          <p:nvPr/>
        </p:nvSpPr>
        <p:spPr>
          <a:xfrm>
            <a:off x="7763884" y="4064749"/>
            <a:ext cx="3936888" cy="2246769"/>
          </a:xfrm>
          <a:prstGeom prst="rect">
            <a:avLst/>
          </a:prstGeom>
          <a:noFill/>
        </p:spPr>
        <p:txBody>
          <a:bodyPr wrap="square" rtlCol="0">
            <a:spAutoFit/>
          </a:bodyPr>
          <a:lstStyle/>
          <a:p>
            <a:r>
              <a:rPr lang="en-US" sz="2800" i="1" dirty="0"/>
              <a:t>“</a:t>
            </a:r>
            <a:r>
              <a:rPr lang="en-US" sz="2800" i="1" strike="sngStrike" dirty="0"/>
              <a:t>TLS, and not SSH,</a:t>
            </a:r>
            <a:r>
              <a:rPr lang="en-US" sz="2800" i="1" dirty="0"/>
              <a:t> </a:t>
            </a:r>
            <a:r>
              <a:rPr lang="en-US" sz="2800" i="1" dirty="0">
                <a:solidFill>
                  <a:srgbClr val="FF0000"/>
                </a:solidFill>
              </a:rPr>
              <a:t>AI</a:t>
            </a:r>
            <a:r>
              <a:rPr lang="en-US" sz="2800" i="1" dirty="0"/>
              <a:t> represents the major workload for Meta.”</a:t>
            </a:r>
          </a:p>
          <a:p>
            <a:endParaRPr lang="en-US" sz="2800" dirty="0"/>
          </a:p>
          <a:p>
            <a:r>
              <a:rPr lang="en-US" sz="2800" dirty="0"/>
              <a:t>                             </a:t>
            </a:r>
            <a:r>
              <a:rPr lang="en-US" sz="2400" dirty="0"/>
              <a:t>- Reviewer 3</a:t>
            </a:r>
            <a:endParaRPr lang="en-CH" sz="2800" dirty="0"/>
          </a:p>
        </p:txBody>
      </p:sp>
      <p:sp>
        <p:nvSpPr>
          <p:cNvPr id="22" name="Rectangle 21">
            <a:extLst>
              <a:ext uri="{FF2B5EF4-FFF2-40B4-BE49-F238E27FC236}">
                <a16:creationId xmlns:a16="http://schemas.microsoft.com/office/drawing/2014/main" id="{6ACDC20D-8723-5C0C-884A-95D7B273A5EB}"/>
              </a:ext>
            </a:extLst>
          </p:cNvPr>
          <p:cNvSpPr/>
          <p:nvPr/>
        </p:nvSpPr>
        <p:spPr>
          <a:xfrm>
            <a:off x="7751184" y="4007599"/>
            <a:ext cx="3922394" cy="23167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F3C24FC0-7CBE-30D4-16B5-E01077ECAD05}"/>
              </a:ext>
            </a:extLst>
          </p:cNvPr>
          <p:cNvSpPr txBox="1"/>
          <p:nvPr/>
        </p:nvSpPr>
        <p:spPr>
          <a:xfrm>
            <a:off x="-27714" y="6628874"/>
            <a:ext cx="6841263" cy="261610"/>
          </a:xfrm>
          <a:prstGeom prst="rect">
            <a:avLst/>
          </a:prstGeom>
          <a:noFill/>
        </p:spPr>
        <p:txBody>
          <a:bodyPr wrap="square" rtlCol="0">
            <a:spAutoFit/>
          </a:bodyPr>
          <a:lstStyle/>
          <a:p>
            <a:r>
              <a:rPr lang="en-US" sz="1100" dirty="0"/>
              <a:t>S. Frolov, R. </a:t>
            </a:r>
            <a:r>
              <a:rPr lang="en-US" sz="1100" dirty="0" err="1"/>
              <a:t>Misoczki</a:t>
            </a:r>
            <a:r>
              <a:rPr lang="en-US" sz="1100" dirty="0"/>
              <a:t>, </a:t>
            </a:r>
            <a:r>
              <a:rPr lang="en-US" sz="1100" i="1" dirty="0"/>
              <a:t>“Meta PQC Updates”, </a:t>
            </a:r>
            <a:r>
              <a:rPr lang="en-US" sz="1100" dirty="0"/>
              <a:t>RWPQC 2024 </a:t>
            </a:r>
            <a:r>
              <a:rPr lang="en-US" sz="900" dirty="0"/>
              <a:t>(https://x.com/bwesterb/status/1771958142147973390)</a:t>
            </a:r>
            <a:r>
              <a:rPr lang="en-US" sz="900" i="1" dirty="0"/>
              <a:t> </a:t>
            </a:r>
            <a:endParaRPr lang="en-CH" sz="1600" dirty="0"/>
          </a:p>
        </p:txBody>
      </p:sp>
      <p:sp>
        <p:nvSpPr>
          <p:cNvPr id="23" name="Rectangle 22">
            <a:extLst>
              <a:ext uri="{FF2B5EF4-FFF2-40B4-BE49-F238E27FC236}">
                <a16:creationId xmlns:a16="http://schemas.microsoft.com/office/drawing/2014/main" id="{DCF15CF2-C674-6182-49C3-990A782A9D9E}"/>
              </a:ext>
            </a:extLst>
          </p:cNvPr>
          <p:cNvSpPr/>
          <p:nvPr/>
        </p:nvSpPr>
        <p:spPr>
          <a:xfrm>
            <a:off x="2835976" y="4159250"/>
            <a:ext cx="18757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4" name="Speech Bubble: Rectangle with Corners Rounded 23">
            <a:extLst>
              <a:ext uri="{FF2B5EF4-FFF2-40B4-BE49-F238E27FC236}">
                <a16:creationId xmlns:a16="http://schemas.microsoft.com/office/drawing/2014/main" id="{5D0A056C-1D7E-091D-5E85-2181CA83DA56}"/>
              </a:ext>
            </a:extLst>
          </p:cNvPr>
          <p:cNvSpPr/>
          <p:nvPr/>
        </p:nvSpPr>
        <p:spPr>
          <a:xfrm>
            <a:off x="1184210" y="5333190"/>
            <a:ext cx="2705716" cy="819561"/>
          </a:xfrm>
          <a:prstGeom prst="wedgeRoundRectCallout">
            <a:avLst>
              <a:gd name="adj1" fmla="val 31571"/>
              <a:gd name="adj2" fmla="val -15223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6" name="TextBox 25">
            <a:extLst>
              <a:ext uri="{FF2B5EF4-FFF2-40B4-BE49-F238E27FC236}">
                <a16:creationId xmlns:a16="http://schemas.microsoft.com/office/drawing/2014/main" id="{DFC8EC41-2C2C-7815-D134-C3C7D43C43AF}"/>
              </a:ext>
            </a:extLst>
          </p:cNvPr>
          <p:cNvSpPr txBox="1"/>
          <p:nvPr/>
        </p:nvSpPr>
        <p:spPr>
          <a:xfrm>
            <a:off x="1313227" y="5410563"/>
            <a:ext cx="2705715" cy="646331"/>
          </a:xfrm>
          <a:prstGeom prst="rect">
            <a:avLst/>
          </a:prstGeom>
          <a:noFill/>
        </p:spPr>
        <p:txBody>
          <a:bodyPr wrap="square" rtlCol="0">
            <a:spAutoFit/>
          </a:bodyPr>
          <a:lstStyle/>
          <a:p>
            <a:r>
              <a:rPr lang="en-US" dirty="0"/>
              <a:t>Measurement </a:t>
            </a:r>
            <a:r>
              <a:rPr lang="en-US" dirty="0" err="1"/>
              <a:t>w.r.t.</a:t>
            </a:r>
            <a:r>
              <a:rPr lang="en-US" dirty="0"/>
              <a:t> a </a:t>
            </a:r>
            <a:r>
              <a:rPr lang="en-US" dirty="0">
                <a:solidFill>
                  <a:schemeClr val="accent6"/>
                </a:solidFill>
              </a:rPr>
              <a:t>single</a:t>
            </a:r>
            <a:r>
              <a:rPr lang="en-US" dirty="0"/>
              <a:t> SSH connection.</a:t>
            </a:r>
            <a:endParaRPr lang="en-CH" u="sng" dirty="0"/>
          </a:p>
        </p:txBody>
      </p:sp>
      <p:sp>
        <p:nvSpPr>
          <p:cNvPr id="27" name="Speech Bubble: Rectangle with Corners Rounded 26">
            <a:extLst>
              <a:ext uri="{FF2B5EF4-FFF2-40B4-BE49-F238E27FC236}">
                <a16:creationId xmlns:a16="http://schemas.microsoft.com/office/drawing/2014/main" id="{BF35455D-20F0-6B11-689B-B20D7028A6F0}"/>
              </a:ext>
            </a:extLst>
          </p:cNvPr>
          <p:cNvSpPr/>
          <p:nvPr/>
        </p:nvSpPr>
        <p:spPr>
          <a:xfrm>
            <a:off x="4611482" y="5199950"/>
            <a:ext cx="2946399" cy="1051836"/>
          </a:xfrm>
          <a:prstGeom prst="wedgeRoundRectCallout">
            <a:avLst>
              <a:gd name="adj1" fmla="val -67452"/>
              <a:gd name="adj2" fmla="val -11784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8" name="TextBox 27">
            <a:extLst>
              <a:ext uri="{FF2B5EF4-FFF2-40B4-BE49-F238E27FC236}">
                <a16:creationId xmlns:a16="http://schemas.microsoft.com/office/drawing/2014/main" id="{300629F1-CCDE-D0F4-5B83-30793842C7C7}"/>
              </a:ext>
            </a:extLst>
          </p:cNvPr>
          <p:cNvSpPr txBox="1"/>
          <p:nvPr/>
        </p:nvSpPr>
        <p:spPr>
          <a:xfrm>
            <a:off x="4690052" y="5264203"/>
            <a:ext cx="3009546" cy="923330"/>
          </a:xfrm>
          <a:prstGeom prst="rect">
            <a:avLst/>
          </a:prstGeom>
          <a:noFill/>
        </p:spPr>
        <p:txBody>
          <a:bodyPr wrap="square" rtlCol="0">
            <a:spAutoFit/>
          </a:bodyPr>
          <a:lstStyle/>
          <a:p>
            <a:r>
              <a:rPr lang="en-US" dirty="0"/>
              <a:t>Small performance gains should </a:t>
            </a:r>
            <a:r>
              <a:rPr lang="en-US" dirty="0">
                <a:solidFill>
                  <a:schemeClr val="accent6"/>
                </a:solidFill>
              </a:rPr>
              <a:t>accumulate</a:t>
            </a:r>
            <a:r>
              <a:rPr lang="en-US" dirty="0"/>
              <a:t> in large scale SSH deployments.</a:t>
            </a:r>
            <a:endParaRPr lang="en-CH" u="sng" dirty="0"/>
          </a:p>
        </p:txBody>
      </p:sp>
      <p:sp>
        <p:nvSpPr>
          <p:cNvPr id="29" name="Rectangle 28">
            <a:extLst>
              <a:ext uri="{FF2B5EF4-FFF2-40B4-BE49-F238E27FC236}">
                <a16:creationId xmlns:a16="http://schemas.microsoft.com/office/drawing/2014/main" id="{7DD0653A-26C2-D8BE-BD3A-ECF3B207A51F}"/>
              </a:ext>
            </a:extLst>
          </p:cNvPr>
          <p:cNvSpPr/>
          <p:nvPr/>
        </p:nvSpPr>
        <p:spPr>
          <a:xfrm>
            <a:off x="2849030" y="3232561"/>
            <a:ext cx="1691220"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0" name="Rectangle 29">
            <a:extLst>
              <a:ext uri="{FF2B5EF4-FFF2-40B4-BE49-F238E27FC236}">
                <a16:creationId xmlns:a16="http://schemas.microsoft.com/office/drawing/2014/main" id="{3745A443-E20E-0D25-ADA4-ABD59CE9D504}"/>
              </a:ext>
            </a:extLst>
          </p:cNvPr>
          <p:cNvSpPr/>
          <p:nvPr/>
        </p:nvSpPr>
        <p:spPr>
          <a:xfrm>
            <a:off x="2783158" y="3846693"/>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1" name="Rectangle 30">
            <a:extLst>
              <a:ext uri="{FF2B5EF4-FFF2-40B4-BE49-F238E27FC236}">
                <a16:creationId xmlns:a16="http://schemas.microsoft.com/office/drawing/2014/main" id="{B323BA78-A4B5-C324-24CB-42D762104529}"/>
              </a:ext>
            </a:extLst>
          </p:cNvPr>
          <p:cNvSpPr/>
          <p:nvPr/>
        </p:nvSpPr>
        <p:spPr>
          <a:xfrm>
            <a:off x="3889927" y="4580015"/>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pic>
        <p:nvPicPr>
          <p:cNvPr id="32" name="Picture 2">
            <a:extLst>
              <a:ext uri="{FF2B5EF4-FFF2-40B4-BE49-F238E27FC236}">
                <a16:creationId xmlns:a16="http://schemas.microsoft.com/office/drawing/2014/main" id="{D0DDD3BF-37FD-720D-EB33-BB7B21A6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13" y="1198150"/>
            <a:ext cx="7046818" cy="52887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77D1158-0E87-F872-932E-7ECC8320B494}"/>
              </a:ext>
            </a:extLst>
          </p:cNvPr>
          <p:cNvSpPr/>
          <p:nvPr/>
        </p:nvSpPr>
        <p:spPr>
          <a:xfrm>
            <a:off x="2783156" y="3860549"/>
            <a:ext cx="4030391"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34" name="Rectangle 33">
            <a:extLst>
              <a:ext uri="{FF2B5EF4-FFF2-40B4-BE49-F238E27FC236}">
                <a16:creationId xmlns:a16="http://schemas.microsoft.com/office/drawing/2014/main" id="{AC242377-70F5-7620-ECCC-E2446EC089C4}"/>
              </a:ext>
            </a:extLst>
          </p:cNvPr>
          <p:cNvSpPr/>
          <p:nvPr/>
        </p:nvSpPr>
        <p:spPr>
          <a:xfrm>
            <a:off x="3889925" y="4593871"/>
            <a:ext cx="2314024" cy="2857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654051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BAE4-CD0B-9DE7-14EA-073646A4D1A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AE65D8C-D2F6-98E9-DC7E-714417A4A5DC}"/>
              </a:ext>
            </a:extLst>
          </p:cNvPr>
          <p:cNvSpPr txBox="1"/>
          <p:nvPr/>
        </p:nvSpPr>
        <p:spPr>
          <a:xfrm>
            <a:off x="7381154" y="1849885"/>
            <a:ext cx="4414837" cy="4185761"/>
          </a:xfrm>
          <a:prstGeom prst="rect">
            <a:avLst/>
          </a:prstGeom>
          <a:noFill/>
        </p:spPr>
        <p:txBody>
          <a:bodyPr wrap="square" rtlCol="0">
            <a:spAutoFit/>
          </a:bodyPr>
          <a:lstStyle/>
          <a:p>
            <a:pPr marL="285750" indent="-285750">
              <a:buFont typeface="Arial" panose="020B0604020202020204" pitchFamily="34" charset="0"/>
              <a:buChar char="•"/>
            </a:pPr>
            <a:r>
              <a:rPr lang="en-US" dirty="0"/>
              <a:t>IND-CCA secure KEMs defend against potential </a:t>
            </a:r>
            <a:r>
              <a:rPr lang="en-US" dirty="0">
                <a:solidFill>
                  <a:srgbClr val="FF0000"/>
                </a:solidFill>
              </a:rPr>
              <a:t>public key-reuse attacks</a:t>
            </a:r>
            <a:r>
              <a:rPr lang="en-US" dirty="0"/>
              <a:t> in faulty TLS/SSH implementations.</a:t>
            </a:r>
          </a:p>
          <a:p>
            <a:endParaRPr lang="en-US" dirty="0"/>
          </a:p>
          <a:p>
            <a:pPr marL="285750" indent="-285750">
              <a:buFont typeface="Arial" panose="020B0604020202020204" pitchFamily="34" charset="0"/>
              <a:buChar char="•"/>
            </a:pPr>
            <a:r>
              <a:rPr lang="en-US" dirty="0"/>
              <a:t>Is there a way to retain </a:t>
            </a:r>
            <a:r>
              <a:rPr lang="en-US" dirty="0">
                <a:solidFill>
                  <a:schemeClr val="accent6"/>
                </a:solidFill>
              </a:rPr>
              <a:t>IND-CPA efficiency</a:t>
            </a:r>
            <a:r>
              <a:rPr lang="en-US" dirty="0"/>
              <a:t>, while preventing such </a:t>
            </a:r>
            <a:r>
              <a:rPr lang="en-US" dirty="0">
                <a:solidFill>
                  <a:srgbClr val="FF0000"/>
                </a:solidFill>
              </a:rPr>
              <a:t>implementation errors </a:t>
            </a:r>
            <a:r>
              <a:rPr lang="en-US" dirty="0"/>
              <a:t>from happening?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Or, should we now formally analyze TLS/SSH in a </a:t>
            </a:r>
            <a:r>
              <a:rPr lang="en-US" dirty="0">
                <a:solidFill>
                  <a:srgbClr val="FF0000"/>
                </a:solidFill>
              </a:rPr>
              <a:t>“faulty/adversarial implementation” security model</a:t>
            </a:r>
            <a:r>
              <a:rPr lang="en-US" dirty="0"/>
              <a:t>?</a:t>
            </a:r>
          </a:p>
          <a:p>
            <a:pPr marL="742950" lvl="1" indent="-285750">
              <a:buFont typeface="Arial" panose="020B0604020202020204" pitchFamily="34" charset="0"/>
              <a:buChar char="•"/>
            </a:pPr>
            <a:r>
              <a:rPr lang="en-US" sz="1600" dirty="0"/>
              <a:t>We might then have to rely on “</a:t>
            </a:r>
            <a:r>
              <a:rPr lang="en-US" sz="1600" u="sng" dirty="0"/>
              <a:t>stronger-than-IND-CCA</a:t>
            </a:r>
            <a:r>
              <a:rPr lang="en-US" sz="1600" dirty="0"/>
              <a:t>” security of KEMs.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F61D02CA-DDEC-5498-2314-7C7025D1684A}"/>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7" name="Picture 6">
            <a:extLst>
              <a:ext uri="{FF2B5EF4-FFF2-40B4-BE49-F238E27FC236}">
                <a16:creationId xmlns:a16="http://schemas.microsoft.com/office/drawing/2014/main" id="{FA8A5B45-ABDE-3CA9-76BA-1CD75BD046B0}"/>
              </a:ext>
            </a:extLst>
          </p:cNvPr>
          <p:cNvPicPr>
            <a:picLocks noChangeAspect="1"/>
          </p:cNvPicPr>
          <p:nvPr/>
        </p:nvPicPr>
        <p:blipFill>
          <a:blip r:embed="rId3"/>
          <a:stretch>
            <a:fillRect/>
          </a:stretch>
        </p:blipFill>
        <p:spPr>
          <a:xfrm>
            <a:off x="374650" y="1201738"/>
            <a:ext cx="6717028" cy="343406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71DA3680-5899-027F-15C2-F078C6644D16}"/>
              </a:ext>
            </a:extLst>
          </p:cNvPr>
          <p:cNvSpPr/>
          <p:nvPr/>
        </p:nvSpPr>
        <p:spPr>
          <a:xfrm>
            <a:off x="664126" y="2564118"/>
            <a:ext cx="6187524"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 name="Rectangle 8">
            <a:extLst>
              <a:ext uri="{FF2B5EF4-FFF2-40B4-BE49-F238E27FC236}">
                <a16:creationId xmlns:a16="http://schemas.microsoft.com/office/drawing/2014/main" id="{C3737359-2864-C93E-EC1D-541C43CA0CB4}"/>
              </a:ext>
            </a:extLst>
          </p:cNvPr>
          <p:cNvSpPr/>
          <p:nvPr/>
        </p:nvSpPr>
        <p:spPr>
          <a:xfrm>
            <a:off x="664125" y="3472808"/>
            <a:ext cx="6130375"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10" name="Straight Connector 9">
            <a:extLst>
              <a:ext uri="{FF2B5EF4-FFF2-40B4-BE49-F238E27FC236}">
                <a16:creationId xmlns:a16="http://schemas.microsoft.com/office/drawing/2014/main" id="{51621878-895F-FFB3-8D71-43367DC3FE12}"/>
              </a:ext>
            </a:extLst>
          </p:cNvPr>
          <p:cNvCxnSpPr>
            <a:cxnSpLocks/>
          </p:cNvCxnSpPr>
          <p:nvPr/>
        </p:nvCxnSpPr>
        <p:spPr>
          <a:xfrm>
            <a:off x="7381155" y="1889725"/>
            <a:ext cx="0" cy="36382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3351C3-5E91-8CC7-50B2-1468D21B95C4}"/>
              </a:ext>
            </a:extLst>
          </p:cNvPr>
          <p:cNvSpPr txBox="1"/>
          <p:nvPr/>
        </p:nvSpPr>
        <p:spPr>
          <a:xfrm>
            <a:off x="-27714" y="6628874"/>
            <a:ext cx="12149864" cy="261610"/>
          </a:xfrm>
          <a:prstGeom prst="rect">
            <a:avLst/>
          </a:prstGeom>
          <a:noFill/>
        </p:spPr>
        <p:txBody>
          <a:bodyPr wrap="square" rtlCol="0">
            <a:spAutoFit/>
          </a:bodyPr>
          <a:lstStyle/>
          <a:p>
            <a:r>
              <a:rPr lang="en-US" sz="1100" dirty="0"/>
              <a:t>D. </a:t>
            </a:r>
            <a:r>
              <a:rPr lang="en-US" sz="1100" dirty="0" err="1"/>
              <a:t>Stebila</a:t>
            </a:r>
            <a:r>
              <a:rPr lang="en-US" sz="1100" dirty="0"/>
              <a:t> , S. Fluhrer , S. </a:t>
            </a:r>
            <a:r>
              <a:rPr lang="en-US" sz="1100" dirty="0" err="1"/>
              <a:t>Gueron</a:t>
            </a:r>
            <a:r>
              <a:rPr lang="en-US" sz="1100" dirty="0"/>
              <a:t>, </a:t>
            </a:r>
            <a:r>
              <a:rPr lang="en-US" sz="1100" i="1" dirty="0"/>
              <a:t>“Hybrid key exchange in TLS 1.3” </a:t>
            </a:r>
            <a:r>
              <a:rPr lang="en-US" sz="900" dirty="0"/>
              <a:t>(https://datatracker.ietf.org/doc/draft-ietf-tls-hybrid-design/)</a:t>
            </a:r>
            <a:r>
              <a:rPr lang="en-US" sz="900" i="1" dirty="0"/>
              <a:t> </a:t>
            </a:r>
            <a:endParaRPr lang="en-CH" sz="1600" dirty="0"/>
          </a:p>
        </p:txBody>
      </p:sp>
      <p:sp>
        <p:nvSpPr>
          <p:cNvPr id="2" name="Rectangle 1">
            <a:extLst>
              <a:ext uri="{FF2B5EF4-FFF2-40B4-BE49-F238E27FC236}">
                <a16:creationId xmlns:a16="http://schemas.microsoft.com/office/drawing/2014/main" id="{E5C15C4F-E039-9392-9DDF-253031CEBA79}"/>
              </a:ext>
            </a:extLst>
          </p:cNvPr>
          <p:cNvSpPr/>
          <p:nvPr/>
        </p:nvSpPr>
        <p:spPr>
          <a:xfrm>
            <a:off x="7293672" y="3976686"/>
            <a:ext cx="4565364" cy="2208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12703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C35FF-83FF-A983-5EAB-1568308957C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C768C29-5E84-B0C4-AD85-01D0186AF489}"/>
              </a:ext>
            </a:extLst>
          </p:cNvPr>
          <p:cNvSpPr txBox="1"/>
          <p:nvPr/>
        </p:nvSpPr>
        <p:spPr>
          <a:xfrm>
            <a:off x="7381154" y="1849885"/>
            <a:ext cx="4414837" cy="4185761"/>
          </a:xfrm>
          <a:prstGeom prst="rect">
            <a:avLst/>
          </a:prstGeom>
          <a:noFill/>
        </p:spPr>
        <p:txBody>
          <a:bodyPr wrap="square" rtlCol="0">
            <a:spAutoFit/>
          </a:bodyPr>
          <a:lstStyle/>
          <a:p>
            <a:pPr marL="285750" indent="-285750">
              <a:buFont typeface="Arial" panose="020B0604020202020204" pitchFamily="34" charset="0"/>
              <a:buChar char="•"/>
            </a:pPr>
            <a:r>
              <a:rPr lang="en-US" dirty="0"/>
              <a:t>IND-CCA secure KEMs defend against potential </a:t>
            </a:r>
            <a:r>
              <a:rPr lang="en-US" dirty="0">
                <a:solidFill>
                  <a:srgbClr val="FF0000"/>
                </a:solidFill>
              </a:rPr>
              <a:t>public key-reuse attacks</a:t>
            </a:r>
            <a:r>
              <a:rPr lang="en-US" dirty="0"/>
              <a:t> in faulty TLS/SSH implementations.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 there a way to retain </a:t>
            </a:r>
            <a:r>
              <a:rPr lang="en-US" dirty="0">
                <a:solidFill>
                  <a:schemeClr val="accent6"/>
                </a:solidFill>
              </a:rPr>
              <a:t>IND-CPA efficiency</a:t>
            </a:r>
            <a:r>
              <a:rPr lang="en-US" dirty="0"/>
              <a:t>, while preventing such </a:t>
            </a:r>
            <a:r>
              <a:rPr lang="en-US" dirty="0">
                <a:solidFill>
                  <a:srgbClr val="FF0000"/>
                </a:solidFill>
              </a:rPr>
              <a:t>implementation errors </a:t>
            </a:r>
            <a:r>
              <a:rPr lang="en-US" dirty="0"/>
              <a:t>from happening?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Or, should we now formally analyze TLS/SSH in a </a:t>
            </a:r>
            <a:r>
              <a:rPr lang="en-US" dirty="0">
                <a:solidFill>
                  <a:srgbClr val="FF0000"/>
                </a:solidFill>
              </a:rPr>
              <a:t>“faulty/adversarial implementation” security model</a:t>
            </a:r>
            <a:r>
              <a:rPr lang="en-US" dirty="0"/>
              <a:t>?</a:t>
            </a:r>
          </a:p>
          <a:p>
            <a:pPr marL="742950" lvl="1" indent="-285750">
              <a:buFont typeface="Arial" panose="020B0604020202020204" pitchFamily="34" charset="0"/>
              <a:buChar char="•"/>
            </a:pPr>
            <a:r>
              <a:rPr lang="en-US" sz="1600" dirty="0"/>
              <a:t>We might then have to rely on </a:t>
            </a:r>
            <a:r>
              <a:rPr lang="en-US" sz="1600" dirty="0">
                <a:solidFill>
                  <a:srgbClr val="FF0000"/>
                </a:solidFill>
              </a:rPr>
              <a:t>“stronger-than-IND-CCA” security</a:t>
            </a:r>
            <a:r>
              <a:rPr lang="en-US" sz="1600" dirty="0"/>
              <a:t> of KEMs.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691BC68E-E283-016C-1035-B54147C707C6}"/>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7" name="Picture 6">
            <a:extLst>
              <a:ext uri="{FF2B5EF4-FFF2-40B4-BE49-F238E27FC236}">
                <a16:creationId xmlns:a16="http://schemas.microsoft.com/office/drawing/2014/main" id="{28F5DB9D-4A8A-97FB-8BAA-598BFD985014}"/>
              </a:ext>
            </a:extLst>
          </p:cNvPr>
          <p:cNvPicPr>
            <a:picLocks noChangeAspect="1"/>
          </p:cNvPicPr>
          <p:nvPr/>
        </p:nvPicPr>
        <p:blipFill>
          <a:blip r:embed="rId3"/>
          <a:stretch>
            <a:fillRect/>
          </a:stretch>
        </p:blipFill>
        <p:spPr>
          <a:xfrm>
            <a:off x="374650" y="1201738"/>
            <a:ext cx="6717028" cy="343406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8C95295F-7750-18B7-1E3E-DA2BC1D03CD9}"/>
              </a:ext>
            </a:extLst>
          </p:cNvPr>
          <p:cNvSpPr/>
          <p:nvPr/>
        </p:nvSpPr>
        <p:spPr>
          <a:xfrm>
            <a:off x="664126" y="2564118"/>
            <a:ext cx="6187524"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 name="Rectangle 8">
            <a:extLst>
              <a:ext uri="{FF2B5EF4-FFF2-40B4-BE49-F238E27FC236}">
                <a16:creationId xmlns:a16="http://schemas.microsoft.com/office/drawing/2014/main" id="{6EA0EC2D-1E0B-602D-AE8A-2EEFE6CA0D71}"/>
              </a:ext>
            </a:extLst>
          </p:cNvPr>
          <p:cNvSpPr/>
          <p:nvPr/>
        </p:nvSpPr>
        <p:spPr>
          <a:xfrm>
            <a:off x="664125" y="3472808"/>
            <a:ext cx="6130375"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TextBox 16">
            <a:extLst>
              <a:ext uri="{FF2B5EF4-FFF2-40B4-BE49-F238E27FC236}">
                <a16:creationId xmlns:a16="http://schemas.microsoft.com/office/drawing/2014/main" id="{6DD321FD-A2B8-C237-1819-0054E30765AF}"/>
              </a:ext>
            </a:extLst>
          </p:cNvPr>
          <p:cNvSpPr txBox="1"/>
          <p:nvPr/>
        </p:nvSpPr>
        <p:spPr>
          <a:xfrm>
            <a:off x="-27714" y="6628874"/>
            <a:ext cx="12149864" cy="261610"/>
          </a:xfrm>
          <a:prstGeom prst="rect">
            <a:avLst/>
          </a:prstGeom>
          <a:noFill/>
        </p:spPr>
        <p:txBody>
          <a:bodyPr wrap="square" rtlCol="0">
            <a:spAutoFit/>
          </a:bodyPr>
          <a:lstStyle/>
          <a:p>
            <a:r>
              <a:rPr lang="en-US" sz="1100" dirty="0"/>
              <a:t>D. </a:t>
            </a:r>
            <a:r>
              <a:rPr lang="en-US" sz="1100" dirty="0" err="1"/>
              <a:t>Stebila</a:t>
            </a:r>
            <a:r>
              <a:rPr lang="en-US" sz="1100" dirty="0"/>
              <a:t> , S. Fluhrer , S. </a:t>
            </a:r>
            <a:r>
              <a:rPr lang="en-US" sz="1100" dirty="0" err="1"/>
              <a:t>Gueron</a:t>
            </a:r>
            <a:r>
              <a:rPr lang="en-US" sz="1100" dirty="0"/>
              <a:t>, </a:t>
            </a:r>
            <a:r>
              <a:rPr lang="en-US" sz="1100" i="1" dirty="0"/>
              <a:t>“Hybrid key exchange in TLS 1.3” </a:t>
            </a:r>
            <a:r>
              <a:rPr lang="en-US" sz="900" dirty="0"/>
              <a:t>(https://datatracker.ietf.org/doc/draft-ietf-tls-hybrid-design/)</a:t>
            </a:r>
            <a:r>
              <a:rPr lang="en-US" sz="900" i="1" dirty="0"/>
              <a:t> </a:t>
            </a:r>
            <a:endParaRPr lang="en-CH" sz="1600" dirty="0"/>
          </a:p>
        </p:txBody>
      </p:sp>
      <p:pic>
        <p:nvPicPr>
          <p:cNvPr id="14" name="Picture 13">
            <a:extLst>
              <a:ext uri="{FF2B5EF4-FFF2-40B4-BE49-F238E27FC236}">
                <a16:creationId xmlns:a16="http://schemas.microsoft.com/office/drawing/2014/main" id="{EB4AE1B8-2885-DB71-51CD-81FC45D029CD}"/>
              </a:ext>
            </a:extLst>
          </p:cNvPr>
          <p:cNvPicPr>
            <a:picLocks noChangeAspect="1"/>
          </p:cNvPicPr>
          <p:nvPr/>
        </p:nvPicPr>
        <p:blipFill>
          <a:blip r:embed="rId4"/>
          <a:stretch>
            <a:fillRect/>
          </a:stretch>
        </p:blipFill>
        <p:spPr>
          <a:xfrm>
            <a:off x="605560" y="3340100"/>
            <a:ext cx="6534150" cy="3187989"/>
          </a:xfrm>
          <a:prstGeom prst="rect">
            <a:avLst/>
          </a:prstGeom>
          <a:ln>
            <a:noFill/>
          </a:ln>
          <a:effectLst>
            <a:outerShdw blurRad="190500" algn="tl" rotWithShape="0">
              <a:srgbClr val="000000">
                <a:alpha val="70000"/>
              </a:srgbClr>
            </a:outerShdw>
          </a:effectLst>
        </p:spPr>
      </p:pic>
      <p:cxnSp>
        <p:nvCxnSpPr>
          <p:cNvPr id="6" name="Straight Connector 5">
            <a:extLst>
              <a:ext uri="{FF2B5EF4-FFF2-40B4-BE49-F238E27FC236}">
                <a16:creationId xmlns:a16="http://schemas.microsoft.com/office/drawing/2014/main" id="{79F0D316-EF52-1832-8912-13B987C584F2}"/>
              </a:ext>
            </a:extLst>
          </p:cNvPr>
          <p:cNvCxnSpPr>
            <a:cxnSpLocks/>
          </p:cNvCxnSpPr>
          <p:nvPr/>
        </p:nvCxnSpPr>
        <p:spPr>
          <a:xfrm>
            <a:off x="7381155" y="1889725"/>
            <a:ext cx="0" cy="36382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8311C26-6BF0-9214-FD1B-6FFA88336F4A}"/>
              </a:ext>
            </a:extLst>
          </p:cNvPr>
          <p:cNvSpPr/>
          <p:nvPr/>
        </p:nvSpPr>
        <p:spPr>
          <a:xfrm>
            <a:off x="7293672" y="3976686"/>
            <a:ext cx="4565364" cy="2208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426884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2C900-326C-0114-17FF-834DFDA31A2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E75DE0D-AEE7-084A-0294-99F7FC0DE51C}"/>
              </a:ext>
            </a:extLst>
          </p:cNvPr>
          <p:cNvSpPr txBox="1"/>
          <p:nvPr/>
        </p:nvSpPr>
        <p:spPr>
          <a:xfrm>
            <a:off x="7381154" y="1849885"/>
            <a:ext cx="4414837" cy="4185761"/>
          </a:xfrm>
          <a:prstGeom prst="rect">
            <a:avLst/>
          </a:prstGeom>
          <a:noFill/>
        </p:spPr>
        <p:txBody>
          <a:bodyPr wrap="square" rtlCol="0">
            <a:spAutoFit/>
          </a:bodyPr>
          <a:lstStyle/>
          <a:p>
            <a:pPr marL="285750" indent="-285750">
              <a:buFont typeface="Arial" panose="020B0604020202020204" pitchFamily="34" charset="0"/>
              <a:buChar char="•"/>
            </a:pPr>
            <a:r>
              <a:rPr lang="en-US" dirty="0"/>
              <a:t>IND-CCA secure KEMs defend against potential </a:t>
            </a:r>
            <a:r>
              <a:rPr lang="en-US" dirty="0">
                <a:solidFill>
                  <a:srgbClr val="FF0000"/>
                </a:solidFill>
              </a:rPr>
              <a:t>public key-reuse attacks</a:t>
            </a:r>
            <a:r>
              <a:rPr lang="en-US" dirty="0"/>
              <a:t> in faulty TLS/SSH implementations.</a:t>
            </a:r>
          </a:p>
          <a:p>
            <a:endParaRPr lang="en-US" dirty="0"/>
          </a:p>
          <a:p>
            <a:pPr marL="285750" indent="-285750">
              <a:buFont typeface="Arial" panose="020B0604020202020204" pitchFamily="34" charset="0"/>
              <a:buChar char="•"/>
            </a:pPr>
            <a:r>
              <a:rPr lang="en-US" dirty="0"/>
              <a:t>Is there a way to retain </a:t>
            </a:r>
            <a:r>
              <a:rPr lang="en-US" dirty="0">
                <a:solidFill>
                  <a:schemeClr val="accent6"/>
                </a:solidFill>
              </a:rPr>
              <a:t>IND-CPA efficiency</a:t>
            </a:r>
            <a:r>
              <a:rPr lang="en-US" dirty="0"/>
              <a:t>, while preventing such </a:t>
            </a:r>
            <a:r>
              <a:rPr lang="en-US" dirty="0">
                <a:solidFill>
                  <a:srgbClr val="FF0000"/>
                </a:solidFill>
              </a:rPr>
              <a:t>implementation errors </a:t>
            </a:r>
            <a:r>
              <a:rPr lang="en-US" dirty="0"/>
              <a:t>from happening?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Or, should we formally analyze TLS/SSH in a “faulty/adversarial implementation” (i.e., </a:t>
            </a:r>
            <a:r>
              <a:rPr lang="en-US" dirty="0">
                <a:solidFill>
                  <a:srgbClr val="FF0000"/>
                </a:solidFill>
              </a:rPr>
              <a:t>kleptographic</a:t>
            </a:r>
            <a:r>
              <a:rPr lang="en-US" dirty="0"/>
              <a:t>)</a:t>
            </a:r>
            <a:r>
              <a:rPr lang="en-US" dirty="0">
                <a:solidFill>
                  <a:srgbClr val="FF0000"/>
                </a:solidFill>
              </a:rPr>
              <a:t> </a:t>
            </a:r>
            <a:r>
              <a:rPr lang="en-US" dirty="0"/>
              <a:t>model?</a:t>
            </a:r>
          </a:p>
          <a:p>
            <a:pPr marL="742950" lvl="1" indent="-285750">
              <a:buFont typeface="Arial" panose="020B0604020202020204" pitchFamily="34" charset="0"/>
              <a:buChar char="•"/>
            </a:pPr>
            <a:r>
              <a:rPr lang="en-US" sz="1600" dirty="0"/>
              <a:t>We might then have to rely on “</a:t>
            </a:r>
            <a:r>
              <a:rPr lang="en-US" sz="1600" u="sng" dirty="0"/>
              <a:t>stronger-than-IND-CCA</a:t>
            </a:r>
            <a:r>
              <a:rPr lang="en-US" sz="1600" dirty="0"/>
              <a:t>” security of KEMs.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D8E2D45A-2725-0C3C-1FEC-CAFCF6993A87}"/>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7" name="Picture 6">
            <a:extLst>
              <a:ext uri="{FF2B5EF4-FFF2-40B4-BE49-F238E27FC236}">
                <a16:creationId xmlns:a16="http://schemas.microsoft.com/office/drawing/2014/main" id="{45C12EDF-0602-A765-63FE-CBECA5C569DA}"/>
              </a:ext>
            </a:extLst>
          </p:cNvPr>
          <p:cNvPicPr>
            <a:picLocks noChangeAspect="1"/>
          </p:cNvPicPr>
          <p:nvPr/>
        </p:nvPicPr>
        <p:blipFill>
          <a:blip r:embed="rId3"/>
          <a:stretch>
            <a:fillRect/>
          </a:stretch>
        </p:blipFill>
        <p:spPr>
          <a:xfrm>
            <a:off x="374650" y="1201738"/>
            <a:ext cx="6717028" cy="343406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EF1C84C-D80B-8014-9E8C-9E71C1366F83}"/>
              </a:ext>
            </a:extLst>
          </p:cNvPr>
          <p:cNvSpPr/>
          <p:nvPr/>
        </p:nvSpPr>
        <p:spPr>
          <a:xfrm>
            <a:off x="664126" y="2564118"/>
            <a:ext cx="6187524"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 name="Rectangle 8">
            <a:extLst>
              <a:ext uri="{FF2B5EF4-FFF2-40B4-BE49-F238E27FC236}">
                <a16:creationId xmlns:a16="http://schemas.microsoft.com/office/drawing/2014/main" id="{81C845F2-6736-4ECC-4E7F-A10DC631DAC1}"/>
              </a:ext>
            </a:extLst>
          </p:cNvPr>
          <p:cNvSpPr/>
          <p:nvPr/>
        </p:nvSpPr>
        <p:spPr>
          <a:xfrm>
            <a:off x="664125" y="3472808"/>
            <a:ext cx="6130375"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cxnSp>
        <p:nvCxnSpPr>
          <p:cNvPr id="10" name="Straight Connector 9">
            <a:extLst>
              <a:ext uri="{FF2B5EF4-FFF2-40B4-BE49-F238E27FC236}">
                <a16:creationId xmlns:a16="http://schemas.microsoft.com/office/drawing/2014/main" id="{AA7C2391-307D-72ED-5EAD-E4D8880F71C3}"/>
              </a:ext>
            </a:extLst>
          </p:cNvPr>
          <p:cNvCxnSpPr>
            <a:cxnSpLocks/>
          </p:cNvCxnSpPr>
          <p:nvPr/>
        </p:nvCxnSpPr>
        <p:spPr>
          <a:xfrm>
            <a:off x="7381155" y="1889725"/>
            <a:ext cx="0" cy="36382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8D877DB-ACE3-08C5-7592-93DBE0FE5457}"/>
              </a:ext>
            </a:extLst>
          </p:cNvPr>
          <p:cNvPicPr>
            <a:picLocks noChangeAspect="1"/>
          </p:cNvPicPr>
          <p:nvPr/>
        </p:nvPicPr>
        <p:blipFill>
          <a:blip r:embed="rId4"/>
          <a:stretch>
            <a:fillRect/>
          </a:stretch>
        </p:blipFill>
        <p:spPr>
          <a:xfrm>
            <a:off x="605560" y="3340100"/>
            <a:ext cx="6534150" cy="3187989"/>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7188808B-05B2-621F-88F8-2F3DC03941CF}"/>
              </a:ext>
            </a:extLst>
          </p:cNvPr>
          <p:cNvSpPr txBox="1"/>
          <p:nvPr/>
        </p:nvSpPr>
        <p:spPr>
          <a:xfrm>
            <a:off x="-27714" y="6628874"/>
            <a:ext cx="12149864" cy="261610"/>
          </a:xfrm>
          <a:prstGeom prst="rect">
            <a:avLst/>
          </a:prstGeom>
          <a:noFill/>
        </p:spPr>
        <p:txBody>
          <a:bodyPr wrap="square" rtlCol="0">
            <a:spAutoFit/>
          </a:bodyPr>
          <a:lstStyle/>
          <a:p>
            <a:r>
              <a:rPr lang="en-US" sz="1100" dirty="0"/>
              <a:t>D. </a:t>
            </a:r>
            <a:r>
              <a:rPr lang="en-US" sz="1100" dirty="0" err="1"/>
              <a:t>Stebila</a:t>
            </a:r>
            <a:r>
              <a:rPr lang="en-US" sz="1100" dirty="0"/>
              <a:t> , S. Fluhrer , S. </a:t>
            </a:r>
            <a:r>
              <a:rPr lang="en-US" sz="1100" dirty="0" err="1"/>
              <a:t>Gueron</a:t>
            </a:r>
            <a:r>
              <a:rPr lang="en-US" sz="1100" dirty="0"/>
              <a:t>, </a:t>
            </a:r>
            <a:r>
              <a:rPr lang="en-US" sz="1100" i="1" dirty="0"/>
              <a:t>“Hybrid key exchange in TLS 1.3” </a:t>
            </a:r>
            <a:r>
              <a:rPr lang="en-US" sz="900" dirty="0"/>
              <a:t>(https://datatracker.ietf.org/doc/draft-ietf-tls-hybrid-design/)</a:t>
            </a:r>
            <a:r>
              <a:rPr lang="en-US" sz="900" i="1" dirty="0"/>
              <a:t> </a:t>
            </a:r>
            <a:endParaRPr lang="en-CH" sz="1600" dirty="0"/>
          </a:p>
        </p:txBody>
      </p:sp>
    </p:spTree>
    <p:extLst>
      <p:ext uri="{BB962C8B-B14F-4D97-AF65-F5344CB8AC3E}">
        <p14:creationId xmlns:p14="http://schemas.microsoft.com/office/powerpoint/2010/main" val="2159908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F3D85-852F-52C1-F527-2E4BD2A9976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768264-F156-EC9A-4B74-746803912E17}"/>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8" name="Picture 7" descr="A person standing on a hill with a beach in the background&#10;&#10;AI-generated content may be incorrect.">
            <a:extLst>
              <a:ext uri="{FF2B5EF4-FFF2-40B4-BE49-F238E27FC236}">
                <a16:creationId xmlns:a16="http://schemas.microsoft.com/office/drawing/2014/main" id="{BFE14BC6-B4FB-6CFC-4E1B-C1BBFB885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143" y="1838326"/>
            <a:ext cx="1244397" cy="1397000"/>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C3274477-D0AF-CE45-FF23-5887AD62F088}"/>
              </a:ext>
            </a:extLst>
          </p:cNvPr>
          <p:cNvSpPr txBox="1"/>
          <p:nvPr/>
        </p:nvSpPr>
        <p:spPr>
          <a:xfrm>
            <a:off x="4468852" y="1602551"/>
            <a:ext cx="3319500" cy="646331"/>
          </a:xfrm>
          <a:prstGeom prst="rect">
            <a:avLst/>
          </a:prstGeom>
          <a:noFill/>
        </p:spPr>
        <p:txBody>
          <a:bodyPr wrap="square" rtlCol="0">
            <a:spAutoFit/>
          </a:bodyPr>
          <a:lstStyle/>
          <a:p>
            <a:r>
              <a:rPr lang="en-US" dirty="0">
                <a:solidFill>
                  <a:schemeClr val="accent6"/>
                </a:solidFill>
              </a:rPr>
              <a:t>Efficient IND-CPA </a:t>
            </a:r>
            <a:r>
              <a:rPr lang="en-US" dirty="0"/>
              <a:t>secure KEMs suffice for post-quantum SSH!</a:t>
            </a:r>
            <a:endParaRPr lang="en-CH" dirty="0"/>
          </a:p>
        </p:txBody>
      </p:sp>
      <p:sp>
        <p:nvSpPr>
          <p:cNvPr id="12" name="Speech Bubble: Rectangle with Corners Rounded 11">
            <a:extLst>
              <a:ext uri="{FF2B5EF4-FFF2-40B4-BE49-F238E27FC236}">
                <a16:creationId xmlns:a16="http://schemas.microsoft.com/office/drawing/2014/main" id="{48A0C896-897A-7E2D-689E-AF135AE7C07C}"/>
              </a:ext>
            </a:extLst>
          </p:cNvPr>
          <p:cNvSpPr/>
          <p:nvPr/>
        </p:nvSpPr>
        <p:spPr>
          <a:xfrm>
            <a:off x="4436250" y="1449388"/>
            <a:ext cx="3319500" cy="939800"/>
          </a:xfrm>
          <a:prstGeom prst="wedgeRoundRectCallout">
            <a:avLst>
              <a:gd name="adj1" fmla="val 68059"/>
              <a:gd name="adj2" fmla="val 4762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596788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0B48-AC85-064E-B8F2-3B49B44B87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4C82E1A-6527-F3D8-090C-6DBD27DBEFE1}"/>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8" name="Picture 7" descr="A person standing on a hill with a beach in the background&#10;&#10;AI-generated content may be incorrect.">
            <a:extLst>
              <a:ext uri="{FF2B5EF4-FFF2-40B4-BE49-F238E27FC236}">
                <a16:creationId xmlns:a16="http://schemas.microsoft.com/office/drawing/2014/main" id="{112565F2-755B-791D-CA1E-6A1CD3F7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143" y="1838326"/>
            <a:ext cx="1244397" cy="1397000"/>
          </a:xfrm>
          <a:prstGeom prst="rect">
            <a:avLst/>
          </a:prstGeom>
          <a:ln>
            <a:noFill/>
          </a:ln>
          <a:effectLst>
            <a:outerShdw blurRad="190500" algn="tl" rotWithShape="0">
              <a:srgbClr val="000000">
                <a:alpha val="70000"/>
              </a:srgbClr>
            </a:outerShdw>
          </a:effectLst>
        </p:spPr>
      </p:pic>
      <p:pic>
        <p:nvPicPr>
          <p:cNvPr id="2054" name="Picture 6">
            <a:extLst>
              <a:ext uri="{FF2B5EF4-FFF2-40B4-BE49-F238E27FC236}">
                <a16:creationId xmlns:a16="http://schemas.microsoft.com/office/drawing/2014/main" id="{53543319-C06D-E22C-99F4-506EF862A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282" y="3273426"/>
            <a:ext cx="1371318" cy="13713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4354619-FD5F-AC35-49E3-1A7F732B1D6D}"/>
              </a:ext>
            </a:extLst>
          </p:cNvPr>
          <p:cNvSpPr txBox="1"/>
          <p:nvPr/>
        </p:nvSpPr>
        <p:spPr>
          <a:xfrm>
            <a:off x="1680941" y="4644744"/>
            <a:ext cx="2540000" cy="584775"/>
          </a:xfrm>
          <a:prstGeom prst="rect">
            <a:avLst/>
          </a:prstGeom>
          <a:noFill/>
        </p:spPr>
        <p:txBody>
          <a:bodyPr wrap="square" rtlCol="0">
            <a:spAutoFit/>
          </a:bodyPr>
          <a:lstStyle/>
          <a:p>
            <a:pPr algn="ctr"/>
            <a:r>
              <a:rPr lang="en-US" sz="1600" dirty="0"/>
              <a:t>Damien Miller</a:t>
            </a:r>
          </a:p>
          <a:p>
            <a:pPr algn="ctr"/>
            <a:r>
              <a:rPr lang="en-US" sz="1600" dirty="0"/>
              <a:t>(OpenSSH Maintainer)</a:t>
            </a:r>
            <a:endParaRPr lang="en-CH" sz="1600" dirty="0"/>
          </a:p>
        </p:txBody>
      </p:sp>
      <p:sp>
        <p:nvSpPr>
          <p:cNvPr id="11" name="TextBox 10">
            <a:extLst>
              <a:ext uri="{FF2B5EF4-FFF2-40B4-BE49-F238E27FC236}">
                <a16:creationId xmlns:a16="http://schemas.microsoft.com/office/drawing/2014/main" id="{E44AC580-F383-37D4-2BFF-4D82A1AA5882}"/>
              </a:ext>
            </a:extLst>
          </p:cNvPr>
          <p:cNvSpPr txBox="1"/>
          <p:nvPr/>
        </p:nvSpPr>
        <p:spPr>
          <a:xfrm>
            <a:off x="4468852" y="1602551"/>
            <a:ext cx="3319500" cy="646331"/>
          </a:xfrm>
          <a:prstGeom prst="rect">
            <a:avLst/>
          </a:prstGeom>
          <a:noFill/>
        </p:spPr>
        <p:txBody>
          <a:bodyPr wrap="square" rtlCol="0">
            <a:spAutoFit/>
          </a:bodyPr>
          <a:lstStyle/>
          <a:p>
            <a:r>
              <a:rPr lang="en-US" dirty="0">
                <a:solidFill>
                  <a:schemeClr val="accent6"/>
                </a:solidFill>
              </a:rPr>
              <a:t>Efficient IND-CPA </a:t>
            </a:r>
            <a:r>
              <a:rPr lang="en-US" dirty="0"/>
              <a:t>secure KEMs suffice for post-quantum SSH!</a:t>
            </a:r>
            <a:endParaRPr lang="en-CH" dirty="0"/>
          </a:p>
        </p:txBody>
      </p:sp>
      <p:sp>
        <p:nvSpPr>
          <p:cNvPr id="12" name="Speech Bubble: Rectangle with Corners Rounded 11">
            <a:extLst>
              <a:ext uri="{FF2B5EF4-FFF2-40B4-BE49-F238E27FC236}">
                <a16:creationId xmlns:a16="http://schemas.microsoft.com/office/drawing/2014/main" id="{21775C47-A15E-991D-6EB0-3275E17D76E4}"/>
              </a:ext>
            </a:extLst>
          </p:cNvPr>
          <p:cNvSpPr/>
          <p:nvPr/>
        </p:nvSpPr>
        <p:spPr>
          <a:xfrm>
            <a:off x="4436250" y="1449388"/>
            <a:ext cx="3319500" cy="939800"/>
          </a:xfrm>
          <a:prstGeom prst="wedgeRoundRectCallout">
            <a:avLst>
              <a:gd name="adj1" fmla="val 68059"/>
              <a:gd name="adj2" fmla="val 4762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9170AED9-F056-80D2-3309-D93865D6DC04}"/>
              </a:ext>
            </a:extLst>
          </p:cNvPr>
          <p:cNvSpPr txBox="1"/>
          <p:nvPr/>
        </p:nvSpPr>
        <p:spPr>
          <a:xfrm>
            <a:off x="4468852" y="2993201"/>
            <a:ext cx="3319500" cy="646331"/>
          </a:xfrm>
          <a:prstGeom prst="rect">
            <a:avLst/>
          </a:prstGeom>
          <a:noFill/>
        </p:spPr>
        <p:txBody>
          <a:bodyPr wrap="square" rtlCol="0">
            <a:spAutoFit/>
          </a:bodyPr>
          <a:lstStyle/>
          <a:p>
            <a:r>
              <a:rPr lang="en-US" dirty="0"/>
              <a:t>Cool! Are such IND-CPA secure KEMs </a:t>
            </a:r>
            <a:r>
              <a:rPr lang="en-US" dirty="0">
                <a:solidFill>
                  <a:srgbClr val="FF0000"/>
                </a:solidFill>
              </a:rPr>
              <a:t>FIPS-compliant</a:t>
            </a:r>
            <a:r>
              <a:rPr lang="en-US" dirty="0"/>
              <a:t>?</a:t>
            </a:r>
            <a:endParaRPr lang="en-CH" dirty="0"/>
          </a:p>
        </p:txBody>
      </p:sp>
      <p:sp>
        <p:nvSpPr>
          <p:cNvPr id="15" name="Speech Bubble: Rectangle with Corners Rounded 14">
            <a:extLst>
              <a:ext uri="{FF2B5EF4-FFF2-40B4-BE49-F238E27FC236}">
                <a16:creationId xmlns:a16="http://schemas.microsoft.com/office/drawing/2014/main" id="{FEAD31AF-DDEF-4ED5-1105-216E315355B4}"/>
              </a:ext>
            </a:extLst>
          </p:cNvPr>
          <p:cNvSpPr/>
          <p:nvPr/>
        </p:nvSpPr>
        <p:spPr>
          <a:xfrm>
            <a:off x="4436250" y="2840038"/>
            <a:ext cx="3319500" cy="939800"/>
          </a:xfrm>
          <a:prstGeom prst="wedgeRoundRectCallout">
            <a:avLst>
              <a:gd name="adj1" fmla="val -72351"/>
              <a:gd name="adj2" fmla="val 7735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81391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5ED0-7145-8D72-D581-CEBD9D6D866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C1BB334-4E70-5D79-D730-C36E7AD3AA3F}"/>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8" name="Picture 7" descr="A person standing on a hill with a beach in the background&#10;&#10;AI-generated content may be incorrect.">
            <a:extLst>
              <a:ext uri="{FF2B5EF4-FFF2-40B4-BE49-F238E27FC236}">
                <a16:creationId xmlns:a16="http://schemas.microsoft.com/office/drawing/2014/main" id="{3A95D0C0-8D60-1836-1ECA-BB49A6C5A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143" y="1838326"/>
            <a:ext cx="1244397" cy="1397000"/>
          </a:xfrm>
          <a:prstGeom prst="rect">
            <a:avLst/>
          </a:prstGeom>
          <a:ln>
            <a:noFill/>
          </a:ln>
          <a:effectLst>
            <a:outerShdw blurRad="190500" algn="tl" rotWithShape="0">
              <a:srgbClr val="000000">
                <a:alpha val="70000"/>
              </a:srgbClr>
            </a:outerShdw>
          </a:effectLst>
        </p:spPr>
      </p:pic>
      <p:pic>
        <p:nvPicPr>
          <p:cNvPr id="2054" name="Picture 6">
            <a:extLst>
              <a:ext uri="{FF2B5EF4-FFF2-40B4-BE49-F238E27FC236}">
                <a16:creationId xmlns:a16="http://schemas.microsoft.com/office/drawing/2014/main" id="{3BCB9A65-AE43-EFF1-9A6A-578E050BE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282" y="3273426"/>
            <a:ext cx="1371318" cy="13713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8B48AB-D13C-4D45-68E0-69D3EB731D15}"/>
              </a:ext>
            </a:extLst>
          </p:cNvPr>
          <p:cNvSpPr txBox="1"/>
          <p:nvPr/>
        </p:nvSpPr>
        <p:spPr>
          <a:xfrm>
            <a:off x="1680941" y="4644744"/>
            <a:ext cx="2540000" cy="584775"/>
          </a:xfrm>
          <a:prstGeom prst="rect">
            <a:avLst/>
          </a:prstGeom>
          <a:noFill/>
        </p:spPr>
        <p:txBody>
          <a:bodyPr wrap="square" rtlCol="0">
            <a:spAutoFit/>
          </a:bodyPr>
          <a:lstStyle/>
          <a:p>
            <a:pPr algn="ctr"/>
            <a:r>
              <a:rPr lang="en-US" sz="1600" dirty="0"/>
              <a:t>Damien Miller</a:t>
            </a:r>
          </a:p>
          <a:p>
            <a:pPr algn="ctr"/>
            <a:r>
              <a:rPr lang="en-US" sz="1600" dirty="0"/>
              <a:t>(OpenSSH Maintainer)</a:t>
            </a:r>
            <a:endParaRPr lang="en-CH" sz="1600" dirty="0"/>
          </a:p>
        </p:txBody>
      </p:sp>
      <p:sp>
        <p:nvSpPr>
          <p:cNvPr id="11" name="TextBox 10">
            <a:extLst>
              <a:ext uri="{FF2B5EF4-FFF2-40B4-BE49-F238E27FC236}">
                <a16:creationId xmlns:a16="http://schemas.microsoft.com/office/drawing/2014/main" id="{8C0EF385-D442-5D7F-A2B3-53F84C7E048C}"/>
              </a:ext>
            </a:extLst>
          </p:cNvPr>
          <p:cNvSpPr txBox="1"/>
          <p:nvPr/>
        </p:nvSpPr>
        <p:spPr>
          <a:xfrm>
            <a:off x="4468852" y="1602551"/>
            <a:ext cx="3319500" cy="646331"/>
          </a:xfrm>
          <a:prstGeom prst="rect">
            <a:avLst/>
          </a:prstGeom>
          <a:noFill/>
        </p:spPr>
        <p:txBody>
          <a:bodyPr wrap="square" rtlCol="0">
            <a:spAutoFit/>
          </a:bodyPr>
          <a:lstStyle/>
          <a:p>
            <a:r>
              <a:rPr lang="en-US" dirty="0">
                <a:solidFill>
                  <a:schemeClr val="accent6"/>
                </a:solidFill>
              </a:rPr>
              <a:t>Efficient IND-CPA </a:t>
            </a:r>
            <a:r>
              <a:rPr lang="en-US" dirty="0"/>
              <a:t>secure KEMs suffice for post-quantum SSH!</a:t>
            </a:r>
            <a:endParaRPr lang="en-CH" dirty="0"/>
          </a:p>
        </p:txBody>
      </p:sp>
      <p:sp>
        <p:nvSpPr>
          <p:cNvPr id="12" name="Speech Bubble: Rectangle with Corners Rounded 11">
            <a:extLst>
              <a:ext uri="{FF2B5EF4-FFF2-40B4-BE49-F238E27FC236}">
                <a16:creationId xmlns:a16="http://schemas.microsoft.com/office/drawing/2014/main" id="{C1130B33-EFF0-147F-A467-43364F4D44EA}"/>
              </a:ext>
            </a:extLst>
          </p:cNvPr>
          <p:cNvSpPr/>
          <p:nvPr/>
        </p:nvSpPr>
        <p:spPr>
          <a:xfrm>
            <a:off x="4436250" y="1449388"/>
            <a:ext cx="3319500" cy="939800"/>
          </a:xfrm>
          <a:prstGeom prst="wedgeRoundRectCallout">
            <a:avLst>
              <a:gd name="adj1" fmla="val 68059"/>
              <a:gd name="adj2" fmla="val 4762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C1EA9F79-632D-EF5C-FB74-8E2A01968853}"/>
              </a:ext>
            </a:extLst>
          </p:cNvPr>
          <p:cNvSpPr txBox="1"/>
          <p:nvPr/>
        </p:nvSpPr>
        <p:spPr>
          <a:xfrm>
            <a:off x="4468852" y="2993201"/>
            <a:ext cx="3319500" cy="646331"/>
          </a:xfrm>
          <a:prstGeom prst="rect">
            <a:avLst/>
          </a:prstGeom>
          <a:noFill/>
        </p:spPr>
        <p:txBody>
          <a:bodyPr wrap="square" rtlCol="0">
            <a:spAutoFit/>
          </a:bodyPr>
          <a:lstStyle/>
          <a:p>
            <a:r>
              <a:rPr lang="en-US" dirty="0"/>
              <a:t>Cool! Are such IND-CPA secure KEMs </a:t>
            </a:r>
            <a:r>
              <a:rPr lang="en-US" dirty="0">
                <a:solidFill>
                  <a:srgbClr val="FF0000"/>
                </a:solidFill>
              </a:rPr>
              <a:t>FIPS-compliant</a:t>
            </a:r>
            <a:r>
              <a:rPr lang="en-US" dirty="0"/>
              <a:t>?</a:t>
            </a:r>
            <a:endParaRPr lang="en-CH" dirty="0"/>
          </a:p>
        </p:txBody>
      </p:sp>
      <p:sp>
        <p:nvSpPr>
          <p:cNvPr id="15" name="Speech Bubble: Rectangle with Corners Rounded 14">
            <a:extLst>
              <a:ext uri="{FF2B5EF4-FFF2-40B4-BE49-F238E27FC236}">
                <a16:creationId xmlns:a16="http://schemas.microsoft.com/office/drawing/2014/main" id="{6A25DDAD-CAA0-1421-B150-E7B6045F7479}"/>
              </a:ext>
            </a:extLst>
          </p:cNvPr>
          <p:cNvSpPr/>
          <p:nvPr/>
        </p:nvSpPr>
        <p:spPr>
          <a:xfrm>
            <a:off x="4436250" y="2840038"/>
            <a:ext cx="3319500" cy="939800"/>
          </a:xfrm>
          <a:prstGeom prst="wedgeRoundRectCallout">
            <a:avLst>
              <a:gd name="adj1" fmla="val -72351"/>
              <a:gd name="adj2" fmla="val 7735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16" name="Picture 15" descr="A person standing on a hill with a beach in the background&#10;&#10;AI-generated content may be incorrect.">
            <a:extLst>
              <a:ext uri="{FF2B5EF4-FFF2-40B4-BE49-F238E27FC236}">
                <a16:creationId xmlns:a16="http://schemas.microsoft.com/office/drawing/2014/main" id="{499463EC-19D4-3D6A-7765-2C95E8FBD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143" y="4630896"/>
            <a:ext cx="1244397" cy="1397000"/>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99E23F4A-FD52-54C3-1020-A26BD4BCBED2}"/>
              </a:ext>
            </a:extLst>
          </p:cNvPr>
          <p:cNvSpPr txBox="1"/>
          <p:nvPr/>
        </p:nvSpPr>
        <p:spPr>
          <a:xfrm>
            <a:off x="5503902" y="4383851"/>
            <a:ext cx="3319500" cy="646331"/>
          </a:xfrm>
          <a:prstGeom prst="rect">
            <a:avLst/>
          </a:prstGeom>
          <a:noFill/>
        </p:spPr>
        <p:txBody>
          <a:bodyPr wrap="square" rtlCol="0">
            <a:spAutoFit/>
          </a:bodyPr>
          <a:lstStyle/>
          <a:p>
            <a:r>
              <a:rPr lang="en-CH" sz="3600" dirty="0"/>
              <a:t>😶</a:t>
            </a:r>
          </a:p>
        </p:txBody>
      </p:sp>
      <p:sp>
        <p:nvSpPr>
          <p:cNvPr id="18" name="Speech Bubble: Rectangle with Corners Rounded 17">
            <a:extLst>
              <a:ext uri="{FF2B5EF4-FFF2-40B4-BE49-F238E27FC236}">
                <a16:creationId xmlns:a16="http://schemas.microsoft.com/office/drawing/2014/main" id="{2BF33B7F-97E3-7F46-AC23-9B8628438527}"/>
              </a:ext>
            </a:extLst>
          </p:cNvPr>
          <p:cNvSpPr/>
          <p:nvPr/>
        </p:nvSpPr>
        <p:spPr>
          <a:xfrm>
            <a:off x="5357772" y="4241958"/>
            <a:ext cx="1155219" cy="939800"/>
          </a:xfrm>
          <a:prstGeom prst="wedgeRoundRectCallout">
            <a:avLst>
              <a:gd name="adj1" fmla="val 208777"/>
              <a:gd name="adj2" fmla="val 59785"/>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694771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9927C-D456-AAC4-6CBB-AC8C7950988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433F019-34A2-00B2-9F6F-D3B549D9B5C8}"/>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86C3D1BB-7D70-323E-64DD-A90E59EAEA2D}"/>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2" name="Rectangle 1">
            <a:extLst>
              <a:ext uri="{FF2B5EF4-FFF2-40B4-BE49-F238E27FC236}">
                <a16:creationId xmlns:a16="http://schemas.microsoft.com/office/drawing/2014/main" id="{04113A8D-BC9A-7DF0-9A63-6D3515A9FFF8}"/>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57" name="Picture 56">
            <a:extLst>
              <a:ext uri="{FF2B5EF4-FFF2-40B4-BE49-F238E27FC236}">
                <a16:creationId xmlns:a16="http://schemas.microsoft.com/office/drawing/2014/main" id="{B102D7BE-3571-18B2-A248-4D48130DFE1A}"/>
              </a:ext>
            </a:extLst>
          </p:cNvPr>
          <p:cNvPicPr>
            <a:picLocks noChangeAspect="1"/>
          </p:cNvPicPr>
          <p:nvPr/>
        </p:nvPicPr>
        <p:blipFill>
          <a:blip r:embed="rId4"/>
          <a:stretch>
            <a:fillRect/>
          </a:stretch>
        </p:blipFill>
        <p:spPr>
          <a:xfrm>
            <a:off x="645703" y="109440"/>
            <a:ext cx="10900593" cy="6639119"/>
          </a:xfrm>
          <a:prstGeom prst="rect">
            <a:avLst/>
          </a:prstGeom>
          <a:ln>
            <a:noFill/>
          </a:ln>
          <a:effectLst>
            <a:outerShdw blurRad="190500" algn="tl" rotWithShape="0">
              <a:srgbClr val="000000">
                <a:alpha val="70000"/>
              </a:srgbClr>
            </a:outerShdw>
          </a:effectLst>
        </p:spPr>
      </p:pic>
      <p:pic>
        <p:nvPicPr>
          <p:cNvPr id="55" name="Picture 54">
            <a:extLst>
              <a:ext uri="{FF2B5EF4-FFF2-40B4-BE49-F238E27FC236}">
                <a16:creationId xmlns:a16="http://schemas.microsoft.com/office/drawing/2014/main" id="{4409C6F5-76AF-7501-8318-D2F9EDDA1CF7}"/>
              </a:ext>
            </a:extLst>
          </p:cNvPr>
          <p:cNvPicPr>
            <a:picLocks noChangeAspect="1"/>
          </p:cNvPicPr>
          <p:nvPr/>
        </p:nvPicPr>
        <p:blipFill>
          <a:blip r:embed="rId5"/>
          <a:stretch>
            <a:fillRect/>
          </a:stretch>
        </p:blipFill>
        <p:spPr>
          <a:xfrm>
            <a:off x="1210340" y="-207808"/>
            <a:ext cx="10046479" cy="7204346"/>
          </a:xfrm>
          <a:prstGeom prst="rect">
            <a:avLst/>
          </a:prstGeom>
        </p:spPr>
      </p:pic>
    </p:spTree>
    <p:extLst>
      <p:ext uri="{BB962C8B-B14F-4D97-AF65-F5344CB8AC3E}">
        <p14:creationId xmlns:p14="http://schemas.microsoft.com/office/powerpoint/2010/main" val="3313200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502DE5-A297-384E-B4E2-02D3E40C16EA}"/>
              </a:ext>
            </a:extLst>
          </p:cNvPr>
          <p:cNvSpPr>
            <a:spLocks noGrp="1"/>
          </p:cNvSpPr>
          <p:nvPr>
            <p:ph type="title"/>
          </p:nvPr>
        </p:nvSpPr>
        <p:spPr>
          <a:xfrm>
            <a:off x="838200" y="123825"/>
            <a:ext cx="10515600" cy="1325563"/>
          </a:xfrm>
        </p:spPr>
        <p:txBody>
          <a:bodyPr/>
          <a:lstStyle/>
          <a:p>
            <a:pPr algn="ctr"/>
            <a:r>
              <a:rPr lang="en-US" dirty="0"/>
              <a:t>Discussion</a:t>
            </a:r>
            <a:endParaRPr lang="en-CH" dirty="0"/>
          </a:p>
        </p:txBody>
      </p:sp>
      <p:pic>
        <p:nvPicPr>
          <p:cNvPr id="8" name="Picture 7" descr="A person standing on a hill with a beach in the background&#10;&#10;AI-generated content may be incorrect.">
            <a:extLst>
              <a:ext uri="{FF2B5EF4-FFF2-40B4-BE49-F238E27FC236}">
                <a16:creationId xmlns:a16="http://schemas.microsoft.com/office/drawing/2014/main" id="{C4000DEE-9F83-103F-D607-BCDF065DB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143" y="1838326"/>
            <a:ext cx="1244397" cy="1397000"/>
          </a:xfrm>
          <a:prstGeom prst="rect">
            <a:avLst/>
          </a:prstGeom>
          <a:ln>
            <a:noFill/>
          </a:ln>
          <a:effectLst>
            <a:outerShdw blurRad="190500" algn="tl" rotWithShape="0">
              <a:srgbClr val="000000">
                <a:alpha val="70000"/>
              </a:srgbClr>
            </a:outerShdw>
          </a:effectLst>
        </p:spPr>
      </p:pic>
      <p:pic>
        <p:nvPicPr>
          <p:cNvPr id="2054" name="Picture 6">
            <a:extLst>
              <a:ext uri="{FF2B5EF4-FFF2-40B4-BE49-F238E27FC236}">
                <a16:creationId xmlns:a16="http://schemas.microsoft.com/office/drawing/2014/main" id="{D7B38380-8B9D-2B79-D9C7-E7FA90B9A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282" y="3273426"/>
            <a:ext cx="1371318" cy="13713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E41621-0E76-D830-5F2B-D394C24F790C}"/>
              </a:ext>
            </a:extLst>
          </p:cNvPr>
          <p:cNvSpPr txBox="1"/>
          <p:nvPr/>
        </p:nvSpPr>
        <p:spPr>
          <a:xfrm>
            <a:off x="1680941" y="4644744"/>
            <a:ext cx="2540000" cy="584775"/>
          </a:xfrm>
          <a:prstGeom prst="rect">
            <a:avLst/>
          </a:prstGeom>
          <a:noFill/>
        </p:spPr>
        <p:txBody>
          <a:bodyPr wrap="square" rtlCol="0">
            <a:spAutoFit/>
          </a:bodyPr>
          <a:lstStyle/>
          <a:p>
            <a:pPr algn="ctr"/>
            <a:r>
              <a:rPr lang="en-US" sz="1600" dirty="0"/>
              <a:t>Damien Miller</a:t>
            </a:r>
          </a:p>
          <a:p>
            <a:pPr algn="ctr"/>
            <a:r>
              <a:rPr lang="en-US" sz="1600" dirty="0"/>
              <a:t>(OpenSSH Maintainer)</a:t>
            </a:r>
            <a:endParaRPr lang="en-CH" sz="1600" dirty="0"/>
          </a:p>
        </p:txBody>
      </p:sp>
      <p:sp>
        <p:nvSpPr>
          <p:cNvPr id="11" name="TextBox 10">
            <a:extLst>
              <a:ext uri="{FF2B5EF4-FFF2-40B4-BE49-F238E27FC236}">
                <a16:creationId xmlns:a16="http://schemas.microsoft.com/office/drawing/2014/main" id="{F60E84B7-DB23-4359-C8FA-CEF86AC3266F}"/>
              </a:ext>
            </a:extLst>
          </p:cNvPr>
          <p:cNvSpPr txBox="1"/>
          <p:nvPr/>
        </p:nvSpPr>
        <p:spPr>
          <a:xfrm>
            <a:off x="4468852" y="1602551"/>
            <a:ext cx="3319500" cy="646331"/>
          </a:xfrm>
          <a:prstGeom prst="rect">
            <a:avLst/>
          </a:prstGeom>
          <a:noFill/>
        </p:spPr>
        <p:txBody>
          <a:bodyPr wrap="square" rtlCol="0">
            <a:spAutoFit/>
          </a:bodyPr>
          <a:lstStyle/>
          <a:p>
            <a:r>
              <a:rPr lang="en-US" dirty="0">
                <a:solidFill>
                  <a:schemeClr val="accent6"/>
                </a:solidFill>
              </a:rPr>
              <a:t>Efficient IND-CPA </a:t>
            </a:r>
            <a:r>
              <a:rPr lang="en-US" dirty="0"/>
              <a:t>secure KEMs suffice for post-quantum SSH!</a:t>
            </a:r>
            <a:endParaRPr lang="en-CH" dirty="0"/>
          </a:p>
        </p:txBody>
      </p:sp>
      <p:sp>
        <p:nvSpPr>
          <p:cNvPr id="12" name="Speech Bubble: Rectangle with Corners Rounded 11">
            <a:extLst>
              <a:ext uri="{FF2B5EF4-FFF2-40B4-BE49-F238E27FC236}">
                <a16:creationId xmlns:a16="http://schemas.microsoft.com/office/drawing/2014/main" id="{DF381A4A-01FA-3E7C-4020-88210069474A}"/>
              </a:ext>
            </a:extLst>
          </p:cNvPr>
          <p:cNvSpPr/>
          <p:nvPr/>
        </p:nvSpPr>
        <p:spPr>
          <a:xfrm>
            <a:off x="4436250" y="1449388"/>
            <a:ext cx="3319500" cy="939800"/>
          </a:xfrm>
          <a:prstGeom prst="wedgeRoundRectCallout">
            <a:avLst>
              <a:gd name="adj1" fmla="val 68059"/>
              <a:gd name="adj2" fmla="val 4762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DA511DAB-3269-1F3B-6C59-EBF6501835E6}"/>
              </a:ext>
            </a:extLst>
          </p:cNvPr>
          <p:cNvSpPr txBox="1"/>
          <p:nvPr/>
        </p:nvSpPr>
        <p:spPr>
          <a:xfrm>
            <a:off x="4468852" y="2993201"/>
            <a:ext cx="3319500" cy="646331"/>
          </a:xfrm>
          <a:prstGeom prst="rect">
            <a:avLst/>
          </a:prstGeom>
          <a:noFill/>
        </p:spPr>
        <p:txBody>
          <a:bodyPr wrap="square" rtlCol="0">
            <a:spAutoFit/>
          </a:bodyPr>
          <a:lstStyle/>
          <a:p>
            <a:r>
              <a:rPr lang="en-US" dirty="0"/>
              <a:t>Cool! Are such IND-CPA secure KEMs </a:t>
            </a:r>
            <a:r>
              <a:rPr lang="en-US" dirty="0">
                <a:solidFill>
                  <a:srgbClr val="FF0000"/>
                </a:solidFill>
              </a:rPr>
              <a:t>FIPS-compliant</a:t>
            </a:r>
            <a:r>
              <a:rPr lang="en-US" dirty="0"/>
              <a:t>?</a:t>
            </a:r>
            <a:endParaRPr lang="en-CH" dirty="0"/>
          </a:p>
        </p:txBody>
      </p:sp>
      <p:sp>
        <p:nvSpPr>
          <p:cNvPr id="15" name="Speech Bubble: Rectangle with Corners Rounded 14">
            <a:extLst>
              <a:ext uri="{FF2B5EF4-FFF2-40B4-BE49-F238E27FC236}">
                <a16:creationId xmlns:a16="http://schemas.microsoft.com/office/drawing/2014/main" id="{203E1241-5BF4-F46E-3C73-F45A58B60AF2}"/>
              </a:ext>
            </a:extLst>
          </p:cNvPr>
          <p:cNvSpPr/>
          <p:nvPr/>
        </p:nvSpPr>
        <p:spPr>
          <a:xfrm>
            <a:off x="4436250" y="2840038"/>
            <a:ext cx="3319500" cy="939800"/>
          </a:xfrm>
          <a:prstGeom prst="wedgeRoundRectCallout">
            <a:avLst>
              <a:gd name="adj1" fmla="val -72351"/>
              <a:gd name="adj2" fmla="val 77353"/>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16" name="Picture 15" descr="A person standing on a hill with a beach in the background&#10;&#10;AI-generated content may be incorrect.">
            <a:extLst>
              <a:ext uri="{FF2B5EF4-FFF2-40B4-BE49-F238E27FC236}">
                <a16:creationId xmlns:a16="http://schemas.microsoft.com/office/drawing/2014/main" id="{24D67D22-165C-B430-8A40-D8CD61D76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143" y="4630896"/>
            <a:ext cx="1244397" cy="1397000"/>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18D38E9F-468A-33F8-A92B-F2C554B77678}"/>
              </a:ext>
            </a:extLst>
          </p:cNvPr>
          <p:cNvSpPr txBox="1"/>
          <p:nvPr/>
        </p:nvSpPr>
        <p:spPr>
          <a:xfrm>
            <a:off x="5503902" y="4383851"/>
            <a:ext cx="3319500" cy="646331"/>
          </a:xfrm>
          <a:prstGeom prst="rect">
            <a:avLst/>
          </a:prstGeom>
          <a:noFill/>
        </p:spPr>
        <p:txBody>
          <a:bodyPr wrap="square" rtlCol="0">
            <a:spAutoFit/>
          </a:bodyPr>
          <a:lstStyle/>
          <a:p>
            <a:r>
              <a:rPr lang="en-CH" sz="3600" dirty="0"/>
              <a:t>😶</a:t>
            </a:r>
          </a:p>
        </p:txBody>
      </p:sp>
      <p:sp>
        <p:nvSpPr>
          <p:cNvPr id="18" name="Speech Bubble: Rectangle with Corners Rounded 17">
            <a:extLst>
              <a:ext uri="{FF2B5EF4-FFF2-40B4-BE49-F238E27FC236}">
                <a16:creationId xmlns:a16="http://schemas.microsoft.com/office/drawing/2014/main" id="{1A6D529D-6691-3649-F8FF-130342BD7AB3}"/>
              </a:ext>
            </a:extLst>
          </p:cNvPr>
          <p:cNvSpPr/>
          <p:nvPr/>
        </p:nvSpPr>
        <p:spPr>
          <a:xfrm>
            <a:off x="5357772" y="4241958"/>
            <a:ext cx="1155219" cy="939800"/>
          </a:xfrm>
          <a:prstGeom prst="wedgeRoundRectCallout">
            <a:avLst>
              <a:gd name="adj1" fmla="val 208777"/>
              <a:gd name="adj2" fmla="val 59785"/>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22" name="Picture 21">
            <a:extLst>
              <a:ext uri="{FF2B5EF4-FFF2-40B4-BE49-F238E27FC236}">
                <a16:creationId xmlns:a16="http://schemas.microsoft.com/office/drawing/2014/main" id="{0E07FEEB-8D93-D72A-CF84-DA3A7EF508B6}"/>
              </a:ext>
            </a:extLst>
          </p:cNvPr>
          <p:cNvPicPr>
            <a:picLocks noChangeAspect="1"/>
          </p:cNvPicPr>
          <p:nvPr/>
        </p:nvPicPr>
        <p:blipFill>
          <a:blip r:embed="rId5"/>
          <a:stretch>
            <a:fillRect/>
          </a:stretch>
        </p:blipFill>
        <p:spPr>
          <a:xfrm>
            <a:off x="4354291" y="4178108"/>
            <a:ext cx="7444009" cy="2302576"/>
          </a:xfrm>
          <a:prstGeom prst="rect">
            <a:avLst/>
          </a:prstGeom>
          <a:ln>
            <a:noFill/>
          </a:ln>
          <a:effectLst>
            <a:outerShdw blurRad="190500" algn="tl" rotWithShape="0">
              <a:srgbClr val="000000">
                <a:alpha val="70000"/>
              </a:srgbClr>
            </a:outerShdw>
          </a:effectLst>
        </p:spPr>
      </p:pic>
      <p:sp>
        <p:nvSpPr>
          <p:cNvPr id="23" name="Rectangle 22">
            <a:extLst>
              <a:ext uri="{FF2B5EF4-FFF2-40B4-BE49-F238E27FC236}">
                <a16:creationId xmlns:a16="http://schemas.microsoft.com/office/drawing/2014/main" id="{3A14877E-482A-1F0B-9B2E-91F3D997AAD2}"/>
              </a:ext>
            </a:extLst>
          </p:cNvPr>
          <p:cNvSpPr/>
          <p:nvPr/>
        </p:nvSpPr>
        <p:spPr>
          <a:xfrm>
            <a:off x="4468852" y="4937131"/>
            <a:ext cx="6967498" cy="50387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4" name="Rectangle 23">
            <a:extLst>
              <a:ext uri="{FF2B5EF4-FFF2-40B4-BE49-F238E27FC236}">
                <a16:creationId xmlns:a16="http://schemas.microsoft.com/office/drawing/2014/main" id="{6C118368-AEF0-3A52-504F-15144DC66BE9}"/>
              </a:ext>
            </a:extLst>
          </p:cNvPr>
          <p:cNvSpPr/>
          <p:nvPr/>
        </p:nvSpPr>
        <p:spPr>
          <a:xfrm>
            <a:off x="4468852" y="5555118"/>
            <a:ext cx="7259598" cy="871048"/>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5" name="TextBox 24">
            <a:extLst>
              <a:ext uri="{FF2B5EF4-FFF2-40B4-BE49-F238E27FC236}">
                <a16:creationId xmlns:a16="http://schemas.microsoft.com/office/drawing/2014/main" id="{BF21BBB3-58E3-E3CA-34C2-BBA3EBC098AE}"/>
              </a:ext>
            </a:extLst>
          </p:cNvPr>
          <p:cNvSpPr txBox="1"/>
          <p:nvPr/>
        </p:nvSpPr>
        <p:spPr>
          <a:xfrm>
            <a:off x="323850" y="5693231"/>
            <a:ext cx="3530600" cy="923330"/>
          </a:xfrm>
          <a:prstGeom prst="rect">
            <a:avLst/>
          </a:prstGeom>
          <a:noFill/>
        </p:spPr>
        <p:txBody>
          <a:bodyPr wrap="square" rtlCol="0">
            <a:spAutoFit/>
          </a:bodyPr>
          <a:lstStyle/>
          <a:p>
            <a:r>
              <a:rPr lang="en-US" dirty="0"/>
              <a:t>Should NIST have an </a:t>
            </a:r>
            <a:r>
              <a:rPr lang="en-US" dirty="0">
                <a:solidFill>
                  <a:schemeClr val="accent6"/>
                </a:solidFill>
              </a:rPr>
              <a:t>“on-ramp” </a:t>
            </a:r>
            <a:r>
              <a:rPr lang="en-US" dirty="0"/>
              <a:t>process for IND-CPA secure KEMs </a:t>
            </a:r>
            <a:r>
              <a:rPr lang="en-US" dirty="0" err="1"/>
              <a:t>w.r.t.</a:t>
            </a:r>
            <a:r>
              <a:rPr lang="en-US" dirty="0"/>
              <a:t> key exchange protocols?  </a:t>
            </a:r>
            <a:endParaRPr lang="en-CH" dirty="0"/>
          </a:p>
        </p:txBody>
      </p:sp>
      <p:sp>
        <p:nvSpPr>
          <p:cNvPr id="26" name="Speech Bubble: Rectangle with Corners Rounded 25">
            <a:extLst>
              <a:ext uri="{FF2B5EF4-FFF2-40B4-BE49-F238E27FC236}">
                <a16:creationId xmlns:a16="http://schemas.microsoft.com/office/drawing/2014/main" id="{B2748D61-FA9D-1C39-085C-0078E4A6C5F8}"/>
              </a:ext>
            </a:extLst>
          </p:cNvPr>
          <p:cNvSpPr/>
          <p:nvPr/>
        </p:nvSpPr>
        <p:spPr>
          <a:xfrm>
            <a:off x="254000" y="5634195"/>
            <a:ext cx="3600450" cy="1042841"/>
          </a:xfrm>
          <a:prstGeom prst="wedgeRoundRectCallout">
            <a:avLst>
              <a:gd name="adj1" fmla="val 65868"/>
              <a:gd name="adj2" fmla="val 120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0" name="TextBox 29">
            <a:extLst>
              <a:ext uri="{FF2B5EF4-FFF2-40B4-BE49-F238E27FC236}">
                <a16:creationId xmlns:a16="http://schemas.microsoft.com/office/drawing/2014/main" id="{41E1C930-8270-5221-3F4B-ECC422E8F4FE}"/>
              </a:ext>
            </a:extLst>
          </p:cNvPr>
          <p:cNvSpPr txBox="1"/>
          <p:nvPr/>
        </p:nvSpPr>
        <p:spPr>
          <a:xfrm>
            <a:off x="6531836" y="6628874"/>
            <a:ext cx="6165849" cy="261610"/>
          </a:xfrm>
          <a:prstGeom prst="rect">
            <a:avLst/>
          </a:prstGeom>
          <a:noFill/>
        </p:spPr>
        <p:txBody>
          <a:bodyPr wrap="square" rtlCol="0">
            <a:spAutoFit/>
          </a:bodyPr>
          <a:lstStyle/>
          <a:p>
            <a:r>
              <a:rPr lang="en-US" sz="1100" dirty="0"/>
              <a:t>NIST, </a:t>
            </a:r>
            <a:r>
              <a:rPr lang="en-US" sz="1100" i="1" dirty="0"/>
              <a:t>“Call for Proposals for Post-Quantum Cryptography Standardization”, </a:t>
            </a:r>
            <a:r>
              <a:rPr lang="en-US" sz="1100" dirty="0"/>
              <a:t>December 2016</a:t>
            </a:r>
            <a:endParaRPr lang="en-CH" sz="1600" dirty="0"/>
          </a:p>
        </p:txBody>
      </p:sp>
    </p:spTree>
    <p:extLst>
      <p:ext uri="{BB962C8B-B14F-4D97-AF65-F5344CB8AC3E}">
        <p14:creationId xmlns:p14="http://schemas.microsoft.com/office/powerpoint/2010/main" val="3092907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C654-27BD-D099-6C30-D945694F5887}"/>
            </a:ext>
          </a:extLst>
        </p:cNvPr>
        <p:cNvGrpSpPr/>
        <p:nvPr/>
      </p:nvGrpSpPr>
      <p:grpSpPr>
        <a:xfrm>
          <a:off x="0" y="0"/>
          <a:ext cx="0" cy="0"/>
          <a:chOff x="0" y="0"/>
          <a:chExt cx="0" cy="0"/>
        </a:xfrm>
      </p:grpSpPr>
      <p:pic>
        <p:nvPicPr>
          <p:cNvPr id="1030" name="Picture 6" descr="undefined">
            <a:extLst>
              <a:ext uri="{FF2B5EF4-FFF2-40B4-BE49-F238E27FC236}">
                <a16:creationId xmlns:a16="http://schemas.microsoft.com/office/drawing/2014/main" id="{EE6F3339-8C52-AA39-7149-98A0905F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589" y="5456888"/>
            <a:ext cx="2073673" cy="11418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E7FD45-5417-6A4C-2408-BC36CBFED4F2}"/>
              </a:ext>
            </a:extLst>
          </p:cNvPr>
          <p:cNvSpPr>
            <a:spLocks noGrp="1"/>
          </p:cNvSpPr>
          <p:nvPr>
            <p:ph type="ctrTitle"/>
          </p:nvPr>
        </p:nvSpPr>
        <p:spPr>
          <a:xfrm>
            <a:off x="1924850" y="626311"/>
            <a:ext cx="8342299" cy="2387600"/>
          </a:xfrm>
        </p:spPr>
        <p:txBody>
          <a:bodyPr>
            <a:normAutofit/>
          </a:bodyPr>
          <a:lstStyle/>
          <a:p>
            <a:r>
              <a:rPr lang="en-US" sz="4800" dirty="0"/>
              <a:t>Post-quantum Cryptographic Analysis of SSH</a:t>
            </a:r>
            <a:endParaRPr lang="en-CH" sz="4800" dirty="0"/>
          </a:p>
        </p:txBody>
      </p:sp>
      <p:sp>
        <p:nvSpPr>
          <p:cNvPr id="5" name="Subtitle 2">
            <a:extLst>
              <a:ext uri="{FF2B5EF4-FFF2-40B4-BE49-F238E27FC236}">
                <a16:creationId xmlns:a16="http://schemas.microsoft.com/office/drawing/2014/main" id="{19C32309-333A-0ABB-6694-91DA374B0AE5}"/>
              </a:ext>
            </a:extLst>
          </p:cNvPr>
          <p:cNvSpPr txBox="1">
            <a:spLocks/>
          </p:cNvSpPr>
          <p:nvPr/>
        </p:nvSpPr>
        <p:spPr>
          <a:xfrm>
            <a:off x="1460210" y="2813960"/>
            <a:ext cx="9579934" cy="31144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cs typeface="Calibri"/>
            </a:endParaRPr>
          </a:p>
          <a:p>
            <a:r>
              <a:rPr lang="en-US" dirty="0">
                <a:cs typeface="Calibri"/>
              </a:rPr>
              <a:t>Varun Maram</a:t>
            </a:r>
          </a:p>
          <a:p>
            <a:r>
              <a:rPr lang="en-US" dirty="0"/>
              <a:t>Cybersecurity Group</a:t>
            </a:r>
          </a:p>
          <a:p>
            <a:r>
              <a:rPr lang="en-US" dirty="0" err="1">
                <a:cs typeface="Calibri"/>
              </a:rPr>
              <a:t>SandboxAQ</a:t>
            </a:r>
            <a:r>
              <a:rPr lang="en-US" dirty="0">
                <a:cs typeface="Calibri"/>
              </a:rPr>
              <a:t>                                     </a:t>
            </a:r>
          </a:p>
        </p:txBody>
      </p:sp>
      <p:pic>
        <p:nvPicPr>
          <p:cNvPr id="4" name="Graphic 3">
            <a:extLst>
              <a:ext uri="{FF2B5EF4-FFF2-40B4-BE49-F238E27FC236}">
                <a16:creationId xmlns:a16="http://schemas.microsoft.com/office/drawing/2014/main" id="{02D85AB9-CEF2-A6B7-AABD-150FE82E55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 y="3354534"/>
            <a:ext cx="4824515" cy="1155166"/>
          </a:xfrm>
          <a:prstGeom prst="rect">
            <a:avLst/>
          </a:prstGeom>
          <a:effectLst/>
        </p:spPr>
      </p:pic>
      <p:cxnSp>
        <p:nvCxnSpPr>
          <p:cNvPr id="3" name="Straight Connector 2">
            <a:extLst>
              <a:ext uri="{FF2B5EF4-FFF2-40B4-BE49-F238E27FC236}">
                <a16:creationId xmlns:a16="http://schemas.microsoft.com/office/drawing/2014/main" id="{C97BCD74-353C-23CF-FB31-A272A61931F1}"/>
              </a:ext>
            </a:extLst>
          </p:cNvPr>
          <p:cNvCxnSpPr>
            <a:cxnSpLocks/>
          </p:cNvCxnSpPr>
          <p:nvPr/>
        </p:nvCxnSpPr>
        <p:spPr>
          <a:xfrm>
            <a:off x="8058150" y="3327400"/>
            <a:ext cx="0" cy="1320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blue square with white letters on it&#10;&#10;Description automatically generated">
            <a:extLst>
              <a:ext uri="{FF2B5EF4-FFF2-40B4-BE49-F238E27FC236}">
                <a16:creationId xmlns:a16="http://schemas.microsoft.com/office/drawing/2014/main" id="{CA5C8710-2568-FDCE-E059-2767C4571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7200" y="4003130"/>
            <a:ext cx="742950" cy="742950"/>
          </a:xfrm>
          <a:prstGeom prst="rect">
            <a:avLst/>
          </a:prstGeom>
        </p:spPr>
      </p:pic>
      <p:sp>
        <p:nvSpPr>
          <p:cNvPr id="16" name="TextBox 15">
            <a:extLst>
              <a:ext uri="{FF2B5EF4-FFF2-40B4-BE49-F238E27FC236}">
                <a16:creationId xmlns:a16="http://schemas.microsoft.com/office/drawing/2014/main" id="{8FFAB979-A254-F1F8-FAD0-B67BCD66AD2D}"/>
              </a:ext>
            </a:extLst>
          </p:cNvPr>
          <p:cNvSpPr txBox="1"/>
          <p:nvPr/>
        </p:nvSpPr>
        <p:spPr>
          <a:xfrm>
            <a:off x="8642424" y="4186535"/>
            <a:ext cx="2997126" cy="369332"/>
          </a:xfrm>
          <a:prstGeom prst="rect">
            <a:avLst/>
          </a:prstGeom>
          <a:noFill/>
        </p:spPr>
        <p:txBody>
          <a:bodyPr wrap="square" rtlCol="0">
            <a:spAutoFit/>
          </a:bodyPr>
          <a:lstStyle/>
          <a:p>
            <a:r>
              <a:rPr lang="en-US" dirty="0"/>
              <a:t>: </a:t>
            </a:r>
            <a:r>
              <a:rPr lang="en-US" dirty="0" err="1"/>
              <a:t>varun-maram-pqc</a:t>
            </a:r>
            <a:endParaRPr lang="en-CH" dirty="0"/>
          </a:p>
        </p:txBody>
      </p:sp>
      <p:pic>
        <p:nvPicPr>
          <p:cNvPr id="22" name="Picture 21" descr="A blue globe with a cursor&#10;&#10;Description automatically generated">
            <a:extLst>
              <a:ext uri="{FF2B5EF4-FFF2-40B4-BE49-F238E27FC236}">
                <a16:creationId xmlns:a16="http://schemas.microsoft.com/office/drawing/2014/main" id="{9BCEE0EB-6211-3913-E9FC-16D0F201E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409" y="3324139"/>
            <a:ext cx="632531" cy="615031"/>
          </a:xfrm>
          <a:prstGeom prst="rect">
            <a:avLst/>
          </a:prstGeom>
        </p:spPr>
      </p:pic>
      <p:sp>
        <p:nvSpPr>
          <p:cNvPr id="23" name="TextBox 22">
            <a:extLst>
              <a:ext uri="{FF2B5EF4-FFF2-40B4-BE49-F238E27FC236}">
                <a16:creationId xmlns:a16="http://schemas.microsoft.com/office/drawing/2014/main" id="{2A25049B-9AC4-43A7-4968-AA52664E87FA}"/>
              </a:ext>
            </a:extLst>
          </p:cNvPr>
          <p:cNvSpPr txBox="1"/>
          <p:nvPr/>
        </p:nvSpPr>
        <p:spPr>
          <a:xfrm>
            <a:off x="8642424" y="3415239"/>
            <a:ext cx="3587676" cy="369332"/>
          </a:xfrm>
          <a:prstGeom prst="rect">
            <a:avLst/>
          </a:prstGeom>
          <a:noFill/>
        </p:spPr>
        <p:txBody>
          <a:bodyPr wrap="square" rtlCol="0">
            <a:spAutoFit/>
          </a:bodyPr>
          <a:lstStyle/>
          <a:p>
            <a:r>
              <a:rPr lang="en-US" dirty="0"/>
              <a:t>: https://varun-maram.github.io/</a:t>
            </a:r>
            <a:endParaRPr lang="en-CH" dirty="0"/>
          </a:p>
        </p:txBody>
      </p:sp>
      <p:pic>
        <p:nvPicPr>
          <p:cNvPr id="7" name="Picture 6" descr="A logo on a black background&#10;&#10;AI-generated content may be incorrect.">
            <a:extLst>
              <a:ext uri="{FF2B5EF4-FFF2-40B4-BE49-F238E27FC236}">
                <a16:creationId xmlns:a16="http://schemas.microsoft.com/office/drawing/2014/main" id="{3D16C133-EFF3-AC1B-46C6-D9A71CFB1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816" y="5421981"/>
            <a:ext cx="2150876" cy="1478266"/>
          </a:xfrm>
          <a:prstGeom prst="rect">
            <a:avLst/>
          </a:prstGeom>
        </p:spPr>
      </p:pic>
      <p:pic>
        <p:nvPicPr>
          <p:cNvPr id="1028" name="Picture 4">
            <a:extLst>
              <a:ext uri="{FF2B5EF4-FFF2-40B4-BE49-F238E27FC236}">
                <a16:creationId xmlns:a16="http://schemas.microsoft.com/office/drawing/2014/main" id="{1F945249-94FE-D98E-EAC8-A4A864BCD5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4452" y="5428532"/>
            <a:ext cx="1591450" cy="121128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D980144-6377-BD7D-6582-B8D3669665D9}"/>
              </a:ext>
            </a:extLst>
          </p:cNvPr>
          <p:cNvSpPr txBox="1"/>
          <p:nvPr/>
        </p:nvSpPr>
        <p:spPr>
          <a:xfrm>
            <a:off x="1485610" y="4876800"/>
            <a:ext cx="9579929" cy="738664"/>
          </a:xfrm>
          <a:prstGeom prst="rect">
            <a:avLst/>
          </a:prstGeom>
          <a:noFill/>
        </p:spPr>
        <p:txBody>
          <a:bodyPr wrap="square" rtlCol="0">
            <a:spAutoFit/>
          </a:bodyPr>
          <a:lstStyle/>
          <a:p>
            <a:r>
              <a:rPr lang="en-US" sz="2400" dirty="0">
                <a:cs typeface="Calibri"/>
              </a:rPr>
              <a:t>Joint work with Benjamin </a:t>
            </a:r>
            <a:r>
              <a:rPr lang="en-US" sz="2400" dirty="0" err="1">
                <a:cs typeface="Calibri"/>
              </a:rPr>
              <a:t>Benčina</a:t>
            </a:r>
            <a:r>
              <a:rPr lang="en-US" sz="2400" dirty="0">
                <a:cs typeface="Calibri"/>
              </a:rPr>
              <a:t>, Benjamin Dowling, and Keita </a:t>
            </a:r>
            <a:r>
              <a:rPr lang="en-US" sz="2400" dirty="0" err="1">
                <a:cs typeface="Calibri"/>
              </a:rPr>
              <a:t>Xagawa</a:t>
            </a:r>
            <a:r>
              <a:rPr lang="en-US" sz="2400" dirty="0">
                <a:cs typeface="Calibri"/>
              </a:rPr>
              <a:t> </a:t>
            </a:r>
          </a:p>
          <a:p>
            <a:endParaRPr lang="en-CH" dirty="0"/>
          </a:p>
        </p:txBody>
      </p:sp>
    </p:spTree>
    <p:extLst>
      <p:ext uri="{BB962C8B-B14F-4D97-AF65-F5344CB8AC3E}">
        <p14:creationId xmlns:p14="http://schemas.microsoft.com/office/powerpoint/2010/main" val="1923532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975409F-DA12-C83C-6E77-FA78B8DDB089}"/>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sp>
        <p:nvSpPr>
          <p:cNvPr id="13" name="Rectangle 12">
            <a:extLst>
              <a:ext uri="{FF2B5EF4-FFF2-40B4-BE49-F238E27FC236}">
                <a16:creationId xmlns:a16="http://schemas.microsoft.com/office/drawing/2014/main" id="{5B56D1B2-D188-7660-6AE8-55EC0D036783}"/>
              </a:ext>
            </a:extLst>
          </p:cNvPr>
          <p:cNvSpPr/>
          <p:nvPr/>
        </p:nvSpPr>
        <p:spPr>
          <a:xfrm>
            <a:off x="40107" y="2622550"/>
            <a:ext cx="12120143" cy="38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Picture 13">
            <a:extLst>
              <a:ext uri="{FF2B5EF4-FFF2-40B4-BE49-F238E27FC236}">
                <a16:creationId xmlns:a16="http://schemas.microsoft.com/office/drawing/2014/main" id="{C8CE055E-D899-63EF-4E1C-72372CE73D13}"/>
              </a:ext>
            </a:extLst>
          </p:cNvPr>
          <p:cNvPicPr>
            <a:picLocks noChangeAspect="1"/>
          </p:cNvPicPr>
          <p:nvPr/>
        </p:nvPicPr>
        <p:blipFill>
          <a:blip r:embed="rId3"/>
          <a:stretch>
            <a:fillRect/>
          </a:stretch>
        </p:blipFill>
        <p:spPr>
          <a:xfrm>
            <a:off x="40107" y="1204827"/>
            <a:ext cx="12111786" cy="4825967"/>
          </a:xfrm>
          <a:prstGeom prst="rect">
            <a:avLst/>
          </a:prstGeom>
        </p:spPr>
      </p:pic>
      <p:sp>
        <p:nvSpPr>
          <p:cNvPr id="15" name="Rectangle 14">
            <a:extLst>
              <a:ext uri="{FF2B5EF4-FFF2-40B4-BE49-F238E27FC236}">
                <a16:creationId xmlns:a16="http://schemas.microsoft.com/office/drawing/2014/main" id="{C2A5B0DB-0C9F-1132-B352-9DDEEA042A30}"/>
              </a:ext>
            </a:extLst>
          </p:cNvPr>
          <p:cNvSpPr/>
          <p:nvPr/>
        </p:nvSpPr>
        <p:spPr>
          <a:xfrm>
            <a:off x="192507" y="2774950"/>
            <a:ext cx="11999493" cy="38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052938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C8711E-9B32-A681-58C7-A484C2421C4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DE1D6471-4FE0-6ADE-2F78-C5295456F437}"/>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sp>
        <p:nvSpPr>
          <p:cNvPr id="13" name="Rectangle 12">
            <a:extLst>
              <a:ext uri="{FF2B5EF4-FFF2-40B4-BE49-F238E27FC236}">
                <a16:creationId xmlns:a16="http://schemas.microsoft.com/office/drawing/2014/main" id="{DAA00B11-F2DF-3310-E8DD-08A958C8E487}"/>
              </a:ext>
            </a:extLst>
          </p:cNvPr>
          <p:cNvSpPr/>
          <p:nvPr/>
        </p:nvSpPr>
        <p:spPr>
          <a:xfrm>
            <a:off x="40107" y="2622550"/>
            <a:ext cx="12120143" cy="38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Picture 13">
            <a:extLst>
              <a:ext uri="{FF2B5EF4-FFF2-40B4-BE49-F238E27FC236}">
                <a16:creationId xmlns:a16="http://schemas.microsoft.com/office/drawing/2014/main" id="{11F72C4F-2891-DC1C-D4DC-BD27F66C0870}"/>
              </a:ext>
            </a:extLst>
          </p:cNvPr>
          <p:cNvPicPr>
            <a:picLocks noChangeAspect="1"/>
          </p:cNvPicPr>
          <p:nvPr/>
        </p:nvPicPr>
        <p:blipFill>
          <a:blip r:embed="rId3"/>
          <a:stretch>
            <a:fillRect/>
          </a:stretch>
        </p:blipFill>
        <p:spPr>
          <a:xfrm>
            <a:off x="40107" y="1204827"/>
            <a:ext cx="12111786" cy="4825967"/>
          </a:xfrm>
          <a:prstGeom prst="rect">
            <a:avLst/>
          </a:prstGeom>
        </p:spPr>
      </p:pic>
    </p:spTree>
    <p:extLst>
      <p:ext uri="{BB962C8B-B14F-4D97-AF65-F5344CB8AC3E}">
        <p14:creationId xmlns:p14="http://schemas.microsoft.com/office/powerpoint/2010/main" val="3655331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4CCFB4-0AB5-F0DF-C022-D5AFBC57E1E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3BD3AAD-A20C-358A-0584-19E0A2290836}"/>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CF571643-B9E7-2701-59ED-98AF47E49073}"/>
              </a:ext>
            </a:extLst>
          </p:cNvPr>
          <p:cNvPicPr>
            <a:picLocks noChangeAspect="1"/>
          </p:cNvPicPr>
          <p:nvPr/>
        </p:nvPicPr>
        <p:blipFill>
          <a:blip r:embed="rId3"/>
          <a:stretch>
            <a:fillRect/>
          </a:stretch>
        </p:blipFill>
        <p:spPr>
          <a:xfrm>
            <a:off x="40107" y="1212850"/>
            <a:ext cx="12120143" cy="4944212"/>
          </a:xfrm>
          <a:prstGeom prst="rect">
            <a:avLst/>
          </a:prstGeom>
        </p:spPr>
      </p:pic>
      <p:pic>
        <p:nvPicPr>
          <p:cNvPr id="18" name="Picture 17">
            <a:extLst>
              <a:ext uri="{FF2B5EF4-FFF2-40B4-BE49-F238E27FC236}">
                <a16:creationId xmlns:a16="http://schemas.microsoft.com/office/drawing/2014/main" id="{9E2C50A1-48DC-EB36-B4D0-F472B3385413}"/>
              </a:ext>
            </a:extLst>
          </p:cNvPr>
          <p:cNvPicPr>
            <a:picLocks noChangeAspect="1"/>
          </p:cNvPicPr>
          <p:nvPr/>
        </p:nvPicPr>
        <p:blipFill>
          <a:blip r:embed="rId4"/>
          <a:stretch>
            <a:fillRect/>
          </a:stretch>
        </p:blipFill>
        <p:spPr>
          <a:xfrm>
            <a:off x="1483579" y="3270250"/>
            <a:ext cx="9224842" cy="16937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28889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7606CB-1970-FD68-0AB9-7D1BFDE44EC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8B05921-C7AE-D9A2-BB03-BE3EA7249D12}"/>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sp>
        <p:nvSpPr>
          <p:cNvPr id="3" name="Rectangle 2">
            <a:extLst>
              <a:ext uri="{FF2B5EF4-FFF2-40B4-BE49-F238E27FC236}">
                <a16:creationId xmlns:a16="http://schemas.microsoft.com/office/drawing/2014/main" id="{BE37BEBA-0EAE-9F07-D06F-8E4955CE11AF}"/>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F0B1CF71-CF0A-7B4C-E836-1AB49CB8327B}"/>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796D124C-11BB-52B5-EF5C-53DB1AFAD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8AC2BC63-B994-F97C-452D-78F29C9B5EFB}"/>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9341FBC3-AEF0-6607-1A7B-3F5F1F49C0D2}"/>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78D4AF4-5DAA-7543-413E-AE3F4EEA9DA0}"/>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7E4186F-0AAF-7C1F-0C86-6A56031D8F83}"/>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91967A0-89AB-2819-34BE-AFA4A648A099}"/>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508F77EA-4F70-6101-EE41-EDD1C6AD0A3C}"/>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251AC103-E3E9-0BDA-4BBE-F6AA69E78D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28DBD390-95B5-1474-4779-E8609EFAC1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876DC459-A7EF-8833-C5A3-923234360DA6}"/>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8021C24-E47F-2F67-4207-4F50D6A447EE}"/>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6E2223B7-50EF-23B2-FABE-4186822049DE}"/>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9F8A68B-7068-6314-9A1D-D411F883B210}"/>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756C5958-F7EF-7891-E0E6-C59EA0113440}"/>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E12C3A5-2141-8962-8F53-C1F9C626479A}"/>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CEC29F44-07D4-ECD0-560B-19AB694F90E0}"/>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D731B92-E544-37F3-4206-E95CDAED3219}"/>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C5795222-0C83-BD38-8722-417E13217E96}"/>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9"/>
                <a:stretch>
                  <a:fillRect r="-77143"/>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6F9CAA78-933A-98B6-F018-BD7E9B4DC042}"/>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FDA528C-4736-D8B2-52BA-310C6CD1466F}"/>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DDAF901F-1223-0D35-6D66-76225F485A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1937" y="3012630"/>
            <a:ext cx="514350" cy="514350"/>
          </a:xfrm>
          <a:prstGeom prst="rect">
            <a:avLst/>
          </a:prstGeom>
        </p:spPr>
      </p:pic>
      <p:pic>
        <p:nvPicPr>
          <p:cNvPr id="14" name="Graphic 13" descr="Atom with solid fill">
            <a:extLst>
              <a:ext uri="{FF2B5EF4-FFF2-40B4-BE49-F238E27FC236}">
                <a16:creationId xmlns:a16="http://schemas.microsoft.com/office/drawing/2014/main" id="{02D31974-3645-7931-3EEF-1EA90E85F3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052903"/>
            <a:ext cx="640415" cy="640415"/>
          </a:xfrm>
          <a:prstGeom prst="rect">
            <a:avLst/>
          </a:prstGeom>
        </p:spPr>
      </p:pic>
      <p:pic>
        <p:nvPicPr>
          <p:cNvPr id="18" name="Graphic 17" descr="Detective female with solid fill">
            <a:extLst>
              <a:ext uri="{FF2B5EF4-FFF2-40B4-BE49-F238E27FC236}">
                <a16:creationId xmlns:a16="http://schemas.microsoft.com/office/drawing/2014/main" id="{4FFA2531-FAED-6F17-B5C2-D6337D4CCE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821981"/>
            <a:ext cx="902519" cy="902519"/>
          </a:xfrm>
          <a:prstGeom prst="rect">
            <a:avLst/>
          </a:prstGeom>
        </p:spPr>
      </p:pic>
      <p:pic>
        <p:nvPicPr>
          <p:cNvPr id="11" name="Picture 10">
            <a:extLst>
              <a:ext uri="{FF2B5EF4-FFF2-40B4-BE49-F238E27FC236}">
                <a16:creationId xmlns:a16="http://schemas.microsoft.com/office/drawing/2014/main" id="{D12D9A62-01DB-2C19-F600-649F098C72FD}"/>
              </a:ext>
            </a:extLst>
          </p:cNvPr>
          <p:cNvPicPr>
            <a:picLocks noChangeAspect="1"/>
          </p:cNvPicPr>
          <p:nvPr/>
        </p:nvPicPr>
        <p:blipFill>
          <a:blip r:embed="rId16"/>
          <a:stretch>
            <a:fillRect/>
          </a:stretch>
        </p:blipFill>
        <p:spPr>
          <a:xfrm>
            <a:off x="405529" y="4341660"/>
            <a:ext cx="6945048" cy="2167711"/>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311049DB-0DC8-8096-2BEC-15AB53382FA8}"/>
              </a:ext>
            </a:extLst>
          </p:cNvPr>
          <p:cNvSpPr txBox="1"/>
          <p:nvPr/>
        </p:nvSpPr>
        <p:spPr>
          <a:xfrm>
            <a:off x="6292850" y="6197600"/>
            <a:ext cx="1352550" cy="338554"/>
          </a:xfrm>
          <a:prstGeom prst="rect">
            <a:avLst/>
          </a:prstGeom>
          <a:noFill/>
        </p:spPr>
        <p:txBody>
          <a:bodyPr wrap="square" rtlCol="0">
            <a:spAutoFit/>
          </a:bodyPr>
          <a:lstStyle/>
          <a:p>
            <a:r>
              <a:rPr lang="en-US" sz="1600" dirty="0"/>
              <a:t>[</a:t>
            </a:r>
            <a:r>
              <a:rPr lang="en-US" sz="1600" dirty="0" err="1"/>
              <a:t>ePrint</a:t>
            </a:r>
            <a:r>
              <a:rPr lang="en-US" sz="1600" dirty="0"/>
              <a:t> ‘23]</a:t>
            </a:r>
            <a:endParaRPr lang="en-CH" sz="1600" dirty="0"/>
          </a:p>
        </p:txBody>
      </p:sp>
      <p:cxnSp>
        <p:nvCxnSpPr>
          <p:cNvPr id="21" name="Straight Connector 20">
            <a:extLst>
              <a:ext uri="{FF2B5EF4-FFF2-40B4-BE49-F238E27FC236}">
                <a16:creationId xmlns:a16="http://schemas.microsoft.com/office/drawing/2014/main" id="{59088CCF-BCEE-047A-015C-494513E73DAB}"/>
              </a:ext>
            </a:extLst>
          </p:cNvPr>
          <p:cNvCxnSpPr>
            <a:cxnSpLocks/>
          </p:cNvCxnSpPr>
          <p:nvPr/>
        </p:nvCxnSpPr>
        <p:spPr>
          <a:xfrm>
            <a:off x="7777163" y="4341660"/>
            <a:ext cx="0" cy="20908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764CCDC-316F-CC0A-37AF-B91FDEFB96E1}"/>
              </a:ext>
            </a:extLst>
          </p:cNvPr>
          <p:cNvSpPr txBox="1"/>
          <p:nvPr/>
        </p:nvSpPr>
        <p:spPr>
          <a:xfrm>
            <a:off x="7777162" y="4301820"/>
            <a:ext cx="424972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Shows hybrid KEX primitive in SSH is secure against active attackers </a:t>
            </a:r>
            <a:r>
              <a:rPr lang="en-US" sz="1400" dirty="0"/>
              <a:t>(i.e., </a:t>
            </a:r>
            <a:r>
              <a:rPr lang="en-US" sz="1400" dirty="0">
                <a:solidFill>
                  <a:schemeClr val="accent6"/>
                </a:solidFill>
              </a:rPr>
              <a:t>IND-CCA security</a:t>
            </a:r>
            <a:r>
              <a:rPr lang="en-US" sz="1400" dirty="0"/>
              <a:t>)</a:t>
            </a:r>
            <a:r>
              <a:rPr lang="en-US" dirty="0"/>
              <a:t>.</a:t>
            </a:r>
          </a:p>
          <a:p>
            <a:pPr marL="285750" indent="-285750">
              <a:buFont typeface="Arial" panose="020B0604020202020204" pitchFamily="34" charset="0"/>
              <a:buChar char="•"/>
            </a:pPr>
            <a:r>
              <a:rPr lang="en-US" dirty="0"/>
              <a:t>However, does not consider full quantum capabilities of attackers </a:t>
            </a:r>
            <a:r>
              <a:rPr lang="en-US" sz="1400" dirty="0"/>
              <a:t>(i.e., the </a:t>
            </a:r>
            <a:r>
              <a:rPr lang="en-US" sz="1400" dirty="0">
                <a:solidFill>
                  <a:srgbClr val="FF0000"/>
                </a:solidFill>
              </a:rPr>
              <a:t>quantum “random oracle model”/ROM</a:t>
            </a:r>
            <a:r>
              <a:rPr lang="en-US" sz="1400" dirty="0"/>
              <a:t>)</a:t>
            </a:r>
            <a:r>
              <a:rPr lang="en-US" dirty="0"/>
              <a:t>.</a:t>
            </a:r>
          </a:p>
          <a:p>
            <a:pPr marL="285750" indent="-285750">
              <a:buFont typeface="Arial" panose="020B0604020202020204" pitchFamily="34" charset="0"/>
              <a:buChar char="•"/>
            </a:pPr>
            <a:r>
              <a:rPr lang="en-US" dirty="0"/>
              <a:t>Also does not consider </a:t>
            </a:r>
            <a:r>
              <a:rPr lang="en-US" dirty="0">
                <a:solidFill>
                  <a:srgbClr val="FF0000"/>
                </a:solidFill>
              </a:rPr>
              <a:t>protocol-level</a:t>
            </a:r>
            <a:r>
              <a:rPr lang="en-US" dirty="0"/>
              <a:t> adversaries. </a:t>
            </a:r>
            <a:endParaRPr lang="en-CH" dirty="0"/>
          </a:p>
        </p:txBody>
      </p:sp>
    </p:spTree>
    <p:extLst>
      <p:ext uri="{BB962C8B-B14F-4D97-AF65-F5344CB8AC3E}">
        <p14:creationId xmlns:p14="http://schemas.microsoft.com/office/powerpoint/2010/main" val="1083814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64C123-F95E-25E5-E22F-239998060FB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E366DFC-1DF2-3741-62F3-6FC0FEA20A83}"/>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sp>
        <p:nvSpPr>
          <p:cNvPr id="3" name="Rectangle 2">
            <a:extLst>
              <a:ext uri="{FF2B5EF4-FFF2-40B4-BE49-F238E27FC236}">
                <a16:creationId xmlns:a16="http://schemas.microsoft.com/office/drawing/2014/main" id="{051FFB8F-2A9A-51BD-4DC7-609DD5317A26}"/>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E75B924C-AE7D-D750-AE47-155A16E7AA12}"/>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3855E2EF-A6D2-5FE4-D03D-EEE25E331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17E9CDE4-F4F1-A0A1-E227-8AFD94F10C94}"/>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514C579B-5C15-4DFD-C38B-B5986BCE3920}"/>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DE286DD-90F7-A464-72A6-F79013B12FEB}"/>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B42EB05-16F6-09F9-144B-0A36C8E61BA2}"/>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5CDBAE9-3A99-CC43-FE1A-7432B20E10D9}"/>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0651B1C4-2B4F-E3AB-9826-796CF8D415B0}"/>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567F118E-C942-8E5B-07E4-5C66C211AD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E567B7AD-1A0E-FB6F-97F7-670ED2123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E2A55A9D-F4C3-F301-6949-C6BF1D28BF1A}"/>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CB203B84-92EF-58EA-9F67-A666B46606CF}"/>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F76C6E48-EC22-5D4C-27B6-344A6CD19939}"/>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56C5958-F7EF-7891-E0E6-C59EA0113440}"/>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756C5958-F7EF-7891-E0E6-C59EA0113440}"/>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EC29F44-07D4-ECD0-560B-19AB694F90E0}"/>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CEC29F44-07D4-ECD0-560B-19AB694F90E0}"/>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5795222-0C83-BD38-8722-417E13217E96}"/>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C5795222-0C83-BD38-8722-417E13217E96}"/>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9"/>
                <a:stretch>
                  <a:fillRect r="-77143"/>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8A0E4A86-2B94-B8AD-393D-F87B79F9AAD8}"/>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F216A5D-EF00-395E-CF47-754BE8620473}"/>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868343BD-320E-9A57-7582-F7E6AA97A7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1937" y="3012630"/>
            <a:ext cx="514350" cy="514350"/>
          </a:xfrm>
          <a:prstGeom prst="rect">
            <a:avLst/>
          </a:prstGeom>
        </p:spPr>
      </p:pic>
      <p:pic>
        <p:nvPicPr>
          <p:cNvPr id="14" name="Graphic 13" descr="Atom with solid fill">
            <a:extLst>
              <a:ext uri="{FF2B5EF4-FFF2-40B4-BE49-F238E27FC236}">
                <a16:creationId xmlns:a16="http://schemas.microsoft.com/office/drawing/2014/main" id="{06E2E762-ED57-29B6-38F9-097398BC6F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052903"/>
            <a:ext cx="640415" cy="640415"/>
          </a:xfrm>
          <a:prstGeom prst="rect">
            <a:avLst/>
          </a:prstGeom>
        </p:spPr>
      </p:pic>
      <p:pic>
        <p:nvPicPr>
          <p:cNvPr id="18" name="Graphic 17" descr="Detective female with solid fill">
            <a:extLst>
              <a:ext uri="{FF2B5EF4-FFF2-40B4-BE49-F238E27FC236}">
                <a16:creationId xmlns:a16="http://schemas.microsoft.com/office/drawing/2014/main" id="{15942323-1366-116B-0B7A-A4FC47C172D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821981"/>
            <a:ext cx="902519" cy="902519"/>
          </a:xfrm>
          <a:prstGeom prst="rect">
            <a:avLst/>
          </a:prstGeom>
        </p:spPr>
      </p:pic>
      <p:pic>
        <p:nvPicPr>
          <p:cNvPr id="11" name="Picture 10">
            <a:extLst>
              <a:ext uri="{FF2B5EF4-FFF2-40B4-BE49-F238E27FC236}">
                <a16:creationId xmlns:a16="http://schemas.microsoft.com/office/drawing/2014/main" id="{F25A4D24-6507-BF8B-6F2C-820FBD7BA62C}"/>
              </a:ext>
            </a:extLst>
          </p:cNvPr>
          <p:cNvPicPr>
            <a:picLocks noChangeAspect="1"/>
          </p:cNvPicPr>
          <p:nvPr/>
        </p:nvPicPr>
        <p:blipFill>
          <a:blip r:embed="rId16"/>
          <a:stretch>
            <a:fillRect/>
          </a:stretch>
        </p:blipFill>
        <p:spPr>
          <a:xfrm>
            <a:off x="405529" y="4341660"/>
            <a:ext cx="6945048" cy="2167711"/>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7CE771EF-E0A0-34ED-175C-D4DA186A9CEC}"/>
              </a:ext>
            </a:extLst>
          </p:cNvPr>
          <p:cNvSpPr txBox="1"/>
          <p:nvPr/>
        </p:nvSpPr>
        <p:spPr>
          <a:xfrm>
            <a:off x="6292850" y="6197600"/>
            <a:ext cx="1352550" cy="338554"/>
          </a:xfrm>
          <a:prstGeom prst="rect">
            <a:avLst/>
          </a:prstGeom>
          <a:noFill/>
        </p:spPr>
        <p:txBody>
          <a:bodyPr wrap="square" rtlCol="0">
            <a:spAutoFit/>
          </a:bodyPr>
          <a:lstStyle/>
          <a:p>
            <a:r>
              <a:rPr lang="en-US" sz="1600" dirty="0"/>
              <a:t>[</a:t>
            </a:r>
            <a:r>
              <a:rPr lang="en-US" sz="1600" dirty="0" err="1"/>
              <a:t>ePrint</a:t>
            </a:r>
            <a:r>
              <a:rPr lang="en-US" sz="1600" dirty="0"/>
              <a:t> ‘23]</a:t>
            </a:r>
            <a:endParaRPr lang="en-CH" sz="1600" dirty="0"/>
          </a:p>
        </p:txBody>
      </p:sp>
      <p:cxnSp>
        <p:nvCxnSpPr>
          <p:cNvPr id="21" name="Straight Connector 20">
            <a:extLst>
              <a:ext uri="{FF2B5EF4-FFF2-40B4-BE49-F238E27FC236}">
                <a16:creationId xmlns:a16="http://schemas.microsoft.com/office/drawing/2014/main" id="{A3D82743-97BF-6276-7AED-219225F1B042}"/>
              </a:ext>
            </a:extLst>
          </p:cNvPr>
          <p:cNvCxnSpPr>
            <a:cxnSpLocks/>
          </p:cNvCxnSpPr>
          <p:nvPr/>
        </p:nvCxnSpPr>
        <p:spPr>
          <a:xfrm>
            <a:off x="7777163" y="4341660"/>
            <a:ext cx="0" cy="20908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FD97E9C-9202-824E-87A8-14798020E3DE}"/>
              </a:ext>
            </a:extLst>
          </p:cNvPr>
          <p:cNvSpPr txBox="1"/>
          <p:nvPr/>
        </p:nvSpPr>
        <p:spPr>
          <a:xfrm>
            <a:off x="7777162" y="4301820"/>
            <a:ext cx="424972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Shows hybrid KEX primitive in SSH is secure against active attackers </a:t>
            </a:r>
            <a:r>
              <a:rPr lang="en-US" sz="1400" dirty="0"/>
              <a:t>(i.e., </a:t>
            </a:r>
            <a:r>
              <a:rPr lang="en-US" sz="1400" dirty="0">
                <a:solidFill>
                  <a:schemeClr val="accent6"/>
                </a:solidFill>
              </a:rPr>
              <a:t>IND-CCA security</a:t>
            </a:r>
            <a:r>
              <a:rPr lang="en-US" sz="1400" dirty="0"/>
              <a:t>)</a:t>
            </a:r>
            <a:r>
              <a:rPr lang="en-US" dirty="0"/>
              <a:t>.</a:t>
            </a:r>
          </a:p>
          <a:p>
            <a:pPr marL="285750" indent="-285750">
              <a:buFont typeface="Arial" panose="020B0604020202020204" pitchFamily="34" charset="0"/>
              <a:buChar char="•"/>
            </a:pPr>
            <a:r>
              <a:rPr lang="en-US" dirty="0"/>
              <a:t>However, does not consider full quantum capabilities of attackers </a:t>
            </a:r>
            <a:r>
              <a:rPr lang="en-US" sz="1400" dirty="0"/>
              <a:t>(i.e., the </a:t>
            </a:r>
            <a:r>
              <a:rPr lang="en-US" sz="1400" dirty="0">
                <a:solidFill>
                  <a:srgbClr val="FF0000"/>
                </a:solidFill>
              </a:rPr>
              <a:t>quantum “random oracle model”/ROM</a:t>
            </a:r>
            <a:r>
              <a:rPr lang="en-US" sz="1400" dirty="0"/>
              <a:t>)</a:t>
            </a:r>
            <a:r>
              <a:rPr lang="en-US" dirty="0"/>
              <a:t>.</a:t>
            </a:r>
          </a:p>
          <a:p>
            <a:pPr marL="285750" indent="-285750">
              <a:buFont typeface="Arial" panose="020B0604020202020204" pitchFamily="34" charset="0"/>
              <a:buChar char="•"/>
            </a:pPr>
            <a:r>
              <a:rPr lang="en-US" dirty="0"/>
              <a:t>Also does not consider </a:t>
            </a:r>
            <a:r>
              <a:rPr lang="en-US" dirty="0">
                <a:solidFill>
                  <a:srgbClr val="FF0000"/>
                </a:solidFill>
              </a:rPr>
              <a:t>protocol-level</a:t>
            </a:r>
            <a:r>
              <a:rPr lang="en-US" dirty="0"/>
              <a:t> adversaries. </a:t>
            </a:r>
            <a:endParaRPr lang="en-CH" dirty="0"/>
          </a:p>
        </p:txBody>
      </p:sp>
      <p:pic>
        <p:nvPicPr>
          <p:cNvPr id="5" name="Picture 4">
            <a:extLst>
              <a:ext uri="{FF2B5EF4-FFF2-40B4-BE49-F238E27FC236}">
                <a16:creationId xmlns:a16="http://schemas.microsoft.com/office/drawing/2014/main" id="{601E1DFE-A435-4750-B656-0E03BBBE1133}"/>
              </a:ext>
            </a:extLst>
          </p:cNvPr>
          <p:cNvPicPr>
            <a:picLocks noChangeAspect="1"/>
          </p:cNvPicPr>
          <p:nvPr/>
        </p:nvPicPr>
        <p:blipFill>
          <a:blip r:embed="rId17"/>
          <a:stretch>
            <a:fillRect/>
          </a:stretch>
        </p:blipFill>
        <p:spPr>
          <a:xfrm>
            <a:off x="7334916" y="4177038"/>
            <a:ext cx="4750063" cy="2420134"/>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B84E84E5-F952-8C66-12E7-59069635CD2D}"/>
              </a:ext>
            </a:extLst>
          </p:cNvPr>
          <p:cNvSpPr txBox="1"/>
          <p:nvPr/>
        </p:nvSpPr>
        <p:spPr>
          <a:xfrm>
            <a:off x="7220616" y="6616288"/>
            <a:ext cx="6165849" cy="261610"/>
          </a:xfrm>
          <a:prstGeom prst="rect">
            <a:avLst/>
          </a:prstGeom>
          <a:noFill/>
        </p:spPr>
        <p:txBody>
          <a:bodyPr wrap="square" rtlCol="0">
            <a:spAutoFit/>
          </a:bodyPr>
          <a:lstStyle/>
          <a:p>
            <a:r>
              <a:rPr lang="en-US" sz="1100" dirty="0"/>
              <a:t>Slides by Felix Günther </a:t>
            </a:r>
            <a:r>
              <a:rPr lang="en-US" sz="900" dirty="0"/>
              <a:t>(https://www.felixguenther.info/talks/ecryptnetschool2018-09-19.pdf)</a:t>
            </a:r>
            <a:endParaRPr lang="en-CH" sz="1600" dirty="0"/>
          </a:p>
        </p:txBody>
      </p:sp>
    </p:spTree>
    <p:extLst>
      <p:ext uri="{BB962C8B-B14F-4D97-AF65-F5344CB8AC3E}">
        <p14:creationId xmlns:p14="http://schemas.microsoft.com/office/powerpoint/2010/main" val="1747397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A0DAB8-5B3D-3775-344A-334C2830A19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DAE12CFA-AE7B-E75A-A511-FD0E593F4F61}"/>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sp>
        <p:nvSpPr>
          <p:cNvPr id="3" name="Rectangle 2">
            <a:extLst>
              <a:ext uri="{FF2B5EF4-FFF2-40B4-BE49-F238E27FC236}">
                <a16:creationId xmlns:a16="http://schemas.microsoft.com/office/drawing/2014/main" id="{0B9C54B2-3BF5-D36C-1449-2690C966965B}"/>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D6F45AEA-6C89-D595-C719-A5C6FD3432A0}"/>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1A6D3B23-4A4F-07EA-EB81-0CF22A736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0BC0068C-A256-E9B0-7920-68713C2E3766}"/>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C7B81A82-45A2-2E41-E2AF-AA23C7A136A3}"/>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35D56E5-BC28-C801-1C59-556ACBD1A56A}"/>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4437E89-1663-EA31-708B-C8AAC0850B1E}"/>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D2565F3-F582-1BF6-B2F7-DAF0758B9677}"/>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863F6043-D2CA-322E-613F-5CD5D6F08581}"/>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FC9B8B25-EA49-4C89-DFD3-7EF7D62F9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2CC3185F-23E8-15E5-13BA-700993427C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8CC5A503-3602-49DE-A3F4-864A9C8480A3}"/>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CD31E376-2D0F-9D5E-5175-872ABF062525}"/>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8E8E944C-F888-529C-B4BC-D64C9F012C85}"/>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5DAEC82-5594-398A-232D-C6A236CD0DE1}"/>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E5DAEC82-5594-398A-232D-C6A236CD0DE1}"/>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D62DB11-3D7E-A2A4-017A-F66F8DBC6784}"/>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ED62DB11-3D7E-A2A4-017A-F66F8DBC6784}"/>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01EA288-92BE-77BC-918C-EF9296EA0705}"/>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301EA288-92BE-77BC-918C-EF9296EA0705}"/>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9"/>
                <a:stretch>
                  <a:fillRect r="-77143"/>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B02ED919-53C4-B0F7-FAB1-72AEB8DCF894}"/>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3899B23F-EF3A-BC75-6B52-C6970D1FE5B1}"/>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667768D9-6FB4-A982-5109-D43330A037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1937" y="3012630"/>
            <a:ext cx="514350" cy="514350"/>
          </a:xfrm>
          <a:prstGeom prst="rect">
            <a:avLst/>
          </a:prstGeom>
        </p:spPr>
      </p:pic>
      <p:pic>
        <p:nvPicPr>
          <p:cNvPr id="14" name="Graphic 13" descr="Atom with solid fill">
            <a:extLst>
              <a:ext uri="{FF2B5EF4-FFF2-40B4-BE49-F238E27FC236}">
                <a16:creationId xmlns:a16="http://schemas.microsoft.com/office/drawing/2014/main" id="{B11DE757-BDEB-1D29-191D-F769923451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052903"/>
            <a:ext cx="640415" cy="640415"/>
          </a:xfrm>
          <a:prstGeom prst="rect">
            <a:avLst/>
          </a:prstGeom>
        </p:spPr>
      </p:pic>
      <p:pic>
        <p:nvPicPr>
          <p:cNvPr id="18" name="Graphic 17" descr="Detective female with solid fill">
            <a:extLst>
              <a:ext uri="{FF2B5EF4-FFF2-40B4-BE49-F238E27FC236}">
                <a16:creationId xmlns:a16="http://schemas.microsoft.com/office/drawing/2014/main" id="{A1F09D5E-8A28-2D90-D572-32904CF206A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821981"/>
            <a:ext cx="902519" cy="902519"/>
          </a:xfrm>
          <a:prstGeom prst="rect">
            <a:avLst/>
          </a:prstGeom>
        </p:spPr>
      </p:pic>
      <p:cxnSp>
        <p:nvCxnSpPr>
          <p:cNvPr id="21" name="Straight Connector 20">
            <a:extLst>
              <a:ext uri="{FF2B5EF4-FFF2-40B4-BE49-F238E27FC236}">
                <a16:creationId xmlns:a16="http://schemas.microsoft.com/office/drawing/2014/main" id="{54982E34-870C-8C5F-8CA3-1AFCEFAE32B9}"/>
              </a:ext>
            </a:extLst>
          </p:cNvPr>
          <p:cNvCxnSpPr>
            <a:cxnSpLocks/>
          </p:cNvCxnSpPr>
          <p:nvPr/>
        </p:nvCxnSpPr>
        <p:spPr>
          <a:xfrm>
            <a:off x="7777163" y="4341660"/>
            <a:ext cx="0" cy="20908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274362-6AED-0FF5-1382-226FF8F35D09}"/>
              </a:ext>
            </a:extLst>
          </p:cNvPr>
          <p:cNvSpPr txBox="1"/>
          <p:nvPr/>
        </p:nvSpPr>
        <p:spPr>
          <a:xfrm>
            <a:off x="7777162" y="4301820"/>
            <a:ext cx="424972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Provides </a:t>
            </a:r>
            <a:r>
              <a:rPr lang="en-US" dirty="0">
                <a:solidFill>
                  <a:schemeClr val="accent6"/>
                </a:solidFill>
              </a:rPr>
              <a:t>formal security</a:t>
            </a:r>
            <a:r>
              <a:rPr lang="en-US" dirty="0"/>
              <a:t> guarantees for PQ versions of SSH and TLS using a machine-aided approach.</a:t>
            </a:r>
          </a:p>
          <a:p>
            <a:pPr marL="285750" indent="-285750">
              <a:buFont typeface="Arial" panose="020B0604020202020204" pitchFamily="34" charset="0"/>
              <a:buChar char="•"/>
            </a:pPr>
            <a:r>
              <a:rPr lang="en-US" dirty="0"/>
              <a:t>However, SSH was analyzed in an </a:t>
            </a:r>
            <a:r>
              <a:rPr lang="en-US" dirty="0">
                <a:solidFill>
                  <a:srgbClr val="FF0000"/>
                </a:solidFill>
              </a:rPr>
              <a:t>“authenticated key exchange (AKE)”</a:t>
            </a:r>
            <a:r>
              <a:rPr lang="en-US" dirty="0"/>
              <a:t>-like model. </a:t>
            </a:r>
          </a:p>
          <a:p>
            <a:pPr marL="285750" indent="-285750">
              <a:buFont typeface="Arial" panose="020B0604020202020204" pitchFamily="34" charset="0"/>
              <a:buChar char="•"/>
            </a:pPr>
            <a:r>
              <a:rPr lang="en-US" dirty="0"/>
              <a:t>As explained in [BDKSS14], AKE models are </a:t>
            </a:r>
            <a:r>
              <a:rPr lang="en-US" dirty="0">
                <a:solidFill>
                  <a:srgbClr val="FF0000"/>
                </a:solidFill>
              </a:rPr>
              <a:t>not appropriate</a:t>
            </a:r>
            <a:r>
              <a:rPr lang="en-US" dirty="0"/>
              <a:t> for SSH. </a:t>
            </a:r>
            <a:endParaRPr lang="en-CH" dirty="0"/>
          </a:p>
        </p:txBody>
      </p:sp>
      <p:pic>
        <p:nvPicPr>
          <p:cNvPr id="7" name="Picture 6">
            <a:extLst>
              <a:ext uri="{FF2B5EF4-FFF2-40B4-BE49-F238E27FC236}">
                <a16:creationId xmlns:a16="http://schemas.microsoft.com/office/drawing/2014/main" id="{3293FA64-D4CF-9773-AAA9-753940B15D31}"/>
              </a:ext>
            </a:extLst>
          </p:cNvPr>
          <p:cNvPicPr>
            <a:picLocks noChangeAspect="1"/>
          </p:cNvPicPr>
          <p:nvPr/>
        </p:nvPicPr>
        <p:blipFill>
          <a:blip r:embed="rId16"/>
          <a:stretch>
            <a:fillRect/>
          </a:stretch>
        </p:blipFill>
        <p:spPr>
          <a:xfrm>
            <a:off x="231031" y="4517045"/>
            <a:ext cx="7243244" cy="1615672"/>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9A1FA490-9BDE-347B-DE8B-9A805E684115}"/>
              </a:ext>
            </a:extLst>
          </p:cNvPr>
          <p:cNvSpPr txBox="1"/>
          <p:nvPr/>
        </p:nvSpPr>
        <p:spPr>
          <a:xfrm>
            <a:off x="6549314" y="5823408"/>
            <a:ext cx="1352550" cy="338554"/>
          </a:xfrm>
          <a:prstGeom prst="rect">
            <a:avLst/>
          </a:prstGeom>
          <a:noFill/>
        </p:spPr>
        <p:txBody>
          <a:bodyPr wrap="square" rtlCol="0">
            <a:spAutoFit/>
          </a:bodyPr>
          <a:lstStyle/>
          <a:p>
            <a:r>
              <a:rPr lang="en-US" sz="1600" dirty="0"/>
              <a:t>[CSF ‘24]</a:t>
            </a:r>
            <a:endParaRPr lang="en-CH" sz="1600" dirty="0"/>
          </a:p>
        </p:txBody>
      </p:sp>
      <p:sp>
        <p:nvSpPr>
          <p:cNvPr id="10" name="TextBox 9">
            <a:extLst>
              <a:ext uri="{FF2B5EF4-FFF2-40B4-BE49-F238E27FC236}">
                <a16:creationId xmlns:a16="http://schemas.microsoft.com/office/drawing/2014/main" id="{47A4D31B-FB03-DB6B-DE9A-6F2A5A0F5314}"/>
              </a:ext>
            </a:extLst>
          </p:cNvPr>
          <p:cNvSpPr txBox="1"/>
          <p:nvPr/>
        </p:nvSpPr>
        <p:spPr>
          <a:xfrm>
            <a:off x="3486151" y="6624849"/>
            <a:ext cx="8928096" cy="261610"/>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spTree>
    <p:extLst>
      <p:ext uri="{BB962C8B-B14F-4D97-AF65-F5344CB8AC3E}">
        <p14:creationId xmlns:p14="http://schemas.microsoft.com/office/powerpoint/2010/main" val="1237436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A442D3-255B-E3A4-A744-658536E891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59F420-CD58-E404-C64B-E638A4996507}"/>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344DE9B7-8526-19FE-E848-49EBC66466B1}"/>
              </a:ext>
            </a:extLst>
          </p:cNvPr>
          <p:cNvSpPr>
            <a:spLocks noGrp="1"/>
          </p:cNvSpPr>
          <p:nvPr>
            <p:ph type="title"/>
          </p:nvPr>
        </p:nvSpPr>
        <p:spPr>
          <a:xfrm>
            <a:off x="838200" y="123825"/>
            <a:ext cx="10515600" cy="1325563"/>
          </a:xfrm>
        </p:spPr>
        <p:txBody>
          <a:bodyPr/>
          <a:lstStyle/>
          <a:p>
            <a:pPr algn="ctr"/>
            <a:r>
              <a:rPr lang="en-US" dirty="0"/>
              <a:t>Prior Analyses </a:t>
            </a:r>
            <a:endParaRPr lang="en-CH" dirty="0"/>
          </a:p>
        </p:txBody>
      </p:sp>
      <p:pic>
        <p:nvPicPr>
          <p:cNvPr id="8" name="Picture 7">
            <a:extLst>
              <a:ext uri="{FF2B5EF4-FFF2-40B4-BE49-F238E27FC236}">
                <a16:creationId xmlns:a16="http://schemas.microsoft.com/office/drawing/2014/main" id="{59BCD44D-D88F-661A-6C8D-627725C5D0A8}"/>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5EDE2D57-F812-911F-2074-955A00302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F48A45D0-D7BB-CB7F-7F61-D691307E88A4}"/>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5C2679AF-307B-1EF3-AE99-55B8D3E06822}"/>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5E15EFD-4B00-E2E1-A596-BFA520A01364}"/>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4231276-ED14-FAEF-0CA3-8831698C84F3}"/>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1B6F43C-59A3-D98C-B0CA-55BAF6D5EA28}"/>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C7503A5D-5EC7-FD5B-924F-620760392D0F}"/>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206F2AFC-62D0-B991-739D-343FCE9DDE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24998457-753F-DDAF-08F0-A441443545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FF35FB22-8F0A-7B23-107F-D2B3D163742B}"/>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543B962D-3E38-11BB-F0E8-8129F01A9427}"/>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8426F7F2-E1C7-B0BE-5F89-D9C3B2802816}"/>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6FD2328-3F9C-D87D-933B-42BE26328EB3}"/>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E5DAEC82-5594-398A-232D-C6A236CD0DE1}"/>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AAE9010-0F61-05CD-6194-B1642FD63C2C}"/>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ED62DB11-3D7E-A2A4-017A-F66F8DBC6784}"/>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04D35B1-B6B5-A120-DE21-F734F59BD30C}"/>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304D35B1-B6B5-A120-DE21-F734F59BD30C}"/>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9"/>
                <a:stretch>
                  <a:fillRect r="-77143"/>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5A5A9AD1-E2E2-389F-992A-C83608CBABD0}"/>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C6F7A89-B7FF-FC3E-4776-8F3A7407966A}"/>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F3022C9B-5D98-E9CA-BEDE-004BAD7143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183F200F-6710-11AD-E1C0-1613D5796F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052903"/>
            <a:ext cx="640415" cy="640415"/>
          </a:xfrm>
          <a:prstGeom prst="rect">
            <a:avLst/>
          </a:prstGeom>
        </p:spPr>
      </p:pic>
      <p:pic>
        <p:nvPicPr>
          <p:cNvPr id="18" name="Graphic 17" descr="Detective female with solid fill">
            <a:extLst>
              <a:ext uri="{FF2B5EF4-FFF2-40B4-BE49-F238E27FC236}">
                <a16:creationId xmlns:a16="http://schemas.microsoft.com/office/drawing/2014/main" id="{611DB066-F1DF-F0EC-48AE-FEC71C755E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821981"/>
            <a:ext cx="902519" cy="902519"/>
          </a:xfrm>
          <a:prstGeom prst="rect">
            <a:avLst/>
          </a:prstGeom>
        </p:spPr>
      </p:pic>
      <p:pic>
        <p:nvPicPr>
          <p:cNvPr id="16" name="Graphic 15" descr="Lock with solid fill">
            <a:extLst>
              <a:ext uri="{FF2B5EF4-FFF2-40B4-BE49-F238E27FC236}">
                <a16:creationId xmlns:a16="http://schemas.microsoft.com/office/drawing/2014/main" id="{FB9C93CE-213A-A212-DA43-7272E42C48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4441" y="2270552"/>
            <a:ext cx="218363" cy="218363"/>
          </a:xfrm>
          <a:prstGeom prst="rect">
            <a:avLst/>
          </a:prstGeom>
        </p:spPr>
      </p:pic>
      <p:cxnSp>
        <p:nvCxnSpPr>
          <p:cNvPr id="57" name="Straight Connector 56">
            <a:extLst>
              <a:ext uri="{FF2B5EF4-FFF2-40B4-BE49-F238E27FC236}">
                <a16:creationId xmlns:a16="http://schemas.microsoft.com/office/drawing/2014/main" id="{DB0E5605-4A43-104B-405F-CF69D1B4A7CF}"/>
              </a:ext>
            </a:extLst>
          </p:cNvPr>
          <p:cNvCxnSpPr>
            <a:cxnSpLocks/>
          </p:cNvCxnSpPr>
          <p:nvPr/>
        </p:nvCxnSpPr>
        <p:spPr>
          <a:xfrm>
            <a:off x="7777163" y="4341660"/>
            <a:ext cx="0" cy="18876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E968E67-CA32-0AC9-7FE9-7C23B0BD2A60}"/>
              </a:ext>
            </a:extLst>
          </p:cNvPr>
          <p:cNvSpPr txBox="1"/>
          <p:nvPr/>
        </p:nvSpPr>
        <p:spPr>
          <a:xfrm>
            <a:off x="7777162" y="4301820"/>
            <a:ext cx="424972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In SSH, there’s an </a:t>
            </a:r>
            <a:r>
              <a:rPr lang="en-US" dirty="0">
                <a:solidFill>
                  <a:srgbClr val="FF0000"/>
                </a:solidFill>
              </a:rPr>
              <a:t>overlap</a:t>
            </a:r>
            <a:r>
              <a:rPr lang="en-US" dirty="0"/>
              <a:t> between the “Handshake Phase” and the “Application Data Phase”.</a:t>
            </a:r>
          </a:p>
          <a:p>
            <a:pPr marL="285750" indent="-285750">
              <a:buFont typeface="Arial" panose="020B0604020202020204" pitchFamily="34" charset="0"/>
              <a:buChar char="•"/>
            </a:pPr>
            <a:r>
              <a:rPr lang="en-US" dirty="0"/>
              <a:t>Attacker can detect “real” or “random”                                 key  by decrypting the final handshake messages       , thereby </a:t>
            </a:r>
            <a:r>
              <a:rPr lang="en-US" dirty="0">
                <a:solidFill>
                  <a:srgbClr val="FF0000"/>
                </a:solidFill>
              </a:rPr>
              <a:t>breaking session-key indistinguishability</a:t>
            </a:r>
            <a:r>
              <a:rPr lang="en-US" dirty="0"/>
              <a:t>.</a:t>
            </a:r>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8E6729B-A697-60B5-EE41-93A0C015872C}"/>
                  </a:ext>
                </a:extLst>
              </p:cNvPr>
              <p:cNvSpPr txBox="1"/>
              <p:nvPr/>
            </p:nvSpPr>
            <p:spPr>
              <a:xfrm>
                <a:off x="9130577" y="5685693"/>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59" name="TextBox 58">
                <a:extLst>
                  <a:ext uri="{FF2B5EF4-FFF2-40B4-BE49-F238E27FC236}">
                    <a16:creationId xmlns:a16="http://schemas.microsoft.com/office/drawing/2014/main" id="{68E6729B-A697-60B5-EE41-93A0C015872C}"/>
                  </a:ext>
                </a:extLst>
              </p:cNvPr>
              <p:cNvSpPr txBox="1">
                <a:spLocks noRot="1" noChangeAspect="1" noMove="1" noResize="1" noEditPoints="1" noAdjustHandles="1" noChangeArrowheads="1" noChangeShapeType="1" noTextEdit="1"/>
              </p:cNvSpPr>
              <p:nvPr/>
            </p:nvSpPr>
            <p:spPr>
              <a:xfrm>
                <a:off x="9130577" y="5685693"/>
                <a:ext cx="210344" cy="338554"/>
              </a:xfrm>
              <a:prstGeom prst="rect">
                <a:avLst/>
              </a:prstGeom>
              <a:blipFill>
                <a:blip r:embed="rId16"/>
                <a:stretch>
                  <a:fillRect r="-79412"/>
                </a:stretch>
              </a:blipFill>
            </p:spPr>
            <p:txBody>
              <a:bodyPr/>
              <a:lstStyle/>
              <a:p>
                <a:r>
                  <a:rPr lang="en-CH">
                    <a:noFill/>
                  </a:rPr>
                  <a:t> </a:t>
                </a:r>
              </a:p>
            </p:txBody>
          </p:sp>
        </mc:Fallback>
      </mc:AlternateContent>
      <p:pic>
        <p:nvPicPr>
          <p:cNvPr id="60" name="Graphic 59" descr="Lock with solid fill">
            <a:extLst>
              <a:ext uri="{FF2B5EF4-FFF2-40B4-BE49-F238E27FC236}">
                <a16:creationId xmlns:a16="http://schemas.microsoft.com/office/drawing/2014/main" id="{3A64D02F-5790-4E27-1320-4A8C6F76E8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4764" y="5840438"/>
            <a:ext cx="218363" cy="218363"/>
          </a:xfrm>
          <a:prstGeom prst="rect">
            <a:avLst/>
          </a:prstGeom>
        </p:spPr>
      </p:pic>
      <p:sp>
        <p:nvSpPr>
          <p:cNvPr id="61" name="Rectangle 60">
            <a:extLst>
              <a:ext uri="{FF2B5EF4-FFF2-40B4-BE49-F238E27FC236}">
                <a16:creationId xmlns:a16="http://schemas.microsoft.com/office/drawing/2014/main" id="{2EB856D6-120A-C2C1-B634-57D3366AE422}"/>
              </a:ext>
            </a:extLst>
          </p:cNvPr>
          <p:cNvSpPr/>
          <p:nvPr/>
        </p:nvSpPr>
        <p:spPr>
          <a:xfrm>
            <a:off x="8081367" y="5455250"/>
            <a:ext cx="374650" cy="252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62" name="Graphic 61" descr="Key with solid fill">
            <a:extLst>
              <a:ext uri="{FF2B5EF4-FFF2-40B4-BE49-F238E27FC236}">
                <a16:creationId xmlns:a16="http://schemas.microsoft.com/office/drawing/2014/main" id="{ED4A6AB8-53F9-E423-2469-C091B2FCB4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125817" y="5369428"/>
            <a:ext cx="445609" cy="445609"/>
          </a:xfrm>
          <a:prstGeom prst="rect">
            <a:avLst/>
          </a:prstGeom>
        </p:spPr>
      </p:pic>
      <p:pic>
        <p:nvPicPr>
          <p:cNvPr id="2" name="Picture 1">
            <a:extLst>
              <a:ext uri="{FF2B5EF4-FFF2-40B4-BE49-F238E27FC236}">
                <a16:creationId xmlns:a16="http://schemas.microsoft.com/office/drawing/2014/main" id="{A9B56F6E-D789-6A30-17D7-84ED45F7F1EA}"/>
              </a:ext>
            </a:extLst>
          </p:cNvPr>
          <p:cNvPicPr>
            <a:picLocks noChangeAspect="1"/>
          </p:cNvPicPr>
          <p:nvPr/>
        </p:nvPicPr>
        <p:blipFill>
          <a:blip r:embed="rId17"/>
          <a:stretch>
            <a:fillRect/>
          </a:stretch>
        </p:blipFill>
        <p:spPr>
          <a:xfrm>
            <a:off x="231031" y="4517045"/>
            <a:ext cx="7243244" cy="161567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C598D3B3-FAAB-23E7-4F20-F917C1C6C51B}"/>
              </a:ext>
            </a:extLst>
          </p:cNvPr>
          <p:cNvSpPr txBox="1"/>
          <p:nvPr/>
        </p:nvSpPr>
        <p:spPr>
          <a:xfrm>
            <a:off x="6549314" y="5823408"/>
            <a:ext cx="1352550" cy="338554"/>
          </a:xfrm>
          <a:prstGeom prst="rect">
            <a:avLst/>
          </a:prstGeom>
          <a:noFill/>
        </p:spPr>
        <p:txBody>
          <a:bodyPr wrap="square" rtlCol="0">
            <a:spAutoFit/>
          </a:bodyPr>
          <a:lstStyle/>
          <a:p>
            <a:r>
              <a:rPr lang="en-US" sz="1600" dirty="0"/>
              <a:t>[CSF ‘24]</a:t>
            </a:r>
            <a:endParaRPr lang="en-CH" sz="1600" dirty="0"/>
          </a:p>
        </p:txBody>
      </p:sp>
    </p:spTree>
    <p:extLst>
      <p:ext uri="{BB962C8B-B14F-4D97-AF65-F5344CB8AC3E}">
        <p14:creationId xmlns:p14="http://schemas.microsoft.com/office/powerpoint/2010/main" val="574666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06ED10-C0AB-42CB-3B45-043C6CC916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9D1318-51C3-0D56-9BD3-5681161CC452}"/>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DEA3543C-73B1-6F49-5F53-8D082799F4A8}"/>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8953C9F0-D0CF-4FA5-E153-A831962E5BD0}"/>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0498CFEA-8A3A-D66D-A610-3F97DB9EC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712D6188-78C4-9E16-9AFB-5D50DA083434}"/>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B85EB335-5FB0-E4BE-50E8-8529FD3534E6}"/>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F215C6C-65E4-5D21-C61D-1B8D115F7379}"/>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45AC8D4-02D9-33F4-E1FF-DDD5D069F769}"/>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CC1899C-807C-4683-CFEA-7F9D23FAF218}"/>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D7772C16-4EBC-BE1E-C786-473A16A37A2A}"/>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CE82BA9F-37E5-BE36-4AB3-ED8D0FFA13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B9155382-FF31-3966-2926-3CDA6C966C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EBBEA5C1-AA77-8664-5806-F37DBB02005C}"/>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6C7221C-E997-9F96-0438-097B5CA8F72F}"/>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E16CEB10-8E74-923B-4C32-08FCE42A8846}"/>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D917B5B-2BF8-2AD8-0C3B-4C5CF91B4267}"/>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CD917B5B-2BF8-2AD8-0C3B-4C5CF91B4267}"/>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945C783-5A1B-7179-1F6C-E3BB10514AC8}"/>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6945C783-5A1B-7179-1F6C-E3BB10514AC8}"/>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FB108F8A-8D6F-8BA7-1FC7-0F866771E28B}"/>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952E31D-EEDC-C10E-0325-A88C87654411}"/>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E7ABE306-26FE-4182-B42F-9024C0D98D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0BB8614C-9B20-E9EC-698E-B18E796794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5D0EC254-90F4-76F5-D157-7AB6476D12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93355074-89FD-EC8E-F276-C976077CB7D5}"/>
              </a:ext>
            </a:extLst>
          </p:cNvPr>
          <p:cNvCxnSpPr>
            <a:cxnSpLocks/>
          </p:cNvCxnSpPr>
          <p:nvPr/>
        </p:nvCxnSpPr>
        <p:spPr>
          <a:xfrm>
            <a:off x="7777163" y="4341660"/>
            <a:ext cx="0" cy="17479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peech Bubble: Rectangle with Corners Rounded 21">
            <a:extLst>
              <a:ext uri="{FF2B5EF4-FFF2-40B4-BE49-F238E27FC236}">
                <a16:creationId xmlns:a16="http://schemas.microsoft.com/office/drawing/2014/main" id="{06598F52-B00D-0218-FE3D-5F8F4AEBF909}"/>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3" name="TextBox 22">
            <a:extLst>
              <a:ext uri="{FF2B5EF4-FFF2-40B4-BE49-F238E27FC236}">
                <a16:creationId xmlns:a16="http://schemas.microsoft.com/office/drawing/2014/main" id="{12BCC2D2-CBE3-B7F5-726B-0EC4290982E7}"/>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30" name="Rectangle 29">
            <a:extLst>
              <a:ext uri="{FF2B5EF4-FFF2-40B4-BE49-F238E27FC236}">
                <a16:creationId xmlns:a16="http://schemas.microsoft.com/office/drawing/2014/main" id="{084E8BAD-E14C-2A08-394D-455250145987}"/>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Speech Bubble: Rectangle with Corners Rounded 1">
            <a:extLst>
              <a:ext uri="{FF2B5EF4-FFF2-40B4-BE49-F238E27FC236}">
                <a16:creationId xmlns:a16="http://schemas.microsoft.com/office/drawing/2014/main" id="{1EF02037-E383-6031-258D-D8FB64A692CA}"/>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DFD71AA7-6812-F10B-7AAB-3078C845E841}"/>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pic>
        <p:nvPicPr>
          <p:cNvPr id="45" name="Picture 44">
            <a:extLst>
              <a:ext uri="{FF2B5EF4-FFF2-40B4-BE49-F238E27FC236}">
                <a16:creationId xmlns:a16="http://schemas.microsoft.com/office/drawing/2014/main" id="{8CEB558F-B786-0702-F894-6C2F2E715380}"/>
              </a:ext>
            </a:extLst>
          </p:cNvPr>
          <p:cNvPicPr>
            <a:picLocks noChangeAspect="1"/>
          </p:cNvPicPr>
          <p:nvPr/>
        </p:nvPicPr>
        <p:blipFill>
          <a:blip r:embed="rId15"/>
          <a:stretch>
            <a:fillRect/>
          </a:stretch>
        </p:blipFill>
        <p:spPr>
          <a:xfrm>
            <a:off x="709546" y="4256501"/>
            <a:ext cx="6304695" cy="245729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236D3731-32D1-AB0E-921A-AA99FBAD9834}"/>
              </a:ext>
            </a:extLst>
          </p:cNvPr>
          <p:cNvSpPr txBox="1"/>
          <p:nvPr/>
        </p:nvSpPr>
        <p:spPr>
          <a:xfrm>
            <a:off x="5971374" y="6416670"/>
            <a:ext cx="1352550" cy="338554"/>
          </a:xfrm>
          <a:prstGeom prst="rect">
            <a:avLst/>
          </a:prstGeom>
          <a:noFill/>
        </p:spPr>
        <p:txBody>
          <a:bodyPr wrap="square" rtlCol="0">
            <a:spAutoFit/>
          </a:bodyPr>
          <a:lstStyle/>
          <a:p>
            <a:r>
              <a:rPr lang="en-US" sz="1600" dirty="0"/>
              <a:t>[</a:t>
            </a:r>
            <a:r>
              <a:rPr lang="en-US" sz="1600" dirty="0" err="1"/>
              <a:t>ePrint</a:t>
            </a:r>
            <a:r>
              <a:rPr lang="en-US" sz="1600" dirty="0"/>
              <a:t> ‘25]</a:t>
            </a:r>
            <a:endParaRPr lang="en-CH" sz="1600" dirty="0"/>
          </a:p>
        </p:txBody>
      </p:sp>
      <p:sp>
        <p:nvSpPr>
          <p:cNvPr id="11" name="TextBox 10">
            <a:extLst>
              <a:ext uri="{FF2B5EF4-FFF2-40B4-BE49-F238E27FC236}">
                <a16:creationId xmlns:a16="http://schemas.microsoft.com/office/drawing/2014/main" id="{4029A3C4-948F-F70B-B04E-4ADB3D6393F1}"/>
              </a:ext>
            </a:extLst>
          </p:cNvPr>
          <p:cNvSpPr txBox="1"/>
          <p:nvPr/>
        </p:nvSpPr>
        <p:spPr>
          <a:xfrm>
            <a:off x="7652463" y="6472449"/>
            <a:ext cx="4609383" cy="430887"/>
          </a:xfrm>
          <a:prstGeom prst="rect">
            <a:avLst/>
          </a:prstGeom>
          <a:noFill/>
        </p:spPr>
        <p:txBody>
          <a:bodyPr wrap="square" rtlCol="0">
            <a:spAutoFit/>
          </a:bodyPr>
          <a:lstStyle/>
          <a:p>
            <a:r>
              <a:rPr lang="en-US" sz="1100" dirty="0"/>
              <a:t>[BDKSS14]: F. Bergsma, B. Dowling, F. </a:t>
            </a:r>
            <a:r>
              <a:rPr lang="en-US" sz="1100" dirty="0" err="1"/>
              <a:t>Kohlar</a:t>
            </a:r>
            <a:r>
              <a:rPr lang="en-US" sz="1100" dirty="0"/>
              <a:t>, J. Schwenk, D. </a:t>
            </a:r>
            <a:r>
              <a:rPr lang="en-US" sz="1100" dirty="0" err="1"/>
              <a:t>Stebila</a:t>
            </a:r>
            <a:r>
              <a:rPr lang="en-US" sz="1100" dirty="0"/>
              <a:t>, </a:t>
            </a:r>
            <a:r>
              <a:rPr lang="en-US" sz="1100" i="1" dirty="0"/>
              <a:t>“Multi-</a:t>
            </a:r>
            <a:r>
              <a:rPr lang="en-US" sz="1100" i="1" dirty="0" err="1"/>
              <a:t>ciphersuite</a:t>
            </a:r>
            <a:r>
              <a:rPr lang="en-US" sz="1100" i="1" dirty="0"/>
              <a:t> Security of the Secure Shell (SSH) Protocol”</a:t>
            </a:r>
            <a:r>
              <a:rPr lang="en-US" sz="1100" dirty="0"/>
              <a:t>, CCS 2014</a:t>
            </a:r>
            <a:endParaRPr lang="en-CH" sz="1600" i="1" dirty="0"/>
          </a:p>
        </p:txBody>
      </p:sp>
      <p:sp>
        <p:nvSpPr>
          <p:cNvPr id="5" name="TextBox 4">
            <a:extLst>
              <a:ext uri="{FF2B5EF4-FFF2-40B4-BE49-F238E27FC236}">
                <a16:creationId xmlns:a16="http://schemas.microsoft.com/office/drawing/2014/main" id="{7159079D-CF8A-6ED3-F011-758E49B55AA6}"/>
              </a:ext>
            </a:extLst>
          </p:cNvPr>
          <p:cNvSpPr txBox="1"/>
          <p:nvPr/>
        </p:nvSpPr>
        <p:spPr>
          <a:xfrm>
            <a:off x="7777162" y="4301820"/>
            <a:ext cx="441483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Extended the original ACCE model to account for </a:t>
            </a:r>
            <a:r>
              <a:rPr lang="en-US" dirty="0">
                <a:solidFill>
                  <a:schemeClr val="accent6"/>
                </a:solidFill>
              </a:rPr>
              <a:t>“harvest now, decrypt later” </a:t>
            </a:r>
            <a:r>
              <a:rPr lang="en-US" dirty="0"/>
              <a:t>attacks </a:t>
            </a:r>
            <a:r>
              <a:rPr lang="en-US" sz="1400" dirty="0"/>
              <a:t>(giving           access to past handshakes)</a:t>
            </a:r>
            <a:r>
              <a:rPr lang="en-US" dirty="0"/>
              <a:t>.</a:t>
            </a:r>
          </a:p>
          <a:p>
            <a:pPr marL="285750" indent="-285750">
              <a:buFont typeface="Arial" panose="020B0604020202020204" pitchFamily="34" charset="0"/>
              <a:buChar char="•"/>
            </a:pPr>
            <a:r>
              <a:rPr lang="en-US" dirty="0"/>
              <a:t>Formally proved </a:t>
            </a:r>
            <a:r>
              <a:rPr lang="en-US" dirty="0">
                <a:solidFill>
                  <a:schemeClr val="accent6"/>
                </a:solidFill>
              </a:rPr>
              <a:t>post-quantum security</a:t>
            </a:r>
            <a:r>
              <a:rPr lang="en-US" dirty="0"/>
              <a:t> of SSH in this enhanced model.</a:t>
            </a:r>
          </a:p>
          <a:p>
            <a:pPr marL="285750" indent="-285750">
              <a:buFont typeface="Arial" panose="020B0604020202020204" pitchFamily="34" charset="0"/>
              <a:buChar char="•"/>
            </a:pPr>
            <a:r>
              <a:rPr lang="en-US" dirty="0"/>
              <a:t>Analysis also captures </a:t>
            </a:r>
            <a:r>
              <a:rPr lang="en-US" dirty="0">
                <a:solidFill>
                  <a:schemeClr val="accent6"/>
                </a:solidFill>
              </a:rPr>
              <a:t>forward secrecy </a:t>
            </a:r>
            <a:r>
              <a:rPr lang="en-US" sz="1400" dirty="0"/>
              <a:t>(unlike the classical ACCE analysis in [BDKSS14])</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Graphic 5" descr="Atom with solid fill">
            <a:extLst>
              <a:ext uri="{FF2B5EF4-FFF2-40B4-BE49-F238E27FC236}">
                <a16:creationId xmlns:a16="http://schemas.microsoft.com/office/drawing/2014/main" id="{11D553EB-E48B-7F9D-B38E-F106F5C2EF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2724" y="4919142"/>
            <a:ext cx="252077" cy="252077"/>
          </a:xfrm>
          <a:prstGeom prst="rect">
            <a:avLst/>
          </a:prstGeom>
        </p:spPr>
      </p:pic>
      <p:pic>
        <p:nvPicPr>
          <p:cNvPr id="10" name="Graphic 9" descr="Detective female with solid fill">
            <a:extLst>
              <a:ext uri="{FF2B5EF4-FFF2-40B4-BE49-F238E27FC236}">
                <a16:creationId xmlns:a16="http://schemas.microsoft.com/office/drawing/2014/main" id="{DEFCB229-2574-9EE6-7ED3-0E6E6A33B1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94386" y="4847156"/>
            <a:ext cx="355245" cy="355245"/>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0B7920-1971-A11E-A2A1-A01C8F557DB9}"/>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17" name="TextBox 16">
                <a:extLst>
                  <a:ext uri="{FF2B5EF4-FFF2-40B4-BE49-F238E27FC236}">
                    <a16:creationId xmlns:a16="http://schemas.microsoft.com/office/drawing/2014/main" id="{680B7920-1971-A11E-A2A1-A01C8F557DB9}"/>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6"/>
                <a:stretch>
                  <a:fillRect r="-77143"/>
                </a:stretch>
              </a:blipFill>
            </p:spPr>
            <p:txBody>
              <a:bodyPr/>
              <a:lstStyle/>
              <a:p>
                <a:r>
                  <a:rPr lang="en-CH">
                    <a:noFill/>
                  </a:rPr>
                  <a:t> </a:t>
                </a:r>
              </a:p>
            </p:txBody>
          </p:sp>
        </mc:Fallback>
      </mc:AlternateContent>
      <p:pic>
        <p:nvPicPr>
          <p:cNvPr id="19" name="Graphic 18" descr="Lock with solid fill">
            <a:extLst>
              <a:ext uri="{FF2B5EF4-FFF2-40B4-BE49-F238E27FC236}">
                <a16:creationId xmlns:a16="http://schemas.microsoft.com/office/drawing/2014/main" id="{1A04B623-66B0-EC40-77E2-56E5CB8721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Tree>
    <p:extLst>
      <p:ext uri="{BB962C8B-B14F-4D97-AF65-F5344CB8AC3E}">
        <p14:creationId xmlns:p14="http://schemas.microsoft.com/office/powerpoint/2010/main" val="401521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9AE1-1BEF-0B86-3359-FB720946C10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93FA65D-FA4D-12E6-958B-5DC8A2FE4E40}"/>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AF9DFBD6-A8BE-488B-4EB1-9E93023ED41D}"/>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2" name="Rectangle 1">
            <a:extLst>
              <a:ext uri="{FF2B5EF4-FFF2-40B4-BE49-F238E27FC236}">
                <a16:creationId xmlns:a16="http://schemas.microsoft.com/office/drawing/2014/main" id="{B82852C1-CBA0-7838-E45E-F3B685F23925}"/>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CC54AB88-71A9-D3FC-6417-F2E2B5242D99}"/>
              </a:ext>
            </a:extLst>
          </p:cNvPr>
          <p:cNvSpPr/>
          <p:nvPr/>
        </p:nvSpPr>
        <p:spPr>
          <a:xfrm>
            <a:off x="40107" y="1136650"/>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a:extLst>
              <a:ext uri="{FF2B5EF4-FFF2-40B4-BE49-F238E27FC236}">
                <a16:creationId xmlns:a16="http://schemas.microsoft.com/office/drawing/2014/main" id="{8278C28F-6CE2-4065-196E-C74AB26DD3AD}"/>
              </a:ext>
            </a:extLst>
          </p:cNvPr>
          <p:cNvPicPr>
            <a:picLocks noChangeAspect="1"/>
          </p:cNvPicPr>
          <p:nvPr/>
        </p:nvPicPr>
        <p:blipFill>
          <a:blip r:embed="rId4"/>
          <a:stretch>
            <a:fillRect/>
          </a:stretch>
        </p:blipFill>
        <p:spPr>
          <a:xfrm>
            <a:off x="4565650" y="1058086"/>
            <a:ext cx="2794000" cy="3710265"/>
          </a:xfrm>
          <a:prstGeom prst="rect">
            <a:avLst/>
          </a:prstGeom>
        </p:spPr>
      </p:pic>
      <p:sp>
        <p:nvSpPr>
          <p:cNvPr id="5" name="Rectangle 4">
            <a:extLst>
              <a:ext uri="{FF2B5EF4-FFF2-40B4-BE49-F238E27FC236}">
                <a16:creationId xmlns:a16="http://schemas.microsoft.com/office/drawing/2014/main" id="{468B7B9B-69A3-F748-F441-EE018596536F}"/>
              </a:ext>
            </a:extLst>
          </p:cNvPr>
          <p:cNvSpPr/>
          <p:nvPr/>
        </p:nvSpPr>
        <p:spPr>
          <a:xfrm>
            <a:off x="3416300" y="5321300"/>
            <a:ext cx="5003800" cy="3175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230823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F6F234-C26B-0E61-570B-07F7D132D52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3F1F8A-26DC-5B44-F504-FAD1BF09FB78}"/>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B8F1BE0A-C2CC-653A-6B43-FEA0FF38A4FC}"/>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7338B8CE-F3AB-4366-C018-BDEA245D6D79}"/>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EBF775E2-2233-8060-1C0C-6065B2CE8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983D70F7-FA75-E085-7825-48FB54A64088}"/>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AECDD216-44E5-9A99-D3DD-8A0DE0E7017E}"/>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5EB388E-E301-0670-4506-B4059C58B787}"/>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E444ADB-6C5E-CD81-CE3C-5161D6F184F7}"/>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61F179-D340-9C3C-685A-FCDCED0E244E}"/>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3ABACACF-4CC8-F4D0-CFD1-E5D35A118741}"/>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75F40561-CE56-1541-38B9-4D2E91F721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FE425DEF-E100-257E-E08E-C78B086138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31AC2131-7620-1B93-AABF-BD71A16E8F3C}"/>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B5FDDFB-E225-05F7-D95B-706F94D6D744}"/>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2A7AD79F-E2C5-CA49-B5FE-111D9CB92F56}"/>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8B665BA-EC0C-7B8D-7632-3D6C8788FB24}"/>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28B665BA-EC0C-7B8D-7632-3D6C8788FB24}"/>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1B8662-85DF-ABF4-8F6A-41871DF386B4}"/>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AF1B8662-85DF-ABF4-8F6A-41871DF386B4}"/>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23938612-FA32-FF79-DC04-423CE4DBCE1E}"/>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35A6A9F4-94E8-8EFD-E942-69C9B9B36977}"/>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394667C9-DE66-A88C-2372-5072CFD0DF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FABF2DB8-558A-C42D-94A4-66E070FFA8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0E27DB27-F780-4607-7E6A-C59F165ED3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56E49C27-4DCA-ADFC-9FDA-78C05F6D5EC4}"/>
              </a:ext>
            </a:extLst>
          </p:cNvPr>
          <p:cNvCxnSpPr>
            <a:cxnSpLocks/>
          </p:cNvCxnSpPr>
          <p:nvPr/>
        </p:nvCxnSpPr>
        <p:spPr>
          <a:xfrm>
            <a:off x="7777163" y="4341660"/>
            <a:ext cx="0" cy="17479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D35E8D9-0535-7BB2-021B-8E6A576AB051}"/>
              </a:ext>
            </a:extLst>
          </p:cNvPr>
          <p:cNvSpPr txBox="1"/>
          <p:nvPr/>
        </p:nvSpPr>
        <p:spPr>
          <a:xfrm>
            <a:off x="7777162" y="4301820"/>
            <a:ext cx="441483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Proved security of SSH’s “hybridizing” method in the post-quantum setting </a:t>
            </a:r>
            <a:r>
              <a:rPr lang="en-US" sz="1400" dirty="0"/>
              <a:t>(i.e., the </a:t>
            </a:r>
            <a:r>
              <a:rPr lang="en-US" sz="1400" dirty="0">
                <a:solidFill>
                  <a:schemeClr val="accent6"/>
                </a:solidFill>
              </a:rPr>
              <a:t>QROM</a:t>
            </a:r>
            <a:r>
              <a:rPr lang="en-US" sz="1400" dirty="0"/>
              <a:t>)</a:t>
            </a:r>
            <a:r>
              <a:rPr lang="en-US" dirty="0"/>
              <a:t>.</a:t>
            </a:r>
          </a:p>
          <a:p>
            <a:pPr marL="285750" indent="-285750">
              <a:buFont typeface="Arial" panose="020B0604020202020204" pitchFamily="34" charset="0"/>
              <a:buChar char="•"/>
            </a:pPr>
            <a:r>
              <a:rPr lang="en-US" dirty="0"/>
              <a:t>Established </a:t>
            </a:r>
            <a:r>
              <a:rPr lang="en-US" dirty="0">
                <a:solidFill>
                  <a:schemeClr val="accent6"/>
                </a:solidFill>
              </a:rPr>
              <a:t>IND-CPA (and IND-CCA) </a:t>
            </a:r>
            <a:r>
              <a:rPr lang="en-US" dirty="0"/>
              <a:t>security of “Streamlined NTRU Prime” in the QROM </a:t>
            </a:r>
            <a:r>
              <a:rPr lang="en-US" sz="1400" dirty="0"/>
              <a:t>(thereby addressing an open problem in [Xagawa22])</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2" name="Speech Bubble: Rectangle with Corners Rounded 21">
            <a:extLst>
              <a:ext uri="{FF2B5EF4-FFF2-40B4-BE49-F238E27FC236}">
                <a16:creationId xmlns:a16="http://schemas.microsoft.com/office/drawing/2014/main" id="{460BD069-F525-77F6-8090-8144A32F4F5E}"/>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3" name="TextBox 22">
            <a:extLst>
              <a:ext uri="{FF2B5EF4-FFF2-40B4-BE49-F238E27FC236}">
                <a16:creationId xmlns:a16="http://schemas.microsoft.com/office/drawing/2014/main" id="{C98C2ED0-F032-6CF4-5FC1-2B5DD2BEE415}"/>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30" name="Rectangle 29">
            <a:extLst>
              <a:ext uri="{FF2B5EF4-FFF2-40B4-BE49-F238E27FC236}">
                <a16:creationId xmlns:a16="http://schemas.microsoft.com/office/drawing/2014/main" id="{74F55031-4A08-D012-1FAA-2BF507CDE1DA}"/>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Speech Bubble: Rectangle with Corners Rounded 1">
            <a:extLst>
              <a:ext uri="{FF2B5EF4-FFF2-40B4-BE49-F238E27FC236}">
                <a16:creationId xmlns:a16="http://schemas.microsoft.com/office/drawing/2014/main" id="{C93C9CF8-C4D9-751E-DF96-B3A6338EA0D0}"/>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AD953DFE-FDB7-3CE0-71E8-A5BB29465BE7}"/>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cxnSp>
        <p:nvCxnSpPr>
          <p:cNvPr id="5" name="Straight Arrow Connector 4">
            <a:extLst>
              <a:ext uri="{FF2B5EF4-FFF2-40B4-BE49-F238E27FC236}">
                <a16:creationId xmlns:a16="http://schemas.microsoft.com/office/drawing/2014/main" id="{F92F6480-84CE-C377-D26C-6F71A0307077}"/>
              </a:ext>
            </a:extLst>
          </p:cNvPr>
          <p:cNvCxnSpPr>
            <a:cxnSpLocks/>
            <a:stCxn id="30" idx="2"/>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A040D6B-9EFD-8521-B2B4-569637FCAEED}"/>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D30B7BCA-343C-D4AF-59B3-53545BEE18F8}"/>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6" name="Rectangle 55">
            <a:extLst>
              <a:ext uri="{FF2B5EF4-FFF2-40B4-BE49-F238E27FC236}">
                <a16:creationId xmlns:a16="http://schemas.microsoft.com/office/drawing/2014/main" id="{951B7543-3675-CD63-8EF8-A1973AFF9602}"/>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A9C17CF0-6A57-195F-534C-1D34B9285B03}"/>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62" name="Rectangle 61">
            <a:extLst>
              <a:ext uri="{FF2B5EF4-FFF2-40B4-BE49-F238E27FC236}">
                <a16:creationId xmlns:a16="http://schemas.microsoft.com/office/drawing/2014/main" id="{EDF0700A-7606-A6F5-8E56-3EE764670609}"/>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127E9FAF-6C29-AB95-3887-DECCA9FE8F40}"/>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BA512440-792E-8223-F375-4AB75C97E552}"/>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pic>
        <p:nvPicPr>
          <p:cNvPr id="1049" name="Picture 1048">
            <a:extLst>
              <a:ext uri="{FF2B5EF4-FFF2-40B4-BE49-F238E27FC236}">
                <a16:creationId xmlns:a16="http://schemas.microsoft.com/office/drawing/2014/main" id="{1D25289E-4889-CC96-7368-3E04B1C90963}"/>
              </a:ext>
            </a:extLst>
          </p:cNvPr>
          <p:cNvPicPr>
            <a:picLocks noChangeAspect="1"/>
          </p:cNvPicPr>
          <p:nvPr/>
        </p:nvPicPr>
        <p:blipFill>
          <a:blip r:embed="rId15">
            <a:alphaModFix amt="25000"/>
          </a:blip>
          <a:stretch>
            <a:fillRect/>
          </a:stretch>
        </p:blipFill>
        <p:spPr>
          <a:xfrm>
            <a:off x="1553370" y="2487616"/>
            <a:ext cx="6291617" cy="4218798"/>
          </a:xfrm>
          <a:prstGeom prst="rect">
            <a:avLst/>
          </a:prstGeom>
        </p:spPr>
      </p:pic>
      <p:sp>
        <p:nvSpPr>
          <p:cNvPr id="6" name="Rectangle 5">
            <a:extLst>
              <a:ext uri="{FF2B5EF4-FFF2-40B4-BE49-F238E27FC236}">
                <a16:creationId xmlns:a16="http://schemas.microsoft.com/office/drawing/2014/main" id="{6081ABE9-6072-CF04-1FBE-CFDDF84FAF03}"/>
              </a:ext>
            </a:extLst>
          </p:cNvPr>
          <p:cNvSpPr/>
          <p:nvPr/>
        </p:nvSpPr>
        <p:spPr>
          <a:xfrm>
            <a:off x="7689850" y="5181600"/>
            <a:ext cx="4381491" cy="1443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0BAB621-E4FF-186B-0D46-801F72A84506}"/>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7" name="TextBox 6">
                <a:extLst>
                  <a:ext uri="{FF2B5EF4-FFF2-40B4-BE49-F238E27FC236}">
                    <a16:creationId xmlns:a16="http://schemas.microsoft.com/office/drawing/2014/main" id="{10BAB621-E4FF-186B-0D46-801F72A84506}"/>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6"/>
                <a:stretch>
                  <a:fillRect r="-77143"/>
                </a:stretch>
              </a:blipFill>
            </p:spPr>
            <p:txBody>
              <a:bodyPr/>
              <a:lstStyle/>
              <a:p>
                <a:r>
                  <a:rPr lang="en-CH">
                    <a:noFill/>
                  </a:rPr>
                  <a:t> </a:t>
                </a:r>
              </a:p>
            </p:txBody>
          </p:sp>
        </mc:Fallback>
      </mc:AlternateContent>
      <p:pic>
        <p:nvPicPr>
          <p:cNvPr id="10" name="Graphic 9" descr="Lock with solid fill">
            <a:extLst>
              <a:ext uri="{FF2B5EF4-FFF2-40B4-BE49-F238E27FC236}">
                <a16:creationId xmlns:a16="http://schemas.microsoft.com/office/drawing/2014/main" id="{98C84E36-CFBE-3C3C-5BBF-B4BE549750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Tree>
    <p:extLst>
      <p:ext uri="{BB962C8B-B14F-4D97-AF65-F5344CB8AC3E}">
        <p14:creationId xmlns:p14="http://schemas.microsoft.com/office/powerpoint/2010/main" val="1983789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4E2EDD-D4BF-53D9-BE6F-F17FFB650F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4DB178C-8E19-95F1-E46C-82D92DF713AB}"/>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2C5DF463-F799-9980-79F0-150CDBEB4326}"/>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513D4C62-B29C-3C73-D045-14A6681B75A7}"/>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3875985D-DBE5-F411-66D2-E6B5D8A79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FBB637BF-C7B9-DAAA-7E0B-CB02E7B2BDF9}"/>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40430D41-D958-22DD-BE8B-E0E9E5128802}"/>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CFF346E-22E9-FEF9-D382-083BD7A887E4}"/>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8AD8724-D71F-4B43-EE3C-5047DFD75E23}"/>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AA682DC-60B7-D4C2-77AA-C30344B30020}"/>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E4E45C7C-232F-3D96-8038-603E7CC2FAB8}"/>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D208815F-5D6A-A32F-061A-2A0F4B8E00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E0E7D59B-5C14-83ED-5F05-E6BB5190E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3450A7F8-ADA9-91F0-E44E-E8F489727F0A}"/>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E24D864A-11D1-3528-6AA2-F1090BAA8A1E}"/>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8032B0EF-B6ED-81E5-6A57-1C0B38A49ECF}"/>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CCAC789-4FED-72EC-8307-A3320257667C}"/>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7CCAC789-4FED-72EC-8307-A3320257667C}"/>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AF6CFF5-D996-1A34-099B-20BA19153174}"/>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0AF6CFF5-D996-1A34-099B-20BA19153174}"/>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CBFA72C6-4DA0-6C16-9D49-896EC6382713}"/>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48C4902-CC76-9742-E7EF-D95A5F3DE818}"/>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4E4E7B4A-2E94-37E3-9D4B-E3AEE2A04C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EFB5880D-2808-E8D8-F94B-E7B02F5D75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2875F5E9-D400-7CC2-0733-E216B44BA3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sp>
        <p:nvSpPr>
          <p:cNvPr id="22" name="Speech Bubble: Rectangle with Corners Rounded 21">
            <a:extLst>
              <a:ext uri="{FF2B5EF4-FFF2-40B4-BE49-F238E27FC236}">
                <a16:creationId xmlns:a16="http://schemas.microsoft.com/office/drawing/2014/main" id="{E5AC738E-265B-D94C-B9AA-19BCB8B844A6}"/>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3" name="TextBox 22">
            <a:extLst>
              <a:ext uri="{FF2B5EF4-FFF2-40B4-BE49-F238E27FC236}">
                <a16:creationId xmlns:a16="http://schemas.microsoft.com/office/drawing/2014/main" id="{3BD23A15-DF68-F49A-0774-FA4C1BEB98E2}"/>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30" name="Rectangle 29">
            <a:extLst>
              <a:ext uri="{FF2B5EF4-FFF2-40B4-BE49-F238E27FC236}">
                <a16:creationId xmlns:a16="http://schemas.microsoft.com/office/drawing/2014/main" id="{770AA89C-12D8-324C-8808-C5D3AB03F696}"/>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Speech Bubble: Rectangle with Corners Rounded 1">
            <a:extLst>
              <a:ext uri="{FF2B5EF4-FFF2-40B4-BE49-F238E27FC236}">
                <a16:creationId xmlns:a16="http://schemas.microsoft.com/office/drawing/2014/main" id="{F9222DDC-8894-0F95-FF6F-F8DEA586F659}"/>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FCCDD94B-A267-174A-DAE9-E4D995E8E29B}"/>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cxnSp>
        <p:nvCxnSpPr>
          <p:cNvPr id="5" name="Straight Arrow Connector 4">
            <a:extLst>
              <a:ext uri="{FF2B5EF4-FFF2-40B4-BE49-F238E27FC236}">
                <a16:creationId xmlns:a16="http://schemas.microsoft.com/office/drawing/2014/main" id="{01B39A70-4FF1-4447-86B8-B87EF7DCDD02}"/>
              </a:ext>
            </a:extLst>
          </p:cNvPr>
          <p:cNvCxnSpPr>
            <a:cxnSpLocks/>
            <a:stCxn id="30" idx="2"/>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02FC3E77-9033-B8C1-3417-77AF24D310AD}"/>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C7B41A13-E32A-8F73-B16D-A89BD714EB19}"/>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6" name="Rectangle 55">
            <a:extLst>
              <a:ext uri="{FF2B5EF4-FFF2-40B4-BE49-F238E27FC236}">
                <a16:creationId xmlns:a16="http://schemas.microsoft.com/office/drawing/2014/main" id="{9C820FDC-3104-29E1-94F7-2E7E0859FF63}"/>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80BD1D2E-AD5E-79AD-8DA5-FA00B69430C6}"/>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62" name="Rectangle 61">
            <a:extLst>
              <a:ext uri="{FF2B5EF4-FFF2-40B4-BE49-F238E27FC236}">
                <a16:creationId xmlns:a16="http://schemas.microsoft.com/office/drawing/2014/main" id="{3038C935-151C-9D36-DC46-0751BD828275}"/>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35FE8D50-F19B-2A8C-FDD5-45427F6F4E00}"/>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31F066FD-A2A3-D120-456F-105C4364DE5B}"/>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pic>
        <p:nvPicPr>
          <p:cNvPr id="1049" name="Picture 1048">
            <a:extLst>
              <a:ext uri="{FF2B5EF4-FFF2-40B4-BE49-F238E27FC236}">
                <a16:creationId xmlns:a16="http://schemas.microsoft.com/office/drawing/2014/main" id="{524A7581-6B7C-0FF8-38C0-A3A68CC0F86A}"/>
              </a:ext>
            </a:extLst>
          </p:cNvPr>
          <p:cNvPicPr>
            <a:picLocks noChangeAspect="1"/>
          </p:cNvPicPr>
          <p:nvPr/>
        </p:nvPicPr>
        <p:blipFill>
          <a:blip r:embed="rId15">
            <a:alphaModFix amt="25000"/>
          </a:blip>
          <a:stretch>
            <a:fillRect/>
          </a:stretch>
        </p:blipFill>
        <p:spPr>
          <a:xfrm>
            <a:off x="1553370" y="2487616"/>
            <a:ext cx="6291617" cy="4218798"/>
          </a:xfrm>
          <a:prstGeom prst="rect">
            <a:avLst/>
          </a:prstGeom>
        </p:spPr>
      </p:pic>
      <p:sp>
        <p:nvSpPr>
          <p:cNvPr id="6" name="Rectangle 5">
            <a:extLst>
              <a:ext uri="{FF2B5EF4-FFF2-40B4-BE49-F238E27FC236}">
                <a16:creationId xmlns:a16="http://schemas.microsoft.com/office/drawing/2014/main" id="{308BE1BC-71ED-8FBB-F925-B2636A9661AB}"/>
              </a:ext>
            </a:extLst>
          </p:cNvPr>
          <p:cNvSpPr/>
          <p:nvPr/>
        </p:nvSpPr>
        <p:spPr>
          <a:xfrm>
            <a:off x="7689850" y="5181600"/>
            <a:ext cx="4381491" cy="1443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7" name="Picture 6">
            <a:extLst>
              <a:ext uri="{FF2B5EF4-FFF2-40B4-BE49-F238E27FC236}">
                <a16:creationId xmlns:a16="http://schemas.microsoft.com/office/drawing/2014/main" id="{16F26C73-CE5C-34AD-121C-4F1AE9A3979C}"/>
              </a:ext>
            </a:extLst>
          </p:cNvPr>
          <p:cNvPicPr>
            <a:picLocks noChangeAspect="1"/>
          </p:cNvPicPr>
          <p:nvPr/>
        </p:nvPicPr>
        <p:blipFill>
          <a:blip r:embed="rId16"/>
          <a:stretch>
            <a:fillRect/>
          </a:stretch>
        </p:blipFill>
        <p:spPr>
          <a:xfrm>
            <a:off x="1682551" y="1494735"/>
            <a:ext cx="4752408" cy="3566475"/>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00E21A01-D89B-83DB-937D-BEA4ADF8BAEB}"/>
              </a:ext>
            </a:extLst>
          </p:cNvPr>
          <p:cNvSpPr/>
          <p:nvPr/>
        </p:nvSpPr>
        <p:spPr>
          <a:xfrm>
            <a:off x="2032000" y="2475811"/>
            <a:ext cx="2077050"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9" name="Rectangle 18">
            <a:extLst>
              <a:ext uri="{FF2B5EF4-FFF2-40B4-BE49-F238E27FC236}">
                <a16:creationId xmlns:a16="http://schemas.microsoft.com/office/drawing/2014/main" id="{B0FDE501-4133-F000-1DFE-2F33A72F5C64}"/>
              </a:ext>
            </a:extLst>
          </p:cNvPr>
          <p:cNvSpPr/>
          <p:nvPr/>
        </p:nvSpPr>
        <p:spPr>
          <a:xfrm>
            <a:off x="2454976" y="3542086"/>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0" name="Rectangle 19">
            <a:extLst>
              <a:ext uri="{FF2B5EF4-FFF2-40B4-BE49-F238E27FC236}">
                <a16:creationId xmlns:a16="http://schemas.microsoft.com/office/drawing/2014/main" id="{6CCCFFAE-C52A-FACC-4CA0-D63EABFFE0EB}"/>
              </a:ext>
            </a:extLst>
          </p:cNvPr>
          <p:cNvSpPr/>
          <p:nvPr/>
        </p:nvSpPr>
        <p:spPr>
          <a:xfrm>
            <a:off x="2051814" y="3955115"/>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6FE5826-7E95-DF6D-B5C7-B963063C3623}"/>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27" name="TextBox 26">
                <a:extLst>
                  <a:ext uri="{FF2B5EF4-FFF2-40B4-BE49-F238E27FC236}">
                    <a16:creationId xmlns:a16="http://schemas.microsoft.com/office/drawing/2014/main" id="{66FE5826-7E95-DF6D-B5C7-B963063C3623}"/>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7"/>
                <a:stretch>
                  <a:fillRect r="-77143"/>
                </a:stretch>
              </a:blipFill>
            </p:spPr>
            <p:txBody>
              <a:bodyPr/>
              <a:lstStyle/>
              <a:p>
                <a:r>
                  <a:rPr lang="en-CH">
                    <a:noFill/>
                  </a:rPr>
                  <a:t> </a:t>
                </a:r>
              </a:p>
            </p:txBody>
          </p:sp>
        </mc:Fallback>
      </mc:AlternateContent>
      <p:pic>
        <p:nvPicPr>
          <p:cNvPr id="33" name="Graphic 32" descr="Lock with solid fill">
            <a:extLst>
              <a:ext uri="{FF2B5EF4-FFF2-40B4-BE49-F238E27FC236}">
                <a16:creationId xmlns:a16="http://schemas.microsoft.com/office/drawing/2014/main" id="{A44D255C-917D-F6D7-7617-ABD4344A99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
        <p:nvSpPr>
          <p:cNvPr id="35" name="Rectangle 34">
            <a:extLst>
              <a:ext uri="{FF2B5EF4-FFF2-40B4-BE49-F238E27FC236}">
                <a16:creationId xmlns:a16="http://schemas.microsoft.com/office/drawing/2014/main" id="{FB4B50D4-41AB-7AA7-C248-F8E11C6440FD}"/>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8" name="TextBox 47">
            <a:extLst>
              <a:ext uri="{FF2B5EF4-FFF2-40B4-BE49-F238E27FC236}">
                <a16:creationId xmlns:a16="http://schemas.microsoft.com/office/drawing/2014/main" id="{A9132F1A-4A34-90DF-606B-21DA821D7ED6}"/>
              </a:ext>
            </a:extLst>
          </p:cNvPr>
          <p:cNvSpPr txBox="1"/>
          <p:nvPr/>
        </p:nvSpPr>
        <p:spPr>
          <a:xfrm>
            <a:off x="7030116" y="6457538"/>
            <a:ext cx="6165849" cy="769441"/>
          </a:xfrm>
          <a:prstGeom prst="rect">
            <a:avLst/>
          </a:prstGeom>
          <a:noFill/>
        </p:spPr>
        <p:txBody>
          <a:bodyPr wrap="square" rtlCol="0">
            <a:spAutoFit/>
          </a:bodyPr>
          <a:lstStyle/>
          <a:p>
            <a:r>
              <a:rPr lang="en-US" sz="1100" dirty="0"/>
              <a:t>[Xagawa22]: K. </a:t>
            </a:r>
            <a:r>
              <a:rPr lang="en-US" sz="1100" dirty="0" err="1"/>
              <a:t>Xagawa</a:t>
            </a:r>
            <a:r>
              <a:rPr lang="en-US" sz="1100" dirty="0"/>
              <a:t>, </a:t>
            </a:r>
            <a:r>
              <a:rPr lang="en-US" sz="1100" i="1" dirty="0"/>
              <a:t>“Anonymity of NIST PQC Round 3 KEMs”, </a:t>
            </a:r>
            <a:r>
              <a:rPr lang="en-US" sz="1100" dirty="0"/>
              <a:t>EUROCRYPT 2022</a:t>
            </a:r>
          </a:p>
          <a:p>
            <a:r>
              <a:rPr lang="en-US" sz="1100" dirty="0"/>
              <a:t>                                           D. Miller, </a:t>
            </a:r>
            <a:r>
              <a:rPr lang="en-US" sz="1100" i="1" dirty="0"/>
              <a:t>“OpenSSH PQC: Past, Present, Future”, </a:t>
            </a:r>
            <a:r>
              <a:rPr lang="en-US" sz="1100" dirty="0"/>
              <a:t>RWPQC 2024</a:t>
            </a:r>
            <a:r>
              <a:rPr lang="en-US" sz="1100" i="1" dirty="0"/>
              <a:t> </a:t>
            </a:r>
            <a:endParaRPr lang="en-CH" sz="1600" dirty="0"/>
          </a:p>
          <a:p>
            <a:endParaRPr lang="en-US" sz="1100" dirty="0"/>
          </a:p>
          <a:p>
            <a:r>
              <a:rPr lang="en-US" sz="1100" i="1" dirty="0"/>
              <a:t> </a:t>
            </a:r>
            <a:endParaRPr lang="en-CH" sz="1600" dirty="0"/>
          </a:p>
        </p:txBody>
      </p:sp>
      <p:sp>
        <p:nvSpPr>
          <p:cNvPr id="49" name="Rectangle 48">
            <a:extLst>
              <a:ext uri="{FF2B5EF4-FFF2-40B4-BE49-F238E27FC236}">
                <a16:creationId xmlns:a16="http://schemas.microsoft.com/office/drawing/2014/main" id="{A8541DE6-4DFE-4C2D-1961-17EB54381734}"/>
              </a:ext>
            </a:extLst>
          </p:cNvPr>
          <p:cNvSpPr/>
          <p:nvPr/>
        </p:nvSpPr>
        <p:spPr>
          <a:xfrm>
            <a:off x="7050897" y="6478319"/>
            <a:ext cx="5106466" cy="1942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10427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2731D0-A4D6-854F-6F5A-226F3D36DD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A12DE0-1FF4-1AF7-BA47-661B96F07F51}"/>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55683AF0-D5D6-0E67-15E2-C114C790CA91}"/>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89176631-C391-8575-C63C-C06F2B447AEE}"/>
              </a:ext>
            </a:extLst>
          </p:cNvPr>
          <p:cNvPicPr>
            <a:picLocks noChangeAspect="1"/>
          </p:cNvPicPr>
          <p:nvPr/>
        </p:nvPicPr>
        <p:blipFill>
          <a:blip r:embed="rId3"/>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4CAE9BB5-B784-6EFB-2C74-3FB95C126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26E70A16-4873-90BF-3861-00C0D2374ED2}"/>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C9E7A201-A636-19CF-CB17-AFB254440CD2}"/>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8DCE806-387C-B943-18B9-25634BF03BE3}"/>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C54AD71-AB9A-A6F0-2932-1D2A937606E5}"/>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B1338A0-BC3B-2FA9-4BD1-421530AC87A5}"/>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52AC43B8-6BCA-A715-8CE3-57B73322210F}"/>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E7A5F900-BA72-1C38-66F3-BDEAE262F3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FA1ABA5D-0A81-2655-6C60-CF20164C89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25814B5E-563C-80FC-3681-0A10D9C3FCE5}"/>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B80E25AD-5335-A8A5-F109-E3FACB54C6A9}"/>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11978610-70B5-9A16-3728-8368C3BDCDB3}"/>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30D601F-17A8-2F72-65EA-DDF52133FB01}"/>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530D601F-17A8-2F72-65EA-DDF52133FB01}"/>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7"/>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CA1BBED-E29B-8A12-0590-CC59028B875A}"/>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0CA1BBED-E29B-8A12-0590-CC59028B875A}"/>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8"/>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BC27BC19-92BF-BC27-458B-EE1A1E7D5837}"/>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FAC567F8-E2E8-BA4F-3475-25E805AA20C8}"/>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162AE56E-27E1-9A44-BA08-AA9C8F0B96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903B1658-FA93-5E7A-96C8-CD2D641E86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351255DD-2EA6-28AC-73D8-83FBBDE0B2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F4DE4E60-D2FB-A16A-BB58-5D149F36CB37}"/>
              </a:ext>
            </a:extLst>
          </p:cNvPr>
          <p:cNvCxnSpPr>
            <a:cxnSpLocks/>
          </p:cNvCxnSpPr>
          <p:nvPr/>
        </p:nvCxnSpPr>
        <p:spPr>
          <a:xfrm>
            <a:off x="7777163" y="4341660"/>
            <a:ext cx="0" cy="12503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914529-9535-B308-6F44-D2526C203563}"/>
              </a:ext>
            </a:extLst>
          </p:cNvPr>
          <p:cNvSpPr txBox="1"/>
          <p:nvPr/>
        </p:nvSpPr>
        <p:spPr>
          <a:xfrm>
            <a:off x="7777162" y="4301820"/>
            <a:ext cx="441483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Established </a:t>
            </a:r>
            <a:r>
              <a:rPr lang="en-US" dirty="0">
                <a:solidFill>
                  <a:schemeClr val="accent6"/>
                </a:solidFill>
              </a:rPr>
              <a:t>IND-CPA (and IND-CCA) </a:t>
            </a:r>
            <a:r>
              <a:rPr lang="en-US" dirty="0"/>
              <a:t>security of “Streamlined NTRU Prime” in the </a:t>
            </a:r>
            <a:r>
              <a:rPr lang="en-US" u="sng" dirty="0"/>
              <a:t>quantum random oracle model</a:t>
            </a:r>
            <a:r>
              <a:rPr lang="en-US" dirty="0"/>
              <a:t>  </a:t>
            </a:r>
            <a:r>
              <a:rPr lang="en-US" sz="1400" dirty="0"/>
              <a:t>(addressing an open problem in [Xagawa22])</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2" name="Speech Bubble: Rectangle with Corners Rounded 21">
            <a:extLst>
              <a:ext uri="{FF2B5EF4-FFF2-40B4-BE49-F238E27FC236}">
                <a16:creationId xmlns:a16="http://schemas.microsoft.com/office/drawing/2014/main" id="{6528B5E4-6AE0-DA1A-DC84-D2A47C664869}"/>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3" name="TextBox 22">
            <a:extLst>
              <a:ext uri="{FF2B5EF4-FFF2-40B4-BE49-F238E27FC236}">
                <a16:creationId xmlns:a16="http://schemas.microsoft.com/office/drawing/2014/main" id="{903E5FDD-FA39-D45B-2CF4-EB2EBD200D97}"/>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30" name="Rectangle 29">
            <a:extLst>
              <a:ext uri="{FF2B5EF4-FFF2-40B4-BE49-F238E27FC236}">
                <a16:creationId xmlns:a16="http://schemas.microsoft.com/office/drawing/2014/main" id="{7B13C5C0-0C1C-3530-105F-7E2B57728C5E}"/>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2" name="Speech Bubble: Rectangle with Corners Rounded 1">
            <a:extLst>
              <a:ext uri="{FF2B5EF4-FFF2-40B4-BE49-F238E27FC236}">
                <a16:creationId xmlns:a16="http://schemas.microsoft.com/office/drawing/2014/main" id="{8838E8A2-1874-06B7-2CAA-AA4A42B0B21D}"/>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TextBox 3">
            <a:extLst>
              <a:ext uri="{FF2B5EF4-FFF2-40B4-BE49-F238E27FC236}">
                <a16:creationId xmlns:a16="http://schemas.microsoft.com/office/drawing/2014/main" id="{57754A40-98D1-9124-AC83-A22759E236AC}"/>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cxnSp>
        <p:nvCxnSpPr>
          <p:cNvPr id="5" name="Straight Arrow Connector 4">
            <a:extLst>
              <a:ext uri="{FF2B5EF4-FFF2-40B4-BE49-F238E27FC236}">
                <a16:creationId xmlns:a16="http://schemas.microsoft.com/office/drawing/2014/main" id="{4240C801-D25B-B188-1028-220B02617E67}"/>
              </a:ext>
            </a:extLst>
          </p:cNvPr>
          <p:cNvCxnSpPr>
            <a:cxnSpLocks/>
            <a:stCxn id="30" idx="2"/>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D938C7E3-61BC-80D7-EA75-50F2483B80C3}"/>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465FB9B8-0642-420B-E536-B051CDF01BC3}"/>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6" name="Rectangle 55">
            <a:extLst>
              <a:ext uri="{FF2B5EF4-FFF2-40B4-BE49-F238E27FC236}">
                <a16:creationId xmlns:a16="http://schemas.microsoft.com/office/drawing/2014/main" id="{48BE185A-F2BF-3CFF-8F7A-43D9CC801AC5}"/>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E1F4C8B4-33F8-06C7-E687-352C7E8A0C61}"/>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62" name="Rectangle 61">
            <a:extLst>
              <a:ext uri="{FF2B5EF4-FFF2-40B4-BE49-F238E27FC236}">
                <a16:creationId xmlns:a16="http://schemas.microsoft.com/office/drawing/2014/main" id="{9FD0D5B7-4343-D014-33BB-9A611551BEA6}"/>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0FBF7C84-5FDE-76D4-AE92-ABAD77B30C2A}"/>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A65604F2-E364-C9AE-5448-2975F6478FE4}"/>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pic>
        <p:nvPicPr>
          <p:cNvPr id="1049" name="Picture 1048">
            <a:extLst>
              <a:ext uri="{FF2B5EF4-FFF2-40B4-BE49-F238E27FC236}">
                <a16:creationId xmlns:a16="http://schemas.microsoft.com/office/drawing/2014/main" id="{256FF83B-A0B2-0876-37BE-B9B6883B8987}"/>
              </a:ext>
            </a:extLst>
          </p:cNvPr>
          <p:cNvPicPr>
            <a:picLocks noChangeAspect="1"/>
          </p:cNvPicPr>
          <p:nvPr/>
        </p:nvPicPr>
        <p:blipFill>
          <a:blip r:embed="rId15">
            <a:alphaModFix amt="25000"/>
          </a:blip>
          <a:stretch>
            <a:fillRect/>
          </a:stretch>
        </p:blipFill>
        <p:spPr>
          <a:xfrm>
            <a:off x="1553370" y="2487616"/>
            <a:ext cx="6291617" cy="4218798"/>
          </a:xfrm>
          <a:prstGeom prst="rect">
            <a:avLst/>
          </a:prstGeom>
        </p:spPr>
      </p:pic>
      <p:pic>
        <p:nvPicPr>
          <p:cNvPr id="50" name="Picture 49">
            <a:extLst>
              <a:ext uri="{FF2B5EF4-FFF2-40B4-BE49-F238E27FC236}">
                <a16:creationId xmlns:a16="http://schemas.microsoft.com/office/drawing/2014/main" id="{076009DB-63B6-A1B1-BD68-C1346AFFDFB0}"/>
              </a:ext>
            </a:extLst>
          </p:cNvPr>
          <p:cNvPicPr>
            <a:picLocks noChangeAspect="1"/>
          </p:cNvPicPr>
          <p:nvPr/>
        </p:nvPicPr>
        <p:blipFill>
          <a:blip r:embed="rId16"/>
          <a:stretch>
            <a:fillRect/>
          </a:stretch>
        </p:blipFill>
        <p:spPr>
          <a:xfrm>
            <a:off x="1682551" y="1494735"/>
            <a:ext cx="4752408" cy="3566475"/>
          </a:xfrm>
          <a:prstGeom prst="rect">
            <a:avLst/>
          </a:prstGeom>
          <a:ln>
            <a:noFill/>
          </a:ln>
          <a:effectLst>
            <a:outerShdw blurRad="190500" algn="tl" rotWithShape="0">
              <a:srgbClr val="000000">
                <a:alpha val="70000"/>
              </a:srgbClr>
            </a:outerShdw>
          </a:effectLst>
        </p:spPr>
      </p:pic>
      <p:sp>
        <p:nvSpPr>
          <p:cNvPr id="51" name="Rectangle 50">
            <a:extLst>
              <a:ext uri="{FF2B5EF4-FFF2-40B4-BE49-F238E27FC236}">
                <a16:creationId xmlns:a16="http://schemas.microsoft.com/office/drawing/2014/main" id="{E646360E-9F13-A9E9-5D74-84C0AD5822E7}"/>
              </a:ext>
            </a:extLst>
          </p:cNvPr>
          <p:cNvSpPr/>
          <p:nvPr/>
        </p:nvSpPr>
        <p:spPr>
          <a:xfrm>
            <a:off x="2032000" y="2475811"/>
            <a:ext cx="2077050"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2" name="Rectangle 51">
            <a:extLst>
              <a:ext uri="{FF2B5EF4-FFF2-40B4-BE49-F238E27FC236}">
                <a16:creationId xmlns:a16="http://schemas.microsoft.com/office/drawing/2014/main" id="{05A641C9-86A9-F4B3-E398-C4012C85899A}"/>
              </a:ext>
            </a:extLst>
          </p:cNvPr>
          <p:cNvSpPr/>
          <p:nvPr/>
        </p:nvSpPr>
        <p:spPr>
          <a:xfrm>
            <a:off x="2454976" y="3542086"/>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3" name="Rectangle 52">
            <a:extLst>
              <a:ext uri="{FF2B5EF4-FFF2-40B4-BE49-F238E27FC236}">
                <a16:creationId xmlns:a16="http://schemas.microsoft.com/office/drawing/2014/main" id="{5A7F45D5-1A7E-8E22-3FCC-9A4F8775A2B7}"/>
              </a:ext>
            </a:extLst>
          </p:cNvPr>
          <p:cNvSpPr/>
          <p:nvPr/>
        </p:nvSpPr>
        <p:spPr>
          <a:xfrm>
            <a:off x="2051814" y="3955115"/>
            <a:ext cx="891818"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4" name="TextBox 53">
            <a:extLst>
              <a:ext uri="{FF2B5EF4-FFF2-40B4-BE49-F238E27FC236}">
                <a16:creationId xmlns:a16="http://schemas.microsoft.com/office/drawing/2014/main" id="{5C5835C0-1558-8927-4417-C1362E04CD5C}"/>
              </a:ext>
            </a:extLst>
          </p:cNvPr>
          <p:cNvSpPr txBox="1"/>
          <p:nvPr/>
        </p:nvSpPr>
        <p:spPr>
          <a:xfrm>
            <a:off x="7030116" y="6457538"/>
            <a:ext cx="6165849" cy="769441"/>
          </a:xfrm>
          <a:prstGeom prst="rect">
            <a:avLst/>
          </a:prstGeom>
          <a:noFill/>
        </p:spPr>
        <p:txBody>
          <a:bodyPr wrap="square" rtlCol="0">
            <a:spAutoFit/>
          </a:bodyPr>
          <a:lstStyle/>
          <a:p>
            <a:r>
              <a:rPr lang="en-US" sz="1100" dirty="0"/>
              <a:t>[Xagawa22]: K. </a:t>
            </a:r>
            <a:r>
              <a:rPr lang="en-US" sz="1100" dirty="0" err="1"/>
              <a:t>Xagawa</a:t>
            </a:r>
            <a:r>
              <a:rPr lang="en-US" sz="1100" dirty="0"/>
              <a:t>, </a:t>
            </a:r>
            <a:r>
              <a:rPr lang="en-US" sz="1100" i="1" dirty="0"/>
              <a:t>“Anonymity of NIST PQC Round 3 KEMs”, </a:t>
            </a:r>
            <a:r>
              <a:rPr lang="en-US" sz="1100" dirty="0"/>
              <a:t>EUROCRYPT 2022</a:t>
            </a:r>
          </a:p>
          <a:p>
            <a:r>
              <a:rPr lang="en-US" sz="1100" dirty="0"/>
              <a:t>                                           D. Miller, </a:t>
            </a:r>
            <a:r>
              <a:rPr lang="en-US" sz="1100" i="1" dirty="0"/>
              <a:t>“OpenSSH PQC: Past, Present, Future”, </a:t>
            </a:r>
            <a:r>
              <a:rPr lang="en-US" sz="1100" dirty="0"/>
              <a:t>RWPQC 2024</a:t>
            </a:r>
            <a:r>
              <a:rPr lang="en-US" sz="1100" i="1" dirty="0"/>
              <a:t> </a:t>
            </a:r>
            <a:endParaRPr lang="en-CH" sz="1600" dirty="0"/>
          </a:p>
          <a:p>
            <a:endParaRPr lang="en-US" sz="1100" dirty="0"/>
          </a:p>
          <a:p>
            <a:r>
              <a:rPr lang="en-US" sz="1100" i="1" dirty="0"/>
              <a:t> </a:t>
            </a:r>
            <a:endParaRPr lang="en-CH" sz="1600"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F446F69-D7FF-2008-5D74-852B337FBD00}"/>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55" name="TextBox 54">
                <a:extLst>
                  <a:ext uri="{FF2B5EF4-FFF2-40B4-BE49-F238E27FC236}">
                    <a16:creationId xmlns:a16="http://schemas.microsoft.com/office/drawing/2014/main" id="{4F446F69-D7FF-2008-5D74-852B337FBD00}"/>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7"/>
                <a:stretch>
                  <a:fillRect r="-77143"/>
                </a:stretch>
              </a:blipFill>
            </p:spPr>
            <p:txBody>
              <a:bodyPr/>
              <a:lstStyle/>
              <a:p>
                <a:r>
                  <a:rPr lang="en-CH">
                    <a:noFill/>
                  </a:rPr>
                  <a:t> </a:t>
                </a:r>
              </a:p>
            </p:txBody>
          </p:sp>
        </mc:Fallback>
      </mc:AlternateContent>
      <p:pic>
        <p:nvPicPr>
          <p:cNvPr id="63" name="Graphic 62" descr="Lock with solid fill">
            <a:extLst>
              <a:ext uri="{FF2B5EF4-FFF2-40B4-BE49-F238E27FC236}">
                <a16:creationId xmlns:a16="http://schemas.microsoft.com/office/drawing/2014/main" id="{2B313CD0-F289-38AE-D76C-EDF857AEF1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441" y="2270552"/>
            <a:ext cx="218363" cy="218363"/>
          </a:xfrm>
          <a:prstGeom prst="rect">
            <a:avLst/>
          </a:prstGeom>
        </p:spPr>
      </p:pic>
      <p:sp>
        <p:nvSpPr>
          <p:cNvPr id="6" name="Rectangle 5">
            <a:extLst>
              <a:ext uri="{FF2B5EF4-FFF2-40B4-BE49-F238E27FC236}">
                <a16:creationId xmlns:a16="http://schemas.microsoft.com/office/drawing/2014/main" id="{46EC4191-0E13-BF98-B45A-70630D1C041D}"/>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1800860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B9790F-4A05-243B-1177-1E511C1BDD0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6377CE6-D4CD-994A-2E5C-FBF4AEAC5ADB}"/>
              </a:ext>
            </a:extLst>
          </p:cNvPr>
          <p:cNvPicPr>
            <a:picLocks noChangeAspect="1"/>
          </p:cNvPicPr>
          <p:nvPr/>
        </p:nvPicPr>
        <p:blipFill>
          <a:blip r:embed="rId3">
            <a:alphaModFix amt="25000"/>
          </a:blip>
          <a:stretch>
            <a:fillRect/>
          </a:stretch>
        </p:blipFill>
        <p:spPr>
          <a:xfrm>
            <a:off x="1553370" y="2487616"/>
            <a:ext cx="6291617" cy="4218798"/>
          </a:xfrm>
          <a:prstGeom prst="rect">
            <a:avLst/>
          </a:prstGeom>
        </p:spPr>
      </p:pic>
      <p:sp>
        <p:nvSpPr>
          <p:cNvPr id="3" name="Rectangle 2">
            <a:extLst>
              <a:ext uri="{FF2B5EF4-FFF2-40B4-BE49-F238E27FC236}">
                <a16:creationId xmlns:a16="http://schemas.microsoft.com/office/drawing/2014/main" id="{C8661F67-0922-4BA5-5CFA-22B4657243B6}"/>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itle 1">
            <a:extLst>
              <a:ext uri="{FF2B5EF4-FFF2-40B4-BE49-F238E27FC236}">
                <a16:creationId xmlns:a16="http://schemas.microsoft.com/office/drawing/2014/main" id="{97A69BA4-411A-5153-4F51-89548208B8E5}"/>
              </a:ext>
            </a:extLst>
          </p:cNvPr>
          <p:cNvSpPr>
            <a:spLocks noGrp="1"/>
          </p:cNvSpPr>
          <p:nvPr>
            <p:ph type="title"/>
          </p:nvPr>
        </p:nvSpPr>
        <p:spPr>
          <a:xfrm>
            <a:off x="838200" y="123825"/>
            <a:ext cx="10515600" cy="1325563"/>
          </a:xfrm>
        </p:spPr>
        <p:txBody>
          <a:bodyPr/>
          <a:lstStyle/>
          <a:p>
            <a:pPr algn="ctr"/>
            <a:r>
              <a:rPr lang="en-US" dirty="0"/>
              <a:t>Our Contributions</a:t>
            </a:r>
            <a:endParaRPr lang="en-CH" dirty="0"/>
          </a:p>
        </p:txBody>
      </p:sp>
      <p:pic>
        <p:nvPicPr>
          <p:cNvPr id="8" name="Picture 7">
            <a:extLst>
              <a:ext uri="{FF2B5EF4-FFF2-40B4-BE49-F238E27FC236}">
                <a16:creationId xmlns:a16="http://schemas.microsoft.com/office/drawing/2014/main" id="{B1767F20-4AA9-1205-D922-22A372D86490}"/>
              </a:ext>
            </a:extLst>
          </p:cNvPr>
          <p:cNvPicPr>
            <a:picLocks noChangeAspect="1"/>
          </p:cNvPicPr>
          <p:nvPr/>
        </p:nvPicPr>
        <p:blipFill>
          <a:blip r:embed="rId4"/>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1C0FB138-0E5D-17B4-DC67-D35B73192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017DF5B3-446F-E404-B838-B270728A9320}"/>
              </a:ext>
            </a:extLst>
          </p:cNvPr>
          <p:cNvSpPr/>
          <p:nvPr/>
        </p:nvSpPr>
        <p:spPr>
          <a:xfrm rot="16200000">
            <a:off x="4387623" y="1947222"/>
            <a:ext cx="1673261"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ADA78F73-2920-62B9-4582-B8EBBF879F1C}"/>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69F5B0C-8CE3-8D4D-FDC3-0B2ABCDBC2A2}"/>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54E9060-8C20-334E-B421-15182C15CEFC}"/>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6C86FCF-E327-BDCE-A8E2-D41FD88B089D}"/>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1E9A0529-415E-EED4-8D67-6FCC461428B6}"/>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EBC32ECE-3D75-2BC6-8530-0EB55B5FFF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93B41846-0F54-D5DB-F620-0BD288B51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6D353B6D-DF64-B8E3-6334-B8EAA0DEA01D}"/>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4C90D-703A-A0BA-6388-609FE8B0561E}"/>
              </a:ext>
            </a:extLst>
          </p:cNvPr>
          <p:cNvSpPr txBox="1"/>
          <p:nvPr/>
        </p:nvSpPr>
        <p:spPr>
          <a:xfrm>
            <a:off x="5388967" y="1554641"/>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42CABE95-68E9-253F-B893-2AF518ABF120}"/>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14CCD3E-D0C9-9E53-2DEA-917EE59C17C2}"/>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r>
                        <a:rPr lang="en-US" sz="1600" b="0" i="1" dirty="0" smtClean="0">
                          <a:solidFill>
                            <a:schemeClr val="accent6"/>
                          </a:solidFill>
                          <a:latin typeface="Cambria Math" panose="02040503050406030204" pitchFamily="18" charset="0"/>
                        </a:rPr>
                        <m:t>𝐴</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214CCD3E-D0C9-9E53-2DEA-917EE59C17C2}"/>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8"/>
                <a:stretch>
                  <a:fillRect r="-8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7496735-BA7A-DABD-AAA5-D2E8DACF5BB9}"/>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r>
                        <a:rPr lang="en-US" sz="1600" b="0" i="1" dirty="0" smtClean="0">
                          <a:solidFill>
                            <a:schemeClr val="accent6"/>
                          </a:solidFill>
                          <a:latin typeface="Cambria Math" panose="02040503050406030204" pitchFamily="18" charset="0"/>
                        </a:rPr>
                        <m:t>𝐵</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47496735-BA7A-DABD-AAA5-D2E8DACF5BB9}"/>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9"/>
                <a:stretch>
                  <a:fillRect r="-9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EF24AE1A-C98B-2472-B743-8B19D9F8D555}"/>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89974BB-2618-E9BC-25A4-2F4BAEDA3F7A}"/>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D3D13186-BEBB-24FF-3FF9-0DB68DAD46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3987" y="2060130"/>
            <a:ext cx="514350" cy="514350"/>
          </a:xfrm>
          <a:prstGeom prst="rect">
            <a:avLst/>
          </a:prstGeom>
        </p:spPr>
      </p:pic>
      <p:pic>
        <p:nvPicPr>
          <p:cNvPr id="14" name="Graphic 13" descr="Atom with solid fill">
            <a:extLst>
              <a:ext uri="{FF2B5EF4-FFF2-40B4-BE49-F238E27FC236}">
                <a16:creationId xmlns:a16="http://schemas.microsoft.com/office/drawing/2014/main" id="{B20C6745-9442-059B-702F-442092B1BA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8520" y="1160853"/>
            <a:ext cx="640415" cy="640415"/>
          </a:xfrm>
          <a:prstGeom prst="rect">
            <a:avLst/>
          </a:prstGeom>
        </p:spPr>
      </p:pic>
      <p:pic>
        <p:nvPicPr>
          <p:cNvPr id="18" name="Graphic 17" descr="Detective female with solid fill">
            <a:extLst>
              <a:ext uri="{FF2B5EF4-FFF2-40B4-BE49-F238E27FC236}">
                <a16:creationId xmlns:a16="http://schemas.microsoft.com/office/drawing/2014/main" id="{2193226B-E925-14C6-D4AC-08180B400A2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3296" y="929931"/>
            <a:ext cx="902519" cy="902519"/>
          </a:xfrm>
          <a:prstGeom prst="rect">
            <a:avLst/>
          </a:prstGeom>
        </p:spPr>
      </p:pic>
      <p:cxnSp>
        <p:nvCxnSpPr>
          <p:cNvPr id="21" name="Straight Connector 20">
            <a:extLst>
              <a:ext uri="{FF2B5EF4-FFF2-40B4-BE49-F238E27FC236}">
                <a16:creationId xmlns:a16="http://schemas.microsoft.com/office/drawing/2014/main" id="{B9081CF8-AA8E-F14F-D985-6755E1E61EA1}"/>
              </a:ext>
            </a:extLst>
          </p:cNvPr>
          <p:cNvCxnSpPr>
            <a:cxnSpLocks/>
          </p:cNvCxnSpPr>
          <p:nvPr/>
        </p:nvCxnSpPr>
        <p:spPr>
          <a:xfrm>
            <a:off x="7777163" y="4341660"/>
            <a:ext cx="15464" cy="19575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310E7AD-7761-8A77-9A53-EC49D27A6870}"/>
              </a:ext>
            </a:extLst>
          </p:cNvPr>
          <p:cNvCxnSpPr>
            <a:cxnSpLocks/>
          </p:cNvCxnSpPr>
          <p:nvPr/>
        </p:nvCxnSpPr>
        <p:spPr>
          <a:xfrm flipH="1">
            <a:off x="3752668" y="2198625"/>
            <a:ext cx="1409053" cy="28682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045FA2E-2DCA-6BC0-3C67-1546C85B51BE}"/>
              </a:ext>
            </a:extLst>
          </p:cNvPr>
          <p:cNvSpPr/>
          <p:nvPr/>
        </p:nvSpPr>
        <p:spPr>
          <a:xfrm>
            <a:off x="3078715" y="2697791"/>
            <a:ext cx="641350" cy="40438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7" name="Rectangle 16">
            <a:extLst>
              <a:ext uri="{FF2B5EF4-FFF2-40B4-BE49-F238E27FC236}">
                <a16:creationId xmlns:a16="http://schemas.microsoft.com/office/drawing/2014/main" id="{6F554F4E-F5F0-3190-B6F9-393D91A1A6B6}"/>
              </a:ext>
            </a:extLst>
          </p:cNvPr>
          <p:cNvSpPr/>
          <p:nvPr/>
        </p:nvSpPr>
        <p:spPr>
          <a:xfrm>
            <a:off x="5834419" y="2082531"/>
            <a:ext cx="593317" cy="50614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6" name="Rectangle 55">
            <a:extLst>
              <a:ext uri="{FF2B5EF4-FFF2-40B4-BE49-F238E27FC236}">
                <a16:creationId xmlns:a16="http://schemas.microsoft.com/office/drawing/2014/main" id="{38CBF653-5AB8-9045-C9CE-3E2CB051AEB3}"/>
              </a:ext>
            </a:extLst>
          </p:cNvPr>
          <p:cNvSpPr/>
          <p:nvPr/>
        </p:nvSpPr>
        <p:spPr>
          <a:xfrm>
            <a:off x="3368675" y="5109097"/>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7" name="TextBox 56">
            <a:extLst>
              <a:ext uri="{FF2B5EF4-FFF2-40B4-BE49-F238E27FC236}">
                <a16:creationId xmlns:a16="http://schemas.microsoft.com/office/drawing/2014/main" id="{9715919F-1CBD-3C57-5907-1524EEC80AC1}"/>
              </a:ext>
            </a:extLst>
          </p:cNvPr>
          <p:cNvSpPr txBox="1"/>
          <p:nvPr/>
        </p:nvSpPr>
        <p:spPr>
          <a:xfrm>
            <a:off x="3467651" y="5165083"/>
            <a:ext cx="694774" cy="369332"/>
          </a:xfrm>
          <a:prstGeom prst="rect">
            <a:avLst/>
          </a:prstGeom>
          <a:noFill/>
        </p:spPr>
        <p:txBody>
          <a:bodyPr wrap="square" rtlCol="0">
            <a:spAutoFit/>
          </a:bodyPr>
          <a:lstStyle/>
          <a:p>
            <a:r>
              <a:rPr lang="en-US" dirty="0"/>
              <a:t>KEM</a:t>
            </a:r>
            <a:endParaRPr lang="en-CH" dirty="0"/>
          </a:p>
        </p:txBody>
      </p:sp>
      <p:sp>
        <p:nvSpPr>
          <p:cNvPr id="62" name="Rectangle 61">
            <a:extLst>
              <a:ext uri="{FF2B5EF4-FFF2-40B4-BE49-F238E27FC236}">
                <a16:creationId xmlns:a16="http://schemas.microsoft.com/office/drawing/2014/main" id="{D6167E08-1B52-D723-4D65-C09A35AD2882}"/>
              </a:ext>
            </a:extLst>
          </p:cNvPr>
          <p:cNvSpPr/>
          <p:nvPr/>
        </p:nvSpPr>
        <p:spPr>
          <a:xfrm>
            <a:off x="3032763" y="1554641"/>
            <a:ext cx="4622828" cy="270404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44" name="TextBox 1043">
            <a:extLst>
              <a:ext uri="{FF2B5EF4-FFF2-40B4-BE49-F238E27FC236}">
                <a16:creationId xmlns:a16="http://schemas.microsoft.com/office/drawing/2014/main" id="{6DB141D1-A6D7-F97E-1FF6-2B222D1C288B}"/>
              </a:ext>
            </a:extLst>
          </p:cNvPr>
          <p:cNvSpPr txBox="1"/>
          <p:nvPr/>
        </p:nvSpPr>
        <p:spPr>
          <a:xfrm>
            <a:off x="5466339" y="4265534"/>
            <a:ext cx="1990672" cy="338554"/>
          </a:xfrm>
          <a:prstGeom prst="rect">
            <a:avLst/>
          </a:prstGeom>
          <a:noFill/>
        </p:spPr>
        <p:txBody>
          <a:bodyPr wrap="square" rtlCol="0">
            <a:spAutoFit/>
          </a:bodyPr>
          <a:lstStyle/>
          <a:p>
            <a:r>
              <a:rPr lang="en-US" sz="1600" dirty="0">
                <a:solidFill>
                  <a:schemeClr val="accent6"/>
                </a:solidFill>
              </a:rPr>
              <a:t>“PQ ACCE Security”</a:t>
            </a:r>
            <a:endParaRPr lang="en-CH" sz="1600" dirty="0">
              <a:solidFill>
                <a:schemeClr val="accent6"/>
              </a:solidFill>
            </a:endParaRPr>
          </a:p>
        </p:txBody>
      </p:sp>
      <p:sp>
        <p:nvSpPr>
          <p:cNvPr id="1045" name="TextBox 1044">
            <a:extLst>
              <a:ext uri="{FF2B5EF4-FFF2-40B4-BE49-F238E27FC236}">
                <a16:creationId xmlns:a16="http://schemas.microsoft.com/office/drawing/2014/main" id="{FBE9E908-3DCE-5EAD-C2E1-33A4366FB9C1}"/>
              </a:ext>
            </a:extLst>
          </p:cNvPr>
          <p:cNvSpPr txBox="1"/>
          <p:nvPr/>
        </p:nvSpPr>
        <p:spPr>
          <a:xfrm>
            <a:off x="2792493" y="5665296"/>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51" name="Rectangle 50">
            <a:extLst>
              <a:ext uri="{FF2B5EF4-FFF2-40B4-BE49-F238E27FC236}">
                <a16:creationId xmlns:a16="http://schemas.microsoft.com/office/drawing/2014/main" id="{8DCA9967-02D5-2A86-7DD6-D09EAA86D25E}"/>
              </a:ext>
            </a:extLst>
          </p:cNvPr>
          <p:cNvSpPr/>
          <p:nvPr/>
        </p:nvSpPr>
        <p:spPr>
          <a:xfrm>
            <a:off x="2943633" y="5021904"/>
            <a:ext cx="4565672" cy="1573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ectangle 47">
            <a:extLst>
              <a:ext uri="{FF2B5EF4-FFF2-40B4-BE49-F238E27FC236}">
                <a16:creationId xmlns:a16="http://schemas.microsoft.com/office/drawing/2014/main" id="{18109419-F823-40A0-486E-BF20D2F61DBD}"/>
              </a:ext>
            </a:extLst>
          </p:cNvPr>
          <p:cNvSpPr/>
          <p:nvPr/>
        </p:nvSpPr>
        <p:spPr>
          <a:xfrm>
            <a:off x="5833269" y="5115249"/>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9" name="TextBox 48">
            <a:extLst>
              <a:ext uri="{FF2B5EF4-FFF2-40B4-BE49-F238E27FC236}">
                <a16:creationId xmlns:a16="http://schemas.microsoft.com/office/drawing/2014/main" id="{E8BE5EBF-26C4-1737-318A-8A50BF2D4FAE}"/>
              </a:ext>
            </a:extLst>
          </p:cNvPr>
          <p:cNvSpPr txBox="1"/>
          <p:nvPr/>
        </p:nvSpPr>
        <p:spPr>
          <a:xfrm>
            <a:off x="5932245" y="5171235"/>
            <a:ext cx="694774" cy="369332"/>
          </a:xfrm>
          <a:prstGeom prst="rect">
            <a:avLst/>
          </a:prstGeom>
          <a:noFill/>
        </p:spPr>
        <p:txBody>
          <a:bodyPr wrap="square" rtlCol="0">
            <a:spAutoFit/>
          </a:bodyPr>
          <a:lstStyle/>
          <a:p>
            <a:r>
              <a:rPr lang="en-US" dirty="0"/>
              <a:t>KEM</a:t>
            </a:r>
            <a:endParaRPr lang="en-CH" dirty="0"/>
          </a:p>
        </p:txBody>
      </p:sp>
      <p:sp>
        <p:nvSpPr>
          <p:cNvPr id="50" name="TextBox 49">
            <a:extLst>
              <a:ext uri="{FF2B5EF4-FFF2-40B4-BE49-F238E27FC236}">
                <a16:creationId xmlns:a16="http://schemas.microsoft.com/office/drawing/2014/main" id="{C0F14476-3050-D5F8-8160-5719C1E87445}"/>
              </a:ext>
            </a:extLst>
          </p:cNvPr>
          <p:cNvSpPr txBox="1"/>
          <p:nvPr/>
        </p:nvSpPr>
        <p:spPr>
          <a:xfrm>
            <a:off x="5257087" y="5671448"/>
            <a:ext cx="1990672" cy="553998"/>
          </a:xfrm>
          <a:prstGeom prst="rect">
            <a:avLst/>
          </a:prstGeom>
          <a:noFill/>
        </p:spPr>
        <p:txBody>
          <a:bodyPr wrap="square" rtlCol="0">
            <a:spAutoFit/>
          </a:bodyPr>
          <a:lstStyle/>
          <a:p>
            <a:pPr algn="ctr"/>
            <a:r>
              <a:rPr lang="en-US" sz="1600" dirty="0">
                <a:solidFill>
                  <a:srgbClr val="FF0000"/>
                </a:solidFill>
              </a:rPr>
              <a:t>“IND-CCA”</a:t>
            </a:r>
          </a:p>
          <a:p>
            <a:pPr algn="ctr"/>
            <a:r>
              <a:rPr lang="en-US" sz="1400" dirty="0">
                <a:solidFill>
                  <a:srgbClr val="FF0000"/>
                </a:solidFill>
              </a:rPr>
              <a:t>(active security)</a:t>
            </a:r>
            <a:endParaRPr lang="en-CH" sz="1600" dirty="0">
              <a:solidFill>
                <a:srgbClr val="FF0000"/>
              </a:solidFill>
            </a:endParaRPr>
          </a:p>
        </p:txBody>
      </p:sp>
      <p:sp>
        <p:nvSpPr>
          <p:cNvPr id="1024" name="Rectangle 1023">
            <a:extLst>
              <a:ext uri="{FF2B5EF4-FFF2-40B4-BE49-F238E27FC236}">
                <a16:creationId xmlns:a16="http://schemas.microsoft.com/office/drawing/2014/main" id="{36595CA1-5BF7-FFBF-BE07-294E2EC93BAF}"/>
              </a:ext>
            </a:extLst>
          </p:cNvPr>
          <p:cNvSpPr/>
          <p:nvPr/>
        </p:nvSpPr>
        <p:spPr>
          <a:xfrm>
            <a:off x="3368676" y="5109916"/>
            <a:ext cx="800100" cy="4828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1025" name="TextBox 1024">
            <a:extLst>
              <a:ext uri="{FF2B5EF4-FFF2-40B4-BE49-F238E27FC236}">
                <a16:creationId xmlns:a16="http://schemas.microsoft.com/office/drawing/2014/main" id="{2C2DE86F-D2EF-72CB-5A56-812BB7B4EEEB}"/>
              </a:ext>
            </a:extLst>
          </p:cNvPr>
          <p:cNvSpPr txBox="1"/>
          <p:nvPr/>
        </p:nvSpPr>
        <p:spPr>
          <a:xfrm>
            <a:off x="3467652" y="5165902"/>
            <a:ext cx="694774" cy="369332"/>
          </a:xfrm>
          <a:prstGeom prst="rect">
            <a:avLst/>
          </a:prstGeom>
          <a:noFill/>
        </p:spPr>
        <p:txBody>
          <a:bodyPr wrap="square" rtlCol="0">
            <a:spAutoFit/>
          </a:bodyPr>
          <a:lstStyle/>
          <a:p>
            <a:r>
              <a:rPr lang="en-US" dirty="0"/>
              <a:t>KEM</a:t>
            </a:r>
            <a:endParaRPr lang="en-CH" dirty="0"/>
          </a:p>
        </p:txBody>
      </p:sp>
      <p:sp>
        <p:nvSpPr>
          <p:cNvPr id="1027" name="TextBox 1026">
            <a:extLst>
              <a:ext uri="{FF2B5EF4-FFF2-40B4-BE49-F238E27FC236}">
                <a16:creationId xmlns:a16="http://schemas.microsoft.com/office/drawing/2014/main" id="{DC55EC3D-998E-4497-9D47-4F19DA273255}"/>
              </a:ext>
            </a:extLst>
          </p:cNvPr>
          <p:cNvSpPr txBox="1"/>
          <p:nvPr/>
        </p:nvSpPr>
        <p:spPr>
          <a:xfrm>
            <a:off x="2792494" y="5659765"/>
            <a:ext cx="1990672" cy="553998"/>
          </a:xfrm>
          <a:prstGeom prst="rect">
            <a:avLst/>
          </a:prstGeom>
          <a:noFill/>
        </p:spPr>
        <p:txBody>
          <a:bodyPr wrap="square" rtlCol="0">
            <a:spAutoFit/>
          </a:bodyPr>
          <a:lstStyle/>
          <a:p>
            <a:pPr algn="ctr"/>
            <a:r>
              <a:rPr lang="en-US" sz="1600" dirty="0">
                <a:solidFill>
                  <a:schemeClr val="accent6"/>
                </a:solidFill>
              </a:rPr>
              <a:t>“IND-CPA”</a:t>
            </a:r>
          </a:p>
          <a:p>
            <a:pPr algn="ctr"/>
            <a:r>
              <a:rPr lang="en-US" sz="1400" dirty="0">
                <a:solidFill>
                  <a:schemeClr val="accent6"/>
                </a:solidFill>
              </a:rPr>
              <a:t>(passive security)</a:t>
            </a:r>
            <a:endParaRPr lang="en-CH" sz="1600" dirty="0">
              <a:solidFill>
                <a:schemeClr val="accent6"/>
              </a:solidFill>
            </a:endParaRPr>
          </a:p>
        </p:txBody>
      </p:sp>
      <p:sp>
        <p:nvSpPr>
          <p:cNvPr id="1031" name="Rectangle 1030">
            <a:extLst>
              <a:ext uri="{FF2B5EF4-FFF2-40B4-BE49-F238E27FC236}">
                <a16:creationId xmlns:a16="http://schemas.microsoft.com/office/drawing/2014/main" id="{908AE387-8FD7-50B9-2802-AE63B500A090}"/>
              </a:ext>
            </a:extLst>
          </p:cNvPr>
          <p:cNvSpPr/>
          <p:nvPr/>
        </p:nvSpPr>
        <p:spPr>
          <a:xfrm>
            <a:off x="6666948" y="4660900"/>
            <a:ext cx="347293" cy="400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4" name="Arrow: Notched Right 1033">
            <a:extLst>
              <a:ext uri="{FF2B5EF4-FFF2-40B4-BE49-F238E27FC236}">
                <a16:creationId xmlns:a16="http://schemas.microsoft.com/office/drawing/2014/main" id="{4819FCE8-9376-7F4B-9355-F5C845B2EA20}"/>
              </a:ext>
            </a:extLst>
          </p:cNvPr>
          <p:cNvSpPr/>
          <p:nvPr/>
        </p:nvSpPr>
        <p:spPr>
          <a:xfrm>
            <a:off x="4404159" y="5232043"/>
            <a:ext cx="1145788" cy="243365"/>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35" name="TextBox 1034">
            <a:extLst>
              <a:ext uri="{FF2B5EF4-FFF2-40B4-BE49-F238E27FC236}">
                <a16:creationId xmlns:a16="http://schemas.microsoft.com/office/drawing/2014/main" id="{12F2E62E-3138-90BA-0E72-F769E7133343}"/>
              </a:ext>
            </a:extLst>
          </p:cNvPr>
          <p:cNvSpPr txBox="1"/>
          <p:nvPr/>
        </p:nvSpPr>
        <p:spPr>
          <a:xfrm>
            <a:off x="4070723" y="5436890"/>
            <a:ext cx="1837663" cy="523220"/>
          </a:xfrm>
          <a:prstGeom prst="rect">
            <a:avLst/>
          </a:prstGeom>
          <a:noFill/>
        </p:spPr>
        <p:txBody>
          <a:bodyPr wrap="square" rtlCol="0">
            <a:spAutoFit/>
          </a:bodyPr>
          <a:lstStyle/>
          <a:p>
            <a:pPr algn="ctr"/>
            <a:r>
              <a:rPr lang="en-US" sz="1400" dirty="0"/>
              <a:t>“Fujisaki-Okamoto” transform</a:t>
            </a:r>
            <a:endParaRPr lang="en-CH" sz="1400" dirty="0"/>
          </a:p>
        </p:txBody>
      </p:sp>
      <p:sp>
        <p:nvSpPr>
          <p:cNvPr id="27" name="TextBox 26">
            <a:extLst>
              <a:ext uri="{FF2B5EF4-FFF2-40B4-BE49-F238E27FC236}">
                <a16:creationId xmlns:a16="http://schemas.microsoft.com/office/drawing/2014/main" id="{702B00F1-EA16-1A30-81EE-658ACA6A1835}"/>
              </a:ext>
            </a:extLst>
          </p:cNvPr>
          <p:cNvSpPr txBox="1"/>
          <p:nvPr/>
        </p:nvSpPr>
        <p:spPr>
          <a:xfrm>
            <a:off x="7777162" y="4301820"/>
            <a:ext cx="441483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PQ-SSH analysis of [BlaJac24] relies on </a:t>
            </a:r>
            <a:r>
              <a:rPr lang="en-US" dirty="0">
                <a:solidFill>
                  <a:srgbClr val="FF0000"/>
                </a:solidFill>
              </a:rPr>
              <a:t>IND-CCA</a:t>
            </a:r>
            <a:r>
              <a:rPr lang="en-US" dirty="0"/>
              <a:t> secure (ephemeral) KEMs.</a:t>
            </a:r>
          </a:p>
          <a:p>
            <a:pPr marL="285750" indent="-285750">
              <a:buFont typeface="Arial" panose="020B0604020202020204" pitchFamily="34" charset="0"/>
              <a:buChar char="•"/>
            </a:pPr>
            <a:r>
              <a:rPr lang="en-US" dirty="0"/>
              <a:t>Whereas our analysis relies on the weaker property of </a:t>
            </a:r>
            <a:r>
              <a:rPr lang="en-US" dirty="0">
                <a:solidFill>
                  <a:schemeClr val="accent6"/>
                </a:solidFill>
              </a:rPr>
              <a:t>IND-CPA</a:t>
            </a:r>
            <a:r>
              <a:rPr lang="en-US" dirty="0"/>
              <a:t> security.</a:t>
            </a:r>
          </a:p>
          <a:p>
            <a:pPr marL="285750" indent="-285750">
              <a:buFont typeface="Arial" panose="020B0604020202020204" pitchFamily="34" charset="0"/>
              <a:buChar char="•"/>
            </a:pPr>
            <a:r>
              <a:rPr lang="en-US" dirty="0"/>
              <a:t>Our analysis suggests FO transform is not needed, which in turn can lead to </a:t>
            </a:r>
            <a:r>
              <a:rPr lang="en-US" dirty="0">
                <a:solidFill>
                  <a:schemeClr val="accent6"/>
                </a:solidFill>
              </a:rPr>
              <a:t>performance improvements </a:t>
            </a:r>
            <a:r>
              <a:rPr lang="en-US" dirty="0"/>
              <a:t>in PQ-SSH.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26C9778-AF56-BF13-2B87-F36C4A5998C3}"/>
                  </a:ext>
                </a:extLst>
              </p:cNvPr>
              <p:cNvSpPr txBox="1"/>
              <p:nvPr/>
            </p:nvSpPr>
            <p:spPr>
              <a:xfrm>
                <a:off x="645660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r>
                        <a:rPr lang="en-US" sz="1600" b="0" i="1" dirty="0" smtClean="0">
                          <a:solidFill>
                            <a:schemeClr val="accent6"/>
                          </a:solidFill>
                          <a:latin typeface="Cambria Math" panose="02040503050406030204" pitchFamily="18" charset="0"/>
                        </a:rPr>
                        <m:t>𝐶</m:t>
                      </m:r>
                    </m:oMath>
                  </m:oMathPara>
                </a14:m>
                <a:endParaRPr lang="en-CH" sz="1600" dirty="0">
                  <a:solidFill>
                    <a:srgbClr val="FF0000"/>
                  </a:solidFill>
                </a:endParaRPr>
              </a:p>
            </p:txBody>
          </p:sp>
        </mc:Choice>
        <mc:Fallback xmlns="">
          <p:sp>
            <p:nvSpPr>
              <p:cNvPr id="6" name="TextBox 5">
                <a:extLst>
                  <a:ext uri="{FF2B5EF4-FFF2-40B4-BE49-F238E27FC236}">
                    <a16:creationId xmlns:a16="http://schemas.microsoft.com/office/drawing/2014/main" id="{E26C9778-AF56-BF13-2B87-F36C4A5998C3}"/>
                  </a:ext>
                </a:extLst>
              </p:cNvPr>
              <p:cNvSpPr txBox="1">
                <a:spLocks noRot="1" noChangeAspect="1" noMove="1" noResize="1" noEditPoints="1" noAdjustHandles="1" noChangeArrowheads="1" noChangeShapeType="1" noTextEdit="1"/>
              </p:cNvSpPr>
              <p:nvPr/>
            </p:nvSpPr>
            <p:spPr>
              <a:xfrm>
                <a:off x="6456604" y="2122157"/>
                <a:ext cx="210344" cy="338554"/>
              </a:xfrm>
              <a:prstGeom prst="rect">
                <a:avLst/>
              </a:prstGeom>
              <a:blipFill>
                <a:blip r:embed="rId16"/>
                <a:stretch>
                  <a:fillRect r="-77143"/>
                </a:stretch>
              </a:blipFill>
            </p:spPr>
            <p:txBody>
              <a:bodyPr/>
              <a:lstStyle/>
              <a:p>
                <a:r>
                  <a:rPr lang="en-CH">
                    <a:noFill/>
                  </a:rPr>
                  <a:t> </a:t>
                </a:r>
              </a:p>
            </p:txBody>
          </p:sp>
        </mc:Fallback>
      </mc:AlternateContent>
      <p:pic>
        <p:nvPicPr>
          <p:cNvPr id="7" name="Graphic 6" descr="Lock with solid fill">
            <a:extLst>
              <a:ext uri="{FF2B5EF4-FFF2-40B4-BE49-F238E27FC236}">
                <a16:creationId xmlns:a16="http://schemas.microsoft.com/office/drawing/2014/main" id="{9F09280A-0246-44C5-E256-35CCBC6342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4441" y="2270552"/>
            <a:ext cx="218363" cy="218363"/>
          </a:xfrm>
          <a:prstGeom prst="rect">
            <a:avLst/>
          </a:prstGeom>
        </p:spPr>
      </p:pic>
      <p:sp>
        <p:nvSpPr>
          <p:cNvPr id="2" name="Rectangle 1">
            <a:extLst>
              <a:ext uri="{FF2B5EF4-FFF2-40B4-BE49-F238E27FC236}">
                <a16:creationId xmlns:a16="http://schemas.microsoft.com/office/drawing/2014/main" id="{238C9CFA-DF0A-D9AC-A9AF-053A3E9585B4}"/>
              </a:ext>
            </a:extLst>
          </p:cNvPr>
          <p:cNvSpPr/>
          <p:nvPr/>
        </p:nvSpPr>
        <p:spPr>
          <a:xfrm>
            <a:off x="524572" y="4604089"/>
            <a:ext cx="2475137" cy="1871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Rectangle 3">
            <a:extLst>
              <a:ext uri="{FF2B5EF4-FFF2-40B4-BE49-F238E27FC236}">
                <a16:creationId xmlns:a16="http://schemas.microsoft.com/office/drawing/2014/main" id="{31C80699-C42F-55C7-6863-54EDD3A23948}"/>
              </a:ext>
            </a:extLst>
          </p:cNvPr>
          <p:cNvSpPr/>
          <p:nvPr/>
        </p:nvSpPr>
        <p:spPr>
          <a:xfrm>
            <a:off x="4910946" y="4631222"/>
            <a:ext cx="498307" cy="425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E5D15102-D6BA-C955-8D39-B39B042FFBDB}"/>
              </a:ext>
            </a:extLst>
          </p:cNvPr>
          <p:cNvSpPr txBox="1"/>
          <p:nvPr/>
        </p:nvSpPr>
        <p:spPr>
          <a:xfrm>
            <a:off x="3810000" y="6648038"/>
            <a:ext cx="8750965" cy="261610"/>
          </a:xfrm>
          <a:prstGeom prst="rect">
            <a:avLst/>
          </a:prstGeom>
          <a:noFill/>
        </p:spPr>
        <p:txBody>
          <a:bodyPr wrap="square" rtlCol="0">
            <a:spAutoFit/>
          </a:bodyPr>
          <a:lstStyle/>
          <a:p>
            <a:r>
              <a:rPr lang="en-US" sz="1100" dirty="0"/>
              <a:t>[BlaJac24]: B. Blanchet, C. </a:t>
            </a:r>
            <a:r>
              <a:rPr lang="en-US" sz="1100" dirty="0" err="1"/>
              <a:t>Jacomme</a:t>
            </a:r>
            <a:r>
              <a:rPr lang="en-US" sz="1100" dirty="0"/>
              <a:t>, </a:t>
            </a:r>
            <a:r>
              <a:rPr lang="en-US" sz="1100" i="1" dirty="0"/>
              <a:t>“Post-quantum sound </a:t>
            </a:r>
            <a:r>
              <a:rPr lang="en-US" sz="1100" i="1" dirty="0" err="1"/>
              <a:t>CryptoVerif</a:t>
            </a:r>
            <a:r>
              <a:rPr lang="en-US" sz="1100" i="1" dirty="0"/>
              <a:t> and verification of hybrid TLS and SSH key-exchanges”</a:t>
            </a:r>
            <a:r>
              <a:rPr lang="en-US" sz="1100" dirty="0"/>
              <a:t>, CSF 2024</a:t>
            </a:r>
            <a:endParaRPr lang="en-CH" sz="1600" dirty="0"/>
          </a:p>
        </p:txBody>
      </p:sp>
      <p:sp>
        <p:nvSpPr>
          <p:cNvPr id="35" name="Speech Bubble: Rectangle with Corners Rounded 34">
            <a:extLst>
              <a:ext uri="{FF2B5EF4-FFF2-40B4-BE49-F238E27FC236}">
                <a16:creationId xmlns:a16="http://schemas.microsoft.com/office/drawing/2014/main" id="{83B5FBAF-8D9A-1724-AB31-5763AD83D043}"/>
              </a:ext>
            </a:extLst>
          </p:cNvPr>
          <p:cNvSpPr/>
          <p:nvPr/>
        </p:nvSpPr>
        <p:spPr>
          <a:xfrm>
            <a:off x="668451" y="427014"/>
            <a:ext cx="2705716" cy="1005834"/>
          </a:xfrm>
          <a:prstGeom prst="wedgeRoundRectCallout">
            <a:avLst>
              <a:gd name="adj1" fmla="val 107610"/>
              <a:gd name="adj2" fmla="val 11541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8" name="TextBox 37">
            <a:extLst>
              <a:ext uri="{FF2B5EF4-FFF2-40B4-BE49-F238E27FC236}">
                <a16:creationId xmlns:a16="http://schemas.microsoft.com/office/drawing/2014/main" id="{DE005B3C-6403-4ED4-B9A0-FFB37613B58F}"/>
              </a:ext>
            </a:extLst>
          </p:cNvPr>
          <p:cNvSpPr txBox="1"/>
          <p:nvPr/>
        </p:nvSpPr>
        <p:spPr>
          <a:xfrm>
            <a:off x="800454" y="505094"/>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sp>
        <p:nvSpPr>
          <p:cNvPr id="41" name="Speech Bubble: Rectangle with Corners Rounded 40">
            <a:extLst>
              <a:ext uri="{FF2B5EF4-FFF2-40B4-BE49-F238E27FC236}">
                <a16:creationId xmlns:a16="http://schemas.microsoft.com/office/drawing/2014/main" id="{B0838726-8617-3227-A9BA-C367775671B4}"/>
              </a:ext>
            </a:extLst>
          </p:cNvPr>
          <p:cNvSpPr/>
          <p:nvPr/>
        </p:nvSpPr>
        <p:spPr>
          <a:xfrm>
            <a:off x="8309004" y="587371"/>
            <a:ext cx="2531720" cy="710572"/>
          </a:xfrm>
          <a:prstGeom prst="wedgeRoundRectCallout">
            <a:avLst>
              <a:gd name="adj1" fmla="val -164580"/>
              <a:gd name="adj2" fmla="val 9762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3" name="TextBox 42">
            <a:extLst>
              <a:ext uri="{FF2B5EF4-FFF2-40B4-BE49-F238E27FC236}">
                <a16:creationId xmlns:a16="http://schemas.microsoft.com/office/drawing/2014/main" id="{102AB983-FB61-C044-C56F-533629994B69}"/>
              </a:ext>
            </a:extLst>
          </p:cNvPr>
          <p:cNvSpPr txBox="1"/>
          <p:nvPr/>
        </p:nvSpPr>
        <p:spPr>
          <a:xfrm>
            <a:off x="8309004" y="655266"/>
            <a:ext cx="2686018" cy="584775"/>
          </a:xfrm>
          <a:prstGeom prst="rect">
            <a:avLst/>
          </a:prstGeom>
          <a:noFill/>
        </p:spPr>
        <p:txBody>
          <a:bodyPr wrap="square" rtlCol="0">
            <a:spAutoFit/>
          </a:bodyPr>
          <a:lstStyle/>
          <a:p>
            <a:r>
              <a:rPr lang="en-US" sz="1600" dirty="0"/>
              <a:t>“Hybridize” with (plausibly) </a:t>
            </a:r>
            <a:r>
              <a:rPr lang="en-US" sz="1600" dirty="0">
                <a:solidFill>
                  <a:schemeClr val="accent6"/>
                </a:solidFill>
              </a:rPr>
              <a:t>quantum-secure</a:t>
            </a:r>
            <a:r>
              <a:rPr lang="en-US" sz="1600" dirty="0"/>
              <a:t> KEM.</a:t>
            </a:r>
            <a:endParaRPr lang="en-CH" sz="1600" dirty="0"/>
          </a:p>
        </p:txBody>
      </p:sp>
      <p:sp>
        <p:nvSpPr>
          <p:cNvPr id="45" name="Rectangle 44">
            <a:extLst>
              <a:ext uri="{FF2B5EF4-FFF2-40B4-BE49-F238E27FC236}">
                <a16:creationId xmlns:a16="http://schemas.microsoft.com/office/drawing/2014/main" id="{3B160F9F-6F9E-0178-40E7-C36A8734F5EA}"/>
              </a:ext>
            </a:extLst>
          </p:cNvPr>
          <p:cNvSpPr/>
          <p:nvPr/>
        </p:nvSpPr>
        <p:spPr>
          <a:xfrm>
            <a:off x="8369344" y="953358"/>
            <a:ext cx="2021566" cy="23781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46" name="Rectangle 45">
            <a:extLst>
              <a:ext uri="{FF2B5EF4-FFF2-40B4-BE49-F238E27FC236}">
                <a16:creationId xmlns:a16="http://schemas.microsoft.com/office/drawing/2014/main" id="{83C15768-5DF6-1285-E23A-01336312642E}"/>
              </a:ext>
            </a:extLst>
          </p:cNvPr>
          <p:cNvSpPr/>
          <p:nvPr/>
        </p:nvSpPr>
        <p:spPr>
          <a:xfrm>
            <a:off x="4977053" y="1639705"/>
            <a:ext cx="369335" cy="55892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453293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BE7F72F-762A-26DF-D139-FEB95459115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E10E75-561A-F475-C579-678DDD235732}"/>
              </a:ext>
            </a:extLst>
          </p:cNvPr>
          <p:cNvSpPr txBox="1"/>
          <p:nvPr/>
        </p:nvSpPr>
        <p:spPr>
          <a:xfrm>
            <a:off x="8394700" y="6185347"/>
            <a:ext cx="2781300" cy="461665"/>
          </a:xfrm>
          <a:prstGeom prst="rect">
            <a:avLst/>
          </a:prstGeom>
          <a:noFill/>
        </p:spPr>
        <p:txBody>
          <a:bodyPr wrap="square" rtlCol="0">
            <a:spAutoFit/>
          </a:bodyPr>
          <a:lstStyle/>
          <a:p>
            <a:r>
              <a:rPr lang="en-US" sz="2400" dirty="0"/>
              <a:t>(*honest reaction)</a:t>
            </a:r>
            <a:endParaRPr lang="en-CH" sz="2400" dirty="0"/>
          </a:p>
        </p:txBody>
      </p:sp>
      <p:pic>
        <p:nvPicPr>
          <p:cNvPr id="6" name="Picture 5">
            <a:extLst>
              <a:ext uri="{FF2B5EF4-FFF2-40B4-BE49-F238E27FC236}">
                <a16:creationId xmlns:a16="http://schemas.microsoft.com/office/drawing/2014/main" id="{C2DA70D4-E488-6CEE-1B55-114FEBB1A6E1}"/>
              </a:ext>
            </a:extLst>
          </p:cNvPr>
          <p:cNvPicPr>
            <a:picLocks noChangeAspect="1"/>
          </p:cNvPicPr>
          <p:nvPr/>
        </p:nvPicPr>
        <p:blipFill>
          <a:blip r:embed="rId2"/>
          <a:stretch>
            <a:fillRect/>
          </a:stretch>
        </p:blipFill>
        <p:spPr>
          <a:xfrm>
            <a:off x="3062219" y="719330"/>
            <a:ext cx="5468631" cy="5391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299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9873-1755-F16A-07F6-BB7411E6A24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D737D63-5F83-D573-D42E-25A40694EAC1}"/>
              </a:ext>
            </a:extLst>
          </p:cNvPr>
          <p:cNvSpPr>
            <a:spLocks noGrp="1"/>
          </p:cNvSpPr>
          <p:nvPr>
            <p:ph type="title"/>
          </p:nvPr>
        </p:nvSpPr>
        <p:spPr>
          <a:xfrm>
            <a:off x="838200" y="123825"/>
            <a:ext cx="10515600" cy="1325563"/>
          </a:xfrm>
        </p:spPr>
        <p:txBody>
          <a:bodyPr/>
          <a:lstStyle/>
          <a:p>
            <a:pPr algn="ctr"/>
            <a:r>
              <a:rPr lang="en-US" dirty="0"/>
              <a:t>Why Analyze SSH?</a:t>
            </a:r>
            <a:endParaRPr lang="en-CH" dirty="0"/>
          </a:p>
        </p:txBody>
      </p:sp>
      <p:pic>
        <p:nvPicPr>
          <p:cNvPr id="16" name="Picture 15">
            <a:extLst>
              <a:ext uri="{FF2B5EF4-FFF2-40B4-BE49-F238E27FC236}">
                <a16:creationId xmlns:a16="http://schemas.microsoft.com/office/drawing/2014/main" id="{4B81A2C3-4527-8F5D-D732-0B3ED86C1833}"/>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2" name="Rectangle 1">
            <a:extLst>
              <a:ext uri="{FF2B5EF4-FFF2-40B4-BE49-F238E27FC236}">
                <a16:creationId xmlns:a16="http://schemas.microsoft.com/office/drawing/2014/main" id="{5A94500B-CFF6-FCD2-C176-4AC39BDBB0E4}"/>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1B6400CE-6EC4-5B9B-A572-90424983691B}"/>
              </a:ext>
            </a:extLst>
          </p:cNvPr>
          <p:cNvSpPr/>
          <p:nvPr/>
        </p:nvSpPr>
        <p:spPr>
          <a:xfrm>
            <a:off x="40107" y="1136650"/>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a:extLst>
              <a:ext uri="{FF2B5EF4-FFF2-40B4-BE49-F238E27FC236}">
                <a16:creationId xmlns:a16="http://schemas.microsoft.com/office/drawing/2014/main" id="{6D088618-693F-C7E6-70EE-337BC65A5E44}"/>
              </a:ext>
            </a:extLst>
          </p:cNvPr>
          <p:cNvPicPr>
            <a:picLocks noChangeAspect="1"/>
          </p:cNvPicPr>
          <p:nvPr/>
        </p:nvPicPr>
        <p:blipFill>
          <a:blip r:embed="rId4"/>
          <a:stretch>
            <a:fillRect/>
          </a:stretch>
        </p:blipFill>
        <p:spPr>
          <a:xfrm>
            <a:off x="4565650" y="1058086"/>
            <a:ext cx="2794000" cy="3710265"/>
          </a:xfrm>
          <a:prstGeom prst="rect">
            <a:avLst/>
          </a:prstGeom>
        </p:spPr>
      </p:pic>
      <p:sp>
        <p:nvSpPr>
          <p:cNvPr id="6" name="Rectangle 5">
            <a:extLst>
              <a:ext uri="{FF2B5EF4-FFF2-40B4-BE49-F238E27FC236}">
                <a16:creationId xmlns:a16="http://schemas.microsoft.com/office/drawing/2014/main" id="{14701A10-0FC0-CFEE-BC89-8FFED42BA30D}"/>
              </a:ext>
            </a:extLst>
          </p:cNvPr>
          <p:cNvSpPr/>
          <p:nvPr/>
        </p:nvSpPr>
        <p:spPr>
          <a:xfrm>
            <a:off x="3943350" y="5657850"/>
            <a:ext cx="3565814" cy="3175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15267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625D4-2E8A-7936-36C6-3789ACB76D0A}"/>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64724C4A-1FEF-AD44-1D1F-385668212715}"/>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12" name="Title 1">
            <a:extLst>
              <a:ext uri="{FF2B5EF4-FFF2-40B4-BE49-F238E27FC236}">
                <a16:creationId xmlns:a16="http://schemas.microsoft.com/office/drawing/2014/main" id="{526051D1-8B16-38BE-01C7-8E66705136D0}"/>
              </a:ext>
            </a:extLst>
          </p:cNvPr>
          <p:cNvSpPr>
            <a:spLocks noGrp="1"/>
          </p:cNvSpPr>
          <p:nvPr>
            <p:ph type="title"/>
          </p:nvPr>
        </p:nvSpPr>
        <p:spPr>
          <a:xfrm>
            <a:off x="838200" y="123825"/>
            <a:ext cx="10515600" cy="1325563"/>
          </a:xfrm>
        </p:spPr>
        <p:txBody>
          <a:bodyPr/>
          <a:lstStyle/>
          <a:p>
            <a:pPr algn="ctr"/>
            <a:r>
              <a:rPr lang="en-US" dirty="0"/>
              <a:t>SSH Protocol </a:t>
            </a:r>
            <a:endParaRPr lang="en-CH" dirty="0"/>
          </a:p>
        </p:txBody>
      </p:sp>
      <p:sp>
        <p:nvSpPr>
          <p:cNvPr id="2" name="Rectangle 1">
            <a:extLst>
              <a:ext uri="{FF2B5EF4-FFF2-40B4-BE49-F238E27FC236}">
                <a16:creationId xmlns:a16="http://schemas.microsoft.com/office/drawing/2014/main" id="{4A90DA20-1147-D3DD-C848-29752EEEC441}"/>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568EA52B-373E-E949-2E6E-4198B761B66B}"/>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8" name="Picture 7">
            <a:extLst>
              <a:ext uri="{FF2B5EF4-FFF2-40B4-BE49-F238E27FC236}">
                <a16:creationId xmlns:a16="http://schemas.microsoft.com/office/drawing/2014/main" id="{8CF73C3F-F895-542C-07E7-15D2D0E3EEBC}"/>
              </a:ext>
            </a:extLst>
          </p:cNvPr>
          <p:cNvPicPr>
            <a:picLocks noChangeAspect="1"/>
          </p:cNvPicPr>
          <p:nvPr/>
        </p:nvPicPr>
        <p:blipFill>
          <a:blip r:embed="rId4"/>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8C600465-4F1C-AA6A-74BB-0212411F2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B238B39E-5084-3F8D-E200-5ED58D59FB2D}"/>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A0086F9F-0B47-553B-033F-222FFBC8973A}"/>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E7D22A0-91C4-DD43-0919-3A851A32FF6A}"/>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9670AC2-3257-445B-B442-668B43D79C4F}"/>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BE323C2-D50B-EB31-5A71-7E63168AB528}"/>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DE78953E-69AB-A870-E747-B560BD0FA317}"/>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39A45211-4C5F-D7D8-D226-2C2580DC15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48A96DAB-4DE0-8B25-C9F2-DB9546FC5B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FBB07BF1-4064-07EA-812F-393929E86789}"/>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724F140-6AF9-B92D-4C46-9F5CC5A88492}"/>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3BC2DEE3-D932-94D1-1EE1-BDA96BFECBE5}"/>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p:cxnSp>
        <p:nvCxnSpPr>
          <p:cNvPr id="42" name="Straight Arrow Connector 41">
            <a:extLst>
              <a:ext uri="{FF2B5EF4-FFF2-40B4-BE49-F238E27FC236}">
                <a16:creationId xmlns:a16="http://schemas.microsoft.com/office/drawing/2014/main" id="{3771238B-5923-BAD1-7B35-DB492327C421}"/>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17F1551-3678-51A3-7BE5-BE61B06C4937}"/>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5C191A5A-1C8F-D995-E65A-714B2CD6CF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91937" y="3012630"/>
            <a:ext cx="514350" cy="514350"/>
          </a:xfrm>
          <a:prstGeom prst="rect">
            <a:avLst/>
          </a:prstGeom>
        </p:spPr>
      </p:pic>
      <p:sp>
        <p:nvSpPr>
          <p:cNvPr id="4" name="Rectangle 3">
            <a:extLst>
              <a:ext uri="{FF2B5EF4-FFF2-40B4-BE49-F238E27FC236}">
                <a16:creationId xmlns:a16="http://schemas.microsoft.com/office/drawing/2014/main" id="{A4500A59-6B75-3D38-AE65-1CA2CCA30AB1}"/>
              </a:ext>
            </a:extLst>
          </p:cNvPr>
          <p:cNvSpPr/>
          <p:nvPr/>
        </p:nvSpPr>
        <p:spPr>
          <a:xfrm>
            <a:off x="3943350" y="5657850"/>
            <a:ext cx="3565814" cy="3175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43418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0BF45-700A-AA91-8587-1F5897E1745D}"/>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A370EA79-E3C1-0376-3778-6AF27A187F12}"/>
              </a:ext>
            </a:extLst>
          </p:cNvPr>
          <p:cNvPicPr>
            <a:picLocks noChangeAspect="1"/>
          </p:cNvPicPr>
          <p:nvPr/>
        </p:nvPicPr>
        <p:blipFill>
          <a:blip r:embed="rId3"/>
          <a:stretch>
            <a:fillRect/>
          </a:stretch>
        </p:blipFill>
        <p:spPr>
          <a:xfrm>
            <a:off x="40107" y="1212850"/>
            <a:ext cx="12120143" cy="4944212"/>
          </a:xfrm>
          <a:prstGeom prst="rect">
            <a:avLst/>
          </a:prstGeom>
        </p:spPr>
      </p:pic>
      <p:sp>
        <p:nvSpPr>
          <p:cNvPr id="12" name="Title 1">
            <a:extLst>
              <a:ext uri="{FF2B5EF4-FFF2-40B4-BE49-F238E27FC236}">
                <a16:creationId xmlns:a16="http://schemas.microsoft.com/office/drawing/2014/main" id="{7EA19BAA-728F-9837-6CE0-EFA7781B1FC7}"/>
              </a:ext>
            </a:extLst>
          </p:cNvPr>
          <p:cNvSpPr>
            <a:spLocks noGrp="1"/>
          </p:cNvSpPr>
          <p:nvPr>
            <p:ph type="title"/>
          </p:nvPr>
        </p:nvSpPr>
        <p:spPr>
          <a:xfrm>
            <a:off x="838200" y="123825"/>
            <a:ext cx="10515600" cy="1325563"/>
          </a:xfrm>
        </p:spPr>
        <p:txBody>
          <a:bodyPr/>
          <a:lstStyle/>
          <a:p>
            <a:pPr algn="ctr"/>
            <a:r>
              <a:rPr lang="en-US" dirty="0"/>
              <a:t>SSH Protocol </a:t>
            </a:r>
            <a:endParaRPr lang="en-CH" dirty="0"/>
          </a:p>
        </p:txBody>
      </p:sp>
      <p:sp>
        <p:nvSpPr>
          <p:cNvPr id="2" name="Rectangle 1">
            <a:extLst>
              <a:ext uri="{FF2B5EF4-FFF2-40B4-BE49-F238E27FC236}">
                <a16:creationId xmlns:a16="http://schemas.microsoft.com/office/drawing/2014/main" id="{C8610F4C-6764-D7CC-F30F-30DD76165BFD}"/>
              </a:ext>
            </a:extLst>
          </p:cNvPr>
          <p:cNvSpPr/>
          <p:nvPr/>
        </p:nvSpPr>
        <p:spPr>
          <a:xfrm>
            <a:off x="2197100" y="4826000"/>
            <a:ext cx="7531100" cy="1619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D76B1D2B-1E8D-8EEA-D74D-78F0A83C1040}"/>
              </a:ext>
            </a:extLst>
          </p:cNvPr>
          <p:cNvSpPr/>
          <p:nvPr/>
        </p:nvSpPr>
        <p:spPr>
          <a:xfrm>
            <a:off x="40107" y="1127549"/>
            <a:ext cx="12151893" cy="358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 name="Rectangle 4">
            <a:extLst>
              <a:ext uri="{FF2B5EF4-FFF2-40B4-BE49-F238E27FC236}">
                <a16:creationId xmlns:a16="http://schemas.microsoft.com/office/drawing/2014/main" id="{5C8898FD-085C-F9D3-2572-9611670DBB78}"/>
              </a:ext>
            </a:extLst>
          </p:cNvPr>
          <p:cNvSpPr/>
          <p:nvPr/>
        </p:nvSpPr>
        <p:spPr>
          <a:xfrm>
            <a:off x="3943350" y="5657850"/>
            <a:ext cx="1733550" cy="3175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8" name="Picture 7">
            <a:extLst>
              <a:ext uri="{FF2B5EF4-FFF2-40B4-BE49-F238E27FC236}">
                <a16:creationId xmlns:a16="http://schemas.microsoft.com/office/drawing/2014/main" id="{6345CCAB-9A66-C5F7-E418-BC882AF53249}"/>
              </a:ext>
            </a:extLst>
          </p:cNvPr>
          <p:cNvPicPr>
            <a:picLocks noChangeAspect="1"/>
          </p:cNvPicPr>
          <p:nvPr/>
        </p:nvPicPr>
        <p:blipFill>
          <a:blip r:embed="rId4"/>
          <a:stretch>
            <a:fillRect/>
          </a:stretch>
        </p:blipFill>
        <p:spPr>
          <a:xfrm>
            <a:off x="1227347" y="2174661"/>
            <a:ext cx="1762125" cy="1410977"/>
          </a:xfrm>
          <a:prstGeom prst="rect">
            <a:avLst/>
          </a:prstGeom>
        </p:spPr>
      </p:pic>
      <p:pic>
        <p:nvPicPr>
          <p:cNvPr id="1026" name="Picture 2">
            <a:extLst>
              <a:ext uri="{FF2B5EF4-FFF2-40B4-BE49-F238E27FC236}">
                <a16:creationId xmlns:a16="http://schemas.microsoft.com/office/drawing/2014/main" id="{6FAFBFD4-B8B9-B32C-33C3-6BA238711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163" y="1874221"/>
            <a:ext cx="3576637" cy="2011858"/>
          </a:xfrm>
          <a:prstGeom prst="rect">
            <a:avLst/>
          </a:prstGeom>
          <a:noFill/>
          <a:extLst>
            <a:ext uri="{909E8E84-426E-40DD-AFC4-6F175D3DCCD1}">
              <a14:hiddenFill xmlns:a14="http://schemas.microsoft.com/office/drawing/2010/main">
                <a:solidFill>
                  <a:srgbClr val="FFFFFF"/>
                </a:solidFill>
              </a14:hiddenFill>
            </a:ext>
          </a:extLst>
        </p:spPr>
      </p:pic>
      <p:sp>
        <p:nvSpPr>
          <p:cNvPr id="9" name="Cylinder 8">
            <a:extLst>
              <a:ext uri="{FF2B5EF4-FFF2-40B4-BE49-F238E27FC236}">
                <a16:creationId xmlns:a16="http://schemas.microsoft.com/office/drawing/2014/main" id="{D96247F0-36B6-F0EB-5E42-C218351E2622}"/>
              </a:ext>
            </a:extLst>
          </p:cNvPr>
          <p:cNvSpPr/>
          <p:nvPr/>
        </p:nvSpPr>
        <p:spPr>
          <a:xfrm rot="16200000">
            <a:off x="4861641" y="2421240"/>
            <a:ext cx="725224" cy="22044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3" name="Straight Arrow Connector 12">
            <a:extLst>
              <a:ext uri="{FF2B5EF4-FFF2-40B4-BE49-F238E27FC236}">
                <a16:creationId xmlns:a16="http://schemas.microsoft.com/office/drawing/2014/main" id="{D212CEFD-6491-4711-4FF7-A6934565E873}"/>
              </a:ext>
            </a:extLst>
          </p:cNvPr>
          <p:cNvCxnSpPr>
            <a:cxnSpLocks/>
          </p:cNvCxnSpPr>
          <p:nvPr/>
        </p:nvCxnSpPr>
        <p:spPr>
          <a:xfrm>
            <a:off x="3448050" y="192066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67A826F-5D68-8D25-04C8-73DD78125ADB}"/>
              </a:ext>
            </a:extLst>
          </p:cNvPr>
          <p:cNvCxnSpPr>
            <a:cxnSpLocks/>
          </p:cNvCxnSpPr>
          <p:nvPr/>
        </p:nvCxnSpPr>
        <p:spPr>
          <a:xfrm flipH="1">
            <a:off x="3435350" y="2164399"/>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990CB22-A71B-39E7-547A-742946405D2A}"/>
              </a:ext>
            </a:extLst>
          </p:cNvPr>
          <p:cNvCxnSpPr>
            <a:cxnSpLocks/>
          </p:cNvCxnSpPr>
          <p:nvPr/>
        </p:nvCxnSpPr>
        <p:spPr>
          <a:xfrm>
            <a:off x="3448050" y="2388942"/>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4CDD0D0-78AC-65D6-EEC4-A70B4FC40F81}"/>
              </a:ext>
            </a:extLst>
          </p:cNvPr>
          <p:cNvSpPr txBox="1"/>
          <p:nvPr/>
        </p:nvSpPr>
        <p:spPr>
          <a:xfrm>
            <a:off x="1648619" y="1804112"/>
            <a:ext cx="990600" cy="369332"/>
          </a:xfrm>
          <a:prstGeom prst="rect">
            <a:avLst/>
          </a:prstGeom>
          <a:noFill/>
        </p:spPr>
        <p:txBody>
          <a:bodyPr wrap="square" rtlCol="0">
            <a:spAutoFit/>
          </a:bodyPr>
          <a:lstStyle/>
          <a:p>
            <a:r>
              <a:rPr lang="en-US" dirty="0"/>
              <a:t>Client</a:t>
            </a:r>
            <a:endParaRPr lang="en-CH" dirty="0"/>
          </a:p>
        </p:txBody>
      </p:sp>
      <p:sp>
        <p:nvSpPr>
          <p:cNvPr id="26" name="TextBox 25">
            <a:extLst>
              <a:ext uri="{FF2B5EF4-FFF2-40B4-BE49-F238E27FC236}">
                <a16:creationId xmlns:a16="http://schemas.microsoft.com/office/drawing/2014/main" id="{A693CB2C-17D7-2FAF-7DE1-DA8B609DD03B}"/>
              </a:ext>
            </a:extLst>
          </p:cNvPr>
          <p:cNvSpPr txBox="1"/>
          <p:nvPr/>
        </p:nvSpPr>
        <p:spPr>
          <a:xfrm>
            <a:off x="9070181" y="1510359"/>
            <a:ext cx="990600" cy="369332"/>
          </a:xfrm>
          <a:prstGeom prst="rect">
            <a:avLst/>
          </a:prstGeom>
          <a:noFill/>
        </p:spPr>
        <p:txBody>
          <a:bodyPr wrap="square" rtlCol="0">
            <a:spAutoFit/>
          </a:bodyPr>
          <a:lstStyle/>
          <a:p>
            <a:r>
              <a:rPr lang="en-US" dirty="0"/>
              <a:t>Server</a:t>
            </a:r>
            <a:endParaRPr lang="en-CH" dirty="0"/>
          </a:p>
        </p:txBody>
      </p:sp>
      <p:pic>
        <p:nvPicPr>
          <p:cNvPr id="28" name="Graphic 27" descr="Key with solid fill">
            <a:extLst>
              <a:ext uri="{FF2B5EF4-FFF2-40B4-BE49-F238E27FC236}">
                <a16:creationId xmlns:a16="http://schemas.microsoft.com/office/drawing/2014/main" id="{67E07356-F6F2-78BA-7E28-603DE3073E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4722" y="2591959"/>
            <a:ext cx="641350" cy="641350"/>
          </a:xfrm>
          <a:prstGeom prst="rect">
            <a:avLst/>
          </a:prstGeom>
        </p:spPr>
      </p:pic>
      <p:pic>
        <p:nvPicPr>
          <p:cNvPr id="29" name="Graphic 28" descr="Key with solid fill">
            <a:extLst>
              <a:ext uri="{FF2B5EF4-FFF2-40B4-BE49-F238E27FC236}">
                <a16:creationId xmlns:a16="http://schemas.microsoft.com/office/drawing/2014/main" id="{86FDB0A1-31FF-B77C-A283-DCE13C2E28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014241" y="2590742"/>
            <a:ext cx="641350" cy="641350"/>
          </a:xfrm>
          <a:prstGeom prst="rect">
            <a:avLst/>
          </a:prstGeom>
        </p:spPr>
      </p:pic>
      <p:cxnSp>
        <p:nvCxnSpPr>
          <p:cNvPr id="31" name="Straight Arrow Connector 30">
            <a:extLst>
              <a:ext uri="{FF2B5EF4-FFF2-40B4-BE49-F238E27FC236}">
                <a16:creationId xmlns:a16="http://schemas.microsoft.com/office/drawing/2014/main" id="{8CE41A2F-D0B2-46F5-EF31-4A5AA02CA6F9}"/>
              </a:ext>
            </a:extLst>
          </p:cNvPr>
          <p:cNvCxnSpPr>
            <a:cxnSpLocks/>
          </p:cNvCxnSpPr>
          <p:nvPr/>
        </p:nvCxnSpPr>
        <p:spPr>
          <a:xfrm flipH="1">
            <a:off x="3435350" y="3535573"/>
            <a:ext cx="3702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6A08B730-06F2-7717-CF08-BE30054610C2}"/>
              </a:ext>
            </a:extLst>
          </p:cNvPr>
          <p:cNvSpPr txBox="1"/>
          <p:nvPr/>
        </p:nvSpPr>
        <p:spPr>
          <a:xfrm>
            <a:off x="4092552" y="2381040"/>
            <a:ext cx="2692400" cy="369332"/>
          </a:xfrm>
          <a:prstGeom prst="rect">
            <a:avLst/>
          </a:prstGeom>
          <a:noFill/>
        </p:spPr>
        <p:txBody>
          <a:bodyPr wrap="square" rtlCol="0">
            <a:spAutoFit/>
          </a:bodyPr>
          <a:lstStyle/>
          <a:p>
            <a:r>
              <a:rPr lang="en-US" dirty="0"/>
              <a:t>“Handshake Phase”</a:t>
            </a:r>
            <a:endParaRPr lang="en-CH" dirty="0"/>
          </a:p>
        </p:txBody>
      </p:sp>
      <p:sp>
        <p:nvSpPr>
          <p:cNvPr id="37" name="TextBox 36">
            <a:extLst>
              <a:ext uri="{FF2B5EF4-FFF2-40B4-BE49-F238E27FC236}">
                <a16:creationId xmlns:a16="http://schemas.microsoft.com/office/drawing/2014/main" id="{BF3C86E7-AD94-8147-291D-C4FC9A264F54}"/>
              </a:ext>
            </a:extLst>
          </p:cNvPr>
          <p:cNvSpPr txBox="1"/>
          <p:nvPr/>
        </p:nvSpPr>
        <p:spPr>
          <a:xfrm>
            <a:off x="3878053" y="3889355"/>
            <a:ext cx="2692400" cy="369332"/>
          </a:xfrm>
          <a:prstGeom prst="rect">
            <a:avLst/>
          </a:prstGeom>
          <a:noFill/>
        </p:spPr>
        <p:txBody>
          <a:bodyPr wrap="square" rtlCol="0">
            <a:spAutoFit/>
          </a:bodyPr>
          <a:lstStyle/>
          <a:p>
            <a:r>
              <a:rPr lang="en-US" dirty="0"/>
              <a:t>“Application Data Phase”</a:t>
            </a:r>
            <a:endParaRPr lang="en-CH"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126B8D3-4BC1-7136-EC2C-F8E1A95474AA}"/>
                  </a:ext>
                </a:extLst>
              </p:cNvPr>
              <p:cNvSpPr txBox="1"/>
              <p:nvPr/>
            </p:nvSpPr>
            <p:spPr>
              <a:xfrm>
                <a:off x="4964354" y="1614131"/>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0000"/>
                          </a:solidFill>
                          <a:latin typeface="Cambria Math" panose="02040503050406030204" pitchFamily="18" charset="0"/>
                        </a:rPr>
                        <m:t>𝑎</m:t>
                      </m:r>
                    </m:oMath>
                  </m:oMathPara>
                </a14:m>
                <a:endParaRPr lang="en-CH" sz="1600" dirty="0">
                  <a:solidFill>
                    <a:srgbClr val="FF0000"/>
                  </a:solidFill>
                </a:endParaRPr>
              </a:p>
            </p:txBody>
          </p:sp>
        </mc:Choice>
        <mc:Fallback xmlns="">
          <p:sp>
            <p:nvSpPr>
              <p:cNvPr id="39" name="TextBox 38">
                <a:extLst>
                  <a:ext uri="{FF2B5EF4-FFF2-40B4-BE49-F238E27FC236}">
                    <a16:creationId xmlns:a16="http://schemas.microsoft.com/office/drawing/2014/main" id="{9126B8D3-4BC1-7136-EC2C-F8E1A95474AA}"/>
                  </a:ext>
                </a:extLst>
              </p:cNvPr>
              <p:cNvSpPr txBox="1">
                <a:spLocks noRot="1" noChangeAspect="1" noMove="1" noResize="1" noEditPoints="1" noAdjustHandles="1" noChangeArrowheads="1" noChangeShapeType="1" noTextEdit="1"/>
              </p:cNvSpPr>
              <p:nvPr/>
            </p:nvSpPr>
            <p:spPr>
              <a:xfrm>
                <a:off x="4964354" y="1614131"/>
                <a:ext cx="210344" cy="338554"/>
              </a:xfrm>
              <a:prstGeom prst="rect">
                <a:avLst/>
              </a:prstGeom>
              <a:blipFill>
                <a:blip r:embed="rId8"/>
                <a:stretch>
                  <a:fillRect r="-20000"/>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439E29A-16B9-550D-1343-8D239B9DC648}"/>
                  </a:ext>
                </a:extLst>
              </p:cNvPr>
              <p:cNvSpPr txBox="1"/>
              <p:nvPr/>
            </p:nvSpPr>
            <p:spPr>
              <a:xfrm>
                <a:off x="4964354" y="1874264"/>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𝑏</m:t>
                      </m:r>
                    </m:oMath>
                  </m:oMathPara>
                </a14:m>
                <a:endParaRPr lang="en-CH" sz="1600" dirty="0">
                  <a:solidFill>
                    <a:srgbClr val="FF0000"/>
                  </a:solidFill>
                </a:endParaRPr>
              </a:p>
            </p:txBody>
          </p:sp>
        </mc:Choice>
        <mc:Fallback xmlns="">
          <p:sp>
            <p:nvSpPr>
              <p:cNvPr id="40" name="TextBox 39">
                <a:extLst>
                  <a:ext uri="{FF2B5EF4-FFF2-40B4-BE49-F238E27FC236}">
                    <a16:creationId xmlns:a16="http://schemas.microsoft.com/office/drawing/2014/main" id="{5439E29A-16B9-550D-1343-8D239B9DC648}"/>
                  </a:ext>
                </a:extLst>
              </p:cNvPr>
              <p:cNvSpPr txBox="1">
                <a:spLocks noRot="1" noChangeAspect="1" noMove="1" noResize="1" noEditPoints="1" noAdjustHandles="1" noChangeArrowheads="1" noChangeShapeType="1" noTextEdit="1"/>
              </p:cNvSpPr>
              <p:nvPr/>
            </p:nvSpPr>
            <p:spPr>
              <a:xfrm>
                <a:off x="4964354" y="1874264"/>
                <a:ext cx="210344" cy="338554"/>
              </a:xfrm>
              <a:prstGeom prst="rect">
                <a:avLst/>
              </a:prstGeom>
              <a:blipFill>
                <a:blip r:embed="rId9"/>
                <a:stretch>
                  <a:fillRect r="-2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810B704-6F97-FA94-C6EA-4C8E4F07D250}"/>
                  </a:ext>
                </a:extLst>
              </p:cNvPr>
              <p:cNvSpPr txBox="1"/>
              <p:nvPr/>
            </p:nvSpPr>
            <p:spPr>
              <a:xfrm>
                <a:off x="4964354" y="2122157"/>
                <a:ext cx="2103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solidFill>
                            <a:srgbClr val="FF0000"/>
                          </a:solidFill>
                          <a:latin typeface="Cambria Math" panose="02040503050406030204" pitchFamily="18" charset="0"/>
                        </a:rPr>
                        <m:t>𝑐</m:t>
                      </m:r>
                    </m:oMath>
                  </m:oMathPara>
                </a14:m>
                <a:endParaRPr lang="en-CH" sz="1600" dirty="0">
                  <a:solidFill>
                    <a:srgbClr val="FF0000"/>
                  </a:solidFill>
                </a:endParaRPr>
              </a:p>
            </p:txBody>
          </p:sp>
        </mc:Choice>
        <mc:Fallback xmlns="">
          <p:sp>
            <p:nvSpPr>
              <p:cNvPr id="41" name="TextBox 40">
                <a:extLst>
                  <a:ext uri="{FF2B5EF4-FFF2-40B4-BE49-F238E27FC236}">
                    <a16:creationId xmlns:a16="http://schemas.microsoft.com/office/drawing/2014/main" id="{C810B704-6F97-FA94-C6EA-4C8E4F07D250}"/>
                  </a:ext>
                </a:extLst>
              </p:cNvPr>
              <p:cNvSpPr txBox="1">
                <a:spLocks noRot="1" noChangeAspect="1" noMove="1" noResize="1" noEditPoints="1" noAdjustHandles="1" noChangeArrowheads="1" noChangeShapeType="1" noTextEdit="1"/>
              </p:cNvSpPr>
              <p:nvPr/>
            </p:nvSpPr>
            <p:spPr>
              <a:xfrm>
                <a:off x="4964354" y="2122157"/>
                <a:ext cx="210344" cy="338554"/>
              </a:xfrm>
              <a:prstGeom prst="rect">
                <a:avLst/>
              </a:prstGeom>
              <a:blipFill>
                <a:blip r:embed="rId10"/>
                <a:stretch>
                  <a:fillRect r="-11429"/>
                </a:stretch>
              </a:blipFill>
            </p:spPr>
            <p:txBody>
              <a:bodyPr/>
              <a:lstStyle/>
              <a:p>
                <a:r>
                  <a:rPr lang="en-CH">
                    <a:noFill/>
                  </a:rPr>
                  <a:t> </a:t>
                </a:r>
              </a:p>
            </p:txBody>
          </p:sp>
        </mc:Fallback>
      </mc:AlternateContent>
      <p:cxnSp>
        <p:nvCxnSpPr>
          <p:cNvPr id="42" name="Straight Arrow Connector 41">
            <a:extLst>
              <a:ext uri="{FF2B5EF4-FFF2-40B4-BE49-F238E27FC236}">
                <a16:creationId xmlns:a16="http://schemas.microsoft.com/office/drawing/2014/main" id="{A383CF19-32C1-9F07-7D6B-4E5A9F0829DD}"/>
              </a:ext>
            </a:extLst>
          </p:cNvPr>
          <p:cNvCxnSpPr>
            <a:cxnSpLocks/>
          </p:cNvCxnSpPr>
          <p:nvPr/>
        </p:nvCxnSpPr>
        <p:spPr>
          <a:xfrm>
            <a:off x="3448050" y="3292800"/>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D8D46B3C-8947-21E1-3174-77114C4DB0D4}"/>
              </a:ext>
            </a:extLst>
          </p:cNvPr>
          <p:cNvCxnSpPr>
            <a:cxnSpLocks/>
          </p:cNvCxnSpPr>
          <p:nvPr/>
        </p:nvCxnSpPr>
        <p:spPr>
          <a:xfrm>
            <a:off x="3448050" y="3761081"/>
            <a:ext cx="3702050" cy="12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4" name="Graphic 33" descr="Lock with solid fill">
            <a:extLst>
              <a:ext uri="{FF2B5EF4-FFF2-40B4-BE49-F238E27FC236}">
                <a16:creationId xmlns:a16="http://schemas.microsoft.com/office/drawing/2014/main" id="{0C6ECD48-7658-A323-2EBC-691341F7E7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1937" y="3012630"/>
            <a:ext cx="514350" cy="514350"/>
          </a:xfrm>
          <a:prstGeom prst="rect">
            <a:avLst/>
          </a:prstGeom>
        </p:spPr>
      </p:pic>
      <p:sp>
        <p:nvSpPr>
          <p:cNvPr id="46" name="Rectangle 45">
            <a:extLst>
              <a:ext uri="{FF2B5EF4-FFF2-40B4-BE49-F238E27FC236}">
                <a16:creationId xmlns:a16="http://schemas.microsoft.com/office/drawing/2014/main" id="{0237EDFF-827A-819E-FCF2-1B2C0C5114DC}"/>
              </a:ext>
            </a:extLst>
          </p:cNvPr>
          <p:cNvSpPr/>
          <p:nvPr/>
        </p:nvSpPr>
        <p:spPr>
          <a:xfrm>
            <a:off x="4964354" y="1639705"/>
            <a:ext cx="277330" cy="8083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53" name="Speech Bubble: Rectangle with Corners Rounded 52">
            <a:extLst>
              <a:ext uri="{FF2B5EF4-FFF2-40B4-BE49-F238E27FC236}">
                <a16:creationId xmlns:a16="http://schemas.microsoft.com/office/drawing/2014/main" id="{130317FD-2D17-CE72-92C7-F533012756B4}"/>
              </a:ext>
            </a:extLst>
          </p:cNvPr>
          <p:cNvSpPr/>
          <p:nvPr/>
        </p:nvSpPr>
        <p:spPr>
          <a:xfrm>
            <a:off x="927309" y="412750"/>
            <a:ext cx="2705716" cy="1005834"/>
          </a:xfrm>
          <a:prstGeom prst="wedgeRoundRectCallout">
            <a:avLst>
              <a:gd name="adj1" fmla="val 97049"/>
              <a:gd name="adj2" fmla="val 112891"/>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4" name="TextBox 53">
            <a:extLst>
              <a:ext uri="{FF2B5EF4-FFF2-40B4-BE49-F238E27FC236}">
                <a16:creationId xmlns:a16="http://schemas.microsoft.com/office/drawing/2014/main" id="{53978F36-8AAF-A026-9BB4-E49FFF2C74BD}"/>
              </a:ext>
            </a:extLst>
          </p:cNvPr>
          <p:cNvSpPr txBox="1"/>
          <p:nvPr/>
        </p:nvSpPr>
        <p:spPr>
          <a:xfrm>
            <a:off x="1059312" y="490830"/>
            <a:ext cx="2705715" cy="830997"/>
          </a:xfrm>
          <a:prstGeom prst="rect">
            <a:avLst/>
          </a:prstGeom>
          <a:noFill/>
        </p:spPr>
        <p:txBody>
          <a:bodyPr wrap="square" rtlCol="0">
            <a:spAutoFit/>
          </a:bodyPr>
          <a:lstStyle/>
          <a:p>
            <a:r>
              <a:rPr lang="en-US" sz="1600" dirty="0"/>
              <a:t>Diffie-Hellman key-exchange, </a:t>
            </a:r>
            <a:r>
              <a:rPr lang="en-US" sz="1600" dirty="0">
                <a:solidFill>
                  <a:srgbClr val="FF0000"/>
                </a:solidFill>
              </a:rPr>
              <a:t>not secure</a:t>
            </a:r>
            <a:r>
              <a:rPr lang="en-US" sz="1600" dirty="0"/>
              <a:t> against quantum attackers.</a:t>
            </a:r>
            <a:endParaRPr lang="en-CH" sz="1600" dirty="0"/>
          </a:p>
        </p:txBody>
      </p:sp>
      <p:pic>
        <p:nvPicPr>
          <p:cNvPr id="56" name="Graphic 55" descr="Atom with solid fill">
            <a:extLst>
              <a:ext uri="{FF2B5EF4-FFF2-40B4-BE49-F238E27FC236}">
                <a16:creationId xmlns:a16="http://schemas.microsoft.com/office/drawing/2014/main" id="{91EBC061-38D3-6A52-33E6-853D7B10E3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8520" y="1052903"/>
            <a:ext cx="640415" cy="640415"/>
          </a:xfrm>
          <a:prstGeom prst="rect">
            <a:avLst/>
          </a:prstGeom>
        </p:spPr>
      </p:pic>
      <p:pic>
        <p:nvPicPr>
          <p:cNvPr id="57" name="Graphic 56" descr="Detective female with solid fill">
            <a:extLst>
              <a:ext uri="{FF2B5EF4-FFF2-40B4-BE49-F238E27FC236}">
                <a16:creationId xmlns:a16="http://schemas.microsoft.com/office/drawing/2014/main" id="{B8D4607D-FB90-F5C3-841B-39B9AF118F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23296" y="821981"/>
            <a:ext cx="902519" cy="902519"/>
          </a:xfrm>
          <a:prstGeom prst="rect">
            <a:avLst/>
          </a:prstGeom>
        </p:spPr>
      </p:pic>
    </p:spTree>
    <p:extLst>
      <p:ext uri="{BB962C8B-B14F-4D97-AF65-F5344CB8AC3E}">
        <p14:creationId xmlns:p14="http://schemas.microsoft.com/office/powerpoint/2010/main" val="3972420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7463</Words>
  <Application>Microsoft Office PowerPoint</Application>
  <PresentationFormat>Widescreen</PresentationFormat>
  <Paragraphs>688</Paragraphs>
  <Slides>64</Slides>
  <Notes>63</Notes>
  <HiddenSlides>13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Aptos</vt:lpstr>
      <vt:lpstr>Aptos Display</vt:lpstr>
      <vt:lpstr>Arial</vt:lpstr>
      <vt:lpstr>Calibri</vt:lpstr>
      <vt:lpstr>Cambria Math</vt:lpstr>
      <vt:lpstr>Office Theme</vt:lpstr>
      <vt:lpstr>Post-quantum Cryptographic Analysis of SSH</vt:lpstr>
      <vt:lpstr>Why Analyze SSH?</vt:lpstr>
      <vt:lpstr>Why Analyze SSH?</vt:lpstr>
      <vt:lpstr>Why Analyze SSH?</vt:lpstr>
      <vt:lpstr>Why Analyze SSH?</vt:lpstr>
      <vt:lpstr>Why Analyze SSH?</vt:lpstr>
      <vt:lpstr>Why Analyze SSH?</vt:lpstr>
      <vt:lpstr>SSH Protocol </vt:lpstr>
      <vt:lpstr>SSH Protocol </vt:lpstr>
      <vt:lpstr>SSH Protocol </vt:lpstr>
      <vt:lpstr>SSH Protocol </vt:lpstr>
      <vt:lpstr>Prior Analyses </vt:lpstr>
      <vt:lpstr>Prior Analyses </vt:lpstr>
      <vt:lpstr>Prior Analyses </vt:lpstr>
      <vt:lpstr>Our Contributions</vt:lpstr>
      <vt:lpstr>Our Contributions</vt:lpstr>
      <vt:lpstr>Our Contributions</vt:lpstr>
      <vt:lpstr>Our Contributions</vt:lpstr>
      <vt:lpstr>Our Contributions</vt:lpstr>
      <vt:lpstr>Our Contributions</vt:lpstr>
      <vt:lpstr>Our Contributions</vt:lpstr>
      <vt:lpstr>Our Contributions</vt:lpstr>
      <vt:lpstr>Our Contributions</vt:lpstr>
      <vt:lpstr>Our Contributions</vt:lpstr>
      <vt:lpstr>Our Contributions</vt:lpstr>
      <vt:lpstr>PowerPoint Presentation</vt:lpstr>
      <vt:lpstr>Our Contributions</vt:lpstr>
      <vt:lpstr>Our Contributions</vt:lpstr>
      <vt:lpstr>PowerPoint Presentation</vt:lpstr>
      <vt:lpstr>Our Contributions</vt:lpstr>
      <vt:lpstr>PowerPoint Presentation</vt:lpstr>
      <vt:lpstr>Our Contributions</vt:lpstr>
      <vt:lpstr>PowerPoint Presentation</vt:lpstr>
      <vt:lpstr>Our Contributions</vt:lpstr>
      <vt:lpstr>Our Contributions</vt:lpstr>
      <vt:lpstr>Our Contributions</vt:lpstr>
      <vt:lpstr>PowerPoint Presentation</vt:lpstr>
      <vt:lpstr>Our Contributions</vt:lpstr>
      <vt:lpstr>Our Contributions</vt:lpstr>
      <vt:lpstr>Our Contributions</vt:lpstr>
      <vt:lpstr>Discussion</vt:lpstr>
      <vt:lpstr>Discussion</vt:lpstr>
      <vt:lpstr>Discussion</vt:lpstr>
      <vt:lpstr>Discussion</vt:lpstr>
      <vt:lpstr>Discussion</vt:lpstr>
      <vt:lpstr>Discussion</vt:lpstr>
      <vt:lpstr>Discussion</vt:lpstr>
      <vt:lpstr>Discussion</vt:lpstr>
      <vt:lpstr>Discussion</vt:lpstr>
      <vt:lpstr>Discussion</vt:lpstr>
      <vt:lpstr>Post-quantum Cryptographic Analysis of SSH</vt:lpstr>
      <vt:lpstr>Why Analyze SSH?</vt:lpstr>
      <vt:lpstr>Why Analyze SSH?</vt:lpstr>
      <vt:lpstr>Why Analyze SSH?</vt:lpstr>
      <vt:lpstr>Prior Analyses </vt:lpstr>
      <vt:lpstr>Prior Analyses </vt:lpstr>
      <vt:lpstr>Prior Analyses </vt:lpstr>
      <vt:lpstr>Prior Analyses </vt:lpstr>
      <vt:lpstr>Our Contributions</vt:lpstr>
      <vt:lpstr>Our Contributions</vt:lpstr>
      <vt:lpstr>Our Contributions</vt:lpstr>
      <vt:lpstr>Our Contributions</vt:lpstr>
      <vt:lpstr>Our Contributions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Sai Varun Reddy</dc:creator>
  <cp:lastModifiedBy>Sai Varun Reddy</cp:lastModifiedBy>
  <cp:revision>2</cp:revision>
  <dcterms:created xsi:type="dcterms:W3CDTF">2025-03-02T17:35:35Z</dcterms:created>
  <dcterms:modified xsi:type="dcterms:W3CDTF">2025-03-22T00:39:12Z</dcterms:modified>
</cp:coreProperties>
</file>