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notesSlides/notesSlide3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33" r:id="rId2"/>
    <p:sldId id="258" r:id="rId3"/>
    <p:sldId id="260" r:id="rId4"/>
    <p:sldId id="262" r:id="rId5"/>
    <p:sldId id="263" r:id="rId6"/>
    <p:sldId id="277" r:id="rId7"/>
    <p:sldId id="305" r:id="rId8"/>
    <p:sldId id="306" r:id="rId9"/>
    <p:sldId id="351" r:id="rId10"/>
    <p:sldId id="281" r:id="rId11"/>
    <p:sldId id="267" r:id="rId12"/>
    <p:sldId id="268" r:id="rId13"/>
    <p:sldId id="269" r:id="rId14"/>
    <p:sldId id="270" r:id="rId15"/>
    <p:sldId id="308" r:id="rId16"/>
    <p:sldId id="276" r:id="rId17"/>
    <p:sldId id="309" r:id="rId18"/>
    <p:sldId id="283" r:id="rId19"/>
    <p:sldId id="284" r:id="rId20"/>
    <p:sldId id="286" r:id="rId21"/>
    <p:sldId id="285" r:id="rId22"/>
    <p:sldId id="288" r:id="rId23"/>
    <p:sldId id="282" r:id="rId24"/>
    <p:sldId id="280" r:id="rId25"/>
    <p:sldId id="291" r:id="rId26"/>
    <p:sldId id="355" r:id="rId27"/>
    <p:sldId id="340" r:id="rId28"/>
    <p:sldId id="362" r:id="rId29"/>
    <p:sldId id="315" r:id="rId30"/>
    <p:sldId id="323" r:id="rId31"/>
    <p:sldId id="356" r:id="rId32"/>
    <p:sldId id="357" r:id="rId33"/>
    <p:sldId id="295" r:id="rId34"/>
    <p:sldId id="303" r:id="rId35"/>
    <p:sldId id="296" r:id="rId36"/>
    <p:sldId id="297" r:id="rId37"/>
    <p:sldId id="298" r:id="rId38"/>
    <p:sldId id="348" r:id="rId39"/>
    <p:sldId id="349" r:id="rId40"/>
    <p:sldId id="350" r:id="rId41"/>
    <p:sldId id="361" r:id="rId42"/>
    <p:sldId id="289" r:id="rId43"/>
    <p:sldId id="290" r:id="rId44"/>
    <p:sldId id="359" r:id="rId45"/>
    <p:sldId id="360" r:id="rId46"/>
    <p:sldId id="29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F2"/>
    <a:srgbClr val="CE5D00"/>
    <a:srgbClr val="6430A0"/>
    <a:srgbClr val="C00000"/>
    <a:srgbClr val="336C26"/>
    <a:srgbClr val="409435"/>
    <a:srgbClr val="76B649"/>
    <a:srgbClr val="6AA341"/>
    <a:srgbClr val="346C27"/>
    <a:srgbClr val="9FD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/>
    <p:restoredTop sz="87232"/>
  </p:normalViewPr>
  <p:slideViewPr>
    <p:cSldViewPr snapToGrid="0">
      <p:cViewPr>
        <p:scale>
          <a:sx n="123" d="100"/>
          <a:sy n="123" d="100"/>
        </p:scale>
        <p:origin x="28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7T19:36:32.5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56 24575,'0'-6'0,"0"0"0,0 3 0,0 1 0,0 0 0,0-2 0,0 0 0,0 0 0,0 1 0,0 1 0,0 0 0,4 1 0,-2 1 0,3 0 0,-2 0 0,0 0 0,-1 0 0,-1 2 0,0 0 0,-1 2 0,0 1 0,0 1 0,0 0 0,0 0 0,0 0 0,0 0 0,0-2 0,-2 0 0,0 0 0,-2-1 0,0 0 0,-1 0 0,1-1 0,-1-1 0,1 0 0,1 0 0,-1 0 0,0-1 0,-1 0 0,2 0 0,-1 0 0,1 0 0,0 0 0,0 0 0,0 0 0,0 0 0,0 0 0,1-1 0,0 1 0,1-1 0,-1-1 0,1-1 0,0 1 0,0-1 0,0 1 0,1 0 0,0-1 0,0 0 0,0 0 0,0 0 0,0-1 0,0 1 0,1 0 0,0 0 0,2 0 0,-1 0 0,1-1 0,-1 2 0,0-1 0,0 1 0,0 1 0,-1-1 0,2-1 0,-1 1 0,-1 0 0,1 1 0,-1 0 0,1 1 0,0 0 0,0 0 0,0 0 0,0 0 0,0 0 0,0 0 0,-1 0 0,1 0 0,0 0 0,0 0 0,1 0 0,-1 0 0,1 0 0,-1 0 0,-1 1 0,0 0 0,0 1 0,0 1 0,0-1 0,-1 1 0,1-1 0,0 1 0,0-1 0,-1 0 0,0 1 0,0 0 0,1 0 0,-1 0 0,1 1 0,0-2 0,-1 0 0,0 1 0,0-2 0,0 1 0,0 0 0,0 1 0,0-1 0,-1-1 0,-1 0 0,-1-1 0,0 0 0,0 0 0,0 0 0,0 0 0,0 0 0,1 0 0,-1 0 0,1 0 0,0 0 0,-1 0 0,2-1 0,-1 0 0,0-1 0,1 0 0,-1 0 0,1 0 0,-1-1 0,1 1 0,0 0 0,0 1 0,0-2 0,0 1 0,1 0 0,-1-1 0,0 1 0,0 1 0,1-1 0,0 0 0,0 0 0,0-1 0,0 1 0,0 1 0,0-1 0,0 0 0,0 0 0,0-1 0,0 1 0,0 0 0,0 1 0,0-1 0,1 0 0,1 1 0,-1-1 0,2 1 0,-2 0 0,0-1 0,2 1 0,-1 0 0,0 1 0,0-1 0,0 0 0,0 0 0,0 1 0,0 0 0,-1 0 0,1 0 0,0 0 0,0 0 0,0 0 0,0 0 0,0 0 0,0 0 0,0 0 0,0 0 0,0 0 0,0 0 0,0 1 0,1 0 0,-1 0 0,0 1 0,-1 0 0,0 0 0,0-1 0,0 1 0,-1 0 0,2 0 0,-2 0 0,0 1 0,0-1 0,0 0 0,1 0 0,0 1 0,0 0 0,-1-1 0,0 0 0,0 1 0,0 0 0,0 0 0,0 0 0,0 0 0,0 0 0,0-1 0,0 0 0,-1 0 0,-1-2 0,1 1 0,-2-1 0,0 0 0,1 0 0,0 0 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19:52.0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20:49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4072 24575,'26'-33'0,"15"-23"0,10-12 0,7-9 0,12-14-1782,-12 15 0,9-12 0,6-8 0,5-4 0,3-1 1782,-6 10 0,5-4 0,4-2 0,3-3 0,1-1 0,1 1 0,0 0 0,-8 9 0,0 0 0,0 0 0,1-1 0,2 0 0,3 0 0,2-2 0,5-1 0,-10 13 0,5-4 0,3-1 0,4-2 0,1 0 0,0 1 0,0 2 0,-2 1 0,-3 4 0,-4 4 0,-6 6 0,22-19 0,-7 8 0,-4 4 0,-2 3 0,0 2 0,2 0 0,19-12 0,4-2 0,-2 3 0,-12 11 0,-19 15 0,-18 15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20:53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 24575,'0'76'0,"0"-12"0,0 29 0,0-15 0,0 5 0,0 5 0,0-1 0,0-5 0,-2 16 0,1-43 0,-1 15 0,2-37 0,0 2 0,0-6 0,0-14 0,0-6 0,0-4 0,0 1 0,0 1 0,0 3 0,0 2 0,0 3 0,0-1 0,0-1 0,0-2 0,0-2 0,0-1 0,0-3 0,0-1 0,0-1 0,6-5 0,13-5 0,2-1 0,14-4 0,-5 2 0,6-2 0,2-2 0,1-1 0,-3 0 0,-4 1 0,-2 1 0,-4 1 0,0 0 0,4-2 0,-11 7 0,1-1 0,-13 6 0,-2 1 0,0 0 0,-1 1 0,-1 2 0,-1 27 0,2-5 0,5 58 0,10 22 0,-4-25 0,2 8-855,3 19 0,4 15 855,-1-8 0,5 16 0,2 7 0,-1-2-1244,-6-31 1,-1 0-1,1 1 1,1 2-1,2 5 1244,0 5 0,3 6 0,0 3 0,1 1 0,0-1 0,-1-5-832,3 9 1,0-1-1,0-3 1,0-1-1,0-1 832,-1-8 0,-1-2 0,1 0 0,0 0 0,1 3-242,4 10 1,1 2 0,0 2 0,1-2 0,-2-4 241,-3-12 0,-1-3 0,0-1 0,0 0 0,0 0 0,0 1 0,1 2 0,0-1 0,-1-4 0,-2-7 0,6 21 0,-2-9 0,-3-4 0,-5-15 0,-3-3 0,-3-12 163,8 32 1,-8-16 0,-16-73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21:22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24575,'5'31'0,"18"32"0,8 13 0,-1 2 0,3 6 0,1-1 0,3 6 0,0-3 0,11 27 0,-2-7 0,-10-22 0,-1-3 0,6 8 0,-1-2 0,-9-22 0,-1-2 0,-1-1 0,0-2 0,24 49 0,-28-62 0,0 3 0,-9-22 0,-4-6 0,-2-6 0,2 5 0,-5-11 0,1 3 0,-3-8 0,-4-3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21:32.1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0 332 24575,'26'-27'0,"10"-11"0,-1 4 0,20-20 0,-13 14 0,12-11 0,-19 18 0,-7 7 0,-15 16 0,-4 3 0,-2 2 0,-1 1 0,0 3 0,-2 0 0,-1 1 0,2 8 0,21 29 0,23 43 0,9 8 0,-22-30 0,0 2 0,25 44 0,-29-48 0,3 4 0,16 29 0,-1 1 0,-14-30 0,-1 1 0,21 36 0,0 0 0,9 16 0,-29-50 0,-1-1 0,11 21 0,-17-33 0,-13-24 0,-5-9 0,-4-6 0,-2-3 0,-1-2 0,-1-1 0,0-1 0,0-2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8T05:22:12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429 1 24575,'-23'111'0,"6"-32"0,-10 16 0,-3 6 0,-9 18 0,11-26 0,0 0 0,5-22 0,0-5 0,-18 60 0,3-18 0,7-21 0,1-2 0,9-23 0,3-9 0,10-30 0,6-17 0,2-1 0,-1-2 0,14 1 0,-6-1 0,25 6 0,-17-3 0,17 7 0,-18-6 0,6 0 0,-11-4 0,0-1 0,-5 0 0,4 1 0,5 0 0,6 3 0,26 8 0,18 7 0,6 5 0,52 21 0,-5-3 0,-42-15 0,0-1 0,43 14 0,-21-7 0,-36-12 0,12 4 0,-26-8 0,2-2 0,-27-8 0,-3 0 0,-8-3 0,1 0 0,-7-5 0,-1 0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5D0C-62AD-244F-BE16-BCA616BB0FE4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68F34-6A2F-0140-BEFA-AAC4D479C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99ec6808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99ec6808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97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99ec6808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99ec6808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99ec6808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99ec6808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99ec6808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99ec6808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60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6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99ec680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99ec680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826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866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99ec680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99ec680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00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e8814169f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2e8814169f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99ec680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99ec680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5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99ec6808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99ec6808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670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68F34-6A2F-0140-BEFA-AAC4D479CC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79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09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99ec6808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99ec6808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3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943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37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57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52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93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6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247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790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3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a093213f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a093213f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11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19911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e8814169f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g2e8814169f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e8814169f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g2e8814169f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e8814169f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" name="Google Shape;1053;g2e8814169f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4" name="Google Shape;10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99ec6808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99ec6808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Montserrat" pitchFamily="2" charset="7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9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09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a093213f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a093213f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84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68F34-6A2F-0140-BEFA-AAC4D479CC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5588-A9BC-A791-69F0-83A5B1771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19ECA-E63B-1B6E-D930-43D32A86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5B91-D673-9446-94EE-FF7B85C0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7F56-5B7D-ADD2-4B04-D7698952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E1EB4-15E8-884A-EF3D-6DC74663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3CB-6C3A-11BC-C896-9DC46C56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99434-615C-8E2E-6868-FB575DE7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3056-AD75-648F-BC48-3CAF6469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5721-2790-2DCB-AB48-F2BE9B4C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2EA52-B226-1521-3685-587BF493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F9BBA-1484-28A5-0ED5-44FF77D87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D0C87-1A2A-5E17-CFC8-43C02735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0241-7C38-4EAA-F29C-F31D6289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71D61-EFAA-FEDA-B9D8-1E1E449F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A9DE-C1FD-70D1-35EB-3712A013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769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5A48-1E89-BC52-18AE-9C820A60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86F2-8120-BE21-5E61-63237797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F6E-8AD3-53EF-51E1-67CE1EB5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1850-DC0E-1575-7EDC-D9E79B53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841E-D7D3-6DBC-5E70-CD893A6E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769-D571-6859-0267-F4B83009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AC869-D8C4-8177-D569-4C3A0EF1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D2A6C-8FC8-E1F9-F3DA-04C30011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082D-7473-C721-0019-E8E027A5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A2BD-D8C6-7EE0-8040-08A53189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504A-66F8-2934-B570-DD80FA15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52DA-C217-C850-C588-F9EDBB47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9DF74-88F5-CC61-901A-5B465C28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3FA3A-2A85-427B-9450-7257D544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6714-E0F3-734A-F604-F42AA2DF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8E547-68EF-7223-09C4-E47EEB02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63F4-2E1A-B2E2-4DD4-4D47A76C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EF14C-794A-99A5-66D4-DBFD1A42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D1301-541C-DE6E-B1EE-719E79BDD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B17FB-27BE-2519-770B-B8063D0A9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EFFFA-68A2-8BC0-BCD8-1B07AA270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7E982-459D-2870-C2FD-5E3CAE6F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0674F-3E92-E881-B7A0-5265B9A5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81468-6BFD-1E64-9273-8326016C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FA6-F385-A836-0D76-30E4151A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5777C-7F66-5832-83D2-F6552EC6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EFEB0-7457-D259-7B98-B248694B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96B95-59F2-16A9-9E5E-5CB94C15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35D70-B977-0E13-A30C-9440BB42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7B1B3-F410-DBFB-7450-ADF5D11D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AC3FD-8E6E-6861-A587-BC68A052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2D61-9D14-3DBA-189F-FFD16E6F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540E-A483-78E5-5B0C-BC545EE1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E0F9-E86C-D635-5B7F-B4213E10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3BBE3-6454-6B1E-403B-63560253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A1E86-416E-1437-B427-CA4235E2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C5A3-6D4C-6210-22AC-07859A7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3D37-5D88-420C-4857-DC3CD961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0B02E-672E-D857-4EE9-F2DE1C7F2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964CF-FDA6-A239-4CCD-A9B29782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40922-0E01-100A-2309-17A45E70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AD9FE-45FF-2F6F-1FEB-0A96E789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C363D-D929-94A0-5431-55218F3A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2F9D7-2EF7-AAAD-B63C-1E9443EA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EDAE-8D58-4490-DFDC-52D00C684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A340-292F-3B7A-1F82-FBB5AABF7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0745-0402-2747-B71D-E589CAE2F5D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D59B-6D7F-3248-773D-05690736A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6DAF-4789-B2EC-98C3-4A391A66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64670-6F47-ED43-BC07-AFB196D7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sv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svg"/><Relationship Id="rId19" Type="http://schemas.openxmlformats.org/officeDocument/2006/relationships/image" Target="../media/image51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61.png"/><Relationship Id="rId5" Type="http://schemas.openxmlformats.org/officeDocument/2006/relationships/image" Target="../media/image59.svg"/><Relationship Id="rId10" Type="http://schemas.openxmlformats.org/officeDocument/2006/relationships/image" Target="../media/image8.png"/><Relationship Id="rId4" Type="http://schemas.openxmlformats.org/officeDocument/2006/relationships/image" Target="../media/image58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10" Type="http://schemas.openxmlformats.org/officeDocument/2006/relationships/image" Target="../media/image65.png"/><Relationship Id="rId4" Type="http://schemas.openxmlformats.org/officeDocument/2006/relationships/image" Target="../media/image64.sv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76.png"/><Relationship Id="rId3" Type="http://schemas.openxmlformats.org/officeDocument/2006/relationships/image" Target="../media/image3.png"/><Relationship Id="rId7" Type="http://schemas.openxmlformats.org/officeDocument/2006/relationships/image" Target="../media/image78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88.png"/><Relationship Id="rId4" Type="http://schemas.openxmlformats.org/officeDocument/2006/relationships/image" Target="../media/image4.jpe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95.png"/><Relationship Id="rId5" Type="http://schemas.openxmlformats.org/officeDocument/2006/relationships/image" Target="../media/image4.jpeg"/><Relationship Id="rId15" Type="http://schemas.openxmlformats.org/officeDocument/2006/relationships/image" Target="../media/image75.png"/><Relationship Id="rId10" Type="http://schemas.openxmlformats.org/officeDocument/2006/relationships/image" Target="../media/image94.png"/><Relationship Id="rId4" Type="http://schemas.openxmlformats.org/officeDocument/2006/relationships/image" Target="../media/image18.png"/><Relationship Id="rId1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8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80.png"/><Relationship Id="rId5" Type="http://schemas.openxmlformats.org/officeDocument/2006/relationships/image" Target="../media/image4.jpeg"/><Relationship Id="rId15" Type="http://schemas.openxmlformats.org/officeDocument/2006/relationships/image" Target="../media/image74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880.png"/><Relationship Id="rId1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76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80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880.png"/><Relationship Id="rId1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customXml" Target="../ink/ink1.xml"/><Relationship Id="rId3" Type="http://schemas.openxmlformats.org/officeDocument/2006/relationships/image" Target="../media/image4.jpeg"/><Relationship Id="rId7" Type="http://schemas.openxmlformats.org/officeDocument/2006/relationships/image" Target="../media/image86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11" Type="http://schemas.openxmlformats.org/officeDocument/2006/relationships/image" Target="../media/image23.svg"/><Relationship Id="rId5" Type="http://schemas.openxmlformats.org/officeDocument/2006/relationships/image" Target="../media/image13.png"/><Relationship Id="rId15" Type="http://schemas.openxmlformats.org/officeDocument/2006/relationships/image" Target="../media/image91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90.svg"/><Relationship Id="rId14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4.xml"/><Relationship Id="rId18" Type="http://schemas.openxmlformats.org/officeDocument/2006/relationships/image" Target="../media/image240.png"/><Relationship Id="rId3" Type="http://schemas.openxmlformats.org/officeDocument/2006/relationships/image" Target="../media/image4.jpeg"/><Relationship Id="rId7" Type="http://schemas.openxmlformats.org/officeDocument/2006/relationships/image" Target="../media/image23.svg"/><Relationship Id="rId12" Type="http://schemas.openxmlformats.org/officeDocument/2006/relationships/image" Target="../media/image210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30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14.gif"/><Relationship Id="rId15" Type="http://schemas.openxmlformats.org/officeDocument/2006/relationships/customXml" Target="../ink/ink5.xml"/><Relationship Id="rId10" Type="http://schemas.openxmlformats.org/officeDocument/2006/relationships/image" Target="../media/image200.png"/><Relationship Id="rId19" Type="http://schemas.openxmlformats.org/officeDocument/2006/relationships/customXml" Target="../ink/ink7.xml"/><Relationship Id="rId4" Type="http://schemas.openxmlformats.org/officeDocument/2006/relationships/image" Target="../media/image13.png"/><Relationship Id="rId9" Type="http://schemas.openxmlformats.org/officeDocument/2006/relationships/customXml" Target="../ink/ink2.xml"/><Relationship Id="rId1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4.gif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0.png"/><Relationship Id="rId5" Type="http://schemas.openxmlformats.org/officeDocument/2006/relationships/image" Target="../media/image14.gif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0.png"/><Relationship Id="rId3" Type="http://schemas.openxmlformats.org/officeDocument/2006/relationships/image" Target="../media/image4.jpeg"/><Relationship Id="rId7" Type="http://schemas.openxmlformats.org/officeDocument/2006/relationships/image" Target="../media/image23.sv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14.gif"/><Relationship Id="rId10" Type="http://schemas.openxmlformats.org/officeDocument/2006/relationships/image" Target="../media/image280.png"/><Relationship Id="rId4" Type="http://schemas.openxmlformats.org/officeDocument/2006/relationships/image" Target="../media/image13.png"/><Relationship Id="rId1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3.svg"/><Relationship Id="rId3" Type="http://schemas.openxmlformats.org/officeDocument/2006/relationships/image" Target="../media/image18.png"/><Relationship Id="rId7" Type="http://schemas.openxmlformats.org/officeDocument/2006/relationships/image" Target="../media/image80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5" Type="http://schemas.openxmlformats.org/officeDocument/2006/relationships/image" Target="../media/image95.pn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1.png"/><Relationship Id="rId3" Type="http://schemas.openxmlformats.org/officeDocument/2006/relationships/image" Target="../media/image18.png"/><Relationship Id="rId7" Type="http://schemas.openxmlformats.org/officeDocument/2006/relationships/image" Target="../media/image23.sv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5.png"/><Relationship Id="rId5" Type="http://schemas.openxmlformats.org/officeDocument/2006/relationships/image" Target="../media/image13.png"/><Relationship Id="rId15" Type="http://schemas.openxmlformats.org/officeDocument/2006/relationships/image" Target="../media/image93.svg"/><Relationship Id="rId10" Type="http://schemas.openxmlformats.org/officeDocument/2006/relationships/image" Target="../media/image94.png"/><Relationship Id="rId4" Type="http://schemas.openxmlformats.org/officeDocument/2006/relationships/image" Target="../media/image4.jpeg"/><Relationship Id="rId9" Type="http://schemas.openxmlformats.org/officeDocument/2006/relationships/image" Target="../media/image3.png"/><Relationship Id="rId1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0.png"/><Relationship Id="rId18" Type="http://schemas.openxmlformats.org/officeDocument/2006/relationships/image" Target="../media/image75.png"/><Relationship Id="rId3" Type="http://schemas.openxmlformats.org/officeDocument/2006/relationships/image" Target="../media/image18.png"/><Relationship Id="rId7" Type="http://schemas.openxmlformats.org/officeDocument/2006/relationships/image" Target="../media/image23.svg"/><Relationship Id="rId12" Type="http://schemas.openxmlformats.org/officeDocument/2006/relationships/image" Target="../media/image81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5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95.png"/><Relationship Id="rId5" Type="http://schemas.openxmlformats.org/officeDocument/2006/relationships/image" Target="../media/image13.png"/><Relationship Id="rId15" Type="http://schemas.openxmlformats.org/officeDocument/2006/relationships/image" Target="../media/image93.svg"/><Relationship Id="rId10" Type="http://schemas.openxmlformats.org/officeDocument/2006/relationships/image" Target="../media/image94.png"/><Relationship Id="rId19" Type="http://schemas.openxmlformats.org/officeDocument/2006/relationships/image" Target="../media/image76.png"/><Relationship Id="rId4" Type="http://schemas.openxmlformats.org/officeDocument/2006/relationships/image" Target="../media/image4.jpeg"/><Relationship Id="rId9" Type="http://schemas.openxmlformats.org/officeDocument/2006/relationships/image" Target="../media/image3.png"/><Relationship Id="rId1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sv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svg"/><Relationship Id="rId19" Type="http://schemas.openxmlformats.org/officeDocument/2006/relationships/image" Target="../media/image51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7.png"/><Relationship Id="rId4" Type="http://schemas.openxmlformats.org/officeDocument/2006/relationships/image" Target="../media/image96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2.png"/><Relationship Id="rId4" Type="http://schemas.openxmlformats.org/officeDocument/2006/relationships/image" Target="../media/image101.jpg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6126133"/>
            <a:ext cx="12192000" cy="732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200489" y="2083871"/>
            <a:ext cx="9791023" cy="17535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" sz="4667" b="1" dirty="0">
                <a:latin typeface="Montserrat" pitchFamily="2" charset="77"/>
                <a:ea typeface="Montserrat"/>
                <a:cs typeface="Montserrat"/>
                <a:sym typeface="Montserrat"/>
              </a:rPr>
              <a:t>Flock: </a:t>
            </a:r>
            <a:r>
              <a:rPr lang="en" sz="4667" dirty="0">
                <a:latin typeface="Montserrat" pitchFamily="2" charset="77"/>
                <a:ea typeface="Montserrat"/>
                <a:cs typeface="Montserrat"/>
                <a:sym typeface="Montserrat"/>
              </a:rPr>
              <a:t>A Framework for Deploying On-Demand Distributed Trust</a:t>
            </a:r>
            <a:endParaRPr sz="4667"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</a:t>
            </a:fld>
            <a:endParaRPr dirty="0">
              <a:solidFill>
                <a:schemeClr val="l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9406033" y="6278933"/>
            <a:ext cx="2304000" cy="42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" sz="1067" dirty="0">
                <a:solidFill>
                  <a:schemeClr val="lt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* Denotes equal contribution</a:t>
            </a:r>
            <a:endParaRPr sz="1067" dirty="0">
              <a:solidFill>
                <a:schemeClr val="lt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2317B63-1C8C-1703-82BF-528E5F67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9" y="152666"/>
            <a:ext cx="2316480" cy="1303020"/>
          </a:xfrm>
          <a:prstGeom prst="rect">
            <a:avLst/>
          </a:prstGeom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6F001BE-F6C2-8F8C-2712-AF780910CABB}"/>
              </a:ext>
            </a:extLst>
          </p:cNvPr>
          <p:cNvSpPr txBox="1">
            <a:spLocks/>
          </p:cNvSpPr>
          <p:nvPr/>
        </p:nvSpPr>
        <p:spPr>
          <a:xfrm>
            <a:off x="1541936" y="4565919"/>
            <a:ext cx="1654175" cy="7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600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UC Berkeley</a:t>
            </a: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5F2DB1A7-D39B-AD8D-1C32-FF123C6A5F55}"/>
              </a:ext>
            </a:extLst>
          </p:cNvPr>
          <p:cNvSpPr txBox="1">
            <a:spLocks/>
          </p:cNvSpPr>
          <p:nvPr/>
        </p:nvSpPr>
        <p:spPr>
          <a:xfrm>
            <a:off x="3323549" y="4565919"/>
            <a:ext cx="1654175" cy="7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600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UC Berkeley</a:t>
            </a: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24AF189C-5D69-EC0B-9738-EEEB443C6DAC}"/>
              </a:ext>
            </a:extLst>
          </p:cNvPr>
          <p:cNvSpPr txBox="1">
            <a:spLocks/>
          </p:cNvSpPr>
          <p:nvPr/>
        </p:nvSpPr>
        <p:spPr>
          <a:xfrm>
            <a:off x="5720231" y="4565919"/>
            <a:ext cx="1654175" cy="7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600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IBM Research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7C59D07A-4AC7-6D8D-11E3-0E5401DDF978}"/>
              </a:ext>
            </a:extLst>
          </p:cNvPr>
          <p:cNvSpPr txBox="1">
            <a:spLocks/>
          </p:cNvSpPr>
          <p:nvPr/>
        </p:nvSpPr>
        <p:spPr>
          <a:xfrm>
            <a:off x="8565474" y="4565919"/>
            <a:ext cx="1654175" cy="7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600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UC Berkeley</a:t>
            </a: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97368285-AE10-7DB3-5D1C-5BF48C0C83DB}"/>
              </a:ext>
            </a:extLst>
          </p:cNvPr>
          <p:cNvSpPr txBox="1">
            <a:spLocks/>
          </p:cNvSpPr>
          <p:nvPr/>
        </p:nvSpPr>
        <p:spPr>
          <a:xfrm>
            <a:off x="1056953" y="4152260"/>
            <a:ext cx="2784241" cy="6440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8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Darya </a:t>
            </a:r>
            <a:r>
              <a:rPr lang="en" sz="1800" b="1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Kaviani</a:t>
            </a:r>
            <a:r>
              <a:rPr lang="en" sz="18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*</a:t>
            </a:r>
          </a:p>
        </p:txBody>
      </p: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2F132AFB-9FD4-961A-9DF2-C12011117940}"/>
              </a:ext>
            </a:extLst>
          </p:cNvPr>
          <p:cNvSpPr txBox="1">
            <a:spLocks/>
          </p:cNvSpPr>
          <p:nvPr/>
        </p:nvSpPr>
        <p:spPr>
          <a:xfrm>
            <a:off x="3159729" y="4152260"/>
            <a:ext cx="2053511" cy="6440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800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Sijun</a:t>
            </a:r>
            <a:r>
              <a:rPr lang="en" sz="18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Tan*</a:t>
            </a:r>
          </a:p>
        </p:txBody>
      </p:sp>
      <p:sp>
        <p:nvSpPr>
          <p:cNvPr id="14" name="Google Shape;56;p13">
            <a:extLst>
              <a:ext uri="{FF2B5EF4-FFF2-40B4-BE49-F238E27FC236}">
                <a16:creationId xmlns:a16="http://schemas.microsoft.com/office/drawing/2014/main" id="{ED2D7EFE-5A7B-627F-42E7-005994393F3E}"/>
              </a:ext>
            </a:extLst>
          </p:cNvPr>
          <p:cNvSpPr txBox="1">
            <a:spLocks/>
          </p:cNvSpPr>
          <p:nvPr/>
        </p:nvSpPr>
        <p:spPr>
          <a:xfrm>
            <a:off x="4205203" y="4152260"/>
            <a:ext cx="4639990" cy="6440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800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Pravein</a:t>
            </a:r>
            <a:r>
              <a:rPr lang="en" sz="18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Govindan Kannan</a:t>
            </a:r>
          </a:p>
        </p:txBody>
      </p:sp>
      <p:sp>
        <p:nvSpPr>
          <p:cNvPr id="15" name="Google Shape;56;p13">
            <a:extLst>
              <a:ext uri="{FF2B5EF4-FFF2-40B4-BE49-F238E27FC236}">
                <a16:creationId xmlns:a16="http://schemas.microsoft.com/office/drawing/2014/main" id="{57EBA6E3-ABCE-0180-94FF-350CF5CD57FA}"/>
              </a:ext>
            </a:extLst>
          </p:cNvPr>
          <p:cNvSpPr txBox="1">
            <a:spLocks/>
          </p:cNvSpPr>
          <p:nvPr/>
        </p:nvSpPr>
        <p:spPr>
          <a:xfrm>
            <a:off x="8000442" y="4152260"/>
            <a:ext cx="2784241" cy="6440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8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Raluca Ada Popa</a:t>
            </a:r>
          </a:p>
        </p:txBody>
      </p:sp>
      <p:sp>
        <p:nvSpPr>
          <p:cNvPr id="16" name="Google Shape;56;p13">
            <a:extLst>
              <a:ext uri="{FF2B5EF4-FFF2-40B4-BE49-F238E27FC236}">
                <a16:creationId xmlns:a16="http://schemas.microsoft.com/office/drawing/2014/main" id="{803A1830-EE28-B19C-5170-D4A2B7AB3B18}"/>
              </a:ext>
            </a:extLst>
          </p:cNvPr>
          <p:cNvSpPr txBox="1">
            <a:spLocks/>
          </p:cNvSpPr>
          <p:nvPr/>
        </p:nvSpPr>
        <p:spPr>
          <a:xfrm>
            <a:off x="4367173" y="1707561"/>
            <a:ext cx="3457653" cy="7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20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Real World Crypto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DC273-184F-B4B9-D483-0204FFA4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816" y="375529"/>
            <a:ext cx="2817218" cy="857294"/>
          </a:xfrm>
          <a:prstGeom prst="rect">
            <a:avLst/>
          </a:prstGeom>
        </p:spPr>
      </p:pic>
      <p:sp>
        <p:nvSpPr>
          <p:cNvPr id="10" name="Google Shape;56;p13">
            <a:extLst>
              <a:ext uri="{FF2B5EF4-FFF2-40B4-BE49-F238E27FC236}">
                <a16:creationId xmlns:a16="http://schemas.microsoft.com/office/drawing/2014/main" id="{F6F34373-6A85-143D-5DCB-80177828EEDE}"/>
              </a:ext>
            </a:extLst>
          </p:cNvPr>
          <p:cNvSpPr txBox="1">
            <a:spLocks/>
          </p:cNvSpPr>
          <p:nvPr/>
        </p:nvSpPr>
        <p:spPr>
          <a:xfrm>
            <a:off x="9025816" y="1152204"/>
            <a:ext cx="2817218" cy="5137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1600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Previously at OSDI ‘24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0;p22">
            <a:extLst>
              <a:ext uri="{FF2B5EF4-FFF2-40B4-BE49-F238E27FC236}">
                <a16:creationId xmlns:a16="http://schemas.microsoft.com/office/drawing/2014/main" id="{DFEE6631-F43D-27B7-067A-9517FA121EDD}"/>
              </a:ext>
            </a:extLst>
          </p:cNvPr>
          <p:cNvSpPr/>
          <p:nvPr/>
        </p:nvSpPr>
        <p:spPr>
          <a:xfrm>
            <a:off x="1252367" y="3954339"/>
            <a:ext cx="9687265" cy="1627864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643449" y="4221693"/>
            <a:ext cx="8693512" cy="12890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How can an application provider, a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single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 trust domain, deploy a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multi-trust-domain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 system?</a:t>
            </a:r>
            <a:endParaRPr sz="2400" dirty="0">
              <a:solidFill>
                <a:schemeClr val="dk1"/>
              </a:solidFill>
              <a:latin typeface="Montserrat" pitchFamily="2" charset="77"/>
              <a:sym typeface="Montserrat"/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10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93;p24">
            <a:extLst>
              <a:ext uri="{FF2B5EF4-FFF2-40B4-BE49-F238E27FC236}">
                <a16:creationId xmlns:a16="http://schemas.microsoft.com/office/drawing/2014/main" id="{B72A48C5-0420-25AA-95D6-4008AA16F50F}"/>
              </a:ext>
            </a:extLst>
          </p:cNvPr>
          <p:cNvSpPr txBox="1">
            <a:spLocks/>
          </p:cNvSpPr>
          <p:nvPr/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dirty="0">
                <a:latin typeface="Montserrat" pitchFamily="2" charset="77"/>
                <a:ea typeface="Montserrat"/>
                <a:cs typeface="Montserrat"/>
                <a:sym typeface="Montserrat"/>
              </a:rPr>
              <a:t>The Deployment Dilemma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59F58-CA23-1D97-2E69-55C9817C0A91}"/>
              </a:ext>
            </a:extLst>
          </p:cNvPr>
          <p:cNvGrpSpPr/>
          <p:nvPr/>
        </p:nvGrpSpPr>
        <p:grpSpPr>
          <a:xfrm>
            <a:off x="9556815" y="4496946"/>
            <a:ext cx="1739796" cy="1720677"/>
            <a:chOff x="9496238" y="4771366"/>
            <a:chExt cx="1739796" cy="172067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4BEC5C0-7398-D299-06A9-3FA9E2BC878B}"/>
                </a:ext>
              </a:extLst>
            </p:cNvPr>
            <p:cNvSpPr/>
            <p:nvPr/>
          </p:nvSpPr>
          <p:spPr>
            <a:xfrm>
              <a:off x="9806184" y="5086807"/>
              <a:ext cx="1215219" cy="1184664"/>
            </a:xfrm>
            <a:prstGeom prst="ellipse">
              <a:avLst/>
            </a:prstGeom>
            <a:solidFill>
              <a:srgbClr val="D9F6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" name="Picture 4" descr="A picture containing circle, clipart, graphics, gear&#10;&#10;Description automatically generated">
              <a:extLst>
                <a:ext uri="{FF2B5EF4-FFF2-40B4-BE49-F238E27FC236}">
                  <a16:creationId xmlns:a16="http://schemas.microsoft.com/office/drawing/2014/main" id="{F8131C73-3A68-FDAC-7477-3A8CE36C9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6238" y="4771366"/>
              <a:ext cx="1739796" cy="1720677"/>
            </a:xfrm>
            <a:prstGeom prst="rect">
              <a:avLst/>
            </a:prstGeom>
          </p:spPr>
        </p:pic>
      </p:grpSp>
      <p:sp>
        <p:nvSpPr>
          <p:cNvPr id="8" name="Google Shape;180;p22">
            <a:extLst>
              <a:ext uri="{FF2B5EF4-FFF2-40B4-BE49-F238E27FC236}">
                <a16:creationId xmlns:a16="http://schemas.microsoft.com/office/drawing/2014/main" id="{EBE7EF1E-6AB1-81EF-70AA-0EC245B9B189}"/>
              </a:ext>
            </a:extLst>
          </p:cNvPr>
          <p:cNvSpPr/>
          <p:nvPr/>
        </p:nvSpPr>
        <p:spPr>
          <a:xfrm>
            <a:off x="1240010" y="1736600"/>
            <a:ext cx="9687265" cy="1627864"/>
          </a:xfrm>
          <a:prstGeom prst="roundRect">
            <a:avLst>
              <a:gd name="adj" fmla="val 166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81;p22">
                <a:extLst>
                  <a:ext uri="{FF2B5EF4-FFF2-40B4-BE49-F238E27FC236}">
                    <a16:creationId xmlns:a16="http://schemas.microsoft.com/office/drawing/2014/main" id="{F005AE3C-B78C-5F93-2148-4722F9E16CEB}"/>
                  </a:ext>
                </a:extLst>
              </p:cNvPr>
              <p:cNvSpPr txBox="1"/>
              <p:nvPr/>
            </p:nvSpPr>
            <p:spPr>
              <a:xfrm>
                <a:off x="1643449" y="1978443"/>
                <a:ext cx="8983361" cy="1300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 large class of prior work assumes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>
                    <a:sym typeface="Montserrat"/>
                  </a:rPr>
                  <a:t> </a:t>
                </a:r>
                <a:r>
                  <a:rPr lang="en" sz="2400" b="1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distinct, non-colluding</a:t>
                </a: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 trust domains already exist!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mc:Choice>
        <mc:Fallback xmlns="">
          <p:sp>
            <p:nvSpPr>
              <p:cNvPr id="9" name="Google Shape;181;p22">
                <a:extLst>
                  <a:ext uri="{FF2B5EF4-FFF2-40B4-BE49-F238E27FC236}">
                    <a16:creationId xmlns:a16="http://schemas.microsoft.com/office/drawing/2014/main" id="{F005AE3C-B78C-5F93-2148-4722F9E1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9" y="1978443"/>
                <a:ext cx="8983361" cy="1300829"/>
              </a:xfrm>
              <a:prstGeom prst="rect">
                <a:avLst/>
              </a:prstGeom>
              <a:blipFill>
                <a:blip r:embed="rId4"/>
                <a:stretch>
                  <a:fillRect l="-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Attempt 1: Application Provider’s Servers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11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100;p17">
            <a:extLst>
              <a:ext uri="{FF2B5EF4-FFF2-40B4-BE49-F238E27FC236}">
                <a16:creationId xmlns:a16="http://schemas.microsoft.com/office/drawing/2014/main" id="{2EE30D3A-E0DC-0913-CF2A-B1136C5FCD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2451586" y="2179552"/>
            <a:ext cx="1800981" cy="175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E4D76A6-5A9C-A991-3028-B9423724F5C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180223" y="3442288"/>
            <a:ext cx="1215699" cy="2798840"/>
          </a:xfrm>
          <a:prstGeom prst="rect">
            <a:avLst/>
          </a:prstGeom>
        </p:spPr>
      </p:pic>
      <p:pic>
        <p:nvPicPr>
          <p:cNvPr id="9" name="Picture 8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5FFD167-7AB9-8999-84D9-08F6F16D9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80"/>
          <a:stretch/>
        </p:blipFill>
        <p:spPr>
          <a:xfrm rot="18850020">
            <a:off x="9741959" y="4089203"/>
            <a:ext cx="305100" cy="500267"/>
          </a:xfrm>
          <a:prstGeom prst="rect">
            <a:avLst/>
          </a:prstGeom>
        </p:spPr>
      </p:pic>
      <p:pic>
        <p:nvPicPr>
          <p:cNvPr id="10" name="Picture 9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5F0E85B-EF5B-B3DA-9152-6D7D917B70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6" r="30500"/>
          <a:stretch/>
        </p:blipFill>
        <p:spPr>
          <a:xfrm rot="18850020">
            <a:off x="9422303" y="4382437"/>
            <a:ext cx="372984" cy="500267"/>
          </a:xfrm>
          <a:prstGeom prst="rect">
            <a:avLst/>
          </a:prstGeom>
        </p:spPr>
      </p:pic>
      <p:pic>
        <p:nvPicPr>
          <p:cNvPr id="11" name="Picture 10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6BA2A1C-A895-1D0A-7FE1-C4FC946D8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078"/>
          <a:stretch/>
        </p:blipFill>
        <p:spPr>
          <a:xfrm rot="18850020">
            <a:off x="9159534" y="4690491"/>
            <a:ext cx="318065" cy="500267"/>
          </a:xfrm>
          <a:prstGeom prst="rect">
            <a:avLst/>
          </a:prstGeom>
        </p:spPr>
      </p:pic>
      <p:pic>
        <p:nvPicPr>
          <p:cNvPr id="21" name="Picture 20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7CCDBA8-D390-9CFB-E45A-105947568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77" y="4496900"/>
            <a:ext cx="1739796" cy="1720677"/>
          </a:xfrm>
          <a:prstGeom prst="rect">
            <a:avLst/>
          </a:prstGeom>
        </p:spPr>
      </p:pic>
      <p:pic>
        <p:nvPicPr>
          <p:cNvPr id="13" name="Picture 12" descr="Red horn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A7656D-578C-81B4-D226-FABA50B73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05" y="4006307"/>
            <a:ext cx="1643240" cy="1232432"/>
          </a:xfrm>
          <a:prstGeom prst="rect">
            <a:avLst/>
          </a:prstGeom>
        </p:spPr>
      </p:pic>
      <p:pic>
        <p:nvPicPr>
          <p:cNvPr id="23" name="Google Shape;100;p17">
            <a:extLst>
              <a:ext uri="{FF2B5EF4-FFF2-40B4-BE49-F238E27FC236}">
                <a16:creationId xmlns:a16="http://schemas.microsoft.com/office/drawing/2014/main" id="{FA29B51A-B3E5-DC20-CEB0-8381D2E98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5010475" y="2179552"/>
            <a:ext cx="1800981" cy="175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0;p17">
            <a:extLst>
              <a:ext uri="{FF2B5EF4-FFF2-40B4-BE49-F238E27FC236}">
                <a16:creationId xmlns:a16="http://schemas.microsoft.com/office/drawing/2014/main" id="{5FD6E609-DC29-B0A6-9874-BA009898EF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7557600" y="2179552"/>
            <a:ext cx="1800981" cy="175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2;p16">
            <a:extLst>
              <a:ext uri="{FF2B5EF4-FFF2-40B4-BE49-F238E27FC236}">
                <a16:creationId xmlns:a16="http://schemas.microsoft.com/office/drawing/2014/main" id="{3FBD74B2-15F5-C2E8-ABEB-BCAB52C342D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432" r="14662"/>
          <a:stretch/>
        </p:blipFill>
        <p:spPr>
          <a:xfrm>
            <a:off x="2193262" y="1382786"/>
            <a:ext cx="2301409" cy="264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2;p16">
            <a:extLst>
              <a:ext uri="{FF2B5EF4-FFF2-40B4-BE49-F238E27FC236}">
                <a16:creationId xmlns:a16="http://schemas.microsoft.com/office/drawing/2014/main" id="{BE4A7B24-C8B5-3689-E199-2CDEFC4ED10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432" r="14662"/>
          <a:stretch/>
        </p:blipFill>
        <p:spPr>
          <a:xfrm>
            <a:off x="4758585" y="1382786"/>
            <a:ext cx="2301409" cy="264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92;p16">
            <a:extLst>
              <a:ext uri="{FF2B5EF4-FFF2-40B4-BE49-F238E27FC236}">
                <a16:creationId xmlns:a16="http://schemas.microsoft.com/office/drawing/2014/main" id="{B5500718-3E61-6E84-C16A-DF587BE9113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432" r="14662"/>
          <a:stretch/>
        </p:blipFill>
        <p:spPr>
          <a:xfrm>
            <a:off x="7307386" y="1382786"/>
            <a:ext cx="2301409" cy="264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5062E-6 L -0.11267 -0.0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5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5802E-6 L -0.30486 -0.044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22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49688 -0.10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Traditional 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12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101;p17">
            <a:extLst>
              <a:ext uri="{FF2B5EF4-FFF2-40B4-BE49-F238E27FC236}">
                <a16:creationId xmlns:a16="http://schemas.microsoft.com/office/drawing/2014/main" id="{89D67DA4-356D-5B81-468C-D7163225E5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955936" y="1858627"/>
            <a:ext cx="1800981" cy="175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2;p17">
            <a:extLst>
              <a:ext uri="{FF2B5EF4-FFF2-40B4-BE49-F238E27FC236}">
                <a16:creationId xmlns:a16="http://schemas.microsoft.com/office/drawing/2014/main" id="{16FB6449-1B70-E6AA-E5DF-096AFB1A81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9365874" y="1858627"/>
            <a:ext cx="1800981" cy="175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0;p17">
            <a:extLst>
              <a:ext uri="{FF2B5EF4-FFF2-40B4-BE49-F238E27FC236}">
                <a16:creationId xmlns:a16="http://schemas.microsoft.com/office/drawing/2014/main" id="{3D421833-4ED7-E7E7-DCB5-61CBA4C27D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5160904" y="1866343"/>
            <a:ext cx="1800981" cy="1759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295E33-B9F9-484C-EC61-53F81DF647DC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2472023" y="4694443"/>
            <a:ext cx="2719475" cy="20549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210B37-01DF-F802-5C29-8E431F00C7B2}"/>
              </a:ext>
            </a:extLst>
          </p:cNvPr>
          <p:cNvCxnSpPr>
            <a:cxnSpLocks/>
          </p:cNvCxnSpPr>
          <p:nvPr/>
        </p:nvCxnSpPr>
        <p:spPr>
          <a:xfrm>
            <a:off x="6897189" y="4714992"/>
            <a:ext cx="2647407" cy="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9" name="Picture 48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B917564B-C2A3-B358-A1BC-FA92B18CF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498" y="3854654"/>
            <a:ext cx="1739796" cy="1720677"/>
          </a:xfrm>
          <a:prstGeom prst="rect">
            <a:avLst/>
          </a:prstGeom>
        </p:spPr>
      </p:pic>
      <p:sp>
        <p:nvSpPr>
          <p:cNvPr id="53" name="Google Shape;181;p22">
            <a:extLst>
              <a:ext uri="{FF2B5EF4-FFF2-40B4-BE49-F238E27FC236}">
                <a16:creationId xmlns:a16="http://schemas.microsoft.com/office/drawing/2014/main" id="{799306C0-FDA8-FC95-6F84-1B9DC4704536}"/>
              </a:ext>
            </a:extLst>
          </p:cNvPr>
          <p:cNvSpPr txBox="1"/>
          <p:nvPr/>
        </p:nvSpPr>
        <p:spPr>
          <a:xfrm>
            <a:off x="2626037" y="4651939"/>
            <a:ext cx="2647407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C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Business Relationship</a:t>
            </a:r>
            <a:endParaRPr sz="1600" b="1" dirty="0">
              <a:solidFill>
                <a:srgbClr val="C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Picture 55" descr="A picture containing circle, clipart, graphics&#10;&#10;Description automatically generated">
            <a:extLst>
              <a:ext uri="{FF2B5EF4-FFF2-40B4-BE49-F238E27FC236}">
                <a16:creationId xmlns:a16="http://schemas.microsoft.com/office/drawing/2014/main" id="{8CE191F7-0A01-3F65-D379-47F170A4BA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69" r="21470"/>
          <a:stretch/>
        </p:blipFill>
        <p:spPr>
          <a:xfrm>
            <a:off x="985217" y="3854654"/>
            <a:ext cx="1742420" cy="1720677"/>
          </a:xfrm>
          <a:prstGeom prst="rect">
            <a:avLst/>
          </a:prstGeom>
        </p:spPr>
      </p:pic>
      <p:pic>
        <p:nvPicPr>
          <p:cNvPr id="58" name="Picture 57" descr="A picture containing circle, clipart, graphics&#10;&#10;Description automatically generated">
            <a:extLst>
              <a:ext uri="{FF2B5EF4-FFF2-40B4-BE49-F238E27FC236}">
                <a16:creationId xmlns:a16="http://schemas.microsoft.com/office/drawing/2014/main" id="{941E9F5A-2BF1-D84D-DC95-502B059C0D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79" r="20485"/>
          <a:stretch/>
        </p:blipFill>
        <p:spPr>
          <a:xfrm>
            <a:off x="9378712" y="3854654"/>
            <a:ext cx="1775304" cy="1720677"/>
          </a:xfrm>
          <a:prstGeom prst="rect">
            <a:avLst/>
          </a:prstGeom>
        </p:spPr>
      </p:pic>
      <p:sp>
        <p:nvSpPr>
          <p:cNvPr id="59" name="Google Shape;181;p22">
            <a:extLst>
              <a:ext uri="{FF2B5EF4-FFF2-40B4-BE49-F238E27FC236}">
                <a16:creationId xmlns:a16="http://schemas.microsoft.com/office/drawing/2014/main" id="{878D93D7-A90E-FDD4-29E8-9456EF8CF4DE}"/>
              </a:ext>
            </a:extLst>
          </p:cNvPr>
          <p:cNvSpPr txBox="1"/>
          <p:nvPr/>
        </p:nvSpPr>
        <p:spPr>
          <a:xfrm>
            <a:off x="6840253" y="4648213"/>
            <a:ext cx="2647407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C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Business Relationship</a:t>
            </a:r>
            <a:endParaRPr sz="1600" b="1" dirty="0">
              <a:solidFill>
                <a:srgbClr val="C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58;p20">
            <a:extLst>
              <a:ext uri="{FF2B5EF4-FFF2-40B4-BE49-F238E27FC236}">
                <a16:creationId xmlns:a16="http://schemas.microsoft.com/office/drawing/2014/main" id="{1A1227A0-1B90-1EDB-1B98-715061D5EBBB}"/>
              </a:ext>
            </a:extLst>
          </p:cNvPr>
          <p:cNvSpPr/>
          <p:nvPr/>
        </p:nvSpPr>
        <p:spPr>
          <a:xfrm>
            <a:off x="875585" y="1649687"/>
            <a:ext cx="2623625" cy="2152547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3" name="Google Shape;158;p20">
            <a:extLst>
              <a:ext uri="{FF2B5EF4-FFF2-40B4-BE49-F238E27FC236}">
                <a16:creationId xmlns:a16="http://schemas.microsoft.com/office/drawing/2014/main" id="{8FFBC1C4-15F4-8682-0466-92EFAACC1C3B}"/>
              </a:ext>
            </a:extLst>
          </p:cNvPr>
          <p:cNvSpPr/>
          <p:nvPr/>
        </p:nvSpPr>
        <p:spPr>
          <a:xfrm>
            <a:off x="3774719" y="1649687"/>
            <a:ext cx="2623625" cy="2152548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7" name="Google Shape;158;p20">
            <a:extLst>
              <a:ext uri="{FF2B5EF4-FFF2-40B4-BE49-F238E27FC236}">
                <a16:creationId xmlns:a16="http://schemas.microsoft.com/office/drawing/2014/main" id="{145450F7-907D-F454-84AB-EC1861569602}"/>
              </a:ext>
            </a:extLst>
          </p:cNvPr>
          <p:cNvSpPr/>
          <p:nvPr/>
        </p:nvSpPr>
        <p:spPr>
          <a:xfrm>
            <a:off x="875585" y="4075260"/>
            <a:ext cx="2623625" cy="2152548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158;p20">
            <a:extLst>
              <a:ext uri="{FF2B5EF4-FFF2-40B4-BE49-F238E27FC236}">
                <a16:creationId xmlns:a16="http://schemas.microsoft.com/office/drawing/2014/main" id="{F67BF3D1-4EC6-DDA3-4D0E-AA47E2427CBE}"/>
              </a:ext>
            </a:extLst>
          </p:cNvPr>
          <p:cNvSpPr/>
          <p:nvPr/>
        </p:nvSpPr>
        <p:spPr>
          <a:xfrm>
            <a:off x="3774718" y="4075260"/>
            <a:ext cx="2623625" cy="2152548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Real-World Deployment Challenges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13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C58FA9C2-77B6-3783-6B01-7310EA8654DA}"/>
              </a:ext>
            </a:extLst>
          </p:cNvPr>
          <p:cNvSpPr txBox="1"/>
          <p:nvPr/>
        </p:nvSpPr>
        <p:spPr>
          <a:xfrm>
            <a:off x="1278007" y="2551847"/>
            <a:ext cx="1828711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Private Advertising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028" name="Picture 4" descr="Apple Logo and symbol, meaning, history, PNG, brand">
            <a:extLst>
              <a:ext uri="{FF2B5EF4-FFF2-40B4-BE49-F238E27FC236}">
                <a16:creationId xmlns:a16="http://schemas.microsoft.com/office/drawing/2014/main" id="{6A207CEB-B44E-16E0-CEBF-E2C4C1B43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601" r="28620" b="1"/>
          <a:stretch/>
        </p:blipFill>
        <p:spPr bwMode="auto">
          <a:xfrm>
            <a:off x="1578002" y="4410444"/>
            <a:ext cx="530985" cy="6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A27A582-8349-DE88-2876-09433867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97" y="4431833"/>
            <a:ext cx="591549" cy="5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317CF54-E8C4-0C84-9803-DEF355E8A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645" y="1944287"/>
            <a:ext cx="601973" cy="601973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ECDD4-7662-F8E1-D0EB-D477B6197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870" y="2045290"/>
            <a:ext cx="711053" cy="399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D3610-255B-22FE-E783-C0B453319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1889" y="4412968"/>
            <a:ext cx="629279" cy="629279"/>
          </a:xfrm>
          <a:prstGeom prst="rect">
            <a:avLst/>
          </a:prstGeom>
        </p:spPr>
      </p:pic>
      <p:sp>
        <p:nvSpPr>
          <p:cNvPr id="33" name="Google Shape;159;p20">
            <a:extLst>
              <a:ext uri="{FF2B5EF4-FFF2-40B4-BE49-F238E27FC236}">
                <a16:creationId xmlns:a16="http://schemas.microsoft.com/office/drawing/2014/main" id="{EDEA1F31-CFC0-675E-7708-4CD3080F3BFA}"/>
              </a:ext>
            </a:extLst>
          </p:cNvPr>
          <p:cNvSpPr txBox="1"/>
          <p:nvPr/>
        </p:nvSpPr>
        <p:spPr>
          <a:xfrm>
            <a:off x="4139275" y="2551847"/>
            <a:ext cx="1828711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Secret Key Recovery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159;p20">
            <a:extLst>
              <a:ext uri="{FF2B5EF4-FFF2-40B4-BE49-F238E27FC236}">
                <a16:creationId xmlns:a16="http://schemas.microsoft.com/office/drawing/2014/main" id="{22515857-D47A-9262-CF7E-A35405CB58A9}"/>
              </a:ext>
            </a:extLst>
          </p:cNvPr>
          <p:cNvSpPr txBox="1"/>
          <p:nvPr/>
        </p:nvSpPr>
        <p:spPr>
          <a:xfrm>
            <a:off x="1278007" y="5078024"/>
            <a:ext cx="1828711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Private Analytics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59;p20">
            <a:extLst>
              <a:ext uri="{FF2B5EF4-FFF2-40B4-BE49-F238E27FC236}">
                <a16:creationId xmlns:a16="http://schemas.microsoft.com/office/drawing/2014/main" id="{4D101843-5426-42F4-A4F1-035D38B67224}"/>
              </a:ext>
            </a:extLst>
          </p:cNvPr>
          <p:cNvSpPr txBox="1"/>
          <p:nvPr/>
        </p:nvSpPr>
        <p:spPr>
          <a:xfrm>
            <a:off x="4075179" y="5034181"/>
            <a:ext cx="2022699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07;p17">
            <a:extLst>
              <a:ext uri="{FF2B5EF4-FFF2-40B4-BE49-F238E27FC236}">
                <a16:creationId xmlns:a16="http://schemas.microsoft.com/office/drawing/2014/main" id="{69B51AE9-D2BE-2517-7FE8-652D452B4D9F}"/>
              </a:ext>
            </a:extLst>
          </p:cNvPr>
          <p:cNvSpPr/>
          <p:nvPr/>
        </p:nvSpPr>
        <p:spPr>
          <a:xfrm>
            <a:off x="7000996" y="4075261"/>
            <a:ext cx="4260335" cy="2113702"/>
          </a:xfrm>
          <a:prstGeom prst="roundRect">
            <a:avLst>
              <a:gd name="adj" fmla="val 8203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0A4EA91C-74E7-09F4-666A-DC2541E69417}"/>
              </a:ext>
            </a:extLst>
          </p:cNvPr>
          <p:cNvSpPr txBox="1"/>
          <p:nvPr/>
        </p:nvSpPr>
        <p:spPr>
          <a:xfrm>
            <a:off x="7247959" y="4268397"/>
            <a:ext cx="3761911" cy="175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Our goal: </a:t>
            </a: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Enable anyone to automatically deploy distributed trust, even a single developer.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07;p17">
            <a:extLst>
              <a:ext uri="{FF2B5EF4-FFF2-40B4-BE49-F238E27FC236}">
                <a16:creationId xmlns:a16="http://schemas.microsoft.com/office/drawing/2014/main" id="{1B5866CA-BBCD-A2C1-D850-4A4356E20386}"/>
              </a:ext>
            </a:extLst>
          </p:cNvPr>
          <p:cNvSpPr/>
          <p:nvPr/>
        </p:nvSpPr>
        <p:spPr>
          <a:xfrm>
            <a:off x="7000996" y="1645722"/>
            <a:ext cx="4260335" cy="2113702"/>
          </a:xfrm>
          <a:prstGeom prst="roundRect">
            <a:avLst>
              <a:gd name="adj" fmla="val 8203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159;p20">
            <a:extLst>
              <a:ext uri="{FF2B5EF4-FFF2-40B4-BE49-F238E27FC236}">
                <a16:creationId xmlns:a16="http://schemas.microsoft.com/office/drawing/2014/main" id="{9F2E5FB9-DA0A-6E39-2487-15D1329BDC6D}"/>
              </a:ext>
            </a:extLst>
          </p:cNvPr>
          <p:cNvSpPr txBox="1"/>
          <p:nvPr/>
        </p:nvSpPr>
        <p:spPr>
          <a:xfrm>
            <a:off x="7247959" y="1758459"/>
            <a:ext cx="3761911" cy="19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It is difficult to convince MPC parties to deploy, run, &amp; maintain your application workload. </a:t>
            </a:r>
          </a:p>
          <a:p>
            <a:pPr>
              <a:lnSpc>
                <a:spcPct val="115000"/>
              </a:lnSpc>
            </a:pPr>
            <a:r>
              <a:rPr lang="en" sz="1000" dirty="0">
                <a:latin typeface="Montserrat" pitchFamily="2" charset="77"/>
                <a:ea typeface="Montserrat"/>
                <a:cs typeface="Montserrat"/>
                <a:sym typeface="Montserrat"/>
              </a:rPr>
              <a:t>[LCG+ ‘23,  DFC+ ‘22]</a:t>
            </a:r>
            <a:endParaRPr sz="10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A New Deployment Paradigm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14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80;p22">
            <a:extLst>
              <a:ext uri="{FF2B5EF4-FFF2-40B4-BE49-F238E27FC236}">
                <a16:creationId xmlns:a16="http://schemas.microsoft.com/office/drawing/2014/main" id="{04DB658F-5530-F709-C540-460E13893ECA}"/>
              </a:ext>
            </a:extLst>
          </p:cNvPr>
          <p:cNvSpPr/>
          <p:nvPr/>
        </p:nvSpPr>
        <p:spPr>
          <a:xfrm>
            <a:off x="415600" y="4913881"/>
            <a:ext cx="11167723" cy="134354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Google Shape;181;p22">
                <a:extLst>
                  <a:ext uri="{FF2B5EF4-FFF2-40B4-BE49-F238E27FC236}">
                    <a16:creationId xmlns:a16="http://schemas.microsoft.com/office/drawing/2014/main" id="{356DBFD0-77E1-3F3A-DA8C-BE92E3BB76D2}"/>
                  </a:ext>
                </a:extLst>
              </p:cNvPr>
              <p:cNvSpPr txBox="1"/>
              <p:nvPr/>
            </p:nvSpPr>
            <p:spPr>
              <a:xfrm>
                <a:off x="683467" y="5039921"/>
                <a:ext cx="10613144" cy="1095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b="1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On-Demand Distributed Trust: </a:t>
                </a: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Users are trusted with their own sensitive data, and can help conduct deployment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parties.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mc:Choice>
        <mc:Fallback xmlns="">
          <p:sp>
            <p:nvSpPr>
              <p:cNvPr id="294" name="Google Shape;181;p22">
                <a:extLst>
                  <a:ext uri="{FF2B5EF4-FFF2-40B4-BE49-F238E27FC236}">
                    <a16:creationId xmlns:a16="http://schemas.microsoft.com/office/drawing/2014/main" id="{356DBFD0-77E1-3F3A-DA8C-BE92E3BB7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7" y="5039921"/>
                <a:ext cx="10613144" cy="1095644"/>
              </a:xfrm>
              <a:prstGeom prst="rect">
                <a:avLst/>
              </a:prstGeom>
              <a:blipFill>
                <a:blip r:embed="rId3"/>
                <a:stretch>
                  <a:fillRect l="-597"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CEB4A4-1734-BC83-7C87-3EAB1AF8454A}"/>
              </a:ext>
            </a:extLst>
          </p:cNvPr>
          <p:cNvCxnSpPr>
            <a:cxnSpLocks/>
          </p:cNvCxnSpPr>
          <p:nvPr/>
        </p:nvCxnSpPr>
        <p:spPr>
          <a:xfrm>
            <a:off x="2882909" y="2516059"/>
            <a:ext cx="530907" cy="0"/>
          </a:xfrm>
          <a:prstGeom prst="straightConnector1">
            <a:avLst/>
          </a:prstGeom>
          <a:ln w="38100">
            <a:solidFill>
              <a:srgbClr val="35718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C43E77-71CA-F391-8936-2512086D3C20}"/>
              </a:ext>
            </a:extLst>
          </p:cNvPr>
          <p:cNvCxnSpPr>
            <a:cxnSpLocks/>
          </p:cNvCxnSpPr>
          <p:nvPr/>
        </p:nvCxnSpPr>
        <p:spPr>
          <a:xfrm flipH="1">
            <a:off x="1623582" y="2516059"/>
            <a:ext cx="654519" cy="0"/>
          </a:xfrm>
          <a:prstGeom prst="straightConnector1">
            <a:avLst/>
          </a:prstGeom>
          <a:ln w="38100">
            <a:solidFill>
              <a:srgbClr val="35718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101;p17">
            <a:extLst>
              <a:ext uri="{FF2B5EF4-FFF2-40B4-BE49-F238E27FC236}">
                <a16:creationId xmlns:a16="http://schemas.microsoft.com/office/drawing/2014/main" id="{C2DB4ADC-C655-1D26-BB14-B5799D7A46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686712" y="2145000"/>
            <a:ext cx="959025" cy="93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2;p17">
            <a:extLst>
              <a:ext uri="{FF2B5EF4-FFF2-40B4-BE49-F238E27FC236}">
                <a16:creationId xmlns:a16="http://schemas.microsoft.com/office/drawing/2014/main" id="{345981DE-9F21-5DFE-E924-A5E57D1969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3384736" y="2147033"/>
            <a:ext cx="946738" cy="93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0;p17">
            <a:extLst>
              <a:ext uri="{FF2B5EF4-FFF2-40B4-BE49-F238E27FC236}">
                <a16:creationId xmlns:a16="http://schemas.microsoft.com/office/drawing/2014/main" id="{7EE974B7-DC30-8A1E-8944-D75E9C8C09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2035176" y="2147033"/>
            <a:ext cx="960120" cy="932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D22671-94E8-7D08-0129-4400AF00D000}"/>
              </a:ext>
            </a:extLst>
          </p:cNvPr>
          <p:cNvCxnSpPr>
            <a:cxnSpLocks/>
          </p:cNvCxnSpPr>
          <p:nvPr/>
        </p:nvCxnSpPr>
        <p:spPr>
          <a:xfrm flipV="1">
            <a:off x="1589930" y="2784659"/>
            <a:ext cx="490556" cy="6610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Google Shape;181;p22">
            <a:extLst>
              <a:ext uri="{FF2B5EF4-FFF2-40B4-BE49-F238E27FC236}">
                <a16:creationId xmlns:a16="http://schemas.microsoft.com/office/drawing/2014/main" id="{527A32AF-9DC0-5E62-EDB0-2F53C98C5A7C}"/>
              </a:ext>
            </a:extLst>
          </p:cNvPr>
          <p:cNvSpPr txBox="1"/>
          <p:nvPr/>
        </p:nvSpPr>
        <p:spPr>
          <a:xfrm>
            <a:off x="957340" y="1651114"/>
            <a:ext cx="3115791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>
                <a:solidFill>
                  <a:srgbClr val="C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Business Relationships</a:t>
            </a:r>
            <a:endParaRPr sz="1600" b="1" dirty="0">
              <a:solidFill>
                <a:srgbClr val="C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97CBD7-EAA3-7E1F-B4FE-14D377216877}"/>
              </a:ext>
            </a:extLst>
          </p:cNvPr>
          <p:cNvSpPr/>
          <p:nvPr/>
        </p:nvSpPr>
        <p:spPr>
          <a:xfrm>
            <a:off x="1126990" y="2710394"/>
            <a:ext cx="607609" cy="592332"/>
          </a:xfrm>
          <a:prstGeom prst="ellipse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D66C03-90A0-5D7F-5477-8B8EC07BAAD2}"/>
              </a:ext>
            </a:extLst>
          </p:cNvPr>
          <p:cNvSpPr/>
          <p:nvPr/>
        </p:nvSpPr>
        <p:spPr>
          <a:xfrm>
            <a:off x="3845739" y="2691292"/>
            <a:ext cx="607609" cy="592332"/>
          </a:xfrm>
          <a:prstGeom prst="ellipse">
            <a:avLst/>
          </a:prstGeom>
          <a:solidFill>
            <a:srgbClr val="ECF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A picture containing circle, clipart, graphics&#10;&#10;Description automatically generated">
            <a:extLst>
              <a:ext uri="{FF2B5EF4-FFF2-40B4-BE49-F238E27FC236}">
                <a16:creationId xmlns:a16="http://schemas.microsoft.com/office/drawing/2014/main" id="{4C9FA7F9-09F5-A202-4C38-CD1CAE1923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79" r="20485"/>
          <a:stretch/>
        </p:blipFill>
        <p:spPr>
          <a:xfrm>
            <a:off x="3701874" y="2558784"/>
            <a:ext cx="868680" cy="8419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5C3CEA-4BF1-455A-3E76-15FE82E7D524}"/>
              </a:ext>
            </a:extLst>
          </p:cNvPr>
          <p:cNvCxnSpPr>
            <a:cxnSpLocks/>
          </p:cNvCxnSpPr>
          <p:nvPr/>
        </p:nvCxnSpPr>
        <p:spPr>
          <a:xfrm>
            <a:off x="2935421" y="2778560"/>
            <a:ext cx="527241" cy="0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 descr="Blue lines in a black background&#10;&#10;Description automatically generated">
            <a:extLst>
              <a:ext uri="{FF2B5EF4-FFF2-40B4-BE49-F238E27FC236}">
                <a16:creationId xmlns:a16="http://schemas.microsoft.com/office/drawing/2014/main" id="{4E841FCD-992D-EBCF-734D-6B5E4B370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56" y="2088649"/>
            <a:ext cx="335151" cy="335151"/>
          </a:xfrm>
          <a:prstGeom prst="rect">
            <a:avLst/>
          </a:prstGeom>
        </p:spPr>
      </p:pic>
      <p:pic>
        <p:nvPicPr>
          <p:cNvPr id="16" name="Picture 15" descr="Blue lines in a black background&#10;&#10;Description automatically generated">
            <a:extLst>
              <a:ext uri="{FF2B5EF4-FFF2-40B4-BE49-F238E27FC236}">
                <a16:creationId xmlns:a16="http://schemas.microsoft.com/office/drawing/2014/main" id="{8F3AD1CD-232C-C972-9595-48A3A662B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629" y="2088648"/>
            <a:ext cx="335151" cy="335151"/>
          </a:xfrm>
          <a:prstGeom prst="rect">
            <a:avLst/>
          </a:prstGeom>
        </p:spPr>
      </p:pic>
      <p:pic>
        <p:nvPicPr>
          <p:cNvPr id="17" name="Picture 1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348D9FD4-0406-C441-E084-EBDD9C3E8A4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2276155" y="3458681"/>
            <a:ext cx="478159" cy="11008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8E02AD0-D3B0-6143-DAAB-1758F2E387EF}"/>
              </a:ext>
            </a:extLst>
          </p:cNvPr>
          <p:cNvSpPr/>
          <p:nvPr/>
        </p:nvSpPr>
        <p:spPr>
          <a:xfrm>
            <a:off x="2482154" y="2708083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12EB72C-19EC-5A29-CC0C-C025236889A5}"/>
              </a:ext>
            </a:extLst>
          </p:cNvPr>
          <p:cNvSpPr/>
          <p:nvPr/>
        </p:nvSpPr>
        <p:spPr>
          <a:xfrm rot="11250070">
            <a:off x="9124776" y="1743315"/>
            <a:ext cx="2121408" cy="1600200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93D5C0BD-C765-E7FE-9025-9906E8F58019}"/>
              </a:ext>
            </a:extLst>
          </p:cNvPr>
          <p:cNvSpPr/>
          <p:nvPr/>
        </p:nvSpPr>
        <p:spPr>
          <a:xfrm>
            <a:off x="5158263" y="1812826"/>
            <a:ext cx="2123631" cy="1601101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Google Shape;101;p17">
            <a:extLst>
              <a:ext uri="{FF2B5EF4-FFF2-40B4-BE49-F238E27FC236}">
                <a16:creationId xmlns:a16="http://schemas.microsoft.com/office/drawing/2014/main" id="{85BC35B4-97AF-2781-9ED3-5DE3B202B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5740565" y="2123126"/>
            <a:ext cx="959025" cy="93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17">
            <a:extLst>
              <a:ext uri="{FF2B5EF4-FFF2-40B4-BE49-F238E27FC236}">
                <a16:creationId xmlns:a16="http://schemas.microsoft.com/office/drawing/2014/main" id="{DCBBBCCC-D85C-47CC-2331-CEEE9585DF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9707685" y="2123126"/>
            <a:ext cx="946738" cy="93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0;p17">
            <a:extLst>
              <a:ext uri="{FF2B5EF4-FFF2-40B4-BE49-F238E27FC236}">
                <a16:creationId xmlns:a16="http://schemas.microsoft.com/office/drawing/2014/main" id="{A38E7EC1-CD7C-73B1-C453-19887BED72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7677113" y="2123126"/>
            <a:ext cx="96012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E2D6FE7-D546-4796-6014-71D800B5FBCC}"/>
              </a:ext>
            </a:extLst>
          </p:cNvPr>
          <p:cNvSpPr/>
          <p:nvPr/>
        </p:nvSpPr>
        <p:spPr>
          <a:xfrm>
            <a:off x="8130070" y="2704381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BB3E90E2-2BF6-8C05-A673-943225C72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924" y="2553588"/>
            <a:ext cx="869899" cy="860339"/>
          </a:xfrm>
          <a:prstGeom prst="rect">
            <a:avLst/>
          </a:prstGeom>
        </p:spPr>
      </p:pic>
      <p:pic>
        <p:nvPicPr>
          <p:cNvPr id="26" name="Picture 25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7CEDDECF-10F0-B293-0791-B95E3CA2D2EF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7921942" y="3458681"/>
            <a:ext cx="478159" cy="11008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0C6784-FFF9-36A5-2F23-8B42A4524716}"/>
              </a:ext>
            </a:extLst>
          </p:cNvPr>
          <p:cNvCxnSpPr>
            <a:cxnSpLocks/>
          </p:cNvCxnSpPr>
          <p:nvPr/>
        </p:nvCxnSpPr>
        <p:spPr>
          <a:xfrm flipV="1">
            <a:off x="6220077" y="3085697"/>
            <a:ext cx="1" cy="591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7ADBAE-520E-731F-4906-1CA00C5771E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6527523" y="3980755"/>
            <a:ext cx="1342547" cy="1385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EDC95306-4911-8DC8-A639-172CEAFAA11D}"/>
              </a:ext>
            </a:extLst>
          </p:cNvPr>
          <p:cNvSpPr/>
          <p:nvPr/>
        </p:nvSpPr>
        <p:spPr>
          <a:xfrm rot="16200000" flipH="1">
            <a:off x="6209778" y="3355565"/>
            <a:ext cx="635489" cy="614890"/>
          </a:xfrm>
          <a:prstGeom prst="arc">
            <a:avLst>
              <a:gd name="adj1" fmla="val 16151109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F1D4F3-ED02-61D9-08B1-5008BA693351}"/>
              </a:ext>
            </a:extLst>
          </p:cNvPr>
          <p:cNvCxnSpPr>
            <a:cxnSpLocks/>
          </p:cNvCxnSpPr>
          <p:nvPr/>
        </p:nvCxnSpPr>
        <p:spPr>
          <a:xfrm flipH="1">
            <a:off x="8566293" y="3979341"/>
            <a:ext cx="1293673" cy="2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02E688-FDB3-9401-4C99-42090E1D46C1}"/>
              </a:ext>
            </a:extLst>
          </p:cNvPr>
          <p:cNvCxnSpPr>
            <a:cxnSpLocks/>
          </p:cNvCxnSpPr>
          <p:nvPr/>
        </p:nvCxnSpPr>
        <p:spPr>
          <a:xfrm flipV="1">
            <a:off x="10178897" y="3067766"/>
            <a:ext cx="2157" cy="609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91FB2BE1-4D21-FDF2-ABCC-FCAC928930E9}"/>
              </a:ext>
            </a:extLst>
          </p:cNvPr>
          <p:cNvSpPr/>
          <p:nvPr/>
        </p:nvSpPr>
        <p:spPr>
          <a:xfrm rot="10800000" flipH="1">
            <a:off x="9543408" y="3364480"/>
            <a:ext cx="635489" cy="614890"/>
          </a:xfrm>
          <a:prstGeom prst="arc">
            <a:avLst>
              <a:gd name="adj1" fmla="val 16151109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ue lines in a black background&#10;&#10;Description automatically generated">
            <a:extLst>
              <a:ext uri="{FF2B5EF4-FFF2-40B4-BE49-F238E27FC236}">
                <a16:creationId xmlns:a16="http://schemas.microsoft.com/office/drawing/2014/main" id="{712EB531-16E4-BD58-E692-073EBCD4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6855568" y="3611253"/>
            <a:ext cx="338328" cy="338328"/>
          </a:xfrm>
          <a:prstGeom prst="rect">
            <a:avLst/>
          </a:prstGeom>
        </p:spPr>
      </p:pic>
      <p:pic>
        <p:nvPicPr>
          <p:cNvPr id="34" name="Picture 33" descr="Blue lines in a black background&#10;&#10;Description automatically generated">
            <a:extLst>
              <a:ext uri="{FF2B5EF4-FFF2-40B4-BE49-F238E27FC236}">
                <a16:creationId xmlns:a16="http://schemas.microsoft.com/office/drawing/2014/main" id="{C21F619F-4988-A3B1-30C0-11901DBB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9018394" y="3611253"/>
            <a:ext cx="338328" cy="338328"/>
          </a:xfrm>
          <a:prstGeom prst="rect">
            <a:avLst/>
          </a:prstGeom>
        </p:spPr>
      </p:pic>
      <p:pic>
        <p:nvPicPr>
          <p:cNvPr id="35" name="Picture 34" descr="A picture containing circle, clipart, graphics&#10;&#10;Description automatically generated">
            <a:extLst>
              <a:ext uri="{FF2B5EF4-FFF2-40B4-BE49-F238E27FC236}">
                <a16:creationId xmlns:a16="http://schemas.microsoft.com/office/drawing/2014/main" id="{ADBC6CAF-C527-DE43-74A0-76C639FFD58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569" r="21470"/>
          <a:stretch/>
        </p:blipFill>
        <p:spPr>
          <a:xfrm>
            <a:off x="1001518" y="2558539"/>
            <a:ext cx="868680" cy="8578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DC834F4-FF29-B173-B390-BD4A0F63D87D}"/>
              </a:ext>
            </a:extLst>
          </p:cNvPr>
          <p:cNvSpPr txBox="1"/>
          <p:nvPr/>
        </p:nvSpPr>
        <p:spPr>
          <a:xfrm>
            <a:off x="8519504" y="4036040"/>
            <a:ext cx="1551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Automatic</a:t>
            </a:r>
          </a:p>
          <a:p>
            <a:r>
              <a:rPr lang="en-US" sz="16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Deployment</a:t>
            </a:r>
          </a:p>
        </p:txBody>
      </p:sp>
      <p:pic>
        <p:nvPicPr>
          <p:cNvPr id="37" name="Picture 36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7A858044-B39F-FAC4-DEF2-C7B52DA1C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1008" y="2557290"/>
            <a:ext cx="869899" cy="86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4" grpId="0"/>
      <p:bldP spid="10" grpId="0"/>
      <p:bldP spid="11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9" grpId="0" animBg="1"/>
      <p:bldP spid="32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58;p20">
            <a:extLst>
              <a:ext uri="{FF2B5EF4-FFF2-40B4-BE49-F238E27FC236}">
                <a16:creationId xmlns:a16="http://schemas.microsoft.com/office/drawing/2014/main" id="{C3F4AB49-9E09-72D9-53F7-18799395C935}"/>
              </a:ext>
            </a:extLst>
          </p:cNvPr>
          <p:cNvSpPr/>
          <p:nvPr/>
        </p:nvSpPr>
        <p:spPr>
          <a:xfrm>
            <a:off x="6096001" y="3225271"/>
            <a:ext cx="5174089" cy="1328595"/>
          </a:xfrm>
          <a:prstGeom prst="roundRect">
            <a:avLst>
              <a:gd name="adj" fmla="val 18430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8" name="Google Shape;158;p20">
            <a:extLst>
              <a:ext uri="{FF2B5EF4-FFF2-40B4-BE49-F238E27FC236}">
                <a16:creationId xmlns:a16="http://schemas.microsoft.com/office/drawing/2014/main" id="{132C0347-D687-5DAD-8015-821D915A3BFC}"/>
              </a:ext>
            </a:extLst>
          </p:cNvPr>
          <p:cNvSpPr/>
          <p:nvPr/>
        </p:nvSpPr>
        <p:spPr>
          <a:xfrm>
            <a:off x="755162" y="3225271"/>
            <a:ext cx="5174089" cy="1328595"/>
          </a:xfrm>
          <a:prstGeom prst="roundRect">
            <a:avLst>
              <a:gd name="adj" fmla="val 16642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15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1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B6CC520-944D-0E8E-B989-0A41D9848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795" y="223105"/>
            <a:ext cx="1902492" cy="1070152"/>
          </a:xfrm>
          <a:prstGeom prst="rect">
            <a:avLst/>
          </a:prstGeom>
        </p:spPr>
      </p:pic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7E9393F3-CA31-8118-0635-F10AD46A2D13}"/>
              </a:ext>
            </a:extLst>
          </p:cNvPr>
          <p:cNvSpPr/>
          <p:nvPr/>
        </p:nvSpPr>
        <p:spPr>
          <a:xfrm>
            <a:off x="755161" y="1576659"/>
            <a:ext cx="10514928" cy="1327320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08;p17">
            <a:extLst>
              <a:ext uri="{FF2B5EF4-FFF2-40B4-BE49-F238E27FC236}">
                <a16:creationId xmlns:a16="http://schemas.microsoft.com/office/drawing/2014/main" id="{36A5C2CF-3194-64AC-F9D8-170A9655DBEB}"/>
              </a:ext>
            </a:extLst>
          </p:cNvPr>
          <p:cNvSpPr txBox="1"/>
          <p:nvPr/>
        </p:nvSpPr>
        <p:spPr>
          <a:xfrm>
            <a:off x="1104864" y="1686865"/>
            <a:ext cx="10331487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Deploying </a:t>
            </a:r>
            <a:r>
              <a:rPr lang="en-US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on-demand distributed trust </a:t>
            </a: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through user-driven deployment, using cloud providers as trust domains.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5D5C84-22AC-B82A-2C91-287F97A5F457}"/>
              </a:ext>
            </a:extLst>
          </p:cNvPr>
          <p:cNvSpPr/>
          <p:nvPr/>
        </p:nvSpPr>
        <p:spPr>
          <a:xfrm>
            <a:off x="967405" y="3727173"/>
            <a:ext cx="380996" cy="380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tserrat" pitchFamily="2" charset="77"/>
              </a:rPr>
              <a:t>1</a:t>
            </a:r>
          </a:p>
        </p:txBody>
      </p:sp>
      <p:sp>
        <p:nvSpPr>
          <p:cNvPr id="10" name="Google Shape;159;p20">
            <a:extLst>
              <a:ext uri="{FF2B5EF4-FFF2-40B4-BE49-F238E27FC236}">
                <a16:creationId xmlns:a16="http://schemas.microsoft.com/office/drawing/2014/main" id="{CBF031FB-B00B-E430-55D7-AF9E07196908}"/>
              </a:ext>
            </a:extLst>
          </p:cNvPr>
          <p:cNvSpPr txBox="1"/>
          <p:nvPr/>
        </p:nvSpPr>
        <p:spPr>
          <a:xfrm>
            <a:off x="1417043" y="3388938"/>
            <a:ext cx="4303037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i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Reversing</a:t>
            </a: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the approach to deploying distributed trust.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59;p20">
            <a:extLst>
              <a:ext uri="{FF2B5EF4-FFF2-40B4-BE49-F238E27FC236}">
                <a16:creationId xmlns:a16="http://schemas.microsoft.com/office/drawing/2014/main" id="{27A2D488-73C6-C010-D00B-41A53A8932FE}"/>
              </a:ext>
            </a:extLst>
          </p:cNvPr>
          <p:cNvSpPr txBox="1"/>
          <p:nvPr/>
        </p:nvSpPr>
        <p:spPr>
          <a:xfrm>
            <a:off x="6751094" y="3375623"/>
            <a:ext cx="4284813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Designing a practical e2e system to realize this vision.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1F892F-73AF-2196-2E7C-CDA183F1A1E2}"/>
              </a:ext>
            </a:extLst>
          </p:cNvPr>
          <p:cNvSpPr/>
          <p:nvPr/>
        </p:nvSpPr>
        <p:spPr>
          <a:xfrm>
            <a:off x="6301213" y="3713859"/>
            <a:ext cx="380996" cy="380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ontserrat" pitchFamily="2" charset="77"/>
              </a:rPr>
              <a:t>2</a:t>
            </a:r>
          </a:p>
        </p:txBody>
      </p:sp>
      <p:pic>
        <p:nvPicPr>
          <p:cNvPr id="25" name="Picture 24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2D53CB58-6E5E-0793-83D1-76868D2A3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907" y="5111061"/>
            <a:ext cx="1092477" cy="1080473"/>
          </a:xfrm>
          <a:prstGeom prst="rect">
            <a:avLst/>
          </a:prstGeom>
        </p:spPr>
      </p:pic>
      <p:pic>
        <p:nvPicPr>
          <p:cNvPr id="26" name="Picture 25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AB5424-AF87-4C73-505D-AF01182E112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942001" y="4717533"/>
            <a:ext cx="811177" cy="186753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EC9090-70E1-8855-8B22-D1E92E134A91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479040" y="5651299"/>
            <a:ext cx="14629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A26E145-ABBB-C41A-0497-5BFB4A119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904" y="5226023"/>
            <a:ext cx="779216" cy="779216"/>
          </a:xfrm>
          <a:prstGeom prst="rect">
            <a:avLst/>
          </a:prstGeom>
        </p:spPr>
      </p:pic>
      <p:pic>
        <p:nvPicPr>
          <p:cNvPr id="38" name="Picture 3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8C2A086-B099-B361-5F0B-1EEB7FEC7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019" y="5171136"/>
            <a:ext cx="919523" cy="91952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18565C2-A9CA-91E5-3FF6-8E0EE55FA04D}"/>
              </a:ext>
            </a:extLst>
          </p:cNvPr>
          <p:cNvSpPr txBox="1"/>
          <p:nvPr/>
        </p:nvSpPr>
        <p:spPr>
          <a:xfrm>
            <a:off x="8311835" y="5243169"/>
            <a:ext cx="542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+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06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 animBg="1"/>
      <p:bldP spid="10" grpId="0"/>
      <p:bldP spid="11" grpId="0"/>
      <p:bldP spid="13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7;p17">
            <a:extLst>
              <a:ext uri="{FF2B5EF4-FFF2-40B4-BE49-F238E27FC236}">
                <a16:creationId xmlns:a16="http://schemas.microsoft.com/office/drawing/2014/main" id="{05315FA3-314D-91E7-D766-87AC9B2B35DE}"/>
              </a:ext>
            </a:extLst>
          </p:cNvPr>
          <p:cNvSpPr/>
          <p:nvPr/>
        </p:nvSpPr>
        <p:spPr>
          <a:xfrm>
            <a:off x="1040345" y="1460914"/>
            <a:ext cx="4831437" cy="3261788"/>
          </a:xfrm>
          <a:prstGeom prst="roundRect">
            <a:avLst>
              <a:gd name="adj" fmla="val 6120"/>
            </a:avLst>
          </a:prstGeom>
          <a:solidFill>
            <a:srgbClr val="CDD6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640548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Applications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5"/>
            <a:ext cx="8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1" name="Google Shape;166;p21">
            <a:extLst>
              <a:ext uri="{FF2B5EF4-FFF2-40B4-BE49-F238E27FC236}">
                <a16:creationId xmlns:a16="http://schemas.microsoft.com/office/drawing/2014/main" id="{93EC357E-9AC6-1F8E-107F-FD7BFBDCE7B9}"/>
              </a:ext>
            </a:extLst>
          </p:cNvPr>
          <p:cNvSpPr txBox="1">
            <a:spLocks/>
          </p:cNvSpPr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200" smtClean="0">
                <a:solidFill>
                  <a:schemeClr val="tx1">
                    <a:tint val="75000"/>
                  </a:schemeClr>
                </a:solidFill>
                <a:latin typeface="Montserrat" pitchFamily="2" charset="77"/>
                <a:sym typeface="Montserrat"/>
              </a:rPr>
              <a:pPr/>
              <a:t>16</a:t>
            </a:fld>
            <a:endParaRPr lang="en" sz="1200" dirty="0">
              <a:solidFill>
                <a:schemeClr val="tx1">
                  <a:tint val="75000"/>
                </a:schemeClr>
              </a:solidFill>
              <a:latin typeface="Montserrat" pitchFamily="2" charset="77"/>
              <a:sym typeface="Montserrat"/>
            </a:endParaRPr>
          </a:p>
        </p:txBody>
      </p:sp>
      <p:sp>
        <p:nvSpPr>
          <p:cNvPr id="140" name="Google Shape;107;p17">
            <a:extLst>
              <a:ext uri="{FF2B5EF4-FFF2-40B4-BE49-F238E27FC236}">
                <a16:creationId xmlns:a16="http://schemas.microsoft.com/office/drawing/2014/main" id="{C4F550FC-1FA3-874E-053F-A251F2789DC7}"/>
              </a:ext>
            </a:extLst>
          </p:cNvPr>
          <p:cNvSpPr/>
          <p:nvPr/>
        </p:nvSpPr>
        <p:spPr>
          <a:xfrm>
            <a:off x="6098942" y="545756"/>
            <a:ext cx="4831437" cy="2442690"/>
          </a:xfrm>
          <a:prstGeom prst="roundRect">
            <a:avLst>
              <a:gd name="adj" fmla="val 6127"/>
            </a:avLst>
          </a:prstGeom>
          <a:solidFill>
            <a:srgbClr val="E7EF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2" name="TextBox 23">
            <a:extLst>
              <a:ext uri="{FF2B5EF4-FFF2-40B4-BE49-F238E27FC236}">
                <a16:creationId xmlns:a16="http://schemas.microsoft.com/office/drawing/2014/main" id="{5634F04B-8D44-1CC8-BB7B-9D696F49E002}"/>
              </a:ext>
            </a:extLst>
          </p:cNvPr>
          <p:cNvSpPr txBox="1"/>
          <p:nvPr/>
        </p:nvSpPr>
        <p:spPr>
          <a:xfrm rot="10800000" flipV="1">
            <a:off x="6484590" y="726416"/>
            <a:ext cx="418726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D634E"/>
                </a:solidFill>
                <a:latin typeface="Montserrat" pitchFamily="2" charset="77"/>
              </a:rPr>
              <a:t>Secret Recovery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9B7871-2F24-801B-578A-F8B90906E502}"/>
              </a:ext>
            </a:extLst>
          </p:cNvPr>
          <p:cNvGrpSpPr/>
          <p:nvPr/>
        </p:nvGrpSpPr>
        <p:grpSpPr>
          <a:xfrm>
            <a:off x="6484590" y="1206960"/>
            <a:ext cx="4004679" cy="685800"/>
            <a:chOff x="6512990" y="1206960"/>
            <a:chExt cx="4004679" cy="685800"/>
          </a:xfrm>
        </p:grpSpPr>
        <p:pic>
          <p:nvPicPr>
            <p:cNvPr id="149" name="Picture 13">
              <a:extLst>
                <a:ext uri="{FF2B5EF4-FFF2-40B4-BE49-F238E27FC236}">
                  <a16:creationId xmlns:a16="http://schemas.microsoft.com/office/drawing/2014/main" id="{13961772-266D-53F2-6A8A-1B545EB9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12990" y="1206960"/>
              <a:ext cx="4004679" cy="685800"/>
            </a:xfrm>
            <a:prstGeom prst="rect">
              <a:avLst/>
            </a:prstGeom>
          </p:spPr>
        </p:pic>
        <p:pic>
          <p:nvPicPr>
            <p:cNvPr id="154" name="Picture 17">
              <a:extLst>
                <a:ext uri="{FF2B5EF4-FFF2-40B4-BE49-F238E27FC236}">
                  <a16:creationId xmlns:a16="http://schemas.microsoft.com/office/drawing/2014/main" id="{CE43A7BC-4811-5521-CDAA-73AC8ADA6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663013" y="1388146"/>
              <a:ext cx="360608" cy="320040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F654F84-A36A-1D75-AD1D-9F121A2F2321}"/>
                </a:ext>
              </a:extLst>
            </p:cNvPr>
            <p:cNvSpPr txBox="1"/>
            <p:nvPr/>
          </p:nvSpPr>
          <p:spPr>
            <a:xfrm>
              <a:off x="7269496" y="1344546"/>
              <a:ext cx="29440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Secret Key Recovery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E2AEAA-7708-8583-2724-9FC49E86C11A}"/>
              </a:ext>
            </a:extLst>
          </p:cNvPr>
          <p:cNvGrpSpPr/>
          <p:nvPr/>
        </p:nvGrpSpPr>
        <p:grpSpPr>
          <a:xfrm>
            <a:off x="6484590" y="2059406"/>
            <a:ext cx="4004679" cy="685800"/>
            <a:chOff x="6512990" y="2059406"/>
            <a:chExt cx="4004679" cy="685800"/>
          </a:xfrm>
        </p:grpSpPr>
        <p:pic>
          <p:nvPicPr>
            <p:cNvPr id="148" name="Picture 13">
              <a:extLst>
                <a:ext uri="{FF2B5EF4-FFF2-40B4-BE49-F238E27FC236}">
                  <a16:creationId xmlns:a16="http://schemas.microsoft.com/office/drawing/2014/main" id="{5074C732-D3B1-0A06-BE69-9FBA5D1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12990" y="2059406"/>
              <a:ext cx="4004679" cy="685800"/>
            </a:xfrm>
            <a:prstGeom prst="rect">
              <a:avLst/>
            </a:prstGeom>
          </p:spPr>
        </p:pic>
        <p:pic>
          <p:nvPicPr>
            <p:cNvPr id="153" name="Picture 12">
              <a:extLst>
                <a:ext uri="{FF2B5EF4-FFF2-40B4-BE49-F238E27FC236}">
                  <a16:creationId xmlns:a16="http://schemas.microsoft.com/office/drawing/2014/main" id="{4AA5B44B-41A8-9C3A-C4E1-703A9AB37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688097" y="2216094"/>
              <a:ext cx="342746" cy="32004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C5722DF-2629-BB4E-7A30-4C466C46BC19}"/>
                </a:ext>
              </a:extLst>
            </p:cNvPr>
            <p:cNvSpPr txBox="1"/>
            <p:nvPr/>
          </p:nvSpPr>
          <p:spPr>
            <a:xfrm>
              <a:off x="7269496" y="2202953"/>
              <a:ext cx="29440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Password Manager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958DC-1F45-9414-4EA2-D1CE58121DE3}"/>
              </a:ext>
            </a:extLst>
          </p:cNvPr>
          <p:cNvGrpSpPr/>
          <p:nvPr/>
        </p:nvGrpSpPr>
        <p:grpSpPr>
          <a:xfrm>
            <a:off x="1442490" y="2960167"/>
            <a:ext cx="4004679" cy="685800"/>
            <a:chOff x="1300475" y="2960167"/>
            <a:chExt cx="4004679" cy="685800"/>
          </a:xfrm>
        </p:grpSpPr>
        <p:pic>
          <p:nvPicPr>
            <p:cNvPr id="129" name="Picture 13">
              <a:extLst>
                <a:ext uri="{FF2B5EF4-FFF2-40B4-BE49-F238E27FC236}">
                  <a16:creationId xmlns:a16="http://schemas.microsoft.com/office/drawing/2014/main" id="{8FE69103-8AAF-8614-A11F-9A5F5E64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2960167"/>
              <a:ext cx="4004679" cy="685800"/>
            </a:xfrm>
            <a:prstGeom prst="rect">
              <a:avLst/>
            </a:prstGeom>
          </p:spPr>
        </p:pic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591634B0-8CE4-2EC7-79BE-3C1B9FD4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430904" y="3143047"/>
              <a:ext cx="419724" cy="32004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392FE61-00D3-A57C-73DE-6B29A4594C61}"/>
                </a:ext>
              </a:extLst>
            </p:cNvPr>
            <p:cNvSpPr txBox="1"/>
            <p:nvPr/>
          </p:nvSpPr>
          <p:spPr>
            <a:xfrm>
              <a:off x="2050428" y="3108335"/>
              <a:ext cx="28987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Code Signing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4C54D0-89A5-D8D5-6AA2-FCC3DB3B2860}"/>
              </a:ext>
            </a:extLst>
          </p:cNvPr>
          <p:cNvGrpSpPr/>
          <p:nvPr/>
        </p:nvGrpSpPr>
        <p:grpSpPr>
          <a:xfrm>
            <a:off x="1442490" y="3812612"/>
            <a:ext cx="4004679" cy="685800"/>
            <a:chOff x="1300475" y="3812612"/>
            <a:chExt cx="4004679" cy="685800"/>
          </a:xfrm>
        </p:grpSpPr>
        <p:pic>
          <p:nvPicPr>
            <p:cNvPr id="63" name="Picture 13">
              <a:extLst>
                <a:ext uri="{FF2B5EF4-FFF2-40B4-BE49-F238E27FC236}">
                  <a16:creationId xmlns:a16="http://schemas.microsoft.com/office/drawing/2014/main" id="{9D77E1BD-73FA-3046-1091-D727135E2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3812612"/>
              <a:ext cx="4004679" cy="685800"/>
            </a:xfrm>
            <a:prstGeom prst="rect">
              <a:avLst/>
            </a:prstGeom>
          </p:spPr>
        </p:pic>
        <p:pic>
          <p:nvPicPr>
            <p:cNvPr id="43" name="Picture 16">
              <a:extLst>
                <a:ext uri="{FF2B5EF4-FFF2-40B4-BE49-F238E27FC236}">
                  <a16:creationId xmlns:a16="http://schemas.microsoft.com/office/drawing/2014/main" id="{13A008BA-92F1-1DB4-2068-5D952343A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89644" y="3984426"/>
              <a:ext cx="320040" cy="32004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C3A527-CEA1-D9D8-F7DC-2794E3203C21}"/>
                </a:ext>
              </a:extLst>
            </p:cNvPr>
            <p:cNvSpPr txBox="1"/>
            <p:nvPr/>
          </p:nvSpPr>
          <p:spPr>
            <a:xfrm>
              <a:off x="2050427" y="3944391"/>
              <a:ext cx="28987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Certificate Authority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3308B6-F3D4-E5B9-9CBE-ADFC732F5704}"/>
              </a:ext>
            </a:extLst>
          </p:cNvPr>
          <p:cNvGrpSpPr/>
          <p:nvPr/>
        </p:nvGrpSpPr>
        <p:grpSpPr>
          <a:xfrm>
            <a:off x="1442490" y="2126805"/>
            <a:ext cx="3997163" cy="684512"/>
            <a:chOff x="1300475" y="2126805"/>
            <a:chExt cx="3997163" cy="684512"/>
          </a:xfrm>
        </p:grpSpPr>
        <p:pic>
          <p:nvPicPr>
            <p:cNvPr id="40" name="Picture 13">
              <a:extLst>
                <a:ext uri="{FF2B5EF4-FFF2-40B4-BE49-F238E27FC236}">
                  <a16:creationId xmlns:a16="http://schemas.microsoft.com/office/drawing/2014/main" id="{D6B1E294-1E20-23E8-3F90-0EA66A05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2126805"/>
              <a:ext cx="3997163" cy="684512"/>
            </a:xfrm>
            <a:prstGeom prst="rect">
              <a:avLst/>
            </a:prstGeom>
          </p:spPr>
        </p:pic>
        <p:pic>
          <p:nvPicPr>
            <p:cNvPr id="159" name="Picture 158" descr="A picture containing sketch, screenshot, design, black and white&#10;&#10;Description automatically generated">
              <a:extLst>
                <a:ext uri="{FF2B5EF4-FFF2-40B4-BE49-F238E27FC236}">
                  <a16:creationId xmlns:a16="http://schemas.microsoft.com/office/drawing/2014/main" id="{87528A06-14FE-16C0-F48C-C13F0CCF9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2755" t="4058" r="41104" b="3558"/>
            <a:stretch/>
          </p:blipFill>
          <p:spPr>
            <a:xfrm>
              <a:off x="1480746" y="2295541"/>
              <a:ext cx="320040" cy="327232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5F174BC-F08E-BE02-C316-8D2D7A802538}"/>
                </a:ext>
              </a:extLst>
            </p:cNvPr>
            <p:cNvSpPr txBox="1"/>
            <p:nvPr/>
          </p:nvSpPr>
          <p:spPr>
            <a:xfrm>
              <a:off x="2056981" y="2261522"/>
              <a:ext cx="28987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Crypto Custody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3578792C-CFF3-9D52-BC95-D07143AE9AD4}"/>
              </a:ext>
            </a:extLst>
          </p:cNvPr>
          <p:cNvSpPr/>
          <p:nvPr/>
        </p:nvSpPr>
        <p:spPr>
          <a:xfrm>
            <a:off x="1033078" y="4905582"/>
            <a:ext cx="4834379" cy="1543541"/>
          </a:xfrm>
          <a:prstGeom prst="roundRect">
            <a:avLst>
              <a:gd name="adj" fmla="val 19093"/>
            </a:avLst>
          </a:prstGeom>
          <a:solidFill>
            <a:srgbClr val="FFF1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4DB0BD1E-BFA3-9831-8BA8-11E9BA8A2A1F}"/>
              </a:ext>
            </a:extLst>
          </p:cNvPr>
          <p:cNvSpPr txBox="1"/>
          <p:nvPr/>
        </p:nvSpPr>
        <p:spPr>
          <a:xfrm rot="10800000" flipV="1">
            <a:off x="1442490" y="1623879"/>
            <a:ext cx="36483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2357C"/>
                </a:solidFill>
                <a:latin typeface="Montserrat" pitchFamily="2" charset="77"/>
              </a:rPr>
              <a:t>Signature Generation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E182-BB1E-5D62-6914-6E127EF53DAF}"/>
              </a:ext>
            </a:extLst>
          </p:cNvPr>
          <p:cNvGrpSpPr/>
          <p:nvPr/>
        </p:nvGrpSpPr>
        <p:grpSpPr>
          <a:xfrm>
            <a:off x="1442490" y="5533291"/>
            <a:ext cx="4004679" cy="685800"/>
            <a:chOff x="1257296" y="5533291"/>
            <a:chExt cx="4004679" cy="685800"/>
          </a:xfrm>
        </p:grpSpPr>
        <p:pic>
          <p:nvPicPr>
            <p:cNvPr id="3" name="Picture 13">
              <a:extLst>
                <a:ext uri="{FF2B5EF4-FFF2-40B4-BE49-F238E27FC236}">
                  <a16:creationId xmlns:a16="http://schemas.microsoft.com/office/drawing/2014/main" id="{8B9AFE9B-16FB-73A6-3F11-26629D32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257296" y="5533291"/>
              <a:ext cx="4004679" cy="685800"/>
            </a:xfrm>
            <a:prstGeom prst="rect">
              <a:avLst/>
            </a:prstGeom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368E9636-645C-5ADB-621E-6B93D49C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502532" y="5708077"/>
              <a:ext cx="218027" cy="3200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90A2E0-F99C-7553-6A5E-5EB4E887BED7}"/>
                </a:ext>
              </a:extLst>
            </p:cNvPr>
            <p:cNvSpPr txBox="1"/>
            <p:nvPr/>
          </p:nvSpPr>
          <p:spPr>
            <a:xfrm>
              <a:off x="2056981" y="5668602"/>
              <a:ext cx="2892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Secure Data Sharing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Google Shape;107;p17">
            <a:extLst>
              <a:ext uri="{FF2B5EF4-FFF2-40B4-BE49-F238E27FC236}">
                <a16:creationId xmlns:a16="http://schemas.microsoft.com/office/drawing/2014/main" id="{F06E76C3-CBFB-F0CE-E471-1C5102DFC9F5}"/>
              </a:ext>
            </a:extLst>
          </p:cNvPr>
          <p:cNvSpPr>
            <a:spLocks/>
          </p:cNvSpPr>
          <p:nvPr/>
        </p:nvSpPr>
        <p:spPr>
          <a:xfrm>
            <a:off x="6096000" y="3174345"/>
            <a:ext cx="4834379" cy="1545336"/>
          </a:xfrm>
          <a:prstGeom prst="roundRect">
            <a:avLst>
              <a:gd name="adj" fmla="val 1501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2" name="Google Shape;107;p17">
            <a:extLst>
              <a:ext uri="{FF2B5EF4-FFF2-40B4-BE49-F238E27FC236}">
                <a16:creationId xmlns:a16="http://schemas.microsoft.com/office/drawing/2014/main" id="{E8586138-4E1A-184E-E1C6-39CF4A6EA14B}"/>
              </a:ext>
            </a:extLst>
          </p:cNvPr>
          <p:cNvSpPr/>
          <p:nvPr/>
        </p:nvSpPr>
        <p:spPr>
          <a:xfrm>
            <a:off x="6100325" y="4905580"/>
            <a:ext cx="4834379" cy="1545336"/>
          </a:xfrm>
          <a:prstGeom prst="roundRect">
            <a:avLst>
              <a:gd name="adj" fmla="val 17198"/>
            </a:avLst>
          </a:prstGeom>
          <a:solidFill>
            <a:srgbClr val="6430A0">
              <a:alpha val="2431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A45EDE-069B-3652-DA65-8739455EB4FE}"/>
              </a:ext>
            </a:extLst>
          </p:cNvPr>
          <p:cNvGrpSpPr/>
          <p:nvPr/>
        </p:nvGrpSpPr>
        <p:grpSpPr>
          <a:xfrm>
            <a:off x="6484590" y="5530792"/>
            <a:ext cx="4004679" cy="685800"/>
            <a:chOff x="6486995" y="5530792"/>
            <a:chExt cx="4004679" cy="6858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7B303727-5923-942C-67E8-EC8659E98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486995" y="5530792"/>
              <a:ext cx="4004679" cy="685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054C29-2CF2-F540-D1EB-45DE35958F54}"/>
                </a:ext>
              </a:extLst>
            </p:cNvPr>
            <p:cNvSpPr txBox="1"/>
            <p:nvPr/>
          </p:nvSpPr>
          <p:spPr>
            <a:xfrm>
              <a:off x="7270880" y="5658329"/>
              <a:ext cx="29427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Rollback Protection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A white leaf on a black background&#10;&#10;Description automatically generated">
              <a:extLst>
                <a:ext uri="{FF2B5EF4-FFF2-40B4-BE49-F238E27FC236}">
                  <a16:creationId xmlns:a16="http://schemas.microsoft.com/office/drawing/2014/main" id="{FB387C6A-03E5-E1BE-CA93-3BDCE8E6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680222" y="5713672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ADD364-1AE5-B971-CDB0-F6BAD95B310C}"/>
              </a:ext>
            </a:extLst>
          </p:cNvPr>
          <p:cNvGrpSpPr/>
          <p:nvPr/>
        </p:nvGrpSpPr>
        <p:grpSpPr>
          <a:xfrm>
            <a:off x="6484590" y="3804889"/>
            <a:ext cx="4004679" cy="685800"/>
            <a:chOff x="6485974" y="3804889"/>
            <a:chExt cx="4004679" cy="685800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BEE3122C-825C-EFC9-775C-BED08F37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485974" y="3804889"/>
              <a:ext cx="4004679" cy="685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5453C-5DB9-BD0E-1290-0D33544ABB0A}"/>
                </a:ext>
              </a:extLst>
            </p:cNvPr>
            <p:cNvSpPr txBox="1"/>
            <p:nvPr/>
          </p:nvSpPr>
          <p:spPr>
            <a:xfrm>
              <a:off x="7270881" y="3944391"/>
              <a:ext cx="27549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Private Queries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 descr="A white and black logo&#10;&#10;Description automatically generated">
              <a:extLst>
                <a:ext uri="{FF2B5EF4-FFF2-40B4-BE49-F238E27FC236}">
                  <a16:creationId xmlns:a16="http://schemas.microsoft.com/office/drawing/2014/main" id="{4228A0F5-7D4F-A591-A257-6C1D42120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674723" y="3987769"/>
              <a:ext cx="320040" cy="320040"/>
            </a:xfrm>
            <a:prstGeom prst="rect">
              <a:avLst/>
            </a:prstGeom>
          </p:spPr>
        </p:pic>
      </p:grpSp>
      <p:sp>
        <p:nvSpPr>
          <p:cNvPr id="7" name="TextBox 23">
            <a:extLst>
              <a:ext uri="{FF2B5EF4-FFF2-40B4-BE49-F238E27FC236}">
                <a16:creationId xmlns:a16="http://schemas.microsoft.com/office/drawing/2014/main" id="{8FC95177-A40E-6B65-8608-E493E8AB4784}"/>
              </a:ext>
            </a:extLst>
          </p:cNvPr>
          <p:cNvSpPr txBox="1"/>
          <p:nvPr/>
        </p:nvSpPr>
        <p:spPr>
          <a:xfrm rot="10800000" flipV="1">
            <a:off x="6484590" y="3338749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  <a:latin typeface="Montserrat" pitchFamily="2" charset="77"/>
              </a:rPr>
              <a:t>PIR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9CC5D2A0-F63B-B0BE-0553-63B29DA41B28}"/>
              </a:ext>
            </a:extLst>
          </p:cNvPr>
          <p:cNvSpPr txBox="1"/>
          <p:nvPr/>
        </p:nvSpPr>
        <p:spPr>
          <a:xfrm rot="10800000" flipV="1">
            <a:off x="6484590" y="5074127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6430A0"/>
                </a:solidFill>
                <a:latin typeface="Montserrat" pitchFamily="2" charset="77"/>
              </a:rPr>
              <a:t>Data Freshness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117A41E-A8E4-7EFB-ACBB-E27930CA318D}"/>
              </a:ext>
            </a:extLst>
          </p:cNvPr>
          <p:cNvSpPr txBox="1"/>
          <p:nvPr/>
        </p:nvSpPr>
        <p:spPr>
          <a:xfrm rot="10800000" flipV="1">
            <a:off x="1442491" y="5071671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CE5D00"/>
                </a:solidFill>
                <a:latin typeface="Montserrat" pitchFamily="2" charset="77"/>
              </a:rPr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73251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Threat Model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17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80;p22">
            <a:extLst>
              <a:ext uri="{FF2B5EF4-FFF2-40B4-BE49-F238E27FC236}">
                <a16:creationId xmlns:a16="http://schemas.microsoft.com/office/drawing/2014/main" id="{04DB658F-5530-F709-C540-460E13893ECA}"/>
              </a:ext>
            </a:extLst>
          </p:cNvPr>
          <p:cNvSpPr/>
          <p:nvPr/>
        </p:nvSpPr>
        <p:spPr>
          <a:xfrm>
            <a:off x="3876371" y="1682183"/>
            <a:ext cx="7366786" cy="873211"/>
          </a:xfrm>
          <a:prstGeom prst="roundRect">
            <a:avLst>
              <a:gd name="adj" fmla="val 16667"/>
            </a:avLst>
          </a:prstGeom>
          <a:solidFill>
            <a:srgbClr val="D9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Google Shape;181;p22">
            <a:extLst>
              <a:ext uri="{FF2B5EF4-FFF2-40B4-BE49-F238E27FC236}">
                <a16:creationId xmlns:a16="http://schemas.microsoft.com/office/drawing/2014/main" id="{F114DA6C-662E-955E-84D4-2C6900256C75}"/>
              </a:ext>
            </a:extLst>
          </p:cNvPr>
          <p:cNvSpPr txBox="1"/>
          <p:nvPr/>
        </p:nvSpPr>
        <p:spPr>
          <a:xfrm>
            <a:off x="4037038" y="1783331"/>
            <a:ext cx="7126876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At least </a:t>
            </a:r>
            <a:r>
              <a:rPr lang="en-US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cloud server is uncompromised.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58;p20">
            <a:extLst>
              <a:ext uri="{FF2B5EF4-FFF2-40B4-BE49-F238E27FC236}">
                <a16:creationId xmlns:a16="http://schemas.microsoft.com/office/drawing/2014/main" id="{46F1AB15-A3FD-EBA7-97BD-A0B5C016BA2B}"/>
              </a:ext>
            </a:extLst>
          </p:cNvPr>
          <p:cNvSpPr/>
          <p:nvPr/>
        </p:nvSpPr>
        <p:spPr>
          <a:xfrm>
            <a:off x="2048292" y="4302606"/>
            <a:ext cx="3519708" cy="1769480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159;p20">
            <a:extLst>
              <a:ext uri="{FF2B5EF4-FFF2-40B4-BE49-F238E27FC236}">
                <a16:creationId xmlns:a16="http://schemas.microsoft.com/office/drawing/2014/main" id="{1187E02E-AD6E-57AD-5E5C-5C5D80E1A739}"/>
              </a:ext>
            </a:extLst>
          </p:cNvPr>
          <p:cNvSpPr txBox="1"/>
          <p:nvPr/>
        </p:nvSpPr>
        <p:spPr>
          <a:xfrm>
            <a:off x="2175678" y="4540186"/>
            <a:ext cx="3264935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Code is open-sourced and community-scrutinized.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158;p20">
            <a:extLst>
              <a:ext uri="{FF2B5EF4-FFF2-40B4-BE49-F238E27FC236}">
                <a16:creationId xmlns:a16="http://schemas.microsoft.com/office/drawing/2014/main" id="{663234FF-BDF3-C002-ABBB-EF69445E6E8C}"/>
              </a:ext>
            </a:extLst>
          </p:cNvPr>
          <p:cNvSpPr/>
          <p:nvPr/>
        </p:nvSpPr>
        <p:spPr>
          <a:xfrm>
            <a:off x="7727863" y="4299580"/>
            <a:ext cx="3515293" cy="1769480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159;p20">
            <a:extLst>
              <a:ext uri="{FF2B5EF4-FFF2-40B4-BE49-F238E27FC236}">
                <a16:creationId xmlns:a16="http://schemas.microsoft.com/office/drawing/2014/main" id="{5E7D2CA0-3EC1-35C4-7038-E87C84CFD46B}"/>
              </a:ext>
            </a:extLst>
          </p:cNvPr>
          <p:cNvSpPr txBox="1"/>
          <p:nvPr/>
        </p:nvSpPr>
        <p:spPr>
          <a:xfrm>
            <a:off x="7885309" y="4495016"/>
            <a:ext cx="3200400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Compromised clients cannot affect un-compromised clients.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2AD584D9-AE30-B97D-94C0-437C8866C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467851" y="4299580"/>
            <a:ext cx="1452332" cy="1859823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FC387C82-81B6-C526-D028-5FEBC6321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3275" y="5033832"/>
            <a:ext cx="513201" cy="391316"/>
          </a:xfrm>
          <a:prstGeom prst="rect">
            <a:avLst/>
          </a:prstGeom>
        </p:spPr>
      </p:pic>
      <p:pic>
        <p:nvPicPr>
          <p:cNvPr id="8" name="Picture 7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804E60C2-B772-E143-3D07-F5805600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6148144" y="4357800"/>
            <a:ext cx="1452332" cy="1859823"/>
          </a:xfrm>
          <a:prstGeom prst="rect">
            <a:avLst/>
          </a:prstGeom>
        </p:spPr>
      </p:pic>
      <p:pic>
        <p:nvPicPr>
          <p:cNvPr id="9" name="Picture 8" descr="Red horn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E9E0E1B-5C06-6E0C-1722-94322E135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327" y="3954844"/>
            <a:ext cx="1074545" cy="805911"/>
          </a:xfrm>
          <a:prstGeom prst="rect">
            <a:avLst/>
          </a:prstGeom>
        </p:spPr>
      </p:pic>
      <p:sp>
        <p:nvSpPr>
          <p:cNvPr id="11" name="Google Shape;180;p22">
            <a:extLst>
              <a:ext uri="{FF2B5EF4-FFF2-40B4-BE49-F238E27FC236}">
                <a16:creationId xmlns:a16="http://schemas.microsoft.com/office/drawing/2014/main" id="{B05578E8-E1CC-9119-8EE6-D738CA18E31F}"/>
              </a:ext>
            </a:extLst>
          </p:cNvPr>
          <p:cNvSpPr/>
          <p:nvPr/>
        </p:nvSpPr>
        <p:spPr>
          <a:xfrm>
            <a:off x="3876371" y="2870974"/>
            <a:ext cx="7366785" cy="873211"/>
          </a:xfrm>
          <a:prstGeom prst="roundRect">
            <a:avLst>
              <a:gd name="adj" fmla="val 16667"/>
            </a:avLst>
          </a:prstGeom>
          <a:solidFill>
            <a:srgbClr val="D9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2" name="Google Shape;181;p22">
            <a:extLst>
              <a:ext uri="{FF2B5EF4-FFF2-40B4-BE49-F238E27FC236}">
                <a16:creationId xmlns:a16="http://schemas.microsoft.com/office/drawing/2014/main" id="{27182A75-6555-41F3-C2C7-3659E982AAC8}"/>
              </a:ext>
            </a:extLst>
          </p:cNvPr>
          <p:cNvSpPr txBox="1"/>
          <p:nvPr/>
        </p:nvSpPr>
        <p:spPr>
          <a:xfrm>
            <a:off x="4116281" y="2969273"/>
            <a:ext cx="7047633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Malicious security if app is malicious-secure.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E8694E-E33E-1E9A-643E-1C86BE5FF7C3}"/>
              </a:ext>
            </a:extLst>
          </p:cNvPr>
          <p:cNvGrpSpPr/>
          <p:nvPr/>
        </p:nvGrpSpPr>
        <p:grpSpPr>
          <a:xfrm>
            <a:off x="751250" y="1927664"/>
            <a:ext cx="2848855" cy="1535539"/>
            <a:chOff x="748362" y="1596281"/>
            <a:chExt cx="1863692" cy="1004534"/>
          </a:xfrm>
        </p:grpSpPr>
        <p:pic>
          <p:nvPicPr>
            <p:cNvPr id="26" name="Google Shape;100;p17">
              <a:extLst>
                <a:ext uri="{FF2B5EF4-FFF2-40B4-BE49-F238E27FC236}">
                  <a16:creationId xmlns:a16="http://schemas.microsoft.com/office/drawing/2014/main" id="{500BEDC1-B997-EA8C-7B8D-201C1341B96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2147" r="11065"/>
            <a:stretch/>
          </p:blipFill>
          <p:spPr>
            <a:xfrm>
              <a:off x="748362" y="2050788"/>
              <a:ext cx="563104" cy="55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A blue triangle with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1EE53715-B28C-C2DB-D8D3-969716A7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584" y="1634414"/>
              <a:ext cx="476660" cy="368617"/>
            </a:xfrm>
            <a:prstGeom prst="rect">
              <a:avLst/>
            </a:prstGeom>
            <a:noFill/>
          </p:spPr>
        </p:pic>
        <p:pic>
          <p:nvPicPr>
            <p:cNvPr id="28" name="Google Shape;101;p17">
              <a:extLst>
                <a:ext uri="{FF2B5EF4-FFF2-40B4-BE49-F238E27FC236}">
                  <a16:creationId xmlns:a16="http://schemas.microsoft.com/office/drawing/2014/main" id="{C77123F2-7B93-27A3-B5CF-CC4283FF104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12147" r="11065"/>
            <a:stretch/>
          </p:blipFill>
          <p:spPr>
            <a:xfrm>
              <a:off x="2048292" y="2049159"/>
              <a:ext cx="563762" cy="550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7">
              <a:extLst>
                <a:ext uri="{FF2B5EF4-FFF2-40B4-BE49-F238E27FC236}">
                  <a16:creationId xmlns:a16="http://schemas.microsoft.com/office/drawing/2014/main" id="{7841A8A1-A308-7D2B-7AC7-B46D81C7134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12147" r="11065"/>
            <a:stretch/>
          </p:blipFill>
          <p:spPr>
            <a:xfrm>
              <a:off x="1398832" y="2050788"/>
              <a:ext cx="562094" cy="5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6D56FD03-A4FD-97E9-5CA5-DF86AF845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92" y="1646516"/>
              <a:ext cx="614375" cy="367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Google Cloud UK Consultant">
              <a:extLst>
                <a:ext uri="{FF2B5EF4-FFF2-40B4-BE49-F238E27FC236}">
                  <a16:creationId xmlns:a16="http://schemas.microsoft.com/office/drawing/2014/main" id="{9D2D6CCB-37D3-E2BC-09E2-84BEC2FE8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799" y="1596281"/>
              <a:ext cx="528747" cy="41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8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18" grpId="0"/>
      <p:bldP spid="21" grpId="0" animBg="1"/>
      <p:bldP spid="22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BB18186-4529-1795-2114-2F4D6ADBCF6D}"/>
              </a:ext>
            </a:extLst>
          </p:cNvPr>
          <p:cNvSpPr/>
          <p:nvPr/>
        </p:nvSpPr>
        <p:spPr>
          <a:xfrm rot="11250070">
            <a:off x="6359339" y="4153818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24C7191-1124-1F1E-9FA9-EB42B5E6B095}"/>
              </a:ext>
            </a:extLst>
          </p:cNvPr>
          <p:cNvSpPr/>
          <p:nvPr/>
        </p:nvSpPr>
        <p:spPr>
          <a:xfrm>
            <a:off x="6347399" y="145088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Distributing Trust Among the Clouds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18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08B68390-E3EC-55D1-1CC5-B72401877E4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817557" y="2380928"/>
            <a:ext cx="1479055" cy="3405152"/>
          </a:xfrm>
          <a:prstGeom prst="rect">
            <a:avLst/>
          </a:prstGeom>
        </p:spPr>
      </p:pic>
      <p:pic>
        <p:nvPicPr>
          <p:cNvPr id="9" name="Google Shape;100;p17">
            <a:extLst>
              <a:ext uri="{FF2B5EF4-FFF2-40B4-BE49-F238E27FC236}">
                <a16:creationId xmlns:a16="http://schemas.microsoft.com/office/drawing/2014/main" id="{106340BF-BAAC-B4FE-2819-C300F79EB9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1315013" y="3520136"/>
            <a:ext cx="1388204" cy="1355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77240F-3B4F-16D2-22D8-855A0DD1AC59}"/>
              </a:ext>
            </a:extLst>
          </p:cNvPr>
          <p:cNvCxnSpPr>
            <a:cxnSpLocks/>
            <a:stCxn id="2" idx="2"/>
            <a:endCxn id="9" idx="3"/>
          </p:cNvCxnSpPr>
          <p:nvPr/>
        </p:nvCxnSpPr>
        <p:spPr>
          <a:xfrm flipH="1">
            <a:off x="2703217" y="2647436"/>
            <a:ext cx="3654028" cy="1550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E6EF03-7FF7-189D-158E-6D6D013C37C0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703217" y="4198119"/>
            <a:ext cx="3668065" cy="12904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4717FB-8E68-7CA3-C05A-5B807DC697C2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7934453" y="3841439"/>
            <a:ext cx="0" cy="3566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Google Shape;101;p17">
            <a:extLst>
              <a:ext uri="{FF2B5EF4-FFF2-40B4-BE49-F238E27FC236}">
                <a16:creationId xmlns:a16="http://schemas.microsoft.com/office/drawing/2014/main" id="{8AF0B6BF-EFF9-2B15-282E-9BDB71939E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7252291" y="1969454"/>
            <a:ext cx="1388203" cy="1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2;p17">
            <a:extLst>
              <a:ext uri="{FF2B5EF4-FFF2-40B4-BE49-F238E27FC236}">
                <a16:creationId xmlns:a16="http://schemas.microsoft.com/office/drawing/2014/main" id="{400D6EC1-852A-5C79-D45E-8BDB4C410F4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7240350" y="4634123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22CD7342-A59E-0447-A699-0F6E50CAF698}"/>
              </a:ext>
            </a:extLst>
          </p:cNvPr>
          <p:cNvSpPr/>
          <p:nvPr/>
        </p:nvSpPr>
        <p:spPr>
          <a:xfrm>
            <a:off x="2260513" y="4471274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6D72AD3B-3184-D36D-D7FF-D8047007A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367" y="4320481"/>
            <a:ext cx="869899" cy="860339"/>
          </a:xfrm>
          <a:prstGeom prst="rect">
            <a:avLst/>
          </a:prstGeom>
        </p:spPr>
      </p:pic>
      <p:sp>
        <p:nvSpPr>
          <p:cNvPr id="36" name="Google Shape;158;p20">
            <a:extLst>
              <a:ext uri="{FF2B5EF4-FFF2-40B4-BE49-F238E27FC236}">
                <a16:creationId xmlns:a16="http://schemas.microsoft.com/office/drawing/2014/main" id="{F8D7D016-84AF-0AB4-8FD1-0317C2C25AAE}"/>
              </a:ext>
            </a:extLst>
          </p:cNvPr>
          <p:cNvSpPr/>
          <p:nvPr/>
        </p:nvSpPr>
        <p:spPr>
          <a:xfrm>
            <a:off x="4960302" y="3606800"/>
            <a:ext cx="1493804" cy="991653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11624C-CA61-A79B-C38B-D63BBF3D9975}"/>
              </a:ext>
            </a:extLst>
          </p:cNvPr>
          <p:cNvSpPr txBox="1"/>
          <p:nvPr/>
        </p:nvSpPr>
        <p:spPr>
          <a:xfrm>
            <a:off x="4971947" y="3718257"/>
            <a:ext cx="1446351" cy="73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 Execution</a:t>
            </a:r>
          </a:p>
        </p:txBody>
      </p:sp>
    </p:spTree>
    <p:extLst>
      <p:ext uri="{BB962C8B-B14F-4D97-AF65-F5344CB8AC3E}">
        <p14:creationId xmlns:p14="http://schemas.microsoft.com/office/powerpoint/2010/main" val="40280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36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2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D5EF445B-6B24-7C94-7169-F81A08999B0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434053" y="3264459"/>
            <a:ext cx="721520" cy="1661120"/>
          </a:xfrm>
          <a:prstGeom prst="rect">
            <a:avLst/>
          </a:prstGeom>
        </p:spPr>
      </p:pic>
      <p:pic>
        <p:nvPicPr>
          <p:cNvPr id="224" name="Picture 223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50B1CC91-9B88-3168-0E8F-22EBD5DEF92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338945" y="3264459"/>
            <a:ext cx="721520" cy="1661120"/>
          </a:xfrm>
          <a:prstGeom prst="rect">
            <a:avLst/>
          </a:prstGeom>
        </p:spPr>
      </p:pic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A Scale Problem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19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07;p17">
            <a:extLst>
              <a:ext uri="{FF2B5EF4-FFF2-40B4-BE49-F238E27FC236}">
                <a16:creationId xmlns:a16="http://schemas.microsoft.com/office/drawing/2014/main" id="{15C0DFF4-836F-9868-A872-37B5729EE064}"/>
              </a:ext>
            </a:extLst>
          </p:cNvPr>
          <p:cNvSpPr/>
          <p:nvPr/>
        </p:nvSpPr>
        <p:spPr>
          <a:xfrm>
            <a:off x="669146" y="1566962"/>
            <a:ext cx="5175457" cy="1355965"/>
          </a:xfrm>
          <a:prstGeom prst="roundRect">
            <a:avLst>
              <a:gd name="adj" fmla="val 166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108;p17">
            <a:extLst>
              <a:ext uri="{FF2B5EF4-FFF2-40B4-BE49-F238E27FC236}">
                <a16:creationId xmlns:a16="http://schemas.microsoft.com/office/drawing/2014/main" id="{1F19681B-0425-74C7-3F2C-F3A265C5F0FD}"/>
              </a:ext>
            </a:extLst>
          </p:cNvPr>
          <p:cNvSpPr txBox="1"/>
          <p:nvPr/>
        </p:nvSpPr>
        <p:spPr>
          <a:xfrm>
            <a:off x="895631" y="1697122"/>
            <a:ext cx="4807717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1 VM/user/cloud is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expensive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for ephemeral workloads.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37F95E04-C857-4718-B5D1-31EC7625BFA7}"/>
              </a:ext>
            </a:extLst>
          </p:cNvPr>
          <p:cNvSpPr/>
          <p:nvPr/>
        </p:nvSpPr>
        <p:spPr>
          <a:xfrm rot="11250070">
            <a:off x="6359339" y="4153818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CCD987E8-0DB7-F445-4902-55E37E80DC53}"/>
              </a:ext>
            </a:extLst>
          </p:cNvPr>
          <p:cNvSpPr/>
          <p:nvPr/>
        </p:nvSpPr>
        <p:spPr>
          <a:xfrm>
            <a:off x="6347399" y="145088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4" name="Google Shape;100;p17">
            <a:extLst>
              <a:ext uri="{FF2B5EF4-FFF2-40B4-BE49-F238E27FC236}">
                <a16:creationId xmlns:a16="http://schemas.microsoft.com/office/drawing/2014/main" id="{BB721F80-9D9C-FEC7-37C4-D24754AC99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1315013" y="3520136"/>
            <a:ext cx="1388204" cy="1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01;p17">
            <a:extLst>
              <a:ext uri="{FF2B5EF4-FFF2-40B4-BE49-F238E27FC236}">
                <a16:creationId xmlns:a16="http://schemas.microsoft.com/office/drawing/2014/main" id="{811C0585-3776-BCDE-2117-A3BAE6EB7C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6785404" y="21208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02;p17">
            <a:extLst>
              <a:ext uri="{FF2B5EF4-FFF2-40B4-BE49-F238E27FC236}">
                <a16:creationId xmlns:a16="http://schemas.microsoft.com/office/drawing/2014/main" id="{59C354EC-D447-8ADD-0043-2D29202463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6784273" y="4897365"/>
            <a:ext cx="459431" cy="4487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D550AE66-E39A-3E2F-89D1-EC5649A789C8}"/>
              </a:ext>
            </a:extLst>
          </p:cNvPr>
          <p:cNvSpPr/>
          <p:nvPr/>
        </p:nvSpPr>
        <p:spPr>
          <a:xfrm>
            <a:off x="2260513" y="4471274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1" name="Picture 60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B650ECB4-7320-1FB2-8F04-2C179649E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367" y="4320481"/>
            <a:ext cx="869899" cy="860339"/>
          </a:xfrm>
          <a:prstGeom prst="rect">
            <a:avLst/>
          </a:prstGeom>
        </p:spPr>
      </p:pic>
      <p:pic>
        <p:nvPicPr>
          <p:cNvPr id="220" name="Picture 2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C508FFDF-2DB8-A8BE-F354-9A663C30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896443" y="1528456"/>
            <a:ext cx="721520" cy="1661120"/>
          </a:xfrm>
          <a:prstGeom prst="rect">
            <a:avLst/>
          </a:prstGeom>
        </p:spPr>
      </p:pic>
      <p:pic>
        <p:nvPicPr>
          <p:cNvPr id="221" name="Picture 220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54BE8A1-666F-8930-3B32-EAA0DC3ACE3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801335" y="1528456"/>
            <a:ext cx="721520" cy="1661120"/>
          </a:xfrm>
          <a:prstGeom prst="rect">
            <a:avLst/>
          </a:prstGeom>
        </p:spPr>
      </p:pic>
      <p:pic>
        <p:nvPicPr>
          <p:cNvPr id="225" name="Picture 224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0F4E30FD-39EE-2FD0-19F5-18936A76BA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243837" y="3264459"/>
            <a:ext cx="721520" cy="1661120"/>
          </a:xfrm>
          <a:prstGeom prst="rect">
            <a:avLst/>
          </a:prstGeom>
        </p:spPr>
      </p:pic>
      <p:pic>
        <p:nvPicPr>
          <p:cNvPr id="226" name="Picture 225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3A738D5A-D3AC-11B4-94E6-8D4ABA89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996628" y="5018915"/>
            <a:ext cx="721520" cy="1661120"/>
          </a:xfrm>
          <a:prstGeom prst="rect">
            <a:avLst/>
          </a:prstGeom>
        </p:spPr>
      </p:pic>
      <p:pic>
        <p:nvPicPr>
          <p:cNvPr id="227" name="Picture 22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F504CE9F-593F-73B2-DC2A-4C68B40DBC1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901520" y="5018915"/>
            <a:ext cx="721520" cy="1661120"/>
          </a:xfrm>
          <a:prstGeom prst="rect">
            <a:avLst/>
          </a:prstGeom>
        </p:spPr>
      </p:pic>
      <p:pic>
        <p:nvPicPr>
          <p:cNvPr id="228" name="Google Shape;101;p17">
            <a:extLst>
              <a:ext uri="{FF2B5EF4-FFF2-40B4-BE49-F238E27FC236}">
                <a16:creationId xmlns:a16="http://schemas.microsoft.com/office/drawing/2014/main" id="{57734549-035C-6302-C113-E8C0AC5763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7425317" y="21208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102;p17">
            <a:extLst>
              <a:ext uri="{FF2B5EF4-FFF2-40B4-BE49-F238E27FC236}">
                <a16:creationId xmlns:a16="http://schemas.microsoft.com/office/drawing/2014/main" id="{A3E9E737-C8A8-8DC2-4583-202AB083471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7425318" y="4897365"/>
            <a:ext cx="459431" cy="4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101;p17">
            <a:extLst>
              <a:ext uri="{FF2B5EF4-FFF2-40B4-BE49-F238E27FC236}">
                <a16:creationId xmlns:a16="http://schemas.microsoft.com/office/drawing/2014/main" id="{4E9EA0C2-DA85-0F4F-0799-926FAA2CC8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8063752" y="21208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102;p17">
            <a:extLst>
              <a:ext uri="{FF2B5EF4-FFF2-40B4-BE49-F238E27FC236}">
                <a16:creationId xmlns:a16="http://schemas.microsoft.com/office/drawing/2014/main" id="{E6BCC53E-0C37-7101-D7E0-5CB99465C49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8063753" y="4897365"/>
            <a:ext cx="459431" cy="4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101;p17">
            <a:extLst>
              <a:ext uri="{FF2B5EF4-FFF2-40B4-BE49-F238E27FC236}">
                <a16:creationId xmlns:a16="http://schemas.microsoft.com/office/drawing/2014/main" id="{86AFE492-911B-8F64-B8E4-0BC8845CD5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7123848" y="27620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101;p17">
            <a:extLst>
              <a:ext uri="{FF2B5EF4-FFF2-40B4-BE49-F238E27FC236}">
                <a16:creationId xmlns:a16="http://schemas.microsoft.com/office/drawing/2014/main" id="{E9D6806C-2D6A-8DA1-2D1C-F79ED7843B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7763761" y="27620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101;p17">
            <a:extLst>
              <a:ext uri="{FF2B5EF4-FFF2-40B4-BE49-F238E27FC236}">
                <a16:creationId xmlns:a16="http://schemas.microsoft.com/office/drawing/2014/main" id="{B3AD752C-FD0B-874E-8F92-C9428580C8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8402196" y="27620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101;p17">
            <a:extLst>
              <a:ext uri="{FF2B5EF4-FFF2-40B4-BE49-F238E27FC236}">
                <a16:creationId xmlns:a16="http://schemas.microsoft.com/office/drawing/2014/main" id="{2D3399D9-80CC-7420-3C5D-E089EF0AD1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8695201" y="2120873"/>
            <a:ext cx="459432" cy="4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102;p17">
            <a:extLst>
              <a:ext uri="{FF2B5EF4-FFF2-40B4-BE49-F238E27FC236}">
                <a16:creationId xmlns:a16="http://schemas.microsoft.com/office/drawing/2014/main" id="{9D541208-FDE5-5F50-3CF3-62472385FD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8695202" y="4897365"/>
            <a:ext cx="459431" cy="4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102;p17">
            <a:extLst>
              <a:ext uri="{FF2B5EF4-FFF2-40B4-BE49-F238E27FC236}">
                <a16:creationId xmlns:a16="http://schemas.microsoft.com/office/drawing/2014/main" id="{05377F54-1144-D206-0626-82CBD9B3347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7121167" y="5554214"/>
            <a:ext cx="459431" cy="4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102;p17">
            <a:extLst>
              <a:ext uri="{FF2B5EF4-FFF2-40B4-BE49-F238E27FC236}">
                <a16:creationId xmlns:a16="http://schemas.microsoft.com/office/drawing/2014/main" id="{1C71DF0F-FC5B-4BE8-8714-91F8D9E412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7763762" y="5554213"/>
            <a:ext cx="459431" cy="44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102;p17">
            <a:extLst>
              <a:ext uri="{FF2B5EF4-FFF2-40B4-BE49-F238E27FC236}">
                <a16:creationId xmlns:a16="http://schemas.microsoft.com/office/drawing/2014/main" id="{5913AA62-A873-5E94-A800-A9254BA55CF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8402198" y="5554213"/>
            <a:ext cx="459431" cy="44876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Left Brace 240">
            <a:extLst>
              <a:ext uri="{FF2B5EF4-FFF2-40B4-BE49-F238E27FC236}">
                <a16:creationId xmlns:a16="http://schemas.microsoft.com/office/drawing/2014/main" id="{05932A86-46D6-AD59-9E9A-C9F4D3447035}"/>
              </a:ext>
            </a:extLst>
          </p:cNvPr>
          <p:cNvSpPr/>
          <p:nvPr/>
        </p:nvSpPr>
        <p:spPr>
          <a:xfrm rot="10800000">
            <a:off x="3175205" y="3520135"/>
            <a:ext cx="230641" cy="1660684"/>
          </a:xfrm>
          <a:prstGeom prst="leftBrace">
            <a:avLst>
              <a:gd name="adj1" fmla="val 54047"/>
              <a:gd name="adj2" fmla="val 492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Google Shape;158;p20">
            <a:extLst>
              <a:ext uri="{FF2B5EF4-FFF2-40B4-BE49-F238E27FC236}">
                <a16:creationId xmlns:a16="http://schemas.microsoft.com/office/drawing/2014/main" id="{F5D2F98C-7FC1-7294-655B-A7F0ECE58629}"/>
              </a:ext>
            </a:extLst>
          </p:cNvPr>
          <p:cNvSpPr/>
          <p:nvPr/>
        </p:nvSpPr>
        <p:spPr>
          <a:xfrm>
            <a:off x="3561363" y="3506569"/>
            <a:ext cx="2228508" cy="1674251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159;p20">
            <a:extLst>
              <a:ext uri="{FF2B5EF4-FFF2-40B4-BE49-F238E27FC236}">
                <a16:creationId xmlns:a16="http://schemas.microsoft.com/office/drawing/2014/main" id="{5FCFC04F-09F9-A3D9-A26E-E5EB12E8E3BA}"/>
              </a:ext>
            </a:extLst>
          </p:cNvPr>
          <p:cNvSpPr txBox="1"/>
          <p:nvPr/>
        </p:nvSpPr>
        <p:spPr>
          <a:xfrm>
            <a:off x="3734597" y="3663292"/>
            <a:ext cx="1848052" cy="137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Tens of millions of users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F18F507-190C-D772-B6F5-842192E9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01" y="4269820"/>
            <a:ext cx="921904" cy="9219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241" grpId="0" animBg="1"/>
      <p:bldP spid="242" grpId="0" animBg="1"/>
      <p:bldP spid="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3805600" y="5434233"/>
            <a:ext cx="4580800" cy="951200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Why Distributed Trust?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8891551" y="2454310"/>
            <a:ext cx="1956232" cy="19107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92880" y="5574378"/>
            <a:ext cx="4206237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Alice has a secret to store.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F05560DF-B8BC-713A-150F-F13265BE058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06240" y="1894706"/>
            <a:ext cx="1316093" cy="3029975"/>
          </a:xfrm>
          <a:prstGeom prst="rect">
            <a:avLst/>
          </a:prstGeom>
        </p:spPr>
      </p:pic>
      <p:pic>
        <p:nvPicPr>
          <p:cNvPr id="7" name="Picture 6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DA33D576-DFFC-C46B-309C-22D8CD7C4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333" y="3027892"/>
            <a:ext cx="763600" cy="763600"/>
          </a:xfrm>
          <a:prstGeom prst="rect">
            <a:avLst/>
          </a:prstGeom>
        </p:spPr>
      </p:pic>
      <p:pic>
        <p:nvPicPr>
          <p:cNvPr id="10" name="Google Shape;92;p16">
            <a:extLst>
              <a:ext uri="{FF2B5EF4-FFF2-40B4-BE49-F238E27FC236}">
                <a16:creationId xmlns:a16="http://schemas.microsoft.com/office/drawing/2014/main" id="{8F1FA8E2-9C7E-3038-724E-BCB5788202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0432" r="14662"/>
          <a:stretch/>
        </p:blipFill>
        <p:spPr>
          <a:xfrm>
            <a:off x="8611675" y="1586270"/>
            <a:ext cx="2496815" cy="286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7;p16">
            <a:extLst>
              <a:ext uri="{FF2B5EF4-FFF2-40B4-BE49-F238E27FC236}">
                <a16:creationId xmlns:a16="http://schemas.microsoft.com/office/drawing/2014/main" id="{66E6BAC9-C6EE-7C20-089C-4C8C7C7C9C22}"/>
              </a:ext>
            </a:extLst>
          </p:cNvPr>
          <p:cNvSpPr/>
          <p:nvPr/>
        </p:nvSpPr>
        <p:spPr>
          <a:xfrm>
            <a:off x="3040567" y="5434233"/>
            <a:ext cx="6456400" cy="951200"/>
          </a:xfrm>
          <a:prstGeom prst="roundRect">
            <a:avLst>
              <a:gd name="adj" fmla="val 166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91;p16">
            <a:extLst>
              <a:ext uri="{FF2B5EF4-FFF2-40B4-BE49-F238E27FC236}">
                <a16:creationId xmlns:a16="http://schemas.microsoft.com/office/drawing/2014/main" id="{8FA0FB4C-D08E-184C-64B4-B643011C3FD0}"/>
              </a:ext>
            </a:extLst>
          </p:cNvPr>
          <p:cNvSpPr txBox="1"/>
          <p:nvPr/>
        </p:nvSpPr>
        <p:spPr>
          <a:xfrm>
            <a:off x="3187967" y="5602034"/>
            <a:ext cx="61616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The server is a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central point of attack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4508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Serverless Compute: Scaling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20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180;p22">
            <a:extLst>
              <a:ext uri="{FF2B5EF4-FFF2-40B4-BE49-F238E27FC236}">
                <a16:creationId xmlns:a16="http://schemas.microsoft.com/office/drawing/2014/main" id="{31F15266-E0D8-7521-A8AF-CFBC08D87617}"/>
              </a:ext>
            </a:extLst>
          </p:cNvPr>
          <p:cNvSpPr/>
          <p:nvPr/>
        </p:nvSpPr>
        <p:spPr>
          <a:xfrm>
            <a:off x="1179879" y="1710331"/>
            <a:ext cx="9647349" cy="87321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181;p22">
            <a:extLst>
              <a:ext uri="{FF2B5EF4-FFF2-40B4-BE49-F238E27FC236}">
                <a16:creationId xmlns:a16="http://schemas.microsoft.com/office/drawing/2014/main" id="{2280385C-3D34-57CF-5C8B-2523CECB995D}"/>
              </a:ext>
            </a:extLst>
          </p:cNvPr>
          <p:cNvSpPr txBox="1"/>
          <p:nvPr/>
        </p:nvSpPr>
        <p:spPr>
          <a:xfrm>
            <a:off x="1330164" y="1812923"/>
            <a:ext cx="937006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Stateless compute that exclusively incurs cost at execution.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DE4CE1A-0BB9-4B2D-D7ED-18FB705F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9635" y="2916921"/>
            <a:ext cx="839361" cy="85906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9276A9D-6CED-9D02-951C-46F604000A04}"/>
              </a:ext>
            </a:extLst>
          </p:cNvPr>
          <p:cNvSpPr txBox="1"/>
          <p:nvPr/>
        </p:nvSpPr>
        <p:spPr>
          <a:xfrm>
            <a:off x="3968559" y="3840675"/>
            <a:ext cx="1261509" cy="72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67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AWS Lambda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C547B7-4842-C147-21EC-9329D1AD7814}"/>
              </a:ext>
            </a:extLst>
          </p:cNvPr>
          <p:cNvSpPr txBox="1"/>
          <p:nvPr/>
        </p:nvSpPr>
        <p:spPr>
          <a:xfrm>
            <a:off x="6266827" y="3846114"/>
            <a:ext cx="1891611" cy="72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67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Google </a:t>
            </a:r>
          </a:p>
          <a:p>
            <a:pPr algn="ctr">
              <a:lnSpc>
                <a:spcPct val="115000"/>
              </a:lnSpc>
            </a:pPr>
            <a:r>
              <a:rPr lang="en-US" sz="1867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Cloud Run</a:t>
            </a:r>
          </a:p>
        </p:txBody>
      </p:sp>
      <p:sp>
        <p:nvSpPr>
          <p:cNvPr id="49" name="Google Shape;158;p20">
            <a:extLst>
              <a:ext uri="{FF2B5EF4-FFF2-40B4-BE49-F238E27FC236}">
                <a16:creationId xmlns:a16="http://schemas.microsoft.com/office/drawing/2014/main" id="{B11EB9FB-D2B3-55F4-594A-CAF3F9689EF3}"/>
              </a:ext>
            </a:extLst>
          </p:cNvPr>
          <p:cNvSpPr/>
          <p:nvPr/>
        </p:nvSpPr>
        <p:spPr>
          <a:xfrm>
            <a:off x="435446" y="4889028"/>
            <a:ext cx="5325479" cy="1328595"/>
          </a:xfrm>
          <a:prstGeom prst="roundRect">
            <a:avLst>
              <a:gd name="adj" fmla="val 1812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159;p20">
            <a:extLst>
              <a:ext uri="{FF2B5EF4-FFF2-40B4-BE49-F238E27FC236}">
                <a16:creationId xmlns:a16="http://schemas.microsoft.com/office/drawing/2014/main" id="{E7C41C16-1519-EE42-EA91-1A78FB20B42A}"/>
              </a:ext>
            </a:extLst>
          </p:cNvPr>
          <p:cNvSpPr txBox="1"/>
          <p:nvPr/>
        </p:nvSpPr>
        <p:spPr>
          <a:xfrm>
            <a:off x="608679" y="5052695"/>
            <a:ext cx="5122381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Serverless incurs no cost when the user is not performing operations.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158;p20">
            <a:extLst>
              <a:ext uri="{FF2B5EF4-FFF2-40B4-BE49-F238E27FC236}">
                <a16:creationId xmlns:a16="http://schemas.microsoft.com/office/drawing/2014/main" id="{F39A6097-BBCC-370F-5581-5BDF72CCA052}"/>
              </a:ext>
            </a:extLst>
          </p:cNvPr>
          <p:cNvSpPr/>
          <p:nvPr/>
        </p:nvSpPr>
        <p:spPr>
          <a:xfrm>
            <a:off x="6072715" y="4889028"/>
            <a:ext cx="5510607" cy="1328595"/>
          </a:xfrm>
          <a:prstGeom prst="roundRect">
            <a:avLst>
              <a:gd name="adj" fmla="val 17069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159;p20">
            <a:extLst>
              <a:ext uri="{FF2B5EF4-FFF2-40B4-BE49-F238E27FC236}">
                <a16:creationId xmlns:a16="http://schemas.microsoft.com/office/drawing/2014/main" id="{057F74A4-9F3B-8080-1A6B-EF1AC6B773C0}"/>
              </a:ext>
            </a:extLst>
          </p:cNvPr>
          <p:cNvSpPr txBox="1"/>
          <p:nvPr/>
        </p:nvSpPr>
        <p:spPr>
          <a:xfrm>
            <a:off x="6266827" y="5052695"/>
            <a:ext cx="5122381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Serverless containers are executed on-demand with low startup time.</a:t>
            </a:r>
            <a:endParaRPr sz="21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2" descr="Google Cloud Run Logo PNG Vector (SVG) Free Download">
            <a:extLst>
              <a:ext uri="{FF2B5EF4-FFF2-40B4-BE49-F238E27FC236}">
                <a16:creationId xmlns:a16="http://schemas.microsoft.com/office/drawing/2014/main" id="{5D22746F-DE9C-DF9C-BBBD-8588E372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79" y="2896769"/>
            <a:ext cx="976906" cy="8792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  <p:bldP spid="50" grpId="0"/>
      <p:bldP spid="51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loud 197">
            <a:extLst>
              <a:ext uri="{FF2B5EF4-FFF2-40B4-BE49-F238E27FC236}">
                <a16:creationId xmlns:a16="http://schemas.microsoft.com/office/drawing/2014/main" id="{CBFFBA02-C0E2-FECA-FC91-E7B6FDF6C94F}"/>
              </a:ext>
            </a:extLst>
          </p:cNvPr>
          <p:cNvSpPr/>
          <p:nvPr/>
        </p:nvSpPr>
        <p:spPr>
          <a:xfrm rot="11250070">
            <a:off x="6359339" y="4153818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9" name="Cloud 198">
            <a:extLst>
              <a:ext uri="{FF2B5EF4-FFF2-40B4-BE49-F238E27FC236}">
                <a16:creationId xmlns:a16="http://schemas.microsoft.com/office/drawing/2014/main" id="{1326CF07-15DE-8CD4-1A7A-532DFB390D23}"/>
              </a:ext>
            </a:extLst>
          </p:cNvPr>
          <p:cNvSpPr/>
          <p:nvPr/>
        </p:nvSpPr>
        <p:spPr>
          <a:xfrm>
            <a:off x="6347399" y="145088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Adding Serverless to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21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DA97C3-5832-C015-331D-D28417AA6F2F}"/>
                  </a:ext>
                </a:extLst>
              </p:cNvPr>
              <p:cNvSpPr txBox="1"/>
              <p:nvPr/>
            </p:nvSpPr>
            <p:spPr>
              <a:xfrm>
                <a:off x="7356079" y="1859459"/>
                <a:ext cx="1180627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DA97C3-5832-C015-331D-D28417AA6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79" y="1859459"/>
                <a:ext cx="1180627" cy="1231106"/>
              </a:xfrm>
              <a:prstGeom prst="rect">
                <a:avLst/>
              </a:prstGeom>
              <a:blipFill>
                <a:blip r:embed="rId3"/>
                <a:stretch>
                  <a:fillRect l="-9677" r="-5376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5522CA-1E53-AB1F-810C-8D682D0D8F39}"/>
                  </a:ext>
                </a:extLst>
              </p:cNvPr>
              <p:cNvSpPr txBox="1"/>
              <p:nvPr/>
            </p:nvSpPr>
            <p:spPr>
              <a:xfrm>
                <a:off x="7344139" y="4605784"/>
                <a:ext cx="1180627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5522CA-1E53-AB1F-810C-8D682D0D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39" y="4605784"/>
                <a:ext cx="1180627" cy="1231106"/>
              </a:xfrm>
              <a:prstGeom prst="rect">
                <a:avLst/>
              </a:prstGeom>
              <a:blipFill>
                <a:blip r:embed="rId4"/>
                <a:stretch>
                  <a:fillRect l="-10638" r="-5319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0" name="Picture 19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E4D392AA-644A-42F3-CA44-9251BC28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17557" y="2380928"/>
            <a:ext cx="1479055" cy="3405152"/>
          </a:xfrm>
          <a:prstGeom prst="rect">
            <a:avLst/>
          </a:prstGeom>
        </p:spPr>
      </p:pic>
      <p:pic>
        <p:nvPicPr>
          <p:cNvPr id="201" name="Google Shape;100;p17">
            <a:extLst>
              <a:ext uri="{FF2B5EF4-FFF2-40B4-BE49-F238E27FC236}">
                <a16:creationId xmlns:a16="http://schemas.microsoft.com/office/drawing/2014/main" id="{4587B978-1F04-F773-F942-41E5DD69F1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1315013" y="3520136"/>
            <a:ext cx="1388204" cy="1355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0CC0944-C182-B730-BFA7-6E82703F54E7}"/>
              </a:ext>
            </a:extLst>
          </p:cNvPr>
          <p:cNvCxnSpPr>
            <a:cxnSpLocks/>
            <a:stCxn id="199" idx="2"/>
            <a:endCxn id="201" idx="3"/>
          </p:cNvCxnSpPr>
          <p:nvPr/>
        </p:nvCxnSpPr>
        <p:spPr>
          <a:xfrm flipH="1">
            <a:off x="2703217" y="2647436"/>
            <a:ext cx="3654028" cy="1550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394265BC-69B6-546B-1A41-C2EB11DEDC95}"/>
              </a:ext>
            </a:extLst>
          </p:cNvPr>
          <p:cNvCxnSpPr>
            <a:cxnSpLocks/>
            <a:endCxn id="201" idx="3"/>
          </p:cNvCxnSpPr>
          <p:nvPr/>
        </p:nvCxnSpPr>
        <p:spPr>
          <a:xfrm flipH="1" flipV="1">
            <a:off x="2703217" y="4198119"/>
            <a:ext cx="3668065" cy="129046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C0C2729-F48B-EDD2-3FA9-F1B4021540E0}"/>
              </a:ext>
            </a:extLst>
          </p:cNvPr>
          <p:cNvCxnSpPr>
            <a:cxnSpLocks/>
            <a:stCxn id="199" idx="1"/>
          </p:cNvCxnSpPr>
          <p:nvPr/>
        </p:nvCxnSpPr>
        <p:spPr>
          <a:xfrm>
            <a:off x="7934453" y="3841439"/>
            <a:ext cx="0" cy="3566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7" name="Oval 206">
            <a:extLst>
              <a:ext uri="{FF2B5EF4-FFF2-40B4-BE49-F238E27FC236}">
                <a16:creationId xmlns:a16="http://schemas.microsoft.com/office/drawing/2014/main" id="{3AE94716-89B9-1F25-BA56-9791BD712EC7}"/>
              </a:ext>
            </a:extLst>
          </p:cNvPr>
          <p:cNvSpPr/>
          <p:nvPr/>
        </p:nvSpPr>
        <p:spPr>
          <a:xfrm>
            <a:off x="2260513" y="4471274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8" name="Picture 207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88D9A112-4219-445F-9EF6-8870250CE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367" y="4320481"/>
            <a:ext cx="869899" cy="860339"/>
          </a:xfrm>
          <a:prstGeom prst="rect">
            <a:avLst/>
          </a:prstGeom>
        </p:spPr>
      </p:pic>
      <p:sp>
        <p:nvSpPr>
          <p:cNvPr id="209" name="Google Shape;158;p20">
            <a:extLst>
              <a:ext uri="{FF2B5EF4-FFF2-40B4-BE49-F238E27FC236}">
                <a16:creationId xmlns:a16="http://schemas.microsoft.com/office/drawing/2014/main" id="{D1E5AD38-815C-69CE-0767-8F18F93D0E84}"/>
              </a:ext>
            </a:extLst>
          </p:cNvPr>
          <p:cNvSpPr/>
          <p:nvPr/>
        </p:nvSpPr>
        <p:spPr>
          <a:xfrm>
            <a:off x="4960302" y="3606800"/>
            <a:ext cx="1493804" cy="991653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B2CFFCC-8381-FFC0-4E90-40C08D49BEB9}"/>
              </a:ext>
            </a:extLst>
          </p:cNvPr>
          <p:cNvSpPr txBox="1"/>
          <p:nvPr/>
        </p:nvSpPr>
        <p:spPr>
          <a:xfrm>
            <a:off x="4971947" y="3718257"/>
            <a:ext cx="1446351" cy="73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 Execution</a:t>
            </a:r>
          </a:p>
        </p:txBody>
      </p:sp>
      <p:pic>
        <p:nvPicPr>
          <p:cNvPr id="213" name="Picture 212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83A8977B-ECE8-66B9-BEDA-40DD0FA9A6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68" t="6705" r="36914" b="5841"/>
          <a:stretch/>
        </p:blipFill>
        <p:spPr>
          <a:xfrm>
            <a:off x="11046620" y="3320927"/>
            <a:ext cx="898304" cy="11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54" grpId="0"/>
      <p:bldP spid="55" grpId="0"/>
      <p:bldP spid="209" grpId="0" animBg="1"/>
      <p:bldP spid="2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>
            <a:extLst>
              <a:ext uri="{FF2B5EF4-FFF2-40B4-BE49-F238E27FC236}">
                <a16:creationId xmlns:a16="http://schemas.microsoft.com/office/drawing/2014/main" id="{6441C3AE-5107-5E8A-4400-45B8C40F1110}"/>
              </a:ext>
            </a:extLst>
          </p:cNvPr>
          <p:cNvSpPr/>
          <p:nvPr/>
        </p:nvSpPr>
        <p:spPr>
          <a:xfrm rot="11250070">
            <a:off x="6359038" y="4163868"/>
            <a:ext cx="3174108" cy="239310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Serverless On-Demand 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22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3D9DFD4B-FAA6-8C2A-34E1-EE391EF8E4C2}"/>
              </a:ext>
            </a:extLst>
          </p:cNvPr>
          <p:cNvSpPr/>
          <p:nvPr/>
        </p:nvSpPr>
        <p:spPr>
          <a:xfrm>
            <a:off x="6347399" y="1443317"/>
            <a:ext cx="3174108" cy="239310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424F95-AE76-C415-6102-EAFB30FC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4772" y="2292973"/>
            <a:ext cx="839361" cy="859063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C025A2F6-C929-ED12-5BFA-91923763972F}"/>
              </a:ext>
            </a:extLst>
          </p:cNvPr>
          <p:cNvSpPr/>
          <p:nvPr/>
        </p:nvSpPr>
        <p:spPr>
          <a:xfrm rot="11250070">
            <a:off x="452003" y="3103354"/>
            <a:ext cx="3195708" cy="2434253"/>
          </a:xfrm>
          <a:prstGeom prst="cloud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9" name="Picture 28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A116A51B-9668-D2F2-757E-F6E7727AC38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17557" y="2380928"/>
            <a:ext cx="1479055" cy="3405152"/>
          </a:xfrm>
          <a:prstGeom prst="rect">
            <a:avLst/>
          </a:prstGeom>
        </p:spPr>
      </p:pic>
      <p:pic>
        <p:nvPicPr>
          <p:cNvPr id="30" name="Google Shape;100;p17">
            <a:extLst>
              <a:ext uri="{FF2B5EF4-FFF2-40B4-BE49-F238E27FC236}">
                <a16:creationId xmlns:a16="http://schemas.microsoft.com/office/drawing/2014/main" id="{3C31E6A1-5880-E5E7-45DF-B25CAA7B9E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1315013" y="3520136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C358117-819A-B54B-0316-92BDF7D3A495}"/>
              </a:ext>
            </a:extLst>
          </p:cNvPr>
          <p:cNvSpPr/>
          <p:nvPr/>
        </p:nvSpPr>
        <p:spPr>
          <a:xfrm>
            <a:off x="2260513" y="4471274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0CEAB317-38B2-2F76-A4D5-B4449F586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367" y="4320481"/>
            <a:ext cx="869899" cy="860339"/>
          </a:xfrm>
          <a:prstGeom prst="rect">
            <a:avLst/>
          </a:prstGeom>
        </p:spPr>
      </p:pic>
      <p:pic>
        <p:nvPicPr>
          <p:cNvPr id="38" name="Picture 37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1EF095D8-0325-1E6E-192B-495F66200F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68" t="6705" r="36914" b="5841"/>
          <a:stretch/>
        </p:blipFill>
        <p:spPr>
          <a:xfrm>
            <a:off x="11046620" y="3320927"/>
            <a:ext cx="898304" cy="1150347"/>
          </a:xfrm>
          <a:prstGeom prst="rect">
            <a:avLst/>
          </a:prstGeom>
        </p:spPr>
      </p:pic>
      <p:pic>
        <p:nvPicPr>
          <p:cNvPr id="8" name="Picture 7" descr="A blue triang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FA83FD2-D585-A6D5-E929-DDE46B8D3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471" y="4659045"/>
            <a:ext cx="476660" cy="368617"/>
          </a:xfrm>
          <a:prstGeom prst="rect">
            <a:avLst/>
          </a:prstGeom>
          <a:noFill/>
        </p:spPr>
      </p:pic>
      <p:pic>
        <p:nvPicPr>
          <p:cNvPr id="3" name="Picture 2" descr="Google Cloud Run Logo PNG Vector (SVG) Free Download">
            <a:extLst>
              <a:ext uri="{FF2B5EF4-FFF2-40B4-BE49-F238E27FC236}">
                <a16:creationId xmlns:a16="http://schemas.microsoft.com/office/drawing/2014/main" id="{11B2B92E-4AA9-4992-0374-9B480D94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99" y="4916701"/>
            <a:ext cx="976906" cy="8792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Serverless Communication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23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F921F-19EE-3B40-D1A8-C50C89F2AB0C}"/>
              </a:ext>
            </a:extLst>
          </p:cNvPr>
          <p:cNvCxnSpPr>
            <a:cxnSpLocks/>
          </p:cNvCxnSpPr>
          <p:nvPr/>
        </p:nvCxnSpPr>
        <p:spPr>
          <a:xfrm>
            <a:off x="3999928" y="2603681"/>
            <a:ext cx="371301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EE232B-FE51-D3ED-20C3-B69CC5BD3E11}"/>
              </a:ext>
            </a:extLst>
          </p:cNvPr>
          <p:cNvSpPr txBox="1"/>
          <p:nvPr/>
        </p:nvSpPr>
        <p:spPr>
          <a:xfrm>
            <a:off x="4683412" y="2629891"/>
            <a:ext cx="2440281" cy="39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67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TLS Connection</a:t>
            </a:r>
          </a:p>
        </p:txBody>
      </p:sp>
      <p:sp>
        <p:nvSpPr>
          <p:cNvPr id="14" name="Google Shape;107;p17">
            <a:extLst>
              <a:ext uri="{FF2B5EF4-FFF2-40B4-BE49-F238E27FC236}">
                <a16:creationId xmlns:a16="http://schemas.microsoft.com/office/drawing/2014/main" id="{9A41FD83-535E-1DAD-2E52-A303D82A48C6}"/>
              </a:ext>
            </a:extLst>
          </p:cNvPr>
          <p:cNvSpPr/>
          <p:nvPr/>
        </p:nvSpPr>
        <p:spPr>
          <a:xfrm>
            <a:off x="1273506" y="4135134"/>
            <a:ext cx="9446506" cy="1045028"/>
          </a:xfrm>
          <a:prstGeom prst="roundRect">
            <a:avLst>
              <a:gd name="adj" fmla="val 18130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08;p17">
            <a:extLst>
              <a:ext uri="{FF2B5EF4-FFF2-40B4-BE49-F238E27FC236}">
                <a16:creationId xmlns:a16="http://schemas.microsoft.com/office/drawing/2014/main" id="{0D82348F-9306-E731-657B-02A88A1FB632}"/>
              </a:ext>
            </a:extLst>
          </p:cNvPr>
          <p:cNvSpPr txBox="1"/>
          <p:nvPr/>
        </p:nvSpPr>
        <p:spPr>
          <a:xfrm>
            <a:off x="1432567" y="4316815"/>
            <a:ext cx="9287445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Serverless instances do not accept incoming connections.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07;p17">
            <a:extLst>
              <a:ext uri="{FF2B5EF4-FFF2-40B4-BE49-F238E27FC236}">
                <a16:creationId xmlns:a16="http://schemas.microsoft.com/office/drawing/2014/main" id="{40A3758C-40F3-E126-D85B-E93DF88BCB18}"/>
              </a:ext>
            </a:extLst>
          </p:cNvPr>
          <p:cNvSpPr/>
          <p:nvPr/>
        </p:nvSpPr>
        <p:spPr>
          <a:xfrm>
            <a:off x="1273506" y="5454155"/>
            <a:ext cx="9446506" cy="1045028"/>
          </a:xfrm>
          <a:prstGeom prst="roundRect">
            <a:avLst>
              <a:gd name="adj" fmla="val 18130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08;p17">
            <a:extLst>
              <a:ext uri="{FF2B5EF4-FFF2-40B4-BE49-F238E27FC236}">
                <a16:creationId xmlns:a16="http://schemas.microsoft.com/office/drawing/2014/main" id="{C55F62B8-D7E8-635B-CADE-E45E9B573EEE}"/>
              </a:ext>
            </a:extLst>
          </p:cNvPr>
          <p:cNvSpPr txBox="1"/>
          <p:nvPr/>
        </p:nvSpPr>
        <p:spPr>
          <a:xfrm>
            <a:off x="1432567" y="5635836"/>
            <a:ext cx="9287445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How can we establish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secure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p2p</a:t>
            </a: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serverless connections?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625;p38">
            <a:extLst>
              <a:ext uri="{FF2B5EF4-FFF2-40B4-BE49-F238E27FC236}">
                <a16:creationId xmlns:a16="http://schemas.microsoft.com/office/drawing/2014/main" id="{C2B2E267-8655-96CD-B0FD-7D396F9064B3}"/>
              </a:ext>
            </a:extLst>
          </p:cNvPr>
          <p:cNvSpPr/>
          <p:nvPr/>
        </p:nvSpPr>
        <p:spPr>
          <a:xfrm rot="-10349895">
            <a:off x="933860" y="1464733"/>
            <a:ext cx="3174071" cy="2393136"/>
          </a:xfrm>
          <a:prstGeom prst="cloud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26;p38">
            <a:extLst>
              <a:ext uri="{FF2B5EF4-FFF2-40B4-BE49-F238E27FC236}">
                <a16:creationId xmlns:a16="http://schemas.microsoft.com/office/drawing/2014/main" id="{421D2B56-0B8F-EC59-F6BE-8535A824216D}"/>
              </a:ext>
            </a:extLst>
          </p:cNvPr>
          <p:cNvSpPr/>
          <p:nvPr/>
        </p:nvSpPr>
        <p:spPr>
          <a:xfrm rot="-10349895">
            <a:off x="7699246" y="1405496"/>
            <a:ext cx="3174071" cy="2393136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27;p38">
            <a:extLst>
              <a:ext uri="{FF2B5EF4-FFF2-40B4-BE49-F238E27FC236}">
                <a16:creationId xmlns:a16="http://schemas.microsoft.com/office/drawing/2014/main" id="{24ED0C0D-DD26-153C-E349-3AFCCBC942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178" y="2231799"/>
            <a:ext cx="839360" cy="85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28;p38">
            <a:extLst>
              <a:ext uri="{FF2B5EF4-FFF2-40B4-BE49-F238E27FC236}">
                <a16:creationId xmlns:a16="http://schemas.microsoft.com/office/drawing/2014/main" id="{E456DE62-9647-ABA8-F78D-078B530536D0}"/>
              </a:ext>
            </a:extLst>
          </p:cNvPr>
          <p:cNvSpPr/>
          <p:nvPr/>
        </p:nvSpPr>
        <p:spPr>
          <a:xfrm>
            <a:off x="7443447" y="1851344"/>
            <a:ext cx="996000" cy="405900"/>
          </a:xfrm>
          <a:prstGeom prst="roundRect">
            <a:avLst>
              <a:gd name="adj" fmla="val 8239"/>
            </a:avLst>
          </a:prstGeom>
          <a:solidFill>
            <a:srgbClr val="D8E2F3"/>
          </a:solidFill>
          <a:ln w="9525" cap="flat" cmpd="sng">
            <a:solidFill>
              <a:srgbClr val="3D7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629;p38">
            <a:extLst>
              <a:ext uri="{FF2B5EF4-FFF2-40B4-BE49-F238E27FC236}">
                <a16:creationId xmlns:a16="http://schemas.microsoft.com/office/drawing/2014/main" id="{35512B3C-1AAD-09A3-A9A9-41B77EE19593}"/>
              </a:ext>
            </a:extLst>
          </p:cNvPr>
          <p:cNvSpPr/>
          <p:nvPr/>
        </p:nvSpPr>
        <p:spPr>
          <a:xfrm>
            <a:off x="3465861" y="1856176"/>
            <a:ext cx="996000" cy="405900"/>
          </a:xfrm>
          <a:prstGeom prst="roundRect">
            <a:avLst>
              <a:gd name="adj" fmla="val 8239"/>
            </a:avLst>
          </a:prstGeom>
          <a:solidFill>
            <a:srgbClr val="FBE4D4"/>
          </a:solidFill>
          <a:ln w="9525" cap="flat" cmpd="sng">
            <a:solidFill>
              <a:srgbClr val="FA7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630;p38">
            <a:extLst>
              <a:ext uri="{FF2B5EF4-FFF2-40B4-BE49-F238E27FC236}">
                <a16:creationId xmlns:a16="http://schemas.microsoft.com/office/drawing/2014/main" id="{04C437F1-BCB7-13F1-8A90-902C60EAF605}"/>
              </a:ext>
            </a:extLst>
          </p:cNvPr>
          <p:cNvSpPr txBox="1"/>
          <p:nvPr/>
        </p:nvSpPr>
        <p:spPr>
          <a:xfrm>
            <a:off x="7443447" y="1850063"/>
            <a:ext cx="996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D7CE3"/>
                </a:solidFill>
                <a:latin typeface="Montserrat"/>
                <a:ea typeface="Montserrat"/>
                <a:cs typeface="Montserrat"/>
                <a:sym typeface="Montserrat"/>
              </a:rPr>
              <a:t>NAT 2</a:t>
            </a:r>
            <a:endParaRPr/>
          </a:p>
        </p:txBody>
      </p:sp>
      <p:pic>
        <p:nvPicPr>
          <p:cNvPr id="22" name="Google Shape;633;p38" descr="Google Cloud Run Logo PNG Vector (SVG) Free Download">
            <a:extLst>
              <a:ext uri="{FF2B5EF4-FFF2-40B4-BE49-F238E27FC236}">
                <a16:creationId xmlns:a16="http://schemas.microsoft.com/office/drawing/2014/main" id="{7A5811E2-00A8-59B8-E230-723CEF6D86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792" y="2162484"/>
            <a:ext cx="976800" cy="87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" name="Google Shape;636;p38">
            <a:extLst>
              <a:ext uri="{FF2B5EF4-FFF2-40B4-BE49-F238E27FC236}">
                <a16:creationId xmlns:a16="http://schemas.microsoft.com/office/drawing/2014/main" id="{86C1151A-96FD-D5C2-4FD6-1CDB562E7317}"/>
              </a:ext>
            </a:extLst>
          </p:cNvPr>
          <p:cNvSpPr txBox="1"/>
          <p:nvPr/>
        </p:nvSpPr>
        <p:spPr>
          <a:xfrm>
            <a:off x="3465861" y="1854895"/>
            <a:ext cx="996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FA7E14"/>
                </a:solidFill>
                <a:latin typeface="Montserrat"/>
                <a:ea typeface="Montserrat"/>
                <a:cs typeface="Montserrat"/>
                <a:sym typeface="Montserrat"/>
              </a:rPr>
              <a:t>NAT 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29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Application Provider as Untrusted Relay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4" name="Google Shape;624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24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38"/>
          <p:cNvSpPr/>
          <p:nvPr/>
        </p:nvSpPr>
        <p:spPr>
          <a:xfrm rot="-10349895">
            <a:off x="933860" y="1464733"/>
            <a:ext cx="3174071" cy="2393136"/>
          </a:xfrm>
          <a:prstGeom prst="cloud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8"/>
          <p:cNvSpPr/>
          <p:nvPr/>
        </p:nvSpPr>
        <p:spPr>
          <a:xfrm rot="-10349895">
            <a:off x="7699246" y="1405496"/>
            <a:ext cx="3174071" cy="2393136"/>
          </a:xfrm>
          <a:prstGeom prst="cloud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178" y="2231799"/>
            <a:ext cx="839360" cy="859063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8"/>
          <p:cNvSpPr/>
          <p:nvPr/>
        </p:nvSpPr>
        <p:spPr>
          <a:xfrm>
            <a:off x="7443447" y="1851344"/>
            <a:ext cx="996000" cy="405900"/>
          </a:xfrm>
          <a:prstGeom prst="roundRect">
            <a:avLst>
              <a:gd name="adj" fmla="val 8239"/>
            </a:avLst>
          </a:prstGeom>
          <a:solidFill>
            <a:srgbClr val="D8E2F3"/>
          </a:solidFill>
          <a:ln w="9525" cap="flat" cmpd="sng">
            <a:solidFill>
              <a:srgbClr val="3D7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3465861" y="1856176"/>
            <a:ext cx="996000" cy="405900"/>
          </a:xfrm>
          <a:prstGeom prst="roundRect">
            <a:avLst>
              <a:gd name="adj" fmla="val 8239"/>
            </a:avLst>
          </a:prstGeom>
          <a:solidFill>
            <a:srgbClr val="FBE4D4"/>
          </a:solidFill>
          <a:ln w="9525" cap="flat" cmpd="sng">
            <a:solidFill>
              <a:srgbClr val="FA7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7443447" y="1850063"/>
            <a:ext cx="996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3D7CE3"/>
                </a:solidFill>
                <a:latin typeface="Montserrat"/>
                <a:ea typeface="Montserrat"/>
                <a:cs typeface="Montserrat"/>
                <a:sym typeface="Montserrat"/>
              </a:rPr>
              <a:t>NAT 2</a:t>
            </a:r>
            <a:endParaRPr/>
          </a:p>
        </p:txBody>
      </p:sp>
      <p:sp>
        <p:nvSpPr>
          <p:cNvPr id="631" name="Google Shape;631;p38"/>
          <p:cNvSpPr/>
          <p:nvPr/>
        </p:nvSpPr>
        <p:spPr>
          <a:xfrm>
            <a:off x="1432560" y="4101761"/>
            <a:ext cx="9311700" cy="1044900"/>
          </a:xfrm>
          <a:prstGeom prst="roundRect">
            <a:avLst>
              <a:gd name="adj" fmla="val 18130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8"/>
          <p:cNvSpPr txBox="1"/>
          <p:nvPr/>
        </p:nvSpPr>
        <p:spPr>
          <a:xfrm>
            <a:off x="1767902" y="4316405"/>
            <a:ext cx="865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Leverage untrusted relay to securely route messages.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3" name="Google Shape;633;p38" descr="Google Cloud Run Logo PNG Vector (SVG)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7792" y="2162484"/>
            <a:ext cx="976800" cy="87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634" name="Google Shape;634;p38"/>
          <p:cNvSpPr/>
          <p:nvPr/>
        </p:nvSpPr>
        <p:spPr>
          <a:xfrm>
            <a:off x="1432560" y="5314822"/>
            <a:ext cx="9311700" cy="1044900"/>
          </a:xfrm>
          <a:prstGeom prst="roundRect">
            <a:avLst>
              <a:gd name="adj" fmla="val 1813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8"/>
          <p:cNvSpPr txBox="1"/>
          <p:nvPr/>
        </p:nvSpPr>
        <p:spPr>
          <a:xfrm>
            <a:off x="1928750" y="5529475"/>
            <a:ext cx="83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E2E TLS connection over </a:t>
            </a:r>
            <a:r>
              <a:rPr lang="en-US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consecutive TCP sockets.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38"/>
          <p:cNvSpPr txBox="1"/>
          <p:nvPr/>
        </p:nvSpPr>
        <p:spPr>
          <a:xfrm>
            <a:off x="3465861" y="1854895"/>
            <a:ext cx="996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FA7E14"/>
                </a:solidFill>
                <a:latin typeface="Montserrat"/>
                <a:ea typeface="Montserrat"/>
                <a:cs typeface="Montserrat"/>
                <a:sym typeface="Montserrat"/>
              </a:rPr>
              <a:t>NAT 1</a:t>
            </a:r>
            <a:endParaRPr/>
          </a:p>
        </p:txBody>
      </p:sp>
      <p:pic>
        <p:nvPicPr>
          <p:cNvPr id="637" name="Google Shape;6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912" y="1521925"/>
            <a:ext cx="1604838" cy="183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38"/>
          <p:cNvGrpSpPr/>
          <p:nvPr/>
        </p:nvGrpSpPr>
        <p:grpSpPr>
          <a:xfrm>
            <a:off x="3181476" y="2299925"/>
            <a:ext cx="5339025" cy="1023525"/>
            <a:chOff x="3181476" y="2299925"/>
            <a:chExt cx="5339025" cy="1023525"/>
          </a:xfrm>
        </p:grpSpPr>
        <p:pic>
          <p:nvPicPr>
            <p:cNvPr id="639" name="Google Shape;639;p38" descr="&lt;svg xmlns=&quot;http://www.w3.org/2000/svg&quot; height=&quot;24px&quot; viewBox=&quot;0 -960 960 960&quot; width=&quot;24px&quot; fill=&quot;#70ac48&quot;&gt;&lt;path d=&quot;M160-160q-33 0-56.5-23.5T80-240v-480q0-33 23.5-56.5T160-800h640q33 0 56.5 23.5T880-720v159h-80v-79L480-440 160-640v400h480v80H160Zm320-360 320-200H160l320 200ZM160-240v-480 480Zm600 80q-17 0-28.5-11.5T720-200v-120q0-17 11.5-28.5T760-360v-40q0-33 23.5-56.5T840-480q33 0 56.5 23.5T920-400v40q17 0 28.5 11.5T960-320v120q0 17-11.5 28.5T920-160H760Zm40-200h80v-40q0-17-11.5-28.5T840-440q-17 0-28.5 11.5T800-400v40Z&quot;/&gt;&lt;/svg&gt;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5925" y="2732725"/>
              <a:ext cx="590725" cy="59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38" descr="&lt;svg xmlns=&quot;http://www.w3.org/2000/svg&quot; height=&quot;48px&quot; viewBox=&quot;0 -960 960 960&quot; width=&quot;48px&quot; fill=&quot;#70ac48&quot;&gt;&lt;path d=&quot;M280-412q-28 0-48-20t-20-48q0-28 20-48t48-20q28 0 48 20t20 48q0 28-20 48t-48 20Zm0 172q-100 0-170-70T40-480q0-100 70-170t170-70q72 0 126 34t85 103h356l113 113-167 153-88-64-88 64-75-60h-51q-25 60-78.5 98.5T280-240Zm0-60q58 0 107-38.5t63-98.5h114l54 45 88-63 82 62 85-79-51-51H450q-12-56-60-96.5T280-660q-75 0-127.5 52.5T100-480q0 75 52.5 127.5T280-300Z&quot;/&gt;&lt;/svg&gt;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334052">
              <a:off x="3306074" y="2424501"/>
              <a:ext cx="606354" cy="606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38" descr="&lt;svg xmlns=&quot;http://www.w3.org/2000/svg&quot; height=&quot;24px&quot; viewBox=&quot;0 -960 960 960&quot; width=&quot;24px&quot; fill=&quot;#70ac48&quot;&gt;&lt;path d=&quot;M160-160q-33 0-56.5-23.5T80-240v-480q0-33 23.5-56.5T160-800h640q33 0 56.5 23.5T880-720v159h-80v-79L480-440 160-640v400h480v80H160Zm320-360 320-200H160l320 200ZM160-240v-480 480Zm600 80q-17 0-28.5-11.5T720-200v-120q0-17 11.5-28.5T760-360v-40q0-33 23.5-56.5T840-480q33 0 56.5 23.5T920-400v40q17 0 28.5 11.5T960-320v120q0 17-11.5 28.5T920-160H760Zm40-200h80v-40q0-17-11.5-28.5T840-440q-17 0-28.5 11.5T800-400v40Z&quot;/&gt;&lt;/svg&gt;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93813" y="2732725"/>
              <a:ext cx="590725" cy="590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2" name="Google Shape;642;p38"/>
            <p:cNvCxnSpPr/>
            <p:nvPr/>
          </p:nvCxnSpPr>
          <p:spPr>
            <a:xfrm rot="10800000">
              <a:off x="3995443" y="2693289"/>
              <a:ext cx="1116900" cy="21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643" name="Google Shape;643;p38"/>
            <p:cNvCxnSpPr/>
            <p:nvPr/>
          </p:nvCxnSpPr>
          <p:spPr>
            <a:xfrm rot="10800000">
              <a:off x="6420167" y="2698437"/>
              <a:ext cx="1307400" cy="21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</p:cxnSp>
        <p:pic>
          <p:nvPicPr>
            <p:cNvPr id="644" name="Google Shape;644;p38" descr="&lt;svg xmlns=&quot;http://www.w3.org/2000/svg&quot; height=&quot;48px&quot; viewBox=&quot;0 -960 960 960&quot; width=&quot;48px&quot; fill=&quot;#70ac48&quot;&gt;&lt;path d=&quot;M280-412q-28 0-48-20t-20-48q0-28 20-48t48-20q28 0 48 20t20 48q0 28-20 48t-48 20Zm0 172q-100 0-170-70T40-480q0-100 70-170t170-70q72 0 126 34t85 103h356l113 113-167 153-88-64-88 64-75-60h-51q-25 60-78.5 98.5T280-240Zm0-60q58 0 107-38.5t63-98.5h114l54 45 88-63 82 62 85-79-51-51H450q-12-56-60-96.5T280-660q-75 0-127.5 52.5T100-480q0 75 52.5 127.5T280-300Z&quot;/&gt;&lt;/svg&gt;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334052">
              <a:off x="7789549" y="2426138"/>
              <a:ext cx="606354" cy="6063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3-Tier Authentication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5080C98D-9968-CA0D-D841-C97AA3C2BD73}"/>
              </a:ext>
            </a:extLst>
          </p:cNvPr>
          <p:cNvSpPr/>
          <p:nvPr/>
        </p:nvSpPr>
        <p:spPr>
          <a:xfrm>
            <a:off x="834081" y="1540966"/>
            <a:ext cx="3377518" cy="2274903"/>
          </a:xfrm>
          <a:prstGeom prst="roundRect">
            <a:avLst>
              <a:gd name="adj" fmla="val 110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108;p17">
            <a:extLst>
              <a:ext uri="{FF2B5EF4-FFF2-40B4-BE49-F238E27FC236}">
                <a16:creationId xmlns:a16="http://schemas.microsoft.com/office/drawing/2014/main" id="{159B8AFB-B45A-EA46-225A-48ADECD945BF}"/>
              </a:ext>
            </a:extLst>
          </p:cNvPr>
          <p:cNvSpPr txBox="1"/>
          <p:nvPr/>
        </p:nvSpPr>
        <p:spPr>
          <a:xfrm>
            <a:off x="1048508" y="1732560"/>
            <a:ext cx="3023781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User-driven distributed trust introduces new attack vectors.</a:t>
            </a:r>
            <a:endParaRPr lang="en-US"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15;p27">
            <a:extLst>
              <a:ext uri="{FF2B5EF4-FFF2-40B4-BE49-F238E27FC236}">
                <a16:creationId xmlns:a16="http://schemas.microsoft.com/office/drawing/2014/main" id="{FE925464-73A1-5BE6-1294-CB8B99011D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25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107;p17">
            <a:extLst>
              <a:ext uri="{FF2B5EF4-FFF2-40B4-BE49-F238E27FC236}">
                <a16:creationId xmlns:a16="http://schemas.microsoft.com/office/drawing/2014/main" id="{6F16FD87-54A7-F4F2-056F-BE4EF286AE4C}"/>
              </a:ext>
            </a:extLst>
          </p:cNvPr>
          <p:cNvSpPr/>
          <p:nvPr/>
        </p:nvSpPr>
        <p:spPr>
          <a:xfrm>
            <a:off x="834080" y="4015194"/>
            <a:ext cx="3377519" cy="2274903"/>
          </a:xfrm>
          <a:prstGeom prst="roundRect">
            <a:avLst>
              <a:gd name="adj" fmla="val 110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2" name="Google Shape;108;p17">
            <a:extLst>
              <a:ext uri="{FF2B5EF4-FFF2-40B4-BE49-F238E27FC236}">
                <a16:creationId xmlns:a16="http://schemas.microsoft.com/office/drawing/2014/main" id="{6E6D09AF-EA6E-C8B7-7CA6-F490A3AE20E9}"/>
              </a:ext>
            </a:extLst>
          </p:cNvPr>
          <p:cNvSpPr txBox="1"/>
          <p:nvPr/>
        </p:nvSpPr>
        <p:spPr>
          <a:xfrm>
            <a:off x="1053835" y="4206788"/>
            <a:ext cx="3018454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How can a provider secure a deployment it doesn’t control?</a:t>
            </a:r>
            <a:endParaRPr lang="en-US"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Cloud 279">
            <a:extLst>
              <a:ext uri="{FF2B5EF4-FFF2-40B4-BE49-F238E27FC236}">
                <a16:creationId xmlns:a16="http://schemas.microsoft.com/office/drawing/2014/main" id="{8AB250B5-AFCF-6D59-B57A-9AECA90B9E6B}"/>
              </a:ext>
            </a:extLst>
          </p:cNvPr>
          <p:cNvSpPr/>
          <p:nvPr/>
        </p:nvSpPr>
        <p:spPr>
          <a:xfrm rot="11250070">
            <a:off x="4946904" y="2944151"/>
            <a:ext cx="4131452" cy="3114888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6" name="Google Shape;107;p17">
            <a:extLst>
              <a:ext uri="{FF2B5EF4-FFF2-40B4-BE49-F238E27FC236}">
                <a16:creationId xmlns:a16="http://schemas.microsoft.com/office/drawing/2014/main" id="{0BDE4B9A-405B-5505-418B-C1FD2BA291D4}"/>
              </a:ext>
            </a:extLst>
          </p:cNvPr>
          <p:cNvSpPr/>
          <p:nvPr/>
        </p:nvSpPr>
        <p:spPr>
          <a:xfrm>
            <a:off x="6008788" y="4139253"/>
            <a:ext cx="1897998" cy="799315"/>
          </a:xfrm>
          <a:prstGeom prst="roundRect">
            <a:avLst>
              <a:gd name="adj" fmla="val 16308"/>
            </a:avLst>
          </a:pr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7" name="Google Shape;108;p17">
            <a:extLst>
              <a:ext uri="{FF2B5EF4-FFF2-40B4-BE49-F238E27FC236}">
                <a16:creationId xmlns:a16="http://schemas.microsoft.com/office/drawing/2014/main" id="{1B2569B6-FA68-6D80-752C-28B769DB03C0}"/>
              </a:ext>
            </a:extLst>
          </p:cNvPr>
          <p:cNvSpPr txBox="1"/>
          <p:nvPr/>
        </p:nvSpPr>
        <p:spPr>
          <a:xfrm>
            <a:off x="6196009" y="4256545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Application</a:t>
            </a: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88C8E69-456E-BAD2-F2D3-1A6C8F548463}"/>
              </a:ext>
            </a:extLst>
          </p:cNvPr>
          <p:cNvCxnSpPr>
            <a:cxnSpLocks/>
            <a:endCxn id="303" idx="3"/>
          </p:cNvCxnSpPr>
          <p:nvPr/>
        </p:nvCxnSpPr>
        <p:spPr>
          <a:xfrm flipV="1">
            <a:off x="7864398" y="2581190"/>
            <a:ext cx="2027071" cy="15915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7AE84BB-D888-96AF-02D0-A2AFD0E4FF4B}"/>
              </a:ext>
            </a:extLst>
          </p:cNvPr>
          <p:cNvCxnSpPr>
            <a:cxnSpLocks/>
            <a:stCxn id="286" idx="0"/>
            <a:endCxn id="305" idx="3"/>
          </p:cNvCxnSpPr>
          <p:nvPr/>
        </p:nvCxnSpPr>
        <p:spPr>
          <a:xfrm flipV="1">
            <a:off x="6957787" y="1998947"/>
            <a:ext cx="838341" cy="214030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3" name="Cloud 302">
            <a:extLst>
              <a:ext uri="{FF2B5EF4-FFF2-40B4-BE49-F238E27FC236}">
                <a16:creationId xmlns:a16="http://schemas.microsoft.com/office/drawing/2014/main" id="{75336CC5-16BC-F2E1-1551-DA9575A1AC94}"/>
              </a:ext>
            </a:extLst>
          </p:cNvPr>
          <p:cNvSpPr/>
          <p:nvPr/>
        </p:nvSpPr>
        <p:spPr>
          <a:xfrm rot="11250070">
            <a:off x="9176557" y="1472234"/>
            <a:ext cx="1566365" cy="118095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5" name="Cloud 304">
            <a:extLst>
              <a:ext uri="{FF2B5EF4-FFF2-40B4-BE49-F238E27FC236}">
                <a16:creationId xmlns:a16="http://schemas.microsoft.com/office/drawing/2014/main" id="{0856C5D0-E2C5-5E02-C5E1-4AC422B972F7}"/>
              </a:ext>
            </a:extLst>
          </p:cNvPr>
          <p:cNvSpPr/>
          <p:nvPr/>
        </p:nvSpPr>
        <p:spPr>
          <a:xfrm rot="11250070">
            <a:off x="7081216" y="889991"/>
            <a:ext cx="1566365" cy="118095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12" name="Picture 311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1F28A33C-5690-2752-EBC6-743AAAB3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11018520" y="3959352"/>
            <a:ext cx="898304" cy="1150347"/>
          </a:xfrm>
          <a:prstGeom prst="rect">
            <a:avLst/>
          </a:prstGeom>
        </p:spPr>
      </p:pic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37DB4F-9D00-37F6-78C1-2450D951BE8E}"/>
              </a:ext>
            </a:extLst>
          </p:cNvPr>
          <p:cNvCxnSpPr>
            <a:cxnSpLocks/>
            <a:stCxn id="286" idx="3"/>
          </p:cNvCxnSpPr>
          <p:nvPr/>
        </p:nvCxnSpPr>
        <p:spPr>
          <a:xfrm>
            <a:off x="7906786" y="4538911"/>
            <a:ext cx="332727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45" name="Picture 10" descr="page1image3623568">
            <a:extLst>
              <a:ext uri="{FF2B5EF4-FFF2-40B4-BE49-F238E27FC236}">
                <a16:creationId xmlns:a16="http://schemas.microsoft.com/office/drawing/2014/main" id="{3F1C58DB-FBB9-1358-A43B-CA354659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1" y="3695578"/>
            <a:ext cx="596463" cy="7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10" descr="page1image3623568">
            <a:extLst>
              <a:ext uri="{FF2B5EF4-FFF2-40B4-BE49-F238E27FC236}">
                <a16:creationId xmlns:a16="http://schemas.microsoft.com/office/drawing/2014/main" id="{53CE3540-D2A3-638E-EA12-4DF2322D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12" y="5055860"/>
            <a:ext cx="596463" cy="7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10" descr="page1image3623568">
            <a:extLst>
              <a:ext uri="{FF2B5EF4-FFF2-40B4-BE49-F238E27FC236}">
                <a16:creationId xmlns:a16="http://schemas.microsoft.com/office/drawing/2014/main" id="{512523A5-5477-5611-72B8-A816B4D9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038" y="2642824"/>
            <a:ext cx="596463" cy="7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" name="Google Shape;108;p17">
            <a:extLst>
              <a:ext uri="{FF2B5EF4-FFF2-40B4-BE49-F238E27FC236}">
                <a16:creationId xmlns:a16="http://schemas.microsoft.com/office/drawing/2014/main" id="{56EF1D60-7208-3F8C-E218-0E80BAB89B64}"/>
              </a:ext>
            </a:extLst>
          </p:cNvPr>
          <p:cNvSpPr txBox="1"/>
          <p:nvPr/>
        </p:nvSpPr>
        <p:spPr>
          <a:xfrm>
            <a:off x="9400032" y="4056934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Network</a:t>
            </a:r>
          </a:p>
        </p:txBody>
      </p:sp>
      <p:sp>
        <p:nvSpPr>
          <p:cNvPr id="367" name="Google Shape;108;p17">
            <a:extLst>
              <a:ext uri="{FF2B5EF4-FFF2-40B4-BE49-F238E27FC236}">
                <a16:creationId xmlns:a16="http://schemas.microsoft.com/office/drawing/2014/main" id="{CF85A255-6669-B05B-7BF6-F2655E5F7EB7}"/>
              </a:ext>
            </a:extLst>
          </p:cNvPr>
          <p:cNvSpPr txBox="1"/>
          <p:nvPr/>
        </p:nvSpPr>
        <p:spPr>
          <a:xfrm>
            <a:off x="5433153" y="5227769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Cloud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96D109-8DE6-0524-507B-34C2CE3308A8}"/>
              </a:ext>
            </a:extLst>
          </p:cNvPr>
          <p:cNvCxnSpPr>
            <a:cxnSpLocks/>
          </p:cNvCxnSpPr>
          <p:nvPr/>
        </p:nvCxnSpPr>
        <p:spPr>
          <a:xfrm flipV="1">
            <a:off x="7869127" y="2576833"/>
            <a:ext cx="2031333" cy="1592116"/>
          </a:xfrm>
          <a:prstGeom prst="line">
            <a:avLst/>
          </a:prstGeom>
          <a:ln w="19050" cap="flat" cmpd="sng" algn="ctr">
            <a:solidFill>
              <a:srgbClr val="89000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542F7-AB14-38E1-9A6B-C836F5A0D73C}"/>
              </a:ext>
            </a:extLst>
          </p:cNvPr>
          <p:cNvCxnSpPr>
            <a:cxnSpLocks/>
          </p:cNvCxnSpPr>
          <p:nvPr/>
        </p:nvCxnSpPr>
        <p:spPr>
          <a:xfrm flipV="1">
            <a:off x="6966778" y="1994590"/>
            <a:ext cx="838341" cy="2140306"/>
          </a:xfrm>
          <a:prstGeom prst="line">
            <a:avLst/>
          </a:prstGeom>
          <a:ln w="19050" cap="flat" cmpd="sng" algn="ctr">
            <a:solidFill>
              <a:srgbClr val="89000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304A4-5BEF-AD8B-0328-558E40F03D96}"/>
              </a:ext>
            </a:extLst>
          </p:cNvPr>
          <p:cNvCxnSpPr>
            <a:cxnSpLocks/>
          </p:cNvCxnSpPr>
          <p:nvPr/>
        </p:nvCxnSpPr>
        <p:spPr>
          <a:xfrm>
            <a:off x="7911515" y="4534832"/>
            <a:ext cx="3327271" cy="0"/>
          </a:xfrm>
          <a:prstGeom prst="line">
            <a:avLst/>
          </a:prstGeom>
          <a:ln w="19050" cap="flat" cmpd="sng" algn="ctr">
            <a:solidFill>
              <a:srgbClr val="890008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7C7A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7C7A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CACB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CACB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41" grpId="0" animBg="1"/>
      <p:bldP spid="342" grpId="0"/>
      <p:bldP spid="280" grpId="0" animBg="1"/>
      <p:bldP spid="2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3-Tier Authentication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15;p27">
            <a:extLst>
              <a:ext uri="{FF2B5EF4-FFF2-40B4-BE49-F238E27FC236}">
                <a16:creationId xmlns:a16="http://schemas.microsoft.com/office/drawing/2014/main" id="{FE925464-73A1-5BE6-1294-CB8B99011D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26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58;p20">
            <a:extLst>
              <a:ext uri="{FF2B5EF4-FFF2-40B4-BE49-F238E27FC236}">
                <a16:creationId xmlns:a16="http://schemas.microsoft.com/office/drawing/2014/main" id="{81CF4C53-95E7-6D33-7A62-EED014E24C05}"/>
              </a:ext>
            </a:extLst>
          </p:cNvPr>
          <p:cNvSpPr/>
          <p:nvPr/>
        </p:nvSpPr>
        <p:spPr>
          <a:xfrm>
            <a:off x="460546" y="1558811"/>
            <a:ext cx="4148616" cy="1431875"/>
          </a:xfrm>
          <a:prstGeom prst="roundRect">
            <a:avLst>
              <a:gd name="adj" fmla="val 16667"/>
            </a:avLst>
          </a:prstGeom>
          <a:solidFill>
            <a:srgbClr val="76B649">
              <a:alpha val="2509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59;p20">
                <a:extLst>
                  <a:ext uri="{FF2B5EF4-FFF2-40B4-BE49-F238E27FC236}">
                    <a16:creationId xmlns:a16="http://schemas.microsoft.com/office/drawing/2014/main" id="{56EB5A67-9CCF-3E3E-5CE7-330699F36A16}"/>
                  </a:ext>
                </a:extLst>
              </p:cNvPr>
              <p:cNvSpPr txBox="1"/>
              <p:nvPr/>
            </p:nvSpPr>
            <p:spPr>
              <a:xfrm>
                <a:off x="1340615" y="1673835"/>
                <a:ext cx="3203984" cy="1201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b="1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Application:</a:t>
                </a:r>
                <a:r>
                  <a:rPr lang="en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" b="1" dirty="0" err="1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MPCAuth</a:t>
                </a:r>
                <a:endParaRPr lang="en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User authenticates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 parties with the work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Montserrat"/>
                        <a:cs typeface="Montserrat"/>
                        <a:sym typeface="Montserrat"/>
                      </a:rPr>
                      <m:t>1</m:t>
                    </m:r>
                  </m:oMath>
                </a14:m>
                <a:r>
                  <a:rPr lang="en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.</a:t>
                </a:r>
                <a:endParaRPr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mc:Choice>
        <mc:Fallback xmlns="">
          <p:sp>
            <p:nvSpPr>
              <p:cNvPr id="10" name="Google Shape;159;p20">
                <a:extLst>
                  <a:ext uri="{FF2B5EF4-FFF2-40B4-BE49-F238E27FC236}">
                    <a16:creationId xmlns:a16="http://schemas.microsoft.com/office/drawing/2014/main" id="{56EB5A67-9CCF-3E3E-5CE7-330699F36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15" y="1673835"/>
                <a:ext cx="3203984" cy="1201827"/>
              </a:xfrm>
              <a:prstGeom prst="rect">
                <a:avLst/>
              </a:prstGeom>
              <a:blipFill>
                <a:blip r:embed="rId3"/>
                <a:stretch>
                  <a:fillRect l="-787" r="-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58;p20">
            <a:extLst>
              <a:ext uri="{FF2B5EF4-FFF2-40B4-BE49-F238E27FC236}">
                <a16:creationId xmlns:a16="http://schemas.microsoft.com/office/drawing/2014/main" id="{34B52DB9-769E-C8D0-CC5B-3DE6FDE4F349}"/>
              </a:ext>
            </a:extLst>
          </p:cNvPr>
          <p:cNvSpPr/>
          <p:nvPr/>
        </p:nvSpPr>
        <p:spPr>
          <a:xfrm>
            <a:off x="460546" y="3227790"/>
            <a:ext cx="4148616" cy="1431875"/>
          </a:xfrm>
          <a:prstGeom prst="roundRect">
            <a:avLst>
              <a:gd name="adj" fmla="val 16667"/>
            </a:avLst>
          </a:prstGeom>
          <a:solidFill>
            <a:srgbClr val="409435">
              <a:alpha val="2509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58;p20">
            <a:extLst>
              <a:ext uri="{FF2B5EF4-FFF2-40B4-BE49-F238E27FC236}">
                <a16:creationId xmlns:a16="http://schemas.microsoft.com/office/drawing/2014/main" id="{20BAA6E5-2227-8CFD-7AF9-A9590194FD8E}"/>
              </a:ext>
            </a:extLst>
          </p:cNvPr>
          <p:cNvSpPr/>
          <p:nvPr/>
        </p:nvSpPr>
        <p:spPr>
          <a:xfrm>
            <a:off x="460546" y="4938568"/>
            <a:ext cx="4148616" cy="1435608"/>
          </a:xfrm>
          <a:prstGeom prst="roundRect">
            <a:avLst>
              <a:gd name="adj" fmla="val 16667"/>
            </a:avLst>
          </a:prstGeom>
          <a:solidFill>
            <a:srgbClr val="336C26">
              <a:alpha val="2509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159;p20">
            <a:extLst>
              <a:ext uri="{FF2B5EF4-FFF2-40B4-BE49-F238E27FC236}">
                <a16:creationId xmlns:a16="http://schemas.microsoft.com/office/drawing/2014/main" id="{2F826E4A-9319-1746-F83D-800890EC58B7}"/>
              </a:ext>
            </a:extLst>
          </p:cNvPr>
          <p:cNvSpPr txBox="1"/>
          <p:nvPr/>
        </p:nvSpPr>
        <p:spPr>
          <a:xfrm>
            <a:off x="1340615" y="3342814"/>
            <a:ext cx="3172354" cy="12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Cloud: Access Keys</a:t>
            </a:r>
            <a:endParaRPr lang="en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Clients store IAM access keys for invocation.</a:t>
            </a:r>
            <a:endParaRPr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59;p20">
            <a:extLst>
              <a:ext uri="{FF2B5EF4-FFF2-40B4-BE49-F238E27FC236}">
                <a16:creationId xmlns:a16="http://schemas.microsoft.com/office/drawing/2014/main" id="{0296284D-88C1-47FB-D939-C74C7F3B0C20}"/>
              </a:ext>
            </a:extLst>
          </p:cNvPr>
          <p:cNvSpPr txBox="1"/>
          <p:nvPr/>
        </p:nvSpPr>
        <p:spPr>
          <a:xfrm>
            <a:off x="1340615" y="5055459"/>
            <a:ext cx="3176131" cy="12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Network: Certificates</a:t>
            </a:r>
            <a:endParaRPr lang="en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Parties authenticate with user-signed certificates.</a:t>
            </a:r>
            <a:endParaRPr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9F110-632B-3BB5-5A1E-5E84D38F2F12}"/>
              </a:ext>
            </a:extLst>
          </p:cNvPr>
          <p:cNvSpPr/>
          <p:nvPr/>
        </p:nvSpPr>
        <p:spPr>
          <a:xfrm rot="4022095">
            <a:off x="16613905" y="1158063"/>
            <a:ext cx="1083975" cy="916590"/>
          </a:xfrm>
          <a:prstGeom prst="rect">
            <a:avLst/>
          </a:prstGeom>
          <a:solidFill>
            <a:srgbClr val="4094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76DA0-5982-A64C-1259-DBC257B70756}"/>
              </a:ext>
            </a:extLst>
          </p:cNvPr>
          <p:cNvSpPr/>
          <p:nvPr/>
        </p:nvSpPr>
        <p:spPr>
          <a:xfrm rot="4022095">
            <a:off x="16589714" y="2253047"/>
            <a:ext cx="1083975" cy="916590"/>
          </a:xfrm>
          <a:prstGeom prst="rect">
            <a:avLst/>
          </a:prstGeom>
          <a:solidFill>
            <a:srgbClr val="76B6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6F058-A505-66E5-E04C-317EB70777AA}"/>
              </a:ext>
            </a:extLst>
          </p:cNvPr>
          <p:cNvSpPr/>
          <p:nvPr/>
        </p:nvSpPr>
        <p:spPr>
          <a:xfrm rot="4022095">
            <a:off x="16589715" y="28658"/>
            <a:ext cx="1083975" cy="916590"/>
          </a:xfrm>
          <a:prstGeom prst="rect">
            <a:avLst/>
          </a:prstGeom>
          <a:solidFill>
            <a:srgbClr val="346C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Cloud 279">
            <a:extLst>
              <a:ext uri="{FF2B5EF4-FFF2-40B4-BE49-F238E27FC236}">
                <a16:creationId xmlns:a16="http://schemas.microsoft.com/office/drawing/2014/main" id="{8AB250B5-AFCF-6D59-B57A-9AECA90B9E6B}"/>
              </a:ext>
            </a:extLst>
          </p:cNvPr>
          <p:cNvSpPr/>
          <p:nvPr/>
        </p:nvSpPr>
        <p:spPr>
          <a:xfrm rot="11250070">
            <a:off x="4946904" y="2944151"/>
            <a:ext cx="4131452" cy="3114888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6" name="Google Shape;107;p17">
            <a:extLst>
              <a:ext uri="{FF2B5EF4-FFF2-40B4-BE49-F238E27FC236}">
                <a16:creationId xmlns:a16="http://schemas.microsoft.com/office/drawing/2014/main" id="{0BDE4B9A-405B-5505-418B-C1FD2BA291D4}"/>
              </a:ext>
            </a:extLst>
          </p:cNvPr>
          <p:cNvSpPr/>
          <p:nvPr/>
        </p:nvSpPr>
        <p:spPr>
          <a:xfrm>
            <a:off x="6005534" y="4139253"/>
            <a:ext cx="1897998" cy="799315"/>
          </a:xfrm>
          <a:prstGeom prst="roundRect">
            <a:avLst>
              <a:gd name="adj" fmla="val 16308"/>
            </a:avLst>
          </a:prstGeom>
          <a:solidFill>
            <a:srgbClr val="C4C4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7" name="Google Shape;108;p17">
            <a:extLst>
              <a:ext uri="{FF2B5EF4-FFF2-40B4-BE49-F238E27FC236}">
                <a16:creationId xmlns:a16="http://schemas.microsoft.com/office/drawing/2014/main" id="{1B2569B6-FA68-6D80-752C-28B769DB03C0}"/>
              </a:ext>
            </a:extLst>
          </p:cNvPr>
          <p:cNvSpPr txBox="1"/>
          <p:nvPr/>
        </p:nvSpPr>
        <p:spPr>
          <a:xfrm>
            <a:off x="6192755" y="4256545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Application</a:t>
            </a: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88C8E69-456E-BAD2-F2D3-1A6C8F548463}"/>
              </a:ext>
            </a:extLst>
          </p:cNvPr>
          <p:cNvCxnSpPr>
            <a:cxnSpLocks/>
            <a:endCxn id="303" idx="3"/>
          </p:cNvCxnSpPr>
          <p:nvPr/>
        </p:nvCxnSpPr>
        <p:spPr>
          <a:xfrm flipV="1">
            <a:off x="7861144" y="2581190"/>
            <a:ext cx="2027071" cy="159156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7AE84BB-D888-96AF-02D0-A2AFD0E4FF4B}"/>
              </a:ext>
            </a:extLst>
          </p:cNvPr>
          <p:cNvCxnSpPr>
            <a:cxnSpLocks/>
            <a:stCxn id="286" idx="0"/>
            <a:endCxn id="305" idx="3"/>
          </p:cNvCxnSpPr>
          <p:nvPr/>
        </p:nvCxnSpPr>
        <p:spPr>
          <a:xfrm flipV="1">
            <a:off x="6954533" y="1998947"/>
            <a:ext cx="838341" cy="214030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3" name="Cloud 302">
            <a:extLst>
              <a:ext uri="{FF2B5EF4-FFF2-40B4-BE49-F238E27FC236}">
                <a16:creationId xmlns:a16="http://schemas.microsoft.com/office/drawing/2014/main" id="{75336CC5-16BC-F2E1-1551-DA9575A1AC94}"/>
              </a:ext>
            </a:extLst>
          </p:cNvPr>
          <p:cNvSpPr/>
          <p:nvPr/>
        </p:nvSpPr>
        <p:spPr>
          <a:xfrm rot="11250070">
            <a:off x="9173303" y="1472234"/>
            <a:ext cx="1566365" cy="118095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5" name="Cloud 304">
            <a:extLst>
              <a:ext uri="{FF2B5EF4-FFF2-40B4-BE49-F238E27FC236}">
                <a16:creationId xmlns:a16="http://schemas.microsoft.com/office/drawing/2014/main" id="{0856C5D0-E2C5-5E02-C5E1-4AC422B972F7}"/>
              </a:ext>
            </a:extLst>
          </p:cNvPr>
          <p:cNvSpPr/>
          <p:nvPr/>
        </p:nvSpPr>
        <p:spPr>
          <a:xfrm rot="11250070">
            <a:off x="7077962" y="889991"/>
            <a:ext cx="1566365" cy="118095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12" name="Picture 311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1F28A33C-5690-2752-EBC6-743AAAB38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1018520" y="3959352"/>
            <a:ext cx="898304" cy="1150347"/>
          </a:xfrm>
          <a:prstGeom prst="rect">
            <a:avLst/>
          </a:prstGeom>
        </p:spPr>
      </p:pic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37DB4F-9D00-37F6-78C1-2450D951BE8E}"/>
              </a:ext>
            </a:extLst>
          </p:cNvPr>
          <p:cNvCxnSpPr>
            <a:cxnSpLocks/>
            <a:stCxn id="286" idx="3"/>
          </p:cNvCxnSpPr>
          <p:nvPr/>
        </p:nvCxnSpPr>
        <p:spPr>
          <a:xfrm>
            <a:off x="7903532" y="4538911"/>
            <a:ext cx="333052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7" name="Google Shape;108;p17">
            <a:extLst>
              <a:ext uri="{FF2B5EF4-FFF2-40B4-BE49-F238E27FC236}">
                <a16:creationId xmlns:a16="http://schemas.microsoft.com/office/drawing/2014/main" id="{56EF1D60-7208-3F8C-E218-0E80BAB89B64}"/>
              </a:ext>
            </a:extLst>
          </p:cNvPr>
          <p:cNvSpPr txBox="1"/>
          <p:nvPr/>
        </p:nvSpPr>
        <p:spPr>
          <a:xfrm>
            <a:off x="9400032" y="4056934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Network</a:t>
            </a:r>
          </a:p>
        </p:txBody>
      </p:sp>
      <p:sp>
        <p:nvSpPr>
          <p:cNvPr id="367" name="Google Shape;108;p17">
            <a:extLst>
              <a:ext uri="{FF2B5EF4-FFF2-40B4-BE49-F238E27FC236}">
                <a16:creationId xmlns:a16="http://schemas.microsoft.com/office/drawing/2014/main" id="{CF85A255-6669-B05B-7BF6-F2655E5F7EB7}"/>
              </a:ext>
            </a:extLst>
          </p:cNvPr>
          <p:cNvSpPr txBox="1"/>
          <p:nvPr/>
        </p:nvSpPr>
        <p:spPr>
          <a:xfrm>
            <a:off x="5429899" y="5227769"/>
            <a:ext cx="1588169" cy="5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Cloud</a:t>
            </a:r>
          </a:p>
        </p:txBody>
      </p:sp>
      <p:pic>
        <p:nvPicPr>
          <p:cNvPr id="12" name="Picture 11" descr="A green lock and fingerprint&#10;&#10;Description automatically generated">
            <a:extLst>
              <a:ext uri="{FF2B5EF4-FFF2-40B4-BE49-F238E27FC236}">
                <a16:creationId xmlns:a16="http://schemas.microsoft.com/office/drawing/2014/main" id="{F8670959-5441-B2E0-F31B-B0437595A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266" y="3826215"/>
            <a:ext cx="645407" cy="645407"/>
          </a:xfrm>
          <a:prstGeom prst="rect">
            <a:avLst/>
          </a:prstGeom>
        </p:spPr>
      </p:pic>
      <p:pic>
        <p:nvPicPr>
          <p:cNvPr id="23" name="Picture 22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1CE770FB-F147-0422-95D2-A5DAAA369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378" y="2822313"/>
            <a:ext cx="540649" cy="540649"/>
          </a:xfrm>
          <a:prstGeom prst="rect">
            <a:avLst/>
          </a:prstGeom>
        </p:spPr>
      </p:pic>
      <p:pic>
        <p:nvPicPr>
          <p:cNvPr id="27" name="Picture 26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83CA9C17-6935-A569-78D2-EE567BD03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92698">
            <a:off x="11192545" y="5088405"/>
            <a:ext cx="557784" cy="557784"/>
          </a:xfrm>
          <a:prstGeom prst="rect">
            <a:avLst/>
          </a:prstGeom>
        </p:spPr>
      </p:pic>
      <p:pic>
        <p:nvPicPr>
          <p:cNvPr id="28" name="Picture 27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1426BBB3-978E-0364-2E3D-A45FFC6C6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380" y="1838944"/>
            <a:ext cx="540649" cy="540649"/>
          </a:xfrm>
          <a:prstGeom prst="rect">
            <a:avLst/>
          </a:prstGeom>
        </p:spPr>
      </p:pic>
      <p:pic>
        <p:nvPicPr>
          <p:cNvPr id="29" name="Picture 28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523EDDCB-9CF1-637E-05BE-FA0884514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128" y="2379593"/>
            <a:ext cx="540649" cy="540649"/>
          </a:xfrm>
          <a:prstGeom prst="rect">
            <a:avLst/>
          </a:prstGeom>
        </p:spPr>
      </p:pic>
      <p:pic>
        <p:nvPicPr>
          <p:cNvPr id="30" name="Picture 29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09E066BA-3B53-5C4F-7940-66F8DA628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4030" y="3374278"/>
            <a:ext cx="540649" cy="540649"/>
          </a:xfrm>
          <a:prstGeom prst="rect">
            <a:avLst/>
          </a:prstGeom>
        </p:spPr>
      </p:pic>
      <p:pic>
        <p:nvPicPr>
          <p:cNvPr id="31" name="Picture 30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7181BDEE-3357-513F-FED1-BBB622AB6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094" y="4294198"/>
            <a:ext cx="540649" cy="540649"/>
          </a:xfrm>
          <a:prstGeom prst="rect">
            <a:avLst/>
          </a:prstGeom>
        </p:spPr>
      </p:pic>
      <p:pic>
        <p:nvPicPr>
          <p:cNvPr id="6" name="Picture 5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FC1990C4-19CB-5323-91AA-C50716856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51" y="5263564"/>
            <a:ext cx="760023" cy="760023"/>
          </a:xfrm>
          <a:prstGeom prst="rect">
            <a:avLst/>
          </a:prstGeom>
        </p:spPr>
      </p:pic>
      <p:pic>
        <p:nvPicPr>
          <p:cNvPr id="7" name="Picture 6" descr="A green lock and fingerprint&#10;&#10;Description automatically generated">
            <a:extLst>
              <a:ext uri="{FF2B5EF4-FFF2-40B4-BE49-F238E27FC236}">
                <a16:creationId xmlns:a16="http://schemas.microsoft.com/office/drawing/2014/main" id="{4767E436-29AD-EE3E-6069-33BE7EEE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53" y="1959839"/>
            <a:ext cx="629818" cy="629818"/>
          </a:xfrm>
          <a:prstGeom prst="rect">
            <a:avLst/>
          </a:prstGeom>
        </p:spPr>
      </p:pic>
      <p:pic>
        <p:nvPicPr>
          <p:cNvPr id="8" name="Picture 7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5AE8555E-5195-BDA8-5783-50296BB1D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79" y="3602698"/>
            <a:ext cx="654784" cy="6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 animBg="1"/>
      <p:bldP spid="1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1;p28">
            <a:extLst>
              <a:ext uri="{FF2B5EF4-FFF2-40B4-BE49-F238E27FC236}">
                <a16:creationId xmlns:a16="http://schemas.microsoft.com/office/drawing/2014/main" id="{760D3EEF-37BA-0538-52F6-C4C4BBFE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Resource Protection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58;p20">
            <a:extLst>
              <a:ext uri="{FF2B5EF4-FFF2-40B4-BE49-F238E27FC236}">
                <a16:creationId xmlns:a16="http://schemas.microsoft.com/office/drawing/2014/main" id="{2D96FA50-2A2C-F42E-9F12-3A674D75D220}"/>
              </a:ext>
            </a:extLst>
          </p:cNvPr>
          <p:cNvSpPr/>
          <p:nvPr/>
        </p:nvSpPr>
        <p:spPr>
          <a:xfrm>
            <a:off x="8095085" y="3757803"/>
            <a:ext cx="1987965" cy="1725560"/>
          </a:xfrm>
          <a:prstGeom prst="roundRect">
            <a:avLst>
              <a:gd name="adj" fmla="val 16667"/>
            </a:avLst>
          </a:prstGeom>
          <a:solidFill>
            <a:srgbClr val="E1E1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159;p20">
            <a:extLst>
              <a:ext uri="{FF2B5EF4-FFF2-40B4-BE49-F238E27FC236}">
                <a16:creationId xmlns:a16="http://schemas.microsoft.com/office/drawing/2014/main" id="{0D14AF1C-2357-8348-620C-55B5214293EA}"/>
              </a:ext>
            </a:extLst>
          </p:cNvPr>
          <p:cNvSpPr txBox="1"/>
          <p:nvPr/>
        </p:nvSpPr>
        <p:spPr>
          <a:xfrm>
            <a:off x="8332627" y="3888432"/>
            <a:ext cx="1750423" cy="17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See our paper for details!</a:t>
            </a:r>
            <a:endParaRPr sz="2400" b="1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13F8BC31-8860-9EAF-3D56-9E2F5606186F}"/>
              </a:ext>
            </a:extLst>
          </p:cNvPr>
          <p:cNvSpPr/>
          <p:nvPr/>
        </p:nvSpPr>
        <p:spPr>
          <a:xfrm>
            <a:off x="415600" y="1454332"/>
            <a:ext cx="11247008" cy="976047"/>
          </a:xfrm>
          <a:prstGeom prst="roundRect">
            <a:avLst>
              <a:gd name="adj" fmla="val 18563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108;p17">
            <a:extLst>
              <a:ext uri="{FF2B5EF4-FFF2-40B4-BE49-F238E27FC236}">
                <a16:creationId xmlns:a16="http://schemas.microsoft.com/office/drawing/2014/main" id="{635976BE-2D9D-DD81-EA91-2AE5B3BDECE0}"/>
              </a:ext>
            </a:extLst>
          </p:cNvPr>
          <p:cNvSpPr txBox="1"/>
          <p:nvPr/>
        </p:nvSpPr>
        <p:spPr>
          <a:xfrm>
            <a:off x="640589" y="1636013"/>
            <a:ext cx="10885663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How can the provider </a:t>
            </a:r>
            <a:r>
              <a:rPr lang="en-US" sz="240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protect</a:t>
            </a: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the deployment without controlling it?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15;p27">
            <a:extLst>
              <a:ext uri="{FF2B5EF4-FFF2-40B4-BE49-F238E27FC236}">
                <a16:creationId xmlns:a16="http://schemas.microsoft.com/office/drawing/2014/main" id="{81177F1A-7A35-508A-2FDB-0E121FDC07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27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18CC5-E3D9-40BA-DAC8-0DD66E2F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26" y="2782652"/>
            <a:ext cx="5945911" cy="3658182"/>
          </a:xfrm>
          <a:prstGeom prst="roundRect">
            <a:avLst>
              <a:gd name="adj" fmla="val 628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5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28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17FF0-E914-5A0E-3D2B-07699F3EB476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37" name="Picture 13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C6ED232B-01B9-89E9-7E2D-B32BA218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139" name="Picture 138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BA685FCC-34FF-E777-7907-F63FF668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50" name="Picture 149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C677D860-C7E5-85DF-18E3-00AEE40F1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587" y="4532699"/>
            <a:ext cx="482429" cy="482429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913DDE2-077D-F568-73B7-1206C5BA7663}"/>
              </a:ext>
            </a:extLst>
          </p:cNvPr>
          <p:cNvGrpSpPr/>
          <p:nvPr/>
        </p:nvGrpSpPr>
        <p:grpSpPr>
          <a:xfrm>
            <a:off x="3583284" y="3171245"/>
            <a:ext cx="1068827" cy="1128246"/>
            <a:chOff x="2687463" y="2378433"/>
            <a:chExt cx="801620" cy="84618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E692B90-0752-5BF0-5461-D0B6BDAC5285}"/>
                </a:ext>
              </a:extLst>
            </p:cNvPr>
            <p:cNvGrpSpPr/>
            <p:nvPr/>
          </p:nvGrpSpPr>
          <p:grpSpPr>
            <a:xfrm>
              <a:off x="2687463" y="2378433"/>
              <a:ext cx="567803" cy="572700"/>
              <a:chOff x="2663815" y="2487044"/>
              <a:chExt cx="567803" cy="572700"/>
            </a:xfrm>
          </p:grpSpPr>
          <p:sp>
            <p:nvSpPr>
              <p:cNvPr id="145" name="Google Shape;158;p20">
                <a:extLst>
                  <a:ext uri="{FF2B5EF4-FFF2-40B4-BE49-F238E27FC236}">
                    <a16:creationId xmlns:a16="http://schemas.microsoft.com/office/drawing/2014/main" id="{17D28DDE-230B-E634-5F9A-3DA49F4041D4}"/>
                  </a:ext>
                </a:extLst>
              </p:cNvPr>
              <p:cNvSpPr/>
              <p:nvPr/>
            </p:nvSpPr>
            <p:spPr>
              <a:xfrm>
                <a:off x="2663815" y="2487044"/>
                <a:ext cx="567803" cy="572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49" name="Google Shape;159;p20">
                <a:extLst>
                  <a:ext uri="{FF2B5EF4-FFF2-40B4-BE49-F238E27FC236}">
                    <a16:creationId xmlns:a16="http://schemas.microsoft.com/office/drawing/2014/main" id="{1D70EE80-EF73-574C-DE6E-3011F0E449B2}"/>
                  </a:ext>
                </a:extLst>
              </p:cNvPr>
              <p:cNvSpPr txBox="1"/>
              <p:nvPr/>
            </p:nvSpPr>
            <p:spPr>
              <a:xfrm>
                <a:off x="2711512" y="2531327"/>
                <a:ext cx="472408" cy="503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TX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53" name="Picture 152" descr="A blue paper with a pen&#10;&#10;Description automatically generated with low confidence">
              <a:extLst>
                <a:ext uri="{FF2B5EF4-FFF2-40B4-BE49-F238E27FC236}">
                  <a16:creationId xmlns:a16="http://schemas.microsoft.com/office/drawing/2014/main" id="{210E3C31-A79F-C384-EA60-5632FD6F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6842" y="2852376"/>
              <a:ext cx="372241" cy="372241"/>
            </a:xfrm>
            <a:prstGeom prst="rect">
              <a:avLst/>
            </a:prstGeom>
          </p:spPr>
        </p:pic>
      </p:grp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07BC708-F890-CBCD-5515-54C559647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4370" y="2710752"/>
            <a:ext cx="1983391" cy="198339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C1E494-615A-7F68-1747-F322EB50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2" y="328499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32518 0.00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58;p20">
            <a:extLst>
              <a:ext uri="{FF2B5EF4-FFF2-40B4-BE49-F238E27FC236}">
                <a16:creationId xmlns:a16="http://schemas.microsoft.com/office/drawing/2014/main" id="{F0A741B2-1F4D-CD77-42DA-62D73C5B4CB0}"/>
              </a:ext>
            </a:extLst>
          </p:cNvPr>
          <p:cNvSpPr/>
          <p:nvPr/>
        </p:nvSpPr>
        <p:spPr>
          <a:xfrm>
            <a:off x="3436211" y="3232121"/>
            <a:ext cx="1957125" cy="718105"/>
          </a:xfrm>
          <a:prstGeom prst="roundRect">
            <a:avLst>
              <a:gd name="adj" fmla="val 22212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29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21" name="Picture 20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DD2A11EA-DC98-3513-E268-D042BAD52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AF7F55-2311-6FD6-5B22-5F798F690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96148" y="4478751"/>
            <a:ext cx="385068" cy="293615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10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1C82C4-FF6C-BE83-9C88-FFD31453ECD7}"/>
              </a:ext>
            </a:extLst>
          </p:cNvPr>
          <p:cNvCxnSpPr>
            <a:cxnSpLocks/>
          </p:cNvCxnSpPr>
          <p:nvPr/>
        </p:nvCxnSpPr>
        <p:spPr>
          <a:xfrm flipV="1">
            <a:off x="3148012" y="2522175"/>
            <a:ext cx="2491760" cy="6939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328EAC-3CB0-E1B2-6AA0-C5D66F6C7CE9}"/>
              </a:ext>
            </a:extLst>
          </p:cNvPr>
          <p:cNvCxnSpPr>
            <a:cxnSpLocks/>
          </p:cNvCxnSpPr>
          <p:nvPr/>
        </p:nvCxnSpPr>
        <p:spPr>
          <a:xfrm>
            <a:off x="3137351" y="3936881"/>
            <a:ext cx="2586155" cy="10837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Google Shape;159;p20">
            <a:extLst>
              <a:ext uri="{FF2B5EF4-FFF2-40B4-BE49-F238E27FC236}">
                <a16:creationId xmlns:a16="http://schemas.microsoft.com/office/drawing/2014/main" id="{C5058640-C361-719F-B3D1-4888F06C6A1C}"/>
              </a:ext>
            </a:extLst>
          </p:cNvPr>
          <p:cNvSpPr txBox="1"/>
          <p:nvPr/>
        </p:nvSpPr>
        <p:spPr>
          <a:xfrm>
            <a:off x="3481542" y="3226935"/>
            <a:ext cx="1911793" cy="71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3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Programmatically deploy application</a:t>
            </a:r>
            <a:endParaRPr sz="13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EF8124-E856-17D0-4111-CA2BD93E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58" y="3563001"/>
            <a:ext cx="841248" cy="8412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9D6522C-F992-E7C0-0E6E-E8AF0550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2" y="328499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artoon&#10;&#10;Description automatically generated">
            <a:extLst>
              <a:ext uri="{FF2B5EF4-FFF2-40B4-BE49-F238E27FC236}">
                <a16:creationId xmlns:a16="http://schemas.microsoft.com/office/drawing/2014/main" id="{62FED04F-AADA-5B21-0ABF-7F340A3CB1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333" y="4834505"/>
            <a:ext cx="620776" cy="620776"/>
          </a:xfrm>
          <a:prstGeom prst="rect">
            <a:avLst/>
          </a:prstGeom>
        </p:spPr>
      </p:pic>
      <p:pic>
        <p:nvPicPr>
          <p:cNvPr id="11" name="Picture 10" descr="A picture containing cartoon&#10;&#10;Description automatically generated">
            <a:extLst>
              <a:ext uri="{FF2B5EF4-FFF2-40B4-BE49-F238E27FC236}">
                <a16:creationId xmlns:a16="http://schemas.microsoft.com/office/drawing/2014/main" id="{3DE7BCC4-9F45-7C33-6C5D-A6D77E4AD34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5595"/>
          <a:stretch/>
        </p:blipFill>
        <p:spPr>
          <a:xfrm>
            <a:off x="398913" y="4833151"/>
            <a:ext cx="213577" cy="620776"/>
          </a:xfrm>
          <a:prstGeom prst="rect">
            <a:avLst/>
          </a:prstGeom>
        </p:spPr>
      </p:pic>
      <p:pic>
        <p:nvPicPr>
          <p:cNvPr id="13" name="Picture 12" descr="A picture containing cartoon&#10;&#10;Description automatically generated">
            <a:extLst>
              <a:ext uri="{FF2B5EF4-FFF2-40B4-BE49-F238E27FC236}">
                <a16:creationId xmlns:a16="http://schemas.microsoft.com/office/drawing/2014/main" id="{066D0003-FE32-C64E-78A5-3A918B18B4F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5460"/>
          <a:stretch/>
        </p:blipFill>
        <p:spPr>
          <a:xfrm>
            <a:off x="911798" y="4833151"/>
            <a:ext cx="214417" cy="620776"/>
          </a:xfrm>
          <a:prstGeom prst="rect">
            <a:avLst/>
          </a:prstGeom>
        </p:spPr>
      </p:pic>
      <p:pic>
        <p:nvPicPr>
          <p:cNvPr id="27" name="Picture 26" descr="A picture containing cartoon&#10;&#10;Description automatically generated">
            <a:extLst>
              <a:ext uri="{FF2B5EF4-FFF2-40B4-BE49-F238E27FC236}">
                <a16:creationId xmlns:a16="http://schemas.microsoft.com/office/drawing/2014/main" id="{9089A2CE-53CC-C7B0-E126-41BC12848F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404" r="34541"/>
          <a:stretch/>
        </p:blipFill>
        <p:spPr>
          <a:xfrm>
            <a:off x="666913" y="4832209"/>
            <a:ext cx="192780" cy="620776"/>
          </a:xfrm>
          <a:prstGeom prst="rect">
            <a:avLst/>
          </a:prstGeom>
        </p:spPr>
      </p:pic>
      <p:pic>
        <p:nvPicPr>
          <p:cNvPr id="15" name="Picture 14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1B96D23C-B55B-EB16-E9F9-6FE767B704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692698">
            <a:off x="2409160" y="4436797"/>
            <a:ext cx="557784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69466 -0.2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9132 -0.425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2129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5802E-6 L 0.72448 -0.279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1398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3625 0.0129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5" grpId="0" animBg="1"/>
      <p:bldP spid="26" grpId="0" animBg="1"/>
      <p:bldP spid="32" grpId="0"/>
      <p:bldP spid="3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06E9118F-C6D3-27E8-89C3-C535D2A2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33" y="3027892"/>
            <a:ext cx="763600" cy="763600"/>
          </a:xfrm>
          <a:prstGeom prst="rect">
            <a:avLst/>
          </a:prstGeom>
        </p:spPr>
      </p:pic>
      <p:pic>
        <p:nvPicPr>
          <p:cNvPr id="5" name="Picture 4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79AC55B-4BD9-5920-CEDE-483FE003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06240" y="1894706"/>
            <a:ext cx="1316093" cy="3029975"/>
          </a:xfrm>
          <a:prstGeom prst="rect">
            <a:avLst/>
          </a:prstGeom>
        </p:spPr>
      </p:pic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9685234" y="1133634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9685234" y="2635538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7">
            <a:alphaModFix/>
          </a:blip>
          <a:srcRect l="12147" r="11065"/>
          <a:stretch/>
        </p:blipFill>
        <p:spPr>
          <a:xfrm>
            <a:off x="9685233" y="4137442"/>
            <a:ext cx="1167369" cy="114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07;p17">
            <a:extLst>
              <a:ext uri="{FF2B5EF4-FFF2-40B4-BE49-F238E27FC236}">
                <a16:creationId xmlns:a16="http://schemas.microsoft.com/office/drawing/2014/main" id="{2A45DF5F-1B2B-D6D8-0640-AF602D86A721}"/>
              </a:ext>
            </a:extLst>
          </p:cNvPr>
          <p:cNvSpPr/>
          <p:nvPr/>
        </p:nvSpPr>
        <p:spPr>
          <a:xfrm>
            <a:off x="879578" y="5538720"/>
            <a:ext cx="9880279" cy="879983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108;p17">
            <a:extLst>
              <a:ext uri="{FF2B5EF4-FFF2-40B4-BE49-F238E27FC236}">
                <a16:creationId xmlns:a16="http://schemas.microsoft.com/office/drawing/2014/main" id="{9ECE4833-C60B-5520-1CF8-0E50B96720EA}"/>
              </a:ext>
            </a:extLst>
          </p:cNvPr>
          <p:cNvSpPr txBox="1"/>
          <p:nvPr/>
        </p:nvSpPr>
        <p:spPr>
          <a:xfrm>
            <a:off x="976684" y="5648925"/>
            <a:ext cx="10008642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Distributing the sensitive data avoids a central point of attack.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6D10C4C-E21E-AD19-C601-60D8D99C56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380"/>
          <a:stretch/>
        </p:blipFill>
        <p:spPr>
          <a:xfrm rot="18850020">
            <a:off x="2820662" y="2893244"/>
            <a:ext cx="305100" cy="500267"/>
          </a:xfrm>
          <a:prstGeom prst="rect">
            <a:avLst/>
          </a:prstGeom>
        </p:spPr>
      </p:pic>
      <p:pic>
        <p:nvPicPr>
          <p:cNvPr id="12" name="Picture 11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8CE66C1-50AF-F282-C41C-0D1F144AFF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066" r="30500"/>
          <a:stretch/>
        </p:blipFill>
        <p:spPr>
          <a:xfrm rot="18850020">
            <a:off x="2501005" y="3186479"/>
            <a:ext cx="372984" cy="500267"/>
          </a:xfrm>
          <a:prstGeom prst="rect">
            <a:avLst/>
          </a:prstGeom>
        </p:spPr>
      </p:pic>
      <p:pic>
        <p:nvPicPr>
          <p:cNvPr id="13" name="Picture 12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F6F0AD7-652D-20CF-9B61-E236747534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8078"/>
          <a:stretch/>
        </p:blipFill>
        <p:spPr>
          <a:xfrm rot="18850020">
            <a:off x="2238237" y="3494532"/>
            <a:ext cx="318065" cy="50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52049 -0.209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104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5309 -0.01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7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4568E-6 L 0.56041 0.140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EA74F557-B964-02B0-2D9D-BEC763FD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199BAAA-2FBB-A249-2B09-8E459C012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3" t="16406" r="66027" b="6510"/>
          <a:stretch/>
        </p:blipFill>
        <p:spPr>
          <a:xfrm rot="18847308">
            <a:off x="5342413" y="5510063"/>
            <a:ext cx="189856" cy="31889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30D4E01-82ED-28DC-A4E7-73141994F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4" t="16406" r="34373" b="6510"/>
          <a:stretch/>
        </p:blipFill>
        <p:spPr>
          <a:xfrm rot="18847308">
            <a:off x="9477101" y="3622018"/>
            <a:ext cx="225069" cy="31889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89510FE-591A-FBEC-9245-284EC07BC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26" t="16406" r="4849" b="6510"/>
          <a:stretch/>
        </p:blipFill>
        <p:spPr>
          <a:xfrm rot="18847308">
            <a:off x="5232896" y="2475104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30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10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11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58;p20">
            <a:extLst>
              <a:ext uri="{FF2B5EF4-FFF2-40B4-BE49-F238E27FC236}">
                <a16:creationId xmlns:a16="http://schemas.microsoft.com/office/drawing/2014/main" id="{B6DB82DE-0DB5-19D2-641B-3AB2663ABC9A}"/>
              </a:ext>
            </a:extLst>
          </p:cNvPr>
          <p:cNvSpPr/>
          <p:nvPr/>
        </p:nvSpPr>
        <p:spPr>
          <a:xfrm>
            <a:off x="9438887" y="675337"/>
            <a:ext cx="1962842" cy="1438812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D0D22-A199-4B24-A8F0-5617AC8E95E8}"/>
              </a:ext>
            </a:extLst>
          </p:cNvPr>
          <p:cNvCxnSpPr>
            <a:cxnSpLocks/>
          </p:cNvCxnSpPr>
          <p:nvPr/>
        </p:nvCxnSpPr>
        <p:spPr>
          <a:xfrm>
            <a:off x="6973037" y="3485038"/>
            <a:ext cx="0" cy="7851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6FA6B2-898B-1A8C-DC58-2DFF206176F1}"/>
              </a:ext>
            </a:extLst>
          </p:cNvPr>
          <p:cNvCxnSpPr>
            <a:cxnSpLocks/>
          </p:cNvCxnSpPr>
          <p:nvPr/>
        </p:nvCxnSpPr>
        <p:spPr>
          <a:xfrm>
            <a:off x="8749875" y="2248064"/>
            <a:ext cx="1140803" cy="5223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A8E8FC-2551-351C-831A-10CC295725D5}"/>
              </a:ext>
            </a:extLst>
          </p:cNvPr>
          <p:cNvSpPr txBox="1"/>
          <p:nvPr/>
        </p:nvSpPr>
        <p:spPr>
          <a:xfrm>
            <a:off x="9396829" y="833973"/>
            <a:ext cx="2004900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MPC: 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Signature Keygen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259415-E214-61E1-049C-75A2BEBCB1BE}"/>
              </a:ext>
            </a:extLst>
          </p:cNvPr>
          <p:cNvCxnSpPr>
            <a:cxnSpLocks/>
          </p:cNvCxnSpPr>
          <p:nvPr/>
        </p:nvCxnSpPr>
        <p:spPr>
          <a:xfrm flipV="1">
            <a:off x="8747805" y="4018427"/>
            <a:ext cx="1203951" cy="945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FE5A54DB-780D-93B9-0601-93D0547E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58" y="3563001"/>
            <a:ext cx="841248" cy="8412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E62B7A-2D0E-2691-A3A5-E73F462D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2" y="328499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cartoon&#10;&#10;Description automatically generated">
            <a:extLst>
              <a:ext uri="{FF2B5EF4-FFF2-40B4-BE49-F238E27FC236}">
                <a16:creationId xmlns:a16="http://schemas.microsoft.com/office/drawing/2014/main" id="{892E0669-93F6-2E44-A5CA-42BA52BFB6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34" name="Picture 33" descr="A picture containing cartoon&#10;&#10;Description automatically generated">
            <a:extLst>
              <a:ext uri="{FF2B5EF4-FFF2-40B4-BE49-F238E27FC236}">
                <a16:creationId xmlns:a16="http://schemas.microsoft.com/office/drawing/2014/main" id="{2A15B723-8F4D-8F2C-A7B8-DFAC9F257D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36" name="Picture 35" descr="A picture containing cartoon&#10;&#10;Description automatically generated">
            <a:extLst>
              <a:ext uri="{FF2B5EF4-FFF2-40B4-BE49-F238E27FC236}">
                <a16:creationId xmlns:a16="http://schemas.microsoft.com/office/drawing/2014/main" id="{E11C1FF4-EA31-B43C-D309-0985F98A614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5" name="Picture 4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69BDE912-0553-E851-AE86-667F9F9FDF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692698">
            <a:off x="2409160" y="4436797"/>
            <a:ext cx="557784" cy="557784"/>
          </a:xfrm>
          <a:prstGeom prst="rect">
            <a:avLst/>
          </a:prstGeom>
        </p:spPr>
      </p:pic>
      <p:pic>
        <p:nvPicPr>
          <p:cNvPr id="27" name="Picture 26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F6193B18-2FA1-3452-AF9E-39A48E71C2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2520" y="4295065"/>
            <a:ext cx="420624" cy="420624"/>
          </a:xfrm>
          <a:prstGeom prst="rect">
            <a:avLst/>
          </a:prstGeom>
        </p:spPr>
      </p:pic>
      <p:pic>
        <p:nvPicPr>
          <p:cNvPr id="28" name="Picture 27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59DBBC25-3EA2-056A-8DD0-748DDD1A2E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7314" y="3015500"/>
            <a:ext cx="420624" cy="420624"/>
          </a:xfrm>
          <a:prstGeom prst="rect">
            <a:avLst/>
          </a:prstGeom>
        </p:spPr>
      </p:pic>
      <p:pic>
        <p:nvPicPr>
          <p:cNvPr id="29" name="Picture 28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2CDE8D07-7710-821F-9857-15DC583CA9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51070" y="1971772"/>
            <a:ext cx="420624" cy="420624"/>
          </a:xfrm>
          <a:prstGeom prst="rect">
            <a:avLst/>
          </a:prstGeom>
        </p:spPr>
      </p:pic>
      <p:pic>
        <p:nvPicPr>
          <p:cNvPr id="30" name="Picture 29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90705566-36F4-2347-D0DA-95DF3C2837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7181" y="4901170"/>
            <a:ext cx="420624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EA74F557-B964-02B0-2D9D-BEC763FD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199BAAA-2FBB-A249-2B09-8E459C012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3" t="16406" r="66027" b="6510"/>
          <a:stretch/>
        </p:blipFill>
        <p:spPr>
          <a:xfrm rot="18847308">
            <a:off x="5342413" y="5510063"/>
            <a:ext cx="189856" cy="31889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30D4E01-82ED-28DC-A4E7-73141994F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4" t="16406" r="34373" b="6510"/>
          <a:stretch/>
        </p:blipFill>
        <p:spPr>
          <a:xfrm rot="18847308">
            <a:off x="9477101" y="3622740"/>
            <a:ext cx="225069" cy="31889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89510FE-591A-FBEC-9245-284EC07BC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26" t="16406" r="4849" b="6510"/>
          <a:stretch/>
        </p:blipFill>
        <p:spPr>
          <a:xfrm rot="18847308">
            <a:off x="5232896" y="2475104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31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9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D0D22-A199-4B24-A8F0-5617AC8E95E8}"/>
              </a:ext>
            </a:extLst>
          </p:cNvPr>
          <p:cNvCxnSpPr>
            <a:cxnSpLocks/>
          </p:cNvCxnSpPr>
          <p:nvPr/>
        </p:nvCxnSpPr>
        <p:spPr>
          <a:xfrm>
            <a:off x="6973037" y="3485038"/>
            <a:ext cx="0" cy="7851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6FA6B2-898B-1A8C-DC58-2DFF206176F1}"/>
              </a:ext>
            </a:extLst>
          </p:cNvPr>
          <p:cNvCxnSpPr>
            <a:cxnSpLocks/>
          </p:cNvCxnSpPr>
          <p:nvPr/>
        </p:nvCxnSpPr>
        <p:spPr>
          <a:xfrm>
            <a:off x="8749875" y="2248064"/>
            <a:ext cx="1140803" cy="5223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259415-E214-61E1-049C-75A2BEBCB1BE}"/>
              </a:ext>
            </a:extLst>
          </p:cNvPr>
          <p:cNvCxnSpPr>
            <a:cxnSpLocks/>
          </p:cNvCxnSpPr>
          <p:nvPr/>
        </p:nvCxnSpPr>
        <p:spPr>
          <a:xfrm flipV="1">
            <a:off x="8747805" y="4018427"/>
            <a:ext cx="1203951" cy="945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FE5A54DB-780D-93B9-0601-93D0547E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58" y="3563001"/>
            <a:ext cx="841248" cy="8412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E62B7A-2D0E-2691-A3A5-E73F462D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2" y="328499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cartoon&#10;&#10;Description automatically generated">
            <a:extLst>
              <a:ext uri="{FF2B5EF4-FFF2-40B4-BE49-F238E27FC236}">
                <a16:creationId xmlns:a16="http://schemas.microsoft.com/office/drawing/2014/main" id="{892E0669-93F6-2E44-A5CA-42BA52BFB6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34" name="Picture 33" descr="A picture containing cartoon&#10;&#10;Description automatically generated">
            <a:extLst>
              <a:ext uri="{FF2B5EF4-FFF2-40B4-BE49-F238E27FC236}">
                <a16:creationId xmlns:a16="http://schemas.microsoft.com/office/drawing/2014/main" id="{2A15B723-8F4D-8F2C-A7B8-DFAC9F257DA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36" name="Picture 35" descr="A picture containing cartoon&#10;&#10;Description automatically generated">
            <a:extLst>
              <a:ext uri="{FF2B5EF4-FFF2-40B4-BE49-F238E27FC236}">
                <a16:creationId xmlns:a16="http://schemas.microsoft.com/office/drawing/2014/main" id="{E11C1FF4-EA31-B43C-D309-0985F98A61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37" name="Picture 36" descr="A picture containing cartoon&#10;&#10;Description automatically generated">
            <a:extLst>
              <a:ext uri="{FF2B5EF4-FFF2-40B4-BE49-F238E27FC236}">
                <a16:creationId xmlns:a16="http://schemas.microsoft.com/office/drawing/2014/main" id="{2F17B3DC-2F9F-FBAB-BAAD-40C129DA03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409" y="4833151"/>
            <a:ext cx="620776" cy="620776"/>
          </a:xfrm>
          <a:prstGeom prst="rect">
            <a:avLst/>
          </a:prstGeom>
        </p:spPr>
      </p:pic>
      <p:pic>
        <p:nvPicPr>
          <p:cNvPr id="38" name="Picture 37" descr="A picture containing cartoon&#10;&#10;Description automatically generated">
            <a:extLst>
              <a:ext uri="{FF2B5EF4-FFF2-40B4-BE49-F238E27FC236}">
                <a16:creationId xmlns:a16="http://schemas.microsoft.com/office/drawing/2014/main" id="{7B3512D5-7451-28F0-B630-7D2DD110A5B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6586"/>
          <a:stretch/>
        </p:blipFill>
        <p:spPr>
          <a:xfrm>
            <a:off x="408958" y="4833151"/>
            <a:ext cx="207425" cy="620776"/>
          </a:xfrm>
          <a:prstGeom prst="rect">
            <a:avLst/>
          </a:prstGeom>
        </p:spPr>
      </p:pic>
      <p:pic>
        <p:nvPicPr>
          <p:cNvPr id="39" name="Picture 38" descr="A picture containing cartoon&#10;&#10;Description automatically generated">
            <a:extLst>
              <a:ext uri="{FF2B5EF4-FFF2-40B4-BE49-F238E27FC236}">
                <a16:creationId xmlns:a16="http://schemas.microsoft.com/office/drawing/2014/main" id="{DD088A3A-D552-F954-9A75-355B09ADBE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909" r="35036"/>
          <a:stretch/>
        </p:blipFill>
        <p:spPr>
          <a:xfrm>
            <a:off x="663835" y="4833151"/>
            <a:ext cx="192781" cy="620776"/>
          </a:xfrm>
          <a:prstGeom prst="rect">
            <a:avLst/>
          </a:prstGeom>
        </p:spPr>
      </p:pic>
      <p:pic>
        <p:nvPicPr>
          <p:cNvPr id="40" name="Picture 39" descr="A picture containing cartoon&#10;&#10;Description automatically generated">
            <a:extLst>
              <a:ext uri="{FF2B5EF4-FFF2-40B4-BE49-F238E27FC236}">
                <a16:creationId xmlns:a16="http://schemas.microsoft.com/office/drawing/2014/main" id="{B001E3F9-37BB-C1D0-B41D-AC94A124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964"/>
          <a:stretch/>
        </p:blipFill>
        <p:spPr>
          <a:xfrm>
            <a:off x="907506" y="4833151"/>
            <a:ext cx="217493" cy="620776"/>
          </a:xfrm>
          <a:prstGeom prst="rect">
            <a:avLst/>
          </a:prstGeom>
        </p:spPr>
      </p:pic>
      <p:sp>
        <p:nvSpPr>
          <p:cNvPr id="16" name="Google Shape;158;p20">
            <a:extLst>
              <a:ext uri="{FF2B5EF4-FFF2-40B4-BE49-F238E27FC236}">
                <a16:creationId xmlns:a16="http://schemas.microsoft.com/office/drawing/2014/main" id="{CC929FB7-1961-81A5-935C-FF8BE4BFBBC3}"/>
              </a:ext>
            </a:extLst>
          </p:cNvPr>
          <p:cNvSpPr/>
          <p:nvPr/>
        </p:nvSpPr>
        <p:spPr>
          <a:xfrm>
            <a:off x="9438887" y="675336"/>
            <a:ext cx="2004900" cy="1644331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F4B3E-2DB0-43FE-372F-D39419D877A8}"/>
              </a:ext>
            </a:extLst>
          </p:cNvPr>
          <p:cNvSpPr txBox="1"/>
          <p:nvPr/>
        </p:nvSpPr>
        <p:spPr>
          <a:xfrm>
            <a:off x="9396829" y="833973"/>
            <a:ext cx="2004900" cy="73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MPCAuth</a:t>
            </a: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: 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auth via pin</a:t>
            </a:r>
          </a:p>
        </p:txBody>
      </p:sp>
      <p:pic>
        <p:nvPicPr>
          <p:cNvPr id="21" name="Picture 20" descr="A picture containing cartoon&#10;&#10;Description automatically generated">
            <a:extLst>
              <a:ext uri="{FF2B5EF4-FFF2-40B4-BE49-F238E27FC236}">
                <a16:creationId xmlns:a16="http://schemas.microsoft.com/office/drawing/2014/main" id="{9FCF90B3-4BAF-6BDD-01C6-3DFCAC1A07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3370" y="1701640"/>
            <a:ext cx="482361" cy="482361"/>
          </a:xfrm>
          <a:prstGeom prst="rect">
            <a:avLst/>
          </a:prstGeom>
        </p:spPr>
      </p:pic>
      <p:pic>
        <p:nvPicPr>
          <p:cNvPr id="27" name="Picture 26" descr="A picture containing cartoon&#10;&#10;Description automatically generated">
            <a:extLst>
              <a:ext uri="{FF2B5EF4-FFF2-40B4-BE49-F238E27FC236}">
                <a16:creationId xmlns:a16="http://schemas.microsoft.com/office/drawing/2014/main" id="{DF92BA1E-DB74-586B-8634-F899B3050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9236" y="1701638"/>
            <a:ext cx="482361" cy="4823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73734C-F04F-6DF3-8B2B-A1AD1BC5738B}"/>
              </a:ext>
            </a:extLst>
          </p:cNvPr>
          <p:cNvSpPr txBox="1"/>
          <p:nvPr/>
        </p:nvSpPr>
        <p:spPr>
          <a:xfrm>
            <a:off x="10223728" y="1738237"/>
            <a:ext cx="33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≟</a:t>
            </a:r>
          </a:p>
        </p:txBody>
      </p:sp>
      <p:pic>
        <p:nvPicPr>
          <p:cNvPr id="30" name="Picture 29" descr="A picture containing cartoon&#10;&#10;Description automatically generated">
            <a:extLst>
              <a:ext uri="{FF2B5EF4-FFF2-40B4-BE49-F238E27FC236}">
                <a16:creationId xmlns:a16="http://schemas.microsoft.com/office/drawing/2014/main" id="{D477EC90-AE1A-489A-8D70-F26E602241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31" name="Picture 30" descr="A picture containing cartoon&#10;&#10;Description automatically generated">
            <a:extLst>
              <a:ext uri="{FF2B5EF4-FFF2-40B4-BE49-F238E27FC236}">
                <a16:creationId xmlns:a16="http://schemas.microsoft.com/office/drawing/2014/main" id="{42911193-6FEE-097C-D745-00DEEB3BB5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41" name="Picture 40" descr="A picture containing cartoon&#10;&#10;Description automatically generated">
            <a:extLst>
              <a:ext uri="{FF2B5EF4-FFF2-40B4-BE49-F238E27FC236}">
                <a16:creationId xmlns:a16="http://schemas.microsoft.com/office/drawing/2014/main" id="{F53D27AF-C904-8668-230F-8D80CBC424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42" name="Picture 41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B3BE98F3-8FF5-35AD-453C-39E7F909E7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7816" y="1666798"/>
            <a:ext cx="322060" cy="322060"/>
          </a:xfrm>
          <a:prstGeom prst="rect">
            <a:avLst/>
          </a:prstGeom>
        </p:spPr>
      </p:pic>
      <p:pic>
        <p:nvPicPr>
          <p:cNvPr id="5" name="Picture 4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16D0167A-30AE-FC69-E41E-E0E8E411A6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692698">
            <a:off x="2409160" y="4436797"/>
            <a:ext cx="557784" cy="557784"/>
          </a:xfrm>
          <a:prstGeom prst="rect">
            <a:avLst/>
          </a:prstGeom>
        </p:spPr>
      </p:pic>
      <p:pic>
        <p:nvPicPr>
          <p:cNvPr id="10" name="Picture 9" descr="A green lock and fingerprint&#10;&#10;Description automatically generated">
            <a:extLst>
              <a:ext uri="{FF2B5EF4-FFF2-40B4-BE49-F238E27FC236}">
                <a16:creationId xmlns:a16="http://schemas.microsoft.com/office/drawing/2014/main" id="{25D22C79-868E-A194-8719-229BFBF614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3082" y="520608"/>
            <a:ext cx="591610" cy="591610"/>
          </a:xfrm>
          <a:prstGeom prst="rect">
            <a:avLst/>
          </a:prstGeom>
        </p:spPr>
      </p:pic>
      <p:pic>
        <p:nvPicPr>
          <p:cNvPr id="24" name="Picture 23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31D0895B-B461-B3BA-B2F7-12FD2C5902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2520" y="4295065"/>
            <a:ext cx="420624" cy="420624"/>
          </a:xfrm>
          <a:prstGeom prst="rect">
            <a:avLst/>
          </a:prstGeom>
        </p:spPr>
      </p:pic>
      <p:pic>
        <p:nvPicPr>
          <p:cNvPr id="29" name="Picture 28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1E65B93C-4B9C-E907-9A1A-6FEE95F19F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7314" y="3015500"/>
            <a:ext cx="420624" cy="420624"/>
          </a:xfrm>
          <a:prstGeom prst="rect">
            <a:avLst/>
          </a:prstGeom>
        </p:spPr>
      </p:pic>
      <p:pic>
        <p:nvPicPr>
          <p:cNvPr id="43" name="Picture 42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F9918E94-0D44-6510-3985-F57BA7DDFE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1070" y="1971772"/>
            <a:ext cx="420624" cy="420624"/>
          </a:xfrm>
          <a:prstGeom prst="rect">
            <a:avLst/>
          </a:prstGeom>
        </p:spPr>
      </p:pic>
      <p:pic>
        <p:nvPicPr>
          <p:cNvPr id="44" name="Picture 43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7DFF24CE-41F2-58E6-24D1-5EDBBA890D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7181" y="4901170"/>
            <a:ext cx="420624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36407 -0.39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196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69566 -0.24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4" y="-122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3907 0.04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EA74F557-B964-02B0-2D9D-BEC763FD2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199BAAA-2FBB-A249-2B09-8E459C012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3" t="16406" r="66027" b="6510"/>
          <a:stretch/>
        </p:blipFill>
        <p:spPr>
          <a:xfrm rot="18847308">
            <a:off x="5342413" y="5510063"/>
            <a:ext cx="189856" cy="31889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30D4E01-82ED-28DC-A4E7-73141994F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4" t="16406" r="34373" b="6510"/>
          <a:stretch/>
        </p:blipFill>
        <p:spPr>
          <a:xfrm rot="18847308">
            <a:off x="9477101" y="3622740"/>
            <a:ext cx="225069" cy="31889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89510FE-591A-FBEC-9245-284EC07BC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26" t="16406" r="4849" b="6510"/>
          <a:stretch/>
        </p:blipFill>
        <p:spPr>
          <a:xfrm rot="18847308">
            <a:off x="5232896" y="2475104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32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9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D0D22-A199-4B24-A8F0-5617AC8E95E8}"/>
              </a:ext>
            </a:extLst>
          </p:cNvPr>
          <p:cNvCxnSpPr>
            <a:cxnSpLocks/>
          </p:cNvCxnSpPr>
          <p:nvPr/>
        </p:nvCxnSpPr>
        <p:spPr>
          <a:xfrm>
            <a:off x="6973037" y="3485038"/>
            <a:ext cx="0" cy="78510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6FA6B2-898B-1A8C-DC58-2DFF206176F1}"/>
              </a:ext>
            </a:extLst>
          </p:cNvPr>
          <p:cNvCxnSpPr>
            <a:cxnSpLocks/>
          </p:cNvCxnSpPr>
          <p:nvPr/>
        </p:nvCxnSpPr>
        <p:spPr>
          <a:xfrm>
            <a:off x="8749875" y="2248064"/>
            <a:ext cx="1140803" cy="5223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259415-E214-61E1-049C-75A2BEBCB1BE}"/>
              </a:ext>
            </a:extLst>
          </p:cNvPr>
          <p:cNvCxnSpPr>
            <a:cxnSpLocks/>
          </p:cNvCxnSpPr>
          <p:nvPr/>
        </p:nvCxnSpPr>
        <p:spPr>
          <a:xfrm flipV="1">
            <a:off x="8747805" y="4018427"/>
            <a:ext cx="1203951" cy="945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FE5A54DB-780D-93B9-0601-93D0547E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58" y="3563001"/>
            <a:ext cx="841248" cy="8412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E62B7A-2D0E-2691-A3A5-E73F462D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2" y="328499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cartoon&#10;&#10;Description automatically generated">
            <a:extLst>
              <a:ext uri="{FF2B5EF4-FFF2-40B4-BE49-F238E27FC236}">
                <a16:creationId xmlns:a16="http://schemas.microsoft.com/office/drawing/2014/main" id="{892E0669-93F6-2E44-A5CA-42BA52BFB6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34" name="Picture 33" descr="A picture containing cartoon&#10;&#10;Description automatically generated">
            <a:extLst>
              <a:ext uri="{FF2B5EF4-FFF2-40B4-BE49-F238E27FC236}">
                <a16:creationId xmlns:a16="http://schemas.microsoft.com/office/drawing/2014/main" id="{2A15B723-8F4D-8F2C-A7B8-DFAC9F257DA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36" name="Picture 35" descr="A picture containing cartoon&#10;&#10;Description automatically generated">
            <a:extLst>
              <a:ext uri="{FF2B5EF4-FFF2-40B4-BE49-F238E27FC236}">
                <a16:creationId xmlns:a16="http://schemas.microsoft.com/office/drawing/2014/main" id="{E11C1FF4-EA31-B43C-D309-0985F98A61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30" name="Picture 29" descr="A picture containing cartoon&#10;&#10;Description automatically generated">
            <a:extLst>
              <a:ext uri="{FF2B5EF4-FFF2-40B4-BE49-F238E27FC236}">
                <a16:creationId xmlns:a16="http://schemas.microsoft.com/office/drawing/2014/main" id="{D477EC90-AE1A-489A-8D70-F26E6022417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31" name="Picture 30" descr="A picture containing cartoon&#10;&#10;Description automatically generated">
            <a:extLst>
              <a:ext uri="{FF2B5EF4-FFF2-40B4-BE49-F238E27FC236}">
                <a16:creationId xmlns:a16="http://schemas.microsoft.com/office/drawing/2014/main" id="{42911193-6FEE-097C-D745-00DEEB3BB5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sp>
        <p:nvSpPr>
          <p:cNvPr id="15" name="Google Shape;107;p17">
            <a:extLst>
              <a:ext uri="{FF2B5EF4-FFF2-40B4-BE49-F238E27FC236}">
                <a16:creationId xmlns:a16="http://schemas.microsoft.com/office/drawing/2014/main" id="{F344DB5C-03F2-343E-D485-8C9CAA01953A}"/>
              </a:ext>
            </a:extLst>
          </p:cNvPr>
          <p:cNvSpPr/>
          <p:nvPr/>
        </p:nvSpPr>
        <p:spPr>
          <a:xfrm>
            <a:off x="9771418" y="4695158"/>
            <a:ext cx="1630311" cy="1694817"/>
          </a:xfrm>
          <a:prstGeom prst="roundRect">
            <a:avLst>
              <a:gd name="adj" fmla="val 18130"/>
            </a:avLst>
          </a:prstGeom>
          <a:solidFill>
            <a:srgbClr val="E6F7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158;p20">
            <a:extLst>
              <a:ext uri="{FF2B5EF4-FFF2-40B4-BE49-F238E27FC236}">
                <a16:creationId xmlns:a16="http://schemas.microsoft.com/office/drawing/2014/main" id="{8F878449-9029-76A4-381D-FF89CD2FA7F9}"/>
              </a:ext>
            </a:extLst>
          </p:cNvPr>
          <p:cNvSpPr/>
          <p:nvPr/>
        </p:nvSpPr>
        <p:spPr>
          <a:xfrm>
            <a:off x="9438887" y="675337"/>
            <a:ext cx="1962842" cy="1438812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D5A0ED-DD21-C59D-D8A5-0D1152280474}"/>
              </a:ext>
            </a:extLst>
          </p:cNvPr>
          <p:cNvSpPr txBox="1"/>
          <p:nvPr/>
        </p:nvSpPr>
        <p:spPr>
          <a:xfrm>
            <a:off x="9396829" y="833973"/>
            <a:ext cx="2004900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MPC: 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Signature Generation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430A89-7F16-63FA-DA25-59A14E304F46}"/>
              </a:ext>
            </a:extLst>
          </p:cNvPr>
          <p:cNvGrpSpPr/>
          <p:nvPr/>
        </p:nvGrpSpPr>
        <p:grpSpPr>
          <a:xfrm>
            <a:off x="3231315" y="3284874"/>
            <a:ext cx="757071" cy="763600"/>
            <a:chOff x="2663815" y="2487044"/>
            <a:chExt cx="567803" cy="572700"/>
          </a:xfrm>
        </p:grpSpPr>
        <p:sp>
          <p:nvSpPr>
            <p:cNvPr id="45" name="Google Shape;158;p20">
              <a:extLst>
                <a:ext uri="{FF2B5EF4-FFF2-40B4-BE49-F238E27FC236}">
                  <a16:creationId xmlns:a16="http://schemas.microsoft.com/office/drawing/2014/main" id="{A4E00C56-2FEA-BCB7-73EB-5791A835CB13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6" name="Google Shape;159;p20">
              <a:extLst>
                <a:ext uri="{FF2B5EF4-FFF2-40B4-BE49-F238E27FC236}">
                  <a16:creationId xmlns:a16="http://schemas.microsoft.com/office/drawing/2014/main" id="{0C77706B-B126-7433-C042-2935BA1E8A5F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4EB364-0862-2311-B714-19E7321CDE1C}"/>
              </a:ext>
            </a:extLst>
          </p:cNvPr>
          <p:cNvGrpSpPr/>
          <p:nvPr/>
        </p:nvGrpSpPr>
        <p:grpSpPr>
          <a:xfrm>
            <a:off x="3243531" y="3278039"/>
            <a:ext cx="757071" cy="763600"/>
            <a:chOff x="2663815" y="2487044"/>
            <a:chExt cx="567803" cy="572700"/>
          </a:xfrm>
        </p:grpSpPr>
        <p:sp>
          <p:nvSpPr>
            <p:cNvPr id="48" name="Google Shape;158;p20">
              <a:extLst>
                <a:ext uri="{FF2B5EF4-FFF2-40B4-BE49-F238E27FC236}">
                  <a16:creationId xmlns:a16="http://schemas.microsoft.com/office/drawing/2014/main" id="{7DDBF66C-E4F0-EBDA-3C45-AD6A67EDCBE3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9" name="Google Shape;159;p20">
              <a:extLst>
                <a:ext uri="{FF2B5EF4-FFF2-40B4-BE49-F238E27FC236}">
                  <a16:creationId xmlns:a16="http://schemas.microsoft.com/office/drawing/2014/main" id="{0CC78DFB-0F04-AFFE-C102-2C5F458B36AC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5699B9-D43D-B70E-A9A8-A6CF6AA91D6C}"/>
              </a:ext>
            </a:extLst>
          </p:cNvPr>
          <p:cNvGrpSpPr/>
          <p:nvPr/>
        </p:nvGrpSpPr>
        <p:grpSpPr>
          <a:xfrm>
            <a:off x="10157605" y="4963644"/>
            <a:ext cx="1068828" cy="1128246"/>
            <a:chOff x="3961099" y="2621417"/>
            <a:chExt cx="801621" cy="8461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D1F9B8-E305-C0C9-D3E2-9DDFCD7D6D76}"/>
                </a:ext>
              </a:extLst>
            </p:cNvPr>
            <p:cNvGrpSpPr/>
            <p:nvPr/>
          </p:nvGrpSpPr>
          <p:grpSpPr>
            <a:xfrm>
              <a:off x="3961099" y="2621417"/>
              <a:ext cx="567803" cy="572700"/>
              <a:chOff x="3937451" y="2730028"/>
              <a:chExt cx="567803" cy="572700"/>
            </a:xfrm>
          </p:grpSpPr>
          <p:sp>
            <p:nvSpPr>
              <p:cNvPr id="53" name="Google Shape;158;p20">
                <a:extLst>
                  <a:ext uri="{FF2B5EF4-FFF2-40B4-BE49-F238E27FC236}">
                    <a16:creationId xmlns:a16="http://schemas.microsoft.com/office/drawing/2014/main" id="{3E246BC3-A77D-B881-58AC-8BF962ED9715}"/>
                  </a:ext>
                </a:extLst>
              </p:cNvPr>
              <p:cNvSpPr/>
              <p:nvPr/>
            </p:nvSpPr>
            <p:spPr>
              <a:xfrm>
                <a:off x="3937451" y="2730028"/>
                <a:ext cx="567803" cy="572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4" name="Google Shape;159;p20">
                <a:extLst>
                  <a:ext uri="{FF2B5EF4-FFF2-40B4-BE49-F238E27FC236}">
                    <a16:creationId xmlns:a16="http://schemas.microsoft.com/office/drawing/2014/main" id="{391C021E-FE9B-FBF3-1873-7ABEB4E6F030}"/>
                  </a:ext>
                </a:extLst>
              </p:cNvPr>
              <p:cNvSpPr txBox="1"/>
              <p:nvPr/>
            </p:nvSpPr>
            <p:spPr>
              <a:xfrm>
                <a:off x="3985148" y="2774310"/>
                <a:ext cx="472408" cy="503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TX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52" name="Picture 51" descr="A blue paper with a pen&#10;&#10;Description automatically generated with low confidence">
              <a:extLst>
                <a:ext uri="{FF2B5EF4-FFF2-40B4-BE49-F238E27FC236}">
                  <a16:creationId xmlns:a16="http://schemas.microsoft.com/office/drawing/2014/main" id="{4C50F141-6901-3C2F-33AE-C78C1FD4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0479" y="3095360"/>
              <a:ext cx="372241" cy="372241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3B3F665-3F9E-E58F-7165-506C0749A053}"/>
              </a:ext>
            </a:extLst>
          </p:cNvPr>
          <p:cNvGrpSpPr/>
          <p:nvPr/>
        </p:nvGrpSpPr>
        <p:grpSpPr>
          <a:xfrm>
            <a:off x="3231315" y="3278039"/>
            <a:ext cx="757071" cy="763600"/>
            <a:chOff x="2663815" y="2487044"/>
            <a:chExt cx="567803" cy="572700"/>
          </a:xfrm>
        </p:grpSpPr>
        <p:sp>
          <p:nvSpPr>
            <p:cNvPr id="56" name="Google Shape;158;p20">
              <a:extLst>
                <a:ext uri="{FF2B5EF4-FFF2-40B4-BE49-F238E27FC236}">
                  <a16:creationId xmlns:a16="http://schemas.microsoft.com/office/drawing/2014/main" id="{FE4EBC03-527B-60D7-AA3F-5572AB823480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7" name="Google Shape;159;p20">
              <a:extLst>
                <a:ext uri="{FF2B5EF4-FFF2-40B4-BE49-F238E27FC236}">
                  <a16:creationId xmlns:a16="http://schemas.microsoft.com/office/drawing/2014/main" id="{A302D014-993B-9C97-8FEA-600BF3047B9F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5" name="Picture 4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4D34D52C-F2AB-85FC-B2E0-BC4C46795A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692698">
            <a:off x="2409160" y="4436797"/>
            <a:ext cx="557784" cy="557784"/>
          </a:xfrm>
          <a:prstGeom prst="rect">
            <a:avLst/>
          </a:prstGeom>
        </p:spPr>
      </p:pic>
      <p:pic>
        <p:nvPicPr>
          <p:cNvPr id="10" name="Picture 9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74E18EDC-B9C4-302B-BF47-C25CA1F2B9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2520" y="4295065"/>
            <a:ext cx="420624" cy="420624"/>
          </a:xfrm>
          <a:prstGeom prst="rect">
            <a:avLst/>
          </a:prstGeom>
        </p:spPr>
      </p:pic>
      <p:pic>
        <p:nvPicPr>
          <p:cNvPr id="16" name="Picture 15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ECB0FB56-29A4-9103-31BC-0422515535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7314" y="3015500"/>
            <a:ext cx="420624" cy="420624"/>
          </a:xfrm>
          <a:prstGeom prst="rect">
            <a:avLst/>
          </a:prstGeom>
        </p:spPr>
      </p:pic>
      <p:pic>
        <p:nvPicPr>
          <p:cNvPr id="18" name="Picture 17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1AC55440-D68E-ABBE-168A-0F88DDE87F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1070" y="1971772"/>
            <a:ext cx="420624" cy="420624"/>
          </a:xfrm>
          <a:prstGeom prst="rect">
            <a:avLst/>
          </a:prstGeom>
        </p:spPr>
      </p:pic>
      <p:pic>
        <p:nvPicPr>
          <p:cNvPr id="21" name="Picture 20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AF311895-48BC-AEC1-A381-A1A0CA7C1C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7181" y="4901170"/>
            <a:ext cx="420624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724 -0.1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4427 -0.0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10078 0.26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Today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33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C16FA8-5855-4901-A8CC-CF56CE5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" name="Picture 1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8F807BEE-FE1C-BEFC-E1F9-586A7D45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87" y="4538191"/>
            <a:ext cx="482429" cy="482429"/>
          </a:xfrm>
          <a:prstGeom prst="rect">
            <a:avLst/>
          </a:prstGeom>
        </p:spPr>
      </p:pic>
      <p:pic>
        <p:nvPicPr>
          <p:cNvPr id="16" name="Picture 15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4BB66BF4-64DC-C227-1128-9B315767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20" name="Picture 19" descr="A picture containing drawing, sketch, illustration, child art&#10;&#10;Description automatically generated">
            <a:extLst>
              <a:ext uri="{FF2B5EF4-FFF2-40B4-BE49-F238E27FC236}">
                <a16:creationId xmlns:a16="http://schemas.microsoft.com/office/drawing/2014/main" id="{DAE74C11-8959-DB74-E569-8063198FD44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9892386" y="2629432"/>
            <a:ext cx="1225004" cy="3127213"/>
          </a:xfrm>
          <a:prstGeom prst="rect">
            <a:avLst/>
          </a:prstGeom>
        </p:spPr>
      </p:pic>
      <p:pic>
        <p:nvPicPr>
          <p:cNvPr id="23" name="Picture 22" descr="A picture containing screenshot, mobile phone, gadget, black&#10;&#10;Description automatically generated">
            <a:extLst>
              <a:ext uri="{FF2B5EF4-FFF2-40B4-BE49-F238E27FC236}">
                <a16:creationId xmlns:a16="http://schemas.microsoft.com/office/drawing/2014/main" id="{70D3C3F9-6371-26E0-EA42-D4E8DD4E5C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23" t="3207" r="34438" b="3418"/>
          <a:stretch/>
        </p:blipFill>
        <p:spPr>
          <a:xfrm rot="5400000">
            <a:off x="8408973" y="2926382"/>
            <a:ext cx="1748371" cy="127194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8CA816-5312-CE67-93AA-BFB44E329752}"/>
              </a:ext>
            </a:extLst>
          </p:cNvPr>
          <p:cNvCxnSpPr>
            <a:cxnSpLocks/>
          </p:cNvCxnSpPr>
          <p:nvPr/>
        </p:nvCxnSpPr>
        <p:spPr>
          <a:xfrm>
            <a:off x="3150605" y="3585164"/>
            <a:ext cx="566566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14">
            <a:extLst>
              <a:ext uri="{FF2B5EF4-FFF2-40B4-BE49-F238E27FC236}">
                <a16:creationId xmlns:a16="http://schemas.microsoft.com/office/drawing/2014/main" id="{147B9C8F-BF9C-9E87-FF63-26947DE90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67457" y="3317374"/>
            <a:ext cx="300240" cy="44071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4F22223-409D-BEC1-16A5-BFCEB6191E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83257" y="3284239"/>
            <a:ext cx="601851" cy="601851"/>
          </a:xfrm>
          <a:prstGeom prst="roundRect">
            <a:avLst/>
          </a:prstGeom>
        </p:spPr>
      </p:pic>
      <p:pic>
        <p:nvPicPr>
          <p:cNvPr id="14342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0B9E31E1-FB03-1075-666F-11191FD1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6C0D7FC-CC58-1A4E-174D-EFE936B6FE5E}"/>
                  </a:ext>
                </a:extLst>
              </p14:cNvPr>
              <p14:cNvContentPartPr/>
              <p14:nvPr/>
            </p14:nvContentPartPr>
            <p14:xfrm>
              <a:off x="6002953" y="3569547"/>
              <a:ext cx="30720" cy="31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6C0D7FC-CC58-1A4E-174D-EFE936B6FE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93918" y="3560444"/>
                <a:ext cx="48429" cy="49523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28F10375-9366-429C-7034-B7F7D258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258" y="4533866"/>
            <a:ext cx="482429" cy="48242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75C96CA-E3CB-A958-C1C0-9896E55CF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pic>
        <p:nvPicPr>
          <p:cNvPr id="48" name="Picture 47" descr="A picture containing graphics, symbol, clipart, graphic design&#10;&#10;Description automatically generated">
            <a:extLst>
              <a:ext uri="{FF2B5EF4-FFF2-40B4-BE49-F238E27FC236}">
                <a16:creationId xmlns:a16="http://schemas.microsoft.com/office/drawing/2014/main" id="{E9010021-6A27-0621-6B3E-D32D97DC0B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2349" y="3758093"/>
            <a:ext cx="580172" cy="5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31 L 0.39722 0.00031 " pathEditMode="relative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22 0.00031 L -3.33333E-6 0.000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Today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34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C16FA8-5855-4901-A8CC-CF56CE5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6" name="Picture 15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4BB66BF4-64DC-C227-1128-9B3157672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4342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0B9E31E1-FB03-1075-666F-11191FD1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75C96CA-E3CB-A958-C1C0-9896E55C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pic>
        <p:nvPicPr>
          <p:cNvPr id="3" name="Picture 2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7225FB12-D202-2369-B487-BEDFAFBEA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2463507" y="3862511"/>
            <a:ext cx="487680" cy="487680"/>
          </a:xfrm>
          <a:prstGeom prst="rect">
            <a:avLst/>
          </a:prstGeom>
        </p:spPr>
      </p:pic>
      <p:sp>
        <p:nvSpPr>
          <p:cNvPr id="4" name="Google Shape;158;p20">
            <a:extLst>
              <a:ext uri="{FF2B5EF4-FFF2-40B4-BE49-F238E27FC236}">
                <a16:creationId xmlns:a16="http://schemas.microsoft.com/office/drawing/2014/main" id="{739E4342-25EE-E9FF-5F07-4698AF3374B9}"/>
              </a:ext>
            </a:extLst>
          </p:cNvPr>
          <p:cNvSpPr/>
          <p:nvPr/>
        </p:nvSpPr>
        <p:spPr>
          <a:xfrm>
            <a:off x="4675102" y="3373740"/>
            <a:ext cx="5042541" cy="1427184"/>
          </a:xfrm>
          <a:prstGeom prst="roundRect">
            <a:avLst>
              <a:gd name="adj" fmla="val 16667"/>
            </a:avLst>
          </a:prstGeom>
          <a:solidFill>
            <a:srgbClr val="EBCA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159;p20">
            <a:extLst>
              <a:ext uri="{FF2B5EF4-FFF2-40B4-BE49-F238E27FC236}">
                <a16:creationId xmlns:a16="http://schemas.microsoft.com/office/drawing/2014/main" id="{ABC35C0E-6611-29BA-F598-052CAA89F2D4}"/>
              </a:ext>
            </a:extLst>
          </p:cNvPr>
          <p:cNvSpPr txBox="1"/>
          <p:nvPr/>
        </p:nvSpPr>
        <p:spPr>
          <a:xfrm>
            <a:off x="4921321" y="3539510"/>
            <a:ext cx="4550103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But what if Alice’s device gets lost, stolen, or broken?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4A03CB7A-53FB-DF43-5B5B-FF34F1A36AE5}"/>
              </a:ext>
            </a:extLst>
          </p:cNvPr>
          <p:cNvSpPr/>
          <p:nvPr/>
        </p:nvSpPr>
        <p:spPr>
          <a:xfrm>
            <a:off x="6644640" y="703096"/>
            <a:ext cx="4119824" cy="1487281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59;p20">
            <a:extLst>
              <a:ext uri="{FF2B5EF4-FFF2-40B4-BE49-F238E27FC236}">
                <a16:creationId xmlns:a16="http://schemas.microsoft.com/office/drawing/2014/main" id="{DACA7571-7517-0A2A-E885-764FACB8642D}"/>
              </a:ext>
            </a:extLst>
          </p:cNvPr>
          <p:cNvSpPr txBox="1"/>
          <p:nvPr/>
        </p:nvSpPr>
        <p:spPr>
          <a:xfrm>
            <a:off x="6859336" y="898913"/>
            <a:ext cx="3791139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Where can Alice store her encryption key?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Picture 8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D1E3BC60-3840-5A44-F985-CC75364F5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587" y="4538191"/>
            <a:ext cx="482429" cy="482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F9D84A-76C8-DC3A-48D4-79D608562DFF}"/>
                  </a:ext>
                </a:extLst>
              </p14:cNvPr>
              <p14:cNvContentPartPr/>
              <p14:nvPr/>
            </p14:nvContentPartPr>
            <p14:xfrm>
              <a:off x="3731809" y="2513271"/>
              <a:ext cx="480" cy="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F9D84A-76C8-DC3A-48D4-79D608562D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7809" y="2489271"/>
                <a:ext cx="48000" cy="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128521B-4F8D-C3C1-4103-32FA4EC945DD}"/>
                  </a:ext>
                </a:extLst>
              </p14:cNvPr>
              <p14:cNvContentPartPr/>
              <p14:nvPr/>
            </p14:nvContentPartPr>
            <p14:xfrm>
              <a:off x="2236467" y="1775113"/>
              <a:ext cx="1479360" cy="1466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128521B-4F8D-C3C1-4103-32FA4EC945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8466" y="1757112"/>
                <a:ext cx="1515003" cy="1502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18A62C-8370-2627-4366-F29D8819587A}"/>
                  </a:ext>
                </a:extLst>
              </p14:cNvPr>
              <p14:cNvContentPartPr/>
              <p14:nvPr/>
            </p14:nvContentPartPr>
            <p14:xfrm>
              <a:off x="2794227" y="2669353"/>
              <a:ext cx="727680" cy="254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18A62C-8370-2627-4366-F29D881958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6584" y="2651713"/>
                <a:ext cx="763326" cy="25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22D10BB-2E59-8D71-6675-ABC60A582577}"/>
                  </a:ext>
                </a:extLst>
              </p14:cNvPr>
              <p14:cNvContentPartPr/>
              <p14:nvPr/>
            </p14:nvContentPartPr>
            <p14:xfrm>
              <a:off x="2206227" y="3395113"/>
              <a:ext cx="277440" cy="621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22D10BB-2E59-8D71-6675-ABC60A5825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88235" y="3377116"/>
                <a:ext cx="313065" cy="657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F59F671-F390-299B-3948-4693A58BAB46}"/>
                  </a:ext>
                </a:extLst>
              </p14:cNvPr>
              <p14:cNvContentPartPr/>
              <p14:nvPr/>
            </p14:nvContentPartPr>
            <p14:xfrm>
              <a:off x="2487987" y="3901993"/>
              <a:ext cx="449280" cy="54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F59F671-F390-299B-3948-4693A58BAB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9973" y="3884341"/>
                <a:ext cx="484949" cy="57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D4D591B-6C14-3A01-D035-70BB82EDA8AC}"/>
                  </a:ext>
                </a:extLst>
              </p14:cNvPr>
              <p14:cNvContentPartPr/>
              <p14:nvPr/>
            </p14:nvContentPartPr>
            <p14:xfrm>
              <a:off x="2892379" y="3489673"/>
              <a:ext cx="455520" cy="669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D4D591B-6C14-3A01-D035-70BB82EDA8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4374" y="3471667"/>
                <a:ext cx="491169" cy="7047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5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Today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35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C16FA8-5855-4901-A8CC-CF56CE5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6" name="Picture 15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4BB66BF4-64DC-C227-1128-9B3157672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4342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0B9E31E1-FB03-1075-666F-11191FD1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75C96CA-E3CB-A958-C1C0-9896E55C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Google Shape;158;p20">
            <a:extLst>
              <a:ext uri="{FF2B5EF4-FFF2-40B4-BE49-F238E27FC236}">
                <a16:creationId xmlns:a16="http://schemas.microsoft.com/office/drawing/2014/main" id="{81474357-93F2-9057-EFAC-CEC16A93E579}"/>
              </a:ext>
            </a:extLst>
          </p:cNvPr>
          <p:cNvSpPr/>
          <p:nvPr/>
        </p:nvSpPr>
        <p:spPr>
          <a:xfrm>
            <a:off x="6644640" y="703096"/>
            <a:ext cx="4119824" cy="1487281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59;p20">
            <a:extLst>
              <a:ext uri="{FF2B5EF4-FFF2-40B4-BE49-F238E27FC236}">
                <a16:creationId xmlns:a16="http://schemas.microsoft.com/office/drawing/2014/main" id="{EBBB29A4-92AB-D923-82D0-1C0B038F1658}"/>
              </a:ext>
            </a:extLst>
          </p:cNvPr>
          <p:cNvSpPr txBox="1"/>
          <p:nvPr/>
        </p:nvSpPr>
        <p:spPr>
          <a:xfrm>
            <a:off x="6859336" y="898913"/>
            <a:ext cx="3791139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Where can Alice store her encryption key?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68;p14">
            <a:extLst>
              <a:ext uri="{FF2B5EF4-FFF2-40B4-BE49-F238E27FC236}">
                <a16:creationId xmlns:a16="http://schemas.microsoft.com/office/drawing/2014/main" id="{4394ABB6-1D7B-81D3-2727-3D4851543BD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147" r="11065"/>
          <a:stretch/>
        </p:blipFill>
        <p:spPr>
          <a:xfrm>
            <a:off x="8994328" y="3717530"/>
            <a:ext cx="1956232" cy="191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2;p16">
            <a:extLst>
              <a:ext uri="{FF2B5EF4-FFF2-40B4-BE49-F238E27FC236}">
                <a16:creationId xmlns:a16="http://schemas.microsoft.com/office/drawing/2014/main" id="{312456BE-2196-7F2B-0291-C1AFAF36D2B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0432" r="14662"/>
          <a:stretch/>
        </p:blipFill>
        <p:spPr>
          <a:xfrm>
            <a:off x="8720203" y="2855241"/>
            <a:ext cx="2496815" cy="286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1633E822-B23E-BE90-380E-FA27B1AC5C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587" y="4538191"/>
            <a:ext cx="482429" cy="4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Today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36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C16FA8-5855-4901-A8CC-CF56CE5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6" name="Picture 15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4BB66BF4-64DC-C227-1128-9B3157672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4342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0B9E31E1-FB03-1075-666F-11191FD1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75C96CA-E3CB-A958-C1C0-9896E55C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Google Shape;158;p20">
            <a:extLst>
              <a:ext uri="{FF2B5EF4-FFF2-40B4-BE49-F238E27FC236}">
                <a16:creationId xmlns:a16="http://schemas.microsoft.com/office/drawing/2014/main" id="{81474357-93F2-9057-EFAC-CEC16A93E579}"/>
              </a:ext>
            </a:extLst>
          </p:cNvPr>
          <p:cNvSpPr/>
          <p:nvPr/>
        </p:nvSpPr>
        <p:spPr>
          <a:xfrm>
            <a:off x="6644640" y="703096"/>
            <a:ext cx="4119824" cy="1487281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59;p20">
            <a:extLst>
              <a:ext uri="{FF2B5EF4-FFF2-40B4-BE49-F238E27FC236}">
                <a16:creationId xmlns:a16="http://schemas.microsoft.com/office/drawing/2014/main" id="{EBBB29A4-92AB-D923-82D0-1C0B038F1658}"/>
              </a:ext>
            </a:extLst>
          </p:cNvPr>
          <p:cNvSpPr txBox="1"/>
          <p:nvPr/>
        </p:nvSpPr>
        <p:spPr>
          <a:xfrm>
            <a:off x="6859336" y="898913"/>
            <a:ext cx="3791139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Where can Alice store her encryption key?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68;p14">
            <a:extLst>
              <a:ext uri="{FF2B5EF4-FFF2-40B4-BE49-F238E27FC236}">
                <a16:creationId xmlns:a16="http://schemas.microsoft.com/office/drawing/2014/main" id="{6C9CD378-47E6-6E3F-EC29-2BD339D316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147" r="11065"/>
          <a:stretch/>
        </p:blipFill>
        <p:spPr>
          <a:xfrm>
            <a:off x="8994328" y="3717530"/>
            <a:ext cx="1956232" cy="191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 picture containing cartoon&#10;&#10;Description automatically generated">
            <a:extLst>
              <a:ext uri="{FF2B5EF4-FFF2-40B4-BE49-F238E27FC236}">
                <a16:creationId xmlns:a16="http://schemas.microsoft.com/office/drawing/2014/main" id="{49182388-EDF5-8FC0-F19D-D0B96D740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33" y="4816217"/>
            <a:ext cx="620776" cy="62077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9D47B7B-8128-AD4D-6050-CE7412D079BD}"/>
              </a:ext>
            </a:extLst>
          </p:cNvPr>
          <p:cNvGrpSpPr/>
          <p:nvPr/>
        </p:nvGrpSpPr>
        <p:grpSpPr>
          <a:xfrm>
            <a:off x="1774466" y="4544683"/>
            <a:ext cx="2415982" cy="854447"/>
            <a:chOff x="1330849" y="3439870"/>
            <a:chExt cx="1811987" cy="640835"/>
          </a:xfrm>
        </p:grpSpPr>
        <p:pic>
          <p:nvPicPr>
            <p:cNvPr id="42" name="Picture 41" descr="A blue key with a hole in the center&#10;&#10;Description automatically generated with medium confidence">
              <a:extLst>
                <a:ext uri="{FF2B5EF4-FFF2-40B4-BE49-F238E27FC236}">
                  <a16:creationId xmlns:a16="http://schemas.microsoft.com/office/drawing/2014/main" id="{A20CB01F-FCAE-3FA5-21B4-67D75FF4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6433" y="3556240"/>
              <a:ext cx="361822" cy="361822"/>
            </a:xfrm>
            <a:prstGeom prst="rect">
              <a:avLst/>
            </a:prstGeom>
          </p:spPr>
        </p:pic>
        <p:pic>
          <p:nvPicPr>
            <p:cNvPr id="43" name="Picture 42" descr="A picture containing cartoon&#10;&#10;Description automatically generated">
              <a:extLst>
                <a:ext uri="{FF2B5EF4-FFF2-40B4-BE49-F238E27FC236}">
                  <a16:creationId xmlns:a16="http://schemas.microsoft.com/office/drawing/2014/main" id="{3E1E1AE7-42B0-6AD5-1039-9F10EE32A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0549" y="3615123"/>
              <a:ext cx="465582" cy="4655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01CF05-09A3-88CE-B0A6-F960A8B8A9BD}"/>
                    </a:ext>
                  </a:extLst>
                </p:cNvPr>
                <p:cNvSpPr txBox="1"/>
                <p:nvPr/>
              </p:nvSpPr>
              <p:spPr>
                <a:xfrm>
                  <a:off x="1330849" y="3439870"/>
                  <a:ext cx="1811987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  </m:t>
                      </m:r>
                    </m:oMath>
                  </a14:m>
                  <a:r>
                    <a:rPr lang="en-US" sz="4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)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C01CF05-09A3-88CE-B0A6-F960A8B8A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849" y="3439870"/>
                  <a:ext cx="1811987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7330" t="-26531" r="-12042" b="-48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71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38038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38 0.00216 L 2.77778E-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Today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37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24C16FA8-5855-4901-A8CC-CF56CE51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6" name="Picture 15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4BB66BF4-64DC-C227-1128-9B3157672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4342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0B9E31E1-FB03-1075-666F-11191FD1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75C96CA-E3CB-A958-C1C0-9896E55CF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Google Shape;158;p20">
            <a:extLst>
              <a:ext uri="{FF2B5EF4-FFF2-40B4-BE49-F238E27FC236}">
                <a16:creationId xmlns:a16="http://schemas.microsoft.com/office/drawing/2014/main" id="{81474357-93F2-9057-EFAC-CEC16A93E579}"/>
              </a:ext>
            </a:extLst>
          </p:cNvPr>
          <p:cNvSpPr/>
          <p:nvPr/>
        </p:nvSpPr>
        <p:spPr>
          <a:xfrm>
            <a:off x="6644640" y="703096"/>
            <a:ext cx="4119824" cy="1487281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59;p20">
            <a:extLst>
              <a:ext uri="{FF2B5EF4-FFF2-40B4-BE49-F238E27FC236}">
                <a16:creationId xmlns:a16="http://schemas.microsoft.com/office/drawing/2014/main" id="{EBBB29A4-92AB-D923-82D0-1C0B038F1658}"/>
              </a:ext>
            </a:extLst>
          </p:cNvPr>
          <p:cNvSpPr txBox="1"/>
          <p:nvPr/>
        </p:nvSpPr>
        <p:spPr>
          <a:xfrm>
            <a:off x="6859336" y="898913"/>
            <a:ext cx="3791139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Where can Alice store her encryption key?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68;p14">
            <a:extLst>
              <a:ext uri="{FF2B5EF4-FFF2-40B4-BE49-F238E27FC236}">
                <a16:creationId xmlns:a16="http://schemas.microsoft.com/office/drawing/2014/main" id="{6C9CD378-47E6-6E3F-EC29-2BD339D316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147" r="11065"/>
          <a:stretch/>
        </p:blipFill>
        <p:spPr>
          <a:xfrm>
            <a:off x="8994328" y="3717530"/>
            <a:ext cx="1956232" cy="191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8;p20">
            <a:extLst>
              <a:ext uri="{FF2B5EF4-FFF2-40B4-BE49-F238E27FC236}">
                <a16:creationId xmlns:a16="http://schemas.microsoft.com/office/drawing/2014/main" id="{EB0511BA-1AB0-8D7A-511D-A4CC2256F33E}"/>
              </a:ext>
            </a:extLst>
          </p:cNvPr>
          <p:cNvSpPr/>
          <p:nvPr/>
        </p:nvSpPr>
        <p:spPr>
          <a:xfrm>
            <a:off x="3600450" y="2726671"/>
            <a:ext cx="5074920" cy="882163"/>
          </a:xfrm>
          <a:prstGeom prst="roundRect">
            <a:avLst>
              <a:gd name="adj" fmla="val 16667"/>
            </a:avLst>
          </a:prstGeom>
          <a:solidFill>
            <a:srgbClr val="EBCA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159;p20">
            <a:extLst>
              <a:ext uri="{FF2B5EF4-FFF2-40B4-BE49-F238E27FC236}">
                <a16:creationId xmlns:a16="http://schemas.microsoft.com/office/drawing/2014/main" id="{AD352DC1-CC6A-F298-3EB8-6C32685CA6CA}"/>
              </a:ext>
            </a:extLst>
          </p:cNvPr>
          <p:cNvSpPr txBox="1"/>
          <p:nvPr/>
        </p:nvSpPr>
        <p:spPr>
          <a:xfrm>
            <a:off x="3807758" y="2832295"/>
            <a:ext cx="475488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Brute force dictionary attack!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2A592B-33D6-A522-41A2-61DA477E4385}"/>
                  </a:ext>
                </a:extLst>
              </p:cNvPr>
              <p:cNvSpPr txBox="1"/>
              <p:nvPr/>
            </p:nvSpPr>
            <p:spPr>
              <a:xfrm>
                <a:off x="5966262" y="4511949"/>
                <a:ext cx="6166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2A592B-33D6-A522-41A2-61DA477E4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262" y="4511949"/>
                <a:ext cx="616612" cy="707886"/>
              </a:xfrm>
              <a:prstGeom prst="rect">
                <a:avLst/>
              </a:prstGeom>
              <a:blipFill>
                <a:blip r:embed="rId10"/>
                <a:stretch>
                  <a:fillRect l="-2000" r="-34000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C7F85096-892F-0B65-B23B-E6B9289DE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8532" y="4732044"/>
            <a:ext cx="482429" cy="482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B743F1-6E81-C30E-5844-414972BF7CA3}"/>
              </a:ext>
            </a:extLst>
          </p:cNvPr>
          <p:cNvGrpSpPr/>
          <p:nvPr/>
        </p:nvGrpSpPr>
        <p:grpSpPr>
          <a:xfrm>
            <a:off x="1774465" y="4556649"/>
            <a:ext cx="4266104" cy="843777"/>
            <a:chOff x="2777344" y="3910494"/>
            <a:chExt cx="3199578" cy="6328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BA92DF-B8AF-4A85-2FFB-2CCE221B5C29}"/>
                </a:ext>
              </a:extLst>
            </p:cNvPr>
            <p:cNvGrpSpPr/>
            <p:nvPr/>
          </p:nvGrpSpPr>
          <p:grpSpPr>
            <a:xfrm>
              <a:off x="2777344" y="3910494"/>
              <a:ext cx="3199578" cy="461665"/>
              <a:chOff x="1330849" y="3072187"/>
              <a:chExt cx="3199578" cy="461665"/>
            </a:xfrm>
          </p:grpSpPr>
          <p:pic>
            <p:nvPicPr>
              <p:cNvPr id="10" name="Picture 9" descr="A blue key with a hole in the center&#10;&#10;Description automatically generated with medium confidence">
                <a:extLst>
                  <a:ext uri="{FF2B5EF4-FFF2-40B4-BE49-F238E27FC236}">
                    <a16:creationId xmlns:a16="http://schemas.microsoft.com/office/drawing/2014/main" id="{9591F288-8713-1115-FD1E-0BF175178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2910" y="3172030"/>
                <a:ext cx="361822" cy="36182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817DF4E-89F5-D8F6-FA67-FDB3A8726E09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849" y="3072187"/>
                    <a:ext cx="3199578" cy="46166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   </m:t>
                        </m:r>
                      </m:oMath>
                    </a14:m>
                    <a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 ))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817DF4E-89F5-D8F6-FA67-FDB3A8726E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849" y="3072187"/>
                    <a:ext cx="3199578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154" t="-24000" r="-6231" b="-4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 descr="A picture containing cartoon&#10;&#10;Description automatically generated">
              <a:extLst>
                <a:ext uri="{FF2B5EF4-FFF2-40B4-BE49-F238E27FC236}">
                  <a16:creationId xmlns:a16="http://schemas.microsoft.com/office/drawing/2014/main" id="{D8ECAA87-0428-B7F7-5352-16880E33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13259" y="4077745"/>
              <a:ext cx="465582" cy="465582"/>
            </a:xfrm>
            <a:prstGeom prst="rect">
              <a:avLst/>
            </a:prstGeom>
          </p:spPr>
        </p:pic>
      </p:grpSp>
      <p:pic>
        <p:nvPicPr>
          <p:cNvPr id="2" name="Picture 1" descr="A picture containing cartoon&#10;&#10;Description automatically generated">
            <a:extLst>
              <a:ext uri="{FF2B5EF4-FFF2-40B4-BE49-F238E27FC236}">
                <a16:creationId xmlns:a16="http://schemas.microsoft.com/office/drawing/2014/main" id="{DAC8AE34-BCA8-5BC8-3439-14105AAF55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409" y="4833151"/>
            <a:ext cx="620776" cy="620776"/>
          </a:xfrm>
          <a:prstGeom prst="rect">
            <a:avLst/>
          </a:prstGeom>
        </p:spPr>
      </p:pic>
      <p:pic>
        <p:nvPicPr>
          <p:cNvPr id="11" name="Picture 10" descr="A picture containing cartoon&#10;&#10;Description automatically generated">
            <a:extLst>
              <a:ext uri="{FF2B5EF4-FFF2-40B4-BE49-F238E27FC236}">
                <a16:creationId xmlns:a16="http://schemas.microsoft.com/office/drawing/2014/main" id="{3D2D217B-32F9-BC3B-2CBB-9BE5B37D11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8997" y="4779650"/>
            <a:ext cx="620776" cy="6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F1210-1391-370E-D5D7-15C6B2E9A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3" t="16406" r="66027" b="6510"/>
          <a:stretch/>
        </p:blipFill>
        <p:spPr>
          <a:xfrm rot="18847308">
            <a:off x="2360124" y="4838159"/>
            <a:ext cx="189856" cy="31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1D8ACD-B4E2-65ED-5D84-A4D6FF072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4" t="16406" r="34373" b="6510"/>
          <a:stretch/>
        </p:blipFill>
        <p:spPr>
          <a:xfrm rot="18847308">
            <a:off x="2520816" y="4655363"/>
            <a:ext cx="225069" cy="31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490268-8900-585A-F1FC-B3461363E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6" t="16406" r="4849" b="6510"/>
          <a:stretch/>
        </p:blipFill>
        <p:spPr>
          <a:xfrm rot="18847308">
            <a:off x="2714924" y="4466574"/>
            <a:ext cx="209933" cy="318893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158;p20">
            <a:extLst>
              <a:ext uri="{FF2B5EF4-FFF2-40B4-BE49-F238E27FC236}">
                <a16:creationId xmlns:a16="http://schemas.microsoft.com/office/drawing/2014/main" id="{F0A741B2-1F4D-CD77-42DA-62D73C5B4CB0}"/>
              </a:ext>
            </a:extLst>
          </p:cNvPr>
          <p:cNvSpPr/>
          <p:nvPr/>
        </p:nvSpPr>
        <p:spPr>
          <a:xfrm>
            <a:off x="3436211" y="3232121"/>
            <a:ext cx="1957125" cy="718105"/>
          </a:xfrm>
          <a:prstGeom prst="roundRect">
            <a:avLst>
              <a:gd name="adj" fmla="val 8598"/>
            </a:avLst>
          </a:prstGeom>
          <a:solidFill>
            <a:srgbClr val="4184AD">
              <a:alpha val="980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38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21" name="Picture 20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DD2A11EA-DC98-3513-E268-D042BAD524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23" name="Picture 22" descr="A picture containing cartoon&#10;&#10;Description automatically generated">
            <a:extLst>
              <a:ext uri="{FF2B5EF4-FFF2-40B4-BE49-F238E27FC236}">
                <a16:creationId xmlns:a16="http://schemas.microsoft.com/office/drawing/2014/main" id="{D5DE6B37-E55E-2544-8A8F-2E359D220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33" y="4834505"/>
            <a:ext cx="620776" cy="620776"/>
          </a:xfrm>
          <a:prstGeom prst="rect">
            <a:avLst/>
          </a:prstGeom>
        </p:spPr>
      </p:pic>
      <p:pic>
        <p:nvPicPr>
          <p:cNvPr id="24" name="Picture 23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B10B6D2E-A326-E8DA-7B0A-8B06C5696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587" y="4538191"/>
            <a:ext cx="482429" cy="4824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D08202-D244-4354-2B2C-40CED77A9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BC1E-D49E-9031-17A5-B4C3D9CF43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2603" y="3543187"/>
            <a:ext cx="844168" cy="844168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AF7F55-2311-6FD6-5B22-5F798F6907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2153" y="4457555"/>
            <a:ext cx="385068" cy="293615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1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15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1C82C4-FF6C-BE83-9C88-FFD31453ECD7}"/>
              </a:ext>
            </a:extLst>
          </p:cNvPr>
          <p:cNvCxnSpPr>
            <a:cxnSpLocks/>
          </p:cNvCxnSpPr>
          <p:nvPr/>
        </p:nvCxnSpPr>
        <p:spPr>
          <a:xfrm flipV="1">
            <a:off x="3148012" y="2522175"/>
            <a:ext cx="2491760" cy="6939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328EAC-3CB0-E1B2-6AA0-C5D66F6C7CE9}"/>
              </a:ext>
            </a:extLst>
          </p:cNvPr>
          <p:cNvCxnSpPr>
            <a:cxnSpLocks/>
          </p:cNvCxnSpPr>
          <p:nvPr/>
        </p:nvCxnSpPr>
        <p:spPr>
          <a:xfrm>
            <a:off x="3137351" y="3936881"/>
            <a:ext cx="2586155" cy="10837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Google Shape;159;p20">
            <a:extLst>
              <a:ext uri="{FF2B5EF4-FFF2-40B4-BE49-F238E27FC236}">
                <a16:creationId xmlns:a16="http://schemas.microsoft.com/office/drawing/2014/main" id="{C5058640-C361-719F-B3D1-4888F06C6A1C}"/>
              </a:ext>
            </a:extLst>
          </p:cNvPr>
          <p:cNvSpPr txBox="1"/>
          <p:nvPr/>
        </p:nvSpPr>
        <p:spPr>
          <a:xfrm>
            <a:off x="3481542" y="3226935"/>
            <a:ext cx="1911793" cy="71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333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Programmatically deploy application</a:t>
            </a:r>
            <a:endParaRPr sz="1333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Picture 17" descr="A picture containing cartoon&#10;&#10;Description automatically generated">
            <a:extLst>
              <a:ext uri="{FF2B5EF4-FFF2-40B4-BE49-F238E27FC236}">
                <a16:creationId xmlns:a16="http://schemas.microsoft.com/office/drawing/2014/main" id="{3488691F-3E82-A3A0-50F9-6CD20CBAD7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595"/>
          <a:stretch/>
        </p:blipFill>
        <p:spPr>
          <a:xfrm>
            <a:off x="398913" y="4833151"/>
            <a:ext cx="213577" cy="620776"/>
          </a:xfrm>
          <a:prstGeom prst="rect">
            <a:avLst/>
          </a:prstGeom>
        </p:spPr>
      </p:pic>
      <p:pic>
        <p:nvPicPr>
          <p:cNvPr id="19" name="Picture 18" descr="A picture containing cartoon&#10;&#10;Description automatically generated">
            <a:extLst>
              <a:ext uri="{FF2B5EF4-FFF2-40B4-BE49-F238E27FC236}">
                <a16:creationId xmlns:a16="http://schemas.microsoft.com/office/drawing/2014/main" id="{D7BCAC71-EB14-225B-4D77-1DCA8F678D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60"/>
          <a:stretch/>
        </p:blipFill>
        <p:spPr>
          <a:xfrm>
            <a:off x="911798" y="4833151"/>
            <a:ext cx="214417" cy="620776"/>
          </a:xfrm>
          <a:prstGeom prst="rect">
            <a:avLst/>
          </a:prstGeom>
        </p:spPr>
      </p:pic>
      <p:pic>
        <p:nvPicPr>
          <p:cNvPr id="22" name="Picture 21" descr="A picture containing cartoon&#10;&#10;Description automatically generated">
            <a:extLst>
              <a:ext uri="{FF2B5EF4-FFF2-40B4-BE49-F238E27FC236}">
                <a16:creationId xmlns:a16="http://schemas.microsoft.com/office/drawing/2014/main" id="{91011A2D-0BDC-B876-ADDC-FE93948097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04" r="34541"/>
          <a:stretch/>
        </p:blipFill>
        <p:spPr>
          <a:xfrm>
            <a:off x="666913" y="4832209"/>
            <a:ext cx="192780" cy="620776"/>
          </a:xfrm>
          <a:prstGeom prst="rect">
            <a:avLst/>
          </a:prstGeom>
        </p:spPr>
      </p:pic>
      <p:pic>
        <p:nvPicPr>
          <p:cNvPr id="7" name="Picture 6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68FA4390-9F4B-81AF-7D35-EFAF5B9CEE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692698">
            <a:off x="1082898" y="5692573"/>
            <a:ext cx="557784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69467 -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6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39132 -0.425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2129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5802E-6 L 0.72448 -0.279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13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3625 0.0129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64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1605E-6 L 0.20625 -0.290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453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57101 -0.1592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796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24462 0.0981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25" grpId="0" animBg="1"/>
      <p:bldP spid="26" grpId="0" animBg="1"/>
      <p:bldP spid="32" grpId="0"/>
      <p:bldP spid="33" grpId="0"/>
      <p:bldP spid="47" grpId="0"/>
      <p:bldP spid="4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7D2F31-A8E0-4C4C-8CCE-2DFFDF56E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3" t="16406" r="66027" b="6510"/>
          <a:stretch/>
        </p:blipFill>
        <p:spPr>
          <a:xfrm rot="18847308">
            <a:off x="5342413" y="5510063"/>
            <a:ext cx="189856" cy="318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D309F-8E5C-2274-BEBD-594300757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4" t="16406" r="34373" b="6510"/>
          <a:stretch/>
        </p:blipFill>
        <p:spPr>
          <a:xfrm rot="18847308">
            <a:off x="9487250" y="3559951"/>
            <a:ext cx="225069" cy="31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B2E05-0EBD-8EDE-8E33-66D3BEF7C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6" t="16406" r="4849" b="6510"/>
          <a:stretch/>
        </p:blipFill>
        <p:spPr>
          <a:xfrm rot="18847308">
            <a:off x="5232896" y="2475104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39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21" name="Picture 20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DD2A11EA-DC98-3513-E268-D042BAD52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D08202-D244-4354-2B2C-40CED77A9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BC1E-D49E-9031-17A5-B4C3D9CF4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2603" y="3543187"/>
            <a:ext cx="844168" cy="844168"/>
          </a:xfrm>
          <a:prstGeom prst="round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10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11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cartoon&#10;&#10;Description automatically generated">
            <a:extLst>
              <a:ext uri="{FF2B5EF4-FFF2-40B4-BE49-F238E27FC236}">
                <a16:creationId xmlns:a16="http://schemas.microsoft.com/office/drawing/2014/main" id="{D6218711-84E9-8263-0F6B-1F430F52096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11" name="Picture 10" descr="A picture containing cartoon&#10;&#10;Description automatically generated">
            <a:extLst>
              <a:ext uri="{FF2B5EF4-FFF2-40B4-BE49-F238E27FC236}">
                <a16:creationId xmlns:a16="http://schemas.microsoft.com/office/drawing/2014/main" id="{30949AEE-9997-6305-5A46-52081F2A9A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13" name="Picture 12" descr="A picture containing cartoon&#10;&#10;Description automatically generated">
            <a:extLst>
              <a:ext uri="{FF2B5EF4-FFF2-40B4-BE49-F238E27FC236}">
                <a16:creationId xmlns:a16="http://schemas.microsoft.com/office/drawing/2014/main" id="{C90E3B0D-DBA8-1364-F59F-C3E9D61AD4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15" name="Picture 14" descr="A picture containing cartoon&#10;&#10;Description automatically generated">
            <a:extLst>
              <a:ext uri="{FF2B5EF4-FFF2-40B4-BE49-F238E27FC236}">
                <a16:creationId xmlns:a16="http://schemas.microsoft.com/office/drawing/2014/main" id="{C2980D7B-0ABB-247A-F1D1-EDB2577F83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409" y="4833151"/>
            <a:ext cx="620776" cy="620776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733EC77E-B0CB-DBE0-14C3-0888E82193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03135" y="2902758"/>
            <a:ext cx="385068" cy="293615"/>
          </a:xfrm>
          <a:prstGeom prst="rect">
            <a:avLst/>
          </a:prstGeom>
        </p:spPr>
      </p:pic>
      <p:pic>
        <p:nvPicPr>
          <p:cNvPr id="18" name="Picture 17" descr="A picture containing cartoon&#10;&#10;Description automatically generated">
            <a:extLst>
              <a:ext uri="{FF2B5EF4-FFF2-40B4-BE49-F238E27FC236}">
                <a16:creationId xmlns:a16="http://schemas.microsoft.com/office/drawing/2014/main" id="{BA950C25-C619-E709-4881-24ECA2D25BF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66586"/>
          <a:stretch/>
        </p:blipFill>
        <p:spPr>
          <a:xfrm>
            <a:off x="408958" y="4833151"/>
            <a:ext cx="207425" cy="620776"/>
          </a:xfrm>
          <a:prstGeom prst="rect">
            <a:avLst/>
          </a:prstGeom>
        </p:spPr>
      </p:pic>
      <p:pic>
        <p:nvPicPr>
          <p:cNvPr id="22" name="Picture 21" descr="A picture containing cartoon&#10;&#10;Description automatically generated">
            <a:extLst>
              <a:ext uri="{FF2B5EF4-FFF2-40B4-BE49-F238E27FC236}">
                <a16:creationId xmlns:a16="http://schemas.microsoft.com/office/drawing/2014/main" id="{5B11812A-0E62-C907-1919-59061674329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3909" r="35036"/>
          <a:stretch/>
        </p:blipFill>
        <p:spPr>
          <a:xfrm>
            <a:off x="663835" y="4833151"/>
            <a:ext cx="192781" cy="620776"/>
          </a:xfrm>
          <a:prstGeom prst="rect">
            <a:avLst/>
          </a:prstGeom>
        </p:spPr>
      </p:pic>
      <p:pic>
        <p:nvPicPr>
          <p:cNvPr id="23" name="Picture 22" descr="A picture containing cartoon&#10;&#10;Description automatically generated">
            <a:extLst>
              <a:ext uri="{FF2B5EF4-FFF2-40B4-BE49-F238E27FC236}">
                <a16:creationId xmlns:a16="http://schemas.microsoft.com/office/drawing/2014/main" id="{3548D9C8-E252-B752-84DC-6588BF3A5ED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4964"/>
          <a:stretch/>
        </p:blipFill>
        <p:spPr>
          <a:xfrm>
            <a:off x="907506" y="4833151"/>
            <a:ext cx="217493" cy="620776"/>
          </a:xfrm>
          <a:prstGeom prst="rect">
            <a:avLst/>
          </a:prstGeom>
        </p:spPr>
      </p:pic>
      <p:pic>
        <p:nvPicPr>
          <p:cNvPr id="16" name="Picture 15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DDA96354-17A1-EDA6-690B-DEC2834C0A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692698">
            <a:off x="1082898" y="5692573"/>
            <a:ext cx="557784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36407 -0.39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196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69566 -0.24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4" y="-122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3907 0.04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4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l="20432" r="14662"/>
          <a:stretch/>
        </p:blipFill>
        <p:spPr>
          <a:xfrm>
            <a:off x="9525113" y="622300"/>
            <a:ext cx="1480681" cy="171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DE650AE3-CAC2-4FE6-2AFE-107E7D315E05}"/>
              </a:ext>
            </a:extLst>
          </p:cNvPr>
          <p:cNvSpPr/>
          <p:nvPr/>
        </p:nvSpPr>
        <p:spPr>
          <a:xfrm>
            <a:off x="641584" y="5400934"/>
            <a:ext cx="8769445" cy="879983"/>
          </a:xfrm>
          <a:prstGeom prst="roundRect">
            <a:avLst>
              <a:gd name="adj" fmla="val 166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8;p17">
                <a:extLst>
                  <a:ext uri="{FF2B5EF4-FFF2-40B4-BE49-F238E27FC236}">
                    <a16:creationId xmlns:a16="http://schemas.microsoft.com/office/drawing/2014/main" id="{E7AEF7AC-B8D3-782F-B4D3-62E34A23F955}"/>
                  </a:ext>
                </a:extLst>
              </p:cNvPr>
              <p:cNvSpPr txBox="1"/>
              <p:nvPr/>
            </p:nvSpPr>
            <p:spPr>
              <a:xfrm>
                <a:off x="738690" y="5511139"/>
                <a:ext cx="8672340" cy="67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Adversaries must compromise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 servers for the secret.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mc:Choice>
        <mc:Fallback xmlns="">
          <p:sp>
            <p:nvSpPr>
              <p:cNvPr id="4" name="Google Shape;108;p17">
                <a:extLst>
                  <a:ext uri="{FF2B5EF4-FFF2-40B4-BE49-F238E27FC236}">
                    <a16:creationId xmlns:a16="http://schemas.microsoft.com/office/drawing/2014/main" id="{E7AEF7AC-B8D3-782F-B4D3-62E34A23F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0" y="5511139"/>
                <a:ext cx="8672340" cy="670913"/>
              </a:xfrm>
              <a:prstGeom prst="rect">
                <a:avLst/>
              </a:prstGeom>
              <a:blipFill>
                <a:blip r:embed="rId4"/>
                <a:stretch>
                  <a:fillRect l="-877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101;p17">
            <a:extLst>
              <a:ext uri="{FF2B5EF4-FFF2-40B4-BE49-F238E27FC236}">
                <a16:creationId xmlns:a16="http://schemas.microsoft.com/office/drawing/2014/main" id="{6ED7CAC4-6461-5998-C1A8-7AAAE508F20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9685234" y="2635538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2;p17">
            <a:extLst>
              <a:ext uri="{FF2B5EF4-FFF2-40B4-BE49-F238E27FC236}">
                <a16:creationId xmlns:a16="http://schemas.microsoft.com/office/drawing/2014/main" id="{BB7C126D-E084-72B9-56E3-1A55F58F026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2147" r="11065"/>
          <a:stretch/>
        </p:blipFill>
        <p:spPr>
          <a:xfrm>
            <a:off x="9685233" y="4137442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1CB787C-2EF0-7F63-BD81-C8E8DFFA8A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380"/>
          <a:stretch/>
        </p:blipFill>
        <p:spPr>
          <a:xfrm rot="18850020">
            <a:off x="9168671" y="1460851"/>
            <a:ext cx="305100" cy="500267"/>
          </a:xfrm>
          <a:prstGeom prst="rect">
            <a:avLst/>
          </a:prstGeom>
        </p:spPr>
      </p:pic>
      <p:pic>
        <p:nvPicPr>
          <p:cNvPr id="9" name="Picture 8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E75D777-E8F8-B0E8-469F-DDD75085B7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66" r="30500"/>
          <a:stretch/>
        </p:blipFill>
        <p:spPr>
          <a:xfrm rot="18850020">
            <a:off x="8976351" y="3085793"/>
            <a:ext cx="372984" cy="500267"/>
          </a:xfrm>
          <a:prstGeom prst="rect">
            <a:avLst/>
          </a:prstGeom>
        </p:spPr>
      </p:pic>
      <p:pic>
        <p:nvPicPr>
          <p:cNvPr id="10" name="Picture 9" descr="A blue key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49E4161-6D82-1C37-0186-770838E9F1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8078"/>
          <a:stretch/>
        </p:blipFill>
        <p:spPr>
          <a:xfrm rot="18850020">
            <a:off x="9075850" y="4455300"/>
            <a:ext cx="318065" cy="500267"/>
          </a:xfrm>
          <a:prstGeom prst="rect">
            <a:avLst/>
          </a:prstGeom>
        </p:spPr>
      </p:pic>
      <p:pic>
        <p:nvPicPr>
          <p:cNvPr id="11" name="Picture 10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9D70524B-05C9-A2C3-9280-6E6FD01EEA0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006240" y="1894706"/>
            <a:ext cx="1316093" cy="30299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>
            <a:extLst>
              <a:ext uri="{FF2B5EF4-FFF2-40B4-BE49-F238E27FC236}">
                <a16:creationId xmlns:a16="http://schemas.microsoft.com/office/drawing/2014/main" id="{3199BAAA-2FBB-A249-2B09-8E459C01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3" t="16406" r="66027" b="6510"/>
          <a:stretch/>
        </p:blipFill>
        <p:spPr>
          <a:xfrm rot="18847308">
            <a:off x="5342413" y="5510063"/>
            <a:ext cx="189856" cy="31889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30D4E01-82ED-28DC-A4E7-73141994F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4" t="16406" r="34373" b="6510"/>
          <a:stretch/>
        </p:blipFill>
        <p:spPr>
          <a:xfrm rot="18847308">
            <a:off x="9487250" y="3559951"/>
            <a:ext cx="225069" cy="31889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89510FE-591A-FBEC-9245-284EC07B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6" t="16406" r="4849" b="6510"/>
          <a:stretch/>
        </p:blipFill>
        <p:spPr>
          <a:xfrm rot="18847308">
            <a:off x="5232896" y="2475104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Secret Recovery with Flock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40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20" name="Picture 19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66CC3546-9252-C018-C9A2-F425F9A7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21" name="Picture 20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DD2A11EA-DC98-3513-E268-D042BAD52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D08202-D244-4354-2B2C-40CED77A9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4744" y="3261427"/>
            <a:ext cx="601851" cy="601851"/>
          </a:xfrm>
          <a:prstGeom prst="round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57EC-3398-3FD8-8827-6553326203A8}"/>
              </a:ext>
            </a:extLst>
          </p:cNvPr>
          <p:cNvSpPr/>
          <p:nvPr/>
        </p:nvSpPr>
        <p:spPr>
          <a:xfrm>
            <a:off x="10836178" y="3677809"/>
            <a:ext cx="607609" cy="592332"/>
          </a:xfrm>
          <a:prstGeom prst="ellipse">
            <a:avLst/>
          </a:prstGeom>
          <a:solidFill>
            <a:srgbClr val="D9F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picture containing circle, clipart, graphics, gear&#10;&#10;Description automatically generated">
            <a:extLst>
              <a:ext uri="{FF2B5EF4-FFF2-40B4-BE49-F238E27FC236}">
                <a16:creationId xmlns:a16="http://schemas.microsoft.com/office/drawing/2014/main" id="{1BFE0567-F171-EEFF-961A-120D23F6A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5032" y="3527016"/>
            <a:ext cx="869899" cy="860339"/>
          </a:xfrm>
          <a:prstGeom prst="rect">
            <a:avLst/>
          </a:prstGeom>
        </p:spPr>
      </p:pic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0921F913-1767-9D52-5330-2AFE40A7C4B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147" r="11065"/>
          <a:stretch/>
        </p:blipFill>
        <p:spPr>
          <a:xfrm>
            <a:off x="9890678" y="2726671"/>
            <a:ext cx="1388204" cy="1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11BC1E-D49E-9031-17A5-B4C3D9CF4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2603" y="3543187"/>
            <a:ext cx="844168" cy="844168"/>
          </a:xfrm>
          <a:prstGeom prst="round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C1095BE3-FC10-156A-1741-9BE24A99122C}"/>
              </a:ext>
            </a:extLst>
          </p:cNvPr>
          <p:cNvSpPr/>
          <p:nvPr/>
        </p:nvSpPr>
        <p:spPr>
          <a:xfrm rot="11250070">
            <a:off x="5581293" y="1273230"/>
            <a:ext cx="3174108" cy="2393103"/>
          </a:xfrm>
          <a:prstGeom prst="cloud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557A4646-C709-151E-8E6E-B5BD8B0F0693}"/>
              </a:ext>
            </a:extLst>
          </p:cNvPr>
          <p:cNvSpPr/>
          <p:nvPr/>
        </p:nvSpPr>
        <p:spPr>
          <a:xfrm>
            <a:off x="5629927" y="4143975"/>
            <a:ext cx="3174108" cy="2393103"/>
          </a:xfrm>
          <a:prstGeom prst="cloud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/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C4FDED-7EF5-CF30-62B9-F90F780B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1879812"/>
                <a:ext cx="1180627" cy="1025987"/>
              </a:xfrm>
              <a:prstGeom prst="rect">
                <a:avLst/>
              </a:prstGeom>
              <a:blipFill>
                <a:blip r:embed="rId10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/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67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67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6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6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191C84-C51F-AEBD-9F16-A8D465BF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95" y="4715690"/>
                <a:ext cx="1180627" cy="1025987"/>
              </a:xfrm>
              <a:prstGeom prst="rect">
                <a:avLst/>
              </a:prstGeom>
              <a:blipFill>
                <a:blip r:embed="rId11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icture containing cartoon&#10;&#10;Description automatically generated">
            <a:extLst>
              <a:ext uri="{FF2B5EF4-FFF2-40B4-BE49-F238E27FC236}">
                <a16:creationId xmlns:a16="http://schemas.microsoft.com/office/drawing/2014/main" id="{633B80B9-01DA-6D9A-5B8E-E4C18079171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6586"/>
          <a:stretch/>
        </p:blipFill>
        <p:spPr>
          <a:xfrm>
            <a:off x="4845782" y="2142808"/>
            <a:ext cx="207425" cy="620776"/>
          </a:xfrm>
          <a:prstGeom prst="rect">
            <a:avLst/>
          </a:prstGeom>
        </p:spPr>
      </p:pic>
      <p:pic>
        <p:nvPicPr>
          <p:cNvPr id="18" name="Picture 17" descr="A picture containing cartoon&#10;&#10;Description automatically generated">
            <a:extLst>
              <a:ext uri="{FF2B5EF4-FFF2-40B4-BE49-F238E27FC236}">
                <a16:creationId xmlns:a16="http://schemas.microsoft.com/office/drawing/2014/main" id="{CE48A40A-FDDC-0D6D-D4D6-AC1D8D8277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964"/>
          <a:stretch/>
        </p:blipFill>
        <p:spPr>
          <a:xfrm>
            <a:off x="5043020" y="5154167"/>
            <a:ext cx="217493" cy="620776"/>
          </a:xfrm>
          <a:prstGeom prst="rect">
            <a:avLst/>
          </a:prstGeom>
        </p:spPr>
      </p:pic>
      <p:sp>
        <p:nvSpPr>
          <p:cNvPr id="15" name="Google Shape;158;p20">
            <a:extLst>
              <a:ext uri="{FF2B5EF4-FFF2-40B4-BE49-F238E27FC236}">
                <a16:creationId xmlns:a16="http://schemas.microsoft.com/office/drawing/2014/main" id="{B6DB82DE-0DB5-19D2-641B-3AB2663ABC9A}"/>
              </a:ext>
            </a:extLst>
          </p:cNvPr>
          <p:cNvSpPr/>
          <p:nvPr/>
        </p:nvSpPr>
        <p:spPr>
          <a:xfrm>
            <a:off x="9438887" y="675336"/>
            <a:ext cx="2004900" cy="1644331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D0D22-A199-4B24-A8F0-5617AC8E95E8}"/>
              </a:ext>
            </a:extLst>
          </p:cNvPr>
          <p:cNvCxnSpPr>
            <a:cxnSpLocks/>
          </p:cNvCxnSpPr>
          <p:nvPr/>
        </p:nvCxnSpPr>
        <p:spPr>
          <a:xfrm>
            <a:off x="6973037" y="3485038"/>
            <a:ext cx="0" cy="7566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6FA6B2-898B-1A8C-DC58-2DFF206176F1}"/>
              </a:ext>
            </a:extLst>
          </p:cNvPr>
          <p:cNvCxnSpPr>
            <a:cxnSpLocks/>
          </p:cNvCxnSpPr>
          <p:nvPr/>
        </p:nvCxnSpPr>
        <p:spPr>
          <a:xfrm>
            <a:off x="8749875" y="2248064"/>
            <a:ext cx="1140803" cy="5223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A8E8FC-2551-351C-831A-10CC295725D5}"/>
              </a:ext>
            </a:extLst>
          </p:cNvPr>
          <p:cNvSpPr txBox="1"/>
          <p:nvPr/>
        </p:nvSpPr>
        <p:spPr>
          <a:xfrm>
            <a:off x="9396829" y="833973"/>
            <a:ext cx="2004900" cy="73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MPCAuth</a:t>
            </a: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: 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auth via pin</a:t>
            </a:r>
          </a:p>
        </p:txBody>
      </p:sp>
      <p:pic>
        <p:nvPicPr>
          <p:cNvPr id="27" name="Picture 26" descr="A picture containing cartoon&#10;&#10;Description automatically generated">
            <a:extLst>
              <a:ext uri="{FF2B5EF4-FFF2-40B4-BE49-F238E27FC236}">
                <a16:creationId xmlns:a16="http://schemas.microsoft.com/office/drawing/2014/main" id="{BFA4B9B0-0344-A7F7-08F2-E45C8E61BC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3370" y="1701640"/>
            <a:ext cx="482361" cy="482361"/>
          </a:xfrm>
          <a:prstGeom prst="rect">
            <a:avLst/>
          </a:prstGeom>
        </p:spPr>
      </p:pic>
      <p:pic>
        <p:nvPicPr>
          <p:cNvPr id="28" name="Picture 27" descr="A picture containing cartoon&#10;&#10;Description automatically generated">
            <a:extLst>
              <a:ext uri="{FF2B5EF4-FFF2-40B4-BE49-F238E27FC236}">
                <a16:creationId xmlns:a16="http://schemas.microsoft.com/office/drawing/2014/main" id="{9E5D8915-2BC9-B777-82CF-7F6E8DC18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9236" y="1701638"/>
            <a:ext cx="482361" cy="4823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0D123B-996F-0791-AB26-D6B3FB5FD7E2}"/>
              </a:ext>
            </a:extLst>
          </p:cNvPr>
          <p:cNvSpPr txBox="1"/>
          <p:nvPr/>
        </p:nvSpPr>
        <p:spPr>
          <a:xfrm>
            <a:off x="10223728" y="1738237"/>
            <a:ext cx="33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≟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259415-E214-61E1-049C-75A2BEBCB1BE}"/>
              </a:ext>
            </a:extLst>
          </p:cNvPr>
          <p:cNvCxnSpPr>
            <a:cxnSpLocks/>
          </p:cNvCxnSpPr>
          <p:nvPr/>
        </p:nvCxnSpPr>
        <p:spPr>
          <a:xfrm flipV="1">
            <a:off x="8747805" y="4018427"/>
            <a:ext cx="1203951" cy="9459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5" name="Picture 11">
            <a:extLst>
              <a:ext uri="{FF2B5EF4-FFF2-40B4-BE49-F238E27FC236}">
                <a16:creationId xmlns:a16="http://schemas.microsoft.com/office/drawing/2014/main" id="{84935142-5B13-9657-12BA-F6830C04C8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03135" y="2902758"/>
            <a:ext cx="385068" cy="293615"/>
          </a:xfrm>
          <a:prstGeom prst="rect">
            <a:avLst/>
          </a:prstGeom>
        </p:spPr>
      </p:pic>
      <p:pic>
        <p:nvPicPr>
          <p:cNvPr id="136" name="Picture 135" descr="A picture containing cartoon&#10;&#10;Description automatically generated">
            <a:extLst>
              <a:ext uri="{FF2B5EF4-FFF2-40B4-BE49-F238E27FC236}">
                <a16:creationId xmlns:a16="http://schemas.microsoft.com/office/drawing/2014/main" id="{604B179D-E996-2D26-F05E-FC6F0EA0A58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909" r="35036"/>
          <a:stretch/>
        </p:blipFill>
        <p:spPr>
          <a:xfrm>
            <a:off x="9145520" y="3147703"/>
            <a:ext cx="192781" cy="620776"/>
          </a:xfrm>
          <a:prstGeom prst="rect">
            <a:avLst/>
          </a:prstGeom>
        </p:spPr>
      </p:pic>
      <p:pic>
        <p:nvPicPr>
          <p:cNvPr id="152" name="Picture 151" descr="A picture containing cartoon&#10;&#10;Description automatically generated">
            <a:extLst>
              <a:ext uri="{FF2B5EF4-FFF2-40B4-BE49-F238E27FC236}">
                <a16:creationId xmlns:a16="http://schemas.microsoft.com/office/drawing/2014/main" id="{A23616AB-393C-11E2-22C4-068953FD235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65595"/>
          <a:stretch/>
        </p:blipFill>
        <p:spPr>
          <a:xfrm>
            <a:off x="5170894" y="1915204"/>
            <a:ext cx="213577" cy="620776"/>
          </a:xfrm>
          <a:prstGeom prst="rect">
            <a:avLst/>
          </a:prstGeom>
        </p:spPr>
      </p:pic>
      <p:pic>
        <p:nvPicPr>
          <p:cNvPr id="153" name="Picture 152" descr="A picture containing cartoon&#10;&#10;Description automatically generated">
            <a:extLst>
              <a:ext uri="{FF2B5EF4-FFF2-40B4-BE49-F238E27FC236}">
                <a16:creationId xmlns:a16="http://schemas.microsoft.com/office/drawing/2014/main" id="{ED879804-38F3-FEE5-3D34-FCF114D237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5460"/>
          <a:stretch/>
        </p:blipFill>
        <p:spPr>
          <a:xfrm>
            <a:off x="5330164" y="4923929"/>
            <a:ext cx="214417" cy="620776"/>
          </a:xfrm>
          <a:prstGeom prst="rect">
            <a:avLst/>
          </a:prstGeom>
        </p:spPr>
      </p:pic>
      <p:pic>
        <p:nvPicPr>
          <p:cNvPr id="154" name="Picture 153" descr="A picture containing cartoon&#10;&#10;Description automatically generated">
            <a:extLst>
              <a:ext uri="{FF2B5EF4-FFF2-40B4-BE49-F238E27FC236}">
                <a16:creationId xmlns:a16="http://schemas.microsoft.com/office/drawing/2014/main" id="{257D5D29-0448-881B-3231-97C3D24AAA2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404" r="34541"/>
          <a:stretch/>
        </p:blipFill>
        <p:spPr>
          <a:xfrm>
            <a:off x="9498945" y="2918432"/>
            <a:ext cx="192780" cy="620776"/>
          </a:xfrm>
          <a:prstGeom prst="rect">
            <a:avLst/>
          </a:prstGeom>
        </p:spPr>
      </p:pic>
      <p:pic>
        <p:nvPicPr>
          <p:cNvPr id="30" name="Picture 29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B67AC5A2-9FB0-AA57-2C7B-8E185C5C4B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5842" y="4539276"/>
            <a:ext cx="482429" cy="482429"/>
          </a:xfrm>
          <a:prstGeom prst="rect">
            <a:avLst/>
          </a:prstGeom>
        </p:spPr>
      </p:pic>
      <p:pic>
        <p:nvPicPr>
          <p:cNvPr id="31" name="Picture 30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F43C070F-511E-0D81-42FA-6939758715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07816" y="1666798"/>
            <a:ext cx="322060" cy="322060"/>
          </a:xfrm>
          <a:prstGeom prst="rect">
            <a:avLst/>
          </a:prstGeom>
        </p:spPr>
      </p:pic>
      <p:pic>
        <p:nvPicPr>
          <p:cNvPr id="7" name="Picture 6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6C710B19-19E4-CDEC-1B5C-9AE8384164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69484" y="4270141"/>
            <a:ext cx="420624" cy="420624"/>
          </a:xfrm>
          <a:prstGeom prst="rect">
            <a:avLst/>
          </a:prstGeom>
        </p:spPr>
      </p:pic>
      <p:pic>
        <p:nvPicPr>
          <p:cNvPr id="13" name="Picture 12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5986299E-E149-12C5-19E3-8B52CFC8FC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69484" y="3031810"/>
            <a:ext cx="420624" cy="420624"/>
          </a:xfrm>
          <a:prstGeom prst="rect">
            <a:avLst/>
          </a:prstGeom>
        </p:spPr>
      </p:pic>
      <p:pic>
        <p:nvPicPr>
          <p:cNvPr id="17" name="Picture 16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B9D91194-3069-B3A7-64A9-C279A1291E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0179" y="1960195"/>
            <a:ext cx="420624" cy="420624"/>
          </a:xfrm>
          <a:prstGeom prst="rect">
            <a:avLst/>
          </a:prstGeom>
        </p:spPr>
      </p:pic>
      <p:pic>
        <p:nvPicPr>
          <p:cNvPr id="23" name="Picture 22" descr="A green badge with black ribbon&#10;&#10;Description automatically generated">
            <a:extLst>
              <a:ext uri="{FF2B5EF4-FFF2-40B4-BE49-F238E27FC236}">
                <a16:creationId xmlns:a16="http://schemas.microsoft.com/office/drawing/2014/main" id="{BDB4D7CF-C098-0AB4-B79B-774C7C6C5B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1163" y="4879586"/>
            <a:ext cx="420624" cy="420624"/>
          </a:xfrm>
          <a:prstGeom prst="rect">
            <a:avLst/>
          </a:prstGeom>
        </p:spPr>
      </p:pic>
      <p:pic>
        <p:nvPicPr>
          <p:cNvPr id="36" name="Picture 35" descr="A green key with a hole in the center&#10;&#10;Description automatically generated">
            <a:extLst>
              <a:ext uri="{FF2B5EF4-FFF2-40B4-BE49-F238E27FC236}">
                <a16:creationId xmlns:a16="http://schemas.microsoft.com/office/drawing/2014/main" id="{D50D43FF-4E1A-6CE9-1E87-F1E668F0AF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692698">
            <a:off x="1082898" y="5692573"/>
            <a:ext cx="557784" cy="557784"/>
          </a:xfrm>
          <a:prstGeom prst="rect">
            <a:avLst/>
          </a:prstGeom>
        </p:spPr>
      </p:pic>
      <p:pic>
        <p:nvPicPr>
          <p:cNvPr id="37" name="Picture 36" descr="A green lock and fingerprint&#10;&#10;Description automatically generated">
            <a:extLst>
              <a:ext uri="{FF2B5EF4-FFF2-40B4-BE49-F238E27FC236}">
                <a16:creationId xmlns:a16="http://schemas.microsoft.com/office/drawing/2014/main" id="{259DA7BB-638F-DF83-E668-6B599C0A22E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43082" y="520608"/>
            <a:ext cx="591610" cy="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20872 0.296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48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347 L -0.57161 0.16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68" y="82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-0.24062 -0.1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07;p17">
            <a:extLst>
              <a:ext uri="{FF2B5EF4-FFF2-40B4-BE49-F238E27FC236}">
                <a16:creationId xmlns:a16="http://schemas.microsoft.com/office/drawing/2014/main" id="{05315FA3-314D-91E7-D766-87AC9B2B35DE}"/>
              </a:ext>
            </a:extLst>
          </p:cNvPr>
          <p:cNvSpPr/>
          <p:nvPr/>
        </p:nvSpPr>
        <p:spPr>
          <a:xfrm>
            <a:off x="521728" y="1529154"/>
            <a:ext cx="4622287" cy="3261788"/>
          </a:xfrm>
          <a:prstGeom prst="roundRect">
            <a:avLst>
              <a:gd name="adj" fmla="val 10304"/>
            </a:avLst>
          </a:prstGeom>
          <a:solidFill>
            <a:srgbClr val="CDD6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01951" y="593367"/>
            <a:ext cx="640548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Implementation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5"/>
            <a:ext cx="8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1" name="Google Shape;166;p21">
            <a:extLst>
              <a:ext uri="{FF2B5EF4-FFF2-40B4-BE49-F238E27FC236}">
                <a16:creationId xmlns:a16="http://schemas.microsoft.com/office/drawing/2014/main" id="{93EC357E-9AC6-1F8E-107F-FD7BFBDCE7B9}"/>
              </a:ext>
            </a:extLst>
          </p:cNvPr>
          <p:cNvSpPr txBox="1">
            <a:spLocks/>
          </p:cNvSpPr>
          <p:nvPr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200" smtClean="0">
                <a:solidFill>
                  <a:schemeClr val="tx1">
                    <a:tint val="75000"/>
                  </a:schemeClr>
                </a:solidFill>
                <a:latin typeface="Montserrat" pitchFamily="2" charset="77"/>
                <a:sym typeface="Montserrat"/>
              </a:rPr>
              <a:pPr/>
              <a:t>41</a:t>
            </a:fld>
            <a:endParaRPr lang="en" sz="1200" dirty="0">
              <a:solidFill>
                <a:schemeClr val="tx1">
                  <a:tint val="75000"/>
                </a:schemeClr>
              </a:solidFill>
              <a:latin typeface="Montserrat" pitchFamily="2" charset="77"/>
              <a:sym typeface="Montserrat"/>
            </a:endParaRPr>
          </a:p>
        </p:txBody>
      </p:sp>
      <p:sp>
        <p:nvSpPr>
          <p:cNvPr id="140" name="Google Shape;107;p17">
            <a:extLst>
              <a:ext uri="{FF2B5EF4-FFF2-40B4-BE49-F238E27FC236}">
                <a16:creationId xmlns:a16="http://schemas.microsoft.com/office/drawing/2014/main" id="{C4F550FC-1FA3-874E-053F-A251F2789DC7}"/>
              </a:ext>
            </a:extLst>
          </p:cNvPr>
          <p:cNvSpPr/>
          <p:nvPr/>
        </p:nvSpPr>
        <p:spPr>
          <a:xfrm>
            <a:off x="5266424" y="682236"/>
            <a:ext cx="4622288" cy="2442690"/>
          </a:xfrm>
          <a:prstGeom prst="roundRect">
            <a:avLst>
              <a:gd name="adj" fmla="val 10038"/>
            </a:avLst>
          </a:prstGeom>
          <a:solidFill>
            <a:srgbClr val="E7EF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2" name="TextBox 23">
            <a:extLst>
              <a:ext uri="{FF2B5EF4-FFF2-40B4-BE49-F238E27FC236}">
                <a16:creationId xmlns:a16="http://schemas.microsoft.com/office/drawing/2014/main" id="{5634F04B-8D44-1CC8-BB7B-9D696F49E002}"/>
              </a:ext>
            </a:extLst>
          </p:cNvPr>
          <p:cNvSpPr txBox="1"/>
          <p:nvPr/>
        </p:nvSpPr>
        <p:spPr>
          <a:xfrm rot="10800000" flipV="1">
            <a:off x="5556535" y="862896"/>
            <a:ext cx="418726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D634E"/>
                </a:solidFill>
                <a:latin typeface="Montserrat" pitchFamily="2" charset="77"/>
              </a:rPr>
              <a:t>Secret Recovery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9B7871-2F24-801B-578A-F8B90906E502}"/>
              </a:ext>
            </a:extLst>
          </p:cNvPr>
          <p:cNvGrpSpPr/>
          <p:nvPr/>
        </p:nvGrpSpPr>
        <p:grpSpPr>
          <a:xfrm>
            <a:off x="5556535" y="1343440"/>
            <a:ext cx="4004679" cy="685800"/>
            <a:chOff x="6512990" y="1206960"/>
            <a:chExt cx="4004679" cy="685800"/>
          </a:xfrm>
        </p:grpSpPr>
        <p:pic>
          <p:nvPicPr>
            <p:cNvPr id="149" name="Picture 13">
              <a:extLst>
                <a:ext uri="{FF2B5EF4-FFF2-40B4-BE49-F238E27FC236}">
                  <a16:creationId xmlns:a16="http://schemas.microsoft.com/office/drawing/2014/main" id="{13961772-266D-53F2-6A8A-1B545EB9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12990" y="1206960"/>
              <a:ext cx="4004679" cy="685800"/>
            </a:xfrm>
            <a:prstGeom prst="rect">
              <a:avLst/>
            </a:prstGeom>
          </p:spPr>
        </p:pic>
        <p:pic>
          <p:nvPicPr>
            <p:cNvPr id="154" name="Picture 17">
              <a:extLst>
                <a:ext uri="{FF2B5EF4-FFF2-40B4-BE49-F238E27FC236}">
                  <a16:creationId xmlns:a16="http://schemas.microsoft.com/office/drawing/2014/main" id="{CE43A7BC-4811-5521-CDAA-73AC8ADA6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663013" y="1388146"/>
              <a:ext cx="360608" cy="320040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F654F84-A36A-1D75-AD1D-9F121A2F2321}"/>
                </a:ext>
              </a:extLst>
            </p:cNvPr>
            <p:cNvSpPr txBox="1"/>
            <p:nvPr/>
          </p:nvSpPr>
          <p:spPr>
            <a:xfrm>
              <a:off x="7269496" y="1344546"/>
              <a:ext cx="29440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Secret Key Recovery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E2AEAA-7708-8583-2724-9FC49E86C11A}"/>
              </a:ext>
            </a:extLst>
          </p:cNvPr>
          <p:cNvGrpSpPr/>
          <p:nvPr/>
        </p:nvGrpSpPr>
        <p:grpSpPr>
          <a:xfrm>
            <a:off x="5556535" y="2195886"/>
            <a:ext cx="4004679" cy="685800"/>
            <a:chOff x="6512990" y="2059406"/>
            <a:chExt cx="4004679" cy="685800"/>
          </a:xfrm>
        </p:grpSpPr>
        <p:pic>
          <p:nvPicPr>
            <p:cNvPr id="148" name="Picture 13">
              <a:extLst>
                <a:ext uri="{FF2B5EF4-FFF2-40B4-BE49-F238E27FC236}">
                  <a16:creationId xmlns:a16="http://schemas.microsoft.com/office/drawing/2014/main" id="{5074C732-D3B1-0A06-BE69-9FBA5D1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12990" y="2059406"/>
              <a:ext cx="4004679" cy="685800"/>
            </a:xfrm>
            <a:prstGeom prst="rect">
              <a:avLst/>
            </a:prstGeom>
          </p:spPr>
        </p:pic>
        <p:pic>
          <p:nvPicPr>
            <p:cNvPr id="153" name="Picture 12">
              <a:extLst>
                <a:ext uri="{FF2B5EF4-FFF2-40B4-BE49-F238E27FC236}">
                  <a16:creationId xmlns:a16="http://schemas.microsoft.com/office/drawing/2014/main" id="{4AA5B44B-41A8-9C3A-C4E1-703A9AB37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688097" y="2216094"/>
              <a:ext cx="342746" cy="32004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C5722DF-2629-BB4E-7A30-4C466C46BC19}"/>
                </a:ext>
              </a:extLst>
            </p:cNvPr>
            <p:cNvSpPr txBox="1"/>
            <p:nvPr/>
          </p:nvSpPr>
          <p:spPr>
            <a:xfrm>
              <a:off x="7269496" y="2202953"/>
              <a:ext cx="29440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Password Manager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958DC-1F45-9414-4EA2-D1CE58121DE3}"/>
              </a:ext>
            </a:extLst>
          </p:cNvPr>
          <p:cNvGrpSpPr/>
          <p:nvPr/>
        </p:nvGrpSpPr>
        <p:grpSpPr>
          <a:xfrm>
            <a:off x="828337" y="3028407"/>
            <a:ext cx="4004679" cy="685800"/>
            <a:chOff x="1300475" y="2960167"/>
            <a:chExt cx="4004679" cy="685800"/>
          </a:xfrm>
        </p:grpSpPr>
        <p:pic>
          <p:nvPicPr>
            <p:cNvPr id="129" name="Picture 13">
              <a:extLst>
                <a:ext uri="{FF2B5EF4-FFF2-40B4-BE49-F238E27FC236}">
                  <a16:creationId xmlns:a16="http://schemas.microsoft.com/office/drawing/2014/main" id="{8FE69103-8AAF-8614-A11F-9A5F5E64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2960167"/>
              <a:ext cx="4004679" cy="685800"/>
            </a:xfrm>
            <a:prstGeom prst="rect">
              <a:avLst/>
            </a:prstGeom>
          </p:spPr>
        </p:pic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591634B0-8CE4-2EC7-79BE-3C1B9FD4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430904" y="3143047"/>
              <a:ext cx="419724" cy="32004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392FE61-00D3-A57C-73DE-6B29A4594C61}"/>
                </a:ext>
              </a:extLst>
            </p:cNvPr>
            <p:cNvSpPr txBox="1"/>
            <p:nvPr/>
          </p:nvSpPr>
          <p:spPr>
            <a:xfrm>
              <a:off x="2050428" y="3108335"/>
              <a:ext cx="28987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Code Signing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4C54D0-89A5-D8D5-6AA2-FCC3DB3B2860}"/>
              </a:ext>
            </a:extLst>
          </p:cNvPr>
          <p:cNvGrpSpPr/>
          <p:nvPr/>
        </p:nvGrpSpPr>
        <p:grpSpPr>
          <a:xfrm>
            <a:off x="828337" y="3880852"/>
            <a:ext cx="4004679" cy="685800"/>
            <a:chOff x="1300475" y="3812612"/>
            <a:chExt cx="4004679" cy="685800"/>
          </a:xfrm>
        </p:grpSpPr>
        <p:pic>
          <p:nvPicPr>
            <p:cNvPr id="63" name="Picture 13">
              <a:extLst>
                <a:ext uri="{FF2B5EF4-FFF2-40B4-BE49-F238E27FC236}">
                  <a16:creationId xmlns:a16="http://schemas.microsoft.com/office/drawing/2014/main" id="{9D77E1BD-73FA-3046-1091-D727135E2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3812612"/>
              <a:ext cx="4004679" cy="685800"/>
            </a:xfrm>
            <a:prstGeom prst="rect">
              <a:avLst/>
            </a:prstGeom>
          </p:spPr>
        </p:pic>
        <p:pic>
          <p:nvPicPr>
            <p:cNvPr id="43" name="Picture 16">
              <a:extLst>
                <a:ext uri="{FF2B5EF4-FFF2-40B4-BE49-F238E27FC236}">
                  <a16:creationId xmlns:a16="http://schemas.microsoft.com/office/drawing/2014/main" id="{13A008BA-92F1-1DB4-2068-5D952343A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89644" y="3984426"/>
              <a:ext cx="320040" cy="32004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C3A527-CEA1-D9D8-F7DC-2794E3203C21}"/>
                </a:ext>
              </a:extLst>
            </p:cNvPr>
            <p:cNvSpPr txBox="1"/>
            <p:nvPr/>
          </p:nvSpPr>
          <p:spPr>
            <a:xfrm>
              <a:off x="2050427" y="3944391"/>
              <a:ext cx="28987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Certificate Authority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3308B6-F3D4-E5B9-9CBE-ADFC732F5704}"/>
              </a:ext>
            </a:extLst>
          </p:cNvPr>
          <p:cNvGrpSpPr/>
          <p:nvPr/>
        </p:nvGrpSpPr>
        <p:grpSpPr>
          <a:xfrm>
            <a:off x="828337" y="2195045"/>
            <a:ext cx="3997163" cy="684512"/>
            <a:chOff x="1300475" y="2126805"/>
            <a:chExt cx="3997163" cy="684512"/>
          </a:xfrm>
        </p:grpSpPr>
        <p:pic>
          <p:nvPicPr>
            <p:cNvPr id="40" name="Picture 13">
              <a:extLst>
                <a:ext uri="{FF2B5EF4-FFF2-40B4-BE49-F238E27FC236}">
                  <a16:creationId xmlns:a16="http://schemas.microsoft.com/office/drawing/2014/main" id="{D6B1E294-1E20-23E8-3F90-0EA66A05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00475" y="2126805"/>
              <a:ext cx="3997163" cy="684512"/>
            </a:xfrm>
            <a:prstGeom prst="rect">
              <a:avLst/>
            </a:prstGeom>
          </p:spPr>
        </p:pic>
        <p:pic>
          <p:nvPicPr>
            <p:cNvPr id="159" name="Picture 158" descr="A picture containing sketch, screenshot, design, black and white&#10;&#10;Description automatically generated">
              <a:extLst>
                <a:ext uri="{FF2B5EF4-FFF2-40B4-BE49-F238E27FC236}">
                  <a16:creationId xmlns:a16="http://schemas.microsoft.com/office/drawing/2014/main" id="{87528A06-14FE-16C0-F48C-C13F0CCF9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2755" t="4058" r="41104" b="3558"/>
            <a:stretch/>
          </p:blipFill>
          <p:spPr>
            <a:xfrm>
              <a:off x="1480746" y="2295541"/>
              <a:ext cx="320040" cy="327232"/>
            </a:xfrm>
            <a:prstGeom prst="rect">
              <a:avLst/>
            </a:prstGeom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5F174BC-F08E-BE02-C316-8D2D7A802538}"/>
                </a:ext>
              </a:extLst>
            </p:cNvPr>
            <p:cNvSpPr txBox="1"/>
            <p:nvPr/>
          </p:nvSpPr>
          <p:spPr>
            <a:xfrm>
              <a:off x="2056981" y="2261522"/>
              <a:ext cx="28987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Crypto Custody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Google Shape;107;p17">
            <a:extLst>
              <a:ext uri="{FF2B5EF4-FFF2-40B4-BE49-F238E27FC236}">
                <a16:creationId xmlns:a16="http://schemas.microsoft.com/office/drawing/2014/main" id="{3578792C-CFF3-9D52-BC95-D07143AE9AD4}"/>
              </a:ext>
            </a:extLst>
          </p:cNvPr>
          <p:cNvSpPr/>
          <p:nvPr/>
        </p:nvSpPr>
        <p:spPr>
          <a:xfrm>
            <a:off x="514462" y="4905582"/>
            <a:ext cx="4629554" cy="1543541"/>
          </a:xfrm>
          <a:prstGeom prst="roundRect">
            <a:avLst>
              <a:gd name="adj" fmla="val 19093"/>
            </a:avLst>
          </a:prstGeom>
          <a:solidFill>
            <a:srgbClr val="FFF1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4DB0BD1E-BFA3-9831-8BA8-11E9BA8A2A1F}"/>
              </a:ext>
            </a:extLst>
          </p:cNvPr>
          <p:cNvSpPr txBox="1"/>
          <p:nvPr/>
        </p:nvSpPr>
        <p:spPr>
          <a:xfrm rot="10800000" flipV="1">
            <a:off x="828337" y="1692119"/>
            <a:ext cx="364834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22357C"/>
                </a:solidFill>
                <a:latin typeface="Montserrat" pitchFamily="2" charset="77"/>
              </a:rPr>
              <a:t>Signature Generation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FE182-BB1E-5D62-6914-6E127EF53DAF}"/>
              </a:ext>
            </a:extLst>
          </p:cNvPr>
          <p:cNvGrpSpPr/>
          <p:nvPr/>
        </p:nvGrpSpPr>
        <p:grpSpPr>
          <a:xfrm>
            <a:off x="828337" y="5533291"/>
            <a:ext cx="4004679" cy="685800"/>
            <a:chOff x="1257296" y="5533291"/>
            <a:chExt cx="4004679" cy="685800"/>
          </a:xfrm>
        </p:grpSpPr>
        <p:pic>
          <p:nvPicPr>
            <p:cNvPr id="3" name="Picture 13">
              <a:extLst>
                <a:ext uri="{FF2B5EF4-FFF2-40B4-BE49-F238E27FC236}">
                  <a16:creationId xmlns:a16="http://schemas.microsoft.com/office/drawing/2014/main" id="{8B9AFE9B-16FB-73A6-3F11-26629D32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257296" y="5533291"/>
              <a:ext cx="4004679" cy="685800"/>
            </a:xfrm>
            <a:prstGeom prst="rect">
              <a:avLst/>
            </a:prstGeom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368E9636-645C-5ADB-621E-6B93D49C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502532" y="5708077"/>
              <a:ext cx="218027" cy="3200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90A2E0-F99C-7553-6A5E-5EB4E887BED7}"/>
                </a:ext>
              </a:extLst>
            </p:cNvPr>
            <p:cNvSpPr txBox="1"/>
            <p:nvPr/>
          </p:nvSpPr>
          <p:spPr>
            <a:xfrm>
              <a:off x="2056981" y="5668602"/>
              <a:ext cx="2892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Secure Data Sharing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Google Shape;107;p17">
            <a:extLst>
              <a:ext uri="{FF2B5EF4-FFF2-40B4-BE49-F238E27FC236}">
                <a16:creationId xmlns:a16="http://schemas.microsoft.com/office/drawing/2014/main" id="{F06E76C3-CBFB-F0CE-E471-1C5102DFC9F5}"/>
              </a:ext>
            </a:extLst>
          </p:cNvPr>
          <p:cNvSpPr>
            <a:spLocks/>
          </p:cNvSpPr>
          <p:nvPr/>
        </p:nvSpPr>
        <p:spPr>
          <a:xfrm>
            <a:off x="5263482" y="3242585"/>
            <a:ext cx="4622288" cy="1545336"/>
          </a:xfrm>
          <a:prstGeom prst="roundRect">
            <a:avLst>
              <a:gd name="adj" fmla="val 1501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2" name="Google Shape;107;p17">
            <a:extLst>
              <a:ext uri="{FF2B5EF4-FFF2-40B4-BE49-F238E27FC236}">
                <a16:creationId xmlns:a16="http://schemas.microsoft.com/office/drawing/2014/main" id="{E8586138-4E1A-184E-E1C6-39CF4A6EA14B}"/>
              </a:ext>
            </a:extLst>
          </p:cNvPr>
          <p:cNvSpPr/>
          <p:nvPr/>
        </p:nvSpPr>
        <p:spPr>
          <a:xfrm>
            <a:off x="5256217" y="4905580"/>
            <a:ext cx="4629553" cy="1545336"/>
          </a:xfrm>
          <a:prstGeom prst="roundRect">
            <a:avLst>
              <a:gd name="adj" fmla="val 17198"/>
            </a:avLst>
          </a:prstGeom>
          <a:solidFill>
            <a:srgbClr val="6430A0">
              <a:alpha val="2431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A45EDE-069B-3652-DA65-8739455EB4FE}"/>
              </a:ext>
            </a:extLst>
          </p:cNvPr>
          <p:cNvGrpSpPr/>
          <p:nvPr/>
        </p:nvGrpSpPr>
        <p:grpSpPr>
          <a:xfrm>
            <a:off x="5556535" y="5530792"/>
            <a:ext cx="4004679" cy="685800"/>
            <a:chOff x="6486995" y="5530792"/>
            <a:chExt cx="4004679" cy="6858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7B303727-5923-942C-67E8-EC8659E98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486995" y="5530792"/>
              <a:ext cx="4004679" cy="685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054C29-2CF2-F540-D1EB-45DE35958F54}"/>
                </a:ext>
              </a:extLst>
            </p:cNvPr>
            <p:cNvSpPr txBox="1"/>
            <p:nvPr/>
          </p:nvSpPr>
          <p:spPr>
            <a:xfrm>
              <a:off x="7270880" y="5658329"/>
              <a:ext cx="29427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Rollback Protection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A white leaf on a black background&#10;&#10;Description automatically generated">
              <a:extLst>
                <a:ext uri="{FF2B5EF4-FFF2-40B4-BE49-F238E27FC236}">
                  <a16:creationId xmlns:a16="http://schemas.microsoft.com/office/drawing/2014/main" id="{FB387C6A-03E5-E1BE-CA93-3BDCE8E6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680222" y="5713672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ADD364-1AE5-B971-CDB0-F6BAD95B310C}"/>
              </a:ext>
            </a:extLst>
          </p:cNvPr>
          <p:cNvGrpSpPr/>
          <p:nvPr/>
        </p:nvGrpSpPr>
        <p:grpSpPr>
          <a:xfrm>
            <a:off x="5556535" y="3873129"/>
            <a:ext cx="4004679" cy="685800"/>
            <a:chOff x="6485974" y="3804889"/>
            <a:chExt cx="4004679" cy="685800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BEE3122C-825C-EFC9-775C-BED08F37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6485974" y="3804889"/>
              <a:ext cx="4004679" cy="685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5453C-5DB9-BD0E-1290-0D33544ABB0A}"/>
                </a:ext>
              </a:extLst>
            </p:cNvPr>
            <p:cNvSpPr txBox="1"/>
            <p:nvPr/>
          </p:nvSpPr>
          <p:spPr>
            <a:xfrm>
              <a:off x="7270881" y="3944391"/>
              <a:ext cx="27549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Montserrat" pitchFamily="2" charset="77"/>
                  <a:sym typeface="Montserrat"/>
                </a:rPr>
                <a:t>Private Queries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 descr="A white and black logo&#10;&#10;Description automatically generated">
              <a:extLst>
                <a:ext uri="{FF2B5EF4-FFF2-40B4-BE49-F238E27FC236}">
                  <a16:creationId xmlns:a16="http://schemas.microsoft.com/office/drawing/2014/main" id="{4228A0F5-7D4F-A591-A257-6C1D42120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674723" y="3987769"/>
              <a:ext cx="320040" cy="320040"/>
            </a:xfrm>
            <a:prstGeom prst="rect">
              <a:avLst/>
            </a:prstGeom>
          </p:spPr>
        </p:pic>
      </p:grpSp>
      <p:sp>
        <p:nvSpPr>
          <p:cNvPr id="7" name="TextBox 23">
            <a:extLst>
              <a:ext uri="{FF2B5EF4-FFF2-40B4-BE49-F238E27FC236}">
                <a16:creationId xmlns:a16="http://schemas.microsoft.com/office/drawing/2014/main" id="{8FC95177-A40E-6B65-8608-E493E8AB4784}"/>
              </a:ext>
            </a:extLst>
          </p:cNvPr>
          <p:cNvSpPr txBox="1"/>
          <p:nvPr/>
        </p:nvSpPr>
        <p:spPr>
          <a:xfrm rot="10800000" flipV="1">
            <a:off x="5556535" y="3406989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C00000"/>
                </a:solidFill>
                <a:latin typeface="Montserrat" pitchFamily="2" charset="77"/>
              </a:rPr>
              <a:t>PIR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9CC5D2A0-F63B-B0BE-0553-63B29DA41B28}"/>
              </a:ext>
            </a:extLst>
          </p:cNvPr>
          <p:cNvSpPr txBox="1"/>
          <p:nvPr/>
        </p:nvSpPr>
        <p:spPr>
          <a:xfrm rot="10800000" flipV="1">
            <a:off x="5556535" y="5074127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6430A0"/>
                </a:solidFill>
                <a:latin typeface="Montserrat" pitchFamily="2" charset="77"/>
              </a:rPr>
              <a:t>Data Freshness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117A41E-A8E4-7EFB-ACBB-E27930CA318D}"/>
              </a:ext>
            </a:extLst>
          </p:cNvPr>
          <p:cNvSpPr txBox="1"/>
          <p:nvPr/>
        </p:nvSpPr>
        <p:spPr>
          <a:xfrm rot="10800000" flipV="1">
            <a:off x="828338" y="5071671"/>
            <a:ext cx="24187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CE5D00"/>
                </a:solidFill>
                <a:latin typeface="Montserrat" pitchFamily="2" charset="77"/>
              </a:rPr>
              <a:t>Decryption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C9AC0B-9CE5-9142-C0D4-B64F15EB9EC8}"/>
              </a:ext>
            </a:extLst>
          </p:cNvPr>
          <p:cNvGrpSpPr/>
          <p:nvPr/>
        </p:nvGrpSpPr>
        <p:grpSpPr>
          <a:xfrm>
            <a:off x="10005237" y="920772"/>
            <a:ext cx="1818444" cy="5266752"/>
            <a:chOff x="10063113" y="660165"/>
            <a:chExt cx="1818444" cy="5266752"/>
          </a:xfrm>
        </p:grpSpPr>
        <p:sp>
          <p:nvSpPr>
            <p:cNvPr id="27" name="Google Shape;886;p46">
              <a:extLst>
                <a:ext uri="{FF2B5EF4-FFF2-40B4-BE49-F238E27FC236}">
                  <a16:creationId xmlns:a16="http://schemas.microsoft.com/office/drawing/2014/main" id="{57D5B985-41E5-2E50-5520-C1E5EB450B2F}"/>
                </a:ext>
              </a:extLst>
            </p:cNvPr>
            <p:cNvSpPr/>
            <p:nvPr/>
          </p:nvSpPr>
          <p:spPr>
            <a:xfrm>
              <a:off x="10074730" y="660165"/>
              <a:ext cx="1806827" cy="1657197"/>
            </a:xfrm>
            <a:prstGeom prst="roundRect">
              <a:avLst>
                <a:gd name="adj" fmla="val 16667"/>
              </a:avLst>
            </a:prstGeom>
            <a:solidFill>
              <a:srgbClr val="ECF3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87;p46">
              <a:extLst>
                <a:ext uri="{FF2B5EF4-FFF2-40B4-BE49-F238E27FC236}">
                  <a16:creationId xmlns:a16="http://schemas.microsoft.com/office/drawing/2014/main" id="{5F4E1917-8AEA-D364-31AE-96D4B3D9C256}"/>
                </a:ext>
              </a:extLst>
            </p:cNvPr>
            <p:cNvSpPr txBox="1"/>
            <p:nvPr/>
          </p:nvSpPr>
          <p:spPr>
            <a:xfrm>
              <a:off x="10214321" y="720838"/>
              <a:ext cx="1573389" cy="15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~2000 lines of Go</a:t>
              </a:r>
            </a:p>
          </p:txBody>
        </p:sp>
        <p:sp>
          <p:nvSpPr>
            <p:cNvPr id="37" name="Google Shape;886;p46">
              <a:extLst>
                <a:ext uri="{FF2B5EF4-FFF2-40B4-BE49-F238E27FC236}">
                  <a16:creationId xmlns:a16="http://schemas.microsoft.com/office/drawing/2014/main" id="{4BF306B8-D389-9585-291E-8E6C85491751}"/>
                </a:ext>
              </a:extLst>
            </p:cNvPr>
            <p:cNvSpPr/>
            <p:nvPr/>
          </p:nvSpPr>
          <p:spPr>
            <a:xfrm>
              <a:off x="10063113" y="2465235"/>
              <a:ext cx="1806827" cy="1657197"/>
            </a:xfrm>
            <a:prstGeom prst="roundRect">
              <a:avLst>
                <a:gd name="adj" fmla="val 16667"/>
              </a:avLst>
            </a:prstGeom>
            <a:solidFill>
              <a:srgbClr val="ECF3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87;p46">
              <a:extLst>
                <a:ext uri="{FF2B5EF4-FFF2-40B4-BE49-F238E27FC236}">
                  <a16:creationId xmlns:a16="http://schemas.microsoft.com/office/drawing/2014/main" id="{588F54AB-F7D2-0BBD-1272-F5160CFDA1AC}"/>
                </a:ext>
              </a:extLst>
            </p:cNvPr>
            <p:cNvSpPr txBox="1"/>
            <p:nvPr/>
          </p:nvSpPr>
          <p:spPr>
            <a:xfrm>
              <a:off x="10202704" y="2525908"/>
              <a:ext cx="1573389" cy="15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~2000 lines of Python</a:t>
              </a:r>
            </a:p>
          </p:txBody>
        </p:sp>
        <p:sp>
          <p:nvSpPr>
            <p:cNvPr id="41" name="Google Shape;886;p46">
              <a:extLst>
                <a:ext uri="{FF2B5EF4-FFF2-40B4-BE49-F238E27FC236}">
                  <a16:creationId xmlns:a16="http://schemas.microsoft.com/office/drawing/2014/main" id="{65C4D3F0-BBD0-69CB-86D4-ABFFAD94A5C2}"/>
                </a:ext>
              </a:extLst>
            </p:cNvPr>
            <p:cNvSpPr/>
            <p:nvPr/>
          </p:nvSpPr>
          <p:spPr>
            <a:xfrm>
              <a:off x="10074730" y="4269720"/>
              <a:ext cx="1806827" cy="1657197"/>
            </a:xfrm>
            <a:prstGeom prst="roundRect">
              <a:avLst>
                <a:gd name="adj" fmla="val 16667"/>
              </a:avLst>
            </a:prstGeom>
            <a:solidFill>
              <a:srgbClr val="ECF3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87;p46">
              <a:extLst>
                <a:ext uri="{FF2B5EF4-FFF2-40B4-BE49-F238E27FC236}">
                  <a16:creationId xmlns:a16="http://schemas.microsoft.com/office/drawing/2014/main" id="{D4E77439-CA3F-9D15-FCEA-EF541CDFE4AD}"/>
                </a:ext>
              </a:extLst>
            </p:cNvPr>
            <p:cNvSpPr txBox="1"/>
            <p:nvPr/>
          </p:nvSpPr>
          <p:spPr>
            <a:xfrm>
              <a:off x="10214321" y="4330393"/>
              <a:ext cx="1573389" cy="15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~2000 lines of C++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6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5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Evaluation Setup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0" name="Google Shape;930;p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42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1" name="Google Shape;931;p47"/>
          <p:cNvSpPr/>
          <p:nvPr/>
        </p:nvSpPr>
        <p:spPr>
          <a:xfrm>
            <a:off x="566419" y="1503486"/>
            <a:ext cx="10860789" cy="983413"/>
          </a:xfrm>
          <a:prstGeom prst="roundRect">
            <a:avLst>
              <a:gd name="adj" fmla="val 25461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47"/>
          <p:cNvSpPr txBox="1"/>
          <p:nvPr/>
        </p:nvSpPr>
        <p:spPr>
          <a:xfrm>
            <a:off x="764791" y="1679622"/>
            <a:ext cx="107301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Flock’s performance comparable to traditional distributed trust?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AD699-3D1D-9AE2-A591-533D7A261C35}"/>
              </a:ext>
            </a:extLst>
          </p:cNvPr>
          <p:cNvGrpSpPr/>
          <p:nvPr/>
        </p:nvGrpSpPr>
        <p:grpSpPr>
          <a:xfrm>
            <a:off x="1497047" y="2965947"/>
            <a:ext cx="4296955" cy="3237515"/>
            <a:chOff x="1497047" y="2701464"/>
            <a:chExt cx="4296955" cy="3237515"/>
          </a:xfrm>
        </p:grpSpPr>
        <p:pic>
          <p:nvPicPr>
            <p:cNvPr id="936" name="Google Shape;936;p47"/>
            <p:cNvPicPr preferRelativeResize="0"/>
            <p:nvPr/>
          </p:nvPicPr>
          <p:blipFill rotWithShape="1">
            <a:blip r:embed="rId3">
              <a:alphaModFix/>
            </a:blip>
            <a:srcRect l="12147" r="11065"/>
            <a:stretch/>
          </p:blipFill>
          <p:spPr>
            <a:xfrm>
              <a:off x="1936315" y="3879461"/>
              <a:ext cx="793741" cy="755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47" descr="A blue triangle with black background&#10;&#10;Description automatically generated with medium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7240" y="3307520"/>
              <a:ext cx="671901" cy="506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47"/>
            <p:cNvSpPr txBox="1"/>
            <p:nvPr/>
          </p:nvSpPr>
          <p:spPr>
            <a:xfrm>
              <a:off x="1497047" y="2701464"/>
              <a:ext cx="230720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Baseline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0" name="Google Shape;940;p47"/>
            <p:cNvPicPr preferRelativeResize="0"/>
            <p:nvPr/>
          </p:nvPicPr>
          <p:blipFill rotWithShape="1">
            <a:blip r:embed="rId5">
              <a:alphaModFix/>
            </a:blip>
            <a:srcRect l="12147" r="11065"/>
            <a:stretch/>
          </p:blipFill>
          <p:spPr>
            <a:xfrm>
              <a:off x="3768673" y="3877225"/>
              <a:ext cx="794670" cy="756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47"/>
            <p:cNvPicPr preferRelativeResize="0"/>
            <p:nvPr/>
          </p:nvPicPr>
          <p:blipFill rotWithShape="1">
            <a:blip r:embed="rId6">
              <a:alphaModFix/>
            </a:blip>
            <a:srcRect l="12147" r="11065"/>
            <a:stretch/>
          </p:blipFill>
          <p:spPr>
            <a:xfrm>
              <a:off x="2853206" y="3879461"/>
              <a:ext cx="792319" cy="75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4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16359" y="3324143"/>
              <a:ext cx="866012" cy="505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47" descr="Google Cloud UK Consultan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793352" y="3255139"/>
              <a:ext cx="745312" cy="574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33;p47">
              <a:extLst>
                <a:ext uri="{FF2B5EF4-FFF2-40B4-BE49-F238E27FC236}">
                  <a16:creationId xmlns:a16="http://schemas.microsoft.com/office/drawing/2014/main" id="{44A8FF21-7A79-E19D-C777-2D7C073DA099}"/>
                </a:ext>
              </a:extLst>
            </p:cNvPr>
            <p:cNvSpPr txBox="1"/>
            <p:nvPr/>
          </p:nvSpPr>
          <p:spPr>
            <a:xfrm>
              <a:off x="1497047" y="4843335"/>
              <a:ext cx="4296955" cy="109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VMs on AWS, GCP, Azure</a:t>
              </a:r>
            </a:p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2vCPU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779B1-037C-9E07-3418-95AC4E49CE17}"/>
              </a:ext>
            </a:extLst>
          </p:cNvPr>
          <p:cNvGrpSpPr/>
          <p:nvPr/>
        </p:nvGrpSpPr>
        <p:grpSpPr>
          <a:xfrm>
            <a:off x="6142072" y="2964632"/>
            <a:ext cx="5657639" cy="3238830"/>
            <a:chOff x="6370672" y="2700149"/>
            <a:chExt cx="5657639" cy="3238830"/>
          </a:xfrm>
        </p:grpSpPr>
        <p:pic>
          <p:nvPicPr>
            <p:cNvPr id="935" name="Google Shape;935;p4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07889" y="3358443"/>
              <a:ext cx="1278566" cy="12751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p47"/>
            <p:cNvSpPr txBox="1"/>
            <p:nvPr/>
          </p:nvSpPr>
          <p:spPr>
            <a:xfrm>
              <a:off x="6370672" y="2700149"/>
              <a:ext cx="230720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Flock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4" name="Google Shape;944;p47"/>
            <p:cNvPicPr preferRelativeResize="0"/>
            <p:nvPr/>
          </p:nvPicPr>
          <p:blipFill rotWithShape="1">
            <a:blip r:embed="rId3">
              <a:alphaModFix/>
            </a:blip>
            <a:srcRect l="12147" r="11065"/>
            <a:stretch/>
          </p:blipFill>
          <p:spPr>
            <a:xfrm>
              <a:off x="6533212" y="3879461"/>
              <a:ext cx="793741" cy="755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5" name="Google Shape;945;p47" descr="A blue triangle with black background&#10;&#10;Description automatically generated with medium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94136" y="3307520"/>
              <a:ext cx="671901" cy="506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p47" descr="Google Cloud Run Logo PNG Vector (SVG) Free Downloa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9006" y="3344150"/>
              <a:ext cx="1376880" cy="120769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10" name="Google Shape;933;p47">
              <a:extLst>
                <a:ext uri="{FF2B5EF4-FFF2-40B4-BE49-F238E27FC236}">
                  <a16:creationId xmlns:a16="http://schemas.microsoft.com/office/drawing/2014/main" id="{D76F4B4D-0BFA-813A-1E61-4B66C7756BFA}"/>
                </a:ext>
              </a:extLst>
            </p:cNvPr>
            <p:cNvSpPr txBox="1"/>
            <p:nvPr/>
          </p:nvSpPr>
          <p:spPr>
            <a:xfrm>
              <a:off x="6370672" y="4843335"/>
              <a:ext cx="5657639" cy="1095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Azure VM, AWS &amp; GCP Serverless</a:t>
              </a:r>
            </a:p>
            <a:p>
              <a:pPr marL="0" marR="0" lvl="0" indent="0" algn="l" rtl="0"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2vCPU</a:t>
              </a:r>
              <a:endParaRPr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6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Latency &amp; Throughput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2" name="Google Shape;952;p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43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3" name="Google Shape;953;p48" descr="A green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583" y="5708187"/>
            <a:ext cx="823885" cy="8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48"/>
          <p:cNvSpPr txBox="1"/>
          <p:nvPr/>
        </p:nvSpPr>
        <p:spPr>
          <a:xfrm>
            <a:off x="2178480" y="5812331"/>
            <a:ext cx="378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1.05x latency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5" name="Google Shape;955;p48" descr="A green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403" y="5718996"/>
            <a:ext cx="823885" cy="823885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48"/>
          <p:cNvSpPr txBox="1"/>
          <p:nvPr/>
        </p:nvSpPr>
        <p:spPr>
          <a:xfrm>
            <a:off x="6980765" y="5828352"/>
            <a:ext cx="50492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Comparable throughput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7" name="Google Shape;957;p48"/>
          <p:cNvGrpSpPr/>
          <p:nvPr/>
        </p:nvGrpSpPr>
        <p:grpSpPr>
          <a:xfrm>
            <a:off x="10053985" y="500687"/>
            <a:ext cx="1901108" cy="1176314"/>
            <a:chOff x="7435745" y="972400"/>
            <a:chExt cx="1425831" cy="882236"/>
          </a:xfrm>
        </p:grpSpPr>
        <p:sp>
          <p:nvSpPr>
            <p:cNvPr id="958" name="Google Shape;958;p48"/>
            <p:cNvSpPr/>
            <p:nvPr/>
          </p:nvSpPr>
          <p:spPr>
            <a:xfrm rot="5400000">
              <a:off x="7496650" y="986050"/>
              <a:ext cx="251100" cy="3729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 rot="5400000">
              <a:off x="7496645" y="1266375"/>
              <a:ext cx="251100" cy="3729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 txBox="1"/>
            <p:nvPr/>
          </p:nvSpPr>
          <p:spPr>
            <a:xfrm>
              <a:off x="7798076" y="972400"/>
              <a:ext cx="1063500" cy="57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Flock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1" name="Google Shape;961;p48"/>
            <p:cNvSpPr txBox="1"/>
            <p:nvPr/>
          </p:nvSpPr>
          <p:spPr>
            <a:xfrm>
              <a:off x="7798076" y="1277200"/>
              <a:ext cx="1063500" cy="57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Baseline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C8087C-6718-1BCE-68BA-8C2BE110F949}"/>
              </a:ext>
            </a:extLst>
          </p:cNvPr>
          <p:cNvGrpSpPr/>
          <p:nvPr/>
        </p:nvGrpSpPr>
        <p:grpSpPr>
          <a:xfrm>
            <a:off x="1466773" y="2200799"/>
            <a:ext cx="3649863" cy="2396029"/>
            <a:chOff x="1466773" y="2200799"/>
            <a:chExt cx="3649863" cy="2396029"/>
          </a:xfrm>
        </p:grpSpPr>
        <p:cxnSp>
          <p:nvCxnSpPr>
            <p:cNvPr id="966" name="Google Shape;966;p48"/>
            <p:cNvCxnSpPr/>
            <p:nvPr/>
          </p:nvCxnSpPr>
          <p:spPr>
            <a:xfrm>
              <a:off x="1472804" y="4453108"/>
              <a:ext cx="3643832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7" name="Google Shape;967;p48"/>
            <p:cNvCxnSpPr/>
            <p:nvPr/>
          </p:nvCxnSpPr>
          <p:spPr>
            <a:xfrm>
              <a:off x="1472804" y="3894991"/>
              <a:ext cx="3643832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8" name="Google Shape;968;p48"/>
            <p:cNvCxnSpPr/>
            <p:nvPr/>
          </p:nvCxnSpPr>
          <p:spPr>
            <a:xfrm>
              <a:off x="1472804" y="3357989"/>
              <a:ext cx="3643832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9" name="Google Shape;969;p48"/>
            <p:cNvCxnSpPr/>
            <p:nvPr/>
          </p:nvCxnSpPr>
          <p:spPr>
            <a:xfrm>
              <a:off x="1472804" y="2820989"/>
              <a:ext cx="3643832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0" name="Google Shape;970;p48"/>
            <p:cNvCxnSpPr/>
            <p:nvPr/>
          </p:nvCxnSpPr>
          <p:spPr>
            <a:xfrm>
              <a:off x="1472804" y="2262872"/>
              <a:ext cx="3643832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1" name="Google Shape;971;p48"/>
            <p:cNvCxnSpPr/>
            <p:nvPr/>
          </p:nvCxnSpPr>
          <p:spPr>
            <a:xfrm>
              <a:off x="1655302" y="4462331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2" name="Google Shape;972;p48"/>
            <p:cNvCxnSpPr/>
            <p:nvPr/>
          </p:nvCxnSpPr>
          <p:spPr>
            <a:xfrm>
              <a:off x="2476103" y="4462331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3" name="Google Shape;973;p48"/>
            <p:cNvCxnSpPr/>
            <p:nvPr/>
          </p:nvCxnSpPr>
          <p:spPr>
            <a:xfrm>
              <a:off x="4117702" y="4462331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4" name="Google Shape;974;p48"/>
            <p:cNvCxnSpPr/>
            <p:nvPr/>
          </p:nvCxnSpPr>
          <p:spPr>
            <a:xfrm>
              <a:off x="4938502" y="4462331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5" name="Google Shape;975;p48"/>
            <p:cNvCxnSpPr/>
            <p:nvPr/>
          </p:nvCxnSpPr>
          <p:spPr>
            <a:xfrm>
              <a:off x="1472704" y="4462351"/>
              <a:ext cx="3643502" cy="680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76" name="Google Shape;976;p48"/>
            <p:cNvSpPr/>
            <p:nvPr/>
          </p:nvSpPr>
          <p:spPr>
            <a:xfrm>
              <a:off x="1554809" y="4146951"/>
              <a:ext cx="228600" cy="228600"/>
            </a:xfrm>
            <a:prstGeom prst="ellipse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375617" y="4139206"/>
              <a:ext cx="228600" cy="228600"/>
            </a:xfrm>
            <a:prstGeom prst="ellipse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3196422" y="4070114"/>
              <a:ext cx="228600" cy="228600"/>
            </a:xfrm>
            <a:prstGeom prst="ellipse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4017203" y="3781271"/>
              <a:ext cx="228600" cy="228600"/>
            </a:xfrm>
            <a:prstGeom prst="ellipse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4838008" y="2457966"/>
              <a:ext cx="228600" cy="230458"/>
            </a:xfrm>
            <a:prstGeom prst="ellipse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1" name="Google Shape;981;p48"/>
            <p:cNvCxnSpPr/>
            <p:nvPr/>
          </p:nvCxnSpPr>
          <p:spPr>
            <a:xfrm>
              <a:off x="3296882" y="4461628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82" name="Google Shape;982;p48"/>
            <p:cNvSpPr/>
            <p:nvPr/>
          </p:nvSpPr>
          <p:spPr>
            <a:xfrm>
              <a:off x="1582401" y="4162631"/>
              <a:ext cx="164592" cy="164592"/>
            </a:xfrm>
            <a:prstGeom prst="triangle">
              <a:avLst>
                <a:gd name="adj" fmla="val 50000"/>
              </a:avLst>
            </a:prstGeom>
            <a:solidFill>
              <a:srgbClr val="47D1CC"/>
            </a:solidFill>
            <a:ln w="9525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407484" y="4150722"/>
              <a:ext cx="164592" cy="164592"/>
            </a:xfrm>
            <a:prstGeom prst="triangle">
              <a:avLst>
                <a:gd name="adj" fmla="val 50000"/>
              </a:avLst>
            </a:prstGeom>
            <a:solidFill>
              <a:srgbClr val="47D1CC"/>
            </a:solidFill>
            <a:ln w="9525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225474" y="4088092"/>
              <a:ext cx="164592" cy="164592"/>
            </a:xfrm>
            <a:prstGeom prst="triangle">
              <a:avLst>
                <a:gd name="adj" fmla="val 50000"/>
              </a:avLst>
            </a:prstGeom>
            <a:solidFill>
              <a:srgbClr val="47D1CC"/>
            </a:solidFill>
            <a:ln w="9525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047054" y="3793866"/>
              <a:ext cx="164592" cy="164592"/>
            </a:xfrm>
            <a:prstGeom prst="triangle">
              <a:avLst>
                <a:gd name="adj" fmla="val 50000"/>
              </a:avLst>
            </a:prstGeom>
            <a:solidFill>
              <a:srgbClr val="47D1CC"/>
            </a:solidFill>
            <a:ln w="9525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870012" y="2480546"/>
              <a:ext cx="164592" cy="164592"/>
            </a:xfrm>
            <a:prstGeom prst="triangle">
              <a:avLst>
                <a:gd name="adj" fmla="val 50000"/>
              </a:avLst>
            </a:prstGeom>
            <a:solidFill>
              <a:srgbClr val="47D1CC"/>
            </a:solidFill>
            <a:ln w="9525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87" name="Google Shape;987;p48"/>
            <p:cNvCxnSpPr>
              <a:cxnSpLocks/>
              <a:stCxn id="982" idx="5"/>
              <a:endCxn id="983" idx="5"/>
            </p:cNvCxnSpPr>
            <p:nvPr/>
          </p:nvCxnSpPr>
          <p:spPr>
            <a:xfrm flipV="1">
              <a:off x="1705845" y="4233018"/>
              <a:ext cx="825083" cy="11909"/>
            </a:xfrm>
            <a:prstGeom prst="straightConnector1">
              <a:avLst/>
            </a:prstGeom>
            <a:noFill/>
            <a:ln w="38100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8" name="Google Shape;988;p48"/>
            <p:cNvCxnSpPr>
              <a:cxnSpLocks/>
              <a:stCxn id="983" idx="5"/>
              <a:endCxn id="984" idx="5"/>
            </p:cNvCxnSpPr>
            <p:nvPr/>
          </p:nvCxnSpPr>
          <p:spPr>
            <a:xfrm flipV="1">
              <a:off x="2530928" y="4170388"/>
              <a:ext cx="817990" cy="62630"/>
            </a:xfrm>
            <a:prstGeom prst="straightConnector1">
              <a:avLst/>
            </a:prstGeom>
            <a:noFill/>
            <a:ln w="38100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9" name="Google Shape;989;p48"/>
            <p:cNvCxnSpPr>
              <a:cxnSpLocks/>
            </p:cNvCxnSpPr>
            <p:nvPr/>
          </p:nvCxnSpPr>
          <p:spPr>
            <a:xfrm flipV="1">
              <a:off x="3326324" y="3912994"/>
              <a:ext cx="816924" cy="277925"/>
            </a:xfrm>
            <a:prstGeom prst="straightConnector1">
              <a:avLst/>
            </a:prstGeom>
            <a:noFill/>
            <a:ln w="38100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0" name="Google Shape;990;p48"/>
            <p:cNvCxnSpPr>
              <a:cxnSpLocks/>
              <a:stCxn id="985" idx="5"/>
              <a:endCxn id="986" idx="5"/>
            </p:cNvCxnSpPr>
            <p:nvPr/>
          </p:nvCxnSpPr>
          <p:spPr>
            <a:xfrm flipV="1">
              <a:off x="4170498" y="2562842"/>
              <a:ext cx="822958" cy="1313320"/>
            </a:xfrm>
            <a:prstGeom prst="straightConnector1">
              <a:avLst/>
            </a:prstGeom>
            <a:noFill/>
            <a:ln w="38100" cap="flat" cmpd="sng">
              <a:solidFill>
                <a:srgbClr val="47D1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1" name="Google Shape;991;p48"/>
            <p:cNvCxnSpPr/>
            <p:nvPr/>
          </p:nvCxnSpPr>
          <p:spPr>
            <a:xfrm rot="5400000">
              <a:off x="367507" y="3362129"/>
              <a:ext cx="2204463" cy="5931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2" name="Google Shape;992;p48"/>
            <p:cNvCxnSpPr/>
            <p:nvPr/>
          </p:nvCxnSpPr>
          <p:spPr>
            <a:xfrm>
              <a:off x="1532057" y="2200799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3" name="Google Shape;993;p48"/>
            <p:cNvCxnSpPr/>
            <p:nvPr/>
          </p:nvCxnSpPr>
          <p:spPr>
            <a:xfrm>
              <a:off x="1532057" y="2743602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4" name="Google Shape;994;p48"/>
            <p:cNvCxnSpPr/>
            <p:nvPr/>
          </p:nvCxnSpPr>
          <p:spPr>
            <a:xfrm>
              <a:off x="1532057" y="3829210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5" name="Google Shape;995;p48"/>
            <p:cNvCxnSpPr/>
            <p:nvPr/>
          </p:nvCxnSpPr>
          <p:spPr>
            <a:xfrm>
              <a:off x="1532670" y="3286392"/>
              <a:ext cx="0" cy="13449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BF86A7-A7C4-5972-5BBD-D16471E6960B}"/>
              </a:ext>
            </a:extLst>
          </p:cNvPr>
          <p:cNvGrpSpPr/>
          <p:nvPr/>
        </p:nvGrpSpPr>
        <p:grpSpPr>
          <a:xfrm>
            <a:off x="577173" y="1549867"/>
            <a:ext cx="4726094" cy="4024965"/>
            <a:chOff x="577173" y="1549867"/>
            <a:chExt cx="4726094" cy="4024965"/>
          </a:xfrm>
        </p:grpSpPr>
        <p:sp>
          <p:nvSpPr>
            <p:cNvPr id="963" name="Google Shape;963;p48"/>
            <p:cNvSpPr txBox="1"/>
            <p:nvPr/>
          </p:nvSpPr>
          <p:spPr>
            <a:xfrm>
              <a:off x="2168950" y="5051632"/>
              <a:ext cx="2268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File Size (Bytes)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4" name="Google Shape;964;p48"/>
            <p:cNvSpPr txBox="1"/>
            <p:nvPr/>
          </p:nvSpPr>
          <p:spPr>
            <a:xfrm>
              <a:off x="1815382" y="1549867"/>
              <a:ext cx="3431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Decryption Latency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6" name="Google Shape;996;p48"/>
            <p:cNvSpPr txBox="1"/>
            <p:nvPr/>
          </p:nvSpPr>
          <p:spPr>
            <a:xfrm>
              <a:off x="1415015" y="4517965"/>
              <a:ext cx="51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aseline="30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p48"/>
            <p:cNvSpPr txBox="1"/>
            <p:nvPr/>
          </p:nvSpPr>
          <p:spPr>
            <a:xfrm>
              <a:off x="2227815" y="4517965"/>
              <a:ext cx="51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aseline="30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8" name="Google Shape;998;p48"/>
            <p:cNvSpPr txBox="1"/>
            <p:nvPr/>
          </p:nvSpPr>
          <p:spPr>
            <a:xfrm>
              <a:off x="3040615" y="4517965"/>
              <a:ext cx="513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aseline="30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9" name="Google Shape;999;p48"/>
            <p:cNvSpPr txBox="1"/>
            <p:nvPr/>
          </p:nvSpPr>
          <p:spPr>
            <a:xfrm>
              <a:off x="3838916" y="4517965"/>
              <a:ext cx="625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aseline="30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0" name="Google Shape;1000;p48"/>
            <p:cNvSpPr txBox="1"/>
            <p:nvPr/>
          </p:nvSpPr>
          <p:spPr>
            <a:xfrm>
              <a:off x="4678067" y="4517965"/>
              <a:ext cx="625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lang="en-US" sz="1800" baseline="30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1" name="Google Shape;1001;p48"/>
            <p:cNvSpPr txBox="1"/>
            <p:nvPr/>
          </p:nvSpPr>
          <p:spPr>
            <a:xfrm>
              <a:off x="970942" y="1953186"/>
              <a:ext cx="625200" cy="769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80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2" name="Google Shape;1002;p48"/>
            <p:cNvSpPr txBox="1"/>
            <p:nvPr/>
          </p:nvSpPr>
          <p:spPr>
            <a:xfrm>
              <a:off x="942495" y="2538588"/>
              <a:ext cx="625200" cy="769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60</a:t>
              </a:r>
              <a:endParaRPr sz="180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3" name="Google Shape;1003;p48"/>
            <p:cNvSpPr txBox="1"/>
            <p:nvPr/>
          </p:nvSpPr>
          <p:spPr>
            <a:xfrm>
              <a:off x="926642" y="3100687"/>
              <a:ext cx="625200" cy="769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40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4" name="Google Shape;1004;p48"/>
            <p:cNvSpPr txBox="1"/>
            <p:nvPr/>
          </p:nvSpPr>
          <p:spPr>
            <a:xfrm>
              <a:off x="954687" y="3608653"/>
              <a:ext cx="625200" cy="769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5" name="Google Shape;1005;p48"/>
            <p:cNvSpPr txBox="1"/>
            <p:nvPr/>
          </p:nvSpPr>
          <p:spPr>
            <a:xfrm>
              <a:off x="991263" y="4147932"/>
              <a:ext cx="625200" cy="769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6" name="Google Shape;1006;p48"/>
            <p:cNvSpPr txBox="1"/>
            <p:nvPr/>
          </p:nvSpPr>
          <p:spPr>
            <a:xfrm rot="16200000">
              <a:off x="-172270" y="2698276"/>
              <a:ext cx="2268800" cy="769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Latency (s)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5306545" y="1549866"/>
            <a:ext cx="6362685" cy="4090407"/>
            <a:chOff x="3472995" y="1251850"/>
            <a:chExt cx="5027497" cy="3067806"/>
          </a:xfrm>
        </p:grpSpPr>
        <p:cxnSp>
          <p:nvCxnSpPr>
            <p:cNvPr id="1030" name="Google Shape;1030;p48"/>
            <p:cNvCxnSpPr/>
            <p:nvPr/>
          </p:nvCxnSpPr>
          <p:spPr>
            <a:xfrm>
              <a:off x="4319568" y="1785867"/>
              <a:ext cx="4152900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08" name="Google Shape;1008;p48"/>
            <p:cNvSpPr txBox="1"/>
            <p:nvPr/>
          </p:nvSpPr>
          <p:spPr>
            <a:xfrm>
              <a:off x="5014424" y="1251850"/>
              <a:ext cx="2856358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Throughput (Normalized)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09" name="Google Shape;1009;p48"/>
            <p:cNvCxnSpPr/>
            <p:nvPr/>
          </p:nvCxnSpPr>
          <p:spPr>
            <a:xfrm>
              <a:off x="4918916" y="3525860"/>
              <a:ext cx="3317400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0" name="Google Shape;1010;p48"/>
            <p:cNvCxnSpPr/>
            <p:nvPr/>
          </p:nvCxnSpPr>
          <p:spPr>
            <a:xfrm>
              <a:off x="4319568" y="3082676"/>
              <a:ext cx="4152900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1" name="Google Shape;1011;p48"/>
            <p:cNvCxnSpPr/>
            <p:nvPr/>
          </p:nvCxnSpPr>
          <p:spPr>
            <a:xfrm>
              <a:off x="4319568" y="2656258"/>
              <a:ext cx="4152900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2" name="Google Shape;1012;p48"/>
            <p:cNvCxnSpPr/>
            <p:nvPr/>
          </p:nvCxnSpPr>
          <p:spPr>
            <a:xfrm>
              <a:off x="4319568" y="2229842"/>
              <a:ext cx="4152900" cy="0"/>
            </a:xfrm>
            <a:prstGeom prst="straightConnector1">
              <a:avLst/>
            </a:prstGeom>
            <a:noFill/>
            <a:ln w="190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3" name="Google Shape;1013;p48"/>
            <p:cNvCxnSpPr/>
            <p:nvPr/>
          </p:nvCxnSpPr>
          <p:spPr>
            <a:xfrm>
              <a:off x="4319454" y="3533200"/>
              <a:ext cx="4152600" cy="540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4" name="Google Shape;1014;p48"/>
            <p:cNvCxnSpPr/>
            <p:nvPr/>
          </p:nvCxnSpPr>
          <p:spPr>
            <a:xfrm rot="5400000">
              <a:off x="3440904" y="2658600"/>
              <a:ext cx="1750500" cy="6600"/>
            </a:xfrm>
            <a:prstGeom prst="straightConnector1">
              <a:avLst/>
            </a:prstGeom>
            <a:noFill/>
            <a:ln w="28575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5" name="Google Shape;1015;p48"/>
            <p:cNvSpPr/>
            <p:nvPr/>
          </p:nvSpPr>
          <p:spPr>
            <a:xfrm>
              <a:off x="4529575" y="2281630"/>
              <a:ext cx="265200" cy="12420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794875" y="2234706"/>
              <a:ext cx="265200" cy="12888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 txBox="1"/>
            <p:nvPr/>
          </p:nvSpPr>
          <p:spPr>
            <a:xfrm rot="-1801155">
              <a:off x="3472995" y="3742221"/>
              <a:ext cx="1959472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Secret Recovery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8" name="Google Shape;1018;p48"/>
            <p:cNvSpPr txBox="1"/>
            <p:nvPr/>
          </p:nvSpPr>
          <p:spPr>
            <a:xfrm rot="-1801155">
              <a:off x="4950265" y="3570684"/>
              <a:ext cx="1126744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Signing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9" name="Google Shape;1019;p48"/>
            <p:cNvSpPr txBox="1"/>
            <p:nvPr/>
          </p:nvSpPr>
          <p:spPr>
            <a:xfrm rot="-1800988">
              <a:off x="5507242" y="3673530"/>
              <a:ext cx="1311492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Decryption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0" name="Google Shape;1020;p48"/>
            <p:cNvSpPr txBox="1"/>
            <p:nvPr/>
          </p:nvSpPr>
          <p:spPr>
            <a:xfrm rot="-1800570">
              <a:off x="6938860" y="3535954"/>
              <a:ext cx="596229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PIR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1" name="Google Shape;1021;p48"/>
            <p:cNvSpPr txBox="1"/>
            <p:nvPr/>
          </p:nvSpPr>
          <p:spPr>
            <a:xfrm rot="-1800746">
              <a:off x="7161795" y="3591206"/>
              <a:ext cx="1338697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Freshness</a:t>
              </a: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5343650" y="2419350"/>
              <a:ext cx="265200" cy="11028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608950" y="2229700"/>
              <a:ext cx="265200" cy="12924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157725" y="2229800"/>
              <a:ext cx="265200" cy="12924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423025" y="2229800"/>
              <a:ext cx="265200" cy="12924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971775" y="2229125"/>
              <a:ext cx="265200" cy="12924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7237075" y="2229125"/>
              <a:ext cx="265200" cy="12924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7785850" y="2279675"/>
              <a:ext cx="265200" cy="1242000"/>
            </a:xfrm>
            <a:prstGeom prst="rect">
              <a:avLst/>
            </a:prstGeom>
            <a:solidFill>
              <a:srgbClr val="47D1CC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8051150" y="2232725"/>
              <a:ext cx="265200" cy="1288800"/>
            </a:xfrm>
            <a:prstGeom prst="rect">
              <a:avLst/>
            </a:prstGeom>
            <a:solidFill>
              <a:srgbClr val="9470DB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 txBox="1"/>
            <p:nvPr/>
          </p:nvSpPr>
          <p:spPr>
            <a:xfrm>
              <a:off x="3971544" y="1557528"/>
              <a:ext cx="468900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1.1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2" name="Google Shape;1032;p48"/>
            <p:cNvSpPr txBox="1"/>
            <p:nvPr/>
          </p:nvSpPr>
          <p:spPr>
            <a:xfrm>
              <a:off x="3931920" y="2014741"/>
              <a:ext cx="468900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1.0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3" name="Google Shape;1033;p48"/>
            <p:cNvSpPr txBox="1"/>
            <p:nvPr/>
          </p:nvSpPr>
          <p:spPr>
            <a:xfrm>
              <a:off x="3895344" y="2414941"/>
              <a:ext cx="468900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0.9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4" name="Google Shape;1034;p48"/>
            <p:cNvSpPr txBox="1"/>
            <p:nvPr/>
          </p:nvSpPr>
          <p:spPr>
            <a:xfrm>
              <a:off x="3898689" y="2872141"/>
              <a:ext cx="468900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0.8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5" name="Google Shape;1035;p48"/>
            <p:cNvSpPr txBox="1"/>
            <p:nvPr/>
          </p:nvSpPr>
          <p:spPr>
            <a:xfrm>
              <a:off x="3898689" y="3329341"/>
              <a:ext cx="468900" cy="577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0.7</a:t>
              </a:r>
              <a:endParaRPr sz="1800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6" name="Google Shape;1036;p48"/>
            <p:cNvSpPr txBox="1"/>
            <p:nvPr/>
          </p:nvSpPr>
          <p:spPr>
            <a:xfrm rot="-5400000">
              <a:off x="3001625" y="2189358"/>
              <a:ext cx="1701600" cy="577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Req/Min Ratio</a:t>
              </a:r>
              <a:endParaRPr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037" name="Google Shape;103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138" y="1676951"/>
            <a:ext cx="181102" cy="26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2;p49">
            <a:extLst>
              <a:ext uri="{FF2B5EF4-FFF2-40B4-BE49-F238E27FC236}">
                <a16:creationId xmlns:a16="http://schemas.microsoft.com/office/drawing/2014/main" id="{FB83AD59-65D8-C34C-2843-BCBECFAB0201}"/>
              </a:ext>
            </a:extLst>
          </p:cNvPr>
          <p:cNvSpPr/>
          <p:nvPr/>
        </p:nvSpPr>
        <p:spPr>
          <a:xfrm>
            <a:off x="6233377" y="1536048"/>
            <a:ext cx="5212677" cy="1693291"/>
          </a:xfrm>
          <a:prstGeom prst="roundRect">
            <a:avLst>
              <a:gd name="adj" fmla="val 16765"/>
            </a:avLst>
          </a:prstGeom>
          <a:solidFill>
            <a:srgbClr val="D2E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49"/>
          <p:cNvSpPr/>
          <p:nvPr/>
        </p:nvSpPr>
        <p:spPr>
          <a:xfrm>
            <a:off x="661199" y="1536049"/>
            <a:ext cx="5212677" cy="1693290"/>
          </a:xfrm>
          <a:prstGeom prst="roundRect">
            <a:avLst>
              <a:gd name="adj" fmla="val 16765"/>
            </a:avLst>
          </a:prstGeom>
          <a:solidFill>
            <a:srgbClr val="D2E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5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Cost Comparison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4" name="Google Shape;1044;p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44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45" name="Google Shape;1045;p49"/>
          <p:cNvGraphicFramePr/>
          <p:nvPr>
            <p:extLst>
              <p:ext uri="{D42A27DB-BD31-4B8C-83A1-F6EECF244321}">
                <p14:modId xmlns:p14="http://schemas.microsoft.com/office/powerpoint/2010/main" val="1015936514"/>
              </p:ext>
            </p:extLst>
          </p:nvPr>
        </p:nvGraphicFramePr>
        <p:xfrm>
          <a:off x="677106" y="3536012"/>
          <a:ext cx="8696025" cy="2404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5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ontserrat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Module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Network</a:t>
                      </a: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Compute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Baseline           Flock</a:t>
                      </a:r>
                      <a:endParaRPr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C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Baseline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</a:t>
                      </a:r>
                      <a:r>
                        <a:rPr lang="en-US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Flock</a:t>
                      </a:r>
                      <a:endParaRPr b="1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Signing</a:t>
                      </a: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ontserrat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0.0006</a:t>
                      </a:r>
                      <a:endParaRPr sz="1800" u="sng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0.0083</a:t>
                      </a:r>
                      <a:endParaRPr sz="18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0.0213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0.0089</a:t>
                      </a:r>
                      <a:endParaRPr sz="18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0.0219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ontserrat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Decryption</a:t>
                      </a: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0.5219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0.1141</a:t>
                      </a:r>
                      <a:endParaRPr sz="18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CA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0.3340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0.6360</a:t>
                      </a:r>
                      <a:endParaRPr sz="18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0.8559</a:t>
                      </a:r>
                      <a:endParaRPr sz="1800" u="sng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6" name="Google Shape;1046;p49"/>
          <p:cNvSpPr txBox="1"/>
          <p:nvPr/>
        </p:nvSpPr>
        <p:spPr>
          <a:xfrm>
            <a:off x="929624" y="1683951"/>
            <a:ext cx="4718824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Model: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VMs have a fixed hourly cost, whereas serverless cost is per-request.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8" name="Google Shape;1048;p49"/>
          <p:cNvSpPr txBox="1"/>
          <p:nvPr/>
        </p:nvSpPr>
        <p:spPr>
          <a:xfrm>
            <a:off x="9565729" y="5102739"/>
            <a:ext cx="263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1.3x overhead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>
            <a:off x="9565725" y="4242506"/>
            <a:ext cx="240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2.5x overhead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>
            <a:off x="570277" y="5909878"/>
            <a:ext cx="56631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Costs are for each invocation and measured in USD cents.</a:t>
            </a:r>
            <a:endParaRPr sz="14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47;p49">
            <a:extLst>
              <a:ext uri="{FF2B5EF4-FFF2-40B4-BE49-F238E27FC236}">
                <a16:creationId xmlns:a16="http://schemas.microsoft.com/office/drawing/2014/main" id="{EAB78251-8864-1764-A9B0-523F53330F80}"/>
              </a:ext>
            </a:extLst>
          </p:cNvPr>
          <p:cNvSpPr txBox="1"/>
          <p:nvPr/>
        </p:nvSpPr>
        <p:spPr>
          <a:xfrm>
            <a:off x="6496395" y="1683952"/>
            <a:ext cx="4799353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Calculation: 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Estimate server’s per request cost from module’s max throughput.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2" grpId="0" animBg="1"/>
      <p:bldP spid="1046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5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Cost Comparison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7" name="Google Shape;1057;p5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45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0" name="Google Shape;1060;p50"/>
          <p:cNvSpPr/>
          <p:nvPr/>
        </p:nvSpPr>
        <p:spPr>
          <a:xfrm>
            <a:off x="1493764" y="4100777"/>
            <a:ext cx="8760223" cy="1489795"/>
          </a:xfrm>
          <a:prstGeom prst="roundRect">
            <a:avLst>
              <a:gd name="adj" fmla="val 16626"/>
            </a:avLst>
          </a:prstGeom>
          <a:solidFill>
            <a:srgbClr val="FFF1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50"/>
          <p:cNvSpPr txBox="1"/>
          <p:nvPr/>
        </p:nvSpPr>
        <p:spPr>
          <a:xfrm>
            <a:off x="1699489" y="4325474"/>
            <a:ext cx="84498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Flock’s system cost overhead is negligible compared to the cost of setting up business relationships.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42;p49">
            <a:extLst>
              <a:ext uri="{FF2B5EF4-FFF2-40B4-BE49-F238E27FC236}">
                <a16:creationId xmlns:a16="http://schemas.microsoft.com/office/drawing/2014/main" id="{D25100F0-6EE3-306B-4216-91B0AA88165A}"/>
              </a:ext>
            </a:extLst>
          </p:cNvPr>
          <p:cNvSpPr/>
          <p:nvPr/>
        </p:nvSpPr>
        <p:spPr>
          <a:xfrm>
            <a:off x="6233377" y="1536048"/>
            <a:ext cx="5212677" cy="1693291"/>
          </a:xfrm>
          <a:prstGeom prst="roundRect">
            <a:avLst>
              <a:gd name="adj" fmla="val 16765"/>
            </a:avLst>
          </a:prstGeom>
          <a:solidFill>
            <a:srgbClr val="D2E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42;p49">
            <a:extLst>
              <a:ext uri="{FF2B5EF4-FFF2-40B4-BE49-F238E27FC236}">
                <a16:creationId xmlns:a16="http://schemas.microsoft.com/office/drawing/2014/main" id="{3CB2DFBD-50FF-C493-4268-3106714B666F}"/>
              </a:ext>
            </a:extLst>
          </p:cNvPr>
          <p:cNvSpPr/>
          <p:nvPr/>
        </p:nvSpPr>
        <p:spPr>
          <a:xfrm>
            <a:off x="661199" y="1536049"/>
            <a:ext cx="5212677" cy="1693290"/>
          </a:xfrm>
          <a:prstGeom prst="roundRect">
            <a:avLst>
              <a:gd name="adj" fmla="val 16765"/>
            </a:avLst>
          </a:prstGeom>
          <a:solidFill>
            <a:srgbClr val="D2E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46;p49">
            <a:extLst>
              <a:ext uri="{FF2B5EF4-FFF2-40B4-BE49-F238E27FC236}">
                <a16:creationId xmlns:a16="http://schemas.microsoft.com/office/drawing/2014/main" id="{8C8BC38A-C163-24A0-2A0B-9B193C9785C3}"/>
              </a:ext>
            </a:extLst>
          </p:cNvPr>
          <p:cNvSpPr txBox="1"/>
          <p:nvPr/>
        </p:nvSpPr>
        <p:spPr>
          <a:xfrm>
            <a:off x="929624" y="1683951"/>
            <a:ext cx="4718824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Model: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VMs have a fixed hourly cost, whereas serverless cost is per-request.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047;p49">
            <a:extLst>
              <a:ext uri="{FF2B5EF4-FFF2-40B4-BE49-F238E27FC236}">
                <a16:creationId xmlns:a16="http://schemas.microsoft.com/office/drawing/2014/main" id="{3772CD21-B75D-5F54-C422-1643F5A2A9E9}"/>
              </a:ext>
            </a:extLst>
          </p:cNvPr>
          <p:cNvSpPr txBox="1"/>
          <p:nvPr/>
        </p:nvSpPr>
        <p:spPr>
          <a:xfrm>
            <a:off x="6496395" y="1683952"/>
            <a:ext cx="4799353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Calculation: 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Estimate server’s per request cost from module’s max throughput.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069;p51">
            <a:extLst>
              <a:ext uri="{FF2B5EF4-FFF2-40B4-BE49-F238E27FC236}">
                <a16:creationId xmlns:a16="http://schemas.microsoft.com/office/drawing/2014/main" id="{EE5B7EDA-59E1-D974-0A06-9DF7C5DB5844}"/>
              </a:ext>
            </a:extLst>
          </p:cNvPr>
          <p:cNvSpPr/>
          <p:nvPr/>
        </p:nvSpPr>
        <p:spPr>
          <a:xfrm>
            <a:off x="6545823" y="1507985"/>
            <a:ext cx="5230577" cy="2038780"/>
          </a:xfrm>
          <a:prstGeom prst="roundRect">
            <a:avLst>
              <a:gd name="adj" fmla="val 8598"/>
            </a:avLst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66" name="Google Shape;1066;p51"/>
          <p:cNvSpPr/>
          <p:nvPr/>
        </p:nvSpPr>
        <p:spPr>
          <a:xfrm>
            <a:off x="518615" y="1507984"/>
            <a:ext cx="2698718" cy="2059305"/>
          </a:xfrm>
          <a:prstGeom prst="roundRect">
            <a:avLst>
              <a:gd name="adj" fmla="val 8598"/>
            </a:avLst>
          </a:prstGeom>
          <a:noFill/>
          <a:ln w="28575" cap="flat" cmpd="sng">
            <a:solidFill>
              <a:srgbClr val="D8F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 Bird’s Eye View of Flock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8" name="Google Shape;1068;p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Montserrat"/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t>46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9" name="Google Shape;1069;p51"/>
          <p:cNvSpPr/>
          <p:nvPr/>
        </p:nvSpPr>
        <p:spPr>
          <a:xfrm>
            <a:off x="518615" y="3869719"/>
            <a:ext cx="5712852" cy="2408552"/>
          </a:xfrm>
          <a:prstGeom prst="roundRect">
            <a:avLst>
              <a:gd name="adj" fmla="val 8598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51"/>
          <p:cNvSpPr txBox="1"/>
          <p:nvPr/>
        </p:nvSpPr>
        <p:spPr>
          <a:xfrm>
            <a:off x="739408" y="4041262"/>
            <a:ext cx="5270736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first way for an application provider to </a:t>
            </a:r>
            <a:r>
              <a:rPr lang="en-US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automatically</a:t>
            </a:r>
            <a:r>
              <a:rPr lang="en-US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-US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immediately </a:t>
            </a:r>
            <a:r>
              <a:rPr lang="en-US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deploy distributed trust.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1" name="Google Shape;1071;p51" descr="A picture containing black, darkness, white, black and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0937" y="4189202"/>
            <a:ext cx="5961063" cy="335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51"/>
          <p:cNvSpPr txBox="1"/>
          <p:nvPr/>
        </p:nvSpPr>
        <p:spPr>
          <a:xfrm>
            <a:off x="748005" y="2265672"/>
            <a:ext cx="22399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Combines the security of the clouds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51"/>
          <p:cNvSpPr/>
          <p:nvPr/>
        </p:nvSpPr>
        <p:spPr>
          <a:xfrm>
            <a:off x="3532219" y="1528510"/>
            <a:ext cx="2698718" cy="2038779"/>
          </a:xfrm>
          <a:prstGeom prst="roundRect">
            <a:avLst>
              <a:gd name="adj" fmla="val 8598"/>
            </a:avLst>
          </a:prstGeom>
          <a:noFill/>
          <a:ln w="28575" cap="flat" cmpd="sng">
            <a:solidFill>
              <a:srgbClr val="D8F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51"/>
          <p:cNvSpPr txBox="1"/>
          <p:nvPr/>
        </p:nvSpPr>
        <p:spPr>
          <a:xfrm>
            <a:off x="3605137" y="2265713"/>
            <a:ext cx="255288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Reverses deployment to leverage users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51"/>
          <p:cNvSpPr/>
          <p:nvPr/>
        </p:nvSpPr>
        <p:spPr>
          <a:xfrm rot="-10349930">
            <a:off x="1563945" y="1726596"/>
            <a:ext cx="608059" cy="458443"/>
          </a:xfrm>
          <a:prstGeom prst="clou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6" name="Google Shape;1076;p51" descr="A picture containing drawing, sketch, illustration, line 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56963"/>
          <a:stretch/>
        </p:blipFill>
        <p:spPr>
          <a:xfrm>
            <a:off x="4588898" y="1665543"/>
            <a:ext cx="585361" cy="5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51"/>
          <p:cNvSpPr txBox="1"/>
          <p:nvPr/>
        </p:nvSpPr>
        <p:spPr>
          <a:xfrm rot="325514">
            <a:off x="7092040" y="5671521"/>
            <a:ext cx="11180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Thanks!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63BAE-848F-EA0E-25CB-2E475C2AC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390" y="1686556"/>
            <a:ext cx="3005589" cy="91461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952BF73-50A8-5734-D472-7DE199B73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0839" y="1647428"/>
            <a:ext cx="1747328" cy="1747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29292-4D24-875D-A6FB-061BF0FE0EEE}"/>
              </a:ext>
            </a:extLst>
          </p:cNvPr>
          <p:cNvSpPr txBox="1"/>
          <p:nvPr/>
        </p:nvSpPr>
        <p:spPr>
          <a:xfrm>
            <a:off x="8447655" y="2990015"/>
            <a:ext cx="3318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Montserrat" pitchFamily="2" charset="77"/>
              </a:rPr>
              <a:t>github.com</a:t>
            </a:r>
            <a:r>
              <a:rPr lang="en-US" dirty="0">
                <a:latin typeface="Montserrat" pitchFamily="2" charset="77"/>
              </a:rPr>
              <a:t>/flock-org/flock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6BD07-777E-F75D-5416-05064A99F75F}"/>
              </a:ext>
            </a:extLst>
          </p:cNvPr>
          <p:cNvSpPr txBox="1"/>
          <p:nvPr/>
        </p:nvSpPr>
        <p:spPr>
          <a:xfrm>
            <a:off x="8447655" y="2649695"/>
            <a:ext cx="296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Montserrat" pitchFamily="2" charset="77"/>
              </a:rPr>
              <a:t>eprint.iacr.org</a:t>
            </a:r>
            <a:r>
              <a:rPr lang="en-US" dirty="0">
                <a:latin typeface="Montserrat" pitchFamily="2" charset="77"/>
              </a:rPr>
              <a:t>/2024/892</a:t>
            </a:r>
          </a:p>
        </p:txBody>
      </p:sp>
      <p:sp>
        <p:nvSpPr>
          <p:cNvPr id="17" name="Google Shape;1069;p51">
            <a:extLst>
              <a:ext uri="{FF2B5EF4-FFF2-40B4-BE49-F238E27FC236}">
                <a16:creationId xmlns:a16="http://schemas.microsoft.com/office/drawing/2014/main" id="{254F1756-88E0-91E5-0650-543F6961B825}"/>
              </a:ext>
            </a:extLst>
          </p:cNvPr>
          <p:cNvSpPr/>
          <p:nvPr/>
        </p:nvSpPr>
        <p:spPr>
          <a:xfrm>
            <a:off x="6545823" y="3869611"/>
            <a:ext cx="5230577" cy="708973"/>
          </a:xfrm>
          <a:prstGeom prst="roundRect">
            <a:avLst>
              <a:gd name="adj" fmla="val 21276"/>
            </a:avLst>
          </a:prstGeom>
          <a:noFill/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9" name="Picture 18" descr="A blue bird with black background&#10;&#10;Description automatically generated">
            <a:extLst>
              <a:ext uri="{FF2B5EF4-FFF2-40B4-BE49-F238E27FC236}">
                <a16:creationId xmlns:a16="http://schemas.microsoft.com/office/drawing/2014/main" id="{65A78835-CFBD-A8B3-86D2-E16C7FDA6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803" y="4092226"/>
            <a:ext cx="303379" cy="303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B65F92-8EEA-352F-901D-39BE369FCB6D}"/>
              </a:ext>
            </a:extLst>
          </p:cNvPr>
          <p:cNvSpPr txBox="1"/>
          <p:nvPr/>
        </p:nvSpPr>
        <p:spPr>
          <a:xfrm>
            <a:off x="7095307" y="4076575"/>
            <a:ext cx="164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Montserrat" pitchFamily="2" charset="77"/>
              </a:rPr>
              <a:t>daryakaviani</a:t>
            </a:r>
            <a:endParaRPr lang="en-US" sz="1400" dirty="0">
              <a:latin typeface="Montserrat" pitchFamily="2" charset="77"/>
            </a:endParaRP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56FCFA-954C-70AC-3607-70DD47614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0535" y="4077242"/>
            <a:ext cx="333347" cy="3333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4D9994-E04B-35E8-2E0B-970862794A83}"/>
              </a:ext>
            </a:extLst>
          </p:cNvPr>
          <p:cNvSpPr txBox="1"/>
          <p:nvPr/>
        </p:nvSpPr>
        <p:spPr>
          <a:xfrm>
            <a:off x="8914274" y="4076575"/>
            <a:ext cx="2731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Montserrat" pitchFamily="2" charset="77"/>
              </a:rPr>
              <a:t>daryakaviani@berkeley.edu</a:t>
            </a:r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66" grpId="0" animBg="1"/>
      <p:bldP spid="1069" grpId="0" animBg="1"/>
      <p:bldP spid="1070" grpId="0"/>
      <p:bldP spid="1072" grpId="0"/>
      <p:bldP spid="1073" grpId="0" animBg="1"/>
      <p:bldP spid="1074" grpId="0"/>
      <p:bldP spid="1075" grpId="0" animBg="1"/>
      <p:bldP spid="1077" grpId="0"/>
      <p:bldP spid="13" grpId="0"/>
      <p:bldP spid="15" grpId="0"/>
      <p:bldP spid="17" grpId="0" animBg="1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8;p20">
            <a:extLst>
              <a:ext uri="{FF2B5EF4-FFF2-40B4-BE49-F238E27FC236}">
                <a16:creationId xmlns:a16="http://schemas.microsoft.com/office/drawing/2014/main" id="{B9A85AB9-267E-953B-F333-D63650961D2C}"/>
              </a:ext>
            </a:extLst>
          </p:cNvPr>
          <p:cNvSpPr/>
          <p:nvPr/>
        </p:nvSpPr>
        <p:spPr>
          <a:xfrm>
            <a:off x="2579177" y="3912325"/>
            <a:ext cx="1581032" cy="566420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Multi-Party Computation (MPC) </a:t>
            </a:r>
            <a:r>
              <a:rPr lang="en" sz="1467" dirty="0">
                <a:latin typeface="Montserrat" pitchFamily="2" charset="77"/>
                <a:ea typeface="Montserrat"/>
                <a:cs typeface="Montserrat"/>
                <a:sym typeface="Montserrat"/>
              </a:rPr>
              <a:t>[Yao ‘86, GMW ‘87, SPDZ ‘12]</a:t>
            </a:r>
            <a:endParaRPr sz="1467"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5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701884" y="2767386"/>
            <a:ext cx="4661200" cy="2435007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159;p20"/>
          <p:cNvSpPr txBox="1"/>
          <p:nvPr/>
        </p:nvSpPr>
        <p:spPr>
          <a:xfrm>
            <a:off x="7030917" y="3041019"/>
            <a:ext cx="4048400" cy="21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Parties do not learn anything about each other’s input other than the final function result.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A06E40A2-1298-17C9-8A81-DB9ECF8C1314}"/>
              </a:ext>
            </a:extLst>
          </p:cNvPr>
          <p:cNvSpPr/>
          <p:nvPr/>
        </p:nvSpPr>
        <p:spPr>
          <a:xfrm>
            <a:off x="1411807" y="2237651"/>
            <a:ext cx="3915771" cy="3915771"/>
          </a:xfrm>
          <a:prstGeom prst="donu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DB6BBF7A-2D4D-5421-1CA4-4CB9E3B7A9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918398" y="4422759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1;p17">
            <a:extLst>
              <a:ext uri="{FF2B5EF4-FFF2-40B4-BE49-F238E27FC236}">
                <a16:creationId xmlns:a16="http://schemas.microsoft.com/office/drawing/2014/main" id="{95671CD4-20A3-A64F-4684-1DF9D669C5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4665480" y="4422759"/>
            <a:ext cx="1167369" cy="114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2;p17">
            <a:extLst>
              <a:ext uri="{FF2B5EF4-FFF2-40B4-BE49-F238E27FC236}">
                <a16:creationId xmlns:a16="http://schemas.microsoft.com/office/drawing/2014/main" id="{8ECA1193-B197-0DF9-634D-177835EC80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2793699" y="1687662"/>
            <a:ext cx="1167369" cy="11402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12165-1813-0A35-C146-A48C060A2A7F}"/>
                  </a:ext>
                </a:extLst>
              </p:cNvPr>
              <p:cNvSpPr txBox="1"/>
              <p:nvPr/>
            </p:nvSpPr>
            <p:spPr>
              <a:xfrm>
                <a:off x="3239182" y="2827921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12165-1813-0A35-C146-A48C060A2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182" y="2827921"/>
                <a:ext cx="346697" cy="369332"/>
              </a:xfrm>
              <a:prstGeom prst="rect">
                <a:avLst/>
              </a:prstGeom>
              <a:blipFill>
                <a:blip r:embed="rId6"/>
                <a:stretch>
                  <a:fillRect l="-6897" r="-68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371F1D-3FF4-24B7-1BAF-513F57E5C09F}"/>
                  </a:ext>
                </a:extLst>
              </p:cNvPr>
              <p:cNvSpPr txBox="1"/>
              <p:nvPr/>
            </p:nvSpPr>
            <p:spPr>
              <a:xfrm>
                <a:off x="1346117" y="5571237"/>
                <a:ext cx="339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371F1D-3FF4-24B7-1BAF-513F57E5C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17" y="5571237"/>
                <a:ext cx="339580" cy="369332"/>
              </a:xfrm>
              <a:prstGeom prst="rect">
                <a:avLst/>
              </a:prstGeom>
              <a:blipFill>
                <a:blip r:embed="rId7"/>
                <a:stretch>
                  <a:fillRect l="-11111" r="-740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45A174-1F88-3DF1-59C2-4B87714D843B}"/>
                  </a:ext>
                </a:extLst>
              </p:cNvPr>
              <p:cNvSpPr txBox="1"/>
              <p:nvPr/>
            </p:nvSpPr>
            <p:spPr>
              <a:xfrm>
                <a:off x="5153043" y="5571237"/>
                <a:ext cx="346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45A174-1F88-3DF1-59C2-4B87714D8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43" y="5571237"/>
                <a:ext cx="346697" cy="369332"/>
              </a:xfrm>
              <a:prstGeom prst="rect">
                <a:avLst/>
              </a:prstGeom>
              <a:blipFill>
                <a:blip r:embed="rId8"/>
                <a:stretch>
                  <a:fillRect l="-10714" r="-7143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4E9958-E5F2-B8A5-A0A5-4497C221E9F3}"/>
                  </a:ext>
                </a:extLst>
              </p:cNvPr>
              <p:cNvSpPr txBox="1"/>
              <p:nvPr/>
            </p:nvSpPr>
            <p:spPr>
              <a:xfrm>
                <a:off x="2671809" y="3997830"/>
                <a:ext cx="1386213" cy="328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133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133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13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33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4E9958-E5F2-B8A5-A0A5-4497C221E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09" y="3997830"/>
                <a:ext cx="1386213" cy="328231"/>
              </a:xfrm>
              <a:prstGeom prst="rect">
                <a:avLst/>
              </a:prstGeom>
              <a:blipFill>
                <a:blip r:embed="rId9"/>
                <a:stretch>
                  <a:fillRect l="-6364" r="-63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8" grpId="0" animBg="1"/>
      <p:bldP spid="159" grpId="0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6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17FF0-E914-5A0E-3D2B-07699F3EB476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37" name="Picture 13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C6ED232B-01B9-89E9-7E2D-B32BA218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139" name="Picture 138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BA685FCC-34FF-E777-7907-F63FF668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40" name="Picture 6" descr="Loading Spinner Animation - wxPython Users - Discuss wxPython">
            <a:extLst>
              <a:ext uri="{FF2B5EF4-FFF2-40B4-BE49-F238E27FC236}">
                <a16:creationId xmlns:a16="http://schemas.microsoft.com/office/drawing/2014/main" id="{CB93417F-C847-EA50-3B7C-9D540B35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53426" y="3302922"/>
            <a:ext cx="502853" cy="5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49479D06-BE38-A687-0E99-D688BE11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326142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 descr="A blue key with a ho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C677D860-C7E5-85DF-18E3-00AEE40F1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587" y="4532699"/>
            <a:ext cx="482429" cy="482429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913DDE2-077D-F568-73B7-1206C5BA7663}"/>
              </a:ext>
            </a:extLst>
          </p:cNvPr>
          <p:cNvGrpSpPr/>
          <p:nvPr/>
        </p:nvGrpSpPr>
        <p:grpSpPr>
          <a:xfrm>
            <a:off x="3583284" y="3171245"/>
            <a:ext cx="1068827" cy="1128246"/>
            <a:chOff x="2687463" y="2378433"/>
            <a:chExt cx="801620" cy="846184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E692B90-0752-5BF0-5461-D0B6BDAC5285}"/>
                </a:ext>
              </a:extLst>
            </p:cNvPr>
            <p:cNvGrpSpPr/>
            <p:nvPr/>
          </p:nvGrpSpPr>
          <p:grpSpPr>
            <a:xfrm>
              <a:off x="2687463" y="2378433"/>
              <a:ext cx="567803" cy="572700"/>
              <a:chOff x="2663815" y="2487044"/>
              <a:chExt cx="567803" cy="572700"/>
            </a:xfrm>
          </p:grpSpPr>
          <p:sp>
            <p:nvSpPr>
              <p:cNvPr id="145" name="Google Shape;158;p20">
                <a:extLst>
                  <a:ext uri="{FF2B5EF4-FFF2-40B4-BE49-F238E27FC236}">
                    <a16:creationId xmlns:a16="http://schemas.microsoft.com/office/drawing/2014/main" id="{17D28DDE-230B-E634-5F9A-3DA49F4041D4}"/>
                  </a:ext>
                </a:extLst>
              </p:cNvPr>
              <p:cNvSpPr/>
              <p:nvPr/>
            </p:nvSpPr>
            <p:spPr>
              <a:xfrm>
                <a:off x="2663815" y="2487044"/>
                <a:ext cx="567803" cy="572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49" name="Google Shape;159;p20">
                <a:extLst>
                  <a:ext uri="{FF2B5EF4-FFF2-40B4-BE49-F238E27FC236}">
                    <a16:creationId xmlns:a16="http://schemas.microsoft.com/office/drawing/2014/main" id="{1D70EE80-EF73-574C-DE6E-3011F0E449B2}"/>
                  </a:ext>
                </a:extLst>
              </p:cNvPr>
              <p:cNvSpPr txBox="1"/>
              <p:nvPr/>
            </p:nvSpPr>
            <p:spPr>
              <a:xfrm>
                <a:off x="2711512" y="2531327"/>
                <a:ext cx="472408" cy="503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TX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53" name="Picture 152" descr="A blue paper with a pen&#10;&#10;Description automatically generated with low confidence">
              <a:extLst>
                <a:ext uri="{FF2B5EF4-FFF2-40B4-BE49-F238E27FC236}">
                  <a16:creationId xmlns:a16="http://schemas.microsoft.com/office/drawing/2014/main" id="{210E3C31-A79F-C384-EA60-5632FD6F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16842" y="2852376"/>
              <a:ext cx="372241" cy="372241"/>
            </a:xfrm>
            <a:prstGeom prst="rect">
              <a:avLst/>
            </a:prstGeom>
          </p:spPr>
        </p:pic>
      </p:grpSp>
      <p:sp>
        <p:nvSpPr>
          <p:cNvPr id="158" name="Google Shape;158;p20">
            <a:extLst>
              <a:ext uri="{FF2B5EF4-FFF2-40B4-BE49-F238E27FC236}">
                <a16:creationId xmlns:a16="http://schemas.microsoft.com/office/drawing/2014/main" id="{00110190-B5BD-5196-9C4C-F12C52048F2D}"/>
              </a:ext>
            </a:extLst>
          </p:cNvPr>
          <p:cNvSpPr/>
          <p:nvPr/>
        </p:nvSpPr>
        <p:spPr>
          <a:xfrm>
            <a:off x="6644640" y="703096"/>
            <a:ext cx="4119824" cy="1487281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159;p20">
            <a:extLst>
              <a:ext uri="{FF2B5EF4-FFF2-40B4-BE49-F238E27FC236}">
                <a16:creationId xmlns:a16="http://schemas.microsoft.com/office/drawing/2014/main" id="{C204744D-E5C0-9EF9-8BE4-90CDE69A5BFA}"/>
              </a:ext>
            </a:extLst>
          </p:cNvPr>
          <p:cNvSpPr txBox="1"/>
          <p:nvPr/>
        </p:nvSpPr>
        <p:spPr>
          <a:xfrm>
            <a:off x="6859336" y="898913"/>
            <a:ext cx="3791139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Where can Alice store her TX signing key?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07;p17">
            <a:extLst>
              <a:ext uri="{FF2B5EF4-FFF2-40B4-BE49-F238E27FC236}">
                <a16:creationId xmlns:a16="http://schemas.microsoft.com/office/drawing/2014/main" id="{7A2C788A-E3BC-8687-1CE4-77AB30A16786}"/>
              </a:ext>
            </a:extLst>
          </p:cNvPr>
          <p:cNvSpPr/>
          <p:nvPr/>
        </p:nvSpPr>
        <p:spPr>
          <a:xfrm>
            <a:off x="1881029" y="5350771"/>
            <a:ext cx="9125761" cy="879983"/>
          </a:xfrm>
          <a:prstGeom prst="roundRect">
            <a:avLst>
              <a:gd name="adj" fmla="val 16667"/>
            </a:avLst>
          </a:prstGeom>
          <a:solidFill>
            <a:srgbClr val="EACA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108;p17">
            <a:extLst>
              <a:ext uri="{FF2B5EF4-FFF2-40B4-BE49-F238E27FC236}">
                <a16:creationId xmlns:a16="http://schemas.microsoft.com/office/drawing/2014/main" id="{EA3B51E2-AEF0-E2CC-562C-5A5ACD29ADFE}"/>
              </a:ext>
            </a:extLst>
          </p:cNvPr>
          <p:cNvSpPr txBox="1"/>
          <p:nvPr/>
        </p:nvSpPr>
        <p:spPr>
          <a:xfrm>
            <a:off x="1978135" y="5460977"/>
            <a:ext cx="9125763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Billions have been stolen by compromising signing keys.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07BC708-F890-CBCD-5515-54C559647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370" y="2710752"/>
            <a:ext cx="1983391" cy="19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32518 0.005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/>
      <p:bldP spid="160" grpId="0" animBg="1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Custody: 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7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17FF0-E914-5A0E-3D2B-07699F3EB476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28A640-D9ED-F229-649B-73AC67BD9738}"/>
              </a:ext>
            </a:extLst>
          </p:cNvPr>
          <p:cNvSpPr txBox="1"/>
          <p:nvPr/>
        </p:nvSpPr>
        <p:spPr>
          <a:xfrm>
            <a:off x="4889549" y="35889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50" name="Google Shape;101;p17">
            <a:extLst>
              <a:ext uri="{FF2B5EF4-FFF2-40B4-BE49-F238E27FC236}">
                <a16:creationId xmlns:a16="http://schemas.microsoft.com/office/drawing/2014/main" id="{34A03C67-7A49-DC70-E146-DC71583E11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47" r="11065"/>
          <a:stretch/>
        </p:blipFill>
        <p:spPr>
          <a:xfrm>
            <a:off x="5522237" y="3324238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02;p17">
            <a:extLst>
              <a:ext uri="{FF2B5EF4-FFF2-40B4-BE49-F238E27FC236}">
                <a16:creationId xmlns:a16="http://schemas.microsoft.com/office/drawing/2014/main" id="{1F0A4D08-A709-BC11-1448-D1AD6C61AD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47" r="11065"/>
          <a:stretch/>
        </p:blipFill>
        <p:spPr>
          <a:xfrm>
            <a:off x="5522236" y="4826142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00;p17">
            <a:extLst>
              <a:ext uri="{FF2B5EF4-FFF2-40B4-BE49-F238E27FC236}">
                <a16:creationId xmlns:a16="http://schemas.microsoft.com/office/drawing/2014/main" id="{BFDF7636-B7FB-9F29-B175-42C61573BF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47" r="11065"/>
          <a:stretch/>
        </p:blipFill>
        <p:spPr>
          <a:xfrm>
            <a:off x="5522237" y="1822334"/>
            <a:ext cx="1167369" cy="11402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158;p20">
            <a:extLst>
              <a:ext uri="{FF2B5EF4-FFF2-40B4-BE49-F238E27FC236}">
                <a16:creationId xmlns:a16="http://schemas.microsoft.com/office/drawing/2014/main" id="{B6503657-F721-4910-3BF4-F9BBCD404FCA}"/>
              </a:ext>
            </a:extLst>
          </p:cNvPr>
          <p:cNvSpPr/>
          <p:nvPr/>
        </p:nvSpPr>
        <p:spPr>
          <a:xfrm>
            <a:off x="7399289" y="3320184"/>
            <a:ext cx="1493804" cy="1374101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6F52EA-AE5D-41A4-206A-750948B454B0}"/>
              </a:ext>
            </a:extLst>
          </p:cNvPr>
          <p:cNvCxnSpPr>
            <a:cxnSpLocks/>
          </p:cNvCxnSpPr>
          <p:nvPr/>
        </p:nvCxnSpPr>
        <p:spPr>
          <a:xfrm>
            <a:off x="6093563" y="2996523"/>
            <a:ext cx="0" cy="3616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502213-A66F-A681-6049-EE1C709EA20F}"/>
              </a:ext>
            </a:extLst>
          </p:cNvPr>
          <p:cNvCxnSpPr/>
          <p:nvPr/>
        </p:nvCxnSpPr>
        <p:spPr>
          <a:xfrm>
            <a:off x="6093565" y="4488407"/>
            <a:ext cx="0" cy="3616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FE659E36-7A2B-6C65-698C-98D67A190319}"/>
              </a:ext>
            </a:extLst>
          </p:cNvPr>
          <p:cNvSpPr/>
          <p:nvPr/>
        </p:nvSpPr>
        <p:spPr>
          <a:xfrm>
            <a:off x="5779761" y="2726037"/>
            <a:ext cx="1446351" cy="2355976"/>
          </a:xfrm>
          <a:prstGeom prst="arc">
            <a:avLst>
              <a:gd name="adj1" fmla="val 16626349"/>
              <a:gd name="adj2" fmla="val 4941704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A15F592F-F506-5C44-D266-0EACAEC680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73" t="16406" r="66027" b="6510"/>
          <a:stretch/>
        </p:blipFill>
        <p:spPr>
          <a:xfrm rot="18847308">
            <a:off x="5223120" y="5721434"/>
            <a:ext cx="189856" cy="31889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516B4B9E-D7F8-8561-0BB5-4A5EFF7BBB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74" t="16406" r="34373" b="6510"/>
          <a:stretch/>
        </p:blipFill>
        <p:spPr>
          <a:xfrm rot="18847308">
            <a:off x="5163747" y="4225459"/>
            <a:ext cx="225069" cy="318893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AED4F05-926F-845E-AFAC-1476ED0A33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26" t="16406" r="4849" b="6510"/>
          <a:stretch/>
        </p:blipFill>
        <p:spPr>
          <a:xfrm rot="18847308">
            <a:off x="5215838" y="2666343"/>
            <a:ext cx="209933" cy="318893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0828992-4F21-0767-7F80-3879BE355CE0}"/>
              </a:ext>
            </a:extLst>
          </p:cNvPr>
          <p:cNvSpPr txBox="1"/>
          <p:nvPr/>
        </p:nvSpPr>
        <p:spPr>
          <a:xfrm>
            <a:off x="7410934" y="3453237"/>
            <a:ext cx="1446351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MPC: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Signature Keygen</a:t>
            </a:r>
          </a:p>
        </p:txBody>
      </p:sp>
      <p:pic>
        <p:nvPicPr>
          <p:cNvPr id="7" name="Picture 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3C3F94CA-091F-EC7D-0020-E7352233A51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8" name="Picture 7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3ECC09FE-C2DA-C1EE-5450-8A4F5CCB76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4F59D5F-D48E-075A-C3FE-B9F237B5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326142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6" grpId="0" animBg="1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D1377D8F-78A2-1BE6-B2C6-E272B70B8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3" t="16406" r="66027" b="6510"/>
          <a:stretch/>
        </p:blipFill>
        <p:spPr>
          <a:xfrm rot="18847308">
            <a:off x="5223120" y="5721434"/>
            <a:ext cx="189856" cy="3188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98D865A-6923-A8BE-B721-4F50E4E66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4" t="16406" r="34373" b="6510"/>
          <a:stretch/>
        </p:blipFill>
        <p:spPr>
          <a:xfrm rot="18847308">
            <a:off x="5163747" y="4225459"/>
            <a:ext cx="225069" cy="31889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8420FCB-C2A6-734E-3D51-2543CB1F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6" t="16406" r="4849" b="6510"/>
          <a:stretch/>
        </p:blipFill>
        <p:spPr>
          <a:xfrm rot="18847308">
            <a:off x="5215838" y="2666343"/>
            <a:ext cx="209933" cy="318893"/>
          </a:xfrm>
          <a:prstGeom prst="rect">
            <a:avLst/>
          </a:prstGeom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Digital Asset Custody: Distributed Trust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8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7158E-F00C-3517-35BC-DB12623DE17F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17FF0-E914-5A0E-3D2B-07699F3EB476}"/>
              </a:ext>
            </a:extLst>
          </p:cNvPr>
          <p:cNvSpPr txBox="1"/>
          <p:nvPr/>
        </p:nvSpPr>
        <p:spPr>
          <a:xfrm>
            <a:off x="1935638" y="-12569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 descr="A picture containing drawing, sketch, illustration, line art&#10;&#10;Description automatically generated">
            <a:extLst>
              <a:ext uri="{FF2B5EF4-FFF2-40B4-BE49-F238E27FC236}">
                <a16:creationId xmlns:a16="http://schemas.microsoft.com/office/drawing/2014/main" id="{3C3F94CA-091F-EC7D-0020-E7352233A51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10634" y="2726671"/>
            <a:ext cx="1316093" cy="3029975"/>
          </a:xfrm>
          <a:prstGeom prst="rect">
            <a:avLst/>
          </a:prstGeom>
        </p:spPr>
      </p:pic>
      <p:pic>
        <p:nvPicPr>
          <p:cNvPr id="8" name="Picture 7" descr="A picture containing screenshot, mobile phone, smartphone, flash memory&#10;&#10;Description automatically generated">
            <a:extLst>
              <a:ext uri="{FF2B5EF4-FFF2-40B4-BE49-F238E27FC236}">
                <a16:creationId xmlns:a16="http://schemas.microsoft.com/office/drawing/2014/main" id="{3ECC09FE-C2DA-C1EE-5450-8A4F5CCB7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8" t="6705" r="36914" b="5841"/>
          <a:stretch/>
        </p:blipFill>
        <p:spPr>
          <a:xfrm>
            <a:off x="1935637" y="2633090"/>
            <a:ext cx="1452332" cy="1859823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4F59D5F-D48E-075A-C3FE-B9F237B5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3261427"/>
            <a:ext cx="601851" cy="6018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0EB691-61B6-BC4D-C709-998579EC33A9}"/>
              </a:ext>
            </a:extLst>
          </p:cNvPr>
          <p:cNvSpPr txBox="1"/>
          <p:nvPr/>
        </p:nvSpPr>
        <p:spPr>
          <a:xfrm>
            <a:off x="4889549" y="35889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5" name="Google Shape;101;p17">
            <a:extLst>
              <a:ext uri="{FF2B5EF4-FFF2-40B4-BE49-F238E27FC236}">
                <a16:creationId xmlns:a16="http://schemas.microsoft.com/office/drawing/2014/main" id="{30FC5108-4B1A-BD12-8377-75E967B7146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2147" r="11065"/>
          <a:stretch/>
        </p:blipFill>
        <p:spPr>
          <a:xfrm>
            <a:off x="5522237" y="3324238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2;p17">
            <a:extLst>
              <a:ext uri="{FF2B5EF4-FFF2-40B4-BE49-F238E27FC236}">
                <a16:creationId xmlns:a16="http://schemas.microsoft.com/office/drawing/2014/main" id="{A1E0B404-4780-4F00-934B-FEEB657F89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147" r="11065"/>
          <a:stretch/>
        </p:blipFill>
        <p:spPr>
          <a:xfrm>
            <a:off x="5522236" y="4826142"/>
            <a:ext cx="1167369" cy="11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0;p17">
            <a:extLst>
              <a:ext uri="{FF2B5EF4-FFF2-40B4-BE49-F238E27FC236}">
                <a16:creationId xmlns:a16="http://schemas.microsoft.com/office/drawing/2014/main" id="{9D139634-47EA-CECA-500A-F1ECD5DD072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2147" r="11065"/>
          <a:stretch/>
        </p:blipFill>
        <p:spPr>
          <a:xfrm>
            <a:off x="5522237" y="1822334"/>
            <a:ext cx="1167369" cy="1140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FE9DAF-3A73-CD8A-86A4-E242A0B4E532}"/>
              </a:ext>
            </a:extLst>
          </p:cNvPr>
          <p:cNvCxnSpPr>
            <a:cxnSpLocks/>
          </p:cNvCxnSpPr>
          <p:nvPr/>
        </p:nvCxnSpPr>
        <p:spPr>
          <a:xfrm>
            <a:off x="6093563" y="2996523"/>
            <a:ext cx="0" cy="3616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7AED1-56F4-F91E-C924-C1421BB5BE5C}"/>
              </a:ext>
            </a:extLst>
          </p:cNvPr>
          <p:cNvCxnSpPr/>
          <p:nvPr/>
        </p:nvCxnSpPr>
        <p:spPr>
          <a:xfrm>
            <a:off x="6093565" y="4488407"/>
            <a:ext cx="0" cy="3616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58AA81AB-D4EC-B786-3BDA-B1B6BA5BAA7E}"/>
              </a:ext>
            </a:extLst>
          </p:cNvPr>
          <p:cNvSpPr/>
          <p:nvPr/>
        </p:nvSpPr>
        <p:spPr>
          <a:xfrm>
            <a:off x="5779761" y="2726037"/>
            <a:ext cx="1446351" cy="2355976"/>
          </a:xfrm>
          <a:prstGeom prst="arc">
            <a:avLst>
              <a:gd name="adj1" fmla="val 16626349"/>
              <a:gd name="adj2" fmla="val 4941704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75203-F652-904E-0C59-ABC3A477C0D6}"/>
              </a:ext>
            </a:extLst>
          </p:cNvPr>
          <p:cNvGrpSpPr/>
          <p:nvPr/>
        </p:nvGrpSpPr>
        <p:grpSpPr>
          <a:xfrm>
            <a:off x="3231315" y="3284874"/>
            <a:ext cx="757071" cy="763600"/>
            <a:chOff x="2663815" y="2487044"/>
            <a:chExt cx="567803" cy="572700"/>
          </a:xfrm>
        </p:grpSpPr>
        <p:sp>
          <p:nvSpPr>
            <p:cNvPr id="31" name="Google Shape;158;p20">
              <a:extLst>
                <a:ext uri="{FF2B5EF4-FFF2-40B4-BE49-F238E27FC236}">
                  <a16:creationId xmlns:a16="http://schemas.microsoft.com/office/drawing/2014/main" id="{7CFE9404-98F2-277A-456C-96C5E6AD4FCF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2" name="Google Shape;159;p20">
              <a:extLst>
                <a:ext uri="{FF2B5EF4-FFF2-40B4-BE49-F238E27FC236}">
                  <a16:creationId xmlns:a16="http://schemas.microsoft.com/office/drawing/2014/main" id="{EAACE8F5-66A9-1127-3FC7-1514F62C866B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71EFD6-90E1-E83F-81F4-B2F63FC0B82D}"/>
              </a:ext>
            </a:extLst>
          </p:cNvPr>
          <p:cNvGrpSpPr/>
          <p:nvPr/>
        </p:nvGrpSpPr>
        <p:grpSpPr>
          <a:xfrm>
            <a:off x="3243531" y="3278039"/>
            <a:ext cx="757071" cy="763600"/>
            <a:chOff x="2663815" y="2487044"/>
            <a:chExt cx="567803" cy="572700"/>
          </a:xfrm>
        </p:grpSpPr>
        <p:sp>
          <p:nvSpPr>
            <p:cNvPr id="34" name="Google Shape;158;p20">
              <a:extLst>
                <a:ext uri="{FF2B5EF4-FFF2-40B4-BE49-F238E27FC236}">
                  <a16:creationId xmlns:a16="http://schemas.microsoft.com/office/drawing/2014/main" id="{89E41BAB-3C0E-6852-E743-16E4CED9523A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5" name="Google Shape;159;p20">
              <a:extLst>
                <a:ext uri="{FF2B5EF4-FFF2-40B4-BE49-F238E27FC236}">
                  <a16:creationId xmlns:a16="http://schemas.microsoft.com/office/drawing/2014/main" id="{D12CFB98-AD50-60EC-AB14-95A5B85FB024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0" name="Google Shape;158;p20">
            <a:extLst>
              <a:ext uri="{FF2B5EF4-FFF2-40B4-BE49-F238E27FC236}">
                <a16:creationId xmlns:a16="http://schemas.microsoft.com/office/drawing/2014/main" id="{CA7E77B4-35BE-D4C9-3BA0-465B49C6468A}"/>
              </a:ext>
            </a:extLst>
          </p:cNvPr>
          <p:cNvSpPr/>
          <p:nvPr/>
        </p:nvSpPr>
        <p:spPr>
          <a:xfrm>
            <a:off x="7399289" y="3320187"/>
            <a:ext cx="1493804" cy="1374101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31721D-F03D-14E8-FBF5-A519E5088395}"/>
              </a:ext>
            </a:extLst>
          </p:cNvPr>
          <p:cNvSpPr txBox="1"/>
          <p:nvPr/>
        </p:nvSpPr>
        <p:spPr>
          <a:xfrm>
            <a:off x="7410934" y="3453241"/>
            <a:ext cx="1446351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70" b="1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MPC:</a:t>
            </a:r>
            <a:r>
              <a:rPr lang="en-US" sz="187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Signature Gen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560AD58-4A29-2D53-4866-D54892217520}"/>
              </a:ext>
            </a:extLst>
          </p:cNvPr>
          <p:cNvGrpSpPr/>
          <p:nvPr/>
        </p:nvGrpSpPr>
        <p:grpSpPr>
          <a:xfrm>
            <a:off x="7788457" y="4819964"/>
            <a:ext cx="1068827" cy="1128246"/>
            <a:chOff x="2687463" y="2378433"/>
            <a:chExt cx="801620" cy="846184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3F20DD1-17BA-0AA5-36BC-C02F96FD623C}"/>
                </a:ext>
              </a:extLst>
            </p:cNvPr>
            <p:cNvGrpSpPr/>
            <p:nvPr/>
          </p:nvGrpSpPr>
          <p:grpSpPr>
            <a:xfrm>
              <a:off x="2687463" y="2378433"/>
              <a:ext cx="567803" cy="572700"/>
              <a:chOff x="2663815" y="2487044"/>
              <a:chExt cx="567803" cy="572700"/>
            </a:xfrm>
          </p:grpSpPr>
          <p:sp>
            <p:nvSpPr>
              <p:cNvPr id="146" name="Google Shape;158;p20">
                <a:extLst>
                  <a:ext uri="{FF2B5EF4-FFF2-40B4-BE49-F238E27FC236}">
                    <a16:creationId xmlns:a16="http://schemas.microsoft.com/office/drawing/2014/main" id="{F656F843-AD63-A8B6-D1E1-F192BDFBC34B}"/>
                  </a:ext>
                </a:extLst>
              </p:cNvPr>
              <p:cNvSpPr/>
              <p:nvPr/>
            </p:nvSpPr>
            <p:spPr>
              <a:xfrm>
                <a:off x="2663815" y="2487044"/>
                <a:ext cx="567803" cy="5727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147" name="Google Shape;159;p20">
                <a:extLst>
                  <a:ext uri="{FF2B5EF4-FFF2-40B4-BE49-F238E27FC236}">
                    <a16:creationId xmlns:a16="http://schemas.microsoft.com/office/drawing/2014/main" id="{1514441D-B778-C724-F3CD-55909833E75C}"/>
                  </a:ext>
                </a:extLst>
              </p:cNvPr>
              <p:cNvSpPr txBox="1"/>
              <p:nvPr/>
            </p:nvSpPr>
            <p:spPr>
              <a:xfrm>
                <a:off x="2711512" y="2531327"/>
                <a:ext cx="472408" cy="503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" sz="2400" dirty="0">
                    <a:solidFill>
                      <a:schemeClr val="dk1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TX</a:t>
                </a:r>
                <a:endParaRPr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45" name="Picture 144" descr="A blue paper with a pen&#10;&#10;Description automatically generated with low confidence">
              <a:extLst>
                <a:ext uri="{FF2B5EF4-FFF2-40B4-BE49-F238E27FC236}">
                  <a16:creationId xmlns:a16="http://schemas.microsoft.com/office/drawing/2014/main" id="{EE72FA67-5AB1-2204-1FE0-17BBAACA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6842" y="2852376"/>
              <a:ext cx="372241" cy="372241"/>
            </a:xfrm>
            <a:prstGeom prst="rect">
              <a:avLst/>
            </a:prstGeom>
          </p:spPr>
        </p:pic>
      </p:grpSp>
      <p:sp>
        <p:nvSpPr>
          <p:cNvPr id="148" name="Google Shape;158;p20">
            <a:extLst>
              <a:ext uri="{FF2B5EF4-FFF2-40B4-BE49-F238E27FC236}">
                <a16:creationId xmlns:a16="http://schemas.microsoft.com/office/drawing/2014/main" id="{68574F90-A702-C204-7E2C-34951E4FDC40}"/>
              </a:ext>
            </a:extLst>
          </p:cNvPr>
          <p:cNvSpPr/>
          <p:nvPr/>
        </p:nvSpPr>
        <p:spPr>
          <a:xfrm>
            <a:off x="4945041" y="1308079"/>
            <a:ext cx="3948052" cy="1780146"/>
          </a:xfrm>
          <a:prstGeom prst="roundRect">
            <a:avLst>
              <a:gd name="adj" fmla="val 16667"/>
            </a:avLst>
          </a:prstGeom>
          <a:noFill/>
          <a:ln>
            <a:solidFill>
              <a:srgbClr val="C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9" name="Google Shape;151;p19">
            <a:extLst>
              <a:ext uri="{FF2B5EF4-FFF2-40B4-BE49-F238E27FC236}">
                <a16:creationId xmlns:a16="http://schemas.microsoft.com/office/drawing/2014/main" id="{5B5A125A-9871-C329-B814-B6EB51A6FEA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20432" r="14662"/>
          <a:stretch/>
        </p:blipFill>
        <p:spPr>
          <a:xfrm>
            <a:off x="5364084" y="1313014"/>
            <a:ext cx="1480681" cy="171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840EBE12-1003-C107-2208-0FCECBD86220}"/>
              </a:ext>
            </a:extLst>
          </p:cNvPr>
          <p:cNvSpPr txBox="1"/>
          <p:nvPr/>
        </p:nvSpPr>
        <p:spPr>
          <a:xfrm>
            <a:off x="6890021" y="1690833"/>
            <a:ext cx="1972675" cy="106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67" dirty="0">
                <a:solidFill>
                  <a:srgbClr val="C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Secret share reveals nothing</a:t>
            </a:r>
          </a:p>
        </p:txBody>
      </p:sp>
      <p:sp>
        <p:nvSpPr>
          <p:cNvPr id="151" name="Google Shape;158;p20">
            <a:extLst>
              <a:ext uri="{FF2B5EF4-FFF2-40B4-BE49-F238E27FC236}">
                <a16:creationId xmlns:a16="http://schemas.microsoft.com/office/drawing/2014/main" id="{015FA6EC-374B-4134-4BAA-C9AEDBD561DD}"/>
              </a:ext>
            </a:extLst>
          </p:cNvPr>
          <p:cNvSpPr/>
          <p:nvPr/>
        </p:nvSpPr>
        <p:spPr>
          <a:xfrm>
            <a:off x="2001267" y="4719945"/>
            <a:ext cx="2958624" cy="1269585"/>
          </a:xfrm>
          <a:prstGeom prst="roundRect">
            <a:avLst>
              <a:gd name="adj" fmla="val 16667"/>
            </a:avLst>
          </a:prstGeom>
          <a:solidFill>
            <a:srgbClr val="D8F6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159;p20">
            <a:extLst>
              <a:ext uri="{FF2B5EF4-FFF2-40B4-BE49-F238E27FC236}">
                <a16:creationId xmlns:a16="http://schemas.microsoft.com/office/drawing/2014/main" id="{F9451DDA-7EE5-7FFF-B51E-B54F860B038A}"/>
              </a:ext>
            </a:extLst>
          </p:cNvPr>
          <p:cNvSpPr txBox="1"/>
          <p:nvPr/>
        </p:nvSpPr>
        <p:spPr>
          <a:xfrm>
            <a:off x="2162765" y="4823196"/>
            <a:ext cx="2718668" cy="130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No central point of attack!</a:t>
            </a:r>
            <a:endParaRPr sz="2400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C6D841-C1EB-61C9-59F7-CD41723D1E27}"/>
              </a:ext>
            </a:extLst>
          </p:cNvPr>
          <p:cNvGrpSpPr/>
          <p:nvPr/>
        </p:nvGrpSpPr>
        <p:grpSpPr>
          <a:xfrm>
            <a:off x="3231315" y="3278039"/>
            <a:ext cx="757071" cy="763600"/>
            <a:chOff x="2663815" y="2487044"/>
            <a:chExt cx="567803" cy="572700"/>
          </a:xfrm>
        </p:grpSpPr>
        <p:sp>
          <p:nvSpPr>
            <p:cNvPr id="47" name="Google Shape;158;p20">
              <a:extLst>
                <a:ext uri="{FF2B5EF4-FFF2-40B4-BE49-F238E27FC236}">
                  <a16:creationId xmlns:a16="http://schemas.microsoft.com/office/drawing/2014/main" id="{7370A664-7560-2BF8-E054-35D85D1F94F6}"/>
                </a:ext>
              </a:extLst>
            </p:cNvPr>
            <p:cNvSpPr/>
            <p:nvPr/>
          </p:nvSpPr>
          <p:spPr>
            <a:xfrm>
              <a:off x="2663815" y="2487044"/>
              <a:ext cx="567803" cy="5727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8" name="Google Shape;159;p20">
              <a:extLst>
                <a:ext uri="{FF2B5EF4-FFF2-40B4-BE49-F238E27FC236}">
                  <a16:creationId xmlns:a16="http://schemas.microsoft.com/office/drawing/2014/main" id="{B1AE2AE2-5955-489C-15D3-BA22701CB2AF}"/>
                </a:ext>
              </a:extLst>
            </p:cNvPr>
            <p:cNvSpPr txBox="1"/>
            <p:nvPr/>
          </p:nvSpPr>
          <p:spPr>
            <a:xfrm>
              <a:off x="2711512" y="2531327"/>
              <a:ext cx="472408" cy="503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" sz="2400" dirty="0">
                  <a:solidFill>
                    <a:schemeClr val="dk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TX</a:t>
              </a:r>
              <a:endParaRPr sz="24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043460-2785-D0A1-A1FA-FF19D7102A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75" y="2930912"/>
            <a:ext cx="1983391" cy="19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9877E-6 L 0.121 -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06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7531E-6 L 0.1191 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0.121 0.22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5679E-6 L 0.18837 -0.002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1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60" grpId="0" animBg="1"/>
      <p:bldP spid="60" grpId="1" animBg="1"/>
      <p:bldP spid="61" grpId="0"/>
      <p:bldP spid="61" grpId="1"/>
      <p:bldP spid="148" grpId="0" animBg="1"/>
      <p:bldP spid="150" grpId="0"/>
      <p:bldP spid="151" grpId="0" animBg="1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58;p20">
            <a:extLst>
              <a:ext uri="{FF2B5EF4-FFF2-40B4-BE49-F238E27FC236}">
                <a16:creationId xmlns:a16="http://schemas.microsoft.com/office/drawing/2014/main" id="{4F9E03A2-194F-0C3D-8873-6CBA63F555FA}"/>
              </a:ext>
            </a:extLst>
          </p:cNvPr>
          <p:cNvSpPr/>
          <p:nvPr/>
        </p:nvSpPr>
        <p:spPr>
          <a:xfrm>
            <a:off x="7247989" y="593367"/>
            <a:ext cx="3719367" cy="851073"/>
          </a:xfrm>
          <a:prstGeom prst="roundRect">
            <a:avLst>
              <a:gd name="adj" fmla="val 16667"/>
            </a:avLst>
          </a:prstGeom>
          <a:solidFill>
            <a:srgbClr val="EAEE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880ED-F38D-A6BF-125A-62FAFF8F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2" y="1620322"/>
            <a:ext cx="9742715" cy="4768260"/>
          </a:xfrm>
          <a:prstGeom prst="roundRect">
            <a:avLst>
              <a:gd name="adj" fmla="val 268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Google Shape;144;p19">
            <a:extLst>
              <a:ext uri="{FF2B5EF4-FFF2-40B4-BE49-F238E27FC236}">
                <a16:creationId xmlns:a16="http://schemas.microsoft.com/office/drawing/2014/main" id="{62E4EB49-7E51-B413-F99F-2A7C9651C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607664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latin typeface="Montserrat" pitchFamily="2" charset="77"/>
                <a:ea typeface="Montserrat"/>
                <a:cs typeface="Montserrat"/>
                <a:sym typeface="Montserrat"/>
              </a:rPr>
              <a:t>MPC Deployments</a:t>
            </a:r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75D6DDEA-41C0-C9D3-337F-B31E8B9B8A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Montserrat" pitchFamily="2" charset="77"/>
                <a:ea typeface="Montserrat"/>
                <a:cs typeface="Montserrat"/>
                <a:sym typeface="Montserrat"/>
              </a:rPr>
              <a:pPr/>
              <a:t>9</a:t>
            </a:fld>
            <a:endParaRPr dirty="0"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59;p20">
            <a:extLst>
              <a:ext uri="{FF2B5EF4-FFF2-40B4-BE49-F238E27FC236}">
                <a16:creationId xmlns:a16="http://schemas.microsoft.com/office/drawing/2014/main" id="{EF023001-3A0A-8A6F-8868-B299DF354D09}"/>
              </a:ext>
            </a:extLst>
          </p:cNvPr>
          <p:cNvSpPr txBox="1"/>
          <p:nvPr/>
        </p:nvSpPr>
        <p:spPr>
          <a:xfrm>
            <a:off x="7247990" y="679667"/>
            <a:ext cx="3719367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u="sng" dirty="0" err="1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mpc.cs.berkeley.edu</a:t>
            </a:r>
            <a:endParaRPr sz="2400" u="sng" dirty="0">
              <a:solidFill>
                <a:schemeClr val="dk1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27" name="Picture 4" descr="Apple Logo and symbol, meaning, history, PNG, brand">
            <a:extLst>
              <a:ext uri="{FF2B5EF4-FFF2-40B4-BE49-F238E27FC236}">
                <a16:creationId xmlns:a16="http://schemas.microsoft.com/office/drawing/2014/main" id="{497B6E10-FBDF-3991-5A93-634421A4F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601" r="28620" b="1"/>
          <a:stretch/>
        </p:blipFill>
        <p:spPr bwMode="auto">
          <a:xfrm>
            <a:off x="9532767" y="4740877"/>
            <a:ext cx="530985" cy="6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FCA9BE16-653F-C671-C1BE-6177A657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32" y="4762266"/>
            <a:ext cx="591549" cy="5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4F7174F-0F81-7A65-2846-F4EF5B09D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2955" y="5520790"/>
            <a:ext cx="594360" cy="594360"/>
          </a:xfrm>
          <a:prstGeom prst="round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CA811D-E670-08E5-FC5C-F930BAFCA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4253" y="5575807"/>
            <a:ext cx="861026" cy="484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E24A81-C5B9-4F90-C324-8375D2A122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938" y="4762266"/>
            <a:ext cx="591549" cy="5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2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1136</Words>
  <Application>Microsoft Macintosh PowerPoint</Application>
  <PresentationFormat>Widescreen</PresentationFormat>
  <Paragraphs>325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Montserrat</vt:lpstr>
      <vt:lpstr>Office Theme</vt:lpstr>
      <vt:lpstr>Flock: A Framework for Deploying On-Demand Distributed Trust</vt:lpstr>
      <vt:lpstr>Why Distributed Trust?</vt:lpstr>
      <vt:lpstr>Distributed Trust</vt:lpstr>
      <vt:lpstr>Distributed Trust</vt:lpstr>
      <vt:lpstr>Multi-Party Computation (MPC) [Yao ‘86, GMW ‘87, SPDZ ‘12]</vt:lpstr>
      <vt:lpstr>Digital Asset Custody</vt:lpstr>
      <vt:lpstr>Digital Asset Custody: Distributed Trust</vt:lpstr>
      <vt:lpstr>Digital Asset Custody: Distributed Trust</vt:lpstr>
      <vt:lpstr>MPC Deployments</vt:lpstr>
      <vt:lpstr>How can an application provider, a single trust domain, deploy a multi-trust-domain system?</vt:lpstr>
      <vt:lpstr>Attempt 1: Application Provider’s Servers</vt:lpstr>
      <vt:lpstr>Traditional Distributed Trust</vt:lpstr>
      <vt:lpstr>Real-World Deployment Challenges</vt:lpstr>
      <vt:lpstr>A New Deployment Paradigm</vt:lpstr>
      <vt:lpstr>Flock</vt:lpstr>
      <vt:lpstr>Applications</vt:lpstr>
      <vt:lpstr>Threat Model</vt:lpstr>
      <vt:lpstr>Distributing Trust Among the Clouds</vt:lpstr>
      <vt:lpstr>A Scale Problem</vt:lpstr>
      <vt:lpstr>Serverless Compute: Scaling Flock</vt:lpstr>
      <vt:lpstr>Adding Serverless to Flock</vt:lpstr>
      <vt:lpstr>Serverless On-Demand Distributed Trust</vt:lpstr>
      <vt:lpstr>Serverless Communication</vt:lpstr>
      <vt:lpstr>Application Provider as Untrusted Relay</vt:lpstr>
      <vt:lpstr>3-Tier Authentication</vt:lpstr>
      <vt:lpstr>3-Tier Authentication</vt:lpstr>
      <vt:lpstr>Resource Protection</vt:lpstr>
      <vt:lpstr>Digital Asset Custody</vt:lpstr>
      <vt:lpstr>Digital Asset Custody with Flock</vt:lpstr>
      <vt:lpstr>Digital Asset Custody with Flock</vt:lpstr>
      <vt:lpstr>Digital Asset Custody with Flock</vt:lpstr>
      <vt:lpstr>Digital Asset Custody with Flock</vt:lpstr>
      <vt:lpstr>Secret Recovery Today</vt:lpstr>
      <vt:lpstr>Secret Recovery Today</vt:lpstr>
      <vt:lpstr>Secret Recovery Today</vt:lpstr>
      <vt:lpstr>Secret Recovery Today</vt:lpstr>
      <vt:lpstr>Secret Recovery Today</vt:lpstr>
      <vt:lpstr>Secret Recovery with Flock</vt:lpstr>
      <vt:lpstr>Secret Recovery with Flock</vt:lpstr>
      <vt:lpstr>Secret Recovery with Flock</vt:lpstr>
      <vt:lpstr>Implementation</vt:lpstr>
      <vt:lpstr>Evaluation Setup</vt:lpstr>
      <vt:lpstr>Latency &amp; Throughput</vt:lpstr>
      <vt:lpstr>Cost Comparison</vt:lpstr>
      <vt:lpstr>Cost Comparison</vt:lpstr>
      <vt:lpstr>A Bird’s Eye View of Flock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Flock: A Platform for Deploying On-Demand Distributed Trust</dc:title>
  <dc:creator>Darya Kaviani</dc:creator>
  <cp:lastModifiedBy>Darya Kaviani</cp:lastModifiedBy>
  <cp:revision>493</cp:revision>
  <cp:lastPrinted>2023-11-27T04:00:56Z</cp:lastPrinted>
  <dcterms:created xsi:type="dcterms:W3CDTF">2023-05-29T22:22:07Z</dcterms:created>
  <dcterms:modified xsi:type="dcterms:W3CDTF">2025-03-21T22:20:55Z</dcterms:modified>
</cp:coreProperties>
</file>