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894" r:id="rId3"/>
    <p:sldId id="928" r:id="rId4"/>
    <p:sldId id="846" r:id="rId5"/>
    <p:sldId id="848" r:id="rId6"/>
    <p:sldId id="850" r:id="rId7"/>
    <p:sldId id="876" r:id="rId8"/>
    <p:sldId id="874" r:id="rId9"/>
    <p:sldId id="875" r:id="rId10"/>
    <p:sldId id="879" r:id="rId11"/>
    <p:sldId id="930" r:id="rId12"/>
    <p:sldId id="884" r:id="rId13"/>
    <p:sldId id="852" r:id="rId14"/>
    <p:sldId id="853" r:id="rId15"/>
    <p:sldId id="285" r:id="rId16"/>
    <p:sldId id="281" r:id="rId17"/>
    <p:sldId id="864" r:id="rId18"/>
    <p:sldId id="868" r:id="rId19"/>
    <p:sldId id="865" r:id="rId20"/>
    <p:sldId id="896" r:id="rId21"/>
    <p:sldId id="897" r:id="rId22"/>
    <p:sldId id="931" r:id="rId23"/>
    <p:sldId id="901" r:id="rId24"/>
    <p:sldId id="903" r:id="rId25"/>
    <p:sldId id="904" r:id="rId26"/>
    <p:sldId id="905" r:id="rId27"/>
    <p:sldId id="907" r:id="rId28"/>
    <p:sldId id="915" r:id="rId29"/>
    <p:sldId id="927" r:id="rId30"/>
    <p:sldId id="925" r:id="rId31"/>
    <p:sldId id="86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909E25-490B-124F-9EF7-A16503CFA736}">
          <p14:sldIdLst>
            <p14:sldId id="256"/>
            <p14:sldId id="894"/>
            <p14:sldId id="928"/>
            <p14:sldId id="846"/>
            <p14:sldId id="848"/>
            <p14:sldId id="850"/>
            <p14:sldId id="876"/>
            <p14:sldId id="874"/>
            <p14:sldId id="875"/>
            <p14:sldId id="879"/>
            <p14:sldId id="930"/>
            <p14:sldId id="884"/>
            <p14:sldId id="852"/>
            <p14:sldId id="853"/>
            <p14:sldId id="285"/>
            <p14:sldId id="281"/>
            <p14:sldId id="864"/>
            <p14:sldId id="868"/>
            <p14:sldId id="865"/>
          </p14:sldIdLst>
        </p14:section>
        <p14:section name="SpecOScop" id="{32041C70-C65B-2D40-BA65-30983A5E7CE4}">
          <p14:sldIdLst>
            <p14:sldId id="896"/>
            <p14:sldId id="897"/>
            <p14:sldId id="931"/>
            <p14:sldId id="901"/>
            <p14:sldId id="903"/>
            <p14:sldId id="904"/>
            <p14:sldId id="905"/>
            <p14:sldId id="907"/>
            <p14:sldId id="915"/>
            <p14:sldId id="927"/>
            <p14:sldId id="925"/>
            <p14:sldId id="8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FF"/>
    <a:srgbClr val="FFC7FF"/>
    <a:srgbClr val="FFE3FF"/>
    <a:srgbClr val="00FFFF"/>
    <a:srgbClr val="B7FFFF"/>
    <a:srgbClr val="FAF5FF"/>
    <a:srgbClr val="FDFBFF"/>
    <a:srgbClr val="F3E7FF"/>
    <a:srgbClr val="E1C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5" autoAdjust="0"/>
    <p:restoredTop sz="72655"/>
  </p:normalViewPr>
  <p:slideViewPr>
    <p:cSldViewPr snapToGrid="0">
      <p:cViewPr varScale="1">
        <p:scale>
          <a:sx n="111" d="100"/>
          <a:sy n="111" d="100"/>
        </p:scale>
        <p:origin x="23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2CC93-07F7-42BB-A900-84144035E11F}" type="datetimeFigureOut">
              <a:rPr lang="en-AU" smtClean="0"/>
              <a:t>22/3/2025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1D3FA-5A40-497F-B975-0D4420F9EE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65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86167">
              <a:schemeClr val="bg1">
                <a:lumMod val="75000"/>
              </a:schemeClr>
            </a:gs>
            <a:gs pos="22000">
              <a:schemeClr val="bg1"/>
            </a:gs>
            <a:gs pos="100000">
              <a:srgbClr val="FAF5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772E4-54AB-AF24-B767-479E4136C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8D432-E82C-507B-A8A2-381F4736B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23C15-DF4B-58B5-4E8B-5BF4C66C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671F8-5864-9F93-42CC-EE37455B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35A20-3B4E-6C17-53D5-D27B14BE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F0A8-2269-4F57-B536-6BB83F2D29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510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7D666-4EEC-6682-9574-5797169C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FA8AA-0F1A-657B-8468-F6FFC147B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5CAB4-F8B6-68D6-E1E4-2241E9CA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28B53-368D-609A-E863-FE7CF714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C75EC-162D-1F76-4C10-E63A16B8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F0A8-2269-4F57-B536-6BB83F2D29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11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9E317-DDCD-8145-F311-AA18EE47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64994-51DE-4569-CE26-C1EEC3DAB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B89D-00D7-E60E-016A-A04F4A32E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B5AC8-F1E7-0888-D060-8A09F9A7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93B32-1FDF-A9EB-E946-14D444B7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F0A8-2269-4F57-B536-6BB83F2D29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9746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02816" y="37021"/>
            <a:ext cx="7580685" cy="87303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97417" y="1068917"/>
            <a:ext cx="11049000" cy="534458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C0FD939-63F9-76C0-3153-DB3EF7110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0340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8F0A8-2269-4F57-B536-6BB83F2D29D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457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12000">
              <a:schemeClr val="tx1">
                <a:lumMod val="65000"/>
                <a:lumOff val="35000"/>
              </a:schemeClr>
            </a:gs>
            <a:gs pos="12000">
              <a:schemeClr val="bg1"/>
            </a:gs>
            <a:gs pos="100000">
              <a:srgbClr val="FAF5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225B-FD2D-0D99-4C1A-FA7AC5BF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C15F5-F1D7-1220-2617-3C50BCF58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D9AED-CFDA-AB89-1D73-6589E4DD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067B8-9DF9-7946-411F-7A60C3680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B0BA68-FDAA-93FB-E8ED-A9C97299B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0340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8F0A8-2269-4F57-B536-6BB83F2D29D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307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13384-D79A-FAA9-C05C-9644119D1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856C9-E915-79C2-CC72-918436678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DFA11-786A-C246-5216-D24C6C7C9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A60B3-EE24-D801-EA9A-116BEC607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1870BC-BB15-C891-4CEC-920B7B117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0340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/>
              <a:t> No Bad Time for Cache Attacks     </a:t>
            </a:r>
            <a:fld id="{F618F0A8-2269-4F57-B536-6BB83F2D29D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576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9ADC6-9BEC-25CB-C05D-3B27071D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19368-4BC0-5FDE-1328-A58AB465E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A203B-DF49-B43C-9C6C-64ACD12BB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941FD-ACBB-B503-E02B-3291A515E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4917A-86AC-6CFD-AEED-5A8FF76E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414B5-848E-9988-9E65-56005B96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F0A8-2269-4F57-B536-6BB83F2D29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807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784F5-47EE-3C7E-1584-6347DD9E1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41600-85FF-2AE1-4873-984164C62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DC2AA-DF0C-5A61-6395-9890E3B5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1F08A-A0B6-0BD0-4D65-1D8C9B43A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23B3A9-2A6D-262D-D529-666732295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BCB27-57B5-8A5D-51B2-0AB84EBA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7DDA15-94AF-EC3B-A52F-5DEE3A68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AA5437-B2EF-3B02-B968-520CCB88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F0A8-2269-4F57-B536-6BB83F2D29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962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43314-866B-D2B8-D5EA-1BD50790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1759B-8DED-C810-85E2-EFDB15FC1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296854-B595-035F-EC9D-B42D124F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58EF6-20D8-AAC0-73F8-C069790CD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0340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/>
              <a:t> No Bad Time for Cache Attacks     </a:t>
            </a:r>
            <a:fld id="{F618F0A8-2269-4F57-B536-6BB83F2D29D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820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9CE6A5-A590-12BA-5C64-12347C40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7278B-CF14-5614-47FF-06EA9770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E42F10-65FB-9440-4E51-05C46FF72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0340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8F0A8-2269-4F57-B536-6BB83F2D29D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323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C0ECA-2552-BDE2-5677-87322C70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28835-B765-1E81-0210-7A4541A14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C269D-3E38-09F2-2F0B-11E260757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FF807-BEF4-1AB8-BD9F-A01901F8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7DAA9-CB94-0B0D-2AC3-AE2AE6C89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2A813-6B93-B376-6CF5-A16E2C44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F0A8-2269-4F57-B536-6BB83F2D29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395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0E88-FA78-1889-A96D-09FC92145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7EF829-0B05-8C7B-AAED-8B7ADEF31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4B319-FA54-FFA2-A684-E90BCD4E9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670F8-FF85-30F4-8541-5AF8CBF0D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BE2DD-6C3A-9CA7-2ED2-CEC8B3D9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426F6-1590-D0F5-D4EF-6A38DAB0A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F0A8-2269-4F57-B536-6BB83F2D29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928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2000">
              <a:schemeClr val="tx1">
                <a:lumMod val="65000"/>
                <a:lumOff val="35000"/>
              </a:schemeClr>
            </a:gs>
            <a:gs pos="13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A2B48-B0E0-A147-4E50-065393BB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093540" cy="84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F2552-AED5-BE1E-15F1-AB86090DB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76046"/>
            <a:ext cx="12192000" cy="5881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27D8F-1103-74BB-6FA6-17BE962DFA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B24B7-A8B3-43FB-D134-1D5049478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19BFC-B5DA-B701-639F-B4DFD12EC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0340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8F0A8-2269-4F57-B536-6BB83F2D29D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256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E20F1-D4EF-1C5D-04DE-8E912BCFC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271" y="1122362"/>
            <a:ext cx="10798139" cy="2133599"/>
          </a:xfrm>
        </p:spPr>
        <p:txBody>
          <a:bodyPr>
            <a:normAutofit fontScale="90000"/>
          </a:bodyPr>
          <a:lstStyle/>
          <a:p>
            <a:r>
              <a:rPr lang="en-US" dirty="0"/>
              <a:t>Stealing Cryptographic Keys </a:t>
            </a:r>
            <a:br>
              <a:rPr lang="en-US" dirty="0"/>
            </a:br>
            <a:r>
              <a:rPr lang="en-US" dirty="0"/>
              <a:t>with </a:t>
            </a:r>
            <a:br>
              <a:rPr lang="en-US" dirty="0"/>
            </a:br>
            <a:r>
              <a:rPr lang="en-US" dirty="0"/>
              <a:t>Weird Gates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DFCAD-AEE3-BFF6-1051-806F127C4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9973" y="3793110"/>
            <a:ext cx="9144000" cy="1655762"/>
          </a:xfrm>
        </p:spPr>
        <p:txBody>
          <a:bodyPr>
            <a:normAutofit/>
          </a:bodyPr>
          <a:lstStyle/>
          <a:p>
            <a:r>
              <a:rPr lang="en-AU" sz="3200" dirty="0"/>
              <a:t>Chitchanok  		Eyal			 Yuval</a:t>
            </a:r>
          </a:p>
          <a:p>
            <a:r>
              <a:rPr lang="en-AU" sz="3200" dirty="0" err="1"/>
              <a:t>Chuengsatiansup</a:t>
            </a:r>
            <a:r>
              <a:rPr lang="en-AU" sz="3200" dirty="0"/>
              <a:t> 	  Ronen		   </a:t>
            </a:r>
            <a:r>
              <a:rPr lang="en-AU" sz="3200" dirty="0" err="1"/>
              <a:t>Yarom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99263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9B1755E-5603-A0BF-9AA6-F55C689B7056}"/>
              </a:ext>
            </a:extLst>
          </p:cNvPr>
          <p:cNvSpPr/>
          <p:nvPr/>
        </p:nvSpPr>
        <p:spPr>
          <a:xfrm>
            <a:off x="1609456" y="6005038"/>
            <a:ext cx="4243620" cy="75602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D0A9B-4D19-EC2B-D13E-C84DF0B0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Combining Chains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038CB1-6F98-43E0-8132-BE8764444FC8}"/>
              </a:ext>
            </a:extLst>
          </p:cNvPr>
          <p:cNvSpPr txBox="1"/>
          <p:nvPr/>
        </p:nvSpPr>
        <p:spPr>
          <a:xfrm>
            <a:off x="97383" y="935802"/>
            <a:ext cx="54492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(*in1 + *in2 == 0)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out += 0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*out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B0BD53-9544-7E1A-106E-37A6A2088C10}"/>
              </a:ext>
            </a:extLst>
          </p:cNvPr>
          <p:cNvGrpSpPr/>
          <p:nvPr/>
        </p:nvGrpSpPr>
        <p:grpSpPr>
          <a:xfrm>
            <a:off x="6671066" y="1779533"/>
            <a:ext cx="5220477" cy="3532974"/>
            <a:chOff x="6671066" y="1779533"/>
            <a:chExt cx="5220477" cy="3532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293282-39D5-2904-0509-A5BF2FF69AFB}"/>
                </a:ext>
              </a:extLst>
            </p:cNvPr>
            <p:cNvSpPr/>
            <p:nvPr/>
          </p:nvSpPr>
          <p:spPr>
            <a:xfrm>
              <a:off x="6671066" y="2539480"/>
              <a:ext cx="1397285" cy="482886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/>
                <a:t>Load *in1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B52238-9254-C9CB-42B4-C1F59902099E}"/>
                </a:ext>
              </a:extLst>
            </p:cNvPr>
            <p:cNvSpPr/>
            <p:nvPr/>
          </p:nvSpPr>
          <p:spPr>
            <a:xfrm>
              <a:off x="8441139" y="2533458"/>
              <a:ext cx="1397285" cy="1863926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AU" sz="2400" dirty="0"/>
                <a:t>Load *in2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5D314F4-4165-44F8-5951-39C34AC45050}"/>
                </a:ext>
              </a:extLst>
            </p:cNvPr>
            <p:cNvSpPr/>
            <p:nvPr/>
          </p:nvSpPr>
          <p:spPr>
            <a:xfrm>
              <a:off x="10494258" y="2533458"/>
              <a:ext cx="1397285" cy="135280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AU" sz="2400" dirty="0"/>
                <a:t>Delay</a:t>
              </a:r>
            </a:p>
            <a:p>
              <a:pPr algn="ctr"/>
              <a:endParaRPr lang="en-AU" sz="2400" dirty="0"/>
            </a:p>
            <a:p>
              <a:pPr algn="ctr"/>
              <a:endParaRPr lang="en-AU" sz="24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DC34D80-1844-DC02-2C83-9C11AD3A5551}"/>
                </a:ext>
              </a:extLst>
            </p:cNvPr>
            <p:cNvSpPr/>
            <p:nvPr/>
          </p:nvSpPr>
          <p:spPr>
            <a:xfrm>
              <a:off x="10494258" y="4346735"/>
              <a:ext cx="1397285" cy="48288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AU" sz="2400" dirty="0"/>
                <a:t>Load *out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69C9DA-DAC3-1380-4824-98335A9AFBE3}"/>
                </a:ext>
              </a:extLst>
            </p:cNvPr>
            <p:cNvSpPr/>
            <p:nvPr/>
          </p:nvSpPr>
          <p:spPr>
            <a:xfrm>
              <a:off x="7460923" y="4829621"/>
              <a:ext cx="1397285" cy="482886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/>
                <a:t>branch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37B6179-B1E6-50E0-6DAC-5E13CF248352}"/>
                </a:ext>
              </a:extLst>
            </p:cNvPr>
            <p:cNvCxnSpPr>
              <a:cxnSpLocks/>
            </p:cNvCxnSpPr>
            <p:nvPr/>
          </p:nvCxnSpPr>
          <p:spPr>
            <a:xfrm>
              <a:off x="7390201" y="1779533"/>
              <a:ext cx="0" cy="7539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A3D04C4-A71F-642D-BEA2-F6AEBC0B7462}"/>
                </a:ext>
              </a:extLst>
            </p:cNvPr>
            <p:cNvCxnSpPr/>
            <p:nvPr/>
          </p:nvCxnSpPr>
          <p:spPr>
            <a:xfrm>
              <a:off x="11192900" y="3886266"/>
              <a:ext cx="0" cy="4604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9E1FE25-1060-08A4-C569-5D19E239270A}"/>
                </a:ext>
              </a:extLst>
            </p:cNvPr>
            <p:cNvSpPr/>
            <p:nvPr/>
          </p:nvSpPr>
          <p:spPr>
            <a:xfrm>
              <a:off x="9129508" y="1966854"/>
              <a:ext cx="2044557" cy="552949"/>
            </a:xfrm>
            <a:custGeom>
              <a:avLst/>
              <a:gdLst>
                <a:gd name="connsiteX0" fmla="*/ 0 w 2044557"/>
                <a:gd name="connsiteY0" fmla="*/ 0 h 256853"/>
                <a:gd name="connsiteX1" fmla="*/ 2044557 w 2044557"/>
                <a:gd name="connsiteY1" fmla="*/ 0 h 256853"/>
                <a:gd name="connsiteX2" fmla="*/ 2044557 w 2044557"/>
                <a:gd name="connsiteY2" fmla="*/ 256853 h 25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4557" h="256853">
                  <a:moveTo>
                    <a:pt x="0" y="0"/>
                  </a:moveTo>
                  <a:lnTo>
                    <a:pt x="2044557" y="0"/>
                  </a:lnTo>
                  <a:lnTo>
                    <a:pt x="2044557" y="256853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80FFAE7-5191-9681-BC35-972C6A5A7CD7}"/>
                </a:ext>
              </a:extLst>
            </p:cNvPr>
            <p:cNvSpPr/>
            <p:nvPr/>
          </p:nvSpPr>
          <p:spPr>
            <a:xfrm>
              <a:off x="8871459" y="2228916"/>
              <a:ext cx="2025931" cy="2865265"/>
            </a:xfrm>
            <a:custGeom>
              <a:avLst/>
              <a:gdLst>
                <a:gd name="connsiteX0" fmla="*/ 0 w 1045029"/>
                <a:gd name="connsiteY0" fmla="*/ 1543050 h 1543050"/>
                <a:gd name="connsiteX1" fmla="*/ 318407 w 1045029"/>
                <a:gd name="connsiteY1" fmla="*/ 1543050 h 1543050"/>
                <a:gd name="connsiteX2" fmla="*/ 318407 w 1045029"/>
                <a:gd name="connsiteY2" fmla="*/ 0 h 1543050"/>
                <a:gd name="connsiteX3" fmla="*/ 1045029 w 1045029"/>
                <a:gd name="connsiteY3" fmla="*/ 0 h 1543050"/>
                <a:gd name="connsiteX4" fmla="*/ 1045029 w 1045029"/>
                <a:gd name="connsiteY4" fmla="*/ 302079 h 1543050"/>
                <a:gd name="connsiteX0" fmla="*/ 0 w 1045029"/>
                <a:gd name="connsiteY0" fmla="*/ 1543050 h 1543050"/>
                <a:gd name="connsiteX1" fmla="*/ 318407 w 1045029"/>
                <a:gd name="connsiteY1" fmla="*/ 1543050 h 1543050"/>
                <a:gd name="connsiteX2" fmla="*/ 318407 w 1045029"/>
                <a:gd name="connsiteY2" fmla="*/ 0 h 1543050"/>
                <a:gd name="connsiteX3" fmla="*/ 1045029 w 1045029"/>
                <a:gd name="connsiteY3" fmla="*/ 0 h 1543050"/>
                <a:gd name="connsiteX4" fmla="*/ 1036865 w 1045029"/>
                <a:gd name="connsiteY4" fmla="*/ 165780 h 1543050"/>
                <a:gd name="connsiteX0" fmla="*/ 0 w 2025931"/>
                <a:gd name="connsiteY0" fmla="*/ 1534097 h 1543050"/>
                <a:gd name="connsiteX1" fmla="*/ 1299309 w 2025931"/>
                <a:gd name="connsiteY1" fmla="*/ 1543050 h 1543050"/>
                <a:gd name="connsiteX2" fmla="*/ 1299309 w 2025931"/>
                <a:gd name="connsiteY2" fmla="*/ 0 h 1543050"/>
                <a:gd name="connsiteX3" fmla="*/ 2025931 w 2025931"/>
                <a:gd name="connsiteY3" fmla="*/ 0 h 1543050"/>
                <a:gd name="connsiteX4" fmla="*/ 2017767 w 2025931"/>
                <a:gd name="connsiteY4" fmla="*/ 16578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5931" h="1543050">
                  <a:moveTo>
                    <a:pt x="0" y="1534097"/>
                  </a:moveTo>
                  <a:lnTo>
                    <a:pt x="1299309" y="1543050"/>
                  </a:lnTo>
                  <a:lnTo>
                    <a:pt x="1299309" y="0"/>
                  </a:lnTo>
                  <a:lnTo>
                    <a:pt x="2025931" y="0"/>
                  </a:lnTo>
                  <a:cubicBezTo>
                    <a:pt x="2025931" y="100693"/>
                    <a:pt x="2017767" y="65087"/>
                    <a:pt x="2017767" y="16578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532A1DE-BB61-962D-2652-70078DD4DF8F}"/>
                </a:ext>
              </a:extLst>
            </p:cNvPr>
            <p:cNvSpPr/>
            <p:nvPr/>
          </p:nvSpPr>
          <p:spPr>
            <a:xfrm>
              <a:off x="7396841" y="1966854"/>
              <a:ext cx="1733059" cy="552949"/>
            </a:xfrm>
            <a:custGeom>
              <a:avLst/>
              <a:gdLst>
                <a:gd name="connsiteX0" fmla="*/ 0 w 2044557"/>
                <a:gd name="connsiteY0" fmla="*/ 0 h 256853"/>
                <a:gd name="connsiteX1" fmla="*/ 2044557 w 2044557"/>
                <a:gd name="connsiteY1" fmla="*/ 0 h 256853"/>
                <a:gd name="connsiteX2" fmla="*/ 2044557 w 2044557"/>
                <a:gd name="connsiteY2" fmla="*/ 256853 h 25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4557" h="256853">
                  <a:moveTo>
                    <a:pt x="0" y="0"/>
                  </a:moveTo>
                  <a:lnTo>
                    <a:pt x="2044557" y="0"/>
                  </a:lnTo>
                  <a:lnTo>
                    <a:pt x="2044557" y="256853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3E91DA8-4711-8B18-B187-1F61CAF080A2}"/>
                </a:ext>
              </a:extLst>
            </p:cNvPr>
            <p:cNvSpPr/>
            <p:nvPr/>
          </p:nvSpPr>
          <p:spPr>
            <a:xfrm>
              <a:off x="8139793" y="4384221"/>
              <a:ext cx="1069521" cy="457200"/>
            </a:xfrm>
            <a:custGeom>
              <a:avLst/>
              <a:gdLst>
                <a:gd name="connsiteX0" fmla="*/ 1069521 w 1069521"/>
                <a:gd name="connsiteY0" fmla="*/ 0 h 457200"/>
                <a:gd name="connsiteX1" fmla="*/ 1069521 w 1069521"/>
                <a:gd name="connsiteY1" fmla="*/ 228600 h 457200"/>
                <a:gd name="connsiteX2" fmla="*/ 0 w 1069521"/>
                <a:gd name="connsiteY2" fmla="*/ 228600 h 457200"/>
                <a:gd name="connsiteX3" fmla="*/ 0 w 1069521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9521" h="457200">
                  <a:moveTo>
                    <a:pt x="1069521" y="0"/>
                  </a:moveTo>
                  <a:lnTo>
                    <a:pt x="1069521" y="228600"/>
                  </a:lnTo>
                  <a:lnTo>
                    <a:pt x="0" y="228600"/>
                  </a:lnTo>
                  <a:lnTo>
                    <a:pt x="0" y="457200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71C2BAD-3328-A942-0A4B-15314BBA4D3D}"/>
                </a:ext>
              </a:extLst>
            </p:cNvPr>
            <p:cNvSpPr/>
            <p:nvPr/>
          </p:nvSpPr>
          <p:spPr>
            <a:xfrm>
              <a:off x="7405007" y="3037114"/>
              <a:ext cx="734786" cy="1577749"/>
            </a:xfrm>
            <a:custGeom>
              <a:avLst/>
              <a:gdLst>
                <a:gd name="connsiteX0" fmla="*/ 0 w 718457"/>
                <a:gd name="connsiteY0" fmla="*/ 0 h 1559379"/>
                <a:gd name="connsiteX1" fmla="*/ 0 w 718457"/>
                <a:gd name="connsiteY1" fmla="*/ 1559379 h 1559379"/>
                <a:gd name="connsiteX2" fmla="*/ 718457 w 718457"/>
                <a:gd name="connsiteY2" fmla="*/ 1559379 h 155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8457" h="1559379">
                  <a:moveTo>
                    <a:pt x="0" y="0"/>
                  </a:moveTo>
                  <a:lnTo>
                    <a:pt x="0" y="1559379"/>
                  </a:lnTo>
                  <a:lnTo>
                    <a:pt x="718457" y="1559379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aphicFrame>
        <p:nvGraphicFramePr>
          <p:cNvPr id="32" name="Table 9">
            <a:extLst>
              <a:ext uri="{FF2B5EF4-FFF2-40B4-BE49-F238E27FC236}">
                <a16:creationId xmlns:a16="http://schemas.microsoft.com/office/drawing/2014/main" id="{509FDD7A-E1D3-712B-D5A7-757362CBC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3111"/>
              </p:ext>
            </p:extLst>
          </p:nvPr>
        </p:nvGraphicFramePr>
        <p:xfrm>
          <a:off x="1756814" y="3465421"/>
          <a:ext cx="4131057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019">
                  <a:extLst>
                    <a:ext uri="{9D8B030D-6E8A-4147-A177-3AD203B41FA5}">
                      <a16:colId xmlns:a16="http://schemas.microsoft.com/office/drawing/2014/main" val="425225142"/>
                    </a:ext>
                  </a:extLst>
                </a:gridCol>
                <a:gridCol w="1377019">
                  <a:extLst>
                    <a:ext uri="{9D8B030D-6E8A-4147-A177-3AD203B41FA5}">
                      <a16:colId xmlns:a16="http://schemas.microsoft.com/office/drawing/2014/main" val="4117464925"/>
                    </a:ext>
                  </a:extLst>
                </a:gridCol>
                <a:gridCol w="1377019">
                  <a:extLst>
                    <a:ext uri="{9D8B030D-6E8A-4147-A177-3AD203B41FA5}">
                      <a16:colId xmlns:a16="http://schemas.microsoft.com/office/drawing/2014/main" val="231955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*in1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*in2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*out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57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995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97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433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416439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C5B01FBA-15A2-527A-611E-23E5D4AE789E}"/>
              </a:ext>
            </a:extLst>
          </p:cNvPr>
          <p:cNvSpPr txBox="1"/>
          <p:nvPr/>
        </p:nvSpPr>
        <p:spPr>
          <a:xfrm>
            <a:off x="1756814" y="6090661"/>
            <a:ext cx="390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out </a:t>
            </a:r>
            <a:r>
              <a:rPr lang="en-AU" sz="3200" b="1" dirty="0">
                <a:sym typeface="Wingdings" panose="05000000000000000000" pitchFamily="2" charset="2"/>
              </a:rPr>
              <a:t> NAND(in1, in2)</a:t>
            </a:r>
            <a:endParaRPr lang="en-A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432FBC-E702-9AF1-904B-C120903406A8}"/>
              </a:ext>
            </a:extLst>
          </p:cNvPr>
          <p:cNvSpPr txBox="1"/>
          <p:nvPr/>
        </p:nvSpPr>
        <p:spPr>
          <a:xfrm>
            <a:off x="7247998" y="5660631"/>
            <a:ext cx="333454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/>
              <a:t>Can be used to build </a:t>
            </a:r>
            <a:br>
              <a:rPr lang="en-AU" sz="2800" dirty="0"/>
            </a:br>
            <a:r>
              <a:rPr lang="en-AU" sz="2800" dirty="0"/>
              <a:t>any </a:t>
            </a:r>
            <a:r>
              <a:rPr lang="en-AU" sz="2800" dirty="0" err="1"/>
              <a:t>circut</a:t>
            </a:r>
            <a:endParaRPr lang="en-A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74194F-F89E-FE2D-5835-2609F5C1D233}"/>
              </a:ext>
            </a:extLst>
          </p:cNvPr>
          <p:cNvCxnSpPr>
            <a:cxnSpLocks/>
            <a:endCxn id="4" idx="6"/>
          </p:cNvCxnSpPr>
          <p:nvPr/>
        </p:nvCxnSpPr>
        <p:spPr>
          <a:xfrm flipH="1">
            <a:off x="5853076" y="6235312"/>
            <a:ext cx="1393658" cy="1477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99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3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FA309-4EBD-C419-4D14-1D13E6545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Destructive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0CDBD-C7EA-4928-DE75-C852F7EC3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  <a:p>
            <a:r>
              <a:rPr lang="en-US" dirty="0"/>
              <a:t>In our gates, we always load the “in” addresses</a:t>
            </a:r>
          </a:p>
          <a:p>
            <a:endParaRPr lang="en-US" dirty="0"/>
          </a:p>
          <a:p>
            <a:r>
              <a:rPr lang="en-US" dirty="0"/>
              <a:t>Loading an address sets its value to True</a:t>
            </a:r>
          </a:p>
          <a:p>
            <a:pPr lvl="1"/>
            <a:r>
              <a:rPr lang="en-US" dirty="0"/>
              <a:t>We can only use an address as input once </a:t>
            </a:r>
          </a:p>
          <a:p>
            <a:pPr lvl="1"/>
            <a:r>
              <a:rPr lang="en-US" dirty="0"/>
              <a:t>After that, its value is destroyed</a:t>
            </a:r>
          </a:p>
          <a:p>
            <a:endParaRPr lang="en-US" dirty="0"/>
          </a:p>
          <a:p>
            <a:r>
              <a:rPr lang="en-US" dirty="0"/>
              <a:t>How can we build complex gates that require reusing the same value multiple times?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7872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D0A9B-4D19-EC2B-D13E-C84DF0B0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Multiple output NAND (fan out)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038CB1-6F98-43E0-8132-BE8764444FC8}"/>
              </a:ext>
            </a:extLst>
          </p:cNvPr>
          <p:cNvSpPr txBox="1"/>
          <p:nvPr/>
        </p:nvSpPr>
        <p:spPr>
          <a:xfrm>
            <a:off x="97383" y="935802"/>
            <a:ext cx="54492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(*in1 + *in2 == 0)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 = delay()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*(out1 + t)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*(out2 + t)</a:t>
            </a:r>
          </a:p>
          <a:p>
            <a:r>
              <a:rPr lang="en-AU" sz="3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AU" sz="3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*(</a:t>
            </a:r>
            <a:r>
              <a:rPr lang="en-AU" sz="32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AU" sz="3200" b="1" i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AU" sz="3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t)</a:t>
            </a:r>
          </a:p>
          <a:p>
            <a:endParaRPr lang="en-A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A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293282-39D5-2904-0509-A5BF2FF69AFB}"/>
              </a:ext>
            </a:extLst>
          </p:cNvPr>
          <p:cNvSpPr/>
          <p:nvPr/>
        </p:nvSpPr>
        <p:spPr>
          <a:xfrm>
            <a:off x="4483037" y="2567477"/>
            <a:ext cx="1397285" cy="48288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Load *in1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B52238-9254-C9CB-42B4-C1F59902099E}"/>
              </a:ext>
            </a:extLst>
          </p:cNvPr>
          <p:cNvSpPr/>
          <p:nvPr/>
        </p:nvSpPr>
        <p:spPr>
          <a:xfrm>
            <a:off x="6253110" y="2561455"/>
            <a:ext cx="1397285" cy="186392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AU" sz="2400" dirty="0"/>
              <a:t>Load *in2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D314F4-4165-44F8-5951-39C34AC45050}"/>
              </a:ext>
            </a:extLst>
          </p:cNvPr>
          <p:cNvSpPr/>
          <p:nvPr/>
        </p:nvSpPr>
        <p:spPr>
          <a:xfrm>
            <a:off x="9567333" y="2547800"/>
            <a:ext cx="1397285" cy="13528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AU" sz="2400" dirty="0"/>
              <a:t>Delay</a:t>
            </a:r>
          </a:p>
          <a:p>
            <a:pPr algn="ctr"/>
            <a:endParaRPr lang="en-AU" sz="2400" dirty="0"/>
          </a:p>
          <a:p>
            <a:pPr algn="ctr"/>
            <a:endParaRPr lang="en-AU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69C9DA-DAC3-1380-4824-98335A9AFBE3}"/>
              </a:ext>
            </a:extLst>
          </p:cNvPr>
          <p:cNvSpPr/>
          <p:nvPr/>
        </p:nvSpPr>
        <p:spPr>
          <a:xfrm>
            <a:off x="5272894" y="4857618"/>
            <a:ext cx="1397285" cy="48288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branch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37B6179-B1E6-50E0-6DAC-5E13CF248352}"/>
              </a:ext>
            </a:extLst>
          </p:cNvPr>
          <p:cNvCxnSpPr>
            <a:cxnSpLocks/>
          </p:cNvCxnSpPr>
          <p:nvPr/>
        </p:nvCxnSpPr>
        <p:spPr>
          <a:xfrm>
            <a:off x="5202172" y="1807530"/>
            <a:ext cx="0" cy="753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9E1FE25-1060-08A4-C569-5D19E239270A}"/>
              </a:ext>
            </a:extLst>
          </p:cNvPr>
          <p:cNvSpPr/>
          <p:nvPr/>
        </p:nvSpPr>
        <p:spPr>
          <a:xfrm>
            <a:off x="6941479" y="1994851"/>
            <a:ext cx="3365483" cy="552949"/>
          </a:xfrm>
          <a:custGeom>
            <a:avLst/>
            <a:gdLst>
              <a:gd name="connsiteX0" fmla="*/ 0 w 2044557"/>
              <a:gd name="connsiteY0" fmla="*/ 0 h 256853"/>
              <a:gd name="connsiteX1" fmla="*/ 2044557 w 2044557"/>
              <a:gd name="connsiteY1" fmla="*/ 0 h 256853"/>
              <a:gd name="connsiteX2" fmla="*/ 2044557 w 2044557"/>
              <a:gd name="connsiteY2" fmla="*/ 256853 h 25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557" h="256853">
                <a:moveTo>
                  <a:pt x="0" y="0"/>
                </a:moveTo>
                <a:lnTo>
                  <a:pt x="2044557" y="0"/>
                </a:lnTo>
                <a:lnTo>
                  <a:pt x="2044557" y="256853"/>
                </a:ln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80FFAE7-5191-9681-BC35-972C6A5A7CD7}"/>
              </a:ext>
            </a:extLst>
          </p:cNvPr>
          <p:cNvSpPr/>
          <p:nvPr/>
        </p:nvSpPr>
        <p:spPr>
          <a:xfrm>
            <a:off x="6683430" y="2256914"/>
            <a:ext cx="3154534" cy="2873430"/>
          </a:xfrm>
          <a:custGeom>
            <a:avLst/>
            <a:gdLst>
              <a:gd name="connsiteX0" fmla="*/ 0 w 1045029"/>
              <a:gd name="connsiteY0" fmla="*/ 1543050 h 1543050"/>
              <a:gd name="connsiteX1" fmla="*/ 318407 w 1045029"/>
              <a:gd name="connsiteY1" fmla="*/ 1543050 h 1543050"/>
              <a:gd name="connsiteX2" fmla="*/ 318407 w 1045029"/>
              <a:gd name="connsiteY2" fmla="*/ 0 h 1543050"/>
              <a:gd name="connsiteX3" fmla="*/ 1045029 w 1045029"/>
              <a:gd name="connsiteY3" fmla="*/ 0 h 1543050"/>
              <a:gd name="connsiteX4" fmla="*/ 1045029 w 1045029"/>
              <a:gd name="connsiteY4" fmla="*/ 302079 h 1543050"/>
              <a:gd name="connsiteX0" fmla="*/ 0 w 1045029"/>
              <a:gd name="connsiteY0" fmla="*/ 1543050 h 1543050"/>
              <a:gd name="connsiteX1" fmla="*/ 318407 w 1045029"/>
              <a:gd name="connsiteY1" fmla="*/ 1543050 h 1543050"/>
              <a:gd name="connsiteX2" fmla="*/ 318407 w 1045029"/>
              <a:gd name="connsiteY2" fmla="*/ 0 h 1543050"/>
              <a:gd name="connsiteX3" fmla="*/ 1045029 w 1045029"/>
              <a:gd name="connsiteY3" fmla="*/ 0 h 1543050"/>
              <a:gd name="connsiteX4" fmla="*/ 1036865 w 1045029"/>
              <a:gd name="connsiteY4" fmla="*/ 165780 h 1543050"/>
              <a:gd name="connsiteX0" fmla="*/ 0 w 2025931"/>
              <a:gd name="connsiteY0" fmla="*/ 1534097 h 1543050"/>
              <a:gd name="connsiteX1" fmla="*/ 1299309 w 2025931"/>
              <a:gd name="connsiteY1" fmla="*/ 1543050 h 1543050"/>
              <a:gd name="connsiteX2" fmla="*/ 1299309 w 2025931"/>
              <a:gd name="connsiteY2" fmla="*/ 0 h 1543050"/>
              <a:gd name="connsiteX3" fmla="*/ 2025931 w 2025931"/>
              <a:gd name="connsiteY3" fmla="*/ 0 h 1543050"/>
              <a:gd name="connsiteX4" fmla="*/ 2017767 w 2025931"/>
              <a:gd name="connsiteY4" fmla="*/ 165780 h 1543050"/>
              <a:gd name="connsiteX0" fmla="*/ 0 w 2025931"/>
              <a:gd name="connsiteY0" fmla="*/ 1534097 h 1543050"/>
              <a:gd name="connsiteX1" fmla="*/ 1299309 w 2025931"/>
              <a:gd name="connsiteY1" fmla="*/ 1543050 h 1543050"/>
              <a:gd name="connsiteX2" fmla="*/ 927032 w 2025931"/>
              <a:gd name="connsiteY2" fmla="*/ 8794 h 1543050"/>
              <a:gd name="connsiteX3" fmla="*/ 2025931 w 2025931"/>
              <a:gd name="connsiteY3" fmla="*/ 0 h 1543050"/>
              <a:gd name="connsiteX4" fmla="*/ 2017767 w 2025931"/>
              <a:gd name="connsiteY4" fmla="*/ 165780 h 1543050"/>
              <a:gd name="connsiteX0" fmla="*/ 0 w 2025931"/>
              <a:gd name="connsiteY0" fmla="*/ 1534097 h 1547447"/>
              <a:gd name="connsiteX1" fmla="*/ 948005 w 2025931"/>
              <a:gd name="connsiteY1" fmla="*/ 1547447 h 1547447"/>
              <a:gd name="connsiteX2" fmla="*/ 927032 w 2025931"/>
              <a:gd name="connsiteY2" fmla="*/ 8794 h 1547447"/>
              <a:gd name="connsiteX3" fmla="*/ 2025931 w 2025931"/>
              <a:gd name="connsiteY3" fmla="*/ 0 h 1547447"/>
              <a:gd name="connsiteX4" fmla="*/ 2017767 w 2025931"/>
              <a:gd name="connsiteY4" fmla="*/ 165780 h 154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931" h="1547447">
                <a:moveTo>
                  <a:pt x="0" y="1534097"/>
                </a:moveTo>
                <a:lnTo>
                  <a:pt x="948005" y="1547447"/>
                </a:lnTo>
                <a:lnTo>
                  <a:pt x="927032" y="8794"/>
                </a:lnTo>
                <a:lnTo>
                  <a:pt x="2025931" y="0"/>
                </a:lnTo>
                <a:cubicBezTo>
                  <a:pt x="2025931" y="100693"/>
                  <a:pt x="2017767" y="65087"/>
                  <a:pt x="2017767" y="165780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532A1DE-BB61-962D-2652-70078DD4DF8F}"/>
              </a:ext>
            </a:extLst>
          </p:cNvPr>
          <p:cNvSpPr/>
          <p:nvPr/>
        </p:nvSpPr>
        <p:spPr>
          <a:xfrm>
            <a:off x="5208812" y="1994851"/>
            <a:ext cx="1733059" cy="552949"/>
          </a:xfrm>
          <a:custGeom>
            <a:avLst/>
            <a:gdLst>
              <a:gd name="connsiteX0" fmla="*/ 0 w 2044557"/>
              <a:gd name="connsiteY0" fmla="*/ 0 h 256853"/>
              <a:gd name="connsiteX1" fmla="*/ 2044557 w 2044557"/>
              <a:gd name="connsiteY1" fmla="*/ 0 h 256853"/>
              <a:gd name="connsiteX2" fmla="*/ 2044557 w 2044557"/>
              <a:gd name="connsiteY2" fmla="*/ 256853 h 25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557" h="256853">
                <a:moveTo>
                  <a:pt x="0" y="0"/>
                </a:moveTo>
                <a:lnTo>
                  <a:pt x="2044557" y="0"/>
                </a:lnTo>
                <a:lnTo>
                  <a:pt x="2044557" y="256853"/>
                </a:ln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3E91DA8-4711-8B18-B187-1F61CAF080A2}"/>
              </a:ext>
            </a:extLst>
          </p:cNvPr>
          <p:cNvSpPr/>
          <p:nvPr/>
        </p:nvSpPr>
        <p:spPr>
          <a:xfrm>
            <a:off x="5951764" y="4412218"/>
            <a:ext cx="1069521" cy="457200"/>
          </a:xfrm>
          <a:custGeom>
            <a:avLst/>
            <a:gdLst>
              <a:gd name="connsiteX0" fmla="*/ 1069521 w 1069521"/>
              <a:gd name="connsiteY0" fmla="*/ 0 h 457200"/>
              <a:gd name="connsiteX1" fmla="*/ 1069521 w 1069521"/>
              <a:gd name="connsiteY1" fmla="*/ 228600 h 457200"/>
              <a:gd name="connsiteX2" fmla="*/ 0 w 1069521"/>
              <a:gd name="connsiteY2" fmla="*/ 228600 h 457200"/>
              <a:gd name="connsiteX3" fmla="*/ 0 w 1069521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521" h="457200">
                <a:moveTo>
                  <a:pt x="1069521" y="0"/>
                </a:moveTo>
                <a:lnTo>
                  <a:pt x="1069521" y="228600"/>
                </a:lnTo>
                <a:lnTo>
                  <a:pt x="0" y="228600"/>
                </a:lnTo>
                <a:lnTo>
                  <a:pt x="0" y="457200"/>
                </a:ln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71C2BAD-3328-A942-0A4B-15314BBA4D3D}"/>
              </a:ext>
            </a:extLst>
          </p:cNvPr>
          <p:cNvSpPr/>
          <p:nvPr/>
        </p:nvSpPr>
        <p:spPr>
          <a:xfrm>
            <a:off x="5216978" y="3065111"/>
            <a:ext cx="734786" cy="1577749"/>
          </a:xfrm>
          <a:custGeom>
            <a:avLst/>
            <a:gdLst>
              <a:gd name="connsiteX0" fmla="*/ 0 w 718457"/>
              <a:gd name="connsiteY0" fmla="*/ 0 h 1559379"/>
              <a:gd name="connsiteX1" fmla="*/ 0 w 718457"/>
              <a:gd name="connsiteY1" fmla="*/ 1559379 h 1559379"/>
              <a:gd name="connsiteX2" fmla="*/ 718457 w 718457"/>
              <a:gd name="connsiteY2" fmla="*/ 1559379 h 155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8457" h="1559379">
                <a:moveTo>
                  <a:pt x="0" y="0"/>
                </a:moveTo>
                <a:lnTo>
                  <a:pt x="0" y="1559379"/>
                </a:lnTo>
                <a:lnTo>
                  <a:pt x="718457" y="1559379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767BE2-59FC-DE0D-E03A-31E2AB4405DB}"/>
              </a:ext>
            </a:extLst>
          </p:cNvPr>
          <p:cNvSpPr/>
          <p:nvPr/>
        </p:nvSpPr>
        <p:spPr>
          <a:xfrm>
            <a:off x="8599495" y="4278634"/>
            <a:ext cx="1501690" cy="48288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AU" sz="2400" dirty="0"/>
              <a:t>Load *out1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D7636-8F65-A372-E928-8F40A94B1385}"/>
              </a:ext>
            </a:extLst>
          </p:cNvPr>
          <p:cNvSpPr/>
          <p:nvPr/>
        </p:nvSpPr>
        <p:spPr>
          <a:xfrm>
            <a:off x="10418470" y="4278634"/>
            <a:ext cx="1501690" cy="48288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AU" sz="2400" dirty="0"/>
              <a:t>Load *out2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BA82AEC9-F879-548D-39A4-4883DC0C5924}"/>
              </a:ext>
            </a:extLst>
          </p:cNvPr>
          <p:cNvCxnSpPr>
            <a:endCxn id="4" idx="0"/>
          </p:cNvCxnSpPr>
          <p:nvPr/>
        </p:nvCxnSpPr>
        <p:spPr>
          <a:xfrm rot="16200000" flipH="1">
            <a:off x="10510497" y="3619816"/>
            <a:ext cx="400044" cy="917591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3F56D0C7-BF8A-D6F2-CFC3-72B1544DA1D5}"/>
              </a:ext>
            </a:extLst>
          </p:cNvPr>
          <p:cNvCxnSpPr>
            <a:cxnSpLocks/>
            <a:endCxn id="3" idx="0"/>
          </p:cNvCxnSpPr>
          <p:nvPr/>
        </p:nvCxnSpPr>
        <p:spPr>
          <a:xfrm rot="5400000">
            <a:off x="9601010" y="3627920"/>
            <a:ext cx="400044" cy="90138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0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2000">
              <a:schemeClr val="tx1">
                <a:lumMod val="65000"/>
                <a:lumOff val="35000"/>
              </a:schemeClr>
            </a:gs>
            <a:gs pos="100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F08E2-F505-8A64-A39F-41F84A72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Minority Report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DC9F46-1574-5F63-93C3-5A2C282DA444}"/>
              </a:ext>
            </a:extLst>
          </p:cNvPr>
          <p:cNvSpPr txBox="1"/>
          <p:nvPr/>
        </p:nvSpPr>
        <p:spPr>
          <a:xfrm>
            <a:off x="102816" y="1404938"/>
            <a:ext cx="6172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(*in1 + *in2 == 0)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(*in2 + *in3 == 0)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(*in1 + *in3 == 0)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*out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E3905603-0838-7351-1761-35498DCDF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001289"/>
              </p:ext>
            </p:extLst>
          </p:nvPr>
        </p:nvGraphicFramePr>
        <p:xfrm>
          <a:off x="6275104" y="945910"/>
          <a:ext cx="581408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520">
                  <a:extLst>
                    <a:ext uri="{9D8B030D-6E8A-4147-A177-3AD203B41FA5}">
                      <a16:colId xmlns:a16="http://schemas.microsoft.com/office/drawing/2014/main" val="425225142"/>
                    </a:ext>
                  </a:extLst>
                </a:gridCol>
                <a:gridCol w="1453520">
                  <a:extLst>
                    <a:ext uri="{9D8B030D-6E8A-4147-A177-3AD203B41FA5}">
                      <a16:colId xmlns:a16="http://schemas.microsoft.com/office/drawing/2014/main" val="4117464925"/>
                    </a:ext>
                  </a:extLst>
                </a:gridCol>
                <a:gridCol w="1453520">
                  <a:extLst>
                    <a:ext uri="{9D8B030D-6E8A-4147-A177-3AD203B41FA5}">
                      <a16:colId xmlns:a16="http://schemas.microsoft.com/office/drawing/2014/main" val="259405152"/>
                    </a:ext>
                  </a:extLst>
                </a:gridCol>
                <a:gridCol w="1453520">
                  <a:extLst>
                    <a:ext uri="{9D8B030D-6E8A-4147-A177-3AD203B41FA5}">
                      <a16:colId xmlns:a16="http://schemas.microsoft.com/office/drawing/2014/main" val="231955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*in1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*in2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*in3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*out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57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794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41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730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959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995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97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433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416439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074BD3F1-5D41-1125-5400-38E0A41CB26D}"/>
              </a:ext>
            </a:extLst>
          </p:cNvPr>
          <p:cNvSpPr/>
          <p:nvPr/>
        </p:nvSpPr>
        <p:spPr>
          <a:xfrm>
            <a:off x="6275104" y="5712779"/>
            <a:ext cx="5916896" cy="75602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8A2CA6-C55C-CBC8-60F8-B546A840A8A1}"/>
              </a:ext>
            </a:extLst>
          </p:cNvPr>
          <p:cNvSpPr txBox="1"/>
          <p:nvPr/>
        </p:nvSpPr>
        <p:spPr>
          <a:xfrm>
            <a:off x="6759615" y="5798402"/>
            <a:ext cx="532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out </a:t>
            </a:r>
            <a:r>
              <a:rPr lang="en-AU" sz="3200" b="1" dirty="0">
                <a:sym typeface="Wingdings" panose="05000000000000000000" pitchFamily="2" charset="2"/>
              </a:rPr>
              <a:t> NOT(MAJ(in1, in2, in3))</a:t>
            </a:r>
            <a:endParaRPr lang="en-A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F1F04C-55ED-B951-EE42-8D20BEA8D318}"/>
              </a:ext>
            </a:extLst>
          </p:cNvPr>
          <p:cNvSpPr txBox="1"/>
          <p:nvPr/>
        </p:nvSpPr>
        <p:spPr>
          <a:xfrm>
            <a:off x="945122" y="5551143"/>
            <a:ext cx="33345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/>
              <a:t>Error Correction</a:t>
            </a:r>
            <a:endParaRPr lang="en-A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0AB5DB-2818-A82B-7E6B-A9E7E7383D3A}"/>
              </a:ext>
            </a:extLst>
          </p:cNvPr>
          <p:cNvCxnSpPr>
            <a:cxnSpLocks/>
            <a:stCxn id="7" idx="3"/>
            <a:endCxn id="5" idx="2"/>
          </p:cNvCxnSpPr>
          <p:nvPr/>
        </p:nvCxnSpPr>
        <p:spPr>
          <a:xfrm>
            <a:off x="4279668" y="5812753"/>
            <a:ext cx="1995436" cy="2780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81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25253-3FF9-749E-181D-000AAD8A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6515-444C-EDEF-6C61-5F115C6D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6046"/>
            <a:ext cx="12004726" cy="5881954"/>
          </a:xfrm>
        </p:spPr>
        <p:txBody>
          <a:bodyPr/>
          <a:lstStyle/>
          <a:p>
            <a:r>
              <a:rPr lang="en-AU" dirty="0"/>
              <a:t>4-bit ALU</a:t>
            </a:r>
          </a:p>
          <a:p>
            <a:pPr lvl="1"/>
            <a:r>
              <a:rPr lang="en-AU" dirty="0"/>
              <a:t>1258 gates, 84-95% accuracy</a:t>
            </a:r>
          </a:p>
          <a:p>
            <a:endParaRPr lang="en-AU" sz="1800" dirty="0"/>
          </a:p>
          <a:p>
            <a:r>
              <a:rPr lang="en-AU" dirty="0"/>
              <a:t>SHA-1</a:t>
            </a:r>
          </a:p>
          <a:p>
            <a:pPr lvl="1"/>
            <a:r>
              <a:rPr lang="en-AU" dirty="0"/>
              <a:t>One round: 2208 gates, 95% accuracy (67% with prefetcher)</a:t>
            </a:r>
          </a:p>
          <a:p>
            <a:pPr lvl="1"/>
            <a:r>
              <a:rPr lang="en-AU" dirty="0"/>
              <a:t>Full (two blocks, with repetitions) 95% accuracy</a:t>
            </a:r>
          </a:p>
          <a:p>
            <a:endParaRPr lang="en-AU" sz="1800" dirty="0"/>
          </a:p>
          <a:p>
            <a:r>
              <a:rPr lang="en-AU" dirty="0"/>
              <a:t>Game of Life</a:t>
            </a:r>
          </a:p>
          <a:p>
            <a:pPr lvl="1"/>
            <a:r>
              <a:rPr lang="en-AU" dirty="0"/>
              <a:t>7807 gates 73% accuracy for </a:t>
            </a:r>
            <a:br>
              <a:rPr lang="en-AU" dirty="0"/>
            </a:br>
            <a:r>
              <a:rPr lang="en-AU" dirty="0"/>
              <a:t>one generation, 25% for 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9AD1F5-48B3-764F-DA3F-CCCA8014A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026860"/>
            <a:ext cx="6061126" cy="283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5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16" y="37021"/>
            <a:ext cx="9923779" cy="873033"/>
          </a:xfrm>
        </p:spPr>
        <p:txBody>
          <a:bodyPr/>
          <a:lstStyle/>
          <a:p>
            <a:r>
              <a:rPr lang="en-US" dirty="0"/>
              <a:t>Flush+Reload on Square-and-Multiply</a:t>
            </a:r>
          </a:p>
        </p:txBody>
      </p:sp>
      <p:pic>
        <p:nvPicPr>
          <p:cNvPr id="5" name="Content Placeholder 4" descr="FR.pn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92" b="-5792"/>
          <a:stretch>
            <a:fillRect/>
          </a:stretch>
        </p:blipFill>
        <p:spPr>
          <a:xfrm>
            <a:off x="871539" y="910055"/>
            <a:ext cx="10262206" cy="5643818"/>
          </a:xfr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7D8287BD-1645-C963-8C7D-8A19106A42E8}"/>
              </a:ext>
            </a:extLst>
          </p:cNvPr>
          <p:cNvSpPr/>
          <p:nvPr/>
        </p:nvSpPr>
        <p:spPr>
          <a:xfrm>
            <a:off x="584775" y="2512613"/>
            <a:ext cx="1506418" cy="2623930"/>
          </a:xfrm>
          <a:prstGeom prst="leftBrace">
            <a:avLst>
              <a:gd name="adj1" fmla="val 7770"/>
              <a:gd name="adj2" fmla="val 49099"/>
            </a:avLst>
          </a:prstGeom>
          <a:ln w="76200">
            <a:solidFill>
              <a:srgbClr val="7030A0"/>
            </a:solidFill>
          </a:ln>
          <a:effectLst>
            <a:glow rad="3810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EDAFD-EF25-E4FD-283D-E573D0D7CF76}"/>
              </a:ext>
            </a:extLst>
          </p:cNvPr>
          <p:cNvSpPr txBox="1"/>
          <p:nvPr/>
        </p:nvSpPr>
        <p:spPr>
          <a:xfrm rot="16200000">
            <a:off x="-199894" y="3552069"/>
            <a:ext cx="984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rgbClr val="7030A0"/>
                </a:solidFill>
              </a:rPr>
              <a:t>40ns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365338-99F6-B634-678D-DCFFB1D17DDD}"/>
              </a:ext>
            </a:extLst>
          </p:cNvPr>
          <p:cNvSpPr/>
          <p:nvPr/>
        </p:nvSpPr>
        <p:spPr>
          <a:xfrm>
            <a:off x="3565133" y="2167847"/>
            <a:ext cx="5465851" cy="37800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/>
              <a:t>Typical Clock Rates</a:t>
            </a:r>
          </a:p>
          <a:p>
            <a:pPr algn="ctr"/>
            <a:endParaRPr lang="en-AU" sz="100" dirty="0"/>
          </a:p>
          <a:p>
            <a:r>
              <a:rPr lang="en-AU" sz="3600" dirty="0"/>
              <a:t>Chrome 0.1ms</a:t>
            </a:r>
          </a:p>
          <a:p>
            <a:r>
              <a:rPr lang="en-AU" sz="3600" dirty="0"/>
              <a:t>Safari 1ms</a:t>
            </a:r>
          </a:p>
          <a:p>
            <a:r>
              <a:rPr lang="en-AU" sz="3600" dirty="0"/>
              <a:t>Firefox 2ms</a:t>
            </a:r>
          </a:p>
          <a:p>
            <a:r>
              <a:rPr lang="en-AU" sz="3600" dirty="0"/>
              <a:t>TOR 100ms</a:t>
            </a:r>
          </a:p>
          <a:p>
            <a:r>
              <a:rPr lang="en-AU" sz="3600" dirty="0"/>
              <a:t>Apple M1 42 ns</a:t>
            </a:r>
          </a:p>
        </p:txBody>
      </p:sp>
    </p:spTree>
    <p:extLst>
      <p:ext uri="{BB962C8B-B14F-4D97-AF65-F5344CB8AC3E}">
        <p14:creationId xmlns:p14="http://schemas.microsoft.com/office/powerpoint/2010/main" val="302567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599D-8B71-4167-8E55-AEBDE037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Reducing Timer Resolution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52171F-88FE-4540-9F40-3BFB97B8166E}"/>
              </a:ext>
            </a:extLst>
          </p:cNvPr>
          <p:cNvGrpSpPr/>
          <p:nvPr/>
        </p:nvGrpSpPr>
        <p:grpSpPr>
          <a:xfrm>
            <a:off x="388278" y="1381016"/>
            <a:ext cx="6107415" cy="4550782"/>
            <a:chOff x="388278" y="1381016"/>
            <a:chExt cx="6107415" cy="4550782"/>
          </a:xfrm>
        </p:grpSpPr>
        <p:pic>
          <p:nvPicPr>
            <p:cNvPr id="4101" name="Picture 5">
              <a:extLst>
                <a:ext uri="{FF2B5EF4-FFF2-40B4-BE49-F238E27FC236}">
                  <a16:creationId xmlns:a16="http://schemas.microsoft.com/office/drawing/2014/main" id="{2B07BC60-9CEE-4DB1-B22D-7DB545696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278" y="1381016"/>
              <a:ext cx="6107415" cy="3664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49773A-D39E-4C81-8BD1-F7DBD73FBF8E}"/>
                </a:ext>
              </a:extLst>
            </p:cNvPr>
            <p:cNvSpPr txBox="1"/>
            <p:nvPr/>
          </p:nvSpPr>
          <p:spPr>
            <a:xfrm>
              <a:off x="2178264" y="5470133"/>
              <a:ext cx="2527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/>
                <a:t>Measure this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02808CB-37FD-4B5D-A2F5-F08386DD1C51}"/>
              </a:ext>
            </a:extLst>
          </p:cNvPr>
          <p:cNvGrpSpPr/>
          <p:nvPr/>
        </p:nvGrpSpPr>
        <p:grpSpPr>
          <a:xfrm>
            <a:off x="7328899" y="1414407"/>
            <a:ext cx="3664449" cy="4517391"/>
            <a:chOff x="7328899" y="1414407"/>
            <a:chExt cx="3664449" cy="4517391"/>
          </a:xfrm>
        </p:grpSpPr>
        <p:pic>
          <p:nvPicPr>
            <p:cNvPr id="4105" name="Picture 9" descr="PUGG Wall clock, stainless steel">
              <a:extLst>
                <a:ext uri="{FF2B5EF4-FFF2-40B4-BE49-F238E27FC236}">
                  <a16:creationId xmlns:a16="http://schemas.microsoft.com/office/drawing/2014/main" id="{DD36F85B-4F1B-44FF-8F4C-4E0766B32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667" b="97167" l="2833" r="95000">
                          <a14:foregroundMark x1="28333" y1="10000" x2="28333" y2="10000"/>
                          <a14:foregroundMark x1="28333" y1="10000" x2="21333" y2="15167"/>
                          <a14:foregroundMark x1="21333" y1="15167" x2="6167" y2="45833"/>
                          <a14:foregroundMark x1="6167" y1="45833" x2="4500" y2="54167"/>
                          <a14:foregroundMark x1="4500" y1="54167" x2="12167" y2="70000"/>
                          <a14:foregroundMark x1="12667" y1="25333" x2="12667" y2="25333"/>
                          <a14:foregroundMark x1="15333" y1="19667" x2="10000" y2="26333"/>
                          <a14:foregroundMark x1="10000" y1="26333" x2="3833" y2="42500"/>
                          <a14:foregroundMark x1="3833" y1="42500" x2="3667" y2="43667"/>
                          <a14:foregroundMark x1="29500" y1="9833" x2="37333" y2="5667"/>
                          <a14:foregroundMark x1="37333" y1="5667" x2="46333" y2="5167"/>
                          <a14:foregroundMark x1="46333" y1="5167" x2="64500" y2="8000"/>
                          <a14:foregroundMark x1="64500" y1="8000" x2="79833" y2="16167"/>
                          <a14:foregroundMark x1="79833" y1="16167" x2="85667" y2="22333"/>
                          <a14:foregroundMark x1="85667" y1="22333" x2="95000" y2="46833"/>
                          <a14:foregroundMark x1="95000" y1="46833" x2="93167" y2="56000"/>
                          <a14:foregroundMark x1="50167" y1="3667" x2="73833" y2="12000"/>
                          <a14:foregroundMark x1="40000" y1="94667" x2="48167" y2="97167"/>
                          <a14:foregroundMark x1="48167" y1="97167" x2="65667" y2="94667"/>
                          <a14:foregroundMark x1="87333" y1="72167" x2="87333" y2="72167"/>
                          <a14:foregroundMark x1="87333" y1="72167" x2="90500" y2="66667"/>
                          <a14:foregroundMark x1="92000" y1="63000" x2="88000" y2="67333"/>
                          <a14:foregroundMark x1="3000" y1="50667" x2="4000" y2="58833"/>
                          <a14:foregroundMark x1="4000" y1="58833" x2="16500" y2="81667"/>
                          <a14:foregroundMark x1="16500" y1="81667" x2="22667" y2="86667"/>
                          <a14:foregroundMark x1="12167" y1="74000" x2="12167" y2="74000"/>
                          <a14:foregroundMark x1="12167" y1="74000" x2="15667" y2="82167"/>
                          <a14:foregroundMark x1="15667" y1="82167" x2="25833" y2="87500"/>
                          <a14:foregroundMark x1="4333" y1="60833" x2="7500" y2="71167"/>
                          <a14:foregroundMark x1="11167" y1="74000" x2="13667" y2="79500"/>
                          <a14:foregroundMark x1="11833" y1="75167" x2="12833" y2="76833"/>
                          <a14:foregroundMark x1="12167" y1="76000" x2="12167" y2="76000"/>
                          <a14:foregroundMark x1="10000" y1="76333" x2="13167" y2="81833"/>
                          <a14:foregroundMark x1="4833" y1="38500" x2="6000" y2="30333"/>
                          <a14:foregroundMark x1="6000" y1="30333" x2="15833" y2="15667"/>
                          <a14:foregroundMark x1="15833" y1="15667" x2="30333" y2="6167"/>
                          <a14:foregroundMark x1="30333" y1="6167" x2="38833" y2="4500"/>
                          <a14:foregroundMark x1="38833" y1="4500" x2="45000" y2="5000"/>
                          <a14:foregroundMark x1="3167" y1="47500" x2="2833" y2="56000"/>
                          <a14:foregroundMark x1="2833" y1="56000" x2="7167" y2="70500"/>
                          <a14:foregroundMark x1="63833" y1="7500" x2="63833" y2="7500"/>
                          <a14:foregroundMark x1="69000" y1="7833" x2="83167" y2="17000"/>
                          <a14:foregroundMark x1="83167" y1="17000" x2="88833" y2="23667"/>
                          <a14:foregroundMark x1="88833" y1="23667" x2="84500" y2="16333"/>
                          <a14:foregroundMark x1="84500" y1="16333" x2="65000" y2="5167"/>
                          <a14:foregroundMark x1="5333" y1="60167" x2="5333" y2="60167"/>
                          <a14:foregroundMark x1="5333" y1="60167" x2="6333" y2="69000"/>
                          <a14:foregroundMark x1="6333" y1="69000" x2="6333" y2="69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899" y="1414407"/>
              <a:ext cx="3664449" cy="3664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F17C8F-4E26-40B5-ABB4-DE874D5999E1}"/>
                </a:ext>
              </a:extLst>
            </p:cNvPr>
            <p:cNvSpPr txBox="1"/>
            <p:nvPr/>
          </p:nvSpPr>
          <p:spPr>
            <a:xfrm>
              <a:off x="7897402" y="5470133"/>
              <a:ext cx="2527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/>
                <a:t>With this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637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D2B9E-524A-6940-2583-49EBACC6C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Overcome Low Res Timers with Amplification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6406B-386D-5938-A3FA-7346633BB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1812"/>
            <a:ext cx="5271715" cy="5697931"/>
          </a:xfrm>
        </p:spPr>
        <p:txBody>
          <a:bodyPr/>
          <a:lstStyle/>
          <a:p>
            <a:r>
              <a:rPr lang="en-AU" dirty="0"/>
              <a:t>A NOT gate with a large fan-out amplifies the signal by a factor of 8</a:t>
            </a:r>
          </a:p>
          <a:p>
            <a:pPr lvl="1"/>
            <a:r>
              <a:rPr lang="en-AU" dirty="0"/>
              <a:t>Two layers – 64</a:t>
            </a:r>
          </a:p>
          <a:p>
            <a:pPr lvl="1"/>
            <a:r>
              <a:rPr lang="en-AU" dirty="0"/>
              <a:t>Three layers – 512</a:t>
            </a:r>
          </a:p>
          <a:p>
            <a:pPr lvl="1"/>
            <a:r>
              <a:rPr lang="en-AU" dirty="0"/>
              <a:t>Four layers – 4096</a:t>
            </a:r>
          </a:p>
          <a:p>
            <a:endParaRPr lang="en-AU" dirty="0"/>
          </a:p>
          <a:p>
            <a:r>
              <a:rPr lang="en-AU" dirty="0"/>
              <a:t>Amplify to a resolution of </a:t>
            </a:r>
            <a:br>
              <a:rPr lang="en-AU" dirty="0"/>
            </a:br>
            <a:r>
              <a:rPr lang="en-AU" dirty="0"/>
              <a:t>0.1 second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096A6A-7349-9344-F970-1A7E1742E6E6}"/>
              </a:ext>
            </a:extLst>
          </p:cNvPr>
          <p:cNvSpPr txBox="1"/>
          <p:nvPr/>
        </p:nvSpPr>
        <p:spPr>
          <a:xfrm>
            <a:off x="7015279" y="730184"/>
            <a:ext cx="48670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(*in == 0)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*out1 + *out2 +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*out3 + *out4 +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*out5 + *out6 +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*out7 + *out8;</a:t>
            </a:r>
          </a:p>
          <a:p>
            <a:endParaRPr lang="en-A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150189-0A60-9493-BB6A-698F8B85F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722" y="3844781"/>
            <a:ext cx="6838950" cy="283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3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16" y="37021"/>
            <a:ext cx="12089184" cy="873033"/>
          </a:xfrm>
        </p:spPr>
        <p:txBody>
          <a:bodyPr/>
          <a:lstStyle/>
          <a:p>
            <a:r>
              <a:rPr lang="en-US" dirty="0"/>
              <a:t>Amplification is half the job</a:t>
            </a:r>
          </a:p>
        </p:txBody>
      </p:sp>
      <p:pic>
        <p:nvPicPr>
          <p:cNvPr id="5" name="Content Placeholder 4" descr="FR.pn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92" b="-5792"/>
          <a:stretch>
            <a:fillRect/>
          </a:stretch>
        </p:blipFill>
        <p:spPr>
          <a:xfrm>
            <a:off x="871539" y="910055"/>
            <a:ext cx="10262206" cy="5643818"/>
          </a:xfr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7D8287BD-1645-C963-8C7D-8A19106A42E8}"/>
              </a:ext>
            </a:extLst>
          </p:cNvPr>
          <p:cNvSpPr/>
          <p:nvPr/>
        </p:nvSpPr>
        <p:spPr>
          <a:xfrm>
            <a:off x="584775" y="2512613"/>
            <a:ext cx="1506418" cy="2623930"/>
          </a:xfrm>
          <a:prstGeom prst="leftBrace">
            <a:avLst>
              <a:gd name="adj1" fmla="val 7770"/>
              <a:gd name="adj2" fmla="val 49099"/>
            </a:avLst>
          </a:prstGeom>
          <a:ln w="76200">
            <a:solidFill>
              <a:srgbClr val="7030A0"/>
            </a:solidFill>
          </a:ln>
          <a:effectLst>
            <a:glow rad="3810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EDAFD-EF25-E4FD-283D-E573D0D7CF76}"/>
              </a:ext>
            </a:extLst>
          </p:cNvPr>
          <p:cNvSpPr txBox="1"/>
          <p:nvPr/>
        </p:nvSpPr>
        <p:spPr>
          <a:xfrm rot="16200000">
            <a:off x="-199894" y="3552069"/>
            <a:ext cx="984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rgbClr val="7030A0"/>
                </a:solidFill>
              </a:rPr>
              <a:t>40ns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8C9451EF-C2D4-D01C-F0A8-A5DEEC367489}"/>
              </a:ext>
            </a:extLst>
          </p:cNvPr>
          <p:cNvSpPr/>
          <p:nvPr/>
        </p:nvSpPr>
        <p:spPr>
          <a:xfrm rot="16200000">
            <a:off x="3616769" y="5247621"/>
            <a:ext cx="1506418" cy="808306"/>
          </a:xfrm>
          <a:prstGeom prst="leftBrace">
            <a:avLst>
              <a:gd name="adj1" fmla="val 7770"/>
              <a:gd name="adj2" fmla="val 49099"/>
            </a:avLst>
          </a:prstGeom>
          <a:ln w="76200">
            <a:solidFill>
              <a:srgbClr val="7030A0"/>
            </a:solidFill>
          </a:ln>
          <a:effectLst>
            <a:glow rad="3810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9708B3-222C-C82D-D587-2CAB760B27F2}"/>
              </a:ext>
            </a:extLst>
          </p:cNvPr>
          <p:cNvSpPr txBox="1"/>
          <p:nvPr/>
        </p:nvSpPr>
        <p:spPr>
          <a:xfrm>
            <a:off x="3937375" y="6335931"/>
            <a:ext cx="984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rgbClr val="7030A0"/>
                </a:solidFill>
              </a:rPr>
              <a:t>25us</a:t>
            </a:r>
          </a:p>
        </p:txBody>
      </p:sp>
    </p:spTree>
    <p:extLst>
      <p:ext uri="{BB962C8B-B14F-4D97-AF65-F5344CB8AC3E}">
        <p14:creationId xmlns:p14="http://schemas.microsoft.com/office/powerpoint/2010/main" val="291157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77B23-318F-DA99-5B4D-7474461B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Prime+Store</a:t>
            </a:r>
            <a:r>
              <a:rPr lang="en-AU" dirty="0"/>
              <a:t>: High Resolution </a:t>
            </a:r>
            <a:r>
              <a:rPr lang="en-AU" dirty="0" err="1"/>
              <a:t>Prime+Probe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69680-8A55-9855-C3F7-06301BB38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1812"/>
            <a:ext cx="7124369" cy="5697931"/>
          </a:xfrm>
        </p:spPr>
        <p:txBody>
          <a:bodyPr>
            <a:normAutofit fontScale="85000" lnSpcReduction="20000"/>
          </a:bodyPr>
          <a:lstStyle/>
          <a:p>
            <a:r>
              <a:rPr lang="en-AU" dirty="0" err="1"/>
              <a:t>Prime+Probe</a:t>
            </a:r>
            <a:r>
              <a:rPr lang="en-AU" dirty="0"/>
              <a:t> is basically a NAND gate applied on the eviction set</a:t>
            </a:r>
          </a:p>
          <a:p>
            <a:endParaRPr lang="en-AU" dirty="0"/>
          </a:p>
          <a:p>
            <a:r>
              <a:rPr lang="en-AU" dirty="0"/>
              <a:t>Repeatedly probe our eviction set</a:t>
            </a:r>
            <a:br>
              <a:rPr lang="en-AU" dirty="0"/>
            </a:br>
            <a:r>
              <a:rPr lang="en-AU" dirty="0"/>
              <a:t>(apply a NAND gate)</a:t>
            </a:r>
          </a:p>
          <a:p>
            <a:pPr lvl="1"/>
            <a:r>
              <a:rPr lang="en-AU" dirty="0"/>
              <a:t>Store each result in a different</a:t>
            </a:r>
            <a:br>
              <a:rPr lang="en-AU" dirty="0"/>
            </a:br>
            <a:r>
              <a:rPr lang="en-AU" dirty="0"/>
              <a:t>output address</a:t>
            </a:r>
          </a:p>
          <a:p>
            <a:pPr lvl="1"/>
            <a:r>
              <a:rPr lang="en-AU" dirty="0"/>
              <a:t>Don’t measure the result</a:t>
            </a:r>
          </a:p>
          <a:p>
            <a:endParaRPr lang="en-AU" dirty="0"/>
          </a:p>
          <a:p>
            <a:r>
              <a:rPr lang="en-AU" dirty="0"/>
              <a:t>Amplify later</a:t>
            </a:r>
          </a:p>
          <a:p>
            <a:pPr lvl="1"/>
            <a:r>
              <a:rPr lang="en-AU" dirty="0"/>
              <a:t>Decouples probing from time measurements</a:t>
            </a:r>
          </a:p>
          <a:p>
            <a:endParaRPr lang="en-AU" dirty="0"/>
          </a:p>
          <a:p>
            <a:r>
              <a:rPr lang="en-AU" dirty="0"/>
              <a:t>Attack square-and-multiply </a:t>
            </a:r>
            <a:r>
              <a:rPr lang="en-AU" dirty="0" err="1"/>
              <a:t>ElGamal</a:t>
            </a:r>
            <a:r>
              <a:rPr lang="en-AU" dirty="0"/>
              <a:t> with a 0.1ms clock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8B510E1-C418-7EF8-67CA-1FB8D156D6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732903"/>
              </p:ext>
            </p:extLst>
          </p:nvPr>
        </p:nvGraphicFramePr>
        <p:xfrm>
          <a:off x="6046770" y="2349808"/>
          <a:ext cx="6068115" cy="2568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772125" imgH="3289094" progId="Acrobat.Document.DC">
                  <p:embed/>
                </p:oleObj>
              </mc:Choice>
              <mc:Fallback>
                <p:oleObj name="Acrobat Document" r:id="rId2" imgW="7772125" imgH="3289094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8B510E1-C418-7EF8-67CA-1FB8D156D6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46770" y="2349808"/>
                        <a:ext cx="6068115" cy="2568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828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E3C9E3-9110-FAFF-5895-915424F79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Publications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8DDB4-B93F-9CA8-C589-3B67581E6960}"/>
              </a:ext>
            </a:extLst>
          </p:cNvPr>
          <p:cNvSpPr txBox="1"/>
          <p:nvPr/>
        </p:nvSpPr>
        <p:spPr>
          <a:xfrm>
            <a:off x="0" y="135716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7030A0"/>
                </a:solidFill>
              </a:rPr>
              <a:t>The Gates of Time: </a:t>
            </a:r>
            <a:br>
              <a:rPr lang="en-AU" sz="3200" b="1" dirty="0">
                <a:solidFill>
                  <a:srgbClr val="7030A0"/>
                </a:solidFill>
              </a:rPr>
            </a:br>
            <a:r>
              <a:rPr lang="en-AU" sz="3200" b="1" dirty="0">
                <a:solidFill>
                  <a:srgbClr val="7030A0"/>
                </a:solidFill>
              </a:rPr>
              <a:t>Improving Cache Attacks with Transient Execution [</a:t>
            </a:r>
            <a:r>
              <a:rPr lang="en-AU" sz="3200" b="1" dirty="0" err="1">
                <a:solidFill>
                  <a:srgbClr val="7030A0"/>
                </a:solidFill>
              </a:rPr>
              <a:t>Usenix</a:t>
            </a:r>
            <a:r>
              <a:rPr lang="en-AU" sz="3200" b="1" dirty="0">
                <a:solidFill>
                  <a:srgbClr val="7030A0"/>
                </a:solidFill>
              </a:rPr>
              <a:t> 23]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0C7F1C-5CC3-8C1D-5843-AF8930235F11}"/>
              </a:ext>
            </a:extLst>
          </p:cNvPr>
          <p:cNvSpPr txBox="1"/>
          <p:nvPr/>
        </p:nvSpPr>
        <p:spPr>
          <a:xfrm>
            <a:off x="2704699" y="2532728"/>
            <a:ext cx="2954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Daniel Katzman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William </a:t>
            </a:r>
            <a:r>
              <a:rPr lang="en-AU" sz="2400" dirty="0" err="1"/>
              <a:t>Kosasih</a:t>
            </a:r>
            <a:endParaRPr lang="en-A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51BCA-B5AA-DAEB-17F8-ECB11B120711}"/>
              </a:ext>
            </a:extLst>
          </p:cNvPr>
          <p:cNvSpPr txBox="1"/>
          <p:nvPr/>
        </p:nvSpPr>
        <p:spPr>
          <a:xfrm>
            <a:off x="6388967" y="2532728"/>
            <a:ext cx="4332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Chitchanok Chuengsatiansup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err="1"/>
              <a:t>Eyal</a:t>
            </a:r>
            <a:r>
              <a:rPr lang="en-AU" sz="2400" dirty="0"/>
              <a:t> Ronen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Yuval </a:t>
            </a:r>
            <a:r>
              <a:rPr lang="en-AU" sz="2400" dirty="0" err="1"/>
              <a:t>Yarom</a:t>
            </a:r>
            <a:endParaRPr lang="en-A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E4CCF0-DAC9-E3E8-647A-E75E572F8D81}"/>
              </a:ext>
            </a:extLst>
          </p:cNvPr>
          <p:cNvSpPr txBox="1"/>
          <p:nvPr/>
        </p:nvSpPr>
        <p:spPr>
          <a:xfrm>
            <a:off x="-98460" y="417085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7030A0"/>
                </a:solidFill>
              </a:rPr>
              <a:t>Spec-o-Scope: </a:t>
            </a:r>
            <a:br>
              <a:rPr lang="en-AU" sz="3200" b="1" dirty="0">
                <a:solidFill>
                  <a:srgbClr val="7030A0"/>
                </a:solidFill>
              </a:rPr>
            </a:br>
            <a:r>
              <a:rPr lang="en-AU" sz="3200" b="1" dirty="0">
                <a:solidFill>
                  <a:srgbClr val="7030A0"/>
                </a:solidFill>
              </a:rPr>
              <a:t>Cache Probing at Cache Speed [CCS 24]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6AC7D4-48B8-9EB0-BD48-2A5FE41D6411}"/>
              </a:ext>
            </a:extLst>
          </p:cNvPr>
          <p:cNvSpPr txBox="1"/>
          <p:nvPr/>
        </p:nvSpPr>
        <p:spPr>
          <a:xfrm>
            <a:off x="2606239" y="5385746"/>
            <a:ext cx="295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Gal Horowitz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E8B4D-01A2-1D20-52F9-843AC99FCDF6}"/>
              </a:ext>
            </a:extLst>
          </p:cNvPr>
          <p:cNvSpPr txBox="1"/>
          <p:nvPr/>
        </p:nvSpPr>
        <p:spPr>
          <a:xfrm>
            <a:off x="6290507" y="5385746"/>
            <a:ext cx="4332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err="1"/>
              <a:t>Eyal</a:t>
            </a:r>
            <a:r>
              <a:rPr lang="en-AU" sz="2400" dirty="0"/>
              <a:t> Ronen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Yuval </a:t>
            </a:r>
            <a:r>
              <a:rPr lang="en-AU" sz="2400" dirty="0" err="1"/>
              <a:t>Yarom</a:t>
            </a:r>
            <a:endParaRPr lang="en-AU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C4E1A5-5927-79D4-624A-8A1599402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781" y="4946585"/>
            <a:ext cx="1625268" cy="16015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DA4BFA-8612-4583-CFF8-01132C8CE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89" y="2548312"/>
            <a:ext cx="1435664" cy="142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86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01CAE6-009D-6AF4-CF86-D820D6CC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418473"/>
          </a:xfrm>
        </p:spPr>
        <p:txBody>
          <a:bodyPr/>
          <a:lstStyle/>
          <a:p>
            <a:pPr algn="ctr"/>
            <a:r>
              <a:rPr lang="en-AU" b="1" dirty="0">
                <a:solidFill>
                  <a:srgbClr val="7030A0"/>
                </a:solidFill>
              </a:rPr>
              <a:t>How Fast can we Probe?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CF4DBB-6ADA-513B-950A-1B3F5815D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7360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663DAF-6BD9-937E-85A8-2F08CD0C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fast can we probe?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B90F4-7A04-4973-CED7-0D728411A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76046"/>
            <a:ext cx="10222029" cy="5881954"/>
          </a:xfrm>
        </p:spPr>
        <p:txBody>
          <a:bodyPr/>
          <a:lstStyle/>
          <a:p>
            <a:r>
              <a:rPr lang="en-AU" dirty="0"/>
              <a:t>Probing the cache takes time</a:t>
            </a:r>
          </a:p>
          <a:p>
            <a:r>
              <a:rPr lang="en-AU" dirty="0"/>
              <a:t>Limited temporal resolution</a:t>
            </a:r>
          </a:p>
          <a:p>
            <a:pPr lvl="1"/>
            <a:r>
              <a:rPr lang="en-AU" dirty="0"/>
              <a:t>Thousands of cycles</a:t>
            </a:r>
          </a:p>
          <a:p>
            <a:endParaRPr lang="en-AU" dirty="0"/>
          </a:p>
          <a:p>
            <a:r>
              <a:rPr lang="en-AU" dirty="0" err="1"/>
              <a:t>Prime+Scope</a:t>
            </a:r>
            <a:r>
              <a:rPr lang="en-AU" dirty="0"/>
              <a:t> (CCS 2021) – 70 cycles. </a:t>
            </a:r>
          </a:p>
          <a:p>
            <a:endParaRPr lang="en-AU" dirty="0"/>
          </a:p>
          <a:p>
            <a:r>
              <a:rPr lang="en-AU" dirty="0"/>
              <a:t>Requires only one access to L1 cache.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0327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82F03-69CE-B689-B343-572B9D902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F5EEF-2ECA-3624-3F36-29A31BB4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Prime+Scope</a:t>
            </a:r>
            <a:r>
              <a:rPr lang="en-AU" dirty="0"/>
              <a:t>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2FAB7-F83A-BB4D-71A9-E401658F9DBF}"/>
              </a:ext>
            </a:extLst>
          </p:cNvPr>
          <p:cNvSpPr txBox="1"/>
          <p:nvPr/>
        </p:nvSpPr>
        <p:spPr>
          <a:xfrm>
            <a:off x="1819174" y="1588167"/>
            <a:ext cx="77098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uint32_t scope(char * address) {</a:t>
            </a:r>
          </a:p>
          <a:p>
            <a:r>
              <a:rPr lang="en-A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uint32_t start = </a:t>
            </a:r>
            <a:r>
              <a:rPr lang="en-AU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rdtscp</a:t>
            </a:r>
            <a:r>
              <a:rPr lang="en-A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A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char t = *address;</a:t>
            </a:r>
          </a:p>
          <a:p>
            <a:r>
              <a:rPr lang="en-A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uint32_t end = </a:t>
            </a:r>
            <a:r>
              <a:rPr lang="en-AU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rdtscp</a:t>
            </a:r>
            <a:r>
              <a:rPr lang="en-A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A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return end – start;</a:t>
            </a:r>
          </a:p>
          <a:p>
            <a:r>
              <a:rPr lang="en-A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9C2468-DDDA-2828-78D8-6D3959CB212E}"/>
              </a:ext>
            </a:extLst>
          </p:cNvPr>
          <p:cNvSpPr/>
          <p:nvPr/>
        </p:nvSpPr>
        <p:spPr>
          <a:xfrm>
            <a:off x="8234412" y="2048361"/>
            <a:ext cx="2138413" cy="48308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30 cycles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E3F2B7-BB56-ABF9-7158-A31B2EEF5277}"/>
              </a:ext>
            </a:extLst>
          </p:cNvPr>
          <p:cNvSpPr/>
          <p:nvPr/>
        </p:nvSpPr>
        <p:spPr>
          <a:xfrm>
            <a:off x="7812505" y="2949221"/>
            <a:ext cx="2138413" cy="48308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30 cycles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A894D2-3F1F-0125-9A61-44FBEE7F69A4}"/>
              </a:ext>
            </a:extLst>
          </p:cNvPr>
          <p:cNvSpPr/>
          <p:nvPr/>
        </p:nvSpPr>
        <p:spPr>
          <a:xfrm>
            <a:off x="-93847" y="1472923"/>
            <a:ext cx="2138413" cy="48308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5 cycles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2113A9-81EF-A89D-644F-8BB9C88D0947}"/>
              </a:ext>
            </a:extLst>
          </p:cNvPr>
          <p:cNvSpPr/>
          <p:nvPr/>
        </p:nvSpPr>
        <p:spPr>
          <a:xfrm>
            <a:off x="6046770" y="2531444"/>
            <a:ext cx="2138413" cy="4830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5 cycles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EA79C23-CEA2-D904-76EC-22F24D77F97E}"/>
              </a:ext>
            </a:extLst>
          </p:cNvPr>
          <p:cNvSpPr/>
          <p:nvPr/>
        </p:nvSpPr>
        <p:spPr>
          <a:xfrm>
            <a:off x="1472665" y="4658627"/>
            <a:ext cx="8595360" cy="125880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>
                <a:solidFill>
                  <a:schemeClr val="tx1"/>
                </a:solidFill>
              </a:rPr>
              <a:t>Measuring time is an order of magnitude slower than a cache access</a:t>
            </a:r>
          </a:p>
        </p:txBody>
      </p:sp>
    </p:spTree>
    <p:extLst>
      <p:ext uri="{BB962C8B-B14F-4D97-AF65-F5344CB8AC3E}">
        <p14:creationId xmlns:p14="http://schemas.microsoft.com/office/powerpoint/2010/main" val="25286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A3C54-8F20-9F4B-B5C0-48EBB214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Using </a:t>
            </a:r>
            <a:r>
              <a:rPr lang="en-AU" dirty="0" err="1"/>
              <a:t>Prime+Store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D38BD-D2DD-ADB2-D919-C7D6489D8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Prime+Store</a:t>
            </a:r>
            <a:r>
              <a:rPr lang="en-AU" dirty="0"/>
              <a:t> is a hammer – let’s try it on this nail.</a:t>
            </a:r>
          </a:p>
          <a:p>
            <a:endParaRPr lang="en-AU" dirty="0"/>
          </a:p>
          <a:p>
            <a:r>
              <a:rPr lang="en-AU" dirty="0"/>
              <a:t>Result: 150 cycles – branch training is not cheap</a:t>
            </a:r>
          </a:p>
          <a:p>
            <a:endParaRPr lang="en-AU" dirty="0"/>
          </a:p>
          <a:p>
            <a:r>
              <a:rPr lang="en-AU" dirty="0" err="1"/>
              <a:t>Prime+Store</a:t>
            </a:r>
            <a:r>
              <a:rPr lang="en-AU" dirty="0"/>
              <a:t> with RET-based gates: 48 cycles.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83B9B6-0C8C-CF44-A3BF-3438A82A6691}"/>
              </a:ext>
            </a:extLst>
          </p:cNvPr>
          <p:cNvGrpSpPr/>
          <p:nvPr/>
        </p:nvGrpSpPr>
        <p:grpSpPr>
          <a:xfrm>
            <a:off x="451037" y="4183317"/>
            <a:ext cx="4894653" cy="2083648"/>
            <a:chOff x="5149686" y="3402730"/>
            <a:chExt cx="4894653" cy="208364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ADE6B4F-7603-45A7-E483-8872C1E7887E}"/>
                </a:ext>
              </a:extLst>
            </p:cNvPr>
            <p:cNvSpPr/>
            <p:nvPr/>
          </p:nvSpPr>
          <p:spPr>
            <a:xfrm>
              <a:off x="5149686" y="3510903"/>
              <a:ext cx="4894653" cy="186730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4000" dirty="0"/>
                <a:t>48 &lt; 70 Yay!</a:t>
              </a:r>
            </a:p>
            <a:p>
              <a:endParaRPr lang="en-AU" sz="4000" dirty="0"/>
            </a:p>
            <a:p>
              <a:endParaRPr lang="en-AU" sz="40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5DC4849-CC44-BCC7-0CD7-A6C05F471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6703" y1="50517" x2="37193" y2="60336"/>
                          <a14:foregroundMark x1="37193" y1="60336" x2="42787" y2="56977"/>
                          <a14:foregroundMark x1="42787" y1="56977" x2="48871" y2="59302"/>
                          <a14:foregroundMark x1="48871" y1="59302" x2="55250" y2="57494"/>
                          <a14:foregroundMark x1="55250" y1="57494" x2="61335" y2="52713"/>
                          <a14:foregroundMark x1="36114" y1="63824" x2="43278" y2="65504"/>
                          <a14:foregroundMark x1="43278" y1="65504" x2="55152" y2="64987"/>
                          <a14:foregroundMark x1="55152" y1="64987" x2="62414" y2="60078"/>
                          <a14:foregroundMark x1="62414" y1="60078" x2="64475" y2="59948"/>
                          <a14:foregroundMark x1="32974" y1="48191" x2="33955" y2="56460"/>
                          <a14:foregroundMark x1="33955" y1="56460" x2="32483" y2="49483"/>
                          <a14:foregroundMark x1="32483" y1="49483" x2="29637" y2="493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138" y="3402730"/>
              <a:ext cx="2743201" cy="208364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6E3BDD-10CE-5A3F-2D98-6C8309CCFED7}"/>
              </a:ext>
            </a:extLst>
          </p:cNvPr>
          <p:cNvGrpSpPr/>
          <p:nvPr/>
        </p:nvGrpSpPr>
        <p:grpSpPr>
          <a:xfrm>
            <a:off x="6746815" y="4298600"/>
            <a:ext cx="4822751" cy="1968365"/>
            <a:chOff x="5149686" y="3579680"/>
            <a:chExt cx="4822751" cy="196836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2D3C8C7-F99C-026D-B040-844E9D570297}"/>
                </a:ext>
              </a:extLst>
            </p:cNvPr>
            <p:cNvSpPr/>
            <p:nvPr/>
          </p:nvSpPr>
          <p:spPr>
            <a:xfrm>
              <a:off x="5149686" y="3579681"/>
              <a:ext cx="4822751" cy="1867301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4000" dirty="0"/>
                <a:t>48 is still </a:t>
              </a:r>
              <a:br>
                <a:rPr lang="en-AU" sz="4000" dirty="0"/>
              </a:br>
              <a:r>
                <a:rPr lang="en-AU" sz="4000" dirty="0"/>
                <a:t>very slow</a:t>
              </a:r>
            </a:p>
            <a:p>
              <a:endParaRPr lang="en-AU" sz="4000" dirty="0"/>
            </a:p>
          </p:txBody>
        </p:sp>
        <p:pic>
          <p:nvPicPr>
            <p:cNvPr id="8194" name="Picture 2" descr="Thumb down emoji isolated on white background, emoticon giving dislikes 3d  rendering Stock Illustration | Adobe Stock">
              <a:extLst>
                <a:ext uri="{FF2B5EF4-FFF2-40B4-BE49-F238E27FC236}">
                  <a16:creationId xmlns:a16="http://schemas.microsoft.com/office/drawing/2014/main" id="{E0439E10-16F7-F569-C07E-6A8EC87B7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600" b="95600" l="10000" r="91200">
                          <a14:foregroundMark x1="11200" y1="60600" x2="10800" y2="71400"/>
                          <a14:foregroundMark x1="10800" y1="71400" x2="10800" y2="69400"/>
                          <a14:foregroundMark x1="24200" y1="86000" x2="24200" y2="95600"/>
                          <a14:foregroundMark x1="37600" y1="12800" x2="49000" y2="8600"/>
                          <a14:foregroundMark x1="49000" y1="8600" x2="61400" y2="8800"/>
                          <a14:foregroundMark x1="61400" y1="8800" x2="74000" y2="12000"/>
                          <a14:foregroundMark x1="50200" y1="4600" x2="61800" y2="4600"/>
                          <a14:foregroundMark x1="61800" y1="4600" x2="62200" y2="4600"/>
                          <a14:foregroundMark x1="91600" y1="34800" x2="91200" y2="45000"/>
                          <a14:foregroundMark x1="91200" y1="45000" x2="91200" y2="4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0926" y="3579680"/>
              <a:ext cx="1968365" cy="1968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24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2000">
              <a:schemeClr val="tx1">
                <a:lumMod val="65000"/>
                <a:lumOff val="35000"/>
              </a:schemeClr>
            </a:gs>
            <a:gs pos="87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81CA4-8AF6-B2B3-1999-F33A2749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Tapped multi-probed gates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B44657-6B99-642C-851A-E02776DFB976}"/>
              </a:ext>
            </a:extLst>
          </p:cNvPr>
          <p:cNvSpPr/>
          <p:nvPr/>
        </p:nvSpPr>
        <p:spPr>
          <a:xfrm>
            <a:off x="2097349" y="3672192"/>
            <a:ext cx="1397285" cy="48288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Load *in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137E22-6F4A-7FD0-8F08-340D6CF1F9FE}"/>
              </a:ext>
            </a:extLst>
          </p:cNvPr>
          <p:cNvSpPr/>
          <p:nvPr/>
        </p:nvSpPr>
        <p:spPr>
          <a:xfrm>
            <a:off x="4150468" y="3672192"/>
            <a:ext cx="1397285" cy="13528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AU" sz="2400" dirty="0"/>
              <a:t>Delay</a:t>
            </a:r>
          </a:p>
          <a:p>
            <a:pPr algn="ctr"/>
            <a:endParaRPr lang="en-AU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4A22F-FA19-DAFB-A24A-275535816B09}"/>
              </a:ext>
            </a:extLst>
          </p:cNvPr>
          <p:cNvSpPr/>
          <p:nvPr/>
        </p:nvSpPr>
        <p:spPr>
          <a:xfrm>
            <a:off x="4150468" y="5485469"/>
            <a:ext cx="1397285" cy="482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AU" sz="2400" dirty="0"/>
              <a:t>Load *o3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4E05DC-B1BB-0B65-C0F0-463B277AFAC8}"/>
              </a:ext>
            </a:extLst>
          </p:cNvPr>
          <p:cNvSpPr/>
          <p:nvPr/>
        </p:nvSpPr>
        <p:spPr>
          <a:xfrm>
            <a:off x="2097349" y="4649993"/>
            <a:ext cx="1397285" cy="48288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return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B16837-7A68-9BCE-1159-0AAA28FFA0ED}"/>
              </a:ext>
            </a:extLst>
          </p:cNvPr>
          <p:cNvCxnSpPr>
            <a:cxnSpLocks/>
          </p:cNvCxnSpPr>
          <p:nvPr/>
        </p:nvCxnSpPr>
        <p:spPr>
          <a:xfrm>
            <a:off x="2802830" y="1047642"/>
            <a:ext cx="10272" cy="753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691B50-B9EC-FB02-F44D-17CD3C614C92}"/>
              </a:ext>
            </a:extLst>
          </p:cNvPr>
          <p:cNvCxnSpPr/>
          <p:nvPr/>
        </p:nvCxnSpPr>
        <p:spPr>
          <a:xfrm>
            <a:off x="2794275" y="4174792"/>
            <a:ext cx="0" cy="460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223E00-39C1-1296-FDA0-6F4F3F962C5C}"/>
              </a:ext>
            </a:extLst>
          </p:cNvPr>
          <p:cNvCxnSpPr/>
          <p:nvPr/>
        </p:nvCxnSpPr>
        <p:spPr>
          <a:xfrm>
            <a:off x="4849110" y="5025000"/>
            <a:ext cx="0" cy="460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73BAFC7-4CDB-044E-F799-85506E99DB74}"/>
              </a:ext>
            </a:extLst>
          </p:cNvPr>
          <p:cNvSpPr/>
          <p:nvPr/>
        </p:nvSpPr>
        <p:spPr>
          <a:xfrm>
            <a:off x="2785718" y="3367650"/>
            <a:ext cx="2044557" cy="290888"/>
          </a:xfrm>
          <a:custGeom>
            <a:avLst/>
            <a:gdLst>
              <a:gd name="connsiteX0" fmla="*/ 0 w 2044557"/>
              <a:gd name="connsiteY0" fmla="*/ 0 h 256853"/>
              <a:gd name="connsiteX1" fmla="*/ 2044557 w 2044557"/>
              <a:gd name="connsiteY1" fmla="*/ 0 h 256853"/>
              <a:gd name="connsiteX2" fmla="*/ 2044557 w 2044557"/>
              <a:gd name="connsiteY2" fmla="*/ 256853 h 25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557" h="256853">
                <a:moveTo>
                  <a:pt x="0" y="0"/>
                </a:moveTo>
                <a:lnTo>
                  <a:pt x="2044557" y="0"/>
                </a:lnTo>
                <a:lnTo>
                  <a:pt x="2044557" y="256853"/>
                </a:ln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CEF703-28A7-147C-841D-66971ED40C57}"/>
              </a:ext>
            </a:extLst>
          </p:cNvPr>
          <p:cNvSpPr/>
          <p:nvPr/>
        </p:nvSpPr>
        <p:spPr>
          <a:xfrm>
            <a:off x="6064291" y="2694391"/>
            <a:ext cx="1397285" cy="233060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AU" sz="2400" dirty="0"/>
              <a:t>Delay</a:t>
            </a:r>
          </a:p>
          <a:p>
            <a:pPr algn="ctr"/>
            <a:endParaRPr lang="en-AU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D9D3C4-0CC1-E27F-7FF1-7DCCC9293C57}"/>
              </a:ext>
            </a:extLst>
          </p:cNvPr>
          <p:cNvSpPr/>
          <p:nvPr/>
        </p:nvSpPr>
        <p:spPr>
          <a:xfrm>
            <a:off x="6064291" y="5485469"/>
            <a:ext cx="1397285" cy="482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AU" sz="2400" dirty="0"/>
              <a:t>Load *o2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B8196C-DD6D-152C-8FB4-D64F88A9FA5C}"/>
              </a:ext>
            </a:extLst>
          </p:cNvPr>
          <p:cNvCxnSpPr/>
          <p:nvPr/>
        </p:nvCxnSpPr>
        <p:spPr>
          <a:xfrm>
            <a:off x="6762933" y="5025000"/>
            <a:ext cx="0" cy="460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880052E-17A9-57D7-C18C-FC26FB18504F}"/>
              </a:ext>
            </a:extLst>
          </p:cNvPr>
          <p:cNvSpPr/>
          <p:nvPr/>
        </p:nvSpPr>
        <p:spPr>
          <a:xfrm>
            <a:off x="2095632" y="2694391"/>
            <a:ext cx="1397285" cy="48288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Load *in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E1864B4-2112-FA19-4781-92742BB7E3AF}"/>
              </a:ext>
            </a:extLst>
          </p:cNvPr>
          <p:cNvCxnSpPr/>
          <p:nvPr/>
        </p:nvCxnSpPr>
        <p:spPr>
          <a:xfrm>
            <a:off x="2792558" y="3196991"/>
            <a:ext cx="0" cy="460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DD9EED2-C73A-B674-0FCB-36250D0D5694}"/>
              </a:ext>
            </a:extLst>
          </p:cNvPr>
          <p:cNvSpPr/>
          <p:nvPr/>
        </p:nvSpPr>
        <p:spPr>
          <a:xfrm>
            <a:off x="2105904" y="1780228"/>
            <a:ext cx="1397285" cy="48288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Load *in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8BD2B6D-4FC5-65D4-DBDC-8D4591E6C3AE}"/>
              </a:ext>
            </a:extLst>
          </p:cNvPr>
          <p:cNvCxnSpPr/>
          <p:nvPr/>
        </p:nvCxnSpPr>
        <p:spPr>
          <a:xfrm>
            <a:off x="2802830" y="2282828"/>
            <a:ext cx="0" cy="460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31B0648-8BC5-70D0-EC50-DD4FA91C8D2F}"/>
              </a:ext>
            </a:extLst>
          </p:cNvPr>
          <p:cNvSpPr/>
          <p:nvPr/>
        </p:nvSpPr>
        <p:spPr>
          <a:xfrm>
            <a:off x="2813102" y="2463618"/>
            <a:ext cx="3949828" cy="230773"/>
          </a:xfrm>
          <a:custGeom>
            <a:avLst/>
            <a:gdLst>
              <a:gd name="connsiteX0" fmla="*/ 0 w 2044557"/>
              <a:gd name="connsiteY0" fmla="*/ 0 h 256853"/>
              <a:gd name="connsiteX1" fmla="*/ 2044557 w 2044557"/>
              <a:gd name="connsiteY1" fmla="*/ 0 h 256853"/>
              <a:gd name="connsiteX2" fmla="*/ 2044557 w 2044557"/>
              <a:gd name="connsiteY2" fmla="*/ 256853 h 25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557" h="256853">
                <a:moveTo>
                  <a:pt x="0" y="0"/>
                </a:moveTo>
                <a:lnTo>
                  <a:pt x="2044557" y="0"/>
                </a:lnTo>
                <a:lnTo>
                  <a:pt x="2044557" y="256853"/>
                </a:ln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BF07C41-695B-FEA4-35E4-F443D90421E9}"/>
              </a:ext>
            </a:extLst>
          </p:cNvPr>
          <p:cNvSpPr/>
          <p:nvPr/>
        </p:nvSpPr>
        <p:spPr>
          <a:xfrm>
            <a:off x="2845060" y="1472163"/>
            <a:ext cx="5955589" cy="329404"/>
          </a:xfrm>
          <a:custGeom>
            <a:avLst/>
            <a:gdLst>
              <a:gd name="connsiteX0" fmla="*/ 0 w 2044557"/>
              <a:gd name="connsiteY0" fmla="*/ 0 h 256853"/>
              <a:gd name="connsiteX1" fmla="*/ 2044557 w 2044557"/>
              <a:gd name="connsiteY1" fmla="*/ 0 h 256853"/>
              <a:gd name="connsiteX2" fmla="*/ 2044557 w 2044557"/>
              <a:gd name="connsiteY2" fmla="*/ 256853 h 25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557" h="256853">
                <a:moveTo>
                  <a:pt x="0" y="0"/>
                </a:moveTo>
                <a:lnTo>
                  <a:pt x="2044557" y="0"/>
                </a:lnTo>
                <a:lnTo>
                  <a:pt x="2044557" y="256853"/>
                </a:ln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46EF32-15D7-0708-C640-726891EC365A}"/>
              </a:ext>
            </a:extLst>
          </p:cNvPr>
          <p:cNvSpPr/>
          <p:nvPr/>
        </p:nvSpPr>
        <p:spPr>
          <a:xfrm>
            <a:off x="8102007" y="1801567"/>
            <a:ext cx="1397285" cy="325486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AU" sz="2400" dirty="0"/>
              <a:t>Delay</a:t>
            </a:r>
          </a:p>
          <a:p>
            <a:pPr algn="ctr"/>
            <a:endParaRPr lang="en-AU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CCFF025-C357-BBDA-C727-4127DE6BE760}"/>
              </a:ext>
            </a:extLst>
          </p:cNvPr>
          <p:cNvSpPr/>
          <p:nvPr/>
        </p:nvSpPr>
        <p:spPr>
          <a:xfrm>
            <a:off x="8102007" y="5516901"/>
            <a:ext cx="1397285" cy="482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AU" sz="2400" dirty="0"/>
              <a:t>Load *o2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DE57711-EB75-F549-170A-ABE82C8600CA}"/>
              </a:ext>
            </a:extLst>
          </p:cNvPr>
          <p:cNvCxnSpPr/>
          <p:nvPr/>
        </p:nvCxnSpPr>
        <p:spPr>
          <a:xfrm>
            <a:off x="8800649" y="5056432"/>
            <a:ext cx="0" cy="460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470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2000">
              <a:schemeClr val="tx1">
                <a:lumMod val="65000"/>
                <a:lumOff val="35000"/>
              </a:schemeClr>
            </a:gs>
            <a:gs pos="85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81CA4-8AF6-B2B3-1999-F33A2749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Tapped multi-probed gates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B44657-6B99-642C-851A-E02776DFB976}"/>
              </a:ext>
            </a:extLst>
          </p:cNvPr>
          <p:cNvSpPr/>
          <p:nvPr/>
        </p:nvSpPr>
        <p:spPr>
          <a:xfrm>
            <a:off x="2097349" y="3672192"/>
            <a:ext cx="1397285" cy="175567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Load *in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137E22-6F4A-7FD0-8F08-340D6CF1F9FE}"/>
              </a:ext>
            </a:extLst>
          </p:cNvPr>
          <p:cNvSpPr/>
          <p:nvPr/>
        </p:nvSpPr>
        <p:spPr>
          <a:xfrm>
            <a:off x="4150468" y="3672192"/>
            <a:ext cx="1397285" cy="13528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AU" sz="2400" dirty="0"/>
              <a:t>Delay</a:t>
            </a:r>
          </a:p>
          <a:p>
            <a:pPr algn="ctr"/>
            <a:endParaRPr lang="en-AU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4A22F-FA19-DAFB-A24A-275535816B09}"/>
              </a:ext>
            </a:extLst>
          </p:cNvPr>
          <p:cNvSpPr/>
          <p:nvPr/>
        </p:nvSpPr>
        <p:spPr>
          <a:xfrm>
            <a:off x="4150468" y="5485469"/>
            <a:ext cx="1397285" cy="4828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AU" sz="2400" dirty="0"/>
              <a:t>Load *o3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4E05DC-B1BB-0B65-C0F0-463B277AFAC8}"/>
              </a:ext>
            </a:extLst>
          </p:cNvPr>
          <p:cNvSpPr/>
          <p:nvPr/>
        </p:nvSpPr>
        <p:spPr>
          <a:xfrm>
            <a:off x="2146417" y="5904147"/>
            <a:ext cx="1397285" cy="48288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return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B16837-7A68-9BCE-1159-0AAA28FFA0ED}"/>
              </a:ext>
            </a:extLst>
          </p:cNvPr>
          <p:cNvCxnSpPr>
            <a:cxnSpLocks/>
          </p:cNvCxnSpPr>
          <p:nvPr/>
        </p:nvCxnSpPr>
        <p:spPr>
          <a:xfrm>
            <a:off x="2802830" y="1047642"/>
            <a:ext cx="10272" cy="753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691B50-B9EC-FB02-F44D-17CD3C614C92}"/>
              </a:ext>
            </a:extLst>
          </p:cNvPr>
          <p:cNvCxnSpPr/>
          <p:nvPr/>
        </p:nvCxnSpPr>
        <p:spPr>
          <a:xfrm>
            <a:off x="2843343" y="5428946"/>
            <a:ext cx="0" cy="460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223E00-39C1-1296-FDA0-6F4F3F962C5C}"/>
              </a:ext>
            </a:extLst>
          </p:cNvPr>
          <p:cNvCxnSpPr/>
          <p:nvPr/>
        </p:nvCxnSpPr>
        <p:spPr>
          <a:xfrm>
            <a:off x="4849110" y="5025000"/>
            <a:ext cx="0" cy="460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73BAFC7-4CDB-044E-F799-85506E99DB74}"/>
              </a:ext>
            </a:extLst>
          </p:cNvPr>
          <p:cNvSpPr/>
          <p:nvPr/>
        </p:nvSpPr>
        <p:spPr>
          <a:xfrm>
            <a:off x="2785718" y="3367650"/>
            <a:ext cx="2044557" cy="290888"/>
          </a:xfrm>
          <a:custGeom>
            <a:avLst/>
            <a:gdLst>
              <a:gd name="connsiteX0" fmla="*/ 0 w 2044557"/>
              <a:gd name="connsiteY0" fmla="*/ 0 h 256853"/>
              <a:gd name="connsiteX1" fmla="*/ 2044557 w 2044557"/>
              <a:gd name="connsiteY1" fmla="*/ 0 h 256853"/>
              <a:gd name="connsiteX2" fmla="*/ 2044557 w 2044557"/>
              <a:gd name="connsiteY2" fmla="*/ 256853 h 25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557" h="256853">
                <a:moveTo>
                  <a:pt x="0" y="0"/>
                </a:moveTo>
                <a:lnTo>
                  <a:pt x="2044557" y="0"/>
                </a:lnTo>
                <a:lnTo>
                  <a:pt x="2044557" y="256853"/>
                </a:ln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CEF703-28A7-147C-841D-66971ED40C57}"/>
              </a:ext>
            </a:extLst>
          </p:cNvPr>
          <p:cNvSpPr/>
          <p:nvPr/>
        </p:nvSpPr>
        <p:spPr>
          <a:xfrm>
            <a:off x="6064291" y="2694391"/>
            <a:ext cx="1397285" cy="233060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AU" sz="2400" dirty="0"/>
              <a:t>Delay</a:t>
            </a:r>
          </a:p>
          <a:p>
            <a:pPr algn="ctr"/>
            <a:endParaRPr lang="en-AU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D9D3C4-0CC1-E27F-7FF1-7DCCC9293C57}"/>
              </a:ext>
            </a:extLst>
          </p:cNvPr>
          <p:cNvSpPr/>
          <p:nvPr/>
        </p:nvSpPr>
        <p:spPr>
          <a:xfrm>
            <a:off x="6064291" y="5485469"/>
            <a:ext cx="1397285" cy="4828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AU" sz="2400" dirty="0"/>
              <a:t>Load *o2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B8196C-DD6D-152C-8FB4-D64F88A9FA5C}"/>
              </a:ext>
            </a:extLst>
          </p:cNvPr>
          <p:cNvCxnSpPr/>
          <p:nvPr/>
        </p:nvCxnSpPr>
        <p:spPr>
          <a:xfrm>
            <a:off x="6762933" y="5025000"/>
            <a:ext cx="0" cy="460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880052E-17A9-57D7-C18C-FC26FB18504F}"/>
              </a:ext>
            </a:extLst>
          </p:cNvPr>
          <p:cNvSpPr/>
          <p:nvPr/>
        </p:nvSpPr>
        <p:spPr>
          <a:xfrm>
            <a:off x="2095632" y="2694391"/>
            <a:ext cx="1397285" cy="48288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Load *in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E1864B4-2112-FA19-4781-92742BB7E3AF}"/>
              </a:ext>
            </a:extLst>
          </p:cNvPr>
          <p:cNvCxnSpPr/>
          <p:nvPr/>
        </p:nvCxnSpPr>
        <p:spPr>
          <a:xfrm>
            <a:off x="2792558" y="3196991"/>
            <a:ext cx="0" cy="460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DD9EED2-C73A-B674-0FCB-36250D0D5694}"/>
              </a:ext>
            </a:extLst>
          </p:cNvPr>
          <p:cNvSpPr/>
          <p:nvPr/>
        </p:nvSpPr>
        <p:spPr>
          <a:xfrm>
            <a:off x="2105904" y="1780228"/>
            <a:ext cx="1397285" cy="48288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Load *in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8BD2B6D-4FC5-65D4-DBDC-8D4591E6C3AE}"/>
              </a:ext>
            </a:extLst>
          </p:cNvPr>
          <p:cNvCxnSpPr/>
          <p:nvPr/>
        </p:nvCxnSpPr>
        <p:spPr>
          <a:xfrm>
            <a:off x="2802830" y="2282828"/>
            <a:ext cx="0" cy="460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31B0648-8BC5-70D0-EC50-DD4FA91C8D2F}"/>
              </a:ext>
            </a:extLst>
          </p:cNvPr>
          <p:cNvSpPr/>
          <p:nvPr/>
        </p:nvSpPr>
        <p:spPr>
          <a:xfrm>
            <a:off x="2813102" y="2463618"/>
            <a:ext cx="3949828" cy="230773"/>
          </a:xfrm>
          <a:custGeom>
            <a:avLst/>
            <a:gdLst>
              <a:gd name="connsiteX0" fmla="*/ 0 w 2044557"/>
              <a:gd name="connsiteY0" fmla="*/ 0 h 256853"/>
              <a:gd name="connsiteX1" fmla="*/ 2044557 w 2044557"/>
              <a:gd name="connsiteY1" fmla="*/ 0 h 256853"/>
              <a:gd name="connsiteX2" fmla="*/ 2044557 w 2044557"/>
              <a:gd name="connsiteY2" fmla="*/ 256853 h 25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557" h="256853">
                <a:moveTo>
                  <a:pt x="0" y="0"/>
                </a:moveTo>
                <a:lnTo>
                  <a:pt x="2044557" y="0"/>
                </a:lnTo>
                <a:lnTo>
                  <a:pt x="2044557" y="256853"/>
                </a:ln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BF07C41-695B-FEA4-35E4-F443D90421E9}"/>
              </a:ext>
            </a:extLst>
          </p:cNvPr>
          <p:cNvSpPr/>
          <p:nvPr/>
        </p:nvSpPr>
        <p:spPr>
          <a:xfrm>
            <a:off x="2845060" y="1472163"/>
            <a:ext cx="5955589" cy="329404"/>
          </a:xfrm>
          <a:custGeom>
            <a:avLst/>
            <a:gdLst>
              <a:gd name="connsiteX0" fmla="*/ 0 w 2044557"/>
              <a:gd name="connsiteY0" fmla="*/ 0 h 256853"/>
              <a:gd name="connsiteX1" fmla="*/ 2044557 w 2044557"/>
              <a:gd name="connsiteY1" fmla="*/ 0 h 256853"/>
              <a:gd name="connsiteX2" fmla="*/ 2044557 w 2044557"/>
              <a:gd name="connsiteY2" fmla="*/ 256853 h 25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557" h="256853">
                <a:moveTo>
                  <a:pt x="0" y="0"/>
                </a:moveTo>
                <a:lnTo>
                  <a:pt x="2044557" y="0"/>
                </a:lnTo>
                <a:lnTo>
                  <a:pt x="2044557" y="256853"/>
                </a:ln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46EF32-15D7-0708-C640-726891EC365A}"/>
              </a:ext>
            </a:extLst>
          </p:cNvPr>
          <p:cNvSpPr/>
          <p:nvPr/>
        </p:nvSpPr>
        <p:spPr>
          <a:xfrm>
            <a:off x="8102007" y="1801567"/>
            <a:ext cx="1397285" cy="325486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AU" sz="2400" dirty="0"/>
              <a:t>Delay</a:t>
            </a:r>
          </a:p>
          <a:p>
            <a:pPr algn="ctr"/>
            <a:endParaRPr lang="en-AU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CCFF025-C357-BBDA-C727-4127DE6BE760}"/>
              </a:ext>
            </a:extLst>
          </p:cNvPr>
          <p:cNvSpPr/>
          <p:nvPr/>
        </p:nvSpPr>
        <p:spPr>
          <a:xfrm>
            <a:off x="8102007" y="5516901"/>
            <a:ext cx="1397285" cy="4828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AU" sz="2400" dirty="0"/>
              <a:t>Load *o2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DE57711-EB75-F549-170A-ABE82C8600CA}"/>
              </a:ext>
            </a:extLst>
          </p:cNvPr>
          <p:cNvCxnSpPr/>
          <p:nvPr/>
        </p:nvCxnSpPr>
        <p:spPr>
          <a:xfrm>
            <a:off x="8800649" y="5056432"/>
            <a:ext cx="0" cy="460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794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2000">
              <a:schemeClr val="tx1">
                <a:lumMod val="65000"/>
                <a:lumOff val="35000"/>
              </a:schemeClr>
            </a:gs>
            <a:gs pos="88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81CA4-8AF6-B2B3-1999-F33A2749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Tapped multi-probed gates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B44657-6B99-642C-851A-E02776DFB976}"/>
              </a:ext>
            </a:extLst>
          </p:cNvPr>
          <p:cNvSpPr/>
          <p:nvPr/>
        </p:nvSpPr>
        <p:spPr>
          <a:xfrm>
            <a:off x="1946680" y="2632900"/>
            <a:ext cx="1397285" cy="1606933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Load *in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137E22-6F4A-7FD0-8F08-340D6CF1F9FE}"/>
              </a:ext>
            </a:extLst>
          </p:cNvPr>
          <p:cNvSpPr/>
          <p:nvPr/>
        </p:nvSpPr>
        <p:spPr>
          <a:xfrm>
            <a:off x="4060858" y="4713129"/>
            <a:ext cx="1397285" cy="115154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AU" sz="2400" dirty="0"/>
              <a:t>Delay</a:t>
            </a:r>
          </a:p>
          <a:p>
            <a:pPr algn="ctr"/>
            <a:endParaRPr lang="en-AU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4A22F-FA19-DAFB-A24A-275535816B09}"/>
              </a:ext>
            </a:extLst>
          </p:cNvPr>
          <p:cNvSpPr/>
          <p:nvPr/>
        </p:nvSpPr>
        <p:spPr>
          <a:xfrm>
            <a:off x="4042023" y="6267949"/>
            <a:ext cx="1397285" cy="4196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AU" sz="2400" dirty="0"/>
              <a:t>Load *o3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4E05DC-B1BB-0B65-C0F0-463B277AFAC8}"/>
              </a:ext>
            </a:extLst>
          </p:cNvPr>
          <p:cNvSpPr/>
          <p:nvPr/>
        </p:nvSpPr>
        <p:spPr>
          <a:xfrm>
            <a:off x="1966647" y="5608656"/>
            <a:ext cx="1397285" cy="48288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return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B16837-7A68-9BCE-1159-0AAA28FFA0ED}"/>
              </a:ext>
            </a:extLst>
          </p:cNvPr>
          <p:cNvCxnSpPr>
            <a:cxnSpLocks/>
          </p:cNvCxnSpPr>
          <p:nvPr/>
        </p:nvCxnSpPr>
        <p:spPr>
          <a:xfrm>
            <a:off x="2653878" y="922513"/>
            <a:ext cx="10272" cy="753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691B50-B9EC-FB02-F44D-17CD3C614C92}"/>
              </a:ext>
            </a:extLst>
          </p:cNvPr>
          <p:cNvCxnSpPr/>
          <p:nvPr/>
        </p:nvCxnSpPr>
        <p:spPr>
          <a:xfrm>
            <a:off x="2663573" y="5133455"/>
            <a:ext cx="0" cy="460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223E00-39C1-1296-FDA0-6F4F3F962C5C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4740665" y="5807480"/>
            <a:ext cx="1" cy="460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73BAFC7-4CDB-044E-F799-85506E99DB74}"/>
              </a:ext>
            </a:extLst>
          </p:cNvPr>
          <p:cNvSpPr/>
          <p:nvPr/>
        </p:nvSpPr>
        <p:spPr>
          <a:xfrm>
            <a:off x="2696108" y="4408587"/>
            <a:ext cx="2044557" cy="290888"/>
          </a:xfrm>
          <a:custGeom>
            <a:avLst/>
            <a:gdLst>
              <a:gd name="connsiteX0" fmla="*/ 0 w 2044557"/>
              <a:gd name="connsiteY0" fmla="*/ 0 h 256853"/>
              <a:gd name="connsiteX1" fmla="*/ 2044557 w 2044557"/>
              <a:gd name="connsiteY1" fmla="*/ 0 h 256853"/>
              <a:gd name="connsiteX2" fmla="*/ 2044557 w 2044557"/>
              <a:gd name="connsiteY2" fmla="*/ 256853 h 25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557" h="256853">
                <a:moveTo>
                  <a:pt x="0" y="0"/>
                </a:moveTo>
                <a:lnTo>
                  <a:pt x="2044557" y="0"/>
                </a:lnTo>
                <a:lnTo>
                  <a:pt x="2044557" y="256853"/>
                </a:ln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CEF703-28A7-147C-841D-66971ED40C57}"/>
              </a:ext>
            </a:extLst>
          </p:cNvPr>
          <p:cNvSpPr/>
          <p:nvPr/>
        </p:nvSpPr>
        <p:spPr>
          <a:xfrm>
            <a:off x="5915339" y="2569262"/>
            <a:ext cx="1397285" cy="233060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AU" sz="2400" dirty="0"/>
              <a:t>Delay</a:t>
            </a:r>
          </a:p>
          <a:p>
            <a:pPr algn="ctr"/>
            <a:endParaRPr lang="en-AU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D9D3C4-0CC1-E27F-7FF1-7DCCC9293C57}"/>
              </a:ext>
            </a:extLst>
          </p:cNvPr>
          <p:cNvSpPr/>
          <p:nvPr/>
        </p:nvSpPr>
        <p:spPr>
          <a:xfrm>
            <a:off x="5915339" y="5360340"/>
            <a:ext cx="1397285" cy="4828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AU" sz="2400" dirty="0"/>
              <a:t>Load *o2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B8196C-DD6D-152C-8FB4-D64F88A9FA5C}"/>
              </a:ext>
            </a:extLst>
          </p:cNvPr>
          <p:cNvCxnSpPr/>
          <p:nvPr/>
        </p:nvCxnSpPr>
        <p:spPr>
          <a:xfrm>
            <a:off x="6613981" y="4899871"/>
            <a:ext cx="0" cy="460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880052E-17A9-57D7-C18C-FC26FB18504F}"/>
              </a:ext>
            </a:extLst>
          </p:cNvPr>
          <p:cNvSpPr/>
          <p:nvPr/>
        </p:nvSpPr>
        <p:spPr>
          <a:xfrm>
            <a:off x="1986368" y="4650569"/>
            <a:ext cx="1397285" cy="48288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Load *in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E1864B4-2112-FA19-4781-92742BB7E3AF}"/>
              </a:ext>
            </a:extLst>
          </p:cNvPr>
          <p:cNvCxnSpPr/>
          <p:nvPr/>
        </p:nvCxnSpPr>
        <p:spPr>
          <a:xfrm>
            <a:off x="2702948" y="4237928"/>
            <a:ext cx="0" cy="460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DD9EED2-C73A-B674-0FCB-36250D0D5694}"/>
              </a:ext>
            </a:extLst>
          </p:cNvPr>
          <p:cNvSpPr/>
          <p:nvPr/>
        </p:nvSpPr>
        <p:spPr>
          <a:xfrm>
            <a:off x="1956952" y="1655099"/>
            <a:ext cx="1397285" cy="48288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Load *in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8BD2B6D-4FC5-65D4-DBDC-8D4591E6C3AE}"/>
              </a:ext>
            </a:extLst>
          </p:cNvPr>
          <p:cNvCxnSpPr/>
          <p:nvPr/>
        </p:nvCxnSpPr>
        <p:spPr>
          <a:xfrm>
            <a:off x="2653878" y="2157699"/>
            <a:ext cx="0" cy="460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31B0648-8BC5-70D0-EC50-DD4FA91C8D2F}"/>
              </a:ext>
            </a:extLst>
          </p:cNvPr>
          <p:cNvSpPr/>
          <p:nvPr/>
        </p:nvSpPr>
        <p:spPr>
          <a:xfrm>
            <a:off x="2664150" y="2338489"/>
            <a:ext cx="3949828" cy="230773"/>
          </a:xfrm>
          <a:custGeom>
            <a:avLst/>
            <a:gdLst>
              <a:gd name="connsiteX0" fmla="*/ 0 w 2044557"/>
              <a:gd name="connsiteY0" fmla="*/ 0 h 256853"/>
              <a:gd name="connsiteX1" fmla="*/ 2044557 w 2044557"/>
              <a:gd name="connsiteY1" fmla="*/ 0 h 256853"/>
              <a:gd name="connsiteX2" fmla="*/ 2044557 w 2044557"/>
              <a:gd name="connsiteY2" fmla="*/ 256853 h 25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557" h="256853">
                <a:moveTo>
                  <a:pt x="0" y="0"/>
                </a:moveTo>
                <a:lnTo>
                  <a:pt x="2044557" y="0"/>
                </a:lnTo>
                <a:lnTo>
                  <a:pt x="2044557" y="256853"/>
                </a:ln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BF07C41-695B-FEA4-35E4-F443D90421E9}"/>
              </a:ext>
            </a:extLst>
          </p:cNvPr>
          <p:cNvSpPr/>
          <p:nvPr/>
        </p:nvSpPr>
        <p:spPr>
          <a:xfrm>
            <a:off x="2696108" y="1347034"/>
            <a:ext cx="5955589" cy="329404"/>
          </a:xfrm>
          <a:custGeom>
            <a:avLst/>
            <a:gdLst>
              <a:gd name="connsiteX0" fmla="*/ 0 w 2044557"/>
              <a:gd name="connsiteY0" fmla="*/ 0 h 256853"/>
              <a:gd name="connsiteX1" fmla="*/ 2044557 w 2044557"/>
              <a:gd name="connsiteY1" fmla="*/ 0 h 256853"/>
              <a:gd name="connsiteX2" fmla="*/ 2044557 w 2044557"/>
              <a:gd name="connsiteY2" fmla="*/ 256853 h 25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557" h="256853">
                <a:moveTo>
                  <a:pt x="0" y="0"/>
                </a:moveTo>
                <a:lnTo>
                  <a:pt x="2044557" y="0"/>
                </a:lnTo>
                <a:lnTo>
                  <a:pt x="2044557" y="256853"/>
                </a:ln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46EF32-15D7-0708-C640-726891EC365A}"/>
              </a:ext>
            </a:extLst>
          </p:cNvPr>
          <p:cNvSpPr/>
          <p:nvPr/>
        </p:nvSpPr>
        <p:spPr>
          <a:xfrm>
            <a:off x="7953055" y="1676438"/>
            <a:ext cx="1397285" cy="325486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AU" sz="2400" dirty="0"/>
              <a:t>Delay</a:t>
            </a:r>
          </a:p>
          <a:p>
            <a:pPr algn="ctr"/>
            <a:endParaRPr lang="en-AU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CCFF025-C357-BBDA-C727-4127DE6BE760}"/>
              </a:ext>
            </a:extLst>
          </p:cNvPr>
          <p:cNvSpPr/>
          <p:nvPr/>
        </p:nvSpPr>
        <p:spPr>
          <a:xfrm>
            <a:off x="7953055" y="5391772"/>
            <a:ext cx="1397285" cy="4828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AU" sz="2400" dirty="0"/>
              <a:t>Load *o2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DE57711-EB75-F549-170A-ABE82C8600CA}"/>
              </a:ext>
            </a:extLst>
          </p:cNvPr>
          <p:cNvCxnSpPr/>
          <p:nvPr/>
        </p:nvCxnSpPr>
        <p:spPr>
          <a:xfrm>
            <a:off x="8651697" y="4931303"/>
            <a:ext cx="0" cy="460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437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EB17D9-D4C4-8705-B497-C9E68439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 Cycles Measurement resolution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F36850-C0F1-57BD-6039-27A53BF09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1090" y="976313"/>
            <a:ext cx="7769820" cy="5881687"/>
          </a:xfrm>
        </p:spPr>
      </p:pic>
    </p:spTree>
    <p:extLst>
      <p:ext uri="{BB962C8B-B14F-4D97-AF65-F5344CB8AC3E}">
        <p14:creationId xmlns:p14="http://schemas.microsoft.com/office/powerpoint/2010/main" val="3747351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5068-A040-FD04-4FD2-5C8F9FA6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Attacking S-Box based AES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9A188-EB95-04F8-64B5-B24B740DB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S-Box based implementations are harder to attack</a:t>
            </a:r>
          </a:p>
          <a:p>
            <a:pPr lvl="1"/>
            <a:r>
              <a:rPr lang="en-US" dirty="0"/>
              <a:t>Only 4 cache lines, and more accesses</a:t>
            </a:r>
          </a:p>
          <a:p>
            <a:pPr lvl="1"/>
            <a:endParaRPr lang="en-US" dirty="0"/>
          </a:p>
          <a:p>
            <a:r>
              <a:rPr lang="en-US" dirty="0"/>
              <a:t>Need to distinguish precise AES round</a:t>
            </a:r>
          </a:p>
          <a:p>
            <a:pPr lvl="1"/>
            <a:r>
              <a:rPr lang="en-US" dirty="0"/>
              <a:t>Each rounds takes approximately 70 cycles</a:t>
            </a:r>
          </a:p>
          <a:p>
            <a:pPr lvl="1"/>
            <a:r>
              <a:rPr lang="en-US" dirty="0"/>
              <a:t>Need sample rate faster than 35 cycles!</a:t>
            </a:r>
          </a:p>
          <a:p>
            <a:endParaRPr lang="en-US" dirty="0"/>
          </a:p>
          <a:p>
            <a:r>
              <a:rPr lang="en-US" dirty="0"/>
              <a:t>Prior works need either</a:t>
            </a:r>
          </a:p>
          <a:p>
            <a:pPr lvl="1"/>
            <a:r>
              <a:rPr lang="en-US" dirty="0"/>
              <a:t>Non-trivial OS control</a:t>
            </a:r>
          </a:p>
          <a:p>
            <a:pPr lvl="1"/>
            <a:r>
              <a:rPr lang="en-US" dirty="0"/>
              <a:t>Utilize the deprecated Intel TSX</a:t>
            </a:r>
          </a:p>
          <a:p>
            <a:pPr lvl="1"/>
            <a:r>
              <a:rPr lang="en-US" dirty="0"/>
              <a:t>Modify the original code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368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4A5E1-268A-0C2E-2001-D8C1B0E66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94C3-DFCC-D20F-6E53-9B07F682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Attacking S-Box based AES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59E04-A5C3-EF72-77D6-B7A48C890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measure exact round, i.e., exact time from start of AES</a:t>
            </a:r>
          </a:p>
          <a:p>
            <a:pPr lvl="1"/>
            <a:r>
              <a:rPr lang="en-US" dirty="0"/>
              <a:t>Try to measure diff from code at start of AES – too noisy</a:t>
            </a:r>
          </a:p>
          <a:p>
            <a:pPr lvl="1"/>
            <a:r>
              <a:rPr lang="en-US" dirty="0"/>
              <a:t>Instead measure diff between accesses to two S-Box cache lines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6D291-35F7-704F-20F9-0CA5ED777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570" y="2998092"/>
            <a:ext cx="7772400" cy="367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4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9AC26-E951-927D-AEAE-CFB37231B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93D-373B-E97B-3557-D9CE56DB4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talk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B502E-AC76-C307-EFCD-E07066792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1450"/>
            <a:ext cx="11045536" cy="5826550"/>
          </a:xfrm>
        </p:spPr>
        <p:txBody>
          <a:bodyPr>
            <a:normAutofit/>
          </a:bodyPr>
          <a:lstStyle/>
          <a:p>
            <a:r>
              <a:rPr lang="en-AU" dirty="0"/>
              <a:t>Weird gates on microarchitectural state</a:t>
            </a:r>
          </a:p>
          <a:p>
            <a:pPr lvl="1"/>
            <a:r>
              <a:rPr lang="en-AU" dirty="0"/>
              <a:t>Definition of the logical state of cache</a:t>
            </a:r>
          </a:p>
          <a:p>
            <a:pPr lvl="1">
              <a:spcBef>
                <a:spcPts val="2400"/>
              </a:spcBef>
            </a:pPr>
            <a:r>
              <a:rPr lang="en-AU" dirty="0"/>
              <a:t>Computing on the logical state with weird gates</a:t>
            </a:r>
          </a:p>
          <a:p>
            <a:pPr>
              <a:spcBef>
                <a:spcPts val="2400"/>
              </a:spcBef>
            </a:pPr>
            <a:r>
              <a:rPr lang="en-AU" dirty="0"/>
              <a:t>Exploiting weird gates for fun and profit</a:t>
            </a:r>
          </a:p>
          <a:p>
            <a:pPr lvl="1">
              <a:spcBef>
                <a:spcPts val="2400"/>
              </a:spcBef>
            </a:pPr>
            <a:r>
              <a:rPr lang="en-AU" dirty="0"/>
              <a:t>Computation with weird gates</a:t>
            </a:r>
          </a:p>
          <a:p>
            <a:pPr lvl="1">
              <a:spcBef>
                <a:spcPts val="2400"/>
              </a:spcBef>
            </a:pPr>
            <a:r>
              <a:rPr lang="en-AU" dirty="0"/>
              <a:t>Weird gates Vs Coarse grain timers</a:t>
            </a:r>
          </a:p>
          <a:p>
            <a:pPr lvl="1">
              <a:spcBef>
                <a:spcPts val="2400"/>
              </a:spcBef>
            </a:pPr>
            <a:r>
              <a:rPr lang="en-AU" dirty="0"/>
              <a:t>Weird gates Vs S-Box based AES implementations </a:t>
            </a:r>
          </a:p>
        </p:txBody>
      </p:sp>
    </p:spTree>
    <p:extLst>
      <p:ext uri="{BB962C8B-B14F-4D97-AF65-F5344CB8AC3E}">
        <p14:creationId xmlns:p14="http://schemas.microsoft.com/office/powerpoint/2010/main" val="221578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5068-A040-FD04-4FD2-5C8F9FA6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Attacking S-Box based AES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9A188-EB95-04F8-64B5-B24B740DB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key recovery of AES128 using Spec-o-Scope</a:t>
            </a:r>
          </a:p>
          <a:p>
            <a:endParaRPr lang="en-US" dirty="0"/>
          </a:p>
          <a:p>
            <a:r>
              <a:rPr lang="en-US" dirty="0"/>
              <a:t>Requires ≈10,000 traces</a:t>
            </a:r>
          </a:p>
          <a:p>
            <a:r>
              <a:rPr lang="en-US" dirty="0"/>
              <a:t>Collected in less than 3 seconds</a:t>
            </a:r>
          </a:p>
        </p:txBody>
      </p:sp>
    </p:spTree>
    <p:extLst>
      <p:ext uri="{BB962C8B-B14F-4D97-AF65-F5344CB8AC3E}">
        <p14:creationId xmlns:p14="http://schemas.microsoft.com/office/powerpoint/2010/main" val="1910116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EA9F-FB17-117A-83CC-FB52E440B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D8E20-51DB-ED6A-D720-BBA2A4588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76046"/>
            <a:ext cx="11338561" cy="5881954"/>
          </a:xfrm>
        </p:spPr>
        <p:txBody>
          <a:bodyPr>
            <a:normAutofit/>
          </a:bodyPr>
          <a:lstStyle/>
          <a:p>
            <a:endParaRPr lang="en-AU" dirty="0"/>
          </a:p>
          <a:p>
            <a:r>
              <a:rPr lang="en-AU" dirty="0"/>
              <a:t>Microarchitectural weird machines are a thing</a:t>
            </a:r>
          </a:p>
          <a:p>
            <a:endParaRPr lang="en-AU" dirty="0"/>
          </a:p>
          <a:p>
            <a:r>
              <a:rPr lang="en-AU" dirty="0"/>
              <a:t>Can have security impact</a:t>
            </a:r>
          </a:p>
          <a:p>
            <a:endParaRPr lang="en-AU" dirty="0"/>
          </a:p>
          <a:p>
            <a:r>
              <a:rPr lang="en-AU" dirty="0"/>
              <a:t>New emerging area – much work to do</a:t>
            </a:r>
          </a:p>
        </p:txBody>
      </p:sp>
    </p:spTree>
    <p:extLst>
      <p:ext uri="{BB962C8B-B14F-4D97-AF65-F5344CB8AC3E}">
        <p14:creationId xmlns:p14="http://schemas.microsoft.com/office/powerpoint/2010/main" val="14215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64262D-9C53-D7C7-DFE9-1907FEE39449}"/>
              </a:ext>
            </a:extLst>
          </p:cNvPr>
          <p:cNvSpPr/>
          <p:nvPr/>
        </p:nvSpPr>
        <p:spPr>
          <a:xfrm>
            <a:off x="7578203" y="5165573"/>
            <a:ext cx="3634631" cy="28371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386762-FB7C-4D70-E78C-896515810698}"/>
              </a:ext>
            </a:extLst>
          </p:cNvPr>
          <p:cNvSpPr/>
          <p:nvPr/>
        </p:nvSpPr>
        <p:spPr>
          <a:xfrm>
            <a:off x="8500579" y="5165573"/>
            <a:ext cx="243209" cy="28371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C6D96F-7A40-9985-9A35-302D934F663F}"/>
              </a:ext>
            </a:extLst>
          </p:cNvPr>
          <p:cNvSpPr/>
          <p:nvPr/>
        </p:nvSpPr>
        <p:spPr>
          <a:xfrm>
            <a:off x="10660280" y="5172894"/>
            <a:ext cx="243209" cy="283710"/>
          </a:xfrm>
          <a:prstGeom prst="rect">
            <a:avLst/>
          </a:prstGeom>
          <a:solidFill>
            <a:srgbClr val="209053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F98F44-A686-0658-B4AE-FE0BD34188D3}"/>
              </a:ext>
            </a:extLst>
          </p:cNvPr>
          <p:cNvSpPr/>
          <p:nvPr/>
        </p:nvSpPr>
        <p:spPr>
          <a:xfrm>
            <a:off x="9846531" y="5165573"/>
            <a:ext cx="243209" cy="283710"/>
          </a:xfrm>
          <a:prstGeom prst="rect">
            <a:avLst/>
          </a:prstGeom>
          <a:solidFill>
            <a:srgbClr val="8064A2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D51E4F-5330-2FB1-2F73-170FFAD3081C}"/>
              </a:ext>
            </a:extLst>
          </p:cNvPr>
          <p:cNvSpPr txBox="1"/>
          <p:nvPr/>
        </p:nvSpPr>
        <p:spPr>
          <a:xfrm>
            <a:off x="7624076" y="5106971"/>
            <a:ext cx="373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</a:t>
            </a:r>
            <a:r>
              <a:rPr lang="en-AU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AU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AU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 F </a:t>
            </a:r>
            <a:r>
              <a:rPr lang="en-AU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AU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AU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AU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 F </a:t>
            </a:r>
            <a:r>
              <a:rPr lang="en-AU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AU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AU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AU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BAB4A-102E-3296-B1B7-7C57B81C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Logical State of the </a:t>
            </a:r>
            <a:r>
              <a:rPr lang="en-US" dirty="0"/>
              <a:t>Microarchitectural </a:t>
            </a:r>
            <a:r>
              <a:rPr lang="en-AU" dirty="0"/>
              <a:t>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FEF47-4E22-D552-BA16-626E9E19F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1450"/>
            <a:ext cx="6702950" cy="5826550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Associate a logical Boolean value with each memory addresses</a:t>
            </a:r>
          </a:p>
          <a:p>
            <a:pPr lvl="1"/>
            <a:r>
              <a:rPr lang="en-AU" dirty="0"/>
              <a:t>TRUE – address is cached</a:t>
            </a:r>
          </a:p>
          <a:p>
            <a:pPr lvl="1"/>
            <a:r>
              <a:rPr lang="en-AU" dirty="0"/>
              <a:t>FALSE – address is not cached</a:t>
            </a:r>
          </a:p>
          <a:p>
            <a:pPr>
              <a:spcBef>
                <a:spcPts val="2400"/>
              </a:spcBef>
            </a:pPr>
            <a:r>
              <a:rPr lang="en-AU" dirty="0"/>
              <a:t>Flushing sets a value to FALSE</a:t>
            </a:r>
          </a:p>
          <a:p>
            <a:pPr>
              <a:spcBef>
                <a:spcPts val="2400"/>
              </a:spcBef>
            </a:pPr>
            <a:r>
              <a:rPr lang="en-AU" dirty="0"/>
              <a:t>Accessing memory sets a value to TRUE (may also set another to FALSE)</a:t>
            </a:r>
          </a:p>
          <a:p>
            <a:pPr>
              <a:spcBef>
                <a:spcPts val="2400"/>
              </a:spcBef>
            </a:pPr>
            <a:r>
              <a:rPr lang="en-AU" dirty="0"/>
              <a:t>Measuring access time observes value (and set to TRUE)</a:t>
            </a:r>
          </a:p>
          <a:p>
            <a:pPr>
              <a:spcBef>
                <a:spcPts val="2400"/>
              </a:spcBef>
            </a:pPr>
            <a:r>
              <a:rPr lang="en-AU" dirty="0"/>
              <a:t>What else?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25D054-B0DD-ACFC-4E57-C40A64BDD6A8}"/>
              </a:ext>
            </a:extLst>
          </p:cNvPr>
          <p:cNvSpPr/>
          <p:nvPr/>
        </p:nvSpPr>
        <p:spPr>
          <a:xfrm>
            <a:off x="9213111" y="1902917"/>
            <a:ext cx="783379" cy="655234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2B33F-91C1-CDE2-B242-A4D4D3AF4FD4}"/>
              </a:ext>
            </a:extLst>
          </p:cNvPr>
          <p:cNvSpPr txBox="1"/>
          <p:nvPr/>
        </p:nvSpPr>
        <p:spPr>
          <a:xfrm>
            <a:off x="9054127" y="1437267"/>
            <a:ext cx="11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Processor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6A0AC-2980-B786-875E-D3EA7E9DB0C7}"/>
              </a:ext>
            </a:extLst>
          </p:cNvPr>
          <p:cNvSpPr txBox="1"/>
          <p:nvPr/>
        </p:nvSpPr>
        <p:spPr>
          <a:xfrm>
            <a:off x="8901539" y="5503323"/>
            <a:ext cx="987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Memory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5127A5-D0AC-D928-FED4-37173B19C17A}"/>
              </a:ext>
            </a:extLst>
          </p:cNvPr>
          <p:cNvSpPr/>
          <p:nvPr/>
        </p:nvSpPr>
        <p:spPr>
          <a:xfrm>
            <a:off x="8743788" y="3010662"/>
            <a:ext cx="2002559" cy="283710"/>
          </a:xfrm>
          <a:prstGeom prst="rect">
            <a:avLst/>
          </a:prstGeom>
          <a:gradFill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816CD0-1B01-D0F2-E3C9-A3E31B7F2831}"/>
              </a:ext>
            </a:extLst>
          </p:cNvPr>
          <p:cNvSpPr txBox="1"/>
          <p:nvPr/>
        </p:nvSpPr>
        <p:spPr>
          <a:xfrm>
            <a:off x="10027709" y="3294372"/>
            <a:ext cx="75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Cache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3B6521-6564-7E33-B2F1-CE9F1E4FCC49}"/>
              </a:ext>
            </a:extLst>
          </p:cNvPr>
          <p:cNvSpPr/>
          <p:nvPr/>
        </p:nvSpPr>
        <p:spPr>
          <a:xfrm>
            <a:off x="9249119" y="2999650"/>
            <a:ext cx="243209" cy="283710"/>
          </a:xfrm>
          <a:prstGeom prst="rect">
            <a:avLst/>
          </a:prstGeom>
          <a:solidFill>
            <a:srgbClr val="8064A2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F4D8B8-9C1F-B7ED-71DD-DB8DF538678A}"/>
              </a:ext>
            </a:extLst>
          </p:cNvPr>
          <p:cNvSpPr/>
          <p:nvPr/>
        </p:nvSpPr>
        <p:spPr>
          <a:xfrm>
            <a:off x="10049814" y="2997194"/>
            <a:ext cx="243209" cy="28371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pic>
        <p:nvPicPr>
          <p:cNvPr id="19" name="Picture 18" descr="flush.png">
            <a:extLst>
              <a:ext uri="{FF2B5EF4-FFF2-40B4-BE49-F238E27FC236}">
                <a16:creationId xmlns:a16="http://schemas.microsoft.com/office/drawing/2014/main" id="{09442E59-F8B7-D172-A688-2D06C455C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40" y="1902917"/>
            <a:ext cx="718511" cy="71645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E11018-0B4A-8BE6-82E5-9670C41475E7}"/>
              </a:ext>
            </a:extLst>
          </p:cNvPr>
          <p:cNvSpPr/>
          <p:nvPr/>
        </p:nvSpPr>
        <p:spPr>
          <a:xfrm>
            <a:off x="9846530" y="5164560"/>
            <a:ext cx="243209" cy="283710"/>
          </a:xfrm>
          <a:prstGeom prst="rect">
            <a:avLst/>
          </a:prstGeom>
          <a:solidFill>
            <a:srgbClr val="8064A2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"/>
                <a:cs typeface="Courier New" panose="02070309020205020404" pitchFamily="49" charset="0"/>
              </a:rPr>
              <a:t>F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9E61C5-FBCB-82B2-DB59-12DAF3EB8A3B}"/>
              </a:ext>
            </a:extLst>
          </p:cNvPr>
          <p:cNvSpPr/>
          <p:nvPr/>
        </p:nvSpPr>
        <p:spPr>
          <a:xfrm>
            <a:off x="10675069" y="5177020"/>
            <a:ext cx="243209" cy="283710"/>
          </a:xfrm>
          <a:prstGeom prst="rect">
            <a:avLst/>
          </a:prstGeom>
          <a:solidFill>
            <a:srgbClr val="209053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DF0FBB-A1C2-9354-7C3A-D3AC3062B61F}"/>
              </a:ext>
            </a:extLst>
          </p:cNvPr>
          <p:cNvSpPr/>
          <p:nvPr/>
        </p:nvSpPr>
        <p:spPr>
          <a:xfrm>
            <a:off x="10503138" y="3009255"/>
            <a:ext cx="243209" cy="283710"/>
          </a:xfrm>
          <a:prstGeom prst="rect">
            <a:avLst/>
          </a:prstGeom>
          <a:solidFill>
            <a:srgbClr val="209053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08F269-8175-C850-7C0E-815D59FD9E56}"/>
              </a:ext>
            </a:extLst>
          </p:cNvPr>
          <p:cNvSpPr/>
          <p:nvPr/>
        </p:nvSpPr>
        <p:spPr>
          <a:xfrm>
            <a:off x="10658158" y="5177020"/>
            <a:ext cx="243209" cy="283710"/>
          </a:xfrm>
          <a:prstGeom prst="rect">
            <a:avLst/>
          </a:prstGeom>
          <a:solidFill>
            <a:srgbClr val="209053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"/>
                <a:cs typeface="Courier New" panose="02070309020205020404" pitchFamily="49" charset="0"/>
              </a:rPr>
              <a:t>T</a:t>
            </a:r>
          </a:p>
        </p:txBody>
      </p:sp>
      <p:pic>
        <p:nvPicPr>
          <p:cNvPr id="16" name="Picture 2" descr="Hourglass Clipart">
            <a:extLst>
              <a:ext uri="{FF2B5EF4-FFF2-40B4-BE49-F238E27FC236}">
                <a16:creationId xmlns:a16="http://schemas.microsoft.com/office/drawing/2014/main" id="{03B81554-F3B4-8580-B6DD-E4357F9F7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006" y="1132825"/>
            <a:ext cx="1876430" cy="187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2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-0.01527 0.1233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01419 -0.3159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8724 -0.1298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uiExpand="1" build="p"/>
      <p:bldP spid="12" grpId="0" animBg="1"/>
      <p:bldP spid="20" grpId="0" animBg="1"/>
      <p:bldP spid="22" grpId="0" animBg="1"/>
      <p:bldP spid="22" grpId="1" animBg="1"/>
      <p:bldP spid="8" grpId="0" animBg="1"/>
      <p:bldP spid="8" grpId="1" animBg="1"/>
      <p:bldP spid="8" grpId="2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6D9F-FD90-0393-BE61-DDEE234F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Conditional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AA587-C990-3E30-C65A-BC62D4B29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619" y="1068334"/>
            <a:ext cx="5979381" cy="5697931"/>
          </a:xfrm>
        </p:spPr>
        <p:txBody>
          <a:bodyPr/>
          <a:lstStyle/>
          <a:p>
            <a:r>
              <a:rPr lang="en-AU" dirty="0"/>
              <a:t>What is the cache state of </a:t>
            </a:r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</a:rPr>
              <a:t>*out</a:t>
            </a:r>
            <a:r>
              <a:rPr lang="en-AU" dirty="0"/>
              <a:t> after execution?</a:t>
            </a:r>
          </a:p>
          <a:p>
            <a:endParaRPr lang="en-AU" dirty="0"/>
          </a:p>
          <a:p>
            <a:r>
              <a:rPr lang="en-AU" dirty="0"/>
              <a:t>TRUE if </a:t>
            </a:r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</a:rPr>
              <a:t>*in != 0</a:t>
            </a:r>
            <a:r>
              <a:rPr lang="en-AU" dirty="0"/>
              <a:t>.</a:t>
            </a:r>
          </a:p>
          <a:p>
            <a:endParaRPr lang="en-AU" dirty="0"/>
          </a:p>
          <a:p>
            <a:r>
              <a:rPr lang="en-AU" dirty="0"/>
              <a:t>What if  </a:t>
            </a:r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</a:rPr>
              <a:t>*in == 0</a:t>
            </a:r>
            <a:r>
              <a:rPr lang="en-AU" dirty="0"/>
              <a:t>?</a:t>
            </a: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E3A3A3-7364-1719-BA44-C15C12AB86FF}"/>
              </a:ext>
            </a:extLst>
          </p:cNvPr>
          <p:cNvSpPr txBox="1"/>
          <p:nvPr/>
        </p:nvSpPr>
        <p:spPr>
          <a:xfrm>
            <a:off x="496800" y="1141200"/>
            <a:ext cx="4468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(*in == 0)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out += 0;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out += 0;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*out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D6175F-0C5E-54E4-DF34-8BD260D88DEA}"/>
              </a:ext>
            </a:extLst>
          </p:cNvPr>
          <p:cNvSpPr/>
          <p:nvPr/>
        </p:nvSpPr>
        <p:spPr>
          <a:xfrm>
            <a:off x="3222928" y="4384299"/>
            <a:ext cx="5979381" cy="2291137"/>
          </a:xfrm>
          <a:prstGeom prst="roundRect">
            <a:avLst/>
          </a:prstGeom>
          <a:solidFill>
            <a:srgbClr val="B7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Assume </a:t>
            </a:r>
            <a:r>
              <a:rPr lang="en-AU" sz="4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*in == 0</a:t>
            </a:r>
            <a:endParaRPr lang="en-AU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55EF40B-8155-82CB-7E83-D550D3771001}"/>
              </a:ext>
            </a:extLst>
          </p:cNvPr>
          <p:cNvSpPr/>
          <p:nvPr/>
        </p:nvSpPr>
        <p:spPr>
          <a:xfrm>
            <a:off x="454324" y="3072041"/>
            <a:ext cx="2425147" cy="75602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E3A3A3-7364-1719-BA44-C15C12AB86FF}"/>
              </a:ext>
            </a:extLst>
          </p:cNvPr>
          <p:cNvSpPr txBox="1"/>
          <p:nvPr/>
        </p:nvSpPr>
        <p:spPr>
          <a:xfrm>
            <a:off x="496460" y="1141812"/>
            <a:ext cx="4468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(*in == 0)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out += 0;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out += 0;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*out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86D9F-FD90-0393-BE61-DDEE234F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Speculative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AA587-C990-3E30-C65A-BC62D4B29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369" y="1128482"/>
            <a:ext cx="5979381" cy="5697931"/>
          </a:xfrm>
        </p:spPr>
        <p:txBody>
          <a:bodyPr/>
          <a:lstStyle/>
          <a:p>
            <a:r>
              <a:rPr lang="en-AU" dirty="0"/>
              <a:t>Evaluation of branch conditions can take time</a:t>
            </a:r>
          </a:p>
          <a:p>
            <a:endParaRPr lang="en-AU" dirty="0"/>
          </a:p>
          <a:p>
            <a:r>
              <a:rPr lang="en-AU" dirty="0"/>
              <a:t>The CPU predicts future execution</a:t>
            </a:r>
          </a:p>
          <a:p>
            <a:pPr lvl="1"/>
            <a:r>
              <a:rPr lang="en-AU" dirty="0"/>
              <a:t>Correct prediction – win</a:t>
            </a:r>
          </a:p>
          <a:p>
            <a:pPr lvl="1"/>
            <a:r>
              <a:rPr lang="en-AU" dirty="0"/>
              <a:t>Incorrect  prediction – rollback</a:t>
            </a:r>
          </a:p>
          <a:p>
            <a:pPr lvl="1"/>
            <a:r>
              <a:rPr lang="en-AU" b="1" dirty="0">
                <a:highlight>
                  <a:srgbClr val="FFFF00"/>
                </a:highlight>
              </a:rPr>
              <a:t>Microarchitectural state remains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783E0-3856-5090-8F2D-3E816EB8E29F}"/>
              </a:ext>
            </a:extLst>
          </p:cNvPr>
          <p:cNvSpPr txBox="1"/>
          <p:nvPr/>
        </p:nvSpPr>
        <p:spPr>
          <a:xfrm>
            <a:off x="1060164" y="5154909"/>
            <a:ext cx="333454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/>
              <a:t>May be executed even if </a:t>
            </a: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*in == 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7EF5CC-5E5E-7B31-9424-B7BFC3E30264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1926857" y="3790538"/>
            <a:ext cx="800580" cy="136437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FFA1A87-1B04-DB5C-03AE-8CB0C6FDA5B4}"/>
              </a:ext>
            </a:extLst>
          </p:cNvPr>
          <p:cNvSpPr/>
          <p:nvPr/>
        </p:nvSpPr>
        <p:spPr>
          <a:xfrm>
            <a:off x="9350340" y="31587"/>
            <a:ext cx="2852410" cy="1110225"/>
          </a:xfrm>
          <a:prstGeom prst="roundRect">
            <a:avLst/>
          </a:prstGeom>
          <a:solidFill>
            <a:srgbClr val="B7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>
                <a:solidFill>
                  <a:schemeClr val="tx1"/>
                </a:solidFill>
              </a:rPr>
              <a:t>Assume</a:t>
            </a:r>
          </a:p>
          <a:p>
            <a:r>
              <a:rPr lang="en-AU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*in == 0</a:t>
            </a:r>
          </a:p>
          <a:p>
            <a:endParaRPr lang="en-AU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FAD503-578E-A4BB-BC0B-78BDB4749804}"/>
              </a:ext>
            </a:extLst>
          </p:cNvPr>
          <p:cNvSpPr/>
          <p:nvPr/>
        </p:nvSpPr>
        <p:spPr>
          <a:xfrm>
            <a:off x="2837334" y="2600364"/>
            <a:ext cx="5979381" cy="2291137"/>
          </a:xfrm>
          <a:prstGeom prst="roundRect">
            <a:avLst/>
          </a:prstGeom>
          <a:solidFill>
            <a:srgbClr val="B7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>
                <a:solidFill>
                  <a:schemeClr val="tx1"/>
                </a:solidFill>
              </a:rPr>
              <a:t>Assume branch </a:t>
            </a:r>
            <a:r>
              <a:rPr lang="en-AU" sz="4800" dirty="0" err="1">
                <a:solidFill>
                  <a:schemeClr val="tx1"/>
                </a:solidFill>
              </a:rPr>
              <a:t>mispredicted</a:t>
            </a:r>
            <a:endParaRPr lang="en-AU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3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  <p:bldP spid="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D0A9B-4D19-EC2B-D13E-C84DF0B0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Conditional Speculative Execution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DEB2C4-4F5B-1A52-FD96-451951081D30}"/>
              </a:ext>
            </a:extLst>
          </p:cNvPr>
          <p:cNvSpPr/>
          <p:nvPr/>
        </p:nvSpPr>
        <p:spPr>
          <a:xfrm>
            <a:off x="9123452" y="31587"/>
            <a:ext cx="3079298" cy="1293779"/>
          </a:xfrm>
          <a:prstGeom prst="roundRect">
            <a:avLst/>
          </a:prstGeom>
          <a:solidFill>
            <a:srgbClr val="B7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>
                <a:solidFill>
                  <a:schemeClr val="tx1"/>
                </a:solidFill>
              </a:rPr>
              <a:t>Assume</a:t>
            </a:r>
          </a:p>
          <a:p>
            <a:r>
              <a:rPr lang="en-AU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*in == 0</a:t>
            </a:r>
          </a:p>
          <a:p>
            <a:r>
              <a:rPr lang="en-AU" sz="2400" dirty="0">
                <a:solidFill>
                  <a:schemeClr val="tx1"/>
                </a:solidFill>
                <a:cs typeface="Courier New" panose="02070309020205020404" pitchFamily="49" charset="0"/>
              </a:rPr>
              <a:t>Branch </a:t>
            </a:r>
            <a:r>
              <a:rPr lang="en-AU" sz="2400" dirty="0" err="1">
                <a:solidFill>
                  <a:schemeClr val="tx1"/>
                </a:solidFill>
                <a:cs typeface="Courier New" panose="02070309020205020404" pitchFamily="49" charset="0"/>
              </a:rPr>
              <a:t>mispredicted</a:t>
            </a:r>
            <a:endParaRPr lang="en-AU" sz="2400" dirty="0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038CB1-6F98-43E0-8132-BE8764444FC8}"/>
              </a:ext>
            </a:extLst>
          </p:cNvPr>
          <p:cNvSpPr txBox="1"/>
          <p:nvPr/>
        </p:nvSpPr>
        <p:spPr>
          <a:xfrm>
            <a:off x="496800" y="1141200"/>
            <a:ext cx="4468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(*in == 0)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out += 0;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out += 0;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*out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293282-39D5-2904-0509-A5BF2FF69AFB}"/>
              </a:ext>
            </a:extLst>
          </p:cNvPr>
          <p:cNvSpPr/>
          <p:nvPr/>
        </p:nvSpPr>
        <p:spPr>
          <a:xfrm>
            <a:off x="4214907" y="2533458"/>
            <a:ext cx="1397285" cy="482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Load *in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11621F-6D9E-6C94-D673-6310EF5780FE}"/>
              </a:ext>
            </a:extLst>
          </p:cNvPr>
          <p:cNvSpPr/>
          <p:nvPr/>
        </p:nvSpPr>
        <p:spPr>
          <a:xfrm>
            <a:off x="6268026" y="4346735"/>
            <a:ext cx="1397285" cy="482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AU" sz="2400" dirty="0"/>
              <a:t>Load *out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627935-CF3B-E9D4-E6D1-29548B6A4E42}"/>
              </a:ext>
            </a:extLst>
          </p:cNvPr>
          <p:cNvSpPr/>
          <p:nvPr/>
        </p:nvSpPr>
        <p:spPr>
          <a:xfrm>
            <a:off x="4214907" y="3511259"/>
            <a:ext cx="1397285" cy="482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branch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281910-F7E7-0761-8F66-06974B299982}"/>
              </a:ext>
            </a:extLst>
          </p:cNvPr>
          <p:cNvCxnSpPr>
            <a:cxnSpLocks/>
          </p:cNvCxnSpPr>
          <p:nvPr/>
        </p:nvCxnSpPr>
        <p:spPr>
          <a:xfrm>
            <a:off x="4903276" y="1771716"/>
            <a:ext cx="10272" cy="753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F2F7DB-068F-CB5D-B6CF-3460C2CCCF7D}"/>
              </a:ext>
            </a:extLst>
          </p:cNvPr>
          <p:cNvCxnSpPr/>
          <p:nvPr/>
        </p:nvCxnSpPr>
        <p:spPr>
          <a:xfrm>
            <a:off x="4911833" y="3036058"/>
            <a:ext cx="0" cy="460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BF4F43E-8B80-A35F-A636-AA3D97FABCA0}"/>
              </a:ext>
            </a:extLst>
          </p:cNvPr>
          <p:cNvSpPr/>
          <p:nvPr/>
        </p:nvSpPr>
        <p:spPr>
          <a:xfrm>
            <a:off x="4903276" y="1966853"/>
            <a:ext cx="2089204" cy="2391393"/>
          </a:xfrm>
          <a:custGeom>
            <a:avLst/>
            <a:gdLst>
              <a:gd name="connsiteX0" fmla="*/ 0 w 2044557"/>
              <a:gd name="connsiteY0" fmla="*/ 0 h 256853"/>
              <a:gd name="connsiteX1" fmla="*/ 2044557 w 2044557"/>
              <a:gd name="connsiteY1" fmla="*/ 0 h 256853"/>
              <a:gd name="connsiteX2" fmla="*/ 2044557 w 2044557"/>
              <a:gd name="connsiteY2" fmla="*/ 256853 h 25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557" h="256853">
                <a:moveTo>
                  <a:pt x="0" y="0"/>
                </a:moveTo>
                <a:lnTo>
                  <a:pt x="2044557" y="0"/>
                </a:lnTo>
                <a:lnTo>
                  <a:pt x="2044557" y="256853"/>
                </a:ln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2A1403-6EFE-1B15-2109-3DA1C0BFFE52}"/>
              </a:ext>
            </a:extLst>
          </p:cNvPr>
          <p:cNvSpPr txBox="1"/>
          <p:nvPr/>
        </p:nvSpPr>
        <p:spPr>
          <a:xfrm>
            <a:off x="5031869" y="5826751"/>
            <a:ext cx="247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*in cached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214CBC-F56A-4400-F6A2-99C2042E5B32}"/>
              </a:ext>
            </a:extLst>
          </p:cNvPr>
          <p:cNvSpPr txBox="1"/>
          <p:nvPr/>
        </p:nvSpPr>
        <p:spPr>
          <a:xfrm>
            <a:off x="8720586" y="5826751"/>
            <a:ext cx="247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*in not cached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1EB00B-EC75-47BA-B09D-F1B237DFE7AD}"/>
              </a:ext>
            </a:extLst>
          </p:cNvPr>
          <p:cNvGrpSpPr/>
          <p:nvPr/>
        </p:nvGrpSpPr>
        <p:grpSpPr>
          <a:xfrm>
            <a:off x="8441139" y="1771716"/>
            <a:ext cx="3450404" cy="3563908"/>
            <a:chOff x="8441139" y="1771716"/>
            <a:chExt cx="3450404" cy="356390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B52238-9254-C9CB-42B4-C1F59902099E}"/>
                </a:ext>
              </a:extLst>
            </p:cNvPr>
            <p:cNvSpPr/>
            <p:nvPr/>
          </p:nvSpPr>
          <p:spPr>
            <a:xfrm>
              <a:off x="8441139" y="2533458"/>
              <a:ext cx="1397285" cy="1863926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AU" sz="2400" dirty="0"/>
                <a:t>Load *in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DC34D80-1844-DC02-2C83-9C11AD3A5551}"/>
                </a:ext>
              </a:extLst>
            </p:cNvPr>
            <p:cNvSpPr/>
            <p:nvPr/>
          </p:nvSpPr>
          <p:spPr>
            <a:xfrm>
              <a:off x="10494258" y="4346735"/>
              <a:ext cx="1397285" cy="48288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AU" sz="2400" dirty="0"/>
                <a:t>Load *out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69C9DA-DAC3-1380-4824-98335A9AFBE3}"/>
                </a:ext>
              </a:extLst>
            </p:cNvPr>
            <p:cNvSpPr/>
            <p:nvPr/>
          </p:nvSpPr>
          <p:spPr>
            <a:xfrm>
              <a:off x="8441139" y="4852738"/>
              <a:ext cx="1397285" cy="482886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/>
                <a:t>branch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37B6179-B1E6-50E0-6DAC-5E13CF248352}"/>
                </a:ext>
              </a:extLst>
            </p:cNvPr>
            <p:cNvCxnSpPr>
              <a:cxnSpLocks/>
            </p:cNvCxnSpPr>
            <p:nvPr/>
          </p:nvCxnSpPr>
          <p:spPr>
            <a:xfrm>
              <a:off x="9139780" y="1771716"/>
              <a:ext cx="0" cy="7539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54752AB-0A44-3B06-DA16-55B86E79955D}"/>
                </a:ext>
              </a:extLst>
            </p:cNvPr>
            <p:cNvCxnSpPr>
              <a:cxnSpLocks/>
            </p:cNvCxnSpPr>
            <p:nvPr/>
          </p:nvCxnSpPr>
          <p:spPr>
            <a:xfrm>
              <a:off x="9138065" y="4403222"/>
              <a:ext cx="0" cy="4604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9E1FE25-1060-08A4-C569-5D19E239270A}"/>
                </a:ext>
              </a:extLst>
            </p:cNvPr>
            <p:cNvSpPr/>
            <p:nvPr/>
          </p:nvSpPr>
          <p:spPr>
            <a:xfrm>
              <a:off x="9129508" y="1966854"/>
              <a:ext cx="2089185" cy="2365506"/>
            </a:xfrm>
            <a:custGeom>
              <a:avLst/>
              <a:gdLst>
                <a:gd name="connsiteX0" fmla="*/ 0 w 2044557"/>
                <a:gd name="connsiteY0" fmla="*/ 0 h 256853"/>
                <a:gd name="connsiteX1" fmla="*/ 2044557 w 2044557"/>
                <a:gd name="connsiteY1" fmla="*/ 0 h 256853"/>
                <a:gd name="connsiteX2" fmla="*/ 2044557 w 2044557"/>
                <a:gd name="connsiteY2" fmla="*/ 256853 h 25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4557" h="256853">
                  <a:moveTo>
                    <a:pt x="0" y="0"/>
                  </a:moveTo>
                  <a:lnTo>
                    <a:pt x="2044557" y="0"/>
                  </a:lnTo>
                  <a:lnTo>
                    <a:pt x="2044557" y="256853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11532A4-EC91-42F6-9C91-8B60287006DA}"/>
              </a:ext>
            </a:extLst>
          </p:cNvPr>
          <p:cNvSpPr/>
          <p:nvPr/>
        </p:nvSpPr>
        <p:spPr>
          <a:xfrm>
            <a:off x="6268026" y="2533458"/>
            <a:ext cx="1397285" cy="13528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AU" sz="2400" dirty="0"/>
              <a:t>Delay</a:t>
            </a:r>
          </a:p>
          <a:p>
            <a:pPr algn="ctr"/>
            <a:endParaRPr lang="en-AU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83A6DD-5738-A6B5-0379-7BF7DD744899}"/>
              </a:ext>
            </a:extLst>
          </p:cNvPr>
          <p:cNvSpPr/>
          <p:nvPr/>
        </p:nvSpPr>
        <p:spPr>
          <a:xfrm>
            <a:off x="10494258" y="2533458"/>
            <a:ext cx="1397285" cy="13528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AU" sz="2400" dirty="0"/>
              <a:t>Delay</a:t>
            </a:r>
          </a:p>
          <a:p>
            <a:pPr algn="ctr"/>
            <a:endParaRPr lang="en-AU" sz="2400" dirty="0"/>
          </a:p>
          <a:p>
            <a:pPr algn="ctr"/>
            <a:endParaRPr lang="en-AU" sz="24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FA96E71-9892-4BF0-0B69-9C131B575A73}"/>
              </a:ext>
            </a:extLst>
          </p:cNvPr>
          <p:cNvSpPr/>
          <p:nvPr/>
        </p:nvSpPr>
        <p:spPr>
          <a:xfrm>
            <a:off x="5612100" y="2228916"/>
            <a:ext cx="1045029" cy="1543050"/>
          </a:xfrm>
          <a:custGeom>
            <a:avLst/>
            <a:gdLst>
              <a:gd name="connsiteX0" fmla="*/ 0 w 1045029"/>
              <a:gd name="connsiteY0" fmla="*/ 1543050 h 1543050"/>
              <a:gd name="connsiteX1" fmla="*/ 318407 w 1045029"/>
              <a:gd name="connsiteY1" fmla="*/ 1543050 h 1543050"/>
              <a:gd name="connsiteX2" fmla="*/ 318407 w 1045029"/>
              <a:gd name="connsiteY2" fmla="*/ 0 h 1543050"/>
              <a:gd name="connsiteX3" fmla="*/ 1045029 w 1045029"/>
              <a:gd name="connsiteY3" fmla="*/ 0 h 1543050"/>
              <a:gd name="connsiteX4" fmla="*/ 1045029 w 1045029"/>
              <a:gd name="connsiteY4" fmla="*/ 302079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029" h="1543050">
                <a:moveTo>
                  <a:pt x="0" y="1543050"/>
                </a:moveTo>
                <a:lnTo>
                  <a:pt x="318407" y="1543050"/>
                </a:lnTo>
                <a:lnTo>
                  <a:pt x="318407" y="0"/>
                </a:lnTo>
                <a:lnTo>
                  <a:pt x="1045029" y="0"/>
                </a:lnTo>
                <a:lnTo>
                  <a:pt x="1045029" y="302079"/>
                </a:lnTo>
              </a:path>
            </a:pathLst>
          </a:custGeom>
          <a:noFill/>
          <a:ln w="28575"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3E6AB8D-1CD8-4745-F6A1-A230680AD738}"/>
              </a:ext>
            </a:extLst>
          </p:cNvPr>
          <p:cNvSpPr/>
          <p:nvPr/>
        </p:nvSpPr>
        <p:spPr>
          <a:xfrm>
            <a:off x="9852361" y="2228916"/>
            <a:ext cx="1045029" cy="2865265"/>
          </a:xfrm>
          <a:custGeom>
            <a:avLst/>
            <a:gdLst>
              <a:gd name="connsiteX0" fmla="*/ 0 w 1045029"/>
              <a:gd name="connsiteY0" fmla="*/ 1543050 h 1543050"/>
              <a:gd name="connsiteX1" fmla="*/ 318407 w 1045029"/>
              <a:gd name="connsiteY1" fmla="*/ 1543050 h 1543050"/>
              <a:gd name="connsiteX2" fmla="*/ 318407 w 1045029"/>
              <a:gd name="connsiteY2" fmla="*/ 0 h 1543050"/>
              <a:gd name="connsiteX3" fmla="*/ 1045029 w 1045029"/>
              <a:gd name="connsiteY3" fmla="*/ 0 h 1543050"/>
              <a:gd name="connsiteX4" fmla="*/ 1045029 w 1045029"/>
              <a:gd name="connsiteY4" fmla="*/ 302079 h 1543050"/>
              <a:gd name="connsiteX0" fmla="*/ 0 w 1045029"/>
              <a:gd name="connsiteY0" fmla="*/ 1543050 h 1543050"/>
              <a:gd name="connsiteX1" fmla="*/ 318407 w 1045029"/>
              <a:gd name="connsiteY1" fmla="*/ 1543050 h 1543050"/>
              <a:gd name="connsiteX2" fmla="*/ 318407 w 1045029"/>
              <a:gd name="connsiteY2" fmla="*/ 0 h 1543050"/>
              <a:gd name="connsiteX3" fmla="*/ 1045029 w 1045029"/>
              <a:gd name="connsiteY3" fmla="*/ 0 h 1543050"/>
              <a:gd name="connsiteX4" fmla="*/ 1036865 w 1045029"/>
              <a:gd name="connsiteY4" fmla="*/ 16578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029" h="1543050">
                <a:moveTo>
                  <a:pt x="0" y="1543050"/>
                </a:moveTo>
                <a:lnTo>
                  <a:pt x="318407" y="1543050"/>
                </a:lnTo>
                <a:lnTo>
                  <a:pt x="318407" y="0"/>
                </a:lnTo>
                <a:lnTo>
                  <a:pt x="1045029" y="0"/>
                </a:lnTo>
                <a:cubicBezTo>
                  <a:pt x="1045029" y="100693"/>
                  <a:pt x="1036865" y="65087"/>
                  <a:pt x="1036865" y="165780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504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5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31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9" grpId="0" animBg="1"/>
      <p:bldP spid="34" grpId="0"/>
      <p:bldP spid="35" grpId="0"/>
      <p:bldP spid="7" grpId="0" animBg="1"/>
      <p:bldP spid="8" grpId="0" animBg="1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D0A9B-4D19-EC2B-D13E-C84DF0B0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Weird NOT gate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DEB2C4-4F5B-1A52-FD96-451951081D30}"/>
              </a:ext>
            </a:extLst>
          </p:cNvPr>
          <p:cNvSpPr/>
          <p:nvPr/>
        </p:nvSpPr>
        <p:spPr>
          <a:xfrm>
            <a:off x="9123452" y="31587"/>
            <a:ext cx="3079298" cy="1293779"/>
          </a:xfrm>
          <a:prstGeom prst="roundRect">
            <a:avLst/>
          </a:prstGeom>
          <a:solidFill>
            <a:srgbClr val="B7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>
                <a:solidFill>
                  <a:schemeClr val="tx1"/>
                </a:solidFill>
              </a:rPr>
              <a:t>Assume</a:t>
            </a:r>
          </a:p>
          <a:p>
            <a:r>
              <a:rPr lang="en-AU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*in == 0</a:t>
            </a:r>
          </a:p>
          <a:p>
            <a:r>
              <a:rPr lang="en-AU" sz="2400" dirty="0">
                <a:solidFill>
                  <a:schemeClr val="tx1"/>
                </a:solidFill>
                <a:cs typeface="Courier New" panose="02070309020205020404" pitchFamily="49" charset="0"/>
              </a:rPr>
              <a:t>Branch </a:t>
            </a:r>
            <a:r>
              <a:rPr lang="en-AU" sz="2400" dirty="0" err="1">
                <a:solidFill>
                  <a:schemeClr val="tx1"/>
                </a:solidFill>
                <a:cs typeface="Courier New" panose="02070309020205020404" pitchFamily="49" charset="0"/>
              </a:rPr>
              <a:t>mispredicted</a:t>
            </a:r>
            <a:endParaRPr lang="en-AU" sz="2400" dirty="0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038CB1-6F98-43E0-8132-BE8764444FC8}"/>
              </a:ext>
            </a:extLst>
          </p:cNvPr>
          <p:cNvSpPr txBox="1"/>
          <p:nvPr/>
        </p:nvSpPr>
        <p:spPr>
          <a:xfrm>
            <a:off x="496800" y="1141200"/>
            <a:ext cx="4468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(*in == 0)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return;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out += 0;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out += 0;</a:t>
            </a:r>
          </a:p>
          <a:p>
            <a:r>
              <a:rPr lang="en-A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*out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293282-39D5-2904-0509-A5BF2FF69AFB}"/>
              </a:ext>
            </a:extLst>
          </p:cNvPr>
          <p:cNvSpPr/>
          <p:nvPr/>
        </p:nvSpPr>
        <p:spPr>
          <a:xfrm>
            <a:off x="4214907" y="2533458"/>
            <a:ext cx="1397285" cy="48288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Load *in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8E80AB-B243-ADD9-0CBB-B8D340121E75}"/>
              </a:ext>
            </a:extLst>
          </p:cNvPr>
          <p:cNvSpPr/>
          <p:nvPr/>
        </p:nvSpPr>
        <p:spPr>
          <a:xfrm>
            <a:off x="6268026" y="2533458"/>
            <a:ext cx="1397285" cy="13528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AU" sz="2400" dirty="0"/>
              <a:t>Delay</a:t>
            </a:r>
          </a:p>
          <a:p>
            <a:pPr algn="ctr"/>
            <a:endParaRPr lang="en-AU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11621F-6D9E-6C94-D673-6310EF5780FE}"/>
              </a:ext>
            </a:extLst>
          </p:cNvPr>
          <p:cNvSpPr/>
          <p:nvPr/>
        </p:nvSpPr>
        <p:spPr>
          <a:xfrm>
            <a:off x="6268026" y="4346735"/>
            <a:ext cx="1397285" cy="482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AU" sz="2400" dirty="0"/>
              <a:t>Load *out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627935-CF3B-E9D4-E6D1-29548B6A4E42}"/>
              </a:ext>
            </a:extLst>
          </p:cNvPr>
          <p:cNvSpPr/>
          <p:nvPr/>
        </p:nvSpPr>
        <p:spPr>
          <a:xfrm>
            <a:off x="4214907" y="3511259"/>
            <a:ext cx="1397285" cy="48288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branch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281910-F7E7-0761-8F66-06974B299982}"/>
              </a:ext>
            </a:extLst>
          </p:cNvPr>
          <p:cNvCxnSpPr>
            <a:cxnSpLocks/>
          </p:cNvCxnSpPr>
          <p:nvPr/>
        </p:nvCxnSpPr>
        <p:spPr>
          <a:xfrm>
            <a:off x="4903276" y="1771716"/>
            <a:ext cx="10272" cy="753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F2F7DB-068F-CB5D-B6CF-3460C2CCCF7D}"/>
              </a:ext>
            </a:extLst>
          </p:cNvPr>
          <p:cNvCxnSpPr/>
          <p:nvPr/>
        </p:nvCxnSpPr>
        <p:spPr>
          <a:xfrm>
            <a:off x="4911833" y="3036058"/>
            <a:ext cx="0" cy="460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55AF0A-C43F-DFB8-30DF-7D64030C3504}"/>
              </a:ext>
            </a:extLst>
          </p:cNvPr>
          <p:cNvCxnSpPr/>
          <p:nvPr/>
        </p:nvCxnSpPr>
        <p:spPr>
          <a:xfrm>
            <a:off x="6966668" y="3886266"/>
            <a:ext cx="0" cy="460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BF4F43E-8B80-A35F-A636-AA3D97FABCA0}"/>
              </a:ext>
            </a:extLst>
          </p:cNvPr>
          <p:cNvSpPr/>
          <p:nvPr/>
        </p:nvSpPr>
        <p:spPr>
          <a:xfrm>
            <a:off x="4903276" y="1966854"/>
            <a:ext cx="2044557" cy="552950"/>
          </a:xfrm>
          <a:custGeom>
            <a:avLst/>
            <a:gdLst>
              <a:gd name="connsiteX0" fmla="*/ 0 w 2044557"/>
              <a:gd name="connsiteY0" fmla="*/ 0 h 256853"/>
              <a:gd name="connsiteX1" fmla="*/ 2044557 w 2044557"/>
              <a:gd name="connsiteY1" fmla="*/ 0 h 256853"/>
              <a:gd name="connsiteX2" fmla="*/ 2044557 w 2044557"/>
              <a:gd name="connsiteY2" fmla="*/ 256853 h 25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557" h="256853">
                <a:moveTo>
                  <a:pt x="0" y="0"/>
                </a:moveTo>
                <a:lnTo>
                  <a:pt x="2044557" y="0"/>
                </a:lnTo>
                <a:lnTo>
                  <a:pt x="2044557" y="256853"/>
                </a:ln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43C6F6C-038E-9196-08E0-E2585B1EF657}"/>
              </a:ext>
            </a:extLst>
          </p:cNvPr>
          <p:cNvSpPr/>
          <p:nvPr/>
        </p:nvSpPr>
        <p:spPr>
          <a:xfrm>
            <a:off x="5612100" y="2228916"/>
            <a:ext cx="1045029" cy="1543050"/>
          </a:xfrm>
          <a:custGeom>
            <a:avLst/>
            <a:gdLst>
              <a:gd name="connsiteX0" fmla="*/ 0 w 1045029"/>
              <a:gd name="connsiteY0" fmla="*/ 1543050 h 1543050"/>
              <a:gd name="connsiteX1" fmla="*/ 318407 w 1045029"/>
              <a:gd name="connsiteY1" fmla="*/ 1543050 h 1543050"/>
              <a:gd name="connsiteX2" fmla="*/ 318407 w 1045029"/>
              <a:gd name="connsiteY2" fmla="*/ 0 h 1543050"/>
              <a:gd name="connsiteX3" fmla="*/ 1045029 w 1045029"/>
              <a:gd name="connsiteY3" fmla="*/ 0 h 1543050"/>
              <a:gd name="connsiteX4" fmla="*/ 1045029 w 1045029"/>
              <a:gd name="connsiteY4" fmla="*/ 302079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029" h="1543050">
                <a:moveTo>
                  <a:pt x="0" y="1543050"/>
                </a:moveTo>
                <a:lnTo>
                  <a:pt x="318407" y="1543050"/>
                </a:lnTo>
                <a:lnTo>
                  <a:pt x="318407" y="0"/>
                </a:lnTo>
                <a:lnTo>
                  <a:pt x="1045029" y="0"/>
                </a:lnTo>
                <a:lnTo>
                  <a:pt x="1045029" y="302079"/>
                </a:lnTo>
              </a:path>
            </a:pathLst>
          </a:custGeom>
          <a:noFill/>
          <a:ln w="28575"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1D29233-91EF-27FF-ACE2-4F9061459DD5}"/>
              </a:ext>
            </a:extLst>
          </p:cNvPr>
          <p:cNvGrpSpPr/>
          <p:nvPr/>
        </p:nvGrpSpPr>
        <p:grpSpPr>
          <a:xfrm>
            <a:off x="8441139" y="1771716"/>
            <a:ext cx="3450404" cy="3563908"/>
            <a:chOff x="7181636" y="2928966"/>
            <a:chExt cx="3450404" cy="356390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B52238-9254-C9CB-42B4-C1F59902099E}"/>
                </a:ext>
              </a:extLst>
            </p:cNvPr>
            <p:cNvSpPr/>
            <p:nvPr/>
          </p:nvSpPr>
          <p:spPr>
            <a:xfrm>
              <a:off x="7181636" y="3690708"/>
              <a:ext cx="1397285" cy="1863926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AU" sz="2400" dirty="0"/>
                <a:t>Load *in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5D314F4-4165-44F8-5951-39C34AC45050}"/>
                </a:ext>
              </a:extLst>
            </p:cNvPr>
            <p:cNvSpPr/>
            <p:nvPr/>
          </p:nvSpPr>
          <p:spPr>
            <a:xfrm>
              <a:off x="9234755" y="3690708"/>
              <a:ext cx="1397285" cy="135280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en-AU" sz="2400" dirty="0"/>
                <a:t>Delay</a:t>
              </a:r>
            </a:p>
            <a:p>
              <a:pPr algn="ctr"/>
              <a:endParaRPr lang="en-AU" sz="2400" dirty="0"/>
            </a:p>
            <a:p>
              <a:pPr algn="ctr"/>
              <a:endParaRPr lang="en-AU" sz="24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DC34D80-1844-DC02-2C83-9C11AD3A5551}"/>
                </a:ext>
              </a:extLst>
            </p:cNvPr>
            <p:cNvSpPr/>
            <p:nvPr/>
          </p:nvSpPr>
          <p:spPr>
            <a:xfrm>
              <a:off x="9234755" y="5503985"/>
              <a:ext cx="1397285" cy="48288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AU" sz="2400" dirty="0"/>
                <a:t>Load *out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69C9DA-DAC3-1380-4824-98335A9AFBE3}"/>
                </a:ext>
              </a:extLst>
            </p:cNvPr>
            <p:cNvSpPr/>
            <p:nvPr/>
          </p:nvSpPr>
          <p:spPr>
            <a:xfrm>
              <a:off x="7181636" y="6009988"/>
              <a:ext cx="1397285" cy="482886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/>
                <a:t>branch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37B6179-B1E6-50E0-6DAC-5E13CF248352}"/>
                </a:ext>
              </a:extLst>
            </p:cNvPr>
            <p:cNvCxnSpPr>
              <a:cxnSpLocks/>
            </p:cNvCxnSpPr>
            <p:nvPr/>
          </p:nvCxnSpPr>
          <p:spPr>
            <a:xfrm>
              <a:off x="7880277" y="2928966"/>
              <a:ext cx="0" cy="7539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54752AB-0A44-3B06-DA16-55B86E79955D}"/>
                </a:ext>
              </a:extLst>
            </p:cNvPr>
            <p:cNvCxnSpPr>
              <a:cxnSpLocks/>
            </p:cNvCxnSpPr>
            <p:nvPr/>
          </p:nvCxnSpPr>
          <p:spPr>
            <a:xfrm>
              <a:off x="7878562" y="5560472"/>
              <a:ext cx="0" cy="4604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A3D04C4-A71F-642D-BEA2-F6AEBC0B7462}"/>
                </a:ext>
              </a:extLst>
            </p:cNvPr>
            <p:cNvCxnSpPr/>
            <p:nvPr/>
          </p:nvCxnSpPr>
          <p:spPr>
            <a:xfrm>
              <a:off x="9933397" y="5043516"/>
              <a:ext cx="0" cy="4604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9E1FE25-1060-08A4-C569-5D19E239270A}"/>
                </a:ext>
              </a:extLst>
            </p:cNvPr>
            <p:cNvSpPr/>
            <p:nvPr/>
          </p:nvSpPr>
          <p:spPr>
            <a:xfrm>
              <a:off x="7870005" y="3124104"/>
              <a:ext cx="2044557" cy="552949"/>
            </a:xfrm>
            <a:custGeom>
              <a:avLst/>
              <a:gdLst>
                <a:gd name="connsiteX0" fmla="*/ 0 w 2044557"/>
                <a:gd name="connsiteY0" fmla="*/ 0 h 256853"/>
                <a:gd name="connsiteX1" fmla="*/ 2044557 w 2044557"/>
                <a:gd name="connsiteY1" fmla="*/ 0 h 256853"/>
                <a:gd name="connsiteX2" fmla="*/ 2044557 w 2044557"/>
                <a:gd name="connsiteY2" fmla="*/ 256853 h 25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4557" h="256853">
                  <a:moveTo>
                    <a:pt x="0" y="0"/>
                  </a:moveTo>
                  <a:lnTo>
                    <a:pt x="2044557" y="0"/>
                  </a:lnTo>
                  <a:lnTo>
                    <a:pt x="2044557" y="256853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80FFAE7-5191-9681-BC35-972C6A5A7CD7}"/>
                </a:ext>
              </a:extLst>
            </p:cNvPr>
            <p:cNvSpPr/>
            <p:nvPr/>
          </p:nvSpPr>
          <p:spPr>
            <a:xfrm>
              <a:off x="8592858" y="3386166"/>
              <a:ext cx="1045029" cy="2865265"/>
            </a:xfrm>
            <a:custGeom>
              <a:avLst/>
              <a:gdLst>
                <a:gd name="connsiteX0" fmla="*/ 0 w 1045029"/>
                <a:gd name="connsiteY0" fmla="*/ 1543050 h 1543050"/>
                <a:gd name="connsiteX1" fmla="*/ 318407 w 1045029"/>
                <a:gd name="connsiteY1" fmla="*/ 1543050 h 1543050"/>
                <a:gd name="connsiteX2" fmla="*/ 318407 w 1045029"/>
                <a:gd name="connsiteY2" fmla="*/ 0 h 1543050"/>
                <a:gd name="connsiteX3" fmla="*/ 1045029 w 1045029"/>
                <a:gd name="connsiteY3" fmla="*/ 0 h 1543050"/>
                <a:gd name="connsiteX4" fmla="*/ 1045029 w 1045029"/>
                <a:gd name="connsiteY4" fmla="*/ 302079 h 1543050"/>
                <a:gd name="connsiteX0" fmla="*/ 0 w 1045029"/>
                <a:gd name="connsiteY0" fmla="*/ 1543050 h 1543050"/>
                <a:gd name="connsiteX1" fmla="*/ 318407 w 1045029"/>
                <a:gd name="connsiteY1" fmla="*/ 1543050 h 1543050"/>
                <a:gd name="connsiteX2" fmla="*/ 318407 w 1045029"/>
                <a:gd name="connsiteY2" fmla="*/ 0 h 1543050"/>
                <a:gd name="connsiteX3" fmla="*/ 1045029 w 1045029"/>
                <a:gd name="connsiteY3" fmla="*/ 0 h 1543050"/>
                <a:gd name="connsiteX4" fmla="*/ 1036865 w 1045029"/>
                <a:gd name="connsiteY4" fmla="*/ 16578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5029" h="1543050">
                  <a:moveTo>
                    <a:pt x="0" y="1543050"/>
                  </a:moveTo>
                  <a:lnTo>
                    <a:pt x="318407" y="1543050"/>
                  </a:lnTo>
                  <a:lnTo>
                    <a:pt x="318407" y="0"/>
                  </a:lnTo>
                  <a:lnTo>
                    <a:pt x="1045029" y="0"/>
                  </a:lnTo>
                  <a:cubicBezTo>
                    <a:pt x="1045029" y="100693"/>
                    <a:pt x="1036865" y="65087"/>
                    <a:pt x="1036865" y="16578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8AAFA21-7832-A69E-1EDD-4BCFF7906EA9}"/>
              </a:ext>
            </a:extLst>
          </p:cNvPr>
          <p:cNvSpPr txBox="1"/>
          <p:nvPr/>
        </p:nvSpPr>
        <p:spPr>
          <a:xfrm>
            <a:off x="5031869" y="5826751"/>
            <a:ext cx="247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*in cached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FCCF6-2ADB-B65D-8661-B9EABF5BD499}"/>
              </a:ext>
            </a:extLst>
          </p:cNvPr>
          <p:cNvSpPr txBox="1"/>
          <p:nvPr/>
        </p:nvSpPr>
        <p:spPr>
          <a:xfrm>
            <a:off x="8720586" y="5826751"/>
            <a:ext cx="247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*in not cached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AE81BAD-949A-CBEC-2A5F-75932CE7E6CF}"/>
              </a:ext>
            </a:extLst>
          </p:cNvPr>
          <p:cNvGraphicFramePr>
            <a:graphicFrameLocks noGrp="1"/>
          </p:cNvGraphicFramePr>
          <p:nvPr/>
        </p:nvGraphicFramePr>
        <p:xfrm>
          <a:off x="1011858" y="3886266"/>
          <a:ext cx="227760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804">
                  <a:extLst>
                    <a:ext uri="{9D8B030D-6E8A-4147-A177-3AD203B41FA5}">
                      <a16:colId xmlns:a16="http://schemas.microsoft.com/office/drawing/2014/main" val="1854097539"/>
                    </a:ext>
                  </a:extLst>
                </a:gridCol>
                <a:gridCol w="1138804">
                  <a:extLst>
                    <a:ext uri="{9D8B030D-6E8A-4147-A177-3AD203B41FA5}">
                      <a16:colId xmlns:a16="http://schemas.microsoft.com/office/drawing/2014/main" val="872125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28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*in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*out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517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895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0305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1C11FF4-BBD4-2D4C-B6FD-495C16EF220F}"/>
              </a:ext>
            </a:extLst>
          </p:cNvPr>
          <p:cNvSpPr txBox="1"/>
          <p:nvPr/>
        </p:nvSpPr>
        <p:spPr>
          <a:xfrm>
            <a:off x="534133" y="5736590"/>
            <a:ext cx="3233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out </a:t>
            </a:r>
            <a:r>
              <a:rPr lang="en-AU" sz="3200" b="1" dirty="0">
                <a:sym typeface="Wingdings" panose="05000000000000000000" pitchFamily="2" charset="2"/>
              </a:rPr>
              <a:t> NOT(in)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20418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1E0FA8EF-0A7F-240F-573A-6377B934282A}"/>
              </a:ext>
            </a:extLst>
          </p:cNvPr>
          <p:cNvGrpSpPr/>
          <p:nvPr/>
        </p:nvGrpSpPr>
        <p:grpSpPr>
          <a:xfrm>
            <a:off x="4065814" y="1404257"/>
            <a:ext cx="3705288" cy="5108545"/>
            <a:chOff x="4065814" y="1404257"/>
            <a:chExt cx="3705288" cy="510854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A72ABC1-FBC8-1797-933D-3AD3360FAEF2}"/>
                </a:ext>
              </a:extLst>
            </p:cNvPr>
            <p:cNvSpPr/>
            <p:nvPr/>
          </p:nvSpPr>
          <p:spPr>
            <a:xfrm>
              <a:off x="4065814" y="1404257"/>
              <a:ext cx="1706335" cy="39841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ED7CBAA-3097-66B7-ABBD-BEFA19FB955B}"/>
                </a:ext>
              </a:extLst>
            </p:cNvPr>
            <p:cNvSpPr/>
            <p:nvPr/>
          </p:nvSpPr>
          <p:spPr>
            <a:xfrm>
              <a:off x="6064767" y="1404257"/>
              <a:ext cx="1706335" cy="39841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840B6C3-FF34-5913-45BF-F8C1997D498F}"/>
                </a:ext>
              </a:extLst>
            </p:cNvPr>
            <p:cNvSpPr txBox="1"/>
            <p:nvPr/>
          </p:nvSpPr>
          <p:spPr>
            <a:xfrm>
              <a:off x="5113207" y="5989582"/>
              <a:ext cx="1624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dirty="0">
                  <a:solidFill>
                    <a:srgbClr val="00B050"/>
                  </a:solidFill>
                </a:rPr>
                <a:t>Chains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8572D88-ABFF-1A73-A5DE-863080B388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57800" y="5357054"/>
              <a:ext cx="540653" cy="69035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4D89AA7-88C2-B09F-FDAB-3FD0C359BC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1071" y="5357054"/>
              <a:ext cx="646829" cy="69035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2D0A9B-4D19-EC2B-D13E-C84DF0B0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Thinking about this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293282-39D5-2904-0509-A5BF2FF69AFB}"/>
              </a:ext>
            </a:extLst>
          </p:cNvPr>
          <p:cNvSpPr/>
          <p:nvPr/>
        </p:nvSpPr>
        <p:spPr>
          <a:xfrm>
            <a:off x="4214907" y="2533458"/>
            <a:ext cx="1397285" cy="48288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Load *in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8E80AB-B243-ADD9-0CBB-B8D340121E75}"/>
              </a:ext>
            </a:extLst>
          </p:cNvPr>
          <p:cNvSpPr/>
          <p:nvPr/>
        </p:nvSpPr>
        <p:spPr>
          <a:xfrm>
            <a:off x="6268026" y="2533458"/>
            <a:ext cx="1397285" cy="13528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AU" sz="2400" dirty="0"/>
              <a:t>Delay</a:t>
            </a:r>
          </a:p>
          <a:p>
            <a:pPr algn="ctr"/>
            <a:endParaRPr lang="en-AU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11621F-6D9E-6C94-D673-6310EF5780FE}"/>
              </a:ext>
            </a:extLst>
          </p:cNvPr>
          <p:cNvSpPr/>
          <p:nvPr/>
        </p:nvSpPr>
        <p:spPr>
          <a:xfrm>
            <a:off x="6268026" y="4346735"/>
            <a:ext cx="1397285" cy="482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AU" sz="2400" dirty="0"/>
              <a:t>Load *out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627935-CF3B-E9D4-E6D1-29548B6A4E42}"/>
              </a:ext>
            </a:extLst>
          </p:cNvPr>
          <p:cNvSpPr/>
          <p:nvPr/>
        </p:nvSpPr>
        <p:spPr>
          <a:xfrm>
            <a:off x="4214907" y="3511259"/>
            <a:ext cx="1397285" cy="48288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branch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281910-F7E7-0761-8F66-06974B299982}"/>
              </a:ext>
            </a:extLst>
          </p:cNvPr>
          <p:cNvCxnSpPr>
            <a:cxnSpLocks/>
          </p:cNvCxnSpPr>
          <p:nvPr/>
        </p:nvCxnSpPr>
        <p:spPr>
          <a:xfrm>
            <a:off x="4903276" y="1771716"/>
            <a:ext cx="10272" cy="753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F2F7DB-068F-CB5D-B6CF-3460C2CCCF7D}"/>
              </a:ext>
            </a:extLst>
          </p:cNvPr>
          <p:cNvCxnSpPr/>
          <p:nvPr/>
        </p:nvCxnSpPr>
        <p:spPr>
          <a:xfrm>
            <a:off x="4911833" y="3036058"/>
            <a:ext cx="0" cy="460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55AF0A-C43F-DFB8-30DF-7D64030C3504}"/>
              </a:ext>
            </a:extLst>
          </p:cNvPr>
          <p:cNvCxnSpPr/>
          <p:nvPr/>
        </p:nvCxnSpPr>
        <p:spPr>
          <a:xfrm>
            <a:off x="6966668" y="3886266"/>
            <a:ext cx="0" cy="460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BF4F43E-8B80-A35F-A636-AA3D97FABCA0}"/>
              </a:ext>
            </a:extLst>
          </p:cNvPr>
          <p:cNvSpPr/>
          <p:nvPr/>
        </p:nvSpPr>
        <p:spPr>
          <a:xfrm>
            <a:off x="4903276" y="1966854"/>
            <a:ext cx="2044557" cy="552950"/>
          </a:xfrm>
          <a:custGeom>
            <a:avLst/>
            <a:gdLst>
              <a:gd name="connsiteX0" fmla="*/ 0 w 2044557"/>
              <a:gd name="connsiteY0" fmla="*/ 0 h 256853"/>
              <a:gd name="connsiteX1" fmla="*/ 2044557 w 2044557"/>
              <a:gd name="connsiteY1" fmla="*/ 0 h 256853"/>
              <a:gd name="connsiteX2" fmla="*/ 2044557 w 2044557"/>
              <a:gd name="connsiteY2" fmla="*/ 256853 h 25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4557" h="256853">
                <a:moveTo>
                  <a:pt x="0" y="0"/>
                </a:moveTo>
                <a:lnTo>
                  <a:pt x="2044557" y="0"/>
                </a:lnTo>
                <a:lnTo>
                  <a:pt x="2044557" y="256853"/>
                </a:ln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43C6F6C-038E-9196-08E0-E2585B1EF657}"/>
              </a:ext>
            </a:extLst>
          </p:cNvPr>
          <p:cNvSpPr/>
          <p:nvPr/>
        </p:nvSpPr>
        <p:spPr>
          <a:xfrm>
            <a:off x="5612100" y="2228916"/>
            <a:ext cx="1045029" cy="1543050"/>
          </a:xfrm>
          <a:custGeom>
            <a:avLst/>
            <a:gdLst>
              <a:gd name="connsiteX0" fmla="*/ 0 w 1045029"/>
              <a:gd name="connsiteY0" fmla="*/ 1543050 h 1543050"/>
              <a:gd name="connsiteX1" fmla="*/ 318407 w 1045029"/>
              <a:gd name="connsiteY1" fmla="*/ 1543050 h 1543050"/>
              <a:gd name="connsiteX2" fmla="*/ 318407 w 1045029"/>
              <a:gd name="connsiteY2" fmla="*/ 0 h 1543050"/>
              <a:gd name="connsiteX3" fmla="*/ 1045029 w 1045029"/>
              <a:gd name="connsiteY3" fmla="*/ 0 h 1543050"/>
              <a:gd name="connsiteX4" fmla="*/ 1045029 w 1045029"/>
              <a:gd name="connsiteY4" fmla="*/ 302079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029" h="1543050">
                <a:moveTo>
                  <a:pt x="0" y="1543050"/>
                </a:moveTo>
                <a:lnTo>
                  <a:pt x="318407" y="1543050"/>
                </a:lnTo>
                <a:lnTo>
                  <a:pt x="318407" y="0"/>
                </a:lnTo>
                <a:lnTo>
                  <a:pt x="1045029" y="0"/>
                </a:lnTo>
                <a:lnTo>
                  <a:pt x="1045029" y="302079"/>
                </a:lnTo>
              </a:path>
            </a:pathLst>
          </a:custGeom>
          <a:noFill/>
          <a:ln w="28575"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1DFED3D-8B90-0285-DE8D-684D263D3E6E}"/>
              </a:ext>
            </a:extLst>
          </p:cNvPr>
          <p:cNvGrpSpPr/>
          <p:nvPr/>
        </p:nvGrpSpPr>
        <p:grpSpPr>
          <a:xfrm>
            <a:off x="7665311" y="4588178"/>
            <a:ext cx="2493487" cy="688899"/>
            <a:chOff x="7923784" y="3895849"/>
            <a:chExt cx="2493487" cy="68889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882599F-815B-8ED5-CD69-EB50EE8F18FF}"/>
                </a:ext>
              </a:extLst>
            </p:cNvPr>
            <p:cNvSpPr txBox="1"/>
            <p:nvPr/>
          </p:nvSpPr>
          <p:spPr>
            <a:xfrm>
              <a:off x="8792578" y="4061528"/>
              <a:ext cx="1624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dirty="0">
                  <a:solidFill>
                    <a:srgbClr val="00B050"/>
                  </a:solidFill>
                </a:rPr>
                <a:t>Signal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F254D95-1774-B080-4979-2C9C7BF55C45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 flipV="1">
              <a:off x="7923784" y="3895849"/>
              <a:ext cx="1103141" cy="51085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F70D6CA-F229-BB82-52FA-0625F263936F}"/>
              </a:ext>
            </a:extLst>
          </p:cNvPr>
          <p:cNvGrpSpPr/>
          <p:nvPr/>
        </p:nvGrpSpPr>
        <p:grpSpPr>
          <a:xfrm>
            <a:off x="1815894" y="2190394"/>
            <a:ext cx="2575152" cy="523220"/>
            <a:chOff x="1815894" y="2190394"/>
            <a:chExt cx="2575152" cy="5232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328A280-7091-BCC0-B25B-CD52C3653D26}"/>
                </a:ext>
              </a:extLst>
            </p:cNvPr>
            <p:cNvSpPr txBox="1"/>
            <p:nvPr/>
          </p:nvSpPr>
          <p:spPr>
            <a:xfrm>
              <a:off x="1815894" y="2190394"/>
              <a:ext cx="1624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dirty="0">
                  <a:solidFill>
                    <a:srgbClr val="00B050"/>
                  </a:solidFill>
                </a:rPr>
                <a:t>Probe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04104C2-90F4-B17E-602F-479B164841EA}"/>
                </a:ext>
              </a:extLst>
            </p:cNvPr>
            <p:cNvCxnSpPr>
              <a:cxnSpLocks/>
            </p:cNvCxnSpPr>
            <p:nvPr/>
          </p:nvCxnSpPr>
          <p:spPr>
            <a:xfrm>
              <a:off x="3151602" y="2519804"/>
              <a:ext cx="1239444" cy="19381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FF7B131-3F98-1340-44C4-8C2A3610E7E8}"/>
              </a:ext>
            </a:extLst>
          </p:cNvPr>
          <p:cNvGrpSpPr/>
          <p:nvPr/>
        </p:nvGrpSpPr>
        <p:grpSpPr>
          <a:xfrm>
            <a:off x="1815894" y="3771966"/>
            <a:ext cx="2646169" cy="523220"/>
            <a:chOff x="8792578" y="4061528"/>
            <a:chExt cx="2646169" cy="52322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E56CE4A-1AF2-DA2B-A2AB-ED147C502C03}"/>
                </a:ext>
              </a:extLst>
            </p:cNvPr>
            <p:cNvSpPr txBox="1"/>
            <p:nvPr/>
          </p:nvSpPr>
          <p:spPr>
            <a:xfrm>
              <a:off x="8792578" y="4061528"/>
              <a:ext cx="1624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dirty="0">
                  <a:solidFill>
                    <a:srgbClr val="00B050"/>
                  </a:solidFill>
                </a:rPr>
                <a:t>Control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276E69B-AE7F-E4FA-C9A5-EC037A1831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5854" y="4061528"/>
              <a:ext cx="1182893" cy="26161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A5D06D0-FDE8-5AB0-8150-9F186C762755}"/>
              </a:ext>
            </a:extLst>
          </p:cNvPr>
          <p:cNvGrpSpPr/>
          <p:nvPr/>
        </p:nvGrpSpPr>
        <p:grpSpPr>
          <a:xfrm>
            <a:off x="7460063" y="2451294"/>
            <a:ext cx="2726054" cy="523220"/>
            <a:chOff x="7691217" y="4061528"/>
            <a:chExt cx="2726054" cy="52322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E379D05-32AD-1303-5EC3-DB700C9632C4}"/>
                </a:ext>
              </a:extLst>
            </p:cNvPr>
            <p:cNvSpPr txBox="1"/>
            <p:nvPr/>
          </p:nvSpPr>
          <p:spPr>
            <a:xfrm>
              <a:off x="8792578" y="4061528"/>
              <a:ext cx="1624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dirty="0">
                  <a:solidFill>
                    <a:srgbClr val="00B050"/>
                  </a:solidFill>
                </a:rPr>
                <a:t>Delay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48A5467-F139-A1C2-7A47-CD9A7F91EA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1217" y="4406706"/>
              <a:ext cx="1335708" cy="17804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08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3|1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24568</TotalTime>
  <Words>1325</Words>
  <Application>Microsoft Macintosh PowerPoint</Application>
  <PresentationFormat>Widescreen</PresentationFormat>
  <Paragraphs>355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Wingdings</vt:lpstr>
      <vt:lpstr>Office Theme</vt:lpstr>
      <vt:lpstr>Acrobat Document</vt:lpstr>
      <vt:lpstr>Stealing Cryptographic Keys  with  Weird Gates</vt:lpstr>
      <vt:lpstr>Publications</vt:lpstr>
      <vt:lpstr>Outline of the talk</vt:lpstr>
      <vt:lpstr>Logical State of the Microarchitectural Cache</vt:lpstr>
      <vt:lpstr>Conditional access</vt:lpstr>
      <vt:lpstr>Speculative execution</vt:lpstr>
      <vt:lpstr>Conditional Speculative Execution</vt:lpstr>
      <vt:lpstr>Weird NOT gate</vt:lpstr>
      <vt:lpstr>Thinking about this</vt:lpstr>
      <vt:lpstr>Combining Chains</vt:lpstr>
      <vt:lpstr>Destructive Computation</vt:lpstr>
      <vt:lpstr>Multiple output NAND (fan out) </vt:lpstr>
      <vt:lpstr>Minority Report </vt:lpstr>
      <vt:lpstr>Circuits</vt:lpstr>
      <vt:lpstr>Flush+Reload on Square-and-Multiply</vt:lpstr>
      <vt:lpstr>Reducing Timer Resolution</vt:lpstr>
      <vt:lpstr>Overcome Low Res Timers with Amplification</vt:lpstr>
      <vt:lpstr>Amplification is half the job</vt:lpstr>
      <vt:lpstr>Prime+Store: High Resolution Prime+Probe</vt:lpstr>
      <vt:lpstr>How Fast can we Probe?</vt:lpstr>
      <vt:lpstr>How fast can we probe?</vt:lpstr>
      <vt:lpstr>Prime+Scope code</vt:lpstr>
      <vt:lpstr>Using Prime+Store</vt:lpstr>
      <vt:lpstr>Tapped multi-probed gates</vt:lpstr>
      <vt:lpstr>Tapped multi-probed gates</vt:lpstr>
      <vt:lpstr>Tapped multi-probed gates</vt:lpstr>
      <vt:lpstr>5 Cycles Measurement resolution</vt:lpstr>
      <vt:lpstr>Attacking S-Box based AES</vt:lpstr>
      <vt:lpstr>Attacking S-Box based AES</vt:lpstr>
      <vt:lpstr>Attacking S-Box based AES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About Time</dc:title>
  <dc:creator>Yuval Yarom</dc:creator>
  <cp:lastModifiedBy>Eyal Ronen</cp:lastModifiedBy>
  <cp:revision>59</cp:revision>
  <dcterms:created xsi:type="dcterms:W3CDTF">2022-11-29T02:45:51Z</dcterms:created>
  <dcterms:modified xsi:type="dcterms:W3CDTF">2025-03-22T11:09:11Z</dcterms:modified>
</cp:coreProperties>
</file>