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697" r:id="rId3"/>
    <p:sldMasterId id="2147483684" r:id="rId4"/>
  </p:sldMasterIdLst>
  <p:notesMasterIdLst>
    <p:notesMasterId r:id="rId25"/>
  </p:notesMasterIdLst>
  <p:handoutMasterIdLst>
    <p:handoutMasterId r:id="rId26"/>
  </p:handoutMasterIdLst>
  <p:sldIdLst>
    <p:sldId id="548" r:id="rId5"/>
    <p:sldId id="647" r:id="rId6"/>
    <p:sldId id="648" r:id="rId7"/>
    <p:sldId id="649" r:id="rId8"/>
    <p:sldId id="652" r:id="rId9"/>
    <p:sldId id="651" r:id="rId10"/>
    <p:sldId id="650" r:id="rId11"/>
    <p:sldId id="653" r:id="rId12"/>
    <p:sldId id="658" r:id="rId13"/>
    <p:sldId id="659" r:id="rId14"/>
    <p:sldId id="646" r:id="rId15"/>
    <p:sldId id="644" r:id="rId16"/>
    <p:sldId id="660" r:id="rId17"/>
    <p:sldId id="645" r:id="rId18"/>
    <p:sldId id="661" r:id="rId19"/>
    <p:sldId id="663" r:id="rId20"/>
    <p:sldId id="662" r:id="rId21"/>
    <p:sldId id="655" r:id="rId22"/>
    <p:sldId id="656" r:id="rId23"/>
    <p:sldId id="657" r:id="rId24"/>
  </p:sldIdLst>
  <p:sldSz cx="9902825" cy="6858000"/>
  <p:notesSz cx="68580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4D1E8D3-00C4-4DA3-8189-1B154D95A0D2}">
          <p14:sldIdLst>
            <p14:sldId id="548"/>
            <p14:sldId id="647"/>
            <p14:sldId id="648"/>
            <p14:sldId id="649"/>
            <p14:sldId id="652"/>
            <p14:sldId id="651"/>
            <p14:sldId id="650"/>
            <p14:sldId id="653"/>
            <p14:sldId id="658"/>
            <p14:sldId id="659"/>
            <p14:sldId id="646"/>
            <p14:sldId id="644"/>
            <p14:sldId id="660"/>
            <p14:sldId id="645"/>
            <p14:sldId id="661"/>
            <p14:sldId id="663"/>
            <p14:sldId id="662"/>
            <p14:sldId id="655"/>
            <p14:sldId id="656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629" userDrawn="1">
          <p15:clr>
            <a:srgbClr val="A4A3A4"/>
          </p15:clr>
        </p15:guide>
        <p15:guide id="3" orient="horz" pos="997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217" userDrawn="1">
          <p15:clr>
            <a:srgbClr val="A4A3A4"/>
          </p15:clr>
        </p15:guide>
        <p15:guide id="6" orient="horz" pos="3582" userDrawn="1">
          <p15:clr>
            <a:srgbClr val="A4A3A4"/>
          </p15:clr>
        </p15:guide>
        <p15:guide id="7" orient="horz" pos="4054" userDrawn="1">
          <p15:clr>
            <a:srgbClr val="A4A3A4"/>
          </p15:clr>
        </p15:guide>
        <p15:guide id="8" pos="683" userDrawn="1">
          <p15:clr>
            <a:srgbClr val="A4A3A4"/>
          </p15:clr>
        </p15:guide>
        <p15:guide id="9" pos="1105" userDrawn="1">
          <p15:clr>
            <a:srgbClr val="A4A3A4"/>
          </p15:clr>
        </p15:guide>
        <p15:guide id="10" pos="5836" userDrawn="1">
          <p15:clr>
            <a:srgbClr val="A4A3A4"/>
          </p15:clr>
        </p15:guide>
        <p15:guide id="11" pos="3379" userDrawn="1">
          <p15:clr>
            <a:srgbClr val="A4A3A4"/>
          </p15:clr>
        </p15:guide>
        <p15:guide id="12" pos="237" userDrawn="1">
          <p15:clr>
            <a:srgbClr val="A4A3A4"/>
          </p15:clr>
        </p15:guide>
        <p15:guide id="13" pos="35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us Hallberg" initials="m" lastIdx="17" clrIdx="0"/>
  <p:cmAuthor id="1" name="Jenny Fors" initials="JF" lastIdx="11" clrIdx="1"/>
  <p:cmAuthor id="2" name="Åsa Ankarcrona" initials="ÅA" lastIdx="5" clrIdx="2"/>
  <p:cmAuthor id="3" name="user" initials="u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22E"/>
    <a:srgbClr val="FFFF66"/>
    <a:srgbClr val="336699"/>
    <a:srgbClr val="FFFF00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0874" autoAdjust="0"/>
  </p:normalViewPr>
  <p:slideViewPr>
    <p:cSldViewPr snapToGrid="0" showGuides="1">
      <p:cViewPr varScale="1">
        <p:scale>
          <a:sx n="68" d="100"/>
          <a:sy n="68" d="100"/>
        </p:scale>
        <p:origin x="828" y="66"/>
      </p:cViewPr>
      <p:guideLst>
        <p:guide orient="horz" pos="1296"/>
        <p:guide orient="horz" pos="629"/>
        <p:guide orient="horz" pos="997"/>
        <p:guide orient="horz"/>
        <p:guide orient="horz" pos="217"/>
        <p:guide orient="horz" pos="3582"/>
        <p:guide orient="horz" pos="4054"/>
        <p:guide pos="683"/>
        <p:guide pos="1105"/>
        <p:guide pos="5836"/>
        <p:guide pos="3379"/>
        <p:guide pos="237"/>
        <p:guide pos="3565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898" y="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19/03/2025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BFFEC4B6-6678-4228-AB02-6D356D3067CB}" type="datetimeFigureOut">
              <a:rPr lang="en-GB" smtClean="0"/>
              <a:pPr/>
              <a:t>19/03/2025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696913"/>
            <a:ext cx="50323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1" cy="46482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B95CF7CE-F4C0-45D9-88AF-B8369C4CCE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04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0850" indent="-177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C00000"/>
                </a:solidFill>
              </a:rPr>
              <a:t>VCO g</a:t>
            </a:r>
            <a:r>
              <a:rPr lang="en-US" dirty="0" err="1">
                <a:solidFill>
                  <a:srgbClr val="C00000"/>
                </a:solidFill>
              </a:rPr>
              <a:t>enerates</a:t>
            </a:r>
            <a:r>
              <a:rPr lang="en-US" dirty="0">
                <a:solidFill>
                  <a:srgbClr val="C00000"/>
                </a:solidFill>
              </a:rPr>
              <a:t> an RF signal at a frequency determined by an input control voltage</a:t>
            </a:r>
            <a:endParaRPr lang="sv-SE" dirty="0">
              <a:solidFill>
                <a:srgbClr val="C00000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CF7CE-F4C0-45D9-88AF-B8369C4CCE1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71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CF7CE-F4C0-45D9-88AF-B8369C4CCE1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27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CF7CE-F4C0-45D9-88AF-B8369C4CCE1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65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CF7CE-F4C0-45D9-88AF-B8369C4CCE1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33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3613150"/>
            <a:ext cx="9902825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698323" y="1161181"/>
            <a:ext cx="7563940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698083" y="2276872"/>
            <a:ext cx="756690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76514" y="344489"/>
            <a:ext cx="870654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489804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504" y="4049403"/>
            <a:ext cx="9910264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8574" y="4480919"/>
            <a:ext cx="9921922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4" y="4482313"/>
            <a:ext cx="9902822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5392" y="4336986"/>
            <a:ext cx="9906444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1130" y="5966252"/>
            <a:ext cx="9917401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20E700D2-3606-4B47-94EA-7DA0479F373B}" type="datetime1">
              <a:rPr lang="sv-SE" smtClean="0"/>
              <a:t>2025-03-19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4" y="344489"/>
            <a:ext cx="717748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753625" y="1582739"/>
            <a:ext cx="7511362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3B15CC1-6AB5-458D-AFCB-049458B743D8}" type="datetime1">
              <a:rPr lang="sv-SE" smtClean="0"/>
              <a:t>2025-03-19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>
                <a:solidFill>
                  <a:schemeClr val="tx1"/>
                </a:solidFill>
              </a:defRPr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9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94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94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6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6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0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0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9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07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894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894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25" y="1681163"/>
            <a:ext cx="4210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25" y="2505075"/>
            <a:ext cx="42100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5938" y="1567543"/>
            <a:ext cx="8479049" cy="409348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b="1" cap="none" baseline="0" dirty="0" smtClean="0"/>
            </a:lvl1pPr>
          </a:lstStyle>
          <a:p>
            <a:r>
              <a:rPr lang="sv-SE" dirty="0"/>
              <a:t>RWC’2025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88988" y="6280057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52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57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8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316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7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6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6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8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5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0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0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7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825625"/>
            <a:ext cx="41941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8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07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894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8941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25" y="1681163"/>
            <a:ext cx="4210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25" y="2505075"/>
            <a:ext cx="421005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lnSpc>
                <a:spcPts val="900"/>
              </a:lnSpc>
            </a:pPr>
            <a:r>
              <a:rPr lang="sv-SE" dirty="0"/>
              <a:t>ASHES’2020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US" smtClean="0"/>
              <a:pPr>
                <a:lnSpc>
                  <a:spcPts val="9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0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6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7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2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87425"/>
            <a:ext cx="50133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09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316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2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D87-995A-473A-8EDD-2FB4E05FC3EE}" type="datetime1">
              <a:rPr lang="sv-SE" smtClean="0"/>
              <a:t>2025-03-19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BFC3-EF14-4195-BE4E-8B3F2D67D8F5}" type="datetime1">
              <a:rPr lang="sv-SE" smtClean="0"/>
              <a:t>2025-03-19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6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1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D724-2BC9-41CC-ADC6-E7BECE4D6365}" type="datetime1">
              <a:rPr lang="sv-SE" smtClean="0"/>
              <a:t>2025-03-19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1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41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3737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D729-360A-454B-92CB-694281345824}" type="datetime1">
              <a:rPr lang="sv-SE" smtClean="0"/>
              <a:t>2025-03-19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53625" y="1582739"/>
            <a:ext cx="3587706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659739" y="1582739"/>
            <a:ext cx="3605248" cy="407828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DA952238-4DD3-43EE-B993-BA2FDEF2A283}" type="datetime1">
              <a:rPr lang="sv-SE" smtClean="0"/>
              <a:t>2025-03-19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1096-AF6B-46A2-B30C-893AB28CBC89}" type="datetime1">
              <a:rPr lang="sv-SE" smtClean="0"/>
              <a:t>2025-03-19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2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D658-F880-4B39-98A5-47C16FD65482}" type="datetime1">
              <a:rPr lang="sv-SE" smtClean="0"/>
              <a:t>2025-03-19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88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19A3-B0FD-4E1B-91DB-7EA314DA7F34}" type="datetime1">
              <a:rPr lang="sv-SE" smtClean="0"/>
              <a:t>2025-03-19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1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1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79D0-EFBC-4BE9-B727-032C44260359}" type="datetime1">
              <a:rPr lang="sv-SE" smtClean="0"/>
              <a:t>2025-03-19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2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3832-2C81-4473-9073-A84A9B4DAEB8}" type="datetime1">
              <a:rPr lang="sv-SE" smtClean="0"/>
              <a:t>2025-03-19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3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F3D-6844-40F9-B4D4-C3BE37735311}" type="datetime1">
              <a:rPr lang="sv-SE" smtClean="0"/>
              <a:t>2025-03-19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5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9548" y="274639"/>
            <a:ext cx="22281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41" y="274639"/>
            <a:ext cx="65193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1DA3-E817-4E3A-91CD-299D34C5016A}" type="datetime1">
              <a:rPr lang="sv-SE" smtClean="0"/>
              <a:t>2025-03-19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ADTC 2017-05-09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5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53625" y="1582739"/>
            <a:ext cx="3587706" cy="4078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659739" y="1582740"/>
            <a:ext cx="3605248" cy="40782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753626" y="5710519"/>
            <a:ext cx="3711841" cy="177894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 err="1"/>
              <a:t>Footer</a:t>
            </a:r>
            <a:endParaRPr lang="en-GB" dirty="0"/>
          </a:p>
        </p:txBody>
      </p:sp>
      <p:sp>
        <p:nvSpPr>
          <p:cNvPr id="15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1753625" y="1147764"/>
            <a:ext cx="7511362" cy="287337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sv-SE" dirty="0" err="1"/>
              <a:t>Unit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measure</a:t>
            </a:r>
            <a:endParaRPr lang="en-GB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F4AD2105-2307-4DC2-B78E-1D7E6F683901}" type="datetime1">
              <a:rPr lang="sv-SE" smtClean="0"/>
              <a:t>2025-03-19</a:t>
            </a:fld>
            <a:endParaRPr lang="sv-SE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53625" y="1147764"/>
            <a:ext cx="7511362" cy="287337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sv-SE" dirty="0" err="1"/>
              <a:t>Unit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measure</a:t>
            </a:r>
            <a:endParaRPr lang="en-GB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1753625" y="1582739"/>
            <a:ext cx="7511362" cy="41036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1753626" y="5710519"/>
            <a:ext cx="3711841" cy="177894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 err="1"/>
              <a:t>Footer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321CC907-886C-499C-9C16-19356800A190}" type="datetime1">
              <a:rPr lang="sv-SE" smtClean="0"/>
              <a:t>2025-03-19</a:t>
            </a:fld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63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659739" y="1582739"/>
            <a:ext cx="3605248" cy="407828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753625" y="1582739"/>
            <a:ext cx="3605248" cy="407828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D9D39A88-A722-4DC6-A25C-C04598911CF6}" type="datetime1">
              <a:rPr lang="sv-SE" smtClean="0"/>
              <a:t>2025-03-19</a:t>
            </a:fld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753625" y="404870"/>
            <a:ext cx="7511362" cy="66833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en-GB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8033" y="1582739"/>
            <a:ext cx="9969109" cy="471120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213854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196100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65541"/>
              <a:gd name="connsiteX1" fmla="*/ 9150613 w 9152201"/>
              <a:gd name="connsiteY1" fmla="*/ 9702 h 4265541"/>
              <a:gd name="connsiteX2" fmla="*/ 9150613 w 9152201"/>
              <a:gd name="connsiteY2" fmla="*/ 89 h 4265541"/>
              <a:gd name="connsiteX3" fmla="*/ 9140347 w 9152201"/>
              <a:gd name="connsiteY3" fmla="*/ 3967387 h 4265541"/>
              <a:gd name="connsiteX4" fmla="*/ 1344317 w 9152201"/>
              <a:gd name="connsiteY4" fmla="*/ 3963016 h 4265541"/>
              <a:gd name="connsiteX5" fmla="*/ 1269350 w 9152201"/>
              <a:gd name="connsiteY5" fmla="*/ 4009885 h 4265541"/>
              <a:gd name="connsiteX6" fmla="*/ 1262230 w 9152201"/>
              <a:gd name="connsiteY6" fmla="*/ 4220084 h 4265541"/>
              <a:gd name="connsiteX7" fmla="*/ 1196100 w 9152201"/>
              <a:gd name="connsiteY7" fmla="*/ 4258492 h 4265541"/>
              <a:gd name="connsiteX8" fmla="*/ 4376 w 9152201"/>
              <a:gd name="connsiteY8" fmla="*/ 4265541 h 4265541"/>
              <a:gd name="connsiteX9" fmla="*/ 6613 w 9152201"/>
              <a:gd name="connsiteY9" fmla="*/ 718270 h 4265541"/>
              <a:gd name="connsiteX10" fmla="*/ 806 w 9152201"/>
              <a:gd name="connsiteY10" fmla="*/ 0 h 4265541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75580"/>
              <a:gd name="connsiteX1" fmla="*/ 9150613 w 9152201"/>
              <a:gd name="connsiteY1" fmla="*/ 9702 h 4275580"/>
              <a:gd name="connsiteX2" fmla="*/ 9150613 w 9152201"/>
              <a:gd name="connsiteY2" fmla="*/ 89 h 4275580"/>
              <a:gd name="connsiteX3" fmla="*/ 9140347 w 9152201"/>
              <a:gd name="connsiteY3" fmla="*/ 3967387 h 4275580"/>
              <a:gd name="connsiteX4" fmla="*/ 1344317 w 9152201"/>
              <a:gd name="connsiteY4" fmla="*/ 3963016 h 4275580"/>
              <a:gd name="connsiteX5" fmla="*/ 1269350 w 9152201"/>
              <a:gd name="connsiteY5" fmla="*/ 4009885 h 4275580"/>
              <a:gd name="connsiteX6" fmla="*/ 1262230 w 9152201"/>
              <a:gd name="connsiteY6" fmla="*/ 4220084 h 4275580"/>
              <a:gd name="connsiteX7" fmla="*/ 1173736 w 9152201"/>
              <a:gd name="connsiteY7" fmla="*/ 4268653 h 4275580"/>
              <a:gd name="connsiteX8" fmla="*/ 4376 w 9152201"/>
              <a:gd name="connsiteY8" fmla="*/ 4265541 h 4275580"/>
              <a:gd name="connsiteX9" fmla="*/ 6613 w 9152201"/>
              <a:gd name="connsiteY9" fmla="*/ 718270 h 4275580"/>
              <a:gd name="connsiteX10" fmla="*/ 806 w 9152201"/>
              <a:gd name="connsiteY10" fmla="*/ 0 h 4275580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90821"/>
              <a:gd name="connsiteX1" fmla="*/ 9150613 w 9152201"/>
              <a:gd name="connsiteY1" fmla="*/ 9702 h 4290821"/>
              <a:gd name="connsiteX2" fmla="*/ 9150613 w 9152201"/>
              <a:gd name="connsiteY2" fmla="*/ 89 h 4290821"/>
              <a:gd name="connsiteX3" fmla="*/ 9140347 w 9152201"/>
              <a:gd name="connsiteY3" fmla="*/ 3967387 h 4290821"/>
              <a:gd name="connsiteX4" fmla="*/ 1344317 w 9152201"/>
              <a:gd name="connsiteY4" fmla="*/ 3963016 h 4290821"/>
              <a:gd name="connsiteX5" fmla="*/ 1269350 w 9152201"/>
              <a:gd name="connsiteY5" fmla="*/ 4009885 h 4290821"/>
              <a:gd name="connsiteX6" fmla="*/ 1262230 w 9152201"/>
              <a:gd name="connsiteY6" fmla="*/ 4220084 h 4290821"/>
              <a:gd name="connsiteX7" fmla="*/ 1173736 w 9152201"/>
              <a:gd name="connsiteY7" fmla="*/ 4268653 h 4290821"/>
              <a:gd name="connsiteX8" fmla="*/ 4376 w 9152201"/>
              <a:gd name="connsiteY8" fmla="*/ 4265541 h 4290821"/>
              <a:gd name="connsiteX9" fmla="*/ 6613 w 9152201"/>
              <a:gd name="connsiteY9" fmla="*/ 718270 h 4290821"/>
              <a:gd name="connsiteX10" fmla="*/ 806 w 9152201"/>
              <a:gd name="connsiteY10" fmla="*/ 0 h 4290821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4376 w 9152201"/>
              <a:gd name="connsiteY8" fmla="*/ 4265541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2201"/>
              <a:gd name="connsiteY0" fmla="*/ 0 h 4275702"/>
              <a:gd name="connsiteX1" fmla="*/ 9150613 w 9152201"/>
              <a:gd name="connsiteY1" fmla="*/ 9702 h 4275702"/>
              <a:gd name="connsiteX2" fmla="*/ 9150613 w 9152201"/>
              <a:gd name="connsiteY2" fmla="*/ 89 h 4275702"/>
              <a:gd name="connsiteX3" fmla="*/ 9140347 w 9152201"/>
              <a:gd name="connsiteY3" fmla="*/ 3967387 h 4275702"/>
              <a:gd name="connsiteX4" fmla="*/ 1344317 w 9152201"/>
              <a:gd name="connsiteY4" fmla="*/ 3963016 h 4275702"/>
              <a:gd name="connsiteX5" fmla="*/ 1269350 w 9152201"/>
              <a:gd name="connsiteY5" fmla="*/ 4009885 h 4275702"/>
              <a:gd name="connsiteX6" fmla="*/ 1262230 w 9152201"/>
              <a:gd name="connsiteY6" fmla="*/ 4220084 h 4275702"/>
              <a:gd name="connsiteX7" fmla="*/ 1173736 w 9152201"/>
              <a:gd name="connsiteY7" fmla="*/ 4268653 h 4275702"/>
              <a:gd name="connsiteX8" fmla="*/ 0 w 9152201"/>
              <a:gd name="connsiteY8" fmla="*/ 4275702 h 4275702"/>
              <a:gd name="connsiteX9" fmla="*/ 6613 w 9152201"/>
              <a:gd name="connsiteY9" fmla="*/ 718270 h 4275702"/>
              <a:gd name="connsiteX10" fmla="*/ 806 w 9152201"/>
              <a:gd name="connsiteY10" fmla="*/ 0 h 4275702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0 w 9152201"/>
              <a:gd name="connsiteY8" fmla="*/ 4265542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45123 w 9153007"/>
              <a:gd name="connsiteY4" fmla="*/ 396301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39531 w 9153007"/>
              <a:gd name="connsiteY4" fmla="*/ 3968097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1134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4881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67917"/>
              <a:gd name="connsiteY0" fmla="*/ 0 h 4276230"/>
              <a:gd name="connsiteX1" fmla="*/ 9151419 w 9167917"/>
              <a:gd name="connsiteY1" fmla="*/ 9702 h 4276230"/>
              <a:gd name="connsiteX2" fmla="*/ 9151419 w 9167917"/>
              <a:gd name="connsiteY2" fmla="*/ 89 h 4276230"/>
              <a:gd name="connsiteX3" fmla="*/ 9167917 w 9167917"/>
              <a:gd name="connsiteY3" fmla="*/ 3974881 h 4276230"/>
              <a:gd name="connsiteX4" fmla="*/ 1352489 w 9167917"/>
              <a:gd name="connsiteY4" fmla="*/ 3975946 h 4276230"/>
              <a:gd name="connsiteX5" fmla="*/ 1270156 w 9167917"/>
              <a:gd name="connsiteY5" fmla="*/ 4009885 h 4276230"/>
              <a:gd name="connsiteX6" fmla="*/ 1263036 w 9167917"/>
              <a:gd name="connsiteY6" fmla="*/ 4220084 h 4276230"/>
              <a:gd name="connsiteX7" fmla="*/ 1174542 w 9167917"/>
              <a:gd name="connsiteY7" fmla="*/ 4268653 h 4276230"/>
              <a:gd name="connsiteX8" fmla="*/ 806 w 9167917"/>
              <a:gd name="connsiteY8" fmla="*/ 4265543 h 4276230"/>
              <a:gd name="connsiteX9" fmla="*/ 7419 w 9167917"/>
              <a:gd name="connsiteY9" fmla="*/ 718270 h 4276230"/>
              <a:gd name="connsiteX10" fmla="*/ 806 w 9167917"/>
              <a:gd name="connsiteY10" fmla="*/ 0 h 4276230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6 w 9167917"/>
              <a:gd name="connsiteY8" fmla="*/ 4250555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90722 w 9257833"/>
              <a:gd name="connsiteY0" fmla="*/ 0 h 4268653"/>
              <a:gd name="connsiteX1" fmla="*/ 9241335 w 9257833"/>
              <a:gd name="connsiteY1" fmla="*/ 9702 h 4268653"/>
              <a:gd name="connsiteX2" fmla="*/ 9241335 w 9257833"/>
              <a:gd name="connsiteY2" fmla="*/ 89 h 4268653"/>
              <a:gd name="connsiteX3" fmla="*/ 9257833 w 9257833"/>
              <a:gd name="connsiteY3" fmla="*/ 3974881 h 4268653"/>
              <a:gd name="connsiteX4" fmla="*/ 1442405 w 9257833"/>
              <a:gd name="connsiteY4" fmla="*/ 3975946 h 4268653"/>
              <a:gd name="connsiteX5" fmla="*/ 1360072 w 9257833"/>
              <a:gd name="connsiteY5" fmla="*/ 4009885 h 4268653"/>
              <a:gd name="connsiteX6" fmla="*/ 1352952 w 9257833"/>
              <a:gd name="connsiteY6" fmla="*/ 4220084 h 4268653"/>
              <a:gd name="connsiteX7" fmla="*/ 1264458 w 9257833"/>
              <a:gd name="connsiteY7" fmla="*/ 4268653 h 4268653"/>
              <a:gd name="connsiteX8" fmla="*/ 0 w 9257833"/>
              <a:gd name="connsiteY8" fmla="*/ 4246809 h 4268653"/>
              <a:gd name="connsiteX9" fmla="*/ 97335 w 9257833"/>
              <a:gd name="connsiteY9" fmla="*/ 718270 h 4268653"/>
              <a:gd name="connsiteX10" fmla="*/ 90722 w 9257833"/>
              <a:gd name="connsiteY10" fmla="*/ 0 h 4268653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7 w 9167917"/>
              <a:gd name="connsiteY8" fmla="*/ 4261796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70102 w 9237213"/>
              <a:gd name="connsiteY0" fmla="*/ 0 h 4273036"/>
              <a:gd name="connsiteX1" fmla="*/ 9220715 w 9237213"/>
              <a:gd name="connsiteY1" fmla="*/ 9702 h 4273036"/>
              <a:gd name="connsiteX2" fmla="*/ 9220715 w 9237213"/>
              <a:gd name="connsiteY2" fmla="*/ 89 h 4273036"/>
              <a:gd name="connsiteX3" fmla="*/ 9237213 w 9237213"/>
              <a:gd name="connsiteY3" fmla="*/ 3974881 h 4273036"/>
              <a:gd name="connsiteX4" fmla="*/ 1421785 w 9237213"/>
              <a:gd name="connsiteY4" fmla="*/ 3975946 h 4273036"/>
              <a:gd name="connsiteX5" fmla="*/ 1339452 w 9237213"/>
              <a:gd name="connsiteY5" fmla="*/ 4009885 h 4273036"/>
              <a:gd name="connsiteX6" fmla="*/ 1332332 w 9237213"/>
              <a:gd name="connsiteY6" fmla="*/ 4220084 h 4273036"/>
              <a:gd name="connsiteX7" fmla="*/ 1243838 w 9237213"/>
              <a:gd name="connsiteY7" fmla="*/ 4268653 h 4273036"/>
              <a:gd name="connsiteX8" fmla="*/ 0 w 9237213"/>
              <a:gd name="connsiteY8" fmla="*/ 4273036 h 4273036"/>
              <a:gd name="connsiteX9" fmla="*/ 76715 w 9237213"/>
              <a:gd name="connsiteY9" fmla="*/ 718270 h 4273036"/>
              <a:gd name="connsiteX10" fmla="*/ 70102 w 9237213"/>
              <a:gd name="connsiteY10" fmla="*/ 0 h 4273036"/>
              <a:gd name="connsiteX0" fmla="*/ 53607 w 9220718"/>
              <a:gd name="connsiteY0" fmla="*/ 0 h 4268653"/>
              <a:gd name="connsiteX1" fmla="*/ 9204220 w 9220718"/>
              <a:gd name="connsiteY1" fmla="*/ 9702 h 4268653"/>
              <a:gd name="connsiteX2" fmla="*/ 9204220 w 9220718"/>
              <a:gd name="connsiteY2" fmla="*/ 89 h 4268653"/>
              <a:gd name="connsiteX3" fmla="*/ 9220718 w 9220718"/>
              <a:gd name="connsiteY3" fmla="*/ 3974881 h 4268653"/>
              <a:gd name="connsiteX4" fmla="*/ 1405290 w 9220718"/>
              <a:gd name="connsiteY4" fmla="*/ 3975946 h 4268653"/>
              <a:gd name="connsiteX5" fmla="*/ 1322957 w 9220718"/>
              <a:gd name="connsiteY5" fmla="*/ 4009885 h 4268653"/>
              <a:gd name="connsiteX6" fmla="*/ 1315837 w 9220718"/>
              <a:gd name="connsiteY6" fmla="*/ 4220084 h 4268653"/>
              <a:gd name="connsiteX7" fmla="*/ 1227343 w 9220718"/>
              <a:gd name="connsiteY7" fmla="*/ 4268653 h 4268653"/>
              <a:gd name="connsiteX8" fmla="*/ 0 w 9220718"/>
              <a:gd name="connsiteY8" fmla="*/ 4265542 h 4268653"/>
              <a:gd name="connsiteX9" fmla="*/ 60220 w 9220718"/>
              <a:gd name="connsiteY9" fmla="*/ 718270 h 4268653"/>
              <a:gd name="connsiteX10" fmla="*/ 53607 w 9220718"/>
              <a:gd name="connsiteY10" fmla="*/ 0 h 4268653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27343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06724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17785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1084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8 w 9220718"/>
              <a:gd name="connsiteY0" fmla="*/ 0 h 4271068"/>
              <a:gd name="connsiteX1" fmla="*/ 9204220 w 9220718"/>
              <a:gd name="connsiteY1" fmla="*/ 9701 h 4271068"/>
              <a:gd name="connsiteX2" fmla="*/ 9204220 w 9220718"/>
              <a:gd name="connsiteY2" fmla="*/ 88 h 4271068"/>
              <a:gd name="connsiteX3" fmla="*/ 9220718 w 9220718"/>
              <a:gd name="connsiteY3" fmla="*/ 3974880 h 4271068"/>
              <a:gd name="connsiteX4" fmla="*/ 1405290 w 9220718"/>
              <a:gd name="connsiteY4" fmla="*/ 3975945 h 4271068"/>
              <a:gd name="connsiteX5" fmla="*/ 1322957 w 9220718"/>
              <a:gd name="connsiteY5" fmla="*/ 4009884 h 4271068"/>
              <a:gd name="connsiteX6" fmla="*/ 1315837 w 9220718"/>
              <a:gd name="connsiteY6" fmla="*/ 4220083 h 4271068"/>
              <a:gd name="connsiteX7" fmla="*/ 1210847 w 9220718"/>
              <a:gd name="connsiteY7" fmla="*/ 4268652 h 4271068"/>
              <a:gd name="connsiteX8" fmla="*/ 0 w 9220718"/>
              <a:gd name="connsiteY8" fmla="*/ 4265541 h 4271068"/>
              <a:gd name="connsiteX9" fmla="*/ 60220 w 9220718"/>
              <a:gd name="connsiteY9" fmla="*/ 718269 h 4271068"/>
              <a:gd name="connsiteX10" fmla="*/ 53608 w 9220718"/>
              <a:gd name="connsiteY10" fmla="*/ 0 h 4271068"/>
              <a:gd name="connsiteX0" fmla="*/ 92467 w 9259577"/>
              <a:gd name="connsiteY0" fmla="*/ 0 h 4271068"/>
              <a:gd name="connsiteX1" fmla="*/ 9243079 w 9259577"/>
              <a:gd name="connsiteY1" fmla="*/ 9701 h 4271068"/>
              <a:gd name="connsiteX2" fmla="*/ 9243079 w 9259577"/>
              <a:gd name="connsiteY2" fmla="*/ 88 h 4271068"/>
              <a:gd name="connsiteX3" fmla="*/ 9259577 w 9259577"/>
              <a:gd name="connsiteY3" fmla="*/ 3974880 h 4271068"/>
              <a:gd name="connsiteX4" fmla="*/ 1444149 w 9259577"/>
              <a:gd name="connsiteY4" fmla="*/ 3975945 h 4271068"/>
              <a:gd name="connsiteX5" fmla="*/ 1361816 w 9259577"/>
              <a:gd name="connsiteY5" fmla="*/ 4009884 h 4271068"/>
              <a:gd name="connsiteX6" fmla="*/ 1354696 w 9259577"/>
              <a:gd name="connsiteY6" fmla="*/ 4220083 h 4271068"/>
              <a:gd name="connsiteX7" fmla="*/ 1249706 w 9259577"/>
              <a:gd name="connsiteY7" fmla="*/ 4268652 h 4271068"/>
              <a:gd name="connsiteX8" fmla="*/ 38859 w 9259577"/>
              <a:gd name="connsiteY8" fmla="*/ 4265541 h 4271068"/>
              <a:gd name="connsiteX9" fmla="*/ 4233 w 9259577"/>
              <a:gd name="connsiteY9" fmla="*/ 718269 h 4271068"/>
              <a:gd name="connsiteX10" fmla="*/ 92467 w 9259577"/>
              <a:gd name="connsiteY10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246481 w 9413591"/>
              <a:gd name="connsiteY0" fmla="*/ 0 h 4271068"/>
              <a:gd name="connsiteX1" fmla="*/ 9397093 w 9413591"/>
              <a:gd name="connsiteY1" fmla="*/ 9701 h 4271068"/>
              <a:gd name="connsiteX2" fmla="*/ 9397093 w 9413591"/>
              <a:gd name="connsiteY2" fmla="*/ 88 h 4271068"/>
              <a:gd name="connsiteX3" fmla="*/ 9413591 w 9413591"/>
              <a:gd name="connsiteY3" fmla="*/ 3974880 h 4271068"/>
              <a:gd name="connsiteX4" fmla="*/ 1598163 w 9413591"/>
              <a:gd name="connsiteY4" fmla="*/ 3975945 h 4271068"/>
              <a:gd name="connsiteX5" fmla="*/ 1515830 w 9413591"/>
              <a:gd name="connsiteY5" fmla="*/ 4009884 h 4271068"/>
              <a:gd name="connsiteX6" fmla="*/ 1508710 w 9413591"/>
              <a:gd name="connsiteY6" fmla="*/ 4220083 h 4271068"/>
              <a:gd name="connsiteX7" fmla="*/ 1403720 w 9413591"/>
              <a:gd name="connsiteY7" fmla="*/ 4268652 h 4271068"/>
              <a:gd name="connsiteX8" fmla="*/ 192873 w 9413591"/>
              <a:gd name="connsiteY8" fmla="*/ 4265541 h 4271068"/>
              <a:gd name="connsiteX9" fmla="*/ 246481 w 9413591"/>
              <a:gd name="connsiteY9" fmla="*/ 0 h 4271068"/>
              <a:gd name="connsiteX0" fmla="*/ 64211 w 9231321"/>
              <a:gd name="connsiteY0" fmla="*/ 0 h 4271068"/>
              <a:gd name="connsiteX1" fmla="*/ 9214823 w 9231321"/>
              <a:gd name="connsiteY1" fmla="*/ 9701 h 4271068"/>
              <a:gd name="connsiteX2" fmla="*/ 9214823 w 9231321"/>
              <a:gd name="connsiteY2" fmla="*/ 88 h 4271068"/>
              <a:gd name="connsiteX3" fmla="*/ 9231321 w 9231321"/>
              <a:gd name="connsiteY3" fmla="*/ 3974880 h 4271068"/>
              <a:gd name="connsiteX4" fmla="*/ 1415893 w 9231321"/>
              <a:gd name="connsiteY4" fmla="*/ 3975945 h 4271068"/>
              <a:gd name="connsiteX5" fmla="*/ 1333560 w 9231321"/>
              <a:gd name="connsiteY5" fmla="*/ 4009884 h 4271068"/>
              <a:gd name="connsiteX6" fmla="*/ 1326440 w 9231321"/>
              <a:gd name="connsiteY6" fmla="*/ 4220083 h 4271068"/>
              <a:gd name="connsiteX7" fmla="*/ 1221450 w 9231321"/>
              <a:gd name="connsiteY7" fmla="*/ 4268652 h 4271068"/>
              <a:gd name="connsiteX8" fmla="*/ 10603 w 9231321"/>
              <a:gd name="connsiteY8" fmla="*/ 4265541 h 4271068"/>
              <a:gd name="connsiteX9" fmla="*/ 64211 w 9231321"/>
              <a:gd name="connsiteY9" fmla="*/ 0 h 4271068"/>
              <a:gd name="connsiteX0" fmla="*/ 10604 w 9177714"/>
              <a:gd name="connsiteY0" fmla="*/ 0 h 4276228"/>
              <a:gd name="connsiteX1" fmla="*/ 9161216 w 9177714"/>
              <a:gd name="connsiteY1" fmla="*/ 9701 h 4276228"/>
              <a:gd name="connsiteX2" fmla="*/ 9161216 w 9177714"/>
              <a:gd name="connsiteY2" fmla="*/ 88 h 4276228"/>
              <a:gd name="connsiteX3" fmla="*/ 9177714 w 9177714"/>
              <a:gd name="connsiteY3" fmla="*/ 3974880 h 4276228"/>
              <a:gd name="connsiteX4" fmla="*/ 1362286 w 9177714"/>
              <a:gd name="connsiteY4" fmla="*/ 3975945 h 4276228"/>
              <a:gd name="connsiteX5" fmla="*/ 1279953 w 9177714"/>
              <a:gd name="connsiteY5" fmla="*/ 4009884 h 4276228"/>
              <a:gd name="connsiteX6" fmla="*/ 1272833 w 9177714"/>
              <a:gd name="connsiteY6" fmla="*/ 4220083 h 4276228"/>
              <a:gd name="connsiteX7" fmla="*/ 1167843 w 9177714"/>
              <a:gd name="connsiteY7" fmla="*/ 4268652 h 4276228"/>
              <a:gd name="connsiteX8" fmla="*/ 10603 w 9177714"/>
              <a:gd name="connsiteY8" fmla="*/ 4265541 h 4276228"/>
              <a:gd name="connsiteX9" fmla="*/ 10604 w 9177714"/>
              <a:gd name="connsiteY9" fmla="*/ 0 h 4276228"/>
              <a:gd name="connsiteX0" fmla="*/ 10604 w 9177714"/>
              <a:gd name="connsiteY0" fmla="*/ 0 h 4268609"/>
              <a:gd name="connsiteX1" fmla="*/ 9161216 w 9177714"/>
              <a:gd name="connsiteY1" fmla="*/ 9701 h 4268609"/>
              <a:gd name="connsiteX2" fmla="*/ 9161216 w 9177714"/>
              <a:gd name="connsiteY2" fmla="*/ 88 h 4268609"/>
              <a:gd name="connsiteX3" fmla="*/ 9177714 w 9177714"/>
              <a:gd name="connsiteY3" fmla="*/ 3974880 h 4268609"/>
              <a:gd name="connsiteX4" fmla="*/ 1362286 w 9177714"/>
              <a:gd name="connsiteY4" fmla="*/ 3975945 h 4268609"/>
              <a:gd name="connsiteX5" fmla="*/ 1279953 w 9177714"/>
              <a:gd name="connsiteY5" fmla="*/ 4009884 h 4268609"/>
              <a:gd name="connsiteX6" fmla="*/ 1272833 w 9177714"/>
              <a:gd name="connsiteY6" fmla="*/ 4220083 h 4268609"/>
              <a:gd name="connsiteX7" fmla="*/ 1206981 w 9177714"/>
              <a:gd name="connsiteY7" fmla="*/ 4261033 h 4268609"/>
              <a:gd name="connsiteX8" fmla="*/ 10603 w 9177714"/>
              <a:gd name="connsiteY8" fmla="*/ 4265541 h 4268609"/>
              <a:gd name="connsiteX9" fmla="*/ 10604 w 9177714"/>
              <a:gd name="connsiteY9" fmla="*/ 0 h 4268609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184616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8698"/>
              <a:gd name="connsiteX1" fmla="*/ 9161216 w 9177714"/>
              <a:gd name="connsiteY1" fmla="*/ 9701 h 4268698"/>
              <a:gd name="connsiteX2" fmla="*/ 9161216 w 9177714"/>
              <a:gd name="connsiteY2" fmla="*/ 88 h 4268698"/>
              <a:gd name="connsiteX3" fmla="*/ 9177714 w 9177714"/>
              <a:gd name="connsiteY3" fmla="*/ 3974880 h 4268698"/>
              <a:gd name="connsiteX4" fmla="*/ 1362286 w 9177714"/>
              <a:gd name="connsiteY4" fmla="*/ 3975945 h 4268698"/>
              <a:gd name="connsiteX5" fmla="*/ 1279953 w 9177714"/>
              <a:gd name="connsiteY5" fmla="*/ 4009884 h 4268698"/>
              <a:gd name="connsiteX6" fmla="*/ 1272833 w 9177714"/>
              <a:gd name="connsiteY6" fmla="*/ 4197223 h 4268698"/>
              <a:gd name="connsiteX7" fmla="*/ 1173434 w 9177714"/>
              <a:gd name="connsiteY7" fmla="*/ 4266113 h 4268698"/>
              <a:gd name="connsiteX8" fmla="*/ 10603 w 9177714"/>
              <a:gd name="connsiteY8" fmla="*/ 4265541 h 4268698"/>
              <a:gd name="connsiteX9" fmla="*/ 10604 w 9177714"/>
              <a:gd name="connsiteY9" fmla="*/ 0 h 4268698"/>
              <a:gd name="connsiteX0" fmla="*/ 809 w 9180939"/>
              <a:gd name="connsiteY0" fmla="*/ 0 h 4266298"/>
              <a:gd name="connsiteX1" fmla="*/ 9164441 w 9180939"/>
              <a:gd name="connsiteY1" fmla="*/ 9701 h 4266298"/>
              <a:gd name="connsiteX2" fmla="*/ 9164441 w 9180939"/>
              <a:gd name="connsiteY2" fmla="*/ 88 h 4266298"/>
              <a:gd name="connsiteX3" fmla="*/ 9180939 w 9180939"/>
              <a:gd name="connsiteY3" fmla="*/ 3974880 h 4266298"/>
              <a:gd name="connsiteX4" fmla="*/ 1365511 w 9180939"/>
              <a:gd name="connsiteY4" fmla="*/ 3975945 h 4266298"/>
              <a:gd name="connsiteX5" fmla="*/ 1283178 w 9180939"/>
              <a:gd name="connsiteY5" fmla="*/ 4009884 h 4266298"/>
              <a:gd name="connsiteX6" fmla="*/ 1276058 w 9180939"/>
              <a:gd name="connsiteY6" fmla="*/ 4197223 h 4266298"/>
              <a:gd name="connsiteX7" fmla="*/ 1176659 w 9180939"/>
              <a:gd name="connsiteY7" fmla="*/ 4266113 h 4266298"/>
              <a:gd name="connsiteX8" fmla="*/ 13828 w 9180939"/>
              <a:gd name="connsiteY8" fmla="*/ 4265541 h 4266298"/>
              <a:gd name="connsiteX9" fmla="*/ 809 w 9180939"/>
              <a:gd name="connsiteY9" fmla="*/ 0 h 4266298"/>
              <a:gd name="connsiteX0" fmla="*/ 2047 w 9175666"/>
              <a:gd name="connsiteY0" fmla="*/ 0 h 4266298"/>
              <a:gd name="connsiteX1" fmla="*/ 9159168 w 9175666"/>
              <a:gd name="connsiteY1" fmla="*/ 9701 h 4266298"/>
              <a:gd name="connsiteX2" fmla="*/ 9159168 w 9175666"/>
              <a:gd name="connsiteY2" fmla="*/ 88 h 4266298"/>
              <a:gd name="connsiteX3" fmla="*/ 9175666 w 9175666"/>
              <a:gd name="connsiteY3" fmla="*/ 3974880 h 4266298"/>
              <a:gd name="connsiteX4" fmla="*/ 1360238 w 9175666"/>
              <a:gd name="connsiteY4" fmla="*/ 3975945 h 4266298"/>
              <a:gd name="connsiteX5" fmla="*/ 1277905 w 9175666"/>
              <a:gd name="connsiteY5" fmla="*/ 4009884 h 4266298"/>
              <a:gd name="connsiteX6" fmla="*/ 1270785 w 9175666"/>
              <a:gd name="connsiteY6" fmla="*/ 4197223 h 4266298"/>
              <a:gd name="connsiteX7" fmla="*/ 1171386 w 9175666"/>
              <a:gd name="connsiteY7" fmla="*/ 4266113 h 4266298"/>
              <a:gd name="connsiteX8" fmla="*/ 8555 w 9175666"/>
              <a:gd name="connsiteY8" fmla="*/ 4265541 h 4266298"/>
              <a:gd name="connsiteX9" fmla="*/ 2047 w 9175666"/>
              <a:gd name="connsiteY9" fmla="*/ 0 h 4266298"/>
              <a:gd name="connsiteX0" fmla="*/ 3471 w 9177090"/>
              <a:gd name="connsiteY0" fmla="*/ 0 h 4266298"/>
              <a:gd name="connsiteX1" fmla="*/ 9160592 w 9177090"/>
              <a:gd name="connsiteY1" fmla="*/ 9701 h 4266298"/>
              <a:gd name="connsiteX2" fmla="*/ 9160592 w 9177090"/>
              <a:gd name="connsiteY2" fmla="*/ 88 h 4266298"/>
              <a:gd name="connsiteX3" fmla="*/ 9177090 w 9177090"/>
              <a:gd name="connsiteY3" fmla="*/ 3974880 h 4266298"/>
              <a:gd name="connsiteX4" fmla="*/ 1361662 w 9177090"/>
              <a:gd name="connsiteY4" fmla="*/ 3975945 h 4266298"/>
              <a:gd name="connsiteX5" fmla="*/ 1279329 w 9177090"/>
              <a:gd name="connsiteY5" fmla="*/ 4009884 h 4266298"/>
              <a:gd name="connsiteX6" fmla="*/ 1272209 w 9177090"/>
              <a:gd name="connsiteY6" fmla="*/ 4197223 h 4266298"/>
              <a:gd name="connsiteX7" fmla="*/ 1172810 w 9177090"/>
              <a:gd name="connsiteY7" fmla="*/ 4266113 h 4266298"/>
              <a:gd name="connsiteX8" fmla="*/ 6725 w 9177090"/>
              <a:gd name="connsiteY8" fmla="*/ 4262583 h 4266298"/>
              <a:gd name="connsiteX9" fmla="*/ 3471 w 9177090"/>
              <a:gd name="connsiteY9" fmla="*/ 0 h 4266298"/>
              <a:gd name="connsiteX0" fmla="*/ 885 w 9174504"/>
              <a:gd name="connsiteY0" fmla="*/ 0 h 4266298"/>
              <a:gd name="connsiteX1" fmla="*/ 9158006 w 9174504"/>
              <a:gd name="connsiteY1" fmla="*/ 9701 h 4266298"/>
              <a:gd name="connsiteX2" fmla="*/ 9158006 w 9174504"/>
              <a:gd name="connsiteY2" fmla="*/ 88 h 4266298"/>
              <a:gd name="connsiteX3" fmla="*/ 9174504 w 9174504"/>
              <a:gd name="connsiteY3" fmla="*/ 3974880 h 4266298"/>
              <a:gd name="connsiteX4" fmla="*/ 1359076 w 9174504"/>
              <a:gd name="connsiteY4" fmla="*/ 3975945 h 4266298"/>
              <a:gd name="connsiteX5" fmla="*/ 1276743 w 9174504"/>
              <a:gd name="connsiteY5" fmla="*/ 4009884 h 4266298"/>
              <a:gd name="connsiteX6" fmla="*/ 1269623 w 9174504"/>
              <a:gd name="connsiteY6" fmla="*/ 4197223 h 4266298"/>
              <a:gd name="connsiteX7" fmla="*/ 1170224 w 9174504"/>
              <a:gd name="connsiteY7" fmla="*/ 4266113 h 4266298"/>
              <a:gd name="connsiteX8" fmla="*/ 4139 w 9174504"/>
              <a:gd name="connsiteY8" fmla="*/ 4262583 h 4266298"/>
              <a:gd name="connsiteX9" fmla="*/ 885 w 9174504"/>
              <a:gd name="connsiteY9" fmla="*/ 0 h 426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4504" h="4266298">
                <a:moveTo>
                  <a:pt x="885" y="0"/>
                </a:moveTo>
                <a:lnTo>
                  <a:pt x="9158006" y="9701"/>
                </a:lnTo>
                <a:lnTo>
                  <a:pt x="9158006" y="88"/>
                </a:lnTo>
                <a:cubicBezTo>
                  <a:pt x="9159594" y="1317689"/>
                  <a:pt x="9172916" y="2657279"/>
                  <a:pt x="9174504" y="3974880"/>
                </a:cubicBezTo>
                <a:lnTo>
                  <a:pt x="1359076" y="3975945"/>
                </a:lnTo>
                <a:cubicBezTo>
                  <a:pt x="1320919" y="3980616"/>
                  <a:pt x="1291652" y="3973004"/>
                  <a:pt x="1276743" y="4009884"/>
                </a:cubicBezTo>
                <a:cubicBezTo>
                  <a:pt x="1261834" y="4046764"/>
                  <a:pt x="1273731" y="4145761"/>
                  <a:pt x="1269623" y="4197223"/>
                </a:cubicBezTo>
                <a:cubicBezTo>
                  <a:pt x="1269155" y="4244226"/>
                  <a:pt x="1218454" y="4268698"/>
                  <a:pt x="1170224" y="4266113"/>
                </a:cubicBezTo>
                <a:lnTo>
                  <a:pt x="4139" y="4262583"/>
                </a:lnTo>
                <a:cubicBezTo>
                  <a:pt x="3301" y="3518019"/>
                  <a:pt x="-2084" y="788799"/>
                  <a:pt x="885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A3609834-3684-438D-B10E-B62EDA378136}" type="datetime1">
              <a:rPr lang="sv-SE" smtClean="0"/>
              <a:t>2025-03-19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53625" y="1582739"/>
            <a:ext cx="7511362" cy="40782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45559" y="6280058"/>
            <a:ext cx="1119429" cy="365125"/>
          </a:xfrm>
        </p:spPr>
        <p:txBody>
          <a:bodyPr/>
          <a:lstStyle>
            <a:lvl1pPr algn="r">
              <a:defRPr sz="1100"/>
            </a:lvl1pPr>
          </a:lstStyle>
          <a:p>
            <a:fld id="{82F18D4B-E049-4689-8C87-236EB4D8D2A1}" type="datetime1">
              <a:rPr lang="sv-SE" smtClean="0"/>
              <a:t>2025-03-19</a:t>
            </a:fld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501093" y="6280058"/>
            <a:ext cx="576000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 vert="horz" lIns="0" tIns="0" rIns="0" bIns="0" rtlCol="0" anchor="t"/>
          <a:lstStyle>
            <a:lvl1pPr>
              <a:defRPr lang="sv-SE" sz="1100" cap="none" baseline="0" dirty="0" smtClean="0"/>
            </a:lvl1pPr>
          </a:lstStyle>
          <a:p>
            <a:r>
              <a:rPr lang="en-GB"/>
              <a:t>ADTC 2017-05-09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53625" y="404870"/>
            <a:ext cx="7511362" cy="668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53625" y="1582739"/>
            <a:ext cx="7511362" cy="4078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4" y="344489"/>
            <a:ext cx="717748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53625" y="6308726"/>
            <a:ext cx="313589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r>
              <a:rPr lang="en-US"/>
              <a:t>ADTC 2017-05-09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50595" y="6308726"/>
            <a:ext cx="576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US" smtClean="0"/>
              <a:pPr>
                <a:lnSpc>
                  <a:spcPts val="900"/>
                </a:lnSpc>
              </a:pPr>
              <a:t>‹#›</a:t>
            </a:fld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43184" y="6288510"/>
            <a:ext cx="231065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8CF682C9-35A7-4DB1-BDC3-601EECDFFA3E}" type="datetime1">
              <a:rPr lang="sv-SE" smtClean="0"/>
              <a:pPr algn="r">
                <a:lnSpc>
                  <a:spcPts val="900"/>
                </a:lnSpc>
              </a:pPr>
              <a:t>2025-03-19</a:t>
            </a:fld>
            <a:endParaRPr lang="sv-SE" dirty="0"/>
          </a:p>
        </p:txBody>
      </p:sp>
      <p:sp>
        <p:nvSpPr>
          <p:cNvPr id="9" name="Rektangel 12"/>
          <p:cNvSpPr/>
          <p:nvPr/>
        </p:nvSpPr>
        <p:spPr>
          <a:xfrm>
            <a:off x="0" y="5971378"/>
            <a:ext cx="9902825" cy="90872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96" r:id="rId3"/>
    <p:sldLayoutId id="2147483668" r:id="rId4"/>
    <p:sldLayoutId id="2147483669" r:id="rId5"/>
    <p:sldLayoutId id="2147483675" r:id="rId6"/>
    <p:sldLayoutId id="2147483670" r:id="rId7"/>
    <p:sldLayoutId id="2147483674" r:id="rId8"/>
    <p:sldLayoutId id="2147483672" r:id="rId9"/>
    <p:sldLayoutId id="2147483673" r:id="rId10"/>
    <p:sldLayoutId id="2147483665" r:id="rId11"/>
    <p:sldLayoutId id="2147483678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0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7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93F4-C8C1-4AF9-A441-7826105B21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4525" y="6356350"/>
            <a:ext cx="222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6418-4B08-4885-83E3-89D96F6C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0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7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53E6-6897-4A5A-8F42-9669EC797FF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4525" y="6356350"/>
            <a:ext cx="222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3CEC-43C7-4E2F-A604-DD33C6AF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3937-53EA-4624-8071-EA9448A9F6D3}" type="datetime1">
              <a:rPr lang="sv-SE" smtClean="0"/>
              <a:t>2025-03-19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ADTC 2017-05-09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8CE6-BECF-4CE1-81DB-9A24CF5E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98082" y="1006802"/>
            <a:ext cx="7785551" cy="1043684"/>
          </a:xfrm>
        </p:spPr>
        <p:txBody>
          <a:bodyPr>
            <a:normAutofit/>
          </a:bodyPr>
          <a:lstStyle/>
          <a:p>
            <a:r>
              <a:rPr lang="en-US" dirty="0"/>
              <a:t>Is Your Bluetooth Chip Leaking Secrets via RF Signals?</a:t>
            </a:r>
            <a:endParaRPr lang="sv-S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98083" y="2276872"/>
            <a:ext cx="7956556" cy="1365980"/>
          </a:xfrm>
        </p:spPr>
        <p:txBody>
          <a:bodyPr>
            <a:normAutofit/>
          </a:bodyPr>
          <a:lstStyle/>
          <a:p>
            <a:r>
              <a:rPr lang="sv-SE" dirty="0"/>
              <a:t>Yanning Ji, </a:t>
            </a:r>
            <a:r>
              <a:rPr lang="sv-SE" u="sng" dirty="0"/>
              <a:t>Elena Dubrova</a:t>
            </a:r>
            <a:r>
              <a:rPr lang="sv-SE" dirty="0"/>
              <a:t>, Ruize Wang</a:t>
            </a:r>
          </a:p>
          <a:p>
            <a:r>
              <a:rPr lang="en-US" dirty="0"/>
              <a:t>School of Electrical Engineering and Computer Science</a:t>
            </a:r>
          </a:p>
          <a:p>
            <a:r>
              <a:rPr lang="sv-SE" dirty="0"/>
              <a:t>Royal Institute of Technology (KTH), Stockholm, Sweden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26563" y="6280150"/>
            <a:ext cx="576262" cy="365125"/>
          </a:xfrm>
        </p:spPr>
        <p:txBody>
          <a:bodyPr/>
          <a:lstStyle/>
          <a:p>
            <a:fld id="{680D72F4-1C41-4187-A4BC-492CF086CF40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933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E937-8FEA-4B04-8FF8-5BC82CEA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25" y="404870"/>
            <a:ext cx="7865388" cy="668338"/>
          </a:xfrm>
        </p:spPr>
        <p:txBody>
          <a:bodyPr/>
          <a:lstStyle/>
          <a:p>
            <a:r>
              <a:rPr lang="sv-SE" dirty="0"/>
              <a:t>Results for 180,000 traces (</a:t>
            </a:r>
            <a:r>
              <a:rPr lang="sv-SE" dirty="0">
                <a:sym typeface="Symbol" panose="05050102010706020507" pitchFamily="18" charset="2"/>
              </a:rPr>
              <a:t>18.9 days of capture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6D096-BC66-4F18-9EB8-2D0EE1306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fld id="{680D72F4-1C41-4187-A4BC-492CF086CF40}" type="slidenum">
              <a:rPr lang="en-US" smtClean="0"/>
              <a:pPr>
                <a:lnSpc>
                  <a:spcPts val="900"/>
                </a:lnSpc>
              </a:pPr>
              <a:t>10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258D8FF-9B8A-41AE-9531-58E854689786}"/>
              </a:ext>
            </a:extLst>
          </p:cNvPr>
          <p:cNvSpPr txBox="1">
            <a:spLocks/>
          </p:cNvSpPr>
          <p:nvPr/>
        </p:nvSpPr>
        <p:spPr>
          <a:xfrm>
            <a:off x="1753625" y="6280058"/>
            <a:ext cx="561524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en-GB"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/>
              <a:t>RWC’2025</a:t>
            </a:r>
            <a:endParaRPr lang="sv-SE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2F9530-C650-4DB1-9FB7-4104A2F2F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65932"/>
              </p:ext>
            </p:extLst>
          </p:nvPr>
        </p:nvGraphicFramePr>
        <p:xfrm>
          <a:off x="997328" y="1382572"/>
          <a:ext cx="80141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97">
                  <a:extLst>
                    <a:ext uri="{9D8B030D-6E8A-4147-A177-3AD203B41FA5}">
                      <a16:colId xmlns:a16="http://schemas.microsoft.com/office/drawing/2014/main" val="2337754518"/>
                    </a:ext>
                  </a:extLst>
                </a:gridCol>
                <a:gridCol w="887659">
                  <a:extLst>
                    <a:ext uri="{9D8B030D-6E8A-4147-A177-3AD203B41FA5}">
                      <a16:colId xmlns:a16="http://schemas.microsoft.com/office/drawing/2014/main" val="4193473288"/>
                    </a:ext>
                  </a:extLst>
                </a:gridCol>
                <a:gridCol w="1124660">
                  <a:extLst>
                    <a:ext uri="{9D8B030D-6E8A-4147-A177-3AD203B41FA5}">
                      <a16:colId xmlns:a16="http://schemas.microsoft.com/office/drawing/2014/main" val="414820992"/>
                    </a:ext>
                  </a:extLst>
                </a:gridCol>
                <a:gridCol w="1030385">
                  <a:extLst>
                    <a:ext uri="{9D8B030D-6E8A-4147-A177-3AD203B41FA5}">
                      <a16:colId xmlns:a16="http://schemas.microsoft.com/office/drawing/2014/main" val="1266722722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1441640294"/>
                    </a:ext>
                  </a:extLst>
                </a:gridCol>
                <a:gridCol w="1079232">
                  <a:extLst>
                    <a:ext uri="{9D8B030D-6E8A-4147-A177-3AD203B41FA5}">
                      <a16:colId xmlns:a16="http://schemas.microsoft.com/office/drawing/2014/main" val="1835203491"/>
                    </a:ext>
                  </a:extLst>
                </a:gridCol>
                <a:gridCol w="1243461">
                  <a:extLst>
                    <a:ext uri="{9D8B030D-6E8A-4147-A177-3AD203B41FA5}">
                      <a16:colId xmlns:a16="http://schemas.microsoft.com/office/drawing/2014/main" val="2786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Device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Attack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Incorrect key bytes, </a:t>
                      </a:r>
                      <a:r>
                        <a:rPr lang="sv-SE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Enum.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54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sv-SE" dirty="0"/>
                        <a:t>Cable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0.1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90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0.1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6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7594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Antenna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92.1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2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8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42.8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21.7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1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50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8093B9-67ED-4958-B35D-8F9F309C543C}"/>
                  </a:ext>
                </a:extLst>
              </p:cNvPr>
              <p:cNvSpPr txBox="1"/>
              <p:nvPr/>
            </p:nvSpPr>
            <p:spPr>
              <a:xfrm>
                <a:off x="997328" y="5033841"/>
                <a:ext cx="7882927" cy="426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sv-SE" dirty="0"/>
                  <a:t>For CA attack, postions of incorrect bytes are unknown </a:t>
                </a:r>
                <a:r>
                  <a:rPr lang="sv-SE" dirty="0">
                    <a:sym typeface="Symbol" panose="05050102010706020507" pitchFamily="18" charset="2"/>
                  </a:rPr>
                  <a:t> #Enum.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v-SE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sv-SE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16</m:t>
                            </m:r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sv-SE" dirty="0"/>
                  <a:t>2</a:t>
                </a:r>
                <a:r>
                  <a:rPr lang="sv-SE" baseline="30000" dirty="0"/>
                  <a:t>8k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8093B9-67ED-4958-B35D-8F9F309C5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28" y="5033841"/>
                <a:ext cx="7882927" cy="426912"/>
              </a:xfrm>
              <a:prstGeom prst="rect">
                <a:avLst/>
              </a:prstGeom>
              <a:blipFill>
                <a:blip r:embed="rId2"/>
                <a:stretch>
                  <a:fillRect l="-696" t="-4286" b="-1428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08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7680-9C78-48B1-8848-8BEEF41E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24" y="404870"/>
            <a:ext cx="7782261" cy="668338"/>
          </a:xfrm>
        </p:spPr>
        <p:txBody>
          <a:bodyPr/>
          <a:lstStyle/>
          <a:p>
            <a:r>
              <a:rPr lang="sv-SE" dirty="0"/>
              <a:t>Results for 180,000 traces (</a:t>
            </a:r>
            <a:r>
              <a:rPr lang="sv-SE" dirty="0">
                <a:sym typeface="Symbol" panose="05050102010706020507" pitchFamily="18" charset="2"/>
              </a:rPr>
              <a:t>18.9 days of capture</a:t>
            </a:r>
            <a:r>
              <a:rPr lang="sv-SE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88FE9-3DE7-42B8-9863-B7C481EF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RWC’2025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F5D46-8AFB-495A-9277-6628F3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11</a:t>
            </a:fld>
            <a:endParaRPr lang="sv-S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DD375A-1D97-45C6-BE63-4AFBC89FC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06838"/>
              </p:ext>
            </p:extLst>
          </p:nvPr>
        </p:nvGraphicFramePr>
        <p:xfrm>
          <a:off x="997328" y="1382572"/>
          <a:ext cx="80141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97">
                  <a:extLst>
                    <a:ext uri="{9D8B030D-6E8A-4147-A177-3AD203B41FA5}">
                      <a16:colId xmlns:a16="http://schemas.microsoft.com/office/drawing/2014/main" val="2337754518"/>
                    </a:ext>
                  </a:extLst>
                </a:gridCol>
                <a:gridCol w="887659">
                  <a:extLst>
                    <a:ext uri="{9D8B030D-6E8A-4147-A177-3AD203B41FA5}">
                      <a16:colId xmlns:a16="http://schemas.microsoft.com/office/drawing/2014/main" val="4193473288"/>
                    </a:ext>
                  </a:extLst>
                </a:gridCol>
                <a:gridCol w="1124660">
                  <a:extLst>
                    <a:ext uri="{9D8B030D-6E8A-4147-A177-3AD203B41FA5}">
                      <a16:colId xmlns:a16="http://schemas.microsoft.com/office/drawing/2014/main" val="414820992"/>
                    </a:ext>
                  </a:extLst>
                </a:gridCol>
                <a:gridCol w="1030385">
                  <a:extLst>
                    <a:ext uri="{9D8B030D-6E8A-4147-A177-3AD203B41FA5}">
                      <a16:colId xmlns:a16="http://schemas.microsoft.com/office/drawing/2014/main" val="1266722722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1441640294"/>
                    </a:ext>
                  </a:extLst>
                </a:gridCol>
                <a:gridCol w="1079232">
                  <a:extLst>
                    <a:ext uri="{9D8B030D-6E8A-4147-A177-3AD203B41FA5}">
                      <a16:colId xmlns:a16="http://schemas.microsoft.com/office/drawing/2014/main" val="1835203491"/>
                    </a:ext>
                  </a:extLst>
                </a:gridCol>
                <a:gridCol w="1243461">
                  <a:extLst>
                    <a:ext uri="{9D8B030D-6E8A-4147-A177-3AD203B41FA5}">
                      <a16:colId xmlns:a16="http://schemas.microsoft.com/office/drawing/2014/main" val="2786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Device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Attack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Incorrect key bytes, </a:t>
                      </a:r>
                      <a:r>
                        <a:rPr lang="sv-SE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Enum.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54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sv-SE" dirty="0"/>
                        <a:t>Cable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0.1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90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0.1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6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7594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Antenna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92.1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2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0.003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8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42.8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21.7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1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0.003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50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7C22C-645F-4D53-B28A-A4574CACED85}"/>
                  </a:ext>
                </a:extLst>
              </p:cNvPr>
              <p:cNvSpPr txBox="1"/>
              <p:nvPr/>
            </p:nvSpPr>
            <p:spPr>
              <a:xfrm>
                <a:off x="997328" y="5033841"/>
                <a:ext cx="7882927" cy="965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sv-SE" dirty="0"/>
                  <a:t>For CA attack, postions of incorrect bytes are unknown </a:t>
                </a:r>
                <a:r>
                  <a:rPr lang="sv-SE" dirty="0">
                    <a:sym typeface="Symbol" panose="05050102010706020507" pitchFamily="18" charset="2"/>
                  </a:rPr>
                  <a:t> #Enum.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sv-SE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sv-SE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16</m:t>
                            </m:r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sv-SE" dirty="0"/>
                  <a:t>2</a:t>
                </a:r>
                <a:r>
                  <a:rPr lang="sv-SE" baseline="30000" dirty="0"/>
                  <a:t>8k</a:t>
                </a:r>
              </a:p>
              <a:p>
                <a:r>
                  <a:rPr lang="sv-SE" dirty="0">
                    <a:solidFill>
                      <a:srgbClr val="C00000"/>
                    </a:solidFill>
                  </a:rPr>
                  <a:t>For DL attack, postions of incorrect bytes are known </a:t>
                </a:r>
                <a:r>
                  <a:rPr lang="sv-SE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 #Enum. = </a:t>
                </a:r>
                <a:r>
                  <a:rPr lang="sv-SE" dirty="0">
                    <a:solidFill>
                      <a:srgbClr val="C00000"/>
                    </a:solidFill>
                  </a:rPr>
                  <a:t>2</a:t>
                </a:r>
                <a:r>
                  <a:rPr lang="sv-SE" baseline="30000" dirty="0">
                    <a:solidFill>
                      <a:srgbClr val="C00000"/>
                    </a:solidFill>
                  </a:rPr>
                  <a:t>8k</a:t>
                </a:r>
              </a:p>
              <a:p>
                <a:endParaRPr lang="sv-SE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7C22C-645F-4D53-B28A-A4574CAC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28" y="5033841"/>
                <a:ext cx="7882927" cy="965521"/>
              </a:xfrm>
              <a:prstGeom prst="rect">
                <a:avLst/>
              </a:prstGeom>
              <a:blipFill>
                <a:blip r:embed="rId2"/>
                <a:stretch>
                  <a:fillRect l="-696" t="-189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04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36DF-C083-4628-8883-366AD0B2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Results for 90,000 traces (</a:t>
            </a:r>
            <a:r>
              <a:rPr lang="sv-SE" dirty="0">
                <a:sym typeface="Symbol" panose="05050102010706020507" pitchFamily="18" charset="2"/>
              </a:rPr>
              <a:t>9.4 days of capture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1A5C6-1D34-44A1-8935-70D3072FC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fld id="{680D72F4-1C41-4187-A4BC-492CF086CF40}" type="slidenum">
              <a:rPr lang="en-US" smtClean="0"/>
              <a:pPr>
                <a:lnSpc>
                  <a:spcPts val="900"/>
                </a:lnSpc>
              </a:pPr>
              <a:t>12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E0AFD7E-E37C-4127-8C3A-36D8F16AD39B}"/>
              </a:ext>
            </a:extLst>
          </p:cNvPr>
          <p:cNvSpPr txBox="1">
            <a:spLocks/>
          </p:cNvSpPr>
          <p:nvPr/>
        </p:nvSpPr>
        <p:spPr>
          <a:xfrm>
            <a:off x="1753625" y="6280058"/>
            <a:ext cx="561524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en-GB"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/>
              <a:t>RWC’2025</a:t>
            </a:r>
            <a:endParaRPr lang="sv-SE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A9F0A2-1931-4B67-8E83-92EC98A90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25189"/>
              </p:ext>
            </p:extLst>
          </p:nvPr>
        </p:nvGraphicFramePr>
        <p:xfrm>
          <a:off x="997328" y="1382572"/>
          <a:ext cx="80141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97">
                  <a:extLst>
                    <a:ext uri="{9D8B030D-6E8A-4147-A177-3AD203B41FA5}">
                      <a16:colId xmlns:a16="http://schemas.microsoft.com/office/drawing/2014/main" val="2337754518"/>
                    </a:ext>
                  </a:extLst>
                </a:gridCol>
                <a:gridCol w="887659">
                  <a:extLst>
                    <a:ext uri="{9D8B030D-6E8A-4147-A177-3AD203B41FA5}">
                      <a16:colId xmlns:a16="http://schemas.microsoft.com/office/drawing/2014/main" val="4193473288"/>
                    </a:ext>
                  </a:extLst>
                </a:gridCol>
                <a:gridCol w="1124660">
                  <a:extLst>
                    <a:ext uri="{9D8B030D-6E8A-4147-A177-3AD203B41FA5}">
                      <a16:colId xmlns:a16="http://schemas.microsoft.com/office/drawing/2014/main" val="414820992"/>
                    </a:ext>
                  </a:extLst>
                </a:gridCol>
                <a:gridCol w="1030385">
                  <a:extLst>
                    <a:ext uri="{9D8B030D-6E8A-4147-A177-3AD203B41FA5}">
                      <a16:colId xmlns:a16="http://schemas.microsoft.com/office/drawing/2014/main" val="1266722722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1441640294"/>
                    </a:ext>
                  </a:extLst>
                </a:gridCol>
                <a:gridCol w="1079232">
                  <a:extLst>
                    <a:ext uri="{9D8B030D-6E8A-4147-A177-3AD203B41FA5}">
                      <a16:colId xmlns:a16="http://schemas.microsoft.com/office/drawing/2014/main" val="1835203491"/>
                    </a:ext>
                  </a:extLst>
                </a:gridCol>
                <a:gridCol w="1243461">
                  <a:extLst>
                    <a:ext uri="{9D8B030D-6E8A-4147-A177-3AD203B41FA5}">
                      <a16:colId xmlns:a16="http://schemas.microsoft.com/office/drawing/2014/main" val="2786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Device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Attack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Incorrect key bytes, </a:t>
                      </a:r>
                      <a:r>
                        <a:rPr lang="sv-SE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Enum.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54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sv-SE" dirty="0"/>
                        <a:t>Cable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0.1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90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33.2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92.1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6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7594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Antenna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67.4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2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8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77.7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1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82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7733-FD3B-4421-9216-431FE717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Results for 90,000 traces (</a:t>
            </a:r>
            <a:r>
              <a:rPr lang="sv-SE" dirty="0">
                <a:sym typeface="Symbol" panose="05050102010706020507" pitchFamily="18" charset="2"/>
              </a:rPr>
              <a:t>9.4 days of capture</a:t>
            </a:r>
            <a:r>
              <a:rPr lang="sv-SE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E84EE-6D2E-4371-B91E-1C6C63CC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18158-6C15-4983-8752-677A53E5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13</a:t>
            </a:fld>
            <a:endParaRPr lang="sv-S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19EF05-5782-4341-B299-03AC343A5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36508"/>
              </p:ext>
            </p:extLst>
          </p:nvPr>
        </p:nvGraphicFramePr>
        <p:xfrm>
          <a:off x="997328" y="1382572"/>
          <a:ext cx="80141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97">
                  <a:extLst>
                    <a:ext uri="{9D8B030D-6E8A-4147-A177-3AD203B41FA5}">
                      <a16:colId xmlns:a16="http://schemas.microsoft.com/office/drawing/2014/main" val="2337754518"/>
                    </a:ext>
                  </a:extLst>
                </a:gridCol>
                <a:gridCol w="887659">
                  <a:extLst>
                    <a:ext uri="{9D8B030D-6E8A-4147-A177-3AD203B41FA5}">
                      <a16:colId xmlns:a16="http://schemas.microsoft.com/office/drawing/2014/main" val="4193473288"/>
                    </a:ext>
                  </a:extLst>
                </a:gridCol>
                <a:gridCol w="1124660">
                  <a:extLst>
                    <a:ext uri="{9D8B030D-6E8A-4147-A177-3AD203B41FA5}">
                      <a16:colId xmlns:a16="http://schemas.microsoft.com/office/drawing/2014/main" val="414820992"/>
                    </a:ext>
                  </a:extLst>
                </a:gridCol>
                <a:gridCol w="1030385">
                  <a:extLst>
                    <a:ext uri="{9D8B030D-6E8A-4147-A177-3AD203B41FA5}">
                      <a16:colId xmlns:a16="http://schemas.microsoft.com/office/drawing/2014/main" val="1266722722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1441640294"/>
                    </a:ext>
                  </a:extLst>
                </a:gridCol>
                <a:gridCol w="1079232">
                  <a:extLst>
                    <a:ext uri="{9D8B030D-6E8A-4147-A177-3AD203B41FA5}">
                      <a16:colId xmlns:a16="http://schemas.microsoft.com/office/drawing/2014/main" val="1835203491"/>
                    </a:ext>
                  </a:extLst>
                </a:gridCol>
                <a:gridCol w="1243461">
                  <a:extLst>
                    <a:ext uri="{9D8B030D-6E8A-4147-A177-3AD203B41FA5}">
                      <a16:colId xmlns:a16="http://schemas.microsoft.com/office/drawing/2014/main" val="2786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Device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Attack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Incorrect key bytes, </a:t>
                      </a:r>
                      <a:r>
                        <a:rPr lang="sv-SE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Enum.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54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sv-SE" dirty="0"/>
                        <a:t>Cable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0.1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90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33.2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92.1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6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7594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Antenna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67.4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2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0.003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8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77.7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1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0.003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67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7CCD-44F1-40D1-AA4E-F8931CAE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Results for 45,000 traces (</a:t>
            </a:r>
            <a:r>
              <a:rPr lang="sv-SE" dirty="0">
                <a:sym typeface="Symbol" panose="05050102010706020507" pitchFamily="18" charset="2"/>
              </a:rPr>
              <a:t>4.7 days of capture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50C40-B543-4882-BB6A-46C8E6F758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ts val="900"/>
              </a:lnSpc>
            </a:pPr>
            <a:fld id="{680D72F4-1C41-4187-A4BC-492CF086CF40}" type="slidenum">
              <a:rPr lang="en-US" smtClean="0"/>
              <a:pPr>
                <a:lnSpc>
                  <a:spcPts val="900"/>
                </a:lnSpc>
              </a:pPr>
              <a:t>14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210B406-796D-4F79-AE00-B71CFF2534E0}"/>
              </a:ext>
            </a:extLst>
          </p:cNvPr>
          <p:cNvSpPr txBox="1">
            <a:spLocks/>
          </p:cNvSpPr>
          <p:nvPr/>
        </p:nvSpPr>
        <p:spPr>
          <a:xfrm>
            <a:off x="1753625" y="6280058"/>
            <a:ext cx="5615242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en-GB"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/>
              <a:t>RWC’2025</a:t>
            </a:r>
            <a:endParaRPr lang="sv-SE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0BF240-8776-4000-806A-D5E5C4C2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98571"/>
              </p:ext>
            </p:extLst>
          </p:nvPr>
        </p:nvGraphicFramePr>
        <p:xfrm>
          <a:off x="997328" y="1382572"/>
          <a:ext cx="80141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97">
                  <a:extLst>
                    <a:ext uri="{9D8B030D-6E8A-4147-A177-3AD203B41FA5}">
                      <a16:colId xmlns:a16="http://schemas.microsoft.com/office/drawing/2014/main" val="2337754518"/>
                    </a:ext>
                  </a:extLst>
                </a:gridCol>
                <a:gridCol w="887659">
                  <a:extLst>
                    <a:ext uri="{9D8B030D-6E8A-4147-A177-3AD203B41FA5}">
                      <a16:colId xmlns:a16="http://schemas.microsoft.com/office/drawing/2014/main" val="4193473288"/>
                    </a:ext>
                  </a:extLst>
                </a:gridCol>
                <a:gridCol w="1124660">
                  <a:extLst>
                    <a:ext uri="{9D8B030D-6E8A-4147-A177-3AD203B41FA5}">
                      <a16:colId xmlns:a16="http://schemas.microsoft.com/office/drawing/2014/main" val="414820992"/>
                    </a:ext>
                  </a:extLst>
                </a:gridCol>
                <a:gridCol w="1030385">
                  <a:extLst>
                    <a:ext uri="{9D8B030D-6E8A-4147-A177-3AD203B41FA5}">
                      <a16:colId xmlns:a16="http://schemas.microsoft.com/office/drawing/2014/main" val="1266722722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1441640294"/>
                    </a:ext>
                  </a:extLst>
                </a:gridCol>
                <a:gridCol w="1079232">
                  <a:extLst>
                    <a:ext uri="{9D8B030D-6E8A-4147-A177-3AD203B41FA5}">
                      <a16:colId xmlns:a16="http://schemas.microsoft.com/office/drawing/2014/main" val="1835203491"/>
                    </a:ext>
                  </a:extLst>
                </a:gridCol>
                <a:gridCol w="1243461">
                  <a:extLst>
                    <a:ext uri="{9D8B030D-6E8A-4147-A177-3AD203B41FA5}">
                      <a16:colId xmlns:a16="http://schemas.microsoft.com/office/drawing/2014/main" val="2786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Device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Attack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Incorrect key bytes, </a:t>
                      </a:r>
                      <a:r>
                        <a:rPr lang="sv-SE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Enum.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54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sv-SE" dirty="0"/>
                        <a:t>Cable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42.8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21.7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90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52.1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1.53 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6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7594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Antenna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102.1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2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8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106.8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1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27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B0EB-8E1D-4469-8337-6B402CA2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Results for 45,000 traces (</a:t>
            </a:r>
            <a:r>
              <a:rPr lang="sv-SE" dirty="0">
                <a:sym typeface="Symbol" panose="05050102010706020507" pitchFamily="18" charset="2"/>
              </a:rPr>
              <a:t>4.7 days of capture</a:t>
            </a:r>
            <a:r>
              <a:rPr lang="sv-SE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5B8E9-4C1B-44F7-B92F-BC5655B5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A226F-CE1A-4E70-B4D6-FBDA22F3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15</a:t>
            </a:fld>
            <a:endParaRPr lang="sv-S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C8BB29-F68A-41D8-A9B6-65C25D12E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9446"/>
              </p:ext>
            </p:extLst>
          </p:nvPr>
        </p:nvGraphicFramePr>
        <p:xfrm>
          <a:off x="997328" y="1382572"/>
          <a:ext cx="80141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97">
                  <a:extLst>
                    <a:ext uri="{9D8B030D-6E8A-4147-A177-3AD203B41FA5}">
                      <a16:colId xmlns:a16="http://schemas.microsoft.com/office/drawing/2014/main" val="2337754518"/>
                    </a:ext>
                  </a:extLst>
                </a:gridCol>
                <a:gridCol w="887659">
                  <a:extLst>
                    <a:ext uri="{9D8B030D-6E8A-4147-A177-3AD203B41FA5}">
                      <a16:colId xmlns:a16="http://schemas.microsoft.com/office/drawing/2014/main" val="4193473288"/>
                    </a:ext>
                  </a:extLst>
                </a:gridCol>
                <a:gridCol w="1124660">
                  <a:extLst>
                    <a:ext uri="{9D8B030D-6E8A-4147-A177-3AD203B41FA5}">
                      <a16:colId xmlns:a16="http://schemas.microsoft.com/office/drawing/2014/main" val="414820992"/>
                    </a:ext>
                  </a:extLst>
                </a:gridCol>
                <a:gridCol w="1030385">
                  <a:extLst>
                    <a:ext uri="{9D8B030D-6E8A-4147-A177-3AD203B41FA5}">
                      <a16:colId xmlns:a16="http://schemas.microsoft.com/office/drawing/2014/main" val="1266722722"/>
                    </a:ext>
                  </a:extLst>
                </a:gridCol>
                <a:gridCol w="1552907">
                  <a:extLst>
                    <a:ext uri="{9D8B030D-6E8A-4147-A177-3AD203B41FA5}">
                      <a16:colId xmlns:a16="http://schemas.microsoft.com/office/drawing/2014/main" val="1441640294"/>
                    </a:ext>
                  </a:extLst>
                </a:gridCol>
                <a:gridCol w="1079232">
                  <a:extLst>
                    <a:ext uri="{9D8B030D-6E8A-4147-A177-3AD203B41FA5}">
                      <a16:colId xmlns:a16="http://schemas.microsoft.com/office/drawing/2014/main" val="1835203491"/>
                    </a:ext>
                  </a:extLst>
                </a:gridCol>
                <a:gridCol w="1243461">
                  <a:extLst>
                    <a:ext uri="{9D8B030D-6E8A-4147-A177-3AD203B41FA5}">
                      <a16:colId xmlns:a16="http://schemas.microsoft.com/office/drawing/2014/main" val="278668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Capture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Device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Attack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Incorrect key bytes, </a:t>
                      </a:r>
                      <a:r>
                        <a:rPr lang="sv-SE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# 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Enum.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0654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sv-SE" dirty="0"/>
                        <a:t>Cable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42.8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21.7 hrs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7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0.003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090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Key 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52.1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1.53 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66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16</a:t>
                      </a: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sv-SE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0.66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7594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Antenna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1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102.1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82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0.66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8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Key 2</a:t>
                      </a:r>
                    </a:p>
                    <a:p>
                      <a:pPr algn="ctr"/>
                      <a:endParaRPr lang="sv-S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Device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106.8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aseline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111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DL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sv-SE" b="1" baseline="30000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>
                          <a:solidFill>
                            <a:srgbClr val="C00000"/>
                          </a:solidFill>
                        </a:rPr>
                        <a:t> 0.66 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5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6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BE7687-702B-48D9-8765-1BEB71BF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25" y="215105"/>
            <a:ext cx="7511362" cy="668338"/>
          </a:xfrm>
        </p:spPr>
        <p:txBody>
          <a:bodyPr/>
          <a:lstStyle/>
          <a:p>
            <a:r>
              <a:rPr lang="en-US" dirty="0"/>
              <a:t>Mitigation strategies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46678-467F-4B46-BC5A-E85CA5D59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AB01-4477-43E2-8D71-630B4735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FE2FA-AF84-4396-BF44-80558584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15" y="1066403"/>
            <a:ext cx="4725194" cy="47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662-B83D-42ED-B027-FDE420DC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strategies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41F6-8AFF-4D45-87B9-77E24CFE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528"/>
              </a:spcBef>
            </a:pPr>
            <a:r>
              <a:rPr lang="sv-SE" sz="2600" b="1" dirty="0"/>
              <a:t>Circuit-level: </a:t>
            </a:r>
            <a:r>
              <a:rPr lang="sv-SE" sz="2600" dirty="0"/>
              <a:t>Reduce coupling between the digital and analog parts of a</a:t>
            </a:r>
            <a:r>
              <a:rPr lang="en-US" sz="2600" dirty="0"/>
              <a:t> mixed-signal circuit at the design stage</a:t>
            </a:r>
          </a:p>
          <a:p>
            <a:pPr lvl="2">
              <a:lnSpc>
                <a:spcPct val="120000"/>
              </a:lnSpc>
              <a:spcBef>
                <a:spcPts val="528"/>
              </a:spcBef>
              <a:spcAft>
                <a:spcPts val="1200"/>
              </a:spcAft>
            </a:pPr>
            <a:r>
              <a:rPr lang="sv-SE" sz="2400" dirty="0"/>
              <a:t>Use layout optimization and isolation techniques</a:t>
            </a:r>
          </a:p>
          <a:p>
            <a:pPr lvl="1">
              <a:lnSpc>
                <a:spcPct val="120000"/>
              </a:lnSpc>
              <a:spcBef>
                <a:spcPts val="528"/>
              </a:spcBef>
            </a:pPr>
            <a:r>
              <a:rPr lang="en-US" sz="2600" b="1" dirty="0"/>
              <a:t>Algorithm-level: </a:t>
            </a:r>
            <a:r>
              <a:rPr lang="en-US" sz="2600" dirty="0"/>
              <a:t>Apply countermeasures</a:t>
            </a:r>
          </a:p>
          <a:p>
            <a:pPr marL="698500" lvl="1" indent="-342900">
              <a:lnSpc>
                <a:spcPct val="120000"/>
              </a:lnSpc>
              <a:spcBef>
                <a:spcPts val="528"/>
              </a:spcBef>
            </a:pPr>
            <a:r>
              <a:rPr lang="en-US" sz="2400" dirty="0"/>
              <a:t>Masking (randomize intermediate states)</a:t>
            </a:r>
            <a:endParaRPr lang="sv-SE" sz="2400" dirty="0"/>
          </a:p>
          <a:p>
            <a:pPr marL="698500" lvl="1" indent="-342900">
              <a:lnSpc>
                <a:spcPct val="120000"/>
              </a:lnSpc>
              <a:spcBef>
                <a:spcPts val="528"/>
              </a:spcBef>
            </a:pPr>
            <a:r>
              <a:rPr lang="en-US" sz="2400" dirty="0"/>
              <a:t>Shuffling (randomize execution order)</a:t>
            </a:r>
            <a:endParaRPr lang="sv-SE" sz="2400" dirty="0"/>
          </a:p>
          <a:p>
            <a:pPr marL="698500" lvl="1" indent="-342900">
              <a:lnSpc>
                <a:spcPct val="120000"/>
              </a:lnSpc>
              <a:spcBef>
                <a:spcPts val="528"/>
              </a:spcBef>
              <a:spcAft>
                <a:spcPts val="1200"/>
              </a:spcAft>
            </a:pPr>
            <a:r>
              <a:rPr lang="en-US" sz="2400" dirty="0"/>
              <a:t>Clock randomization with duplication</a:t>
            </a:r>
          </a:p>
          <a:p>
            <a:pPr lvl="1">
              <a:lnSpc>
                <a:spcPct val="120000"/>
              </a:lnSpc>
              <a:spcBef>
                <a:spcPts val="528"/>
              </a:spcBef>
            </a:pPr>
            <a:r>
              <a:rPr lang="en-US" sz="2600" b="1" dirty="0"/>
              <a:t>Protocol-level: </a:t>
            </a:r>
          </a:p>
          <a:p>
            <a:pPr lvl="2">
              <a:lnSpc>
                <a:spcPct val="120000"/>
              </a:lnSpc>
              <a:spcBef>
                <a:spcPts val="528"/>
              </a:spcBef>
            </a:pPr>
            <a:r>
              <a:rPr lang="en-US" sz="2400" dirty="0"/>
              <a:t>Update key frequently</a:t>
            </a:r>
          </a:p>
          <a:p>
            <a:pPr lvl="2">
              <a:lnSpc>
                <a:spcPct val="120000"/>
              </a:lnSpc>
              <a:spcBef>
                <a:spcPts val="528"/>
              </a:spcBef>
            </a:pPr>
            <a:r>
              <a:rPr lang="en-US" sz="2400" dirty="0"/>
              <a:t>Force fresh nonce for each encryption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35C68-0974-41C7-A8A6-473B7CC6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48EC0-0903-4CAC-82E6-5199197A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637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0EE2-6A4C-4031-A0B2-A8592468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3A7F-F4EB-4E1B-8957-07EDB8DB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Responsible disclosure:</a:t>
            </a:r>
          </a:p>
          <a:p>
            <a:pPr marL="698500" lvl="1" indent="-342900"/>
            <a:r>
              <a:rPr lang="en-US" dirty="0"/>
              <a:t>Notified Nordic Semiconductor before publication</a:t>
            </a:r>
          </a:p>
          <a:p>
            <a:pPr marL="698500" lvl="1" indent="-342900"/>
            <a:r>
              <a:rPr lang="en-US" dirty="0"/>
              <a:t>Provided our scripts and data for independent evaluation</a:t>
            </a:r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0B82-8E9F-41DC-9315-B949C293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69DD3-5544-449D-96F0-D94EEA9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69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3E90-CC68-4609-A01B-9ADD6836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9A512-318C-423E-869F-153217F6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 contribution: </a:t>
            </a:r>
          </a:p>
          <a:p>
            <a:pPr marL="698500" lvl="1" indent="-342900"/>
            <a:r>
              <a:rPr lang="en-US" dirty="0"/>
              <a:t>First successful RF-based side-channel attack on AES-CCM hardware 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Security implications:</a:t>
            </a:r>
          </a:p>
          <a:p>
            <a:pPr marL="698500" lvl="1" indent="-342900"/>
            <a:r>
              <a:rPr lang="en-US" dirty="0"/>
              <a:t>Attack is challenging but feasible with sufficient resources</a:t>
            </a:r>
          </a:p>
          <a:p>
            <a:pPr marL="698500" lvl="1" indent="-342900"/>
            <a:r>
              <a:rPr lang="en-US" dirty="0"/>
              <a:t>Not limited to Bluetooth devices 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takeaway: </a:t>
            </a:r>
          </a:p>
          <a:p>
            <a:pPr marL="698500" lvl="1" indent="-342900"/>
            <a:r>
              <a:rPr lang="en-US" dirty="0"/>
              <a:t>Need proactive defenses against RF-based side-channel attacks before they scale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4852-0CA7-40FF-AD24-36BAEA3E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9EFF-19F1-4813-80DC-080E58B0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9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314-0BF3-45E0-9B05-4832CACF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DF86-FCCD-4092-A70D-0B2A3F418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38" y="1567543"/>
            <a:ext cx="8639416" cy="40934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Motivation: </a:t>
            </a:r>
          </a:p>
          <a:p>
            <a:pPr marL="698500" lvl="1" indent="-342900">
              <a:spcAft>
                <a:spcPts val="1200"/>
              </a:spcAft>
            </a:pPr>
            <a:r>
              <a:rPr lang="en-US" dirty="0"/>
              <a:t>Millions of Bluetooth-enabled devices use cryptographic accelerators. Are they leaking secrets?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contribution: </a:t>
            </a:r>
          </a:p>
          <a:p>
            <a:pPr marL="698500" lvl="1" indent="-342900">
              <a:spcAft>
                <a:spcPts val="1200"/>
              </a:spcAft>
            </a:pPr>
            <a:r>
              <a:rPr lang="en-US" dirty="0"/>
              <a:t>We demonstrate the first attack on a Bluetooth chip’s hardware AES accelerator via RF side channel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RF side channel matters? </a:t>
            </a:r>
          </a:p>
          <a:p>
            <a:pPr marL="698500" lvl="1" indent="-342900"/>
            <a:r>
              <a:rPr lang="en-US" dirty="0"/>
              <a:t>No physical modification of device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No tamper-evidence</a:t>
            </a:r>
          </a:p>
          <a:p>
            <a:pPr marL="698500" lvl="1" indent="-342900"/>
            <a:r>
              <a:rPr lang="en-US" dirty="0"/>
              <a:t>Remote attack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0FC3E-DEF2-43C4-8E68-B795ACB2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DA71A-231E-4DEB-8241-31BD24DD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17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FAE1AD-D8D4-4880-8089-87AF49500885}"/>
              </a:ext>
            </a:extLst>
          </p:cNvPr>
          <p:cNvSpPr txBox="1">
            <a:spLocks/>
          </p:cNvSpPr>
          <p:nvPr/>
        </p:nvSpPr>
        <p:spPr>
          <a:xfrm>
            <a:off x="2688437" y="3184241"/>
            <a:ext cx="4770731" cy="759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dirty="0"/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D60936-F9C0-4392-8D64-63C339D4C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0966" y="4671383"/>
            <a:ext cx="4144818" cy="458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E5486-9F7D-4A72-8189-9AAD290E8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44" y="797601"/>
            <a:ext cx="3247229" cy="1443889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22730A-BE97-4E93-BD92-B68F8E144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65" y="4620713"/>
            <a:ext cx="2485967" cy="559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F10E1-D8D3-42FF-AA02-2A3FE28D0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752" y="531668"/>
            <a:ext cx="1709371" cy="197575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D447664-2DA5-4227-83CD-5163C516FBBC}"/>
              </a:ext>
            </a:extLst>
          </p:cNvPr>
          <p:cNvSpPr txBox="1">
            <a:spLocks/>
          </p:cNvSpPr>
          <p:nvPr/>
        </p:nvSpPr>
        <p:spPr>
          <a:xfrm>
            <a:off x="8688988" y="6280057"/>
            <a:ext cx="5760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en-GB"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D72F4-1C41-4187-A4BC-492CF086CF40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209FE8C-BDCB-4480-B81F-B39094FB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903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B355-B06A-4F97-AAE6-EFE76FB5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RF side-channel attacks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B5A71-20CC-443B-9784-8A1E6A55A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Screaming channels attack (CCS'18): </a:t>
            </a:r>
          </a:p>
          <a:p>
            <a:pPr marL="698500" lvl="1" indent="-342900"/>
            <a:r>
              <a:rPr lang="en-US" dirty="0"/>
              <a:t>Extracted encryption key from software AES via RF</a:t>
            </a:r>
          </a:p>
          <a:p>
            <a:pPr marL="1066800" lvl="2" indent="-342900">
              <a:spcAft>
                <a:spcPts val="1200"/>
              </a:spcAft>
            </a:pPr>
            <a:r>
              <a:rPr lang="en-US" dirty="0"/>
              <a:t>Tiny AES in Cortex-M4 processor in a mixed-signal chip 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E622E-1DAF-43B2-8D1C-5F100BA6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51EA2-0553-4061-94C9-2FC4B44A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</a:t>
            </a:fld>
            <a:endParaRPr lang="sv-SE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763D99-B7BB-4641-897C-B773A7F9D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35175"/>
              </p:ext>
            </p:extLst>
          </p:nvPr>
        </p:nvGraphicFramePr>
        <p:xfrm>
          <a:off x="785938" y="2998247"/>
          <a:ext cx="861972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08">
                  <a:extLst>
                    <a:ext uri="{9D8B030D-6E8A-4147-A177-3AD203B41FA5}">
                      <a16:colId xmlns:a16="http://schemas.microsoft.com/office/drawing/2014/main" val="1184432681"/>
                    </a:ext>
                  </a:extLst>
                </a:gridCol>
                <a:gridCol w="1127570">
                  <a:extLst>
                    <a:ext uri="{9D8B030D-6E8A-4147-A177-3AD203B41FA5}">
                      <a16:colId xmlns:a16="http://schemas.microsoft.com/office/drawing/2014/main" val="720643324"/>
                    </a:ext>
                  </a:extLst>
                </a:gridCol>
                <a:gridCol w="1194357">
                  <a:extLst>
                    <a:ext uri="{9D8B030D-6E8A-4147-A177-3AD203B41FA5}">
                      <a16:colId xmlns:a16="http://schemas.microsoft.com/office/drawing/2014/main" val="1263302298"/>
                    </a:ext>
                  </a:extLst>
                </a:gridCol>
                <a:gridCol w="2078640">
                  <a:extLst>
                    <a:ext uri="{9D8B030D-6E8A-4147-A177-3AD203B41FA5}">
                      <a16:colId xmlns:a16="http://schemas.microsoft.com/office/drawing/2014/main" val="2602278152"/>
                    </a:ext>
                  </a:extLst>
                </a:gridCol>
                <a:gridCol w="918736">
                  <a:extLst>
                    <a:ext uri="{9D8B030D-6E8A-4147-A177-3AD203B41FA5}">
                      <a16:colId xmlns:a16="http://schemas.microsoft.com/office/drawing/2014/main" val="2243585314"/>
                    </a:ext>
                  </a:extLst>
                </a:gridCol>
                <a:gridCol w="930219">
                  <a:extLst>
                    <a:ext uri="{9D8B030D-6E8A-4147-A177-3AD203B41FA5}">
                      <a16:colId xmlns:a16="http://schemas.microsoft.com/office/drawing/2014/main" val="692476152"/>
                    </a:ext>
                  </a:extLst>
                </a:gridCol>
                <a:gridCol w="1091393">
                  <a:extLst>
                    <a:ext uri="{9D8B030D-6E8A-4147-A177-3AD203B41FA5}">
                      <a16:colId xmlns:a16="http://schemas.microsoft.com/office/drawing/2014/main" val="3817435255"/>
                    </a:ext>
                  </a:extLst>
                </a:gridCol>
              </a:tblGrid>
              <a:tr h="32746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Distance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#Avg.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Enum.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#Traces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49090"/>
                  </a:ext>
                </a:extLst>
              </a:tr>
              <a:tr h="326469">
                <a:tc rowSpan="2">
                  <a:txBody>
                    <a:bodyPr/>
                    <a:lstStyle/>
                    <a:p>
                      <a:pPr algn="l"/>
                      <a:r>
                        <a:rPr lang="sv-SE" dirty="0"/>
                        <a:t>CCS’18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Anechoic chamber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500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v-S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91651"/>
                  </a:ext>
                </a:extLst>
              </a:tr>
              <a:tr h="32646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Office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52589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90911"/>
                  </a:ext>
                </a:extLst>
              </a:tr>
              <a:tr h="326469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CHES’20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2</a:t>
                      </a:r>
                      <a:r>
                        <a:rPr lang="sv-SE" baseline="30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57475"/>
                  </a:ext>
                </a:extLst>
              </a:tr>
              <a:tr h="326469">
                <a:tc rowSpan="2">
                  <a:txBody>
                    <a:bodyPr/>
                    <a:lstStyle/>
                    <a:p>
                      <a:pPr algn="l"/>
                      <a:r>
                        <a:rPr lang="sv-SE" dirty="0"/>
                        <a:t>ASHES’20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/>
                        <a:t>DL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/>
                        <a:t>15m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sv-SE" dirty="0"/>
                    </a:p>
                    <a:p>
                      <a:pPr algn="ctr"/>
                      <a:r>
                        <a:rPr lang="sv-S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042182"/>
                  </a:ext>
                </a:extLst>
              </a:tr>
              <a:tr h="326469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008672"/>
                  </a:ext>
                </a:extLst>
              </a:tr>
              <a:tr h="326469">
                <a:tc>
                  <a:txBody>
                    <a:bodyPr/>
                    <a:lstStyle/>
                    <a:p>
                      <a:pPr algn="l"/>
                      <a:r>
                        <a:rPr lang="sv-SE" dirty="0"/>
                        <a:t>CPSS’21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19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69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BF52-2132-47A0-80E9-F228D108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prior work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77B2-A395-4DC3-9D83-51588A46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Could not break hardware AES accelerator</a:t>
            </a:r>
          </a:p>
          <a:p>
            <a:pPr marL="698500" lvl="1" indent="-342900"/>
            <a:r>
              <a:rPr lang="en-US" dirty="0"/>
              <a:t>Fully parallel implementation in Counter with CBC-MAC (CCM) authenticated encryption mode</a:t>
            </a:r>
          </a:p>
          <a:p>
            <a:pPr marL="698500" lvl="1" indent="-342900">
              <a:spcAft>
                <a:spcPts val="1200"/>
              </a:spcAft>
            </a:pPr>
            <a:r>
              <a:rPr lang="en-US" dirty="0"/>
              <a:t>Runs at 16 MHz, different from the Cortex-M4 64 MHz clock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research question:</a:t>
            </a:r>
          </a:p>
          <a:p>
            <a:pPr marL="698500" lvl="1" indent="-342900"/>
            <a:r>
              <a:rPr lang="en-US" dirty="0"/>
              <a:t>Can encryption key of AES accelerator be extracted via RF?</a:t>
            </a:r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CDD2A-C4A6-41CE-9946-E9291038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93590-14C8-4E34-BE8A-92AF311A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4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3A80-ADD0-4F4E-A922-E77C0D99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913" y="277092"/>
            <a:ext cx="8146471" cy="668338"/>
          </a:xfrm>
        </p:spPr>
        <p:txBody>
          <a:bodyPr/>
          <a:lstStyle/>
          <a:p>
            <a:r>
              <a:rPr lang="sv-SE" dirty="0"/>
              <a:t>Why </a:t>
            </a:r>
            <a:r>
              <a:rPr lang="en-US" dirty="0"/>
              <a:t>mixed-signal circuits may leak secrets via RF?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EDFEF-AB2B-4737-BCD8-7B4FCE47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06D57-D698-4DE7-8ED8-CF82615E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9E881-8637-4041-9D7B-F1A2CAC3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15" y="1066403"/>
            <a:ext cx="4725194" cy="47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D479-FC45-4354-AB7B-4E70688D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57" y="274339"/>
            <a:ext cx="8149199" cy="668338"/>
          </a:xfrm>
        </p:spPr>
        <p:txBody>
          <a:bodyPr/>
          <a:lstStyle/>
          <a:p>
            <a:r>
              <a:rPr lang="sv-SE" dirty="0"/>
              <a:t>Why </a:t>
            </a:r>
            <a:r>
              <a:rPr lang="en-US" dirty="0"/>
              <a:t>mixed-signal circuits may leak secrets via RF?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8604A-FBBB-4D34-9722-1E472ADB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RWC’2025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F2EB3-40A8-46A0-BE57-6A5474E6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6</a:t>
            </a:fld>
            <a:endParaRPr lang="sv-S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857D2-FC67-4198-BFAF-03D032B49581}"/>
              </a:ext>
            </a:extLst>
          </p:cNvPr>
          <p:cNvGrpSpPr/>
          <p:nvPr/>
        </p:nvGrpSpPr>
        <p:grpSpPr>
          <a:xfrm>
            <a:off x="705200" y="1221594"/>
            <a:ext cx="8880978" cy="3538523"/>
            <a:chOff x="596614" y="1280141"/>
            <a:chExt cx="9060231" cy="4521631"/>
          </a:xfrm>
        </p:grpSpPr>
        <p:sp>
          <p:nvSpPr>
            <p:cNvPr id="7" name="椭圆 1">
              <a:extLst>
                <a:ext uri="{FF2B5EF4-FFF2-40B4-BE49-F238E27FC236}">
                  <a16:creationId xmlns:a16="http://schemas.microsoft.com/office/drawing/2014/main" id="{DEF83E67-31A2-45F5-8E68-F24DEFA75A74}"/>
                </a:ext>
              </a:extLst>
            </p:cNvPr>
            <p:cNvSpPr/>
            <p:nvPr/>
          </p:nvSpPr>
          <p:spPr>
            <a:xfrm>
              <a:off x="729460" y="2479367"/>
              <a:ext cx="3111411" cy="1217871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矩形 31">
              <a:extLst>
                <a:ext uri="{FF2B5EF4-FFF2-40B4-BE49-F238E27FC236}">
                  <a16:creationId xmlns:a16="http://schemas.microsoft.com/office/drawing/2014/main" id="{6BCFBD74-6E88-4D02-B98D-A4549766AB5D}"/>
                </a:ext>
              </a:extLst>
            </p:cNvPr>
            <p:cNvSpPr/>
            <p:nvPr/>
          </p:nvSpPr>
          <p:spPr>
            <a:xfrm>
              <a:off x="5311454" y="5344570"/>
              <a:ext cx="2070739" cy="457202"/>
            </a:xfrm>
            <a:prstGeom prst="rect">
              <a:avLst/>
            </a:prstGeom>
            <a:solidFill>
              <a:srgbClr val="EAEAEA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Analog part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30">
              <a:extLst>
                <a:ext uri="{FF2B5EF4-FFF2-40B4-BE49-F238E27FC236}">
                  <a16:creationId xmlns:a16="http://schemas.microsoft.com/office/drawing/2014/main" id="{42B8A1DD-FCB6-46B1-A8F4-CD92FA39533D}"/>
                </a:ext>
              </a:extLst>
            </p:cNvPr>
            <p:cNvSpPr/>
            <p:nvPr/>
          </p:nvSpPr>
          <p:spPr>
            <a:xfrm>
              <a:off x="1424469" y="5344570"/>
              <a:ext cx="2729843" cy="457202"/>
            </a:xfrm>
            <a:prstGeom prst="rect">
              <a:avLst/>
            </a:prstGeom>
            <a:solidFill>
              <a:srgbClr val="EAEAEA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Digital part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: 圆角 3">
              <a:extLst>
                <a:ext uri="{FF2B5EF4-FFF2-40B4-BE49-F238E27FC236}">
                  <a16:creationId xmlns:a16="http://schemas.microsoft.com/office/drawing/2014/main" id="{D31F5A77-C5F3-4428-94F3-FC8B97DC6D82}"/>
                </a:ext>
              </a:extLst>
            </p:cNvPr>
            <p:cNvSpPr/>
            <p:nvPr/>
          </p:nvSpPr>
          <p:spPr>
            <a:xfrm>
              <a:off x="596614" y="1498727"/>
              <a:ext cx="7904621" cy="3860546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D37FB771-CC80-470F-8D6C-B804A2A46D4C}"/>
                </a:ext>
              </a:extLst>
            </p:cNvPr>
            <p:cNvSpPr/>
            <p:nvPr/>
          </p:nvSpPr>
          <p:spPr>
            <a:xfrm>
              <a:off x="1012831" y="1743533"/>
              <a:ext cx="2450968" cy="631596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DengXian" panose="02010600030101010101" pitchFamily="2" charset="-122"/>
                  <a:cs typeface="+mn-cs"/>
                </a:rPr>
                <a:t>Other digital blocks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12" name="箭头: 上下 9">
              <a:extLst>
                <a:ext uri="{FF2B5EF4-FFF2-40B4-BE49-F238E27FC236}">
                  <a16:creationId xmlns:a16="http://schemas.microsoft.com/office/drawing/2014/main" id="{2D941ABE-5BE0-47B3-AFBC-7E758CD99B87}"/>
                </a:ext>
              </a:extLst>
            </p:cNvPr>
            <p:cNvSpPr/>
            <p:nvPr/>
          </p:nvSpPr>
          <p:spPr>
            <a:xfrm>
              <a:off x="3584851" y="1696526"/>
              <a:ext cx="1190008" cy="3464946"/>
            </a:xfrm>
            <a:prstGeom prst="upDownArrow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Bus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箭头: 右 10">
              <a:extLst>
                <a:ext uri="{FF2B5EF4-FFF2-40B4-BE49-F238E27FC236}">
                  <a16:creationId xmlns:a16="http://schemas.microsoft.com/office/drawing/2014/main" id="{0131C45B-F55D-4499-9DCE-B160801AD7B8}"/>
                </a:ext>
              </a:extLst>
            </p:cNvPr>
            <p:cNvSpPr/>
            <p:nvPr/>
          </p:nvSpPr>
          <p:spPr>
            <a:xfrm>
              <a:off x="4954207" y="1574811"/>
              <a:ext cx="1484704" cy="2026990"/>
            </a:xfrm>
            <a:prstGeom prst="rightArrow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Digital-to-Analog Converter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 11">
              <a:extLst>
                <a:ext uri="{FF2B5EF4-FFF2-40B4-BE49-F238E27FC236}">
                  <a16:creationId xmlns:a16="http://schemas.microsoft.com/office/drawing/2014/main" id="{30223526-892E-4CDE-8960-CA0312896658}"/>
                </a:ext>
              </a:extLst>
            </p:cNvPr>
            <p:cNvSpPr/>
            <p:nvPr/>
          </p:nvSpPr>
          <p:spPr>
            <a:xfrm>
              <a:off x="6520363" y="1666493"/>
              <a:ext cx="1565379" cy="183732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RF block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标注: 上箭头 13">
              <a:extLst>
                <a:ext uri="{FF2B5EF4-FFF2-40B4-BE49-F238E27FC236}">
                  <a16:creationId xmlns:a16="http://schemas.microsoft.com/office/drawing/2014/main" id="{3676AC7A-0BDA-493F-8E55-284FE61E312B}"/>
                </a:ext>
              </a:extLst>
            </p:cNvPr>
            <p:cNvSpPr/>
            <p:nvPr/>
          </p:nvSpPr>
          <p:spPr>
            <a:xfrm>
              <a:off x="6156685" y="3551035"/>
              <a:ext cx="1143849" cy="1579636"/>
            </a:xfrm>
            <a:prstGeom prst="upArrowCallou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Voltage-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Controlled Oscillator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L 形 17">
              <a:extLst>
                <a:ext uri="{FF2B5EF4-FFF2-40B4-BE49-F238E27FC236}">
                  <a16:creationId xmlns:a16="http://schemas.microsoft.com/office/drawing/2014/main" id="{026A6286-B7C5-4A30-B02C-6ED5CF063EE8}"/>
                </a:ext>
              </a:extLst>
            </p:cNvPr>
            <p:cNvSpPr/>
            <p:nvPr/>
          </p:nvSpPr>
          <p:spPr>
            <a:xfrm rot="16200000">
              <a:off x="8149371" y="1797050"/>
              <a:ext cx="725275" cy="829561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L 形 18">
              <a:extLst>
                <a:ext uri="{FF2B5EF4-FFF2-40B4-BE49-F238E27FC236}">
                  <a16:creationId xmlns:a16="http://schemas.microsoft.com/office/drawing/2014/main" id="{FCE3CF76-28DD-4659-92FF-2DFE841A23F7}"/>
                </a:ext>
              </a:extLst>
            </p:cNvPr>
            <p:cNvSpPr/>
            <p:nvPr/>
          </p:nvSpPr>
          <p:spPr>
            <a:xfrm rot="18669852">
              <a:off x="8670944" y="1695776"/>
              <a:ext cx="493014" cy="384931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rgbClr val="4472C4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空心弧 19">
              <a:extLst>
                <a:ext uri="{FF2B5EF4-FFF2-40B4-BE49-F238E27FC236}">
                  <a16:creationId xmlns:a16="http://schemas.microsoft.com/office/drawing/2014/main" id="{0CBDC5C1-54EB-4B28-AD42-B31FBAA02629}"/>
                </a:ext>
              </a:extLst>
            </p:cNvPr>
            <p:cNvSpPr/>
            <p:nvPr/>
          </p:nvSpPr>
          <p:spPr>
            <a:xfrm rot="4490748">
              <a:off x="8996224" y="1724657"/>
              <a:ext cx="405503" cy="228981"/>
            </a:xfrm>
            <a:prstGeom prst="blockArc">
              <a:avLst>
                <a:gd name="adj1" fmla="val 10714962"/>
                <a:gd name="adj2" fmla="val 21279074"/>
                <a:gd name="adj3" fmla="val 0"/>
              </a:avLst>
            </a:prstGeom>
            <a:solidFill>
              <a:srgbClr val="4472C4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空心弧 20">
              <a:extLst>
                <a:ext uri="{FF2B5EF4-FFF2-40B4-BE49-F238E27FC236}">
                  <a16:creationId xmlns:a16="http://schemas.microsoft.com/office/drawing/2014/main" id="{838F31B5-10F8-4235-8A54-6F433202BC73}"/>
                </a:ext>
              </a:extLst>
            </p:cNvPr>
            <p:cNvSpPr/>
            <p:nvPr/>
          </p:nvSpPr>
          <p:spPr>
            <a:xfrm rot="4490748">
              <a:off x="8940992" y="1634549"/>
              <a:ext cx="698156" cy="379806"/>
            </a:xfrm>
            <a:prstGeom prst="blockArc">
              <a:avLst>
                <a:gd name="adj1" fmla="val 10714962"/>
                <a:gd name="adj2" fmla="val 21279074"/>
                <a:gd name="adj3" fmla="val 0"/>
              </a:avLst>
            </a:prstGeom>
            <a:solidFill>
              <a:srgbClr val="4472C4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空心弧 21">
              <a:extLst>
                <a:ext uri="{FF2B5EF4-FFF2-40B4-BE49-F238E27FC236}">
                  <a16:creationId xmlns:a16="http://schemas.microsoft.com/office/drawing/2014/main" id="{EF104E01-4523-48A0-A304-DB6532641D1C}"/>
                </a:ext>
              </a:extLst>
            </p:cNvPr>
            <p:cNvSpPr/>
            <p:nvPr/>
          </p:nvSpPr>
          <p:spPr>
            <a:xfrm rot="4490748">
              <a:off x="8950574" y="1551645"/>
              <a:ext cx="977776" cy="434767"/>
            </a:xfrm>
            <a:prstGeom prst="blockArc">
              <a:avLst>
                <a:gd name="adj1" fmla="val 10714962"/>
                <a:gd name="adj2" fmla="val 21279074"/>
                <a:gd name="adj3" fmla="val 0"/>
              </a:avLst>
            </a:prstGeom>
            <a:solidFill>
              <a:srgbClr val="4472C4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1" name="直接连接符 27">
              <a:extLst>
                <a:ext uri="{FF2B5EF4-FFF2-40B4-BE49-F238E27FC236}">
                  <a16:creationId xmlns:a16="http://schemas.microsoft.com/office/drawing/2014/main" id="{4E29EEE3-0CF5-4B38-82F2-BF6F8880298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32" y="1385838"/>
              <a:ext cx="0" cy="4415934"/>
            </a:xfrm>
            <a:prstGeom prst="line">
              <a:avLst/>
            </a:prstGeom>
            <a:noFill/>
            <a:ln w="19050" cap="flat" cmpd="sng" algn="ctr">
              <a:solidFill>
                <a:srgbClr val="4472C4">
                  <a:lumMod val="75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22" name="椭圆 28">
              <a:extLst>
                <a:ext uri="{FF2B5EF4-FFF2-40B4-BE49-F238E27FC236}">
                  <a16:creationId xmlns:a16="http://schemas.microsoft.com/office/drawing/2014/main" id="{150811BC-9FDB-4ED0-ABF0-E9B147CB42E8}"/>
                </a:ext>
              </a:extLst>
            </p:cNvPr>
            <p:cNvSpPr/>
            <p:nvPr/>
          </p:nvSpPr>
          <p:spPr>
            <a:xfrm>
              <a:off x="639906" y="2502933"/>
              <a:ext cx="3111411" cy="1341304"/>
            </a:xfrm>
            <a:prstGeom prst="ellipse">
              <a:avLst/>
            </a:prstGeom>
            <a:solidFill>
              <a:srgbClr val="FFFF99">
                <a:alpha val="72157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椭圆 29">
              <a:extLst>
                <a:ext uri="{FF2B5EF4-FFF2-40B4-BE49-F238E27FC236}">
                  <a16:creationId xmlns:a16="http://schemas.microsoft.com/office/drawing/2014/main" id="{34BB4A33-3FFE-4CDF-8AD0-A56C157B47C8}"/>
                </a:ext>
              </a:extLst>
            </p:cNvPr>
            <p:cNvSpPr/>
            <p:nvPr/>
          </p:nvSpPr>
          <p:spPr>
            <a:xfrm>
              <a:off x="1288051" y="3441831"/>
              <a:ext cx="1870715" cy="1773414"/>
            </a:xfrm>
            <a:prstGeom prst="ellipse">
              <a:avLst/>
            </a:prstGeom>
            <a:solidFill>
              <a:srgbClr val="8FAADC">
                <a:alpha val="52157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: 形状 32">
              <a:extLst>
                <a:ext uri="{FF2B5EF4-FFF2-40B4-BE49-F238E27FC236}">
                  <a16:creationId xmlns:a16="http://schemas.microsoft.com/office/drawing/2014/main" id="{DF25EB8E-BC2A-4347-9B44-4BDA6E686B70}"/>
                </a:ext>
              </a:extLst>
            </p:cNvPr>
            <p:cNvSpPr/>
            <p:nvPr/>
          </p:nvSpPr>
          <p:spPr>
            <a:xfrm>
              <a:off x="1492602" y="3435304"/>
              <a:ext cx="1434043" cy="402406"/>
            </a:xfrm>
            <a:custGeom>
              <a:avLst/>
              <a:gdLst>
                <a:gd name="connsiteX0" fmla="*/ 721725 w 1434043"/>
                <a:gd name="connsiteY0" fmla="*/ 0 h 402406"/>
                <a:gd name="connsiteX1" fmla="*/ 1383123 w 1434043"/>
                <a:gd name="connsiteY1" fmla="*/ 259711 h 402406"/>
                <a:gd name="connsiteX2" fmla="*/ 1434043 w 1434043"/>
                <a:gd name="connsiteY2" fmla="*/ 318217 h 402406"/>
                <a:gd name="connsiteX3" fmla="*/ 1299479 w 1434043"/>
                <a:gd name="connsiteY3" fmla="*/ 349703 h 402406"/>
                <a:gd name="connsiteX4" fmla="*/ 693928 w 1434043"/>
                <a:gd name="connsiteY4" fmla="*/ 402406 h 402406"/>
                <a:gd name="connsiteX5" fmla="*/ 88377 w 1434043"/>
                <a:gd name="connsiteY5" fmla="*/ 349703 h 402406"/>
                <a:gd name="connsiteX6" fmla="*/ 0 w 1434043"/>
                <a:gd name="connsiteY6" fmla="*/ 329024 h 402406"/>
                <a:gd name="connsiteX7" fmla="*/ 60327 w 1434043"/>
                <a:gd name="connsiteY7" fmla="*/ 259711 h 402406"/>
                <a:gd name="connsiteX8" fmla="*/ 721725 w 1434043"/>
                <a:gd name="connsiteY8" fmla="*/ 0 h 4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043" h="402406">
                  <a:moveTo>
                    <a:pt x="721725" y="0"/>
                  </a:moveTo>
                  <a:cubicBezTo>
                    <a:pt x="980017" y="0"/>
                    <a:pt x="1213856" y="99248"/>
                    <a:pt x="1383123" y="259711"/>
                  </a:cubicBezTo>
                  <a:lnTo>
                    <a:pt x="1434043" y="318217"/>
                  </a:lnTo>
                  <a:lnTo>
                    <a:pt x="1299479" y="349703"/>
                  </a:lnTo>
                  <a:cubicBezTo>
                    <a:pt x="1113357" y="383640"/>
                    <a:pt x="908726" y="402406"/>
                    <a:pt x="693928" y="402406"/>
                  </a:cubicBezTo>
                  <a:cubicBezTo>
                    <a:pt x="479130" y="402406"/>
                    <a:pt x="274499" y="383640"/>
                    <a:pt x="88377" y="349703"/>
                  </a:cubicBezTo>
                  <a:lnTo>
                    <a:pt x="0" y="329024"/>
                  </a:lnTo>
                  <a:lnTo>
                    <a:pt x="60327" y="259711"/>
                  </a:lnTo>
                  <a:cubicBezTo>
                    <a:pt x="229594" y="99248"/>
                    <a:pt x="463433" y="0"/>
                    <a:pt x="721725" y="0"/>
                  </a:cubicBezTo>
                  <a:close/>
                </a:path>
              </a:pathLst>
            </a:custGeom>
            <a:solidFill>
              <a:srgbClr val="CCFFC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7">
              <a:extLst>
                <a:ext uri="{FF2B5EF4-FFF2-40B4-BE49-F238E27FC236}">
                  <a16:creationId xmlns:a16="http://schemas.microsoft.com/office/drawing/2014/main" id="{B2182F48-AC16-408F-BABF-ADF05F931A84}"/>
                </a:ext>
              </a:extLst>
            </p:cNvPr>
            <p:cNvSpPr/>
            <p:nvPr/>
          </p:nvSpPr>
          <p:spPr>
            <a:xfrm>
              <a:off x="1262657" y="2775768"/>
              <a:ext cx="1922212" cy="631596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HW AES block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8">
              <a:extLst>
                <a:ext uri="{FF2B5EF4-FFF2-40B4-BE49-F238E27FC236}">
                  <a16:creationId xmlns:a16="http://schemas.microsoft.com/office/drawing/2014/main" id="{ECA810E2-C7AB-4DE2-B2AE-1D78A9C19C0F}"/>
                </a:ext>
              </a:extLst>
            </p:cNvPr>
            <p:cNvSpPr/>
            <p:nvPr/>
          </p:nvSpPr>
          <p:spPr>
            <a:xfrm>
              <a:off x="1754284" y="3952347"/>
              <a:ext cx="942680" cy="861375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CPU core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27" name="直接箭头连接符 25">
              <a:extLst>
                <a:ext uri="{FF2B5EF4-FFF2-40B4-BE49-F238E27FC236}">
                  <a16:creationId xmlns:a16="http://schemas.microsoft.com/office/drawing/2014/main" id="{C96A827F-E674-4EF1-B740-14FCEEEBE2FB}"/>
                </a:ext>
              </a:extLst>
            </p:cNvPr>
            <p:cNvCxnSpPr>
              <a:cxnSpLocks/>
            </p:cNvCxnSpPr>
            <p:nvPr/>
          </p:nvCxnSpPr>
          <p:spPr>
            <a:xfrm>
              <a:off x="2445358" y="3692898"/>
              <a:ext cx="4107161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99FF99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28" name="文本框 33">
              <a:extLst>
                <a:ext uri="{FF2B5EF4-FFF2-40B4-BE49-F238E27FC236}">
                  <a16:creationId xmlns:a16="http://schemas.microsoft.com/office/drawing/2014/main" id="{60474648-D346-402E-AB7D-C3DF4A7B95D0}"/>
                </a:ext>
              </a:extLst>
            </p:cNvPr>
            <p:cNvSpPr txBox="1"/>
            <p:nvPr/>
          </p:nvSpPr>
          <p:spPr>
            <a:xfrm>
              <a:off x="4894061" y="4062035"/>
              <a:ext cx="1271472" cy="82590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Substrate  </a:t>
              </a:r>
            </a:p>
            <a:p>
              <a:r>
                <a:rPr lang="en-US" altLang="zh-CN" i="1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coupling</a:t>
              </a:r>
              <a:endParaRPr lang="zh-CN" altLang="en-US" i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文本框 34">
              <a:extLst>
                <a:ext uri="{FF2B5EF4-FFF2-40B4-BE49-F238E27FC236}">
                  <a16:creationId xmlns:a16="http://schemas.microsoft.com/office/drawing/2014/main" id="{5D514225-9B1E-404B-B424-A2629697DDD8}"/>
                </a:ext>
              </a:extLst>
            </p:cNvPr>
            <p:cNvSpPr txBox="1"/>
            <p:nvPr/>
          </p:nvSpPr>
          <p:spPr>
            <a:xfrm>
              <a:off x="2004355" y="3437600"/>
              <a:ext cx="44100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等线 Light" panose="020F0302020204030204"/>
                  <a:ea typeface="等线" panose="02010600030101010101" pitchFamily="2" charset="-122"/>
                </a:rPr>
                <a:t>①</a:t>
              </a:r>
            </a:p>
          </p:txBody>
        </p:sp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7A3F56FF-C71A-4D48-859E-04600BF8FCDC}"/>
                </a:ext>
              </a:extLst>
            </p:cNvPr>
            <p:cNvSpPr txBox="1"/>
            <p:nvPr/>
          </p:nvSpPr>
          <p:spPr>
            <a:xfrm>
              <a:off x="5322342" y="3692898"/>
              <a:ext cx="44100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等线 Light" panose="020F0302020204030204"/>
                  <a:ea typeface="等线" panose="02010600030101010101" pitchFamily="2" charset="-122"/>
                </a:rPr>
                <a:t>②</a:t>
              </a:r>
            </a:p>
          </p:txBody>
        </p:sp>
        <p:sp>
          <p:nvSpPr>
            <p:cNvPr id="31" name="文本框 2">
              <a:extLst>
                <a:ext uri="{FF2B5EF4-FFF2-40B4-BE49-F238E27FC236}">
                  <a16:creationId xmlns:a16="http://schemas.microsoft.com/office/drawing/2014/main" id="{2543BFC4-2E29-469A-9332-B772A422E9D1}"/>
                </a:ext>
              </a:extLst>
            </p:cNvPr>
            <p:cNvSpPr txBox="1"/>
            <p:nvPr/>
          </p:nvSpPr>
          <p:spPr>
            <a:xfrm>
              <a:off x="7552202" y="3644182"/>
              <a:ext cx="44100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prstClr val="black"/>
                  </a:solidFill>
                  <a:latin typeface="等线 Light" panose="020F0302020204030204"/>
                  <a:ea typeface="等线" panose="02010600030101010101" pitchFamily="2" charset="-122"/>
                </a:rPr>
                <a:t>③</a:t>
              </a:r>
            </a:p>
          </p:txBody>
        </p:sp>
        <p:sp>
          <p:nvSpPr>
            <p:cNvPr id="32" name="文本框 4">
              <a:extLst>
                <a:ext uri="{FF2B5EF4-FFF2-40B4-BE49-F238E27FC236}">
                  <a16:creationId xmlns:a16="http://schemas.microsoft.com/office/drawing/2014/main" id="{733AAA9F-3BDD-4249-9E25-329EE8C0513E}"/>
                </a:ext>
              </a:extLst>
            </p:cNvPr>
            <p:cNvSpPr txBox="1"/>
            <p:nvPr/>
          </p:nvSpPr>
          <p:spPr>
            <a:xfrm>
              <a:off x="7188093" y="4016095"/>
              <a:ext cx="1354317" cy="82590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i="1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Capacitive </a:t>
              </a:r>
            </a:p>
            <a:p>
              <a:pPr algn="ctr"/>
              <a:r>
                <a:rPr lang="en-US" altLang="zh-CN" i="1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coupling</a:t>
              </a:r>
              <a:endParaRPr lang="zh-CN" altLang="en-US" i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DF7451-CFED-4929-88AD-BDB55A6118B5}"/>
              </a:ext>
            </a:extLst>
          </p:cNvPr>
          <p:cNvGrpSpPr/>
          <p:nvPr/>
        </p:nvGrpSpPr>
        <p:grpSpPr>
          <a:xfrm>
            <a:off x="6901170" y="4049843"/>
            <a:ext cx="2614623" cy="1728380"/>
            <a:chOff x="6901170" y="4049843"/>
            <a:chExt cx="2614623" cy="172838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8AD85C4-DDB7-4F24-9E2B-335068335D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2818" y="4049843"/>
              <a:ext cx="663592" cy="106658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918BFD-15F8-42B7-9781-BAC9ED6BBF17}"/>
                </a:ext>
              </a:extLst>
            </p:cNvPr>
            <p:cNvSpPr txBox="1"/>
            <p:nvPr/>
          </p:nvSpPr>
          <p:spPr>
            <a:xfrm>
              <a:off x="6901170" y="5131892"/>
              <a:ext cx="2614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RF signal generated by VCO may be affected</a:t>
              </a:r>
              <a:endParaRPr lang="sv-SE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7537ADC-9746-4A79-A153-D3D0C333676E}"/>
              </a:ext>
            </a:extLst>
          </p:cNvPr>
          <p:cNvGrpSpPr/>
          <p:nvPr/>
        </p:nvGrpSpPr>
        <p:grpSpPr>
          <a:xfrm>
            <a:off x="747635" y="3202442"/>
            <a:ext cx="5927346" cy="2576532"/>
            <a:chOff x="747635" y="3202442"/>
            <a:chExt cx="5927346" cy="25765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6A74A2-DBE0-459F-8A50-A16B084D98E9}"/>
                </a:ext>
              </a:extLst>
            </p:cNvPr>
            <p:cNvSpPr txBox="1"/>
            <p:nvPr/>
          </p:nvSpPr>
          <p:spPr>
            <a:xfrm>
              <a:off x="747635" y="5132643"/>
              <a:ext cx="59273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Current fluctuations in digital circuits induce noise in the shared silicon substrate, affecting analog components</a:t>
              </a:r>
              <a:endParaRPr lang="sv-SE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3237A07-0E72-40A4-BC9F-54FB984313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822" y="3202442"/>
              <a:ext cx="245220" cy="191398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2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52D7-8851-4038-9F9C-AEEFC1C4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setup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04AFF-D216-4DEF-BD98-53D3ECF7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7</a:t>
            </a:fld>
            <a:endParaRPr lang="sv-SE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F8F3B1-6C5E-452C-BE74-2A03E62A8196}"/>
              </a:ext>
            </a:extLst>
          </p:cNvPr>
          <p:cNvGrpSpPr/>
          <p:nvPr/>
        </p:nvGrpSpPr>
        <p:grpSpPr>
          <a:xfrm>
            <a:off x="697099" y="476922"/>
            <a:ext cx="8813148" cy="1960061"/>
            <a:chOff x="697099" y="476922"/>
            <a:chExt cx="8813148" cy="19600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4E92F-3F11-4D7F-8B62-60E3032A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4441" y="476922"/>
              <a:ext cx="2215806" cy="146047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72D66-719A-4D2F-9EEC-35D33F282741}"/>
                </a:ext>
              </a:extLst>
            </p:cNvPr>
            <p:cNvSpPr txBox="1"/>
            <p:nvPr/>
          </p:nvSpPr>
          <p:spPr>
            <a:xfrm>
              <a:off x="697099" y="1559820"/>
              <a:ext cx="8377614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Target: </a:t>
              </a:r>
            </a:p>
            <a:p>
              <a:pPr marL="698500" lvl="1" indent="-342900">
                <a:spcBef>
                  <a:spcPts val="576"/>
                </a:spcBef>
                <a:buFont typeface="Arial" panose="020B0604020202020204" pitchFamily="34" charset="0"/>
                <a:buChar char="•"/>
              </a:pPr>
              <a:r>
                <a:rPr lang="en-US" sz="2200" dirty="0"/>
                <a:t>Nordic Semiconductor nRF52832 Bluetooth system-on-chip</a:t>
              </a:r>
              <a:endParaRPr lang="sv-SE" sz="2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D4CAE6-BEA2-4C71-82F9-F95135529629}"/>
              </a:ext>
            </a:extLst>
          </p:cNvPr>
          <p:cNvGrpSpPr/>
          <p:nvPr/>
        </p:nvGrpSpPr>
        <p:grpSpPr>
          <a:xfrm>
            <a:off x="697100" y="1983749"/>
            <a:ext cx="8894619" cy="3986791"/>
            <a:chOff x="697100" y="1983749"/>
            <a:chExt cx="8894619" cy="39867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390923-247C-40A7-9038-D4FE03DA5060}"/>
                </a:ext>
              </a:extLst>
            </p:cNvPr>
            <p:cNvSpPr txBox="1"/>
            <p:nvPr/>
          </p:nvSpPr>
          <p:spPr>
            <a:xfrm>
              <a:off x="697100" y="2684903"/>
              <a:ext cx="41361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576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Measurement setup:</a:t>
              </a:r>
              <a:endParaRPr lang="sv-SE" sz="2400" dirty="0"/>
            </a:p>
            <a:p>
              <a:pPr marL="6985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Antenna at 1m distance captures RF signals</a:t>
              </a:r>
              <a:endParaRPr lang="sv-SE" sz="2200" dirty="0"/>
            </a:p>
            <a:p>
              <a:pPr marL="698500" lvl="1" indent="-342900">
                <a:spcAft>
                  <a:spcPts val="576"/>
                </a:spcAft>
                <a:buFont typeface="Arial" panose="020B0604020202020204" pitchFamily="34" charset="0"/>
                <a:buChar char="•"/>
              </a:pPr>
              <a:r>
                <a:rPr lang="en-US" sz="2200" dirty="0"/>
                <a:t>Software-defined radio demodulates RF signals at 2.4GHz + n</a:t>
              </a:r>
              <a:r>
                <a:rPr lang="en-US" sz="2200" dirty="0">
                  <a:sym typeface="Symbol" panose="05050102010706020507" pitchFamily="18" charset="2"/>
                </a:rPr>
                <a:t></a:t>
              </a:r>
              <a:r>
                <a:rPr lang="en-US" sz="2200" dirty="0"/>
                <a:t>16 MHz</a:t>
              </a:r>
            </a:p>
          </p:txBody>
        </p:sp>
        <p:pic>
          <p:nvPicPr>
            <p:cNvPr id="7" name="Picture 6" descr="A fan in a room with a computer and a table&#10;&#10;Description automatically generated">
              <a:extLst>
                <a:ext uri="{FF2B5EF4-FFF2-40B4-BE49-F238E27FC236}">
                  <a16:creationId xmlns:a16="http://schemas.microsoft.com/office/drawing/2014/main" id="{AD808208-40E7-48A5-BB76-8FB99B040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164" y="2483333"/>
              <a:ext cx="4594555" cy="3487207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DB4B5E0-0FD9-4FFD-8E43-9F400FFB73BD}"/>
                </a:ext>
              </a:extLst>
            </p:cNvPr>
            <p:cNvCxnSpPr>
              <a:cxnSpLocks/>
            </p:cNvCxnSpPr>
            <p:nvPr/>
          </p:nvCxnSpPr>
          <p:spPr>
            <a:xfrm>
              <a:off x="4367669" y="4149067"/>
              <a:ext cx="840057" cy="38176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3FF4CBB-D153-4763-9832-4BDB77DBC779}"/>
                </a:ext>
              </a:extLst>
            </p:cNvPr>
            <p:cNvCxnSpPr>
              <a:cxnSpLocks/>
            </p:cNvCxnSpPr>
            <p:nvPr/>
          </p:nvCxnSpPr>
          <p:spPr>
            <a:xfrm>
              <a:off x="8976988" y="2255868"/>
              <a:ext cx="287999" cy="193436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A56C0BF-2BA5-4ACE-8A17-2ABEB9CDE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6988" y="1983749"/>
              <a:ext cx="195450" cy="27211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644276-5F9B-46C9-974D-D6B2577FF483}"/>
              </a:ext>
            </a:extLst>
          </p:cNvPr>
          <p:cNvGrpSpPr/>
          <p:nvPr/>
        </p:nvGrpSpPr>
        <p:grpSpPr>
          <a:xfrm>
            <a:off x="951987" y="4951457"/>
            <a:ext cx="1892095" cy="860132"/>
            <a:chOff x="951987" y="4852545"/>
            <a:chExt cx="1892095" cy="8601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AE35FF-8501-46EE-99BD-4828BAFCEA1D}"/>
                </a:ext>
              </a:extLst>
            </p:cNvPr>
            <p:cNvSpPr txBox="1"/>
            <p:nvPr/>
          </p:nvSpPr>
          <p:spPr>
            <a:xfrm>
              <a:off x="951987" y="5066346"/>
              <a:ext cx="1892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Bluetooth band frequency</a:t>
              </a:r>
              <a:endParaRPr lang="sv-SE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BC040C8-979A-44B6-82CD-90F982A57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6052" y="4852545"/>
              <a:ext cx="195450" cy="27211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641D24-1D98-4651-91FB-A14DC62A1BF5}"/>
              </a:ext>
            </a:extLst>
          </p:cNvPr>
          <p:cNvGrpSpPr/>
          <p:nvPr/>
        </p:nvGrpSpPr>
        <p:grpSpPr>
          <a:xfrm>
            <a:off x="2754353" y="4944646"/>
            <a:ext cx="1892095" cy="875931"/>
            <a:chOff x="2754353" y="4845734"/>
            <a:chExt cx="1892095" cy="8759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E8B7A2-75A9-421E-8404-D3A35F1D8314}"/>
                </a:ext>
              </a:extLst>
            </p:cNvPr>
            <p:cNvSpPr txBox="1"/>
            <p:nvPr/>
          </p:nvSpPr>
          <p:spPr>
            <a:xfrm>
              <a:off x="2754353" y="5075334"/>
              <a:ext cx="1892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HW AES     clock frequency</a:t>
              </a:r>
              <a:endParaRPr lang="sv-SE" dirty="0">
                <a:solidFill>
                  <a:srgbClr val="C00000"/>
                </a:solidFill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A1FDA1D-C916-4AE9-AF81-DD71FB53DB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3122" y="4845734"/>
              <a:ext cx="195450" cy="27211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067455A-93F2-4FC7-A2DF-7BB8D2DC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3625" y="6280058"/>
            <a:ext cx="5615242" cy="365125"/>
          </a:xfrm>
        </p:spPr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6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82D0-3550-40E6-9227-003AD518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25" y="319209"/>
            <a:ext cx="7511362" cy="668338"/>
          </a:xfrm>
        </p:spPr>
        <p:txBody>
          <a:bodyPr/>
          <a:lstStyle/>
          <a:p>
            <a:r>
              <a:rPr lang="en-US" sz="2800" dirty="0"/>
              <a:t>Key recovery methods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E78D-51B9-42F5-8FE3-075AF51C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38" y="1308958"/>
            <a:ext cx="8479049" cy="43520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Correlation analysis (CA), non-profiled attack</a:t>
            </a:r>
          </a:p>
          <a:p>
            <a:pPr marL="342900" indent="-342900">
              <a:spcAft>
                <a:spcPts val="576"/>
              </a:spcAft>
              <a:buFont typeface="Arial" panose="020B0604020202020204" pitchFamily="34" charset="0"/>
              <a:buChar char="•"/>
            </a:pPr>
            <a:r>
              <a:rPr lang="en-US" dirty="0"/>
              <a:t>Deep learning (DL), profiled attack</a:t>
            </a:r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E354E-3258-4738-81EC-3CA58471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D6F9E-1216-4D5F-B303-B474ED3A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8</a:t>
            </a:fld>
            <a:endParaRPr lang="sv-SE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035477-8E8D-45AE-9F55-DB84219F80AF}"/>
              </a:ext>
            </a:extLst>
          </p:cNvPr>
          <p:cNvGrpSpPr/>
          <p:nvPr/>
        </p:nvGrpSpPr>
        <p:grpSpPr>
          <a:xfrm>
            <a:off x="1531877" y="2490599"/>
            <a:ext cx="6845305" cy="3188534"/>
            <a:chOff x="1531877" y="2651956"/>
            <a:chExt cx="6845305" cy="3188534"/>
          </a:xfrm>
        </p:grpSpPr>
        <p:sp>
          <p:nvSpPr>
            <p:cNvPr id="7" name="流程图: 或者 1">
              <a:extLst>
                <a:ext uri="{FF2B5EF4-FFF2-40B4-BE49-F238E27FC236}">
                  <a16:creationId xmlns:a16="http://schemas.microsoft.com/office/drawing/2014/main" id="{522265B0-55AD-4601-86BC-58AB4C0907B8}"/>
                </a:ext>
              </a:extLst>
            </p:cNvPr>
            <p:cNvSpPr/>
            <p:nvPr/>
          </p:nvSpPr>
          <p:spPr>
            <a:xfrm rot="5400000">
              <a:off x="2465013" y="3354853"/>
              <a:ext cx="208321" cy="231081"/>
            </a:xfrm>
            <a:prstGeom prst="flowChartOr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8D383DC1-A7E2-4C07-9944-88D327BCE77E}"/>
                </a:ext>
              </a:extLst>
            </p:cNvPr>
            <p:cNvSpPr/>
            <p:nvPr/>
          </p:nvSpPr>
          <p:spPr>
            <a:xfrm>
              <a:off x="1703704" y="2752412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Plaintext, 16 bytes</a:t>
              </a: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4D5EFCB9-6B6B-47B4-B5FD-A510818FA3FC}"/>
                </a:ext>
              </a:extLst>
            </p:cNvPr>
            <p:cNvSpPr/>
            <p:nvPr/>
          </p:nvSpPr>
          <p:spPr>
            <a:xfrm>
              <a:off x="3077856" y="3366231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Key, 16 bytes</a:t>
              </a:r>
            </a:p>
          </p:txBody>
        </p:sp>
        <p:cxnSp>
          <p:nvCxnSpPr>
            <p:cNvPr id="10" name="直接箭头连接符 4">
              <a:extLst>
                <a:ext uri="{FF2B5EF4-FFF2-40B4-BE49-F238E27FC236}">
                  <a16:creationId xmlns:a16="http://schemas.microsoft.com/office/drawing/2014/main" id="{F3CD567D-F655-40F5-929D-DFF7964692EC}"/>
                </a:ext>
              </a:extLst>
            </p:cNvPr>
            <p:cNvCxnSpPr>
              <a:cxnSpLocks/>
              <a:stCxn id="8" idx="2"/>
              <a:endCxn id="7" idx="2"/>
            </p:cNvCxnSpPr>
            <p:nvPr/>
          </p:nvCxnSpPr>
          <p:spPr>
            <a:xfrm flipH="1">
              <a:off x="2569173" y="2960734"/>
              <a:ext cx="6567" cy="40549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直接箭头连接符 5">
              <a:extLst>
                <a:ext uri="{FF2B5EF4-FFF2-40B4-BE49-F238E27FC236}">
                  <a16:creationId xmlns:a16="http://schemas.microsoft.com/office/drawing/2014/main" id="{B876D361-CC34-47ED-A206-7ABA6B30D9AD}"/>
                </a:ext>
              </a:extLst>
            </p:cNvPr>
            <p:cNvCxnSpPr>
              <a:cxnSpLocks/>
              <a:stCxn id="9" idx="1"/>
              <a:endCxn id="7" idx="0"/>
            </p:cNvCxnSpPr>
            <p:nvPr/>
          </p:nvCxnSpPr>
          <p:spPr>
            <a:xfrm flipH="1">
              <a:off x="2684714" y="3470392"/>
              <a:ext cx="393142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直接箭头连接符 38">
              <a:extLst>
                <a:ext uri="{FF2B5EF4-FFF2-40B4-BE49-F238E27FC236}">
                  <a16:creationId xmlns:a16="http://schemas.microsoft.com/office/drawing/2014/main" id="{FC134406-AB8F-4D3A-96C4-893D8B8809DE}"/>
                </a:ext>
              </a:extLst>
            </p:cNvPr>
            <p:cNvCxnSpPr>
              <a:cxnSpLocks/>
              <a:stCxn id="7" idx="6"/>
              <a:endCxn id="13" idx="0"/>
            </p:cNvCxnSpPr>
            <p:nvPr/>
          </p:nvCxnSpPr>
          <p:spPr>
            <a:xfrm>
              <a:off x="2569173" y="3574554"/>
              <a:ext cx="8050" cy="41189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矩形 42">
              <a:extLst>
                <a:ext uri="{FF2B5EF4-FFF2-40B4-BE49-F238E27FC236}">
                  <a16:creationId xmlns:a16="http://schemas.microsoft.com/office/drawing/2014/main" id="{2E72ACD7-5DF1-4A68-BCAF-7302F9D60821}"/>
                </a:ext>
              </a:extLst>
            </p:cNvPr>
            <p:cNvSpPr/>
            <p:nvPr/>
          </p:nvSpPr>
          <p:spPr>
            <a:xfrm>
              <a:off x="1705187" y="3986449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SubBytes</a:t>
              </a:r>
            </a:p>
          </p:txBody>
        </p:sp>
        <p:sp>
          <p:nvSpPr>
            <p:cNvPr id="14" name="矩形 43">
              <a:extLst>
                <a:ext uri="{FF2B5EF4-FFF2-40B4-BE49-F238E27FC236}">
                  <a16:creationId xmlns:a16="http://schemas.microsoft.com/office/drawing/2014/main" id="{751A776C-14E4-4788-8D5C-E444947E5A5A}"/>
                </a:ext>
              </a:extLst>
            </p:cNvPr>
            <p:cNvSpPr/>
            <p:nvPr/>
          </p:nvSpPr>
          <p:spPr>
            <a:xfrm>
              <a:off x="1705187" y="4340483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ShiftRow</a:t>
              </a:r>
            </a:p>
          </p:txBody>
        </p:sp>
        <p:sp>
          <p:nvSpPr>
            <p:cNvPr id="15" name="矩形 44">
              <a:extLst>
                <a:ext uri="{FF2B5EF4-FFF2-40B4-BE49-F238E27FC236}">
                  <a16:creationId xmlns:a16="http://schemas.microsoft.com/office/drawing/2014/main" id="{49F86E9E-59C9-4D2E-A382-3EF853872019}"/>
                </a:ext>
              </a:extLst>
            </p:cNvPr>
            <p:cNvSpPr/>
            <p:nvPr/>
          </p:nvSpPr>
          <p:spPr>
            <a:xfrm>
              <a:off x="1705187" y="4681927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MixColumn</a:t>
              </a:r>
            </a:p>
          </p:txBody>
        </p:sp>
        <p:sp>
          <p:nvSpPr>
            <p:cNvPr id="16" name="矩形 45">
              <a:extLst>
                <a:ext uri="{FF2B5EF4-FFF2-40B4-BE49-F238E27FC236}">
                  <a16:creationId xmlns:a16="http://schemas.microsoft.com/office/drawing/2014/main" id="{768D1B0E-89D6-4953-8A77-1E60F11E74E0}"/>
                </a:ext>
              </a:extLst>
            </p:cNvPr>
            <p:cNvSpPr/>
            <p:nvPr/>
          </p:nvSpPr>
          <p:spPr>
            <a:xfrm>
              <a:off x="1705188" y="5002179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AddRoundKey</a:t>
              </a:r>
            </a:p>
          </p:txBody>
        </p:sp>
        <p:cxnSp>
          <p:nvCxnSpPr>
            <p:cNvPr id="17" name="直接箭头连接符 48">
              <a:extLst>
                <a:ext uri="{FF2B5EF4-FFF2-40B4-BE49-F238E27FC236}">
                  <a16:creationId xmlns:a16="http://schemas.microsoft.com/office/drawing/2014/main" id="{74C4A229-66B3-4DD8-AF93-266AA2FE785D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2577224" y="4890247"/>
              <a:ext cx="1" cy="111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直接箭头连接符 49">
              <a:extLst>
                <a:ext uri="{FF2B5EF4-FFF2-40B4-BE49-F238E27FC236}">
                  <a16:creationId xmlns:a16="http://schemas.microsoft.com/office/drawing/2014/main" id="{6E2A9407-9D7D-474D-BACB-B5E1AF9CE2D8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2577224" y="4548804"/>
              <a:ext cx="0" cy="13312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直接箭头连接符 50">
              <a:extLst>
                <a:ext uri="{FF2B5EF4-FFF2-40B4-BE49-F238E27FC236}">
                  <a16:creationId xmlns:a16="http://schemas.microsoft.com/office/drawing/2014/main" id="{57ACB5C8-130D-4801-89AD-12004E22D589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2577224" y="4194770"/>
              <a:ext cx="0" cy="14571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连接符: 肘形 58">
              <a:extLst>
                <a:ext uri="{FF2B5EF4-FFF2-40B4-BE49-F238E27FC236}">
                  <a16:creationId xmlns:a16="http://schemas.microsoft.com/office/drawing/2014/main" id="{0B48DA4F-9ADE-4F92-B2C4-FB0316C7768A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rot="5400000" flipH="1" flipV="1">
              <a:off x="3071097" y="2284832"/>
              <a:ext cx="2881821" cy="3857310"/>
            </a:xfrm>
            <a:prstGeom prst="bentConnector5">
              <a:avLst>
                <a:gd name="adj1" fmla="val -7932"/>
                <a:gd name="adj2" fmla="val 64412"/>
                <a:gd name="adj3" fmla="val 107932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矩形 66">
              <a:extLst>
                <a:ext uri="{FF2B5EF4-FFF2-40B4-BE49-F238E27FC236}">
                  <a16:creationId xmlns:a16="http://schemas.microsoft.com/office/drawing/2014/main" id="{A96E50C7-20DE-4B62-AC8C-893C698D7325}"/>
                </a:ext>
              </a:extLst>
            </p:cNvPr>
            <p:cNvSpPr/>
            <p:nvPr/>
          </p:nvSpPr>
          <p:spPr>
            <a:xfrm>
              <a:off x="1531877" y="3860568"/>
              <a:ext cx="2819499" cy="1502320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67">
              <a:extLst>
                <a:ext uri="{FF2B5EF4-FFF2-40B4-BE49-F238E27FC236}">
                  <a16:creationId xmlns:a16="http://schemas.microsoft.com/office/drawing/2014/main" id="{413814C3-F8A4-474B-8BF9-6D8C838D1FF6}"/>
                </a:ext>
              </a:extLst>
            </p:cNvPr>
            <p:cNvSpPr txBox="1"/>
            <p:nvPr/>
          </p:nvSpPr>
          <p:spPr>
            <a:xfrm>
              <a:off x="2404516" y="5422600"/>
              <a:ext cx="357673" cy="2317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…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cxnSp>
          <p:nvCxnSpPr>
            <p:cNvPr id="23" name="直接箭头连接符 68">
              <a:extLst>
                <a:ext uri="{FF2B5EF4-FFF2-40B4-BE49-F238E27FC236}">
                  <a16:creationId xmlns:a16="http://schemas.microsoft.com/office/drawing/2014/main" id="{EF9CE4A7-C984-45F8-A753-CFF7A3AB63E5}"/>
                </a:ext>
              </a:extLst>
            </p:cNvPr>
            <p:cNvCxnSpPr>
              <a:cxnSpLocks/>
              <a:stCxn id="16" idx="2"/>
              <a:endCxn id="22" idx="0"/>
            </p:cNvCxnSpPr>
            <p:nvPr/>
          </p:nvCxnSpPr>
          <p:spPr>
            <a:xfrm>
              <a:off x="2577224" y="5210500"/>
              <a:ext cx="6129" cy="21210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" name="文本框 72">
              <a:extLst>
                <a:ext uri="{FF2B5EF4-FFF2-40B4-BE49-F238E27FC236}">
                  <a16:creationId xmlns:a16="http://schemas.microsoft.com/office/drawing/2014/main" id="{E2B6B613-8C67-4FBD-8295-D2F1386218BE}"/>
                </a:ext>
              </a:extLst>
            </p:cNvPr>
            <p:cNvSpPr txBox="1"/>
            <p:nvPr/>
          </p:nvSpPr>
          <p:spPr>
            <a:xfrm>
              <a:off x="3502004" y="3986449"/>
              <a:ext cx="980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Round 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矩形 73">
              <a:extLst>
                <a:ext uri="{FF2B5EF4-FFF2-40B4-BE49-F238E27FC236}">
                  <a16:creationId xmlns:a16="http://schemas.microsoft.com/office/drawing/2014/main" id="{F77EE655-3F66-4BF9-AB35-27DB638CD982}"/>
                </a:ext>
              </a:extLst>
            </p:cNvPr>
            <p:cNvSpPr/>
            <p:nvPr/>
          </p:nvSpPr>
          <p:spPr>
            <a:xfrm>
              <a:off x="5568628" y="2772576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SubBytes</a:t>
              </a:r>
            </a:p>
          </p:txBody>
        </p:sp>
        <p:sp>
          <p:nvSpPr>
            <p:cNvPr id="26" name="矩形 74">
              <a:extLst>
                <a:ext uri="{FF2B5EF4-FFF2-40B4-BE49-F238E27FC236}">
                  <a16:creationId xmlns:a16="http://schemas.microsoft.com/office/drawing/2014/main" id="{A5D15E59-413A-4A63-AE62-AA2594ECBE6F}"/>
                </a:ext>
              </a:extLst>
            </p:cNvPr>
            <p:cNvSpPr/>
            <p:nvPr/>
          </p:nvSpPr>
          <p:spPr>
            <a:xfrm>
              <a:off x="5568628" y="3126610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ShiftRow</a:t>
              </a:r>
            </a:p>
          </p:txBody>
        </p:sp>
        <p:sp>
          <p:nvSpPr>
            <p:cNvPr id="27" name="矩形 75">
              <a:extLst>
                <a:ext uri="{FF2B5EF4-FFF2-40B4-BE49-F238E27FC236}">
                  <a16:creationId xmlns:a16="http://schemas.microsoft.com/office/drawing/2014/main" id="{E05A3123-E036-4C2B-A4C5-97559F253726}"/>
                </a:ext>
              </a:extLst>
            </p:cNvPr>
            <p:cNvSpPr/>
            <p:nvPr/>
          </p:nvSpPr>
          <p:spPr>
            <a:xfrm>
              <a:off x="5568628" y="3468054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MixColumn</a:t>
              </a:r>
            </a:p>
          </p:txBody>
        </p:sp>
        <p:sp>
          <p:nvSpPr>
            <p:cNvPr id="28" name="矩形 76">
              <a:extLst>
                <a:ext uri="{FF2B5EF4-FFF2-40B4-BE49-F238E27FC236}">
                  <a16:creationId xmlns:a16="http://schemas.microsoft.com/office/drawing/2014/main" id="{518FD9F8-0213-49D3-9806-C1A092398EF2}"/>
                </a:ext>
              </a:extLst>
            </p:cNvPr>
            <p:cNvSpPr/>
            <p:nvPr/>
          </p:nvSpPr>
          <p:spPr>
            <a:xfrm>
              <a:off x="5568628" y="3788306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AddRoundKey</a:t>
              </a:r>
            </a:p>
          </p:txBody>
        </p:sp>
        <p:cxnSp>
          <p:nvCxnSpPr>
            <p:cNvPr id="29" name="直接箭头连接符 77">
              <a:extLst>
                <a:ext uri="{FF2B5EF4-FFF2-40B4-BE49-F238E27FC236}">
                  <a16:creationId xmlns:a16="http://schemas.microsoft.com/office/drawing/2014/main" id="{853BB0D9-65EE-4EFD-8DC2-877F115A09F5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6440664" y="3676374"/>
              <a:ext cx="1" cy="111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直接箭头连接符 78">
              <a:extLst>
                <a:ext uri="{FF2B5EF4-FFF2-40B4-BE49-F238E27FC236}">
                  <a16:creationId xmlns:a16="http://schemas.microsoft.com/office/drawing/2014/main" id="{9E9CE28A-70C2-4001-908F-6C0975A3FAFC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>
              <a:off x="6440664" y="3334931"/>
              <a:ext cx="0" cy="13312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直接箭头连接符 79">
              <a:extLst>
                <a:ext uri="{FF2B5EF4-FFF2-40B4-BE49-F238E27FC236}">
                  <a16:creationId xmlns:a16="http://schemas.microsoft.com/office/drawing/2014/main" id="{ACBA6A89-8092-4B32-AB38-47934154141D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>
              <a:off x="6440664" y="2980897"/>
              <a:ext cx="0" cy="14571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2" name="矩形 80">
              <a:extLst>
                <a:ext uri="{FF2B5EF4-FFF2-40B4-BE49-F238E27FC236}">
                  <a16:creationId xmlns:a16="http://schemas.microsoft.com/office/drawing/2014/main" id="{775BD86F-D667-4549-B955-41183A87E16C}"/>
                </a:ext>
              </a:extLst>
            </p:cNvPr>
            <p:cNvSpPr/>
            <p:nvPr/>
          </p:nvSpPr>
          <p:spPr>
            <a:xfrm>
              <a:off x="5395317" y="2651956"/>
              <a:ext cx="2825729" cy="1450031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3" name="直接箭头连接符 81">
              <a:extLst>
                <a:ext uri="{FF2B5EF4-FFF2-40B4-BE49-F238E27FC236}">
                  <a16:creationId xmlns:a16="http://schemas.microsoft.com/office/drawing/2014/main" id="{DE51322E-EB0A-4B3D-BBFB-48E2C8C886F1}"/>
                </a:ext>
              </a:extLst>
            </p:cNvPr>
            <p:cNvCxnSpPr>
              <a:cxnSpLocks/>
              <a:stCxn id="28" idx="2"/>
              <a:endCxn id="35" idx="0"/>
            </p:cNvCxnSpPr>
            <p:nvPr/>
          </p:nvCxnSpPr>
          <p:spPr>
            <a:xfrm>
              <a:off x="6440664" y="3996627"/>
              <a:ext cx="0" cy="4260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文本框 82">
              <a:extLst>
                <a:ext uri="{FF2B5EF4-FFF2-40B4-BE49-F238E27FC236}">
                  <a16:creationId xmlns:a16="http://schemas.microsoft.com/office/drawing/2014/main" id="{83AF8FC2-1ECD-46D2-8754-24ABC72CAB01}"/>
                </a:ext>
              </a:extLst>
            </p:cNvPr>
            <p:cNvSpPr txBox="1"/>
            <p:nvPr/>
          </p:nvSpPr>
          <p:spPr>
            <a:xfrm>
              <a:off x="7325810" y="2768937"/>
              <a:ext cx="882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Round 9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矩形 83">
              <a:extLst>
                <a:ext uri="{FF2B5EF4-FFF2-40B4-BE49-F238E27FC236}">
                  <a16:creationId xmlns:a16="http://schemas.microsoft.com/office/drawing/2014/main" id="{D6DF08A6-27EE-4E40-AE76-3E796D06C987}"/>
                </a:ext>
              </a:extLst>
            </p:cNvPr>
            <p:cNvSpPr/>
            <p:nvPr/>
          </p:nvSpPr>
          <p:spPr>
            <a:xfrm>
              <a:off x="5568628" y="4422693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SubBytes</a:t>
              </a:r>
            </a:p>
          </p:txBody>
        </p:sp>
        <p:sp>
          <p:nvSpPr>
            <p:cNvPr id="36" name="矩形 84">
              <a:extLst>
                <a:ext uri="{FF2B5EF4-FFF2-40B4-BE49-F238E27FC236}">
                  <a16:creationId xmlns:a16="http://schemas.microsoft.com/office/drawing/2014/main" id="{21849B30-BC24-4231-9129-D83C3303C965}"/>
                </a:ext>
              </a:extLst>
            </p:cNvPr>
            <p:cNvSpPr/>
            <p:nvPr/>
          </p:nvSpPr>
          <p:spPr>
            <a:xfrm>
              <a:off x="5568628" y="4776726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ShiftRow</a:t>
              </a:r>
            </a:p>
          </p:txBody>
        </p:sp>
        <p:sp>
          <p:nvSpPr>
            <p:cNvPr id="37" name="矩形 86">
              <a:extLst>
                <a:ext uri="{FF2B5EF4-FFF2-40B4-BE49-F238E27FC236}">
                  <a16:creationId xmlns:a16="http://schemas.microsoft.com/office/drawing/2014/main" id="{F0E4B479-30C9-4BD1-86BC-C61F55CF8F16}"/>
                </a:ext>
              </a:extLst>
            </p:cNvPr>
            <p:cNvSpPr/>
            <p:nvPr/>
          </p:nvSpPr>
          <p:spPr>
            <a:xfrm>
              <a:off x="5568628" y="5141437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AddRoundKey</a:t>
              </a:r>
            </a:p>
          </p:txBody>
        </p:sp>
        <p:cxnSp>
          <p:nvCxnSpPr>
            <p:cNvPr id="38" name="直接箭头连接符 88">
              <a:extLst>
                <a:ext uri="{FF2B5EF4-FFF2-40B4-BE49-F238E27FC236}">
                  <a16:creationId xmlns:a16="http://schemas.microsoft.com/office/drawing/2014/main" id="{AF973056-2D64-471C-9991-4D3E066FE8C9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>
              <a:off x="6440664" y="4985047"/>
              <a:ext cx="0" cy="15639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接箭头连接符 89">
              <a:extLst>
                <a:ext uri="{FF2B5EF4-FFF2-40B4-BE49-F238E27FC236}">
                  <a16:creationId xmlns:a16="http://schemas.microsoft.com/office/drawing/2014/main" id="{D0AEE39E-F479-4482-A2D9-EA29CD207039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>
              <a:off x="6440664" y="4631014"/>
              <a:ext cx="0" cy="14571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0" name="矩形 90">
              <a:extLst>
                <a:ext uri="{FF2B5EF4-FFF2-40B4-BE49-F238E27FC236}">
                  <a16:creationId xmlns:a16="http://schemas.microsoft.com/office/drawing/2014/main" id="{F18B8251-39C3-4290-81EC-39CF5D588935}"/>
                </a:ext>
              </a:extLst>
            </p:cNvPr>
            <p:cNvSpPr/>
            <p:nvPr/>
          </p:nvSpPr>
          <p:spPr>
            <a:xfrm>
              <a:off x="5395317" y="4299049"/>
              <a:ext cx="2842548" cy="1182396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41" name="直接箭头连接符 91">
              <a:extLst>
                <a:ext uri="{FF2B5EF4-FFF2-40B4-BE49-F238E27FC236}">
                  <a16:creationId xmlns:a16="http://schemas.microsoft.com/office/drawing/2014/main" id="{60BE2CE0-2BE3-4907-AE8C-E6D3E3C47F0B}"/>
                </a:ext>
              </a:extLst>
            </p:cNvPr>
            <p:cNvCxnSpPr>
              <a:cxnSpLocks/>
              <a:stCxn id="37" idx="2"/>
              <a:endCxn id="43" idx="0"/>
            </p:cNvCxnSpPr>
            <p:nvPr/>
          </p:nvCxnSpPr>
          <p:spPr>
            <a:xfrm flipH="1">
              <a:off x="6440452" y="5349759"/>
              <a:ext cx="212" cy="28241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文本框 92">
              <a:extLst>
                <a:ext uri="{FF2B5EF4-FFF2-40B4-BE49-F238E27FC236}">
                  <a16:creationId xmlns:a16="http://schemas.microsoft.com/office/drawing/2014/main" id="{9150C4A6-3D71-4BBB-85D5-CC70A0EB4EDE}"/>
                </a:ext>
              </a:extLst>
            </p:cNvPr>
            <p:cNvSpPr txBox="1"/>
            <p:nvPr/>
          </p:nvSpPr>
          <p:spPr>
            <a:xfrm>
              <a:off x="7341663" y="4422693"/>
              <a:ext cx="1035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Round 10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矩形 108">
              <a:extLst>
                <a:ext uri="{FF2B5EF4-FFF2-40B4-BE49-F238E27FC236}">
                  <a16:creationId xmlns:a16="http://schemas.microsoft.com/office/drawing/2014/main" id="{B5C722A3-73F1-45C6-93FD-854CF214B28B}"/>
                </a:ext>
              </a:extLst>
            </p:cNvPr>
            <p:cNvSpPr/>
            <p:nvPr/>
          </p:nvSpPr>
          <p:spPr>
            <a:xfrm>
              <a:off x="5568416" y="5632169"/>
              <a:ext cx="1744071" cy="2083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Ciphertext, 16 bytes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6D6AF75-2D0F-4687-A801-871E3C042EFC}"/>
              </a:ext>
            </a:extLst>
          </p:cNvPr>
          <p:cNvGrpSpPr/>
          <p:nvPr/>
        </p:nvGrpSpPr>
        <p:grpSpPr>
          <a:xfrm>
            <a:off x="6493407" y="3663553"/>
            <a:ext cx="3158297" cy="707886"/>
            <a:chOff x="6493407" y="3814050"/>
            <a:chExt cx="3158297" cy="70788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16276C6-F263-44F9-90CD-959BB4F3ABE1}"/>
                </a:ext>
              </a:extLst>
            </p:cNvPr>
            <p:cNvSpPr txBox="1"/>
            <p:nvPr/>
          </p:nvSpPr>
          <p:spPr>
            <a:xfrm>
              <a:off x="8607764" y="3814050"/>
              <a:ext cx="1043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solidFill>
                    <a:srgbClr val="C00000"/>
                  </a:solidFill>
                </a:rPr>
                <a:t>Attack point 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057257A-9B35-4B4F-95E7-EBB1061F0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3407" y="4195091"/>
              <a:ext cx="2114355" cy="5434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2FA9539-A92E-45ED-AA05-CA32A4306A9A}"/>
              </a:ext>
            </a:extLst>
          </p:cNvPr>
          <p:cNvSpPr txBox="1"/>
          <p:nvPr/>
        </p:nvSpPr>
        <p:spPr>
          <a:xfrm>
            <a:off x="8327852" y="4416801"/>
            <a:ext cx="1459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rgbClr val="C00000"/>
                </a:solidFill>
              </a:rPr>
              <a:t>Counter 1 encryption </a:t>
            </a:r>
          </a:p>
        </p:txBody>
      </p:sp>
    </p:spTree>
    <p:extLst>
      <p:ext uri="{BB962C8B-B14F-4D97-AF65-F5344CB8AC3E}">
        <p14:creationId xmlns:p14="http://schemas.microsoft.com/office/powerpoint/2010/main" val="20249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F4D4-1FC6-4189-A295-B918DA08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AES-CCM </a:t>
            </a:r>
            <a:r>
              <a:rPr lang="en-US" dirty="0"/>
              <a:t>authenticated encryption </a:t>
            </a:r>
            <a:r>
              <a:rPr lang="sv-SE" dirty="0"/>
              <a:t>mode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45716-40D1-4B29-B4CA-561CB661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RWC’2025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ED90A-9379-4C91-8EC4-4B2C597A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74C2-2B2D-4522-B6C2-69D2B3A88AD6}"/>
              </a:ext>
            </a:extLst>
          </p:cNvPr>
          <p:cNvSpPr/>
          <p:nvPr/>
        </p:nvSpPr>
        <p:spPr>
          <a:xfrm>
            <a:off x="1423056" y="2416864"/>
            <a:ext cx="738017" cy="66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B9BE1-B09F-44F4-B797-10E7DEC74E8A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1792064" y="2100754"/>
            <a:ext cx="1" cy="31611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649779-3D11-4BC9-A7E2-3DD6DD0C16A1}"/>
              </a:ext>
            </a:extLst>
          </p:cNvPr>
          <p:cNvSpPr txBox="1"/>
          <p:nvPr/>
        </p:nvSpPr>
        <p:spPr>
          <a:xfrm>
            <a:off x="981585" y="17622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/>
              <a:t>Counter block 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F002B6-0E0B-4041-9C8D-2AD3CF32B2AD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1792065" y="3085202"/>
            <a:ext cx="4227" cy="61077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62FAE12-19AF-404A-9367-CD1612E66BA8}"/>
              </a:ext>
            </a:extLst>
          </p:cNvPr>
          <p:cNvSpPr/>
          <p:nvPr/>
        </p:nvSpPr>
        <p:spPr>
          <a:xfrm>
            <a:off x="1634513" y="3695980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D76BC4-563C-4543-B872-1B4ABCCA6360}"/>
              </a:ext>
            </a:extLst>
          </p:cNvPr>
          <p:cNvCxnSpPr>
            <a:cxnSpLocks/>
          </p:cNvCxnSpPr>
          <p:nvPr/>
        </p:nvCxnSpPr>
        <p:spPr>
          <a:xfrm>
            <a:off x="1802810" y="4019537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0B3137-3B0A-4465-A1A5-98B2D1435F2C}"/>
              </a:ext>
            </a:extLst>
          </p:cNvPr>
          <p:cNvCxnSpPr/>
          <p:nvPr/>
        </p:nvCxnSpPr>
        <p:spPr>
          <a:xfrm flipV="1">
            <a:off x="1245454" y="3879391"/>
            <a:ext cx="389059" cy="717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D2C39E-DE1C-4DE7-8657-0CF64DF257E3}"/>
              </a:ext>
            </a:extLst>
          </p:cNvPr>
          <p:cNvSpPr txBox="1"/>
          <p:nvPr/>
        </p:nvSpPr>
        <p:spPr>
          <a:xfrm>
            <a:off x="855126" y="4312059"/>
            <a:ext cx="192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Ciphertext block 0</a:t>
            </a:r>
          </a:p>
          <a:p>
            <a:pPr algn="ctr"/>
            <a:r>
              <a:rPr lang="sv-SE" sz="1600" dirty="0"/>
              <a:t>C</a:t>
            </a:r>
            <a:r>
              <a:rPr lang="sv-SE" sz="1600" baseline="-25000" dirty="0"/>
              <a:t>MAC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4D870-8A33-49CF-94D0-EA643B8155DD}"/>
              </a:ext>
            </a:extLst>
          </p:cNvPr>
          <p:cNvSpPr txBox="1"/>
          <p:nvPr/>
        </p:nvSpPr>
        <p:spPr>
          <a:xfrm>
            <a:off x="388543" y="3725491"/>
            <a:ext cx="115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MAC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7B5688-1BCD-4C3E-9A80-45020310523F}"/>
              </a:ext>
            </a:extLst>
          </p:cNvPr>
          <p:cNvSpPr txBox="1"/>
          <p:nvPr/>
        </p:nvSpPr>
        <p:spPr>
          <a:xfrm>
            <a:off x="255962" y="3177063"/>
            <a:ext cx="1540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/>
              <a:t>Keystream S</a:t>
            </a:r>
            <a:r>
              <a:rPr lang="sv-SE" sz="1600" baseline="-25000" dirty="0"/>
              <a:t>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1D9A4E-9ECB-4573-ADD7-7655373BBC64}"/>
              </a:ext>
            </a:extLst>
          </p:cNvPr>
          <p:cNvSpPr/>
          <p:nvPr/>
        </p:nvSpPr>
        <p:spPr>
          <a:xfrm>
            <a:off x="3547835" y="2391304"/>
            <a:ext cx="743242" cy="66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B6FA613-E94F-4804-8C1A-A638273AC8AB}"/>
              </a:ext>
            </a:extLst>
          </p:cNvPr>
          <p:cNvSpPr txBox="1"/>
          <p:nvPr/>
        </p:nvSpPr>
        <p:spPr>
          <a:xfrm>
            <a:off x="3076360" y="1722593"/>
            <a:ext cx="168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Counter block 1</a:t>
            </a:r>
            <a:endParaRPr lang="sv-SE" sz="1600" baseline="-25000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154B899-457F-4BF9-A803-186C748DF50B}"/>
              </a:ext>
            </a:extLst>
          </p:cNvPr>
          <p:cNvCxnSpPr>
            <a:cxnSpLocks/>
            <a:stCxn id="72" idx="2"/>
            <a:endCxn id="77" idx="0"/>
          </p:cNvCxnSpPr>
          <p:nvPr/>
        </p:nvCxnSpPr>
        <p:spPr>
          <a:xfrm>
            <a:off x="3919456" y="3059642"/>
            <a:ext cx="8955" cy="61309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3B92C4CE-9361-4767-A09C-CA267A3C48C6}"/>
              </a:ext>
            </a:extLst>
          </p:cNvPr>
          <p:cNvSpPr/>
          <p:nvPr/>
        </p:nvSpPr>
        <p:spPr>
          <a:xfrm>
            <a:off x="3766632" y="3672736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F18326D-A4D9-4ACF-A93D-8B5A760E9F71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3262214" y="2716919"/>
            <a:ext cx="285621" cy="855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5890D8-7ADB-4995-B836-722A34BC3254}"/>
              </a:ext>
            </a:extLst>
          </p:cNvPr>
          <p:cNvCxnSpPr>
            <a:cxnSpLocks/>
          </p:cNvCxnSpPr>
          <p:nvPr/>
        </p:nvCxnSpPr>
        <p:spPr>
          <a:xfrm>
            <a:off x="3934929" y="3996293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8540333-28B6-43BB-BFF8-B05E01D0B328}"/>
              </a:ext>
            </a:extLst>
          </p:cNvPr>
          <p:cNvCxnSpPr/>
          <p:nvPr/>
        </p:nvCxnSpPr>
        <p:spPr>
          <a:xfrm flipV="1">
            <a:off x="3377573" y="3856147"/>
            <a:ext cx="389059" cy="7178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53C7EDD-46F6-4B75-95EC-DCECA1B07D5C}"/>
              </a:ext>
            </a:extLst>
          </p:cNvPr>
          <p:cNvSpPr txBox="1"/>
          <p:nvPr/>
        </p:nvSpPr>
        <p:spPr>
          <a:xfrm>
            <a:off x="2928486" y="4298990"/>
            <a:ext cx="204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Ciphertext block 1</a:t>
            </a:r>
          </a:p>
          <a:p>
            <a:pPr algn="ctr"/>
            <a:r>
              <a:rPr lang="sv-SE" sz="1600" dirty="0"/>
              <a:t>C</a:t>
            </a:r>
            <a:r>
              <a:rPr lang="sv-SE" sz="1600" baseline="-25000" dirty="0"/>
              <a:t>1</a:t>
            </a:r>
            <a:endParaRPr lang="sv-SE" sz="16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59F0EE-B1D1-4CBA-9517-58196C370A83}"/>
              </a:ext>
            </a:extLst>
          </p:cNvPr>
          <p:cNvSpPr txBox="1"/>
          <p:nvPr/>
        </p:nvSpPr>
        <p:spPr>
          <a:xfrm>
            <a:off x="2324524" y="3563759"/>
            <a:ext cx="115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Plaintext block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D1C55EA-A2A8-4A53-8A30-06FB66A70ECC}"/>
              </a:ext>
            </a:extLst>
          </p:cNvPr>
          <p:cNvSpPr txBox="1"/>
          <p:nvPr/>
        </p:nvSpPr>
        <p:spPr>
          <a:xfrm>
            <a:off x="2368177" y="3162252"/>
            <a:ext cx="156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/>
              <a:t>Keystream S</a:t>
            </a:r>
            <a:r>
              <a:rPr lang="sv-SE" sz="1600" baseline="-25000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4293CB-FF9D-4D44-913B-09F7EFBB6C24}"/>
              </a:ext>
            </a:extLst>
          </p:cNvPr>
          <p:cNvSpPr txBox="1"/>
          <p:nvPr/>
        </p:nvSpPr>
        <p:spPr>
          <a:xfrm>
            <a:off x="4386400" y="237148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...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359D83-82C2-4111-B75A-E21C150E18A8}"/>
              </a:ext>
            </a:extLst>
          </p:cNvPr>
          <p:cNvSpPr txBox="1"/>
          <p:nvPr/>
        </p:nvSpPr>
        <p:spPr>
          <a:xfrm>
            <a:off x="405299" y="2594619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Key K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867FED7-9C0D-4CFF-801A-3BB7BA708D92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1136589" y="2763896"/>
            <a:ext cx="285621" cy="855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9637719-CCD4-493C-BB39-A9478BD5F65F}"/>
              </a:ext>
            </a:extLst>
          </p:cNvPr>
          <p:cNvSpPr txBox="1"/>
          <p:nvPr/>
        </p:nvSpPr>
        <p:spPr>
          <a:xfrm>
            <a:off x="1709498" y="509080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Counter (CTR) mode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F9D1CB5-5AEF-4202-9114-860180ADB7E6}"/>
              </a:ext>
            </a:extLst>
          </p:cNvPr>
          <p:cNvSpPr txBox="1"/>
          <p:nvPr/>
        </p:nvSpPr>
        <p:spPr>
          <a:xfrm>
            <a:off x="5101289" y="5045944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Cipher Block Chaining (CBC)-MAC mode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8778539-A0EE-4102-ABAF-110B867905B5}"/>
              </a:ext>
            </a:extLst>
          </p:cNvPr>
          <p:cNvSpPr/>
          <p:nvPr/>
        </p:nvSpPr>
        <p:spPr>
          <a:xfrm>
            <a:off x="5885859" y="3123631"/>
            <a:ext cx="675602" cy="66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AES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CB763BE-6E97-413A-A9D7-D0C9078A746E}"/>
              </a:ext>
            </a:extLst>
          </p:cNvPr>
          <p:cNvSpPr/>
          <p:nvPr/>
        </p:nvSpPr>
        <p:spPr>
          <a:xfrm>
            <a:off x="6061882" y="2462449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374DC69-ADA8-4545-98DF-6EAEB5C8F1E4}"/>
              </a:ext>
            </a:extLst>
          </p:cNvPr>
          <p:cNvCxnSpPr>
            <a:cxnSpLocks/>
          </p:cNvCxnSpPr>
          <p:nvPr/>
        </p:nvCxnSpPr>
        <p:spPr>
          <a:xfrm>
            <a:off x="6230179" y="2786006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FB45A8A-3C8D-4416-8D73-2006738FD98D}"/>
              </a:ext>
            </a:extLst>
          </p:cNvPr>
          <p:cNvCxnSpPr>
            <a:cxnSpLocks/>
          </p:cNvCxnSpPr>
          <p:nvPr/>
        </p:nvCxnSpPr>
        <p:spPr>
          <a:xfrm>
            <a:off x="5725188" y="2645860"/>
            <a:ext cx="336694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533014A-4F21-428A-9FE4-7CE7F44E5BA5}"/>
              </a:ext>
            </a:extLst>
          </p:cNvPr>
          <p:cNvCxnSpPr>
            <a:cxnSpLocks/>
          </p:cNvCxnSpPr>
          <p:nvPr/>
        </p:nvCxnSpPr>
        <p:spPr>
          <a:xfrm>
            <a:off x="5658158" y="3472342"/>
            <a:ext cx="211897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D8B7838-C159-4152-BBE0-440B818450F4}"/>
              </a:ext>
            </a:extLst>
          </p:cNvPr>
          <p:cNvCxnSpPr>
            <a:cxnSpLocks/>
          </p:cNvCxnSpPr>
          <p:nvPr/>
        </p:nvCxnSpPr>
        <p:spPr>
          <a:xfrm>
            <a:off x="6230179" y="2117067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25A8AFD-6A50-4196-9A14-C3D7823A7269}"/>
              </a:ext>
            </a:extLst>
          </p:cNvPr>
          <p:cNvSpPr txBox="1"/>
          <p:nvPr/>
        </p:nvSpPr>
        <p:spPr>
          <a:xfrm>
            <a:off x="5374096" y="248792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IV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C8B6017-4FC0-4273-8049-2FC54CDF9C6B}"/>
              </a:ext>
            </a:extLst>
          </p:cNvPr>
          <p:cNvSpPr txBox="1"/>
          <p:nvPr/>
        </p:nvSpPr>
        <p:spPr>
          <a:xfrm>
            <a:off x="5995816" y="1722323"/>
            <a:ext cx="45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B</a:t>
            </a:r>
            <a:r>
              <a:rPr lang="sv-SE" sz="1600" baseline="-250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02A3285-AD1F-4D9C-93EB-DA839EDB3FEC}"/>
              </a:ext>
            </a:extLst>
          </p:cNvPr>
          <p:cNvSpPr/>
          <p:nvPr/>
        </p:nvSpPr>
        <p:spPr>
          <a:xfrm>
            <a:off x="7244711" y="3123631"/>
            <a:ext cx="670725" cy="66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AES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C32AA94-4174-4C0E-8FA9-BF68EEA374C6}"/>
              </a:ext>
            </a:extLst>
          </p:cNvPr>
          <p:cNvSpPr/>
          <p:nvPr/>
        </p:nvSpPr>
        <p:spPr>
          <a:xfrm>
            <a:off x="7411778" y="2462449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2268195-228B-4717-A748-4B603561EF60}"/>
              </a:ext>
            </a:extLst>
          </p:cNvPr>
          <p:cNvCxnSpPr>
            <a:cxnSpLocks/>
          </p:cNvCxnSpPr>
          <p:nvPr/>
        </p:nvCxnSpPr>
        <p:spPr>
          <a:xfrm>
            <a:off x="7580075" y="2786006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5A5176E-3097-4281-8052-5225C9619395}"/>
              </a:ext>
            </a:extLst>
          </p:cNvPr>
          <p:cNvCxnSpPr>
            <a:cxnSpLocks/>
          </p:cNvCxnSpPr>
          <p:nvPr/>
        </p:nvCxnSpPr>
        <p:spPr>
          <a:xfrm>
            <a:off x="7580075" y="2117067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AC4D8F4E-79CC-403F-A48E-867C087C2C3F}"/>
              </a:ext>
            </a:extLst>
          </p:cNvPr>
          <p:cNvSpPr txBox="1"/>
          <p:nvPr/>
        </p:nvSpPr>
        <p:spPr>
          <a:xfrm>
            <a:off x="7345712" y="1722323"/>
            <a:ext cx="45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B</a:t>
            </a:r>
            <a:r>
              <a:rPr lang="sv-SE" sz="1600" baseline="-25000" dirty="0"/>
              <a:t>1</a:t>
            </a:r>
          </a:p>
        </p:txBody>
      </p: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BF4F497C-BEAC-4239-B16D-019307C3C728}"/>
              </a:ext>
            </a:extLst>
          </p:cNvPr>
          <p:cNvCxnSpPr>
            <a:cxnSpLocks/>
            <a:stCxn id="95" idx="2"/>
            <a:endCxn id="118" idx="2"/>
          </p:cNvCxnSpPr>
          <p:nvPr/>
        </p:nvCxnSpPr>
        <p:spPr>
          <a:xfrm rot="5400000" flipH="1" flipV="1">
            <a:off x="6233848" y="2614040"/>
            <a:ext cx="1167741" cy="1188118"/>
          </a:xfrm>
          <a:prstGeom prst="bentConnector4">
            <a:avLst>
              <a:gd name="adj1" fmla="val -19576"/>
              <a:gd name="adj2" fmla="val 421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FF6C371-F5B8-4FF4-90BE-2A85B29E01D2}"/>
              </a:ext>
            </a:extLst>
          </p:cNvPr>
          <p:cNvCxnSpPr>
            <a:cxnSpLocks/>
          </p:cNvCxnSpPr>
          <p:nvPr/>
        </p:nvCxnSpPr>
        <p:spPr>
          <a:xfrm>
            <a:off x="7020911" y="3472341"/>
            <a:ext cx="212646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4DE5459-5FF1-4B35-9A6A-7F6A4366647A}"/>
              </a:ext>
            </a:extLst>
          </p:cNvPr>
          <p:cNvSpPr txBox="1"/>
          <p:nvPr/>
        </p:nvSpPr>
        <p:spPr>
          <a:xfrm>
            <a:off x="6758794" y="3305154"/>
            <a:ext cx="26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369B21A-4D42-4DC9-9A70-057FACB7C8C2}"/>
              </a:ext>
            </a:extLst>
          </p:cNvPr>
          <p:cNvSpPr txBox="1"/>
          <p:nvPr/>
        </p:nvSpPr>
        <p:spPr>
          <a:xfrm>
            <a:off x="5382213" y="3305154"/>
            <a:ext cx="32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77137B6-1484-4846-A830-90B2B705C499}"/>
              </a:ext>
            </a:extLst>
          </p:cNvPr>
          <p:cNvSpPr txBox="1"/>
          <p:nvPr/>
        </p:nvSpPr>
        <p:spPr>
          <a:xfrm>
            <a:off x="2883070" y="2396762"/>
            <a:ext cx="32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A41DF98-8AEE-4639-B627-B92DB3F68841}"/>
              </a:ext>
            </a:extLst>
          </p:cNvPr>
          <p:cNvSpPr/>
          <p:nvPr/>
        </p:nvSpPr>
        <p:spPr>
          <a:xfrm>
            <a:off x="8582135" y="3113716"/>
            <a:ext cx="697012" cy="66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AES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70AA870-84C5-4387-97F2-693A8AC6D8D8}"/>
              </a:ext>
            </a:extLst>
          </p:cNvPr>
          <p:cNvSpPr/>
          <p:nvPr/>
        </p:nvSpPr>
        <p:spPr>
          <a:xfrm>
            <a:off x="8780676" y="2462719"/>
            <a:ext cx="323557" cy="3235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27E36FFC-FF02-4FB1-9885-7A97ABE80CE9}"/>
              </a:ext>
            </a:extLst>
          </p:cNvPr>
          <p:cNvCxnSpPr>
            <a:cxnSpLocks/>
          </p:cNvCxnSpPr>
          <p:nvPr/>
        </p:nvCxnSpPr>
        <p:spPr>
          <a:xfrm>
            <a:off x="8948973" y="2786276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0029809-382C-4398-B3C3-7C6E477CD43F}"/>
              </a:ext>
            </a:extLst>
          </p:cNvPr>
          <p:cNvCxnSpPr>
            <a:cxnSpLocks/>
          </p:cNvCxnSpPr>
          <p:nvPr/>
        </p:nvCxnSpPr>
        <p:spPr>
          <a:xfrm>
            <a:off x="8948973" y="2117337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FC7F5191-C25B-4E08-9CCC-81225A28BF8A}"/>
              </a:ext>
            </a:extLst>
          </p:cNvPr>
          <p:cNvSpPr txBox="1"/>
          <p:nvPr/>
        </p:nvSpPr>
        <p:spPr>
          <a:xfrm>
            <a:off x="8714610" y="1722593"/>
            <a:ext cx="45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B</a:t>
            </a:r>
            <a:r>
              <a:rPr lang="sv-SE" sz="1600" baseline="-25000" dirty="0"/>
              <a:t>n</a:t>
            </a:r>
          </a:p>
        </p:txBody>
      </p: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11331513-E62D-45DC-96F6-F9C1E5FDC9D9}"/>
              </a:ext>
            </a:extLst>
          </p:cNvPr>
          <p:cNvCxnSpPr>
            <a:cxnSpLocks/>
            <a:stCxn id="117" idx="2"/>
            <a:endCxn id="143" idx="2"/>
          </p:cNvCxnSpPr>
          <p:nvPr/>
        </p:nvCxnSpPr>
        <p:spPr>
          <a:xfrm rot="5400000" flipH="1" flipV="1">
            <a:off x="7596639" y="2607933"/>
            <a:ext cx="1167471" cy="1200602"/>
          </a:xfrm>
          <a:prstGeom prst="bentConnector4">
            <a:avLst>
              <a:gd name="adj1" fmla="val -19581"/>
              <a:gd name="adj2" fmla="val 421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267E1F0-0CA9-469D-AB37-F4E9FEFF807E}"/>
              </a:ext>
            </a:extLst>
          </p:cNvPr>
          <p:cNvCxnSpPr>
            <a:cxnSpLocks/>
          </p:cNvCxnSpPr>
          <p:nvPr/>
        </p:nvCxnSpPr>
        <p:spPr>
          <a:xfrm>
            <a:off x="8368312" y="3472341"/>
            <a:ext cx="212646" cy="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F31E504F-5B90-48F3-A067-5726CCE57821}"/>
              </a:ext>
            </a:extLst>
          </p:cNvPr>
          <p:cNvSpPr txBox="1"/>
          <p:nvPr/>
        </p:nvSpPr>
        <p:spPr>
          <a:xfrm>
            <a:off x="8106195" y="3305154"/>
            <a:ext cx="26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157FDE7-643A-44D4-AC8D-4A4F9CAF14E0}"/>
              </a:ext>
            </a:extLst>
          </p:cNvPr>
          <p:cNvCxnSpPr>
            <a:cxnSpLocks/>
          </p:cNvCxnSpPr>
          <p:nvPr/>
        </p:nvCxnSpPr>
        <p:spPr>
          <a:xfrm>
            <a:off x="8976988" y="3803530"/>
            <a:ext cx="0" cy="337625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37DB9F50-0B98-4C94-9A8C-A286358C3785}"/>
              </a:ext>
            </a:extLst>
          </p:cNvPr>
          <p:cNvSpPr txBox="1"/>
          <p:nvPr/>
        </p:nvSpPr>
        <p:spPr>
          <a:xfrm>
            <a:off x="8401912" y="4162631"/>
            <a:ext cx="115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MAC</a:t>
            </a:r>
          </a:p>
          <a:p>
            <a:pPr algn="ctr"/>
            <a:r>
              <a:rPr lang="sv-SE" sz="1600" dirty="0"/>
              <a:t>32-bit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CB033AC-A2CF-4E93-82ED-2C05B6B3956A}"/>
              </a:ext>
            </a:extLst>
          </p:cNvPr>
          <p:cNvSpPr txBox="1"/>
          <p:nvPr/>
        </p:nvSpPr>
        <p:spPr>
          <a:xfrm>
            <a:off x="7893632" y="1945067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...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C7C1F50-E2FE-4713-8E7E-49D2AFE6F41E}"/>
              </a:ext>
            </a:extLst>
          </p:cNvPr>
          <p:cNvSpPr/>
          <p:nvPr/>
        </p:nvSpPr>
        <p:spPr>
          <a:xfrm>
            <a:off x="5106667" y="1590674"/>
            <a:ext cx="4351386" cy="3845834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18A058-BD54-4A89-B8CC-CBABC929633A}"/>
              </a:ext>
            </a:extLst>
          </p:cNvPr>
          <p:cNvSpPr/>
          <p:nvPr/>
        </p:nvSpPr>
        <p:spPr>
          <a:xfrm>
            <a:off x="313362" y="1590674"/>
            <a:ext cx="4662950" cy="3845833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</a:endParaRP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958B010-88D9-4A29-BF08-9489D8E2CEEC}"/>
              </a:ext>
            </a:extLst>
          </p:cNvPr>
          <p:cNvCxnSpPr>
            <a:cxnSpLocks/>
          </p:cNvCxnSpPr>
          <p:nvPr/>
        </p:nvCxnSpPr>
        <p:spPr>
          <a:xfrm>
            <a:off x="3910387" y="2098127"/>
            <a:ext cx="1" cy="290134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1AF01A3-AAB2-4B2F-A0BC-629579C0B1A8}"/>
              </a:ext>
            </a:extLst>
          </p:cNvPr>
          <p:cNvGrpSpPr/>
          <p:nvPr/>
        </p:nvGrpSpPr>
        <p:grpSpPr>
          <a:xfrm>
            <a:off x="3922475" y="2926179"/>
            <a:ext cx="1132746" cy="1070114"/>
            <a:chOff x="3922475" y="2926179"/>
            <a:chExt cx="1132746" cy="1070114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0CC036C2-2C62-4220-97D5-BCDFA90C1709}"/>
                </a:ext>
              </a:extLst>
            </p:cNvPr>
            <p:cNvSpPr txBox="1"/>
            <p:nvPr/>
          </p:nvSpPr>
          <p:spPr>
            <a:xfrm>
              <a:off x="4011281" y="3288407"/>
              <a:ext cx="1043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>
                  <a:solidFill>
                    <a:srgbClr val="C00000"/>
                  </a:solidFill>
                </a:rPr>
                <a:t>Attack point 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6329D53-0A51-4822-B0B5-056189CEE9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22475" y="2926179"/>
              <a:ext cx="417720" cy="393419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3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THINKCELLUNDODONOTDELETE" val="0"/>
</p:tagLst>
</file>

<file path=ppt/theme/theme1.xml><?xml version="1.0" encoding="utf-8"?>
<a:theme xmlns:a="http://schemas.openxmlformats.org/drawingml/2006/main" name="KTH_PPT template">
  <a:themeElements>
    <a:clrScheme name="Anpassat 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9D102D"/>
      </a:accent3>
      <a:accent4>
        <a:srgbClr val="EC4769"/>
      </a:accent4>
      <a:accent5>
        <a:srgbClr val="62922E"/>
      </a:accent5>
      <a:accent6>
        <a:srgbClr val="A1D16D"/>
      </a:accent6>
      <a:hlink>
        <a:srgbClr val="595959"/>
      </a:hlink>
      <a:folHlink>
        <a:srgbClr val="C2C2C4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10217</TotalTime>
  <Words>1134</Words>
  <Application>Microsoft Office PowerPoint</Application>
  <PresentationFormat>Custom</PresentationFormat>
  <Paragraphs>488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Cambria Math</vt:lpstr>
      <vt:lpstr>KTH_PPT template</vt:lpstr>
      <vt:lpstr>2_Custom Design</vt:lpstr>
      <vt:lpstr>1_Custom Design</vt:lpstr>
      <vt:lpstr>Custom Design</vt:lpstr>
      <vt:lpstr>Is Your Bluetooth Chip Leaking Secrets via RF Signals?</vt:lpstr>
      <vt:lpstr>Introduction</vt:lpstr>
      <vt:lpstr>Prior RF side-channel attacks</vt:lpstr>
      <vt:lpstr>Limitations of prior work</vt:lpstr>
      <vt:lpstr>Why mixed-signal circuits may leak secrets via RF?</vt:lpstr>
      <vt:lpstr>Why mixed-signal circuits may leak secrets via RF?</vt:lpstr>
      <vt:lpstr>Attack setup</vt:lpstr>
      <vt:lpstr>Key recovery methods</vt:lpstr>
      <vt:lpstr>AES-CCM authenticated encryption mode</vt:lpstr>
      <vt:lpstr>Results for 180,000 traces (18.9 days of capture)</vt:lpstr>
      <vt:lpstr>Results for 180,000 traces (18.9 days of capture)</vt:lpstr>
      <vt:lpstr>Results for 90,000 traces (9.4 days of capture)</vt:lpstr>
      <vt:lpstr>Results for 90,000 traces (9.4 days of capture)</vt:lpstr>
      <vt:lpstr>Results for 45,000 traces (4.7 days of capture)</vt:lpstr>
      <vt:lpstr>Results for 45,000 traces (4.7 days of capture)</vt:lpstr>
      <vt:lpstr>Mitigation strategies</vt:lpstr>
      <vt:lpstr>Mitigation strategies</vt:lpstr>
      <vt:lpstr>Ethical considerations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 Field EM Side-Channel Attack on AES Using Deep Learning</dc:title>
  <dc:creator>user</dc:creator>
  <cp:lastModifiedBy>Elena Dubrova</cp:lastModifiedBy>
  <cp:revision>135</cp:revision>
  <dcterms:created xsi:type="dcterms:W3CDTF">2020-11-08T17:56:26Z</dcterms:created>
  <dcterms:modified xsi:type="dcterms:W3CDTF">2025-03-19T15:30:23Z</dcterms:modified>
</cp:coreProperties>
</file>