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0" r:id="rId3"/>
    <p:sldId id="469" r:id="rId4"/>
    <p:sldId id="473" r:id="rId5"/>
    <p:sldId id="465" r:id="rId6"/>
    <p:sldId id="470" r:id="rId7"/>
    <p:sldId id="442" r:id="rId8"/>
    <p:sldId id="467" r:id="rId9"/>
    <p:sldId id="464" r:id="rId10"/>
    <p:sldId id="449" r:id="rId11"/>
    <p:sldId id="472" r:id="rId12"/>
    <p:sldId id="457" r:id="rId13"/>
    <p:sldId id="463" r:id="rId14"/>
    <p:sldId id="453" r:id="rId15"/>
    <p:sldId id="418" r:id="rId16"/>
    <p:sldId id="327" r:id="rId17"/>
    <p:sldId id="408" r:id="rId18"/>
    <p:sldId id="443" r:id="rId19"/>
    <p:sldId id="444" r:id="rId20"/>
    <p:sldId id="447" r:id="rId21"/>
    <p:sldId id="474" r:id="rId22"/>
    <p:sldId id="428" r:id="rId23"/>
    <p:sldId id="462" r:id="rId24"/>
    <p:sldId id="466" r:id="rId25"/>
    <p:sldId id="450" r:id="rId26"/>
    <p:sldId id="451" r:id="rId27"/>
    <p:sldId id="452" r:id="rId28"/>
    <p:sldId id="468" r:id="rId29"/>
    <p:sldId id="454" r:id="rId30"/>
  </p:sldIdLst>
  <p:sldSz cx="12938125" cy="7315200"/>
  <p:notesSz cx="7559675" cy="10691813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bam Mukherjee" initials="SM" lastIdx="1" clrIdx="0">
    <p:extLst>
      <p:ext uri="{19B8F6BF-5375-455C-9EA6-DF929625EA0E}">
        <p15:presenceInfo xmlns:p15="http://schemas.microsoft.com/office/powerpoint/2012/main" userId="S-1-5-21-716018343-355511009-3595077529-17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2FF"/>
    <a:srgbClr val="D9D9D9"/>
    <a:srgbClr val="FFE101"/>
    <a:srgbClr val="FFFFFF"/>
    <a:srgbClr val="98BCF0"/>
    <a:srgbClr val="99E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35" autoAdjust="0"/>
  </p:normalViewPr>
  <p:slideViewPr>
    <p:cSldViewPr snapToGrid="0">
      <p:cViewPr varScale="1">
        <p:scale>
          <a:sx n="65" d="100"/>
          <a:sy n="65" d="100"/>
        </p:scale>
        <p:origin x="57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509971-CDF9-E30A-2859-D420ECC6F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272C7-77DF-C059-2FBF-F19A2F5DC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6F338-7065-45D3-BECD-9A0238934319}" type="datetimeFigureOut">
              <a:rPr lang="en-AT" smtClean="0"/>
              <a:t>22/03/2025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8C7C3-06C9-26B3-DDC6-AE5024CE8F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171B4-3273-AD55-8210-4581BE0AC2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E00-BC55-4E58-A5DD-06F402B69B00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8287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E9B9-7FEF-4DF6-B963-622BB9128A0E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88963" y="1336675"/>
            <a:ext cx="63817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37EA-BCDA-474F-85BD-D607046D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64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88963" y="1336675"/>
            <a:ext cx="6381750" cy="3608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11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CF47D-65F2-D452-23C8-7470123C0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3A756-2BFF-BF73-62EB-E77C03B51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45ED8D-50B7-02B9-8B96-7265F2508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21102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0EE55-E214-A1C7-C064-D0624763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3C181-E17B-3814-75AE-31FC76147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50090-251D-144F-C805-74FE2B783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6262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69C9-066D-AA0C-3B40-FF194011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F7C66-9E07-0B52-6372-4F9EE727B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2485E4-4D86-DFAC-49AF-D3A52E2E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150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28FA-7229-3247-6C39-04246F32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E295C-F3B7-C8B0-5820-9AC50E01C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200EC-D857-BC57-1BC5-2481ED7BC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2327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BA33-E4DD-A80F-3BAE-993CE4DC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7BDB5-2542-5F7E-CE23-E48409660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1253E-69C8-3FC5-4D1B-6D8751FFD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220851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562E0-D7C5-9F13-241E-0FBFFB34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F2E93-7DE4-C173-20AD-98F9893E9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5103A-1375-777D-FBEB-9D5E5AD6F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655346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24F96-23A6-A2CD-158F-14282F730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41C0D-D13E-D793-CA9F-FE3F67063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4F3E9-6FAB-8C1D-017C-C658AE3A9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14838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60B92-19C6-41E5-19B8-A653230B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325C1-E0F6-D264-D797-D7393162C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B484F-1670-17AC-85C8-8EDE175D2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B8C3D-76D1-B655-F850-C841FC248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537EA-BCDA-474F-85BD-D607046D831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6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13B7-9530-AE3F-A067-09F99882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C8682-6AA8-8CA8-8F44-D52A665DA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43594-5685-E7D0-3D19-B74B9D14F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4065C-8673-8FFE-122D-93D59A785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537EA-BCDA-474F-85BD-D607046D831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0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50E0-FE69-D6BB-1041-C4877FD3E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2B0C5-41B9-E75A-A0DB-2980ABD2F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1277-D087-AA1F-54E0-852C3ECD4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AEC52-42B1-98CC-C362-15451A274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537EA-BCDA-474F-85BD-D607046D831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25B8-2452-8AA5-CD03-4655089E5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9D1C1-109D-6490-41EC-E76347D2D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2EC92-B324-8E5E-3653-E1F2CF429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565645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ABD49-6325-0869-812A-0A9F5E04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F4843-C6F7-886F-ADBF-295C82A41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4684A-B721-FC67-69B4-0A2CC7C71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12156-1C7D-5421-4355-673D2DEF0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537EA-BCDA-474F-85BD-D607046D831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7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3196A-8FEA-7D59-ECC9-403C5261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9CB80-A795-FD6B-0E1D-59B01C3B2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E31C5-DF14-98F6-23E0-BAF7C196F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33488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C5822-52CA-95D1-AD8B-CCF7A366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EB4D0-15D5-8D09-BF6A-90949ACF8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1C4F9-1160-CDD2-0A85-1597EDD27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6165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5D239-C390-4A15-1799-156B1342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5A039-9C75-7926-5260-041E1F8DF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6AC80-C099-50C0-2EAD-ABC37A16C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7244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3484-EAFD-8F97-A942-7A19602A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15E3E-AA3B-CDB4-1334-FA55E28D1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BF618C-B1A9-21F5-6974-761D22083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9358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CCE22-FEBC-548E-0680-69039BA50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04BD3-6DAA-21D6-CCF9-6EB5CFE03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AEF3F-F2ED-21F0-CAD2-DDEB18D01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91636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C42B-4117-4D4F-29EE-4609FB66A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CD2D1-57B3-6890-B963-DCFF72C05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2EA7C-1BF5-1336-079C-E1F2C3572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7839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09D86-FC4B-ED75-D620-69D6995C6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EFBA0-4F8B-7E3A-E657-247090E1C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6D4CC3-F50A-9F35-636C-5E9F929A4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737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98AB23-3FE2-4706-B963-9F69A82D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BDC124-FE01-4069-BDFA-51D1F6BB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AC7F8D-638F-4CB5-B6EC-A6F5F14F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46560" y="1711440"/>
            <a:ext cx="116438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46560" y="3927240"/>
            <a:ext cx="116438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A30C28-A1F1-4A3B-ADE9-32E176C1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599F2A-F2D4-423E-98BB-059207EB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A691EA-ACD7-420E-9358-2AAA5CF8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46565" y="17114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612842" y="17114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46565" y="39272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612842" y="39272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4368FA-2FC3-4A1F-878B-A756FB1A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E90D6E-936F-4A51-88FA-9B35718C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62AC9F-C066-468B-B771-51F11FB7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46560" y="1711440"/>
            <a:ext cx="37490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83521" y="1711440"/>
            <a:ext cx="37490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520480" y="1711440"/>
            <a:ext cx="37490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46560" y="3927240"/>
            <a:ext cx="37490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583521" y="3927240"/>
            <a:ext cx="37490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520480" y="3927240"/>
            <a:ext cx="37490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EA9F44-58ED-4AD5-ADAA-F88A0D23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0D41D8-2E9F-4148-BD92-04169618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01D6B-7CA0-4DEC-A81D-754C22B3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46560" y="1711440"/>
            <a:ext cx="11643840" cy="424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5FF62C-E417-4FFE-8F8A-C6608BCE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C4E68F-53B4-4988-AC8A-371744C8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FE41AF-D803-4308-9DE2-CB047944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46560" y="1711440"/>
            <a:ext cx="11643840" cy="42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921D61-5171-4788-8D96-D0E4ED67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ADA05C-13D6-4A4A-AF6E-901DEB23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6192F9-8EAB-4839-8183-CDC3E662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46565" y="1711440"/>
            <a:ext cx="5681880" cy="42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612842" y="1711440"/>
            <a:ext cx="5681880" cy="42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395A0E-C5A0-4843-8C82-56EF7396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5EC600-71FA-46B4-A9BF-E20F0AAD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3B9D6A-194F-4946-AD8F-1F723A94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7CC37E-9652-4830-8D7D-EC8C17C7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87591-F499-4471-B0BB-FD07BBE7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57A66-F79D-4579-91E3-69DE4EBB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8CF35C-E01F-4339-8F8A-F95DBA3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46560" y="291600"/>
            <a:ext cx="11643840" cy="5661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0D8D0F-4FE7-4442-83EA-63BDF85F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3FD0EC-7A34-4958-B521-59F95114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00161B-5D75-41D6-AD07-6697C755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6565" y="17114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12842" y="1711440"/>
            <a:ext cx="5681880" cy="42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46565" y="39272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553654-5CAD-42FA-A9A3-1CCAE2B1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0F855E-11C5-41D5-99D0-0CC3331D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181C63-38D0-4239-811D-16C12B3F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6565" y="1711440"/>
            <a:ext cx="5681880" cy="42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12842" y="17114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612842" y="39272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7BDFF6-318A-4BF8-9E9E-7C035C6C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19BD59-6E5B-4801-898B-F5AB0A1F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A7FC8F-139D-4576-B65C-613D6C5D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6565" y="17114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612842" y="1711440"/>
            <a:ext cx="568188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46560" y="3927240"/>
            <a:ext cx="11643840" cy="202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1" b="0" strike="noStrike" spc="-1">
              <a:latin typeface="Arial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D4CCE3-C72B-4A75-8FC1-01744350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57C6A8-6E5B-402E-A543-3FE9D974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0A46F-BAE6-472F-923A-3421F3CD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2" y="6718320"/>
            <a:ext cx="12938125" cy="596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Line 2"/>
          <p:cNvSpPr/>
          <p:nvPr/>
        </p:nvSpPr>
        <p:spPr>
          <a:xfrm>
            <a:off x="880564" y="715680"/>
            <a:ext cx="11708640" cy="0"/>
          </a:xfrm>
          <a:prstGeom prst="line">
            <a:avLst/>
          </a:prstGeom>
          <a:ln w="648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46560" y="291600"/>
            <a:ext cx="11643840" cy="1221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46560" y="1711440"/>
            <a:ext cx="11643840" cy="42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1" b="0" strike="noStrike" spc="-1">
                <a:latin typeface="Arial"/>
              </a:rPr>
              <a:t>Click to edit the outline text format</a:t>
            </a:r>
          </a:p>
          <a:p>
            <a:pPr marL="864105" lvl="1" indent="-324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1" b="0" strike="noStrike" spc="-1">
                <a:latin typeface="Arial"/>
              </a:rPr>
              <a:t>Second Outline Level</a:t>
            </a:r>
          </a:p>
          <a:p>
            <a:pPr marL="1296158" lvl="2" indent="-288035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210" lvl="3" indent="-216026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263" lvl="4" indent="-21602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316" lvl="5" indent="-21602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370" lvl="6" indent="-21602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B136D37-E74C-4D24-AD0F-6938F587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006" y="6780223"/>
            <a:ext cx="2911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D7F4C6E-31A1-4777-B4E8-180E3D3F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254" y="6780223"/>
            <a:ext cx="436562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9AC4B31-95BD-46ED-8747-B1844E067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7656" y="6780223"/>
            <a:ext cx="2911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8C55-9E76-46BC-9593-763FAE9FBB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5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511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84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40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95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51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07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62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18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73" indent="-228629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6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1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67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2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78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33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90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45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187AC9-4577-4D3F-B5A3-FC75D71E8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938125" cy="6789905"/>
          </a:xfrm>
          <a:prstGeom prst="rect">
            <a:avLst/>
          </a:prstGeom>
        </p:spPr>
      </p:pic>
      <p:sp>
        <p:nvSpPr>
          <p:cNvPr id="759" name="CustomShape 1"/>
          <p:cNvSpPr/>
          <p:nvPr/>
        </p:nvSpPr>
        <p:spPr>
          <a:xfrm>
            <a:off x="908322" y="2166944"/>
            <a:ext cx="8642160" cy="3392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1" spc="-1" dirty="0">
                <a:solidFill>
                  <a:schemeClr val="accent4"/>
                </a:solidFill>
              </a:rPr>
              <a:t>Cache Timing Leakages in Zero-Knowledge Protocols</a:t>
            </a:r>
          </a:p>
          <a:p>
            <a:pPr>
              <a:lnSpc>
                <a:spcPct val="100000"/>
              </a:lnSpc>
            </a:pPr>
            <a:endParaRPr lang="en-US" sz="3201" b="1" spc="-1" dirty="0">
              <a:solidFill>
                <a:schemeClr val="accent4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b="1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b="1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b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Shibam Mukherjee</a:t>
            </a:r>
            <a:r>
              <a:rPr lang="en-GB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Christian Rechberger, Markus Schofnegger</a:t>
            </a:r>
          </a:p>
          <a:p>
            <a:pPr>
              <a:lnSpc>
                <a:spcPct val="100000"/>
              </a:lnSpc>
            </a:pPr>
            <a:endParaRPr lang="en-GB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27</a:t>
            </a:r>
            <a:r>
              <a:rPr lang="en-GB" spc="-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GB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March 2025</a:t>
            </a:r>
          </a:p>
          <a:p>
            <a:pPr>
              <a:lnSpc>
                <a:spcPct val="100000"/>
              </a:lnSpc>
            </a:pPr>
            <a:r>
              <a:rPr lang="en-GB" spc="-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Sofia, Bulgaria</a:t>
            </a:r>
            <a:endParaRPr lang="en-GB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5A5632-3222-4827-B513-91C3846CF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542098"/>
            <a:ext cx="1203484" cy="508333"/>
          </a:xfrm>
          <a:prstGeom prst="rect">
            <a:avLst/>
          </a:prstGeom>
        </p:spPr>
      </p:pic>
      <p:pic>
        <p:nvPicPr>
          <p:cNvPr id="7" name="Picture 6" descr="A blue letter c on a black background&#10;&#10;Description automatically generated">
            <a:extLst>
              <a:ext uri="{FF2B5EF4-FFF2-40B4-BE49-F238E27FC236}">
                <a16:creationId xmlns:a16="http://schemas.microsoft.com/office/drawing/2014/main" id="{07D90E81-7803-C981-CB19-A5D4AF458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95" y="682927"/>
            <a:ext cx="1492498" cy="308946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3B7BD371-2B7F-28EC-6AD8-2FF94DB5DE84}"/>
              </a:ext>
            </a:extLst>
          </p:cNvPr>
          <p:cNvSpPr/>
          <p:nvPr/>
        </p:nvSpPr>
        <p:spPr>
          <a:xfrm>
            <a:off x="908322" y="6826800"/>
            <a:ext cx="9731830" cy="439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en-US" sz="1200" b="1" spc="-1" dirty="0">
              <a:latin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B79CF4-F05C-6362-D0FA-B688F7073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5182" y="696758"/>
            <a:ext cx="1705615" cy="3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FEB4-EFA3-F31C-1E39-B09CC3DF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0C29B3-F840-F104-AFF5-D6060DE9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9</a:t>
            </a:fld>
            <a:endParaRPr lang="en-GB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3743E97D-8D7D-594F-815E-63A0FA5939AE}"/>
              </a:ext>
            </a:extLst>
          </p:cNvPr>
          <p:cNvSpPr/>
          <p:nvPr/>
        </p:nvSpPr>
        <p:spPr>
          <a:xfrm>
            <a:off x="924129" y="1001950"/>
            <a:ext cx="6862411" cy="5426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Leakage Targets and Numbers</a:t>
            </a:r>
          </a:p>
          <a:p>
            <a:pPr>
              <a:lnSpc>
                <a:spcPct val="10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Side Channel Attack Targets</a:t>
            </a: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Reinforced Concrete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BLS12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BN254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cs typeface="Biome Light" panose="020B03030302040208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BARS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S-box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3.4% - 49.8% (mean),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24.55% - 100%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(best) bits leaked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Best case (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BN254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occurs with a high prob. </a:t>
            </a:r>
            <a:r>
              <a:rPr lang="en-AT" sz="1600" dirty="0"/>
              <a:t>≈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Poseidon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Mersenne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 Goldilocks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ARC(.) </a:t>
            </a:r>
            <a:r>
              <a:rPr lang="en-US" sz="1600" dirty="0">
                <a:cs typeface="Biome Light" panose="020B0502040204020203" pitchFamily="34" charset="0"/>
              </a:rPr>
              <a:t>add round constant with </a:t>
            </a:r>
            <a:r>
              <a:rPr lang="en-US" sz="1600" b="1" dirty="0">
                <a:cs typeface="Biome Light" panose="020B0502040204020203" pitchFamily="34" charset="0"/>
              </a:rPr>
              <a:t>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odulo reduction</a:t>
            </a:r>
            <a:endParaRPr lang="en-US" sz="1600" dirty="0">
              <a:cs typeface="Biome 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1.56% - 3.22% (mean),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14.06% - 29.03%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(best)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bits leaked</a:t>
            </a: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cs typeface="Biome Light" panose="020B03030302040208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Biome Light" panose="020B0303030204020804" pitchFamily="34" charset="0"/>
              </a:rPr>
              <a:t>Round constant which “</a:t>
            </a:r>
            <a:r>
              <a:rPr lang="en-US" sz="1600" i="1" dirty="0">
                <a:cs typeface="Biome Light" panose="020B0303030204020804" pitchFamily="34" charset="0"/>
              </a:rPr>
              <a:t>deviate from random</a:t>
            </a:r>
            <a:r>
              <a:rPr lang="en-US" sz="1600" dirty="0">
                <a:cs typeface="Biome Light" panose="020B0303030204020804" pitchFamily="34" charset="0"/>
              </a:rPr>
              <a:t>” give more leakage!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260C0E-2C24-84DC-9FB2-93DC7ED8DDAE}"/>
              </a:ext>
            </a:extLst>
          </p:cNvPr>
          <p:cNvGrpSpPr/>
          <p:nvPr/>
        </p:nvGrpSpPr>
        <p:grpSpPr>
          <a:xfrm>
            <a:off x="9482908" y="1890134"/>
            <a:ext cx="3163899" cy="3411553"/>
            <a:chOff x="9482908" y="1890134"/>
            <a:chExt cx="3163899" cy="34115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28129-8E2F-3631-C92D-57978C427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2908" y="1890134"/>
              <a:ext cx="3163899" cy="3028378"/>
            </a:xfrm>
            <a:prstGeom prst="rect">
              <a:avLst/>
            </a:prstGeom>
          </p:spPr>
        </p:pic>
        <p:sp>
          <p:nvSpPr>
            <p:cNvPr id="20" name="CustomShape 1">
              <a:extLst>
                <a:ext uri="{FF2B5EF4-FFF2-40B4-BE49-F238E27FC236}">
                  <a16:creationId xmlns:a16="http://schemas.microsoft.com/office/drawing/2014/main" id="{6B2133C8-5375-E21E-9587-F9C7FD30EBE7}"/>
                </a:ext>
              </a:extLst>
            </p:cNvPr>
            <p:cNvSpPr/>
            <p:nvPr/>
          </p:nvSpPr>
          <p:spPr>
            <a:xfrm>
              <a:off x="10105864" y="5131619"/>
              <a:ext cx="1760706" cy="1700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900" spc="-1" dirty="0">
                  <a:latin typeface="Arial"/>
                </a:rPr>
                <a:t>The POSEIDON</a:t>
              </a:r>
              <a:r>
                <a:rPr lang="en" sz="900" b="1" baseline="30000" dirty="0"/>
                <a:t>π</a:t>
              </a:r>
              <a:r>
                <a:rPr lang="en-US" sz="900" spc="-1" dirty="0">
                  <a:latin typeface="Arial"/>
                </a:rPr>
                <a:t> permutation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6176B8-4839-C0E0-167A-8C9E80E3F7E7}"/>
              </a:ext>
            </a:extLst>
          </p:cNvPr>
          <p:cNvSpPr txBox="1"/>
          <p:nvPr/>
        </p:nvSpPr>
        <p:spPr>
          <a:xfrm>
            <a:off x="12004841" y="1822891"/>
            <a:ext cx="6254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500" dirty="0"/>
              <a:t>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519598-8391-C1A2-88B3-E91AD9EE83D5}"/>
              </a:ext>
            </a:extLst>
          </p:cNvPr>
          <p:cNvGrpSpPr/>
          <p:nvPr/>
        </p:nvGrpSpPr>
        <p:grpSpPr>
          <a:xfrm>
            <a:off x="7279765" y="1352872"/>
            <a:ext cx="2383839" cy="3948815"/>
            <a:chOff x="7279765" y="1352872"/>
            <a:chExt cx="2383839" cy="3948815"/>
          </a:xfrm>
        </p:grpSpPr>
        <p:sp>
          <p:nvSpPr>
            <p:cNvPr id="21" name="CustomShape 1">
              <a:extLst>
                <a:ext uri="{FF2B5EF4-FFF2-40B4-BE49-F238E27FC236}">
                  <a16:creationId xmlns:a16="http://schemas.microsoft.com/office/drawing/2014/main" id="{FA16518B-9E88-97DF-DC92-DCF9F077521C}"/>
                </a:ext>
              </a:extLst>
            </p:cNvPr>
            <p:cNvSpPr/>
            <p:nvPr/>
          </p:nvSpPr>
          <p:spPr>
            <a:xfrm>
              <a:off x="7279765" y="5131619"/>
              <a:ext cx="2383839" cy="1700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900" spc="-1" dirty="0">
                  <a:latin typeface="Arial"/>
                </a:rPr>
                <a:t>The REINFORCED CONCRETE permutation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880B51-732A-2808-1A14-F072F347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976" y="1352872"/>
              <a:ext cx="1608722" cy="374826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E8821A-D821-ECF9-C4E3-09BACA4C76BB}"/>
              </a:ext>
            </a:extLst>
          </p:cNvPr>
          <p:cNvSpPr txBox="1"/>
          <p:nvPr/>
        </p:nvSpPr>
        <p:spPr>
          <a:xfrm>
            <a:off x="7320677" y="2988479"/>
            <a:ext cx="6254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500" dirty="0"/>
              <a:t>⚡</a:t>
            </a:r>
          </a:p>
        </p:txBody>
      </p:sp>
    </p:spTree>
    <p:extLst>
      <p:ext uri="{BB962C8B-B14F-4D97-AF65-F5344CB8AC3E}">
        <p14:creationId xmlns:p14="http://schemas.microsoft.com/office/powerpoint/2010/main" val="17146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2F520-EAE6-057D-2BF7-D672638B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BDAA426-DE4D-8CAD-5FAD-00852B26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10</a:t>
            </a:fld>
            <a:endParaRPr lang="en-GB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B697FB34-771D-99F2-955C-303034193F5F}"/>
              </a:ext>
            </a:extLst>
          </p:cNvPr>
          <p:cNvSpPr/>
          <p:nvPr/>
        </p:nvSpPr>
        <p:spPr>
          <a:xfrm>
            <a:off x="924128" y="1001950"/>
            <a:ext cx="8863684" cy="33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Leakage Warnings Often Do Not Trickling Through Software Supply-chain Well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DC0EAE0-10BE-7264-1F70-01470B585DB5}"/>
              </a:ext>
            </a:extLst>
          </p:cNvPr>
          <p:cNvSpPr/>
          <p:nvPr/>
        </p:nvSpPr>
        <p:spPr>
          <a:xfrm>
            <a:off x="924129" y="6742956"/>
            <a:ext cx="9731830" cy="534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spc="-1" dirty="0">
                <a:latin typeface="Arial"/>
              </a:rPr>
              <a:t>Audited – </a:t>
            </a:r>
            <a:r>
              <a:rPr lang="en-US" sz="1600" spc="-1" dirty="0">
                <a:latin typeface="Arial"/>
              </a:rPr>
              <a:t>📒</a:t>
            </a:r>
            <a:r>
              <a:rPr lang="en-US" sz="1200" spc="-1" dirty="0">
                <a:latin typeface="Arial"/>
              </a:rPr>
              <a:t>				Constant time implementation not part of audit - </a:t>
            </a:r>
            <a:r>
              <a:rPr lang="en-US" sz="1600" spc="-1" dirty="0">
                <a:latin typeface="Arial"/>
              </a:rPr>
              <a:t>⏲️</a:t>
            </a:r>
            <a:br>
              <a:rPr lang="en-US" sz="1200" spc="-1" dirty="0">
                <a:latin typeface="Arial"/>
              </a:rPr>
            </a:br>
            <a:r>
              <a:rPr lang="en-US" sz="1200" spc="-1" dirty="0">
                <a:latin typeface="Arial"/>
              </a:rPr>
              <a:t>No constant time guarantees, not for production – </a:t>
            </a:r>
            <a:r>
              <a:rPr lang="en-US" sz="1600" spc="-1" dirty="0">
                <a:latin typeface="Arial"/>
              </a:rPr>
              <a:t>⚠️		</a:t>
            </a:r>
            <a:r>
              <a:rPr lang="en-US" sz="1200" spc="-1" dirty="0">
                <a:latin typeface="Arial"/>
              </a:rPr>
              <a:t>Ready for production - </a:t>
            </a:r>
            <a:r>
              <a:rPr lang="en-US" sz="1600" spc="-1" dirty="0">
                <a:latin typeface="Arial"/>
              </a:rPr>
              <a:t>🚀</a:t>
            </a:r>
            <a:endParaRPr lang="en-US" sz="1600" i="1" spc="-1" dirty="0"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9C43EF-8AC5-53EC-1715-38C92D697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46414"/>
              </p:ext>
            </p:extLst>
          </p:nvPr>
        </p:nvGraphicFramePr>
        <p:xfrm>
          <a:off x="1435666" y="2020705"/>
          <a:ext cx="10064794" cy="44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428">
                  <a:extLst>
                    <a:ext uri="{9D8B030D-6E8A-4147-A177-3AD203B41FA5}">
                      <a16:colId xmlns:a16="http://schemas.microsoft.com/office/drawing/2014/main" val="3610757588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3138798443"/>
                    </a:ext>
                  </a:extLst>
                </a:gridCol>
                <a:gridCol w="1063690">
                  <a:extLst>
                    <a:ext uri="{9D8B030D-6E8A-4147-A177-3AD203B41FA5}">
                      <a16:colId xmlns:a16="http://schemas.microsoft.com/office/drawing/2014/main" val="3697621437"/>
                    </a:ext>
                  </a:extLst>
                </a:gridCol>
                <a:gridCol w="2015412">
                  <a:extLst>
                    <a:ext uri="{9D8B030D-6E8A-4147-A177-3AD203B41FA5}">
                      <a16:colId xmlns:a16="http://schemas.microsoft.com/office/drawing/2014/main" val="3653565236"/>
                    </a:ext>
                  </a:extLst>
                </a:gridCol>
                <a:gridCol w="830425">
                  <a:extLst>
                    <a:ext uri="{9D8B030D-6E8A-4147-A177-3AD203B41FA5}">
                      <a16:colId xmlns:a16="http://schemas.microsoft.com/office/drawing/2014/main" val="2668968068"/>
                    </a:ext>
                  </a:extLst>
                </a:gridCol>
                <a:gridCol w="2953619">
                  <a:extLst>
                    <a:ext uri="{9D8B030D-6E8A-4147-A177-3AD203B41FA5}">
                      <a16:colId xmlns:a16="http://schemas.microsoft.com/office/drawing/2014/main" val="1664389665"/>
                    </a:ext>
                  </a:extLst>
                </a:gridCol>
              </a:tblGrid>
              <a:tr h="4464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ff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⚠️</a:t>
                      </a:r>
                      <a:endParaRPr lang="en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ff-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⚠️</a:t>
                      </a:r>
                      <a:endParaRPr lang="en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ark-ff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⚠️</a:t>
                      </a:r>
                      <a:endParaRPr lang="en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python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galois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⚠️	</a:t>
                      </a:r>
                      <a:endParaRPr lang="en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jdk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⚠️</a:t>
                      </a:r>
                      <a:endParaRPr lang="en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Custom Lib. Implementation</a:t>
                      </a:r>
                      <a:endParaRPr lang="en-A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8786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3A0DD2D-2471-D50E-C997-7A96F88D0DD5}"/>
              </a:ext>
            </a:extLst>
          </p:cNvPr>
          <p:cNvSpPr/>
          <p:nvPr/>
        </p:nvSpPr>
        <p:spPr>
          <a:xfrm>
            <a:off x="1435667" y="2769131"/>
            <a:ext cx="10064799" cy="2721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Poseidon Hash</a:t>
            </a:r>
            <a:endParaRPr lang="en-AT" sz="16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04E322-5233-F3C2-02D4-193CD32D8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72820"/>
              </p:ext>
            </p:extLst>
          </p:nvPr>
        </p:nvGraphicFramePr>
        <p:xfrm>
          <a:off x="1435668" y="3506454"/>
          <a:ext cx="1006480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467">
                  <a:extLst>
                    <a:ext uri="{9D8B030D-6E8A-4147-A177-3AD203B41FA5}">
                      <a16:colId xmlns:a16="http://schemas.microsoft.com/office/drawing/2014/main" val="3610757588"/>
                    </a:ext>
                  </a:extLst>
                </a:gridCol>
                <a:gridCol w="1677467">
                  <a:extLst>
                    <a:ext uri="{9D8B030D-6E8A-4147-A177-3AD203B41FA5}">
                      <a16:colId xmlns:a16="http://schemas.microsoft.com/office/drawing/2014/main" val="3138798443"/>
                    </a:ext>
                  </a:extLst>
                </a:gridCol>
                <a:gridCol w="1677467">
                  <a:extLst>
                    <a:ext uri="{9D8B030D-6E8A-4147-A177-3AD203B41FA5}">
                      <a16:colId xmlns:a16="http://schemas.microsoft.com/office/drawing/2014/main" val="3697621437"/>
                    </a:ext>
                  </a:extLst>
                </a:gridCol>
                <a:gridCol w="1677467">
                  <a:extLst>
                    <a:ext uri="{9D8B030D-6E8A-4147-A177-3AD203B41FA5}">
                      <a16:colId xmlns:a16="http://schemas.microsoft.com/office/drawing/2014/main" val="2668968068"/>
                    </a:ext>
                  </a:extLst>
                </a:gridCol>
                <a:gridCol w="1677467">
                  <a:extLst>
                    <a:ext uri="{9D8B030D-6E8A-4147-A177-3AD203B41FA5}">
                      <a16:colId xmlns:a16="http://schemas.microsoft.com/office/drawing/2014/main" val="1664389665"/>
                    </a:ext>
                  </a:extLst>
                </a:gridCol>
                <a:gridCol w="1677467">
                  <a:extLst>
                    <a:ext uri="{9D8B030D-6E8A-4147-A177-3AD203B41FA5}">
                      <a16:colId xmlns:a16="http://schemas.microsoft.com/office/drawing/2014/main" val="1486245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Lurk Labs (Turing-complete ZK programming language) -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neptune-poseidon</a:t>
                      </a:r>
                      <a:r>
                        <a:rPr lang="en-US" sz="1600" spc="-1" dirty="0">
                          <a:solidFill>
                            <a:schemeClr val="tx1"/>
                          </a:solidFill>
                          <a:latin typeface="+mn-lt"/>
                        </a:rPr>
                        <a:t>📒</a:t>
                      </a:r>
                      <a:endParaRPr lang="en-A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Matter Labs (Blockchain ZK) -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rescue-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poseidon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A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Light Protocol (ZK layer on Solana) -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Light Protocol → light-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poseidon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📒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Mina Protocol (Decentralized Apps) -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O1-labs/proof-systems</a:t>
                      </a:r>
                      <a:endParaRPr lang="en-AT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Ingonyama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poseidon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-hash (Hardware acceleration for ZKP) -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poseidon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-hash </a:t>
                      </a:r>
                      <a:endParaRPr lang="en-AT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Sui (ZK login and authentication) –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Sui →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poseidon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-lite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⚠️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5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Panther (Virtual asset private trading) –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Panther →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circomlibjs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→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ffjavascript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→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jdk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BigInt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AT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A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ZK-kit (General ZK library for developing various applications)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Plonky2/3 (Blockchain ZK) -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Plonky2/3* </a:t>
                      </a:r>
                      <a:r>
                        <a:rPr lang="en-US" sz="1800" spc="-1" dirty="0">
                          <a:solidFill>
                            <a:schemeClr val="tx1"/>
                          </a:solidFill>
                          <a:latin typeface="+mn-lt"/>
                        </a:rPr>
                        <a:t>📒🚀⏲️</a:t>
                      </a:r>
                    </a:p>
                    <a:p>
                      <a:endParaRPr lang="en-US" sz="1400" spc="-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US" sz="1400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*Leakage with small probability</a:t>
                      </a:r>
                      <a:endParaRPr lang="en-AT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8786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D38713-3A2F-4467-B5F8-48C5780AE490}"/>
              </a:ext>
            </a:extLst>
          </p:cNvPr>
          <p:cNvCxnSpPr/>
          <p:nvPr/>
        </p:nvCxnSpPr>
        <p:spPr>
          <a:xfrm>
            <a:off x="2264351" y="2483197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99A7D2-40CC-B1B5-2CAB-CEBC38074C73}"/>
              </a:ext>
            </a:extLst>
          </p:cNvPr>
          <p:cNvCxnSpPr/>
          <p:nvPr/>
        </p:nvCxnSpPr>
        <p:spPr>
          <a:xfrm>
            <a:off x="3897212" y="2483197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60B59D-2227-AC2D-2FF1-0954F4EA3E71}"/>
              </a:ext>
            </a:extLst>
          </p:cNvPr>
          <p:cNvCxnSpPr/>
          <p:nvPr/>
        </p:nvCxnSpPr>
        <p:spPr>
          <a:xfrm>
            <a:off x="5348806" y="2471005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5A1BC1-C97A-35CA-F384-301DC6C938D3}"/>
              </a:ext>
            </a:extLst>
          </p:cNvPr>
          <p:cNvCxnSpPr/>
          <p:nvPr/>
        </p:nvCxnSpPr>
        <p:spPr>
          <a:xfrm>
            <a:off x="7285468" y="2471005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689AE4-E3D6-8C55-EBA8-5799B4B0EA83}"/>
              </a:ext>
            </a:extLst>
          </p:cNvPr>
          <p:cNvCxnSpPr/>
          <p:nvPr/>
        </p:nvCxnSpPr>
        <p:spPr>
          <a:xfrm>
            <a:off x="8410546" y="2471005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6E496A-F642-C3DD-753E-6911E2EBD93A}"/>
              </a:ext>
            </a:extLst>
          </p:cNvPr>
          <p:cNvCxnSpPr/>
          <p:nvPr/>
        </p:nvCxnSpPr>
        <p:spPr>
          <a:xfrm>
            <a:off x="10596343" y="2471005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8CFB85-01CB-7467-CAAB-3F3EB675E4E1}"/>
              </a:ext>
            </a:extLst>
          </p:cNvPr>
          <p:cNvCxnSpPr/>
          <p:nvPr/>
        </p:nvCxnSpPr>
        <p:spPr>
          <a:xfrm>
            <a:off x="2282639" y="3150709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80FDD4-2B78-F379-941A-2AFC569B548A}"/>
              </a:ext>
            </a:extLst>
          </p:cNvPr>
          <p:cNvCxnSpPr/>
          <p:nvPr/>
        </p:nvCxnSpPr>
        <p:spPr>
          <a:xfrm>
            <a:off x="3897212" y="3150709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BB0640-64F5-8213-3EE5-9CF600D7725C}"/>
              </a:ext>
            </a:extLst>
          </p:cNvPr>
          <p:cNvCxnSpPr/>
          <p:nvPr/>
        </p:nvCxnSpPr>
        <p:spPr>
          <a:xfrm>
            <a:off x="5360998" y="3150709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49E803-E912-5406-D717-84C536AF5236}"/>
              </a:ext>
            </a:extLst>
          </p:cNvPr>
          <p:cNvCxnSpPr/>
          <p:nvPr/>
        </p:nvCxnSpPr>
        <p:spPr>
          <a:xfrm>
            <a:off x="7288516" y="3150709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649AAF-3354-E0AD-1E06-FD66D6FD8D04}"/>
              </a:ext>
            </a:extLst>
          </p:cNvPr>
          <p:cNvCxnSpPr/>
          <p:nvPr/>
        </p:nvCxnSpPr>
        <p:spPr>
          <a:xfrm>
            <a:off x="8422738" y="3150709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E58912-413B-56C7-1985-44CCD034B2A6}"/>
              </a:ext>
            </a:extLst>
          </p:cNvPr>
          <p:cNvCxnSpPr/>
          <p:nvPr/>
        </p:nvCxnSpPr>
        <p:spPr>
          <a:xfrm>
            <a:off x="10617679" y="3150709"/>
            <a:ext cx="0" cy="28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902AD7-45A1-D87F-29C3-D3F1F51DF9D3}"/>
              </a:ext>
            </a:extLst>
          </p:cNvPr>
          <p:cNvSpPr txBox="1"/>
          <p:nvPr/>
        </p:nvSpPr>
        <p:spPr>
          <a:xfrm>
            <a:off x="843133" y="1520567"/>
            <a:ext cx="1507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Field Arithmetic Libraries</a:t>
            </a:r>
            <a:endParaRPr lang="en-AT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B71F9-7900-19EF-69D8-A2BED2EE0895}"/>
              </a:ext>
            </a:extLst>
          </p:cNvPr>
          <p:cNvSpPr txBox="1"/>
          <p:nvPr/>
        </p:nvSpPr>
        <p:spPr>
          <a:xfrm>
            <a:off x="843133" y="3189359"/>
            <a:ext cx="150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ZK Libraries</a:t>
            </a:r>
            <a:endParaRPr lang="en-AT" sz="1400" dirty="0"/>
          </a:p>
        </p:txBody>
      </p:sp>
    </p:spTree>
    <p:extLst>
      <p:ext uri="{BB962C8B-B14F-4D97-AF65-F5344CB8AC3E}">
        <p14:creationId xmlns:p14="http://schemas.microsoft.com/office/powerpoint/2010/main" val="10352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9A5-744F-FB6E-FA23-AA10B1D5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5BD307-A58D-F821-346D-B7E7FCE4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11</a:t>
            </a:fld>
            <a:endParaRPr lang="en-GB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1601021-633D-E1F5-2D20-36A89E955C2C}"/>
              </a:ext>
            </a:extLst>
          </p:cNvPr>
          <p:cNvSpPr/>
          <p:nvPr/>
        </p:nvSpPr>
        <p:spPr>
          <a:xfrm>
            <a:off x="924129" y="1001950"/>
            <a:ext cx="8079911" cy="5593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Mitigation of Leakages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LUT-based hashes like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Reinforced Concrete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leak in plain evaluation (as expected!)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 time eval. of S-Box too expensive due to design choice</a:t>
            </a: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newer LUT-based hashes like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Monolith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[22]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Skyscraper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[21]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Allows efficient plain constant time evaluation instead of using LUT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Biome Light" panose="020B0303030204020804" pitchFamily="34" charset="0"/>
              </a:rPr>
              <a:t>Leakage in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Poseidon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more surprising!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Constant-time implementation of field arithmetic libraries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slow down between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7% - 16%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(not bad!)</a:t>
            </a:r>
          </a:p>
        </p:txBody>
      </p:sp>
    </p:spTree>
    <p:extLst>
      <p:ext uri="{BB962C8B-B14F-4D97-AF65-F5344CB8AC3E}">
        <p14:creationId xmlns:p14="http://schemas.microsoft.com/office/powerpoint/2010/main" val="4300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B357-49DB-D30E-DB22-EB65C959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DE2C68-D5FA-BCB1-B028-7377752E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12</a:t>
            </a:fld>
            <a:endParaRPr lang="en-GB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92F12CD2-8BA4-CA6D-1B56-0D6DBEDD3DE8}"/>
              </a:ext>
            </a:extLst>
          </p:cNvPr>
          <p:cNvSpPr/>
          <p:nvPr/>
        </p:nvSpPr>
        <p:spPr>
          <a:xfrm>
            <a:off x="924129" y="1001950"/>
            <a:ext cx="7791854" cy="5593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End-to-End Attack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practical are end-to-end attacks?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think…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Pure research often bottlenecked with less “person years”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Big money at stake (similar to other industries)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motivation, more engineers!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Mitigation against cache timing is not expensive (not always the case)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A41C59-C011-2047-AEFB-19055108865C}"/>
              </a:ext>
            </a:extLst>
          </p:cNvPr>
          <p:cNvGrpSpPr/>
          <p:nvPr/>
        </p:nvGrpSpPr>
        <p:grpSpPr>
          <a:xfrm>
            <a:off x="900225" y="2493411"/>
            <a:ext cx="2428870" cy="1308383"/>
            <a:chOff x="678839" y="2837510"/>
            <a:chExt cx="2428870" cy="130838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CDB39A-F92A-C1AD-C142-383E0B74A171}"/>
                </a:ext>
              </a:extLst>
            </p:cNvPr>
            <p:cNvGrpSpPr/>
            <p:nvPr/>
          </p:nvGrpSpPr>
          <p:grpSpPr>
            <a:xfrm>
              <a:off x="1286417" y="2837510"/>
              <a:ext cx="1087548" cy="1060947"/>
              <a:chOff x="1607813" y="2456694"/>
              <a:chExt cx="1087548" cy="1060947"/>
            </a:xfrm>
          </p:grpSpPr>
          <p:pic>
            <p:nvPicPr>
              <p:cNvPr id="7" name="Graphic 6" descr="User with solid fill">
                <a:extLst>
                  <a:ext uri="{FF2B5EF4-FFF2-40B4-BE49-F238E27FC236}">
                    <a16:creationId xmlns:a16="http://schemas.microsoft.com/office/drawing/2014/main" id="{5A987390-CF81-11DC-DD5D-7D46EBC08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07813" y="2910784"/>
                <a:ext cx="606857" cy="606857"/>
              </a:xfrm>
              <a:prstGeom prst="rect">
                <a:avLst/>
              </a:prstGeom>
            </p:spPr>
          </p:pic>
          <p:pic>
            <p:nvPicPr>
              <p:cNvPr id="9" name="Graphic 8" descr="User with solid fill">
                <a:extLst>
                  <a:ext uri="{FF2B5EF4-FFF2-40B4-BE49-F238E27FC236}">
                    <a16:creationId xmlns:a16="http://schemas.microsoft.com/office/drawing/2014/main" id="{34EABC86-F46F-3909-468D-98FDCAA46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88504" y="2910784"/>
                <a:ext cx="606857" cy="606857"/>
              </a:xfrm>
              <a:prstGeom prst="rect">
                <a:avLst/>
              </a:prstGeom>
            </p:spPr>
          </p:pic>
          <p:pic>
            <p:nvPicPr>
              <p:cNvPr id="11" name="Graphic 10" descr="User with solid fill">
                <a:extLst>
                  <a:ext uri="{FF2B5EF4-FFF2-40B4-BE49-F238E27FC236}">
                    <a16:creationId xmlns:a16="http://schemas.microsoft.com/office/drawing/2014/main" id="{9F34ADE5-8894-C421-A59C-23090B77A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48158" y="2456694"/>
                <a:ext cx="606857" cy="606857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CD09BF-B610-D098-F9E7-AD023229FC9C}"/>
                </a:ext>
              </a:extLst>
            </p:cNvPr>
            <p:cNvSpPr txBox="1"/>
            <p:nvPr/>
          </p:nvSpPr>
          <p:spPr>
            <a:xfrm>
              <a:off x="678839" y="3807339"/>
              <a:ext cx="2428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Side-channel community</a:t>
              </a:r>
              <a:endParaRPr lang="en-AT" sz="1600" dirty="0"/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D5FDB0F-E63A-2AC7-1F32-B25005B87F6F}"/>
              </a:ext>
            </a:extLst>
          </p:cNvPr>
          <p:cNvSpPr/>
          <p:nvPr/>
        </p:nvSpPr>
        <p:spPr>
          <a:xfrm>
            <a:off x="2647234" y="2049475"/>
            <a:ext cx="3907739" cy="1300216"/>
          </a:xfrm>
          <a:prstGeom prst="wedgeEllipseCallout">
            <a:avLst>
              <a:gd name="adj1" fmla="val -55150"/>
              <a:gd name="adj2" fmla="val 172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Targets look promising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Several attack vectors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Mostly engineering problem</a:t>
            </a:r>
            <a:endParaRPr lang="en-AT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8621D9-E1A5-B7E6-F6A7-EE3EA9FCA0DA}"/>
              </a:ext>
            </a:extLst>
          </p:cNvPr>
          <p:cNvGrpSpPr/>
          <p:nvPr/>
        </p:nvGrpSpPr>
        <p:grpSpPr>
          <a:xfrm>
            <a:off x="6967618" y="2947502"/>
            <a:ext cx="2270045" cy="854292"/>
            <a:chOff x="678839" y="3291601"/>
            <a:chExt cx="2270045" cy="854292"/>
          </a:xfrm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F03CD831-C708-E58A-306E-FD0998173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0432" y="3291601"/>
              <a:ext cx="606857" cy="60685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EB23D-796E-D088-7246-6F87E44D8CEE}"/>
                </a:ext>
              </a:extLst>
            </p:cNvPr>
            <p:cNvSpPr txBox="1"/>
            <p:nvPr/>
          </p:nvSpPr>
          <p:spPr>
            <a:xfrm>
              <a:off x="678839" y="3807339"/>
              <a:ext cx="2270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 side-channel veteran</a:t>
              </a:r>
              <a:endParaRPr lang="en-AT" sz="1600" dirty="0"/>
            </a:p>
          </p:txBody>
        </p:sp>
      </p:grp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29A804AE-E3F6-6F2B-4498-9A962A08EF97}"/>
              </a:ext>
            </a:extLst>
          </p:cNvPr>
          <p:cNvSpPr/>
          <p:nvPr/>
        </p:nvSpPr>
        <p:spPr>
          <a:xfrm>
            <a:off x="8457951" y="1647285"/>
            <a:ext cx="3127497" cy="1815955"/>
          </a:xfrm>
          <a:prstGeom prst="wedgeEllipseCallout">
            <a:avLst>
              <a:gd name="adj1" fmla="val -51406"/>
              <a:gd name="adj2" fmla="val 377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Better buy system-level Zero-Day exploits if attacker already sharing the CPU</a:t>
            </a:r>
            <a:endParaRPr lang="en-AT" sz="1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99987F-DBE0-EDDC-4002-E96FC259BE19}"/>
              </a:ext>
            </a:extLst>
          </p:cNvPr>
          <p:cNvGrpSpPr/>
          <p:nvPr/>
        </p:nvGrpSpPr>
        <p:grpSpPr>
          <a:xfrm>
            <a:off x="9237663" y="4836678"/>
            <a:ext cx="1679510" cy="1308383"/>
            <a:chOff x="1117276" y="2837510"/>
            <a:chExt cx="1679510" cy="13083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FB0370C-5E77-8978-983A-F6AA1D629893}"/>
                </a:ext>
              </a:extLst>
            </p:cNvPr>
            <p:cNvGrpSpPr/>
            <p:nvPr/>
          </p:nvGrpSpPr>
          <p:grpSpPr>
            <a:xfrm>
              <a:off x="1286417" y="2837510"/>
              <a:ext cx="1087548" cy="1060947"/>
              <a:chOff x="1607813" y="2456694"/>
              <a:chExt cx="1087548" cy="1060947"/>
            </a:xfrm>
          </p:grpSpPr>
          <p:pic>
            <p:nvPicPr>
              <p:cNvPr id="31" name="Graphic 30" descr="User with solid fill">
                <a:extLst>
                  <a:ext uri="{FF2B5EF4-FFF2-40B4-BE49-F238E27FC236}">
                    <a16:creationId xmlns:a16="http://schemas.microsoft.com/office/drawing/2014/main" id="{0063178E-1F2C-3006-F0D0-2298BB058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07813" y="2910784"/>
                <a:ext cx="606857" cy="606857"/>
              </a:xfrm>
              <a:prstGeom prst="rect">
                <a:avLst/>
              </a:prstGeom>
            </p:spPr>
          </p:pic>
          <p:pic>
            <p:nvPicPr>
              <p:cNvPr id="32" name="Graphic 31" descr="User with solid fill">
                <a:extLst>
                  <a:ext uri="{FF2B5EF4-FFF2-40B4-BE49-F238E27FC236}">
                    <a16:creationId xmlns:a16="http://schemas.microsoft.com/office/drawing/2014/main" id="{C24A4E1C-7B9F-7E1E-4646-5177F4371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88504" y="2910784"/>
                <a:ext cx="606857" cy="606857"/>
              </a:xfrm>
              <a:prstGeom prst="rect">
                <a:avLst/>
              </a:prstGeom>
            </p:spPr>
          </p:pic>
          <p:pic>
            <p:nvPicPr>
              <p:cNvPr id="33" name="Graphic 32" descr="User with solid fill">
                <a:extLst>
                  <a:ext uri="{FF2B5EF4-FFF2-40B4-BE49-F238E27FC236}">
                    <a16:creationId xmlns:a16="http://schemas.microsoft.com/office/drawing/2014/main" id="{A1BAD857-55E0-C60C-8411-7051121BA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48158" y="2456694"/>
                <a:ext cx="606857" cy="606857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3A29C3-31FD-5144-8E6F-84806D789DC8}"/>
                </a:ext>
              </a:extLst>
            </p:cNvPr>
            <p:cNvSpPr txBox="1"/>
            <p:nvPr/>
          </p:nvSpPr>
          <p:spPr>
            <a:xfrm>
              <a:off x="1117276" y="3807339"/>
              <a:ext cx="1679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ZK community</a:t>
              </a:r>
              <a:endParaRPr lang="en-AT" sz="1600" dirty="0"/>
            </a:p>
          </p:txBody>
        </p:sp>
      </p:grp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BD7238A3-B611-190A-C69F-C977C72322B8}"/>
              </a:ext>
            </a:extLst>
          </p:cNvPr>
          <p:cNvSpPr/>
          <p:nvPr/>
        </p:nvSpPr>
        <p:spPr>
          <a:xfrm>
            <a:off x="10394762" y="3990552"/>
            <a:ext cx="1884784" cy="1452983"/>
          </a:xfrm>
          <a:prstGeom prst="wedgeEllipseCallout">
            <a:avLst>
              <a:gd name="adj1" fmla="val -54261"/>
              <a:gd name="adj2" fmla="val 269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Unsure how practical an end-to-end attack is…</a:t>
            </a:r>
            <a:endParaRPr lang="en-AT" sz="1400" dirty="0"/>
          </a:p>
        </p:txBody>
      </p:sp>
    </p:spTree>
    <p:extLst>
      <p:ext uri="{BB962C8B-B14F-4D97-AF65-F5344CB8AC3E}">
        <p14:creationId xmlns:p14="http://schemas.microsoft.com/office/powerpoint/2010/main" val="16915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1A52D-DDD1-7C76-5CDC-8AF4028B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51E0C09-6373-565F-720C-B869DA88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0C2401A9-8C8E-82D2-D5E2-54AC70B3EF2F}"/>
              </a:ext>
            </a:extLst>
          </p:cNvPr>
          <p:cNvSpPr/>
          <p:nvPr/>
        </p:nvSpPr>
        <p:spPr>
          <a:xfrm>
            <a:off x="924129" y="1001950"/>
            <a:ext cx="6876263" cy="5593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Take Aways and Future Directions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ZK use-cases mature, side-channel protection will be 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Several field libraries show timing vulnerabilities affecting ZK protocols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Constant-time implementation, easy to patch and low runtime overhead!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already using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Tip4/5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Reinforced Concrete</a:t>
            </a:r>
            <a:r>
              <a:rPr lang="en-US" sz="1600" dirty="0">
                <a:cs typeface="Biome Light" panose="020B0303030204020804" pitchFamily="34" charset="0"/>
              </a:rPr>
              <a:t>,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witch to newer hashes like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Skyscraper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[21]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High-res cache timing / (remote) power attacks?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Constant-time hardware implementation?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MPC + ZK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coSNARKs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Generic SCA countermeasures for full protocol, including hash function?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artoon characters in a cartoon&#10;&#10;Description automatically generated">
            <a:extLst>
              <a:ext uri="{FF2B5EF4-FFF2-40B4-BE49-F238E27FC236}">
                <a16:creationId xmlns:a16="http://schemas.microsoft.com/office/drawing/2014/main" id="{B76BB393-97B3-9D7F-CA74-26C48D6AC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29" y="2578845"/>
            <a:ext cx="4334129" cy="2859358"/>
          </a:xfrm>
          <a:prstGeom prst="rect">
            <a:avLst/>
          </a:prstGeom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47F3B816-9BFA-9486-299E-A01A32074791}"/>
              </a:ext>
            </a:extLst>
          </p:cNvPr>
          <p:cNvSpPr/>
          <p:nvPr/>
        </p:nvSpPr>
        <p:spPr>
          <a:xfrm>
            <a:off x="9546194" y="5540189"/>
            <a:ext cx="1571043" cy="165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pc="-1" dirty="0">
                <a:latin typeface="Arial"/>
              </a:rPr>
              <a:t>Write that down. (imgflip.com)</a:t>
            </a:r>
          </a:p>
        </p:txBody>
      </p:sp>
    </p:spTree>
    <p:extLst>
      <p:ext uri="{BB962C8B-B14F-4D97-AF65-F5344CB8AC3E}">
        <p14:creationId xmlns:p14="http://schemas.microsoft.com/office/powerpoint/2010/main" val="18507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77F39D-3370-4E6F-9D69-CFD3A366B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"/>
            <a:ext cx="12938125" cy="678990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AC03865-53E0-40F3-8756-CE45A3DEA6AF}"/>
              </a:ext>
            </a:extLst>
          </p:cNvPr>
          <p:cNvGrpSpPr/>
          <p:nvPr/>
        </p:nvGrpSpPr>
        <p:grpSpPr>
          <a:xfrm>
            <a:off x="4973388" y="1672395"/>
            <a:ext cx="2769168" cy="2429484"/>
            <a:chOff x="8679961" y="1890611"/>
            <a:chExt cx="2769167" cy="242948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8B69DCC-88F6-45FE-8E2B-A7B2C1705E21}"/>
                </a:ext>
              </a:extLst>
            </p:cNvPr>
            <p:cNvSpPr/>
            <p:nvPr/>
          </p:nvSpPr>
          <p:spPr>
            <a:xfrm>
              <a:off x="8679961" y="4012448"/>
              <a:ext cx="2726448" cy="307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99" u="sng" dirty="0">
                  <a:solidFill>
                    <a:srgbClr val="0066D8"/>
                  </a:solidFill>
                </a:rPr>
                <a:t>https://eprint.iacr.org/2024/1390</a:t>
              </a:r>
              <a:endParaRPr lang="en-GB" sz="1399" u="sng" dirty="0">
                <a:solidFill>
                  <a:srgbClr val="0070C0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F49D386-8F48-45EC-9D5B-0515E528439F}"/>
                </a:ext>
              </a:extLst>
            </p:cNvPr>
            <p:cNvSpPr txBox="1"/>
            <p:nvPr/>
          </p:nvSpPr>
          <p:spPr>
            <a:xfrm>
              <a:off x="8686834" y="1890611"/>
              <a:ext cx="2762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Find the full paper here :)</a:t>
              </a:r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40B3F6-5DA2-4AD4-99B1-8CF1B732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14</a:t>
            </a:fld>
            <a:endParaRPr lang="en-GB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87CD2E77-52FB-4470-AB1A-816D768D52B2}"/>
              </a:ext>
            </a:extLst>
          </p:cNvPr>
          <p:cNvSpPr/>
          <p:nvPr/>
        </p:nvSpPr>
        <p:spPr>
          <a:xfrm>
            <a:off x="5329754" y="4217444"/>
            <a:ext cx="2063306" cy="437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latin typeface="Arial"/>
              </a:rPr>
              <a:t>Questions?</a:t>
            </a:r>
            <a:br>
              <a:rPr lang="en-US" sz="3200" spc="-1" dirty="0">
                <a:latin typeface="Arial"/>
              </a:rPr>
            </a:br>
            <a:endParaRPr lang="en-US" sz="3200" spc="-1" dirty="0">
              <a:latin typeface="Arial"/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CF998768-D578-5D4F-DFED-693D74F1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542098"/>
            <a:ext cx="1203484" cy="508333"/>
          </a:xfrm>
          <a:prstGeom prst="rect">
            <a:avLst/>
          </a:prstGeom>
        </p:spPr>
      </p:pic>
      <p:pic>
        <p:nvPicPr>
          <p:cNvPr id="5" name="Picture 4" descr="A blue letter c on a black background&#10;&#10;Description automatically generated">
            <a:extLst>
              <a:ext uri="{FF2B5EF4-FFF2-40B4-BE49-F238E27FC236}">
                <a16:creationId xmlns:a16="http://schemas.microsoft.com/office/drawing/2014/main" id="{E076A3CE-E0D1-0EA2-78FB-857C3DA6C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95" y="682927"/>
            <a:ext cx="1492498" cy="3089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A8BF66F-7DC4-21F9-6B6D-D052D077C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5182" y="696758"/>
            <a:ext cx="1705615" cy="333912"/>
          </a:xfrm>
          <a:prstGeom prst="rect">
            <a:avLst/>
          </a:prstGeom>
        </p:spPr>
      </p:pic>
      <p:pic>
        <p:nvPicPr>
          <p:cNvPr id="11" name="Picture 10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4B27A1C-10E9-91E3-E3CB-835E3B885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97" y="1997871"/>
            <a:ext cx="1867029" cy="18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1"/>
          <p:cNvSpPr/>
          <p:nvPr/>
        </p:nvSpPr>
        <p:spPr>
          <a:xfrm>
            <a:off x="880568" y="886324"/>
            <a:ext cx="11860559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latin typeface="Arial"/>
                <a:ea typeface="DejaVu Sans"/>
              </a:rPr>
              <a:t>Bibliography</a:t>
            </a:r>
            <a:endParaRPr lang="en-US" sz="2400" spc="-1" dirty="0">
              <a:latin typeface="Arial"/>
            </a:endParaRPr>
          </a:p>
        </p:txBody>
      </p:sp>
      <p:sp>
        <p:nvSpPr>
          <p:cNvPr id="1172" name="CustomShape 2"/>
          <p:cNvSpPr/>
          <p:nvPr/>
        </p:nvSpPr>
        <p:spPr>
          <a:xfrm>
            <a:off x="3" y="855000"/>
            <a:ext cx="593639" cy="4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3" name="CustomShape 3"/>
          <p:cNvSpPr/>
          <p:nvPr/>
        </p:nvSpPr>
        <p:spPr>
          <a:xfrm>
            <a:off x="880564" y="349924"/>
            <a:ext cx="101703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4" name="CustomShape 4"/>
          <p:cNvSpPr/>
          <p:nvPr/>
        </p:nvSpPr>
        <p:spPr>
          <a:xfrm>
            <a:off x="1005840" y="2103124"/>
            <a:ext cx="2828520" cy="542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5" name="CustomShape 5"/>
          <p:cNvSpPr/>
          <p:nvPr/>
        </p:nvSpPr>
        <p:spPr>
          <a:xfrm>
            <a:off x="914407" y="1645923"/>
            <a:ext cx="10214036" cy="4859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[1] </a:t>
            </a:r>
            <a:r>
              <a:rPr lang="en-US" sz="1600" dirty="0"/>
              <a:t>Kocher, P. C. (1996). Timing attacks on implementations of Diffie-Hellman, RSA, DSS, and other systems. </a:t>
            </a:r>
            <a:br>
              <a:rPr lang="en-US" sz="16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Advances in Cryptology—CRYPTO’96: 16th Annual International Cryptology Conference Santa Barbara, California, USA August 18–22, 1996 Proceedings 16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104-113). Springer Berlin Heidelberg.</a:t>
            </a:r>
            <a:endParaRPr lang="en-GB" sz="1600" dirty="0">
              <a:solidFill>
                <a:srgbClr val="0070C0"/>
              </a:solidFill>
            </a:endParaRPr>
          </a:p>
          <a:p>
            <a:pPr>
              <a:spcBef>
                <a:spcPts val="1151"/>
              </a:spcBef>
            </a:pPr>
            <a:r>
              <a:rPr lang="en-GB" sz="1600" dirty="0">
                <a:solidFill>
                  <a:srgbClr val="0070C0"/>
                </a:solidFill>
              </a:rPr>
              <a:t>[2] </a:t>
            </a:r>
            <a:r>
              <a:rPr lang="en-US" sz="1600" dirty="0"/>
              <a:t>Brumley, D., &amp; </a:t>
            </a:r>
            <a:r>
              <a:rPr lang="en-US" sz="1600" dirty="0" err="1"/>
              <a:t>Boneh</a:t>
            </a:r>
            <a:r>
              <a:rPr lang="en-US" sz="1600" dirty="0"/>
              <a:t>, D. (2005). Remote timing attacks are practical.</a:t>
            </a:r>
            <a:br>
              <a:rPr lang="en-US" sz="1600" dirty="0"/>
            </a:b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Computer Networks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48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(5), 701-716.</a:t>
            </a:r>
          </a:p>
          <a:p>
            <a:pPr>
              <a:spcBef>
                <a:spcPts val="1151"/>
              </a:spcBef>
            </a:pPr>
            <a:r>
              <a:rPr lang="en-GB" sz="1600" dirty="0">
                <a:solidFill>
                  <a:srgbClr val="0070C0"/>
                </a:solidFill>
              </a:rPr>
              <a:t>[3] </a:t>
            </a:r>
            <a:r>
              <a:rPr lang="en-US" sz="1600" dirty="0"/>
              <a:t>Bernstein, D. J. (2005). Cache-timing attacks on AES.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[4] </a:t>
            </a:r>
            <a:r>
              <a:rPr lang="en-US" sz="1600" dirty="0" err="1"/>
              <a:t>Osvik</a:t>
            </a:r>
            <a:r>
              <a:rPr lang="en-US" sz="1600" dirty="0"/>
              <a:t>, D. A., Shamir, A., &amp; </a:t>
            </a:r>
            <a:r>
              <a:rPr lang="en-US" sz="1600" dirty="0" err="1"/>
              <a:t>Tromer</a:t>
            </a:r>
            <a:r>
              <a:rPr lang="en-US" sz="1600" dirty="0"/>
              <a:t>, E. (2006). Cache attacks and countermeasures: the case of AES.</a:t>
            </a:r>
            <a:br>
              <a:rPr lang="en-US" sz="16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Topics in Cryptology–CT-RSA 2006: The Cryptographers’ Track at the RSA Conference 2006, San Jose, CA, USA, February 13-17, 2005. Proceedings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1-20). Springer Berlin Heidelberg.</a:t>
            </a:r>
          </a:p>
          <a:p>
            <a:pPr>
              <a:spcBef>
                <a:spcPts val="1151"/>
              </a:spcBef>
            </a:pPr>
            <a:r>
              <a:rPr lang="en-GB" sz="1600" dirty="0">
                <a:solidFill>
                  <a:srgbClr val="0070C0"/>
                </a:solidFill>
              </a:rPr>
              <a:t>[5]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/>
              <a:t>Yarom</a:t>
            </a:r>
            <a:r>
              <a:rPr lang="en-US" sz="1600" dirty="0"/>
              <a:t>, Y., &amp; Falkner, K. (2014). {FLUSH+ RELOAD}: A high resolution, low noise, l3 cache {Side-Channel} attack. </a:t>
            </a:r>
            <a:br>
              <a:rPr lang="en-US" sz="16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23rd USENIX security symposium (USENIX security 14)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719-732).</a:t>
            </a:r>
          </a:p>
          <a:p>
            <a:pPr>
              <a:spcBef>
                <a:spcPts val="1151"/>
              </a:spcBef>
            </a:pPr>
            <a:r>
              <a:rPr lang="en-GB" sz="1600" dirty="0">
                <a:solidFill>
                  <a:srgbClr val="0070C0"/>
                </a:solidFill>
              </a:rPr>
              <a:t>[6] </a:t>
            </a:r>
            <a:r>
              <a:rPr lang="en-US" sz="1600" dirty="0"/>
              <a:t>Lipp, M., Schwarz, M., Gruss, D., Prescher, T., Haas, W., </a:t>
            </a:r>
            <a:r>
              <a:rPr lang="en-US" sz="1600" dirty="0" err="1"/>
              <a:t>Mangard</a:t>
            </a:r>
            <a:r>
              <a:rPr lang="en-US" sz="1600" dirty="0"/>
              <a:t>, S., ... &amp; Hamburg, M. (2018). Meltdown.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3FB820-FE92-4D1F-9153-A86D9D0F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1"/>
          <p:cNvSpPr/>
          <p:nvPr/>
        </p:nvSpPr>
        <p:spPr>
          <a:xfrm>
            <a:off x="880568" y="886324"/>
            <a:ext cx="11860559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latin typeface="Arial"/>
                <a:ea typeface="DejaVu Sans"/>
              </a:rPr>
              <a:t>Bibliography</a:t>
            </a:r>
            <a:endParaRPr lang="en-US" sz="2400" spc="-1" dirty="0">
              <a:latin typeface="Arial"/>
            </a:endParaRPr>
          </a:p>
        </p:txBody>
      </p:sp>
      <p:sp>
        <p:nvSpPr>
          <p:cNvPr id="1172" name="CustomShape 2"/>
          <p:cNvSpPr/>
          <p:nvPr/>
        </p:nvSpPr>
        <p:spPr>
          <a:xfrm>
            <a:off x="3" y="855000"/>
            <a:ext cx="593639" cy="4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3" name="CustomShape 3"/>
          <p:cNvSpPr/>
          <p:nvPr/>
        </p:nvSpPr>
        <p:spPr>
          <a:xfrm>
            <a:off x="880564" y="349924"/>
            <a:ext cx="101703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4" name="CustomShape 4"/>
          <p:cNvSpPr/>
          <p:nvPr/>
        </p:nvSpPr>
        <p:spPr>
          <a:xfrm>
            <a:off x="1005840" y="2103124"/>
            <a:ext cx="2828520" cy="542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5" name="CustomShape 5"/>
          <p:cNvSpPr/>
          <p:nvPr/>
        </p:nvSpPr>
        <p:spPr>
          <a:xfrm>
            <a:off x="914407" y="1645924"/>
            <a:ext cx="7583759" cy="478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[7] </a:t>
            </a:r>
            <a:r>
              <a:rPr lang="en-US" sz="1600" dirty="0"/>
              <a:t>Kocher, P., Horn, J., Fogh, A., Genkin, D., Gruss, D., Haas, W., ... &amp; Yarom, Y. (2020). </a:t>
            </a:r>
            <a:r>
              <a:rPr lang="en-US" sz="1600" dirty="0" err="1"/>
              <a:t>Spectre</a:t>
            </a:r>
            <a:r>
              <a:rPr lang="en-US" sz="1600" dirty="0"/>
              <a:t> attacks: Exploiting speculative execution. </a:t>
            </a:r>
            <a:br>
              <a:rPr lang="en-US" sz="1600" dirty="0"/>
            </a:b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Communications of the ACM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63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(7), 93-101.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[8] </a:t>
            </a:r>
            <a:r>
              <a:rPr lang="en-US" sz="1600" dirty="0"/>
              <a:t>Chen, B., Wang, Y., </a:t>
            </a:r>
            <a:r>
              <a:rPr lang="en-US" sz="1600" dirty="0" err="1"/>
              <a:t>Shome</a:t>
            </a:r>
            <a:r>
              <a:rPr lang="en-US" sz="1600" dirty="0"/>
              <a:t>, P., Fletcher, C. W., </a:t>
            </a:r>
            <a:r>
              <a:rPr lang="en-US" sz="1600" dirty="0" err="1"/>
              <a:t>Kohlbrenner</a:t>
            </a:r>
            <a:r>
              <a:rPr lang="en-US" sz="1600" dirty="0"/>
              <a:t>, D., </a:t>
            </a:r>
            <a:r>
              <a:rPr lang="en-US" sz="1600" dirty="0" err="1"/>
              <a:t>Paccagnella</a:t>
            </a:r>
            <a:r>
              <a:rPr lang="en-US" sz="1600" dirty="0"/>
              <a:t>, R., &amp; </a:t>
            </a:r>
            <a:r>
              <a:rPr lang="en-US" sz="1600" dirty="0" err="1"/>
              <a:t>Genkin</a:t>
            </a:r>
            <a:r>
              <a:rPr lang="en-US" sz="1600" dirty="0"/>
              <a:t>, D. (2024). </a:t>
            </a:r>
            <a:r>
              <a:rPr lang="en-US" sz="1600" dirty="0" err="1"/>
              <a:t>GoFetch</a:t>
            </a:r>
            <a:r>
              <a:rPr lang="en-US" sz="1600" dirty="0"/>
              <a:t>: Breaking constant-time cryptographic implementations using data memory-dependent prefetchers.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Proc. USENIX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Secur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Symp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1-21).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[9] </a:t>
            </a:r>
            <a:r>
              <a:rPr lang="en-US" sz="1600" dirty="0" err="1"/>
              <a:t>Moghimi</a:t>
            </a:r>
            <a:r>
              <a:rPr lang="en-US" sz="1600" dirty="0"/>
              <a:t>, D. (2023). Downfall: Exploiting speculative data gathering.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32nd USENIX Security Symposium (USENIX Security 23)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7179-7193).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[10] </a:t>
            </a:r>
            <a:r>
              <a:rPr lang="en-US" sz="1600" dirty="0"/>
              <a:t>Sieck, F., Zhang, Z., Berndt, S., </a:t>
            </a:r>
            <a:r>
              <a:rPr lang="en-US" sz="1600" dirty="0" err="1"/>
              <a:t>Chuengsatiansup</a:t>
            </a:r>
            <a:r>
              <a:rPr lang="en-US" sz="1600" dirty="0"/>
              <a:t>, C., </a:t>
            </a:r>
            <a:r>
              <a:rPr lang="en-US" sz="1600" dirty="0" err="1"/>
              <a:t>Eisenbarth</a:t>
            </a:r>
            <a:r>
              <a:rPr lang="en-US" sz="1600" dirty="0"/>
              <a:t>, T., &amp; </a:t>
            </a:r>
            <a:r>
              <a:rPr lang="en-US" sz="1600" dirty="0" err="1"/>
              <a:t>Yarom</a:t>
            </a:r>
            <a:r>
              <a:rPr lang="en-US" sz="1600" dirty="0"/>
              <a:t>, Y. (2024). </a:t>
            </a:r>
            <a:r>
              <a:rPr lang="en-US" sz="1600" dirty="0" err="1"/>
              <a:t>TeeJam</a:t>
            </a:r>
            <a:r>
              <a:rPr lang="en-US" sz="1600" dirty="0"/>
              <a:t>: Sub-Cache-Line Leakages Strike Back.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IACR Transactions on Cryptographic Hardware and Embedded Systems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2024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(1), 457-500.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151"/>
              </a:spcBef>
            </a:pP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B53854-0A75-4D6E-B7B8-27025FD3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2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EC1C4-0435-919C-DB1E-58016B4A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1">
            <a:extLst>
              <a:ext uri="{FF2B5EF4-FFF2-40B4-BE49-F238E27FC236}">
                <a16:creationId xmlns:a16="http://schemas.microsoft.com/office/drawing/2014/main" id="{E0156645-AE74-EC7E-B917-C8D41A93A28C}"/>
              </a:ext>
            </a:extLst>
          </p:cNvPr>
          <p:cNvSpPr/>
          <p:nvPr/>
        </p:nvSpPr>
        <p:spPr>
          <a:xfrm>
            <a:off x="880568" y="886324"/>
            <a:ext cx="11860559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latin typeface="Arial"/>
                <a:ea typeface="DejaVu Sans"/>
              </a:rPr>
              <a:t>Bibliography</a:t>
            </a:r>
            <a:endParaRPr lang="en-US" sz="2400" spc="-1" dirty="0">
              <a:latin typeface="Arial"/>
            </a:endParaRPr>
          </a:p>
        </p:txBody>
      </p:sp>
      <p:sp>
        <p:nvSpPr>
          <p:cNvPr id="1172" name="CustomShape 2">
            <a:extLst>
              <a:ext uri="{FF2B5EF4-FFF2-40B4-BE49-F238E27FC236}">
                <a16:creationId xmlns:a16="http://schemas.microsoft.com/office/drawing/2014/main" id="{B7E36069-D698-5AAC-88D4-65E8ABCA2DB0}"/>
              </a:ext>
            </a:extLst>
          </p:cNvPr>
          <p:cNvSpPr/>
          <p:nvPr/>
        </p:nvSpPr>
        <p:spPr>
          <a:xfrm>
            <a:off x="3" y="855000"/>
            <a:ext cx="593639" cy="4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3" name="CustomShape 3">
            <a:extLst>
              <a:ext uri="{FF2B5EF4-FFF2-40B4-BE49-F238E27FC236}">
                <a16:creationId xmlns:a16="http://schemas.microsoft.com/office/drawing/2014/main" id="{CDDAFAB7-1E1C-5359-4AFF-A2EC3F52D452}"/>
              </a:ext>
            </a:extLst>
          </p:cNvPr>
          <p:cNvSpPr/>
          <p:nvPr/>
        </p:nvSpPr>
        <p:spPr>
          <a:xfrm>
            <a:off x="880564" y="349924"/>
            <a:ext cx="101703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4" name="CustomShape 4">
            <a:extLst>
              <a:ext uri="{FF2B5EF4-FFF2-40B4-BE49-F238E27FC236}">
                <a16:creationId xmlns:a16="http://schemas.microsoft.com/office/drawing/2014/main" id="{C7589E94-1B9D-E37C-71CA-58F561A213DD}"/>
              </a:ext>
            </a:extLst>
          </p:cNvPr>
          <p:cNvSpPr/>
          <p:nvPr/>
        </p:nvSpPr>
        <p:spPr>
          <a:xfrm>
            <a:off x="1005840" y="2103124"/>
            <a:ext cx="2828520" cy="542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5" name="CustomShape 5">
            <a:extLst>
              <a:ext uri="{FF2B5EF4-FFF2-40B4-BE49-F238E27FC236}">
                <a16:creationId xmlns:a16="http://schemas.microsoft.com/office/drawing/2014/main" id="{627BC3A5-361A-90BA-A736-512889D671BF}"/>
              </a:ext>
            </a:extLst>
          </p:cNvPr>
          <p:cNvSpPr/>
          <p:nvPr/>
        </p:nvSpPr>
        <p:spPr>
          <a:xfrm>
            <a:off x="914407" y="1645924"/>
            <a:ext cx="7583759" cy="478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[11] </a:t>
            </a:r>
            <a:r>
              <a:rPr lang="en-US" sz="1600" dirty="0" err="1"/>
              <a:t>Tramèr</a:t>
            </a:r>
            <a:r>
              <a:rPr lang="en-US" sz="1600" dirty="0"/>
              <a:t>, Florian, Dan </a:t>
            </a:r>
            <a:r>
              <a:rPr lang="en-US" sz="1600" dirty="0" err="1"/>
              <a:t>Boneh</a:t>
            </a:r>
            <a:r>
              <a:rPr lang="en-US" sz="1600" dirty="0"/>
              <a:t>, and Kenny Paterson. Remote Side-Channel attacks on anonymous transactions.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29th USENIX security symposium (USENIX security 20)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2020.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[12] </a:t>
            </a:r>
            <a:r>
              <a:rPr lang="en-US" sz="1600" dirty="0" err="1"/>
              <a:t>Chaliasos</a:t>
            </a:r>
            <a:r>
              <a:rPr lang="en-US" sz="1600" dirty="0"/>
              <a:t>, S., Ernstberger, J., Theodore, D., Wong, D., Jahanara, M., &amp; Livshits, B. (2024). </a:t>
            </a:r>
            <a:r>
              <a:rPr lang="en-US" sz="1600" dirty="0" err="1"/>
              <a:t>SoK</a:t>
            </a:r>
            <a:r>
              <a:rPr lang="en-US" sz="1600" dirty="0"/>
              <a:t>: What don't we know? Understanding Security Vulnerabilities in SNARKs. </a:t>
            </a:r>
          </a:p>
          <a:p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preprint arXiv:2402.15293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[13] </a:t>
            </a:r>
            <a:r>
              <a:rPr lang="en-US" sz="1600" dirty="0"/>
              <a:t>Mukherjee, S., Rechberger, C., &amp; </a:t>
            </a:r>
            <a:r>
              <a:rPr lang="en-US" sz="1600" dirty="0" err="1"/>
              <a:t>Schofnegger</a:t>
            </a:r>
            <a:r>
              <a:rPr lang="en-US" sz="1600" dirty="0"/>
              <a:t>, M. (2024). Cache Timing Leakages in Zero-Knowledge Protocols.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Cryptology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ePrint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Archive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[14] </a:t>
            </a:r>
            <a:r>
              <a:rPr lang="en-US" sz="1600" dirty="0"/>
              <a:t>Chiesa, A., Hu, Y., </a:t>
            </a:r>
            <a:r>
              <a:rPr lang="en-US" sz="1600" dirty="0" err="1"/>
              <a:t>Maller</a:t>
            </a:r>
            <a:r>
              <a:rPr lang="en-US" sz="1600" dirty="0"/>
              <a:t>, M., Mishra, P., Vesely, N., &amp; Ward, N. (2020). Marlin: Preprocessing </a:t>
            </a:r>
            <a:r>
              <a:rPr lang="en-US" sz="1600" dirty="0" err="1"/>
              <a:t>zkSNARKs</a:t>
            </a:r>
            <a:r>
              <a:rPr lang="en-US" sz="1600" dirty="0"/>
              <a:t> with universal and updatable SRS.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Advances in Cryptology–EUROCRYPT 2020: 39th Annual International Conference on the Theory and Applications of Cryptographic Techniques, Zagreb, Croatia, May 10–14, 2020, Proceedings, Part I 39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738-768). Springer International Publishing.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151"/>
              </a:spcBef>
            </a:pP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27F4BA5-4956-DFB8-9D0F-E0A8DA3B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7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E4518-498E-0B3E-F992-9B2DBFC3C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1">
            <a:extLst>
              <a:ext uri="{FF2B5EF4-FFF2-40B4-BE49-F238E27FC236}">
                <a16:creationId xmlns:a16="http://schemas.microsoft.com/office/drawing/2014/main" id="{C9143ACC-B651-DC12-B80A-EBA409E2A6EC}"/>
              </a:ext>
            </a:extLst>
          </p:cNvPr>
          <p:cNvSpPr/>
          <p:nvPr/>
        </p:nvSpPr>
        <p:spPr>
          <a:xfrm>
            <a:off x="880568" y="886324"/>
            <a:ext cx="11860559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latin typeface="Arial"/>
                <a:ea typeface="DejaVu Sans"/>
              </a:rPr>
              <a:t>Bibliography</a:t>
            </a:r>
            <a:endParaRPr lang="en-US" sz="2400" spc="-1" dirty="0">
              <a:latin typeface="Arial"/>
            </a:endParaRPr>
          </a:p>
        </p:txBody>
      </p:sp>
      <p:sp>
        <p:nvSpPr>
          <p:cNvPr id="1172" name="CustomShape 2">
            <a:extLst>
              <a:ext uri="{FF2B5EF4-FFF2-40B4-BE49-F238E27FC236}">
                <a16:creationId xmlns:a16="http://schemas.microsoft.com/office/drawing/2014/main" id="{A1945213-5A4C-DF62-179E-3826DEFC7423}"/>
              </a:ext>
            </a:extLst>
          </p:cNvPr>
          <p:cNvSpPr/>
          <p:nvPr/>
        </p:nvSpPr>
        <p:spPr>
          <a:xfrm>
            <a:off x="3" y="855000"/>
            <a:ext cx="593639" cy="4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3" name="CustomShape 3">
            <a:extLst>
              <a:ext uri="{FF2B5EF4-FFF2-40B4-BE49-F238E27FC236}">
                <a16:creationId xmlns:a16="http://schemas.microsoft.com/office/drawing/2014/main" id="{C7293DF2-2D95-0017-8438-FF3DEEA0C961}"/>
              </a:ext>
            </a:extLst>
          </p:cNvPr>
          <p:cNvSpPr/>
          <p:nvPr/>
        </p:nvSpPr>
        <p:spPr>
          <a:xfrm>
            <a:off x="880564" y="349924"/>
            <a:ext cx="101703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4" name="CustomShape 4">
            <a:extLst>
              <a:ext uri="{FF2B5EF4-FFF2-40B4-BE49-F238E27FC236}">
                <a16:creationId xmlns:a16="http://schemas.microsoft.com/office/drawing/2014/main" id="{6CE80A3B-AD86-CE9A-81B6-404C52ACE747}"/>
              </a:ext>
            </a:extLst>
          </p:cNvPr>
          <p:cNvSpPr/>
          <p:nvPr/>
        </p:nvSpPr>
        <p:spPr>
          <a:xfrm>
            <a:off x="1005840" y="2103124"/>
            <a:ext cx="2828520" cy="542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5" name="CustomShape 5">
            <a:extLst>
              <a:ext uri="{FF2B5EF4-FFF2-40B4-BE49-F238E27FC236}">
                <a16:creationId xmlns:a16="http://schemas.microsoft.com/office/drawing/2014/main" id="{CD7C4D9D-26A7-B960-CA9B-60C1B404DAAE}"/>
              </a:ext>
            </a:extLst>
          </p:cNvPr>
          <p:cNvSpPr/>
          <p:nvPr/>
        </p:nvSpPr>
        <p:spPr>
          <a:xfrm>
            <a:off x="914407" y="1645923"/>
            <a:ext cx="7583759" cy="4968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[15] </a:t>
            </a:r>
            <a:r>
              <a:rPr lang="en-US" sz="1600" dirty="0" err="1"/>
              <a:t>Ambrona</a:t>
            </a:r>
            <a:r>
              <a:rPr lang="en-US" sz="1600" dirty="0"/>
              <a:t>, M., </a:t>
            </a:r>
            <a:r>
              <a:rPr lang="en-US" sz="1600" dirty="0" err="1"/>
              <a:t>Beunardeau</a:t>
            </a:r>
            <a:r>
              <a:rPr lang="en-US" sz="1600" dirty="0"/>
              <a:t>, M., Schmitt, A. L., &amp; Toledo, R. R. (2023, August). a P </a:t>
            </a:r>
            <a:r>
              <a:rPr lang="en-US" sz="1600" dirty="0" err="1"/>
              <a:t>lon</a:t>
            </a:r>
            <a:r>
              <a:rPr lang="en-US" sz="1600" dirty="0"/>
              <a:t> K: Aggregated P </a:t>
            </a:r>
            <a:r>
              <a:rPr lang="en-US" sz="1600" dirty="0" err="1"/>
              <a:t>lon</a:t>
            </a:r>
            <a:r>
              <a:rPr lang="en-US" sz="1600" dirty="0"/>
              <a:t> K from Multi-polynomial Commitment Schemes.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International Workshop on Security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195-213). Cham: Springer Nature Switzerland.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[16] </a:t>
            </a:r>
            <a:r>
              <a:rPr lang="en-US" sz="1600" dirty="0" err="1"/>
              <a:t>Groth</a:t>
            </a:r>
            <a:r>
              <a:rPr lang="en-US" sz="1600" dirty="0"/>
              <a:t>, J. (2016). On the size of pairing-based non-interactive arguments.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Advances in Cryptology–EUROCRYPT 2016: 35th Annual International Conference on the Theory and Applications of Cryptographic Techniques, Vienna, Austria, May 8-12, 2016, Proceedings, Part II 35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305-326). Springer Berlin Heidelberg.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[17] </a:t>
            </a:r>
            <a:r>
              <a:rPr lang="en-US" sz="1600" dirty="0"/>
              <a:t>Ben-Sasson, E., </a:t>
            </a:r>
            <a:r>
              <a:rPr lang="en-US" sz="1600" dirty="0" err="1"/>
              <a:t>Bentov</a:t>
            </a:r>
            <a:r>
              <a:rPr lang="en-US" sz="1600" dirty="0"/>
              <a:t>, I., </a:t>
            </a:r>
            <a:r>
              <a:rPr lang="en-US" sz="1600" dirty="0" err="1"/>
              <a:t>Horesh</a:t>
            </a:r>
            <a:r>
              <a:rPr lang="en-US" sz="1600" dirty="0"/>
              <a:t>, Y., &amp; </a:t>
            </a:r>
            <a:r>
              <a:rPr lang="en-US" sz="1600" dirty="0" err="1"/>
              <a:t>Riabzev</a:t>
            </a:r>
            <a:r>
              <a:rPr lang="en-US" sz="1600" dirty="0"/>
              <a:t>, M. (2018). Fast reed-</a:t>
            </a:r>
            <a:r>
              <a:rPr lang="en-US" sz="1600" dirty="0" err="1"/>
              <a:t>solomon</a:t>
            </a:r>
            <a:r>
              <a:rPr lang="en-US" sz="1600" dirty="0"/>
              <a:t> interactive oracle proofs of proximity.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45th international colloquium on automata, languages, and programming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icalp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2018)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Schloss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Dagstuhl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-Leibniz-Zentrum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Informatik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[18] </a:t>
            </a:r>
            <a:r>
              <a:rPr lang="en-US" sz="1600" dirty="0"/>
              <a:t>Grassi, L., </a:t>
            </a:r>
            <a:r>
              <a:rPr lang="en-US" sz="1600" dirty="0" err="1"/>
              <a:t>Khovratovich</a:t>
            </a:r>
            <a:r>
              <a:rPr lang="en-US" sz="1600" dirty="0"/>
              <a:t>, D., Rechberger, C., Roy, A., &amp; </a:t>
            </a:r>
            <a:r>
              <a:rPr lang="en-US" sz="1600" dirty="0" err="1"/>
              <a:t>Schofnegger</a:t>
            </a:r>
            <a:r>
              <a:rPr lang="en-US" sz="1600" dirty="0"/>
              <a:t>, M. (2021). Poseidon: A new hash function for {Zero-Knowledge} proof systems.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30th USENIX Security Symposium (USENIX Security 21)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519-535).</a:t>
            </a:r>
            <a:endParaRPr lang="en-GB" sz="16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151"/>
              </a:spcBef>
            </a:pP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25F6E2-CD55-A102-2F2B-9ECD5159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6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617A0-BE0E-BAF9-5607-8EDF74D13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D5C8F5-99B3-610C-E527-AA540A0F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</a:t>
            </a:fld>
            <a:endParaRPr lang="en-GB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5420CD1B-DA73-BDC3-0CAE-87401482DD99}"/>
              </a:ext>
            </a:extLst>
          </p:cNvPr>
          <p:cNvSpPr/>
          <p:nvPr/>
        </p:nvSpPr>
        <p:spPr>
          <a:xfrm>
            <a:off x="4117140" y="3471149"/>
            <a:ext cx="4703844" cy="472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00" spc="-1" dirty="0">
                <a:latin typeface="Arial"/>
              </a:rPr>
              <a:t>Side channels are everywhere!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E04724-B039-1B3A-894C-6455942ECC03}"/>
              </a:ext>
            </a:extLst>
          </p:cNvPr>
          <p:cNvGrpSpPr/>
          <p:nvPr/>
        </p:nvGrpSpPr>
        <p:grpSpPr>
          <a:xfrm>
            <a:off x="519284" y="2374583"/>
            <a:ext cx="3385939" cy="2762962"/>
            <a:chOff x="1171804" y="1668704"/>
            <a:chExt cx="5142190" cy="4455791"/>
          </a:xfrm>
        </p:grpSpPr>
        <p:pic>
          <p:nvPicPr>
            <p:cNvPr id="7" name="Picture 6" descr="A drawing of a house at night&#10;&#10;Description automatically generated">
              <a:extLst>
                <a:ext uri="{FF2B5EF4-FFF2-40B4-BE49-F238E27FC236}">
                  <a16:creationId xmlns:a16="http://schemas.microsoft.com/office/drawing/2014/main" id="{6C828023-731D-1E41-E517-4262DA778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4823" y="1668704"/>
              <a:ext cx="3977789" cy="3977789"/>
            </a:xfrm>
            <a:prstGeom prst="rect">
              <a:avLst/>
            </a:prstGeom>
          </p:spPr>
        </p:pic>
        <p:sp>
          <p:nvSpPr>
            <p:cNvPr id="9" name="CustomShape 1">
              <a:extLst>
                <a:ext uri="{FF2B5EF4-FFF2-40B4-BE49-F238E27FC236}">
                  <a16:creationId xmlns:a16="http://schemas.microsoft.com/office/drawing/2014/main" id="{B09F9134-85DC-2F92-0404-251F1BFD7318}"/>
                </a:ext>
              </a:extLst>
            </p:cNvPr>
            <p:cNvSpPr/>
            <p:nvPr/>
          </p:nvSpPr>
          <p:spPr>
            <a:xfrm>
              <a:off x="1171804" y="5724197"/>
              <a:ext cx="5142190" cy="4002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spc="-1" dirty="0">
                  <a:latin typeface="Arial"/>
                </a:rPr>
                <a:t>Thieves looking into a house (Bing Image Creator)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DCCF77-7749-FD34-00E7-C741B7D743BA}"/>
              </a:ext>
            </a:extLst>
          </p:cNvPr>
          <p:cNvGrpSpPr/>
          <p:nvPr/>
        </p:nvGrpSpPr>
        <p:grpSpPr>
          <a:xfrm>
            <a:off x="5096854" y="1214500"/>
            <a:ext cx="2744415" cy="1792389"/>
            <a:chOff x="2452496" y="4271446"/>
            <a:chExt cx="3841468" cy="2244680"/>
          </a:xfrm>
        </p:grpSpPr>
        <p:pic>
          <p:nvPicPr>
            <p:cNvPr id="5" name="Picture 4" descr="A painting of people on a boat&#10;&#10;Description automatically generated">
              <a:extLst>
                <a:ext uri="{FF2B5EF4-FFF2-40B4-BE49-F238E27FC236}">
                  <a16:creationId xmlns:a16="http://schemas.microsoft.com/office/drawing/2014/main" id="{F4A671FD-5833-C9AF-0031-F8F8D7DAA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496" y="4271446"/>
              <a:ext cx="3841468" cy="1966752"/>
            </a:xfrm>
            <a:prstGeom prst="rect">
              <a:avLst/>
            </a:prstGeom>
          </p:spPr>
        </p:pic>
        <p:sp>
          <p:nvSpPr>
            <p:cNvPr id="6" name="CustomShape 1">
              <a:extLst>
                <a:ext uri="{FF2B5EF4-FFF2-40B4-BE49-F238E27FC236}">
                  <a16:creationId xmlns:a16="http://schemas.microsoft.com/office/drawing/2014/main" id="{ED1D22D0-39E8-E531-3AC5-780633A2CF51}"/>
                </a:ext>
              </a:extLst>
            </p:cNvPr>
            <p:cNvSpPr/>
            <p:nvPr/>
          </p:nvSpPr>
          <p:spPr>
            <a:xfrm>
              <a:off x="2452496" y="6238198"/>
              <a:ext cx="3841468" cy="2779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spc="-1" dirty="0">
                  <a:latin typeface="Arial"/>
                </a:rPr>
                <a:t>Greek fire (Wikipedia)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2B1740-4495-06DD-620B-0B357A574544}"/>
              </a:ext>
            </a:extLst>
          </p:cNvPr>
          <p:cNvGrpSpPr/>
          <p:nvPr/>
        </p:nvGrpSpPr>
        <p:grpSpPr>
          <a:xfrm>
            <a:off x="5102569" y="4638791"/>
            <a:ext cx="2496477" cy="1874699"/>
            <a:chOff x="2001113" y="886407"/>
            <a:chExt cx="2224238" cy="2403500"/>
          </a:xfrm>
        </p:grpSpPr>
        <p:pic>
          <p:nvPicPr>
            <p:cNvPr id="11" name="Picture 10" descr="A large building with a hexagonal shape surrounded by roads and a river with The Pentagon in the background&#10;&#10;Description automatically generated">
              <a:extLst>
                <a:ext uri="{FF2B5EF4-FFF2-40B4-BE49-F238E27FC236}">
                  <a16:creationId xmlns:a16="http://schemas.microsoft.com/office/drawing/2014/main" id="{333289E4-5A1F-3204-EF1E-2CA4D921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113" y="886407"/>
              <a:ext cx="2224238" cy="2146042"/>
            </a:xfrm>
            <a:prstGeom prst="rect">
              <a:avLst/>
            </a:prstGeom>
          </p:spPr>
        </p:pic>
        <p:sp>
          <p:nvSpPr>
            <p:cNvPr id="12" name="CustomShape 1">
              <a:extLst>
                <a:ext uri="{FF2B5EF4-FFF2-40B4-BE49-F238E27FC236}">
                  <a16:creationId xmlns:a16="http://schemas.microsoft.com/office/drawing/2014/main" id="{11407E3D-F7C4-6891-61F8-4526B0EC6FD8}"/>
                </a:ext>
              </a:extLst>
            </p:cNvPr>
            <p:cNvSpPr/>
            <p:nvPr/>
          </p:nvSpPr>
          <p:spPr>
            <a:xfrm>
              <a:off x="2001113" y="3042899"/>
              <a:ext cx="2224238" cy="24700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spc="-1" dirty="0">
                  <a:latin typeface="Arial"/>
                </a:rPr>
                <a:t>The Pentagon pizza order (Wikipedia)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5577C7-49A7-A633-5E48-939A9372FE18}"/>
              </a:ext>
            </a:extLst>
          </p:cNvPr>
          <p:cNvGrpSpPr/>
          <p:nvPr/>
        </p:nvGrpSpPr>
        <p:grpSpPr>
          <a:xfrm>
            <a:off x="9701089" y="2569440"/>
            <a:ext cx="2496476" cy="2319887"/>
            <a:chOff x="1167970" y="1036797"/>
            <a:chExt cx="1785296" cy="2351314"/>
          </a:xfrm>
        </p:grpSpPr>
        <p:pic>
          <p:nvPicPr>
            <p:cNvPr id="14" name="Picture 13" descr="An old radio with many knobs&#10;&#10;Description automatically generated">
              <a:extLst>
                <a:ext uri="{FF2B5EF4-FFF2-40B4-BE49-F238E27FC236}">
                  <a16:creationId xmlns:a16="http://schemas.microsoft.com/office/drawing/2014/main" id="{CCD88FB5-180E-608D-ADFC-673392B96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70" y="1036797"/>
              <a:ext cx="1785296" cy="2070943"/>
            </a:xfrm>
            <a:prstGeom prst="rect">
              <a:avLst/>
            </a:prstGeom>
          </p:spPr>
        </p:pic>
        <p:sp>
          <p:nvSpPr>
            <p:cNvPr id="15" name="CustomShape 1">
              <a:extLst>
                <a:ext uri="{FF2B5EF4-FFF2-40B4-BE49-F238E27FC236}">
                  <a16:creationId xmlns:a16="http://schemas.microsoft.com/office/drawing/2014/main" id="{5DEDB28B-A1EA-54D6-9FAE-5A94CB9AAAAB}"/>
                </a:ext>
              </a:extLst>
            </p:cNvPr>
            <p:cNvSpPr/>
            <p:nvPr/>
          </p:nvSpPr>
          <p:spPr>
            <a:xfrm>
              <a:off x="1167970" y="3107740"/>
              <a:ext cx="1785296" cy="28037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spc="-1" dirty="0">
                  <a:latin typeface="Arial"/>
                </a:rPr>
                <a:t>Bell 131B2 mixer (Wikipedia)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4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6CB3C-DCB9-7C11-08B5-1DF7B405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1">
            <a:extLst>
              <a:ext uri="{FF2B5EF4-FFF2-40B4-BE49-F238E27FC236}">
                <a16:creationId xmlns:a16="http://schemas.microsoft.com/office/drawing/2014/main" id="{0343E054-3CF2-73BB-237C-A24C965914B3}"/>
              </a:ext>
            </a:extLst>
          </p:cNvPr>
          <p:cNvSpPr/>
          <p:nvPr/>
        </p:nvSpPr>
        <p:spPr>
          <a:xfrm>
            <a:off x="880568" y="886324"/>
            <a:ext cx="11860559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latin typeface="Arial"/>
                <a:ea typeface="DejaVu Sans"/>
              </a:rPr>
              <a:t>Bibliography</a:t>
            </a:r>
            <a:endParaRPr lang="en-US" sz="2400" spc="-1" dirty="0">
              <a:latin typeface="Arial"/>
            </a:endParaRPr>
          </a:p>
        </p:txBody>
      </p:sp>
      <p:sp>
        <p:nvSpPr>
          <p:cNvPr id="1172" name="CustomShape 2">
            <a:extLst>
              <a:ext uri="{FF2B5EF4-FFF2-40B4-BE49-F238E27FC236}">
                <a16:creationId xmlns:a16="http://schemas.microsoft.com/office/drawing/2014/main" id="{C0892400-056E-B2F3-385D-F708343291D2}"/>
              </a:ext>
            </a:extLst>
          </p:cNvPr>
          <p:cNvSpPr/>
          <p:nvPr/>
        </p:nvSpPr>
        <p:spPr>
          <a:xfrm>
            <a:off x="3" y="855000"/>
            <a:ext cx="593639" cy="4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3" name="CustomShape 3">
            <a:extLst>
              <a:ext uri="{FF2B5EF4-FFF2-40B4-BE49-F238E27FC236}">
                <a16:creationId xmlns:a16="http://schemas.microsoft.com/office/drawing/2014/main" id="{0D333EF1-9A44-D079-02DB-4D07C319DAB5}"/>
              </a:ext>
            </a:extLst>
          </p:cNvPr>
          <p:cNvSpPr/>
          <p:nvPr/>
        </p:nvSpPr>
        <p:spPr>
          <a:xfrm>
            <a:off x="880564" y="349924"/>
            <a:ext cx="101703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4" name="CustomShape 4">
            <a:extLst>
              <a:ext uri="{FF2B5EF4-FFF2-40B4-BE49-F238E27FC236}">
                <a16:creationId xmlns:a16="http://schemas.microsoft.com/office/drawing/2014/main" id="{7FAF6032-0E71-3A5F-A117-DF7F2467BFEA}"/>
              </a:ext>
            </a:extLst>
          </p:cNvPr>
          <p:cNvSpPr/>
          <p:nvPr/>
        </p:nvSpPr>
        <p:spPr>
          <a:xfrm>
            <a:off x="1005840" y="2103124"/>
            <a:ext cx="2828520" cy="542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5" name="CustomShape 5">
            <a:extLst>
              <a:ext uri="{FF2B5EF4-FFF2-40B4-BE49-F238E27FC236}">
                <a16:creationId xmlns:a16="http://schemas.microsoft.com/office/drawing/2014/main" id="{4D7830F5-633F-9B43-9CFC-5F376DDE5C3A}"/>
              </a:ext>
            </a:extLst>
          </p:cNvPr>
          <p:cNvSpPr/>
          <p:nvPr/>
        </p:nvSpPr>
        <p:spPr>
          <a:xfrm>
            <a:off x="914407" y="1645923"/>
            <a:ext cx="7583759" cy="4968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[19] </a:t>
            </a:r>
            <a:r>
              <a:rPr lang="en-US" sz="1600" dirty="0"/>
              <a:t>Grassi, L., </a:t>
            </a:r>
            <a:r>
              <a:rPr lang="en-US" sz="1600" dirty="0" err="1"/>
              <a:t>Khovratovich</a:t>
            </a:r>
            <a:r>
              <a:rPr lang="en-US" sz="1600" dirty="0"/>
              <a:t>, D., </a:t>
            </a:r>
            <a:r>
              <a:rPr lang="en-US" sz="1600" dirty="0" err="1"/>
              <a:t>Lüftenegger</a:t>
            </a:r>
            <a:r>
              <a:rPr lang="en-US" sz="1600" dirty="0"/>
              <a:t>, R., Rechberger, C., Schofnegger, M., &amp; Walch, R. (2022, November). Reinforced concrete: a fast hash function for verifiable computation.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Proceedings of the 2022 ACM SIGSAC Conference on Computer and Communications Security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(pp. 1323-1335).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[20] </a:t>
            </a:r>
            <a:r>
              <a:rPr lang="en-US" sz="1600" dirty="0" err="1"/>
              <a:t>Yarom</a:t>
            </a:r>
            <a:r>
              <a:rPr lang="en-US" sz="1600" dirty="0"/>
              <a:t>, Y., </a:t>
            </a:r>
            <a:r>
              <a:rPr lang="en-US" sz="1600" dirty="0" err="1"/>
              <a:t>Genkin</a:t>
            </a:r>
            <a:r>
              <a:rPr lang="en-US" sz="1600" dirty="0"/>
              <a:t>, D., &amp; Heninger, N. (2017). </a:t>
            </a:r>
            <a:r>
              <a:rPr lang="en-US" sz="1600" dirty="0" err="1"/>
              <a:t>CacheBleed</a:t>
            </a:r>
            <a:r>
              <a:rPr lang="en-US" sz="1600" dirty="0"/>
              <a:t>: a timing attack on OpenSSL constant-time RSA.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Journal of Cryptographic Engineering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99-112.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[21] </a:t>
            </a:r>
            <a:r>
              <a:rPr lang="en-US" sz="1600" dirty="0"/>
              <a:t>Bouvier, C., Grassi, L., </a:t>
            </a:r>
            <a:r>
              <a:rPr lang="en-US" sz="1600" dirty="0" err="1"/>
              <a:t>Khovratovich</a:t>
            </a:r>
            <a:r>
              <a:rPr lang="en-US" sz="1600" dirty="0"/>
              <a:t>, D., Koschatko, K., Rechberger, C., Schmid, F. and Schofnegger, M., 2025. Skyscraper: Fast Hashing on Big Primes. </a:t>
            </a:r>
            <a:r>
              <a:rPr lang="en-US" sz="1600" i="1" dirty="0"/>
              <a:t>Cryptology </a:t>
            </a:r>
            <a:r>
              <a:rPr lang="en-US" sz="1600" i="1" dirty="0" err="1"/>
              <a:t>ePrint</a:t>
            </a:r>
            <a:r>
              <a:rPr lang="en-US" sz="1600" i="1" dirty="0"/>
              <a:t> Archive</a:t>
            </a:r>
            <a:r>
              <a:rPr lang="en-US" sz="1600" dirty="0"/>
              <a:t>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[22] </a:t>
            </a:r>
            <a:r>
              <a:rPr lang="en-US" sz="1600" dirty="0"/>
              <a:t>Grassi, L., </a:t>
            </a:r>
            <a:r>
              <a:rPr lang="en-US" sz="1600" dirty="0" err="1"/>
              <a:t>Khovratovich</a:t>
            </a:r>
            <a:r>
              <a:rPr lang="en-US" sz="1600" dirty="0"/>
              <a:t>, D., </a:t>
            </a:r>
            <a:r>
              <a:rPr lang="en-US" sz="1600" dirty="0" err="1"/>
              <a:t>Lüftenegger</a:t>
            </a:r>
            <a:r>
              <a:rPr lang="en-US" sz="1600" dirty="0"/>
              <a:t>, R., Rechberger, C., Schofnegger, M. and Walch, R., 2024. Monolith: Circuit-friendly hash functions with new nonlinear layers for fast and constant-time implementations. </a:t>
            </a:r>
            <a:r>
              <a:rPr lang="en-US" sz="1600" i="1" dirty="0"/>
              <a:t>IACR Transactions on Symmetric Cryptology</a:t>
            </a:r>
            <a:r>
              <a:rPr lang="en-US" sz="1600" dirty="0"/>
              <a:t>, </a:t>
            </a:r>
            <a:r>
              <a:rPr lang="en-US" sz="1600" i="1" dirty="0"/>
              <a:t>2024</a:t>
            </a:r>
            <a:r>
              <a:rPr lang="en-US" sz="1600" dirty="0"/>
              <a:t>(3), pp.44-83.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2BED6D-C499-8657-1556-2BDEB2B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0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8485-689E-6669-816E-504A211E1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1">
            <a:extLst>
              <a:ext uri="{FF2B5EF4-FFF2-40B4-BE49-F238E27FC236}">
                <a16:creationId xmlns:a16="http://schemas.microsoft.com/office/drawing/2014/main" id="{C1CA8BA2-5449-4BAA-F2AB-66B1E2422555}"/>
              </a:ext>
            </a:extLst>
          </p:cNvPr>
          <p:cNvSpPr/>
          <p:nvPr/>
        </p:nvSpPr>
        <p:spPr>
          <a:xfrm>
            <a:off x="4614864" y="3423060"/>
            <a:ext cx="3708395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spc="-1" dirty="0">
                <a:solidFill>
                  <a:srgbClr val="000000"/>
                </a:solidFill>
                <a:latin typeface="Arial"/>
                <a:ea typeface="DejaVu Sans"/>
              </a:rPr>
              <a:t>Some Additional Slides...</a:t>
            </a:r>
            <a:endParaRPr lang="en-US" sz="2400" spc="-1" dirty="0">
              <a:latin typeface="Arial"/>
            </a:endParaRPr>
          </a:p>
        </p:txBody>
      </p:sp>
      <p:sp>
        <p:nvSpPr>
          <p:cNvPr id="1172" name="CustomShape 2">
            <a:extLst>
              <a:ext uri="{FF2B5EF4-FFF2-40B4-BE49-F238E27FC236}">
                <a16:creationId xmlns:a16="http://schemas.microsoft.com/office/drawing/2014/main" id="{50AEB3EC-17AA-748E-C09B-617D5A8B940F}"/>
              </a:ext>
            </a:extLst>
          </p:cNvPr>
          <p:cNvSpPr/>
          <p:nvPr/>
        </p:nvSpPr>
        <p:spPr>
          <a:xfrm>
            <a:off x="3" y="855000"/>
            <a:ext cx="593639" cy="4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3" name="CustomShape 3">
            <a:extLst>
              <a:ext uri="{FF2B5EF4-FFF2-40B4-BE49-F238E27FC236}">
                <a16:creationId xmlns:a16="http://schemas.microsoft.com/office/drawing/2014/main" id="{C7B1ABF1-6CF1-1033-0DA7-AF7D78C76322}"/>
              </a:ext>
            </a:extLst>
          </p:cNvPr>
          <p:cNvSpPr/>
          <p:nvPr/>
        </p:nvSpPr>
        <p:spPr>
          <a:xfrm>
            <a:off x="880564" y="349924"/>
            <a:ext cx="101703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1174" name="CustomShape 4">
            <a:extLst>
              <a:ext uri="{FF2B5EF4-FFF2-40B4-BE49-F238E27FC236}">
                <a16:creationId xmlns:a16="http://schemas.microsoft.com/office/drawing/2014/main" id="{F271EF88-AC61-9E18-87CD-F659AEAB0214}"/>
              </a:ext>
            </a:extLst>
          </p:cNvPr>
          <p:cNvSpPr/>
          <p:nvPr/>
        </p:nvSpPr>
        <p:spPr>
          <a:xfrm>
            <a:off x="1005840" y="2103124"/>
            <a:ext cx="2828520" cy="542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BDF2B4-89D9-70B5-E825-36C1DED4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0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3611-294A-013C-B3BB-733C76C8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B7E44B-71EF-A244-6AFB-B9141EF3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21</a:t>
            </a:fld>
            <a:endParaRPr lang="en-GB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49D3FC7E-8CD5-9A17-EE0C-4F983872F502}"/>
              </a:ext>
            </a:extLst>
          </p:cNvPr>
          <p:cNvSpPr/>
          <p:nvPr/>
        </p:nvSpPr>
        <p:spPr>
          <a:xfrm>
            <a:off x="897285" y="977630"/>
            <a:ext cx="11396450" cy="56097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sz="1600" spc="-1" dirty="0"/>
              <a:t>Timing Attacks on Implementations of Diffie-Hellman, RSA, DSS, and Other Systems, </a:t>
            </a:r>
            <a:r>
              <a:rPr lang="en-US" sz="1400" spc="-1" dirty="0">
                <a:solidFill>
                  <a:schemeClr val="bg1">
                    <a:lumMod val="50000"/>
                  </a:schemeClr>
                </a:solidFill>
              </a:rPr>
              <a:t>Paul C. Kocher </a:t>
            </a:r>
            <a:r>
              <a:rPr lang="en-US" sz="1400" b="1" spc="-1" dirty="0">
                <a:solidFill>
                  <a:schemeClr val="bg1">
                    <a:lumMod val="50000"/>
                  </a:schemeClr>
                </a:solidFill>
              </a:rPr>
              <a:t>(1996)</a:t>
            </a:r>
            <a:r>
              <a:rPr lang="en-US" sz="1400" spc="-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spc="-1" dirty="0">
                <a:solidFill>
                  <a:srgbClr val="0070C0"/>
                </a:solidFill>
              </a:rPr>
              <a:t>[1]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85FA3-9011-9B50-8CC9-E635775EB67E}"/>
              </a:ext>
            </a:extLst>
          </p:cNvPr>
          <p:cNvGrpSpPr/>
          <p:nvPr/>
        </p:nvGrpSpPr>
        <p:grpSpPr>
          <a:xfrm>
            <a:off x="644390" y="1797819"/>
            <a:ext cx="5824672" cy="4303098"/>
            <a:chOff x="644390" y="2235564"/>
            <a:chExt cx="5824672" cy="43030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BB31E6-E73F-C00B-2B07-457A97C5C406}"/>
                </a:ext>
              </a:extLst>
            </p:cNvPr>
            <p:cNvGrpSpPr/>
            <p:nvPr/>
          </p:nvGrpSpPr>
          <p:grpSpPr>
            <a:xfrm>
              <a:off x="644390" y="2235564"/>
              <a:ext cx="5824672" cy="4303098"/>
              <a:chOff x="2224383" y="-48167"/>
              <a:chExt cx="5824672" cy="4303098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1B420331-3F82-0337-E918-08E4DAB3E071}"/>
                  </a:ext>
                </a:extLst>
              </p:cNvPr>
              <p:cNvSpPr/>
              <p:nvPr/>
            </p:nvSpPr>
            <p:spPr>
              <a:xfrm>
                <a:off x="2224383" y="292872"/>
                <a:ext cx="5824672" cy="33858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B2EB6F-E868-7071-A50C-3C0FB7AE550E}"/>
                  </a:ext>
                </a:extLst>
              </p:cNvPr>
              <p:cNvSpPr txBox="1"/>
              <p:nvPr/>
            </p:nvSpPr>
            <p:spPr>
              <a:xfrm>
                <a:off x="4377390" y="-48167"/>
                <a:ext cx="141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2000 - 2015</a:t>
                </a:r>
                <a:endParaRPr lang="en-AT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2743B-6275-5BEF-B1F1-F483EEA34170}"/>
                  </a:ext>
                </a:extLst>
              </p:cNvPr>
              <p:cNvSpPr txBox="1"/>
              <p:nvPr/>
            </p:nvSpPr>
            <p:spPr>
              <a:xfrm rot="20989161">
                <a:off x="2838535" y="1020236"/>
                <a:ext cx="26472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Remote Timing attacks are Practical</a:t>
                </a:r>
                <a:br>
                  <a:rPr lang="en-US" sz="10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David Brumley and Dan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Boneh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b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(2005)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spc="-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[2]</a:t>
                </a:r>
                <a:endParaRPr lang="en-AT" sz="10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7B585-D7EF-BBE0-4AA0-A832A1CC6283}"/>
                  </a:ext>
                </a:extLst>
              </p:cNvPr>
              <p:cNvSpPr txBox="1"/>
              <p:nvPr/>
            </p:nvSpPr>
            <p:spPr>
              <a:xfrm rot="1273249">
                <a:off x="5507291" y="965650"/>
                <a:ext cx="21728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Cache-timing attacks on AES</a:t>
                </a:r>
                <a:br>
                  <a:rPr lang="en-US" sz="16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Daniel J. Bernstein </a:t>
                </a:r>
                <a:r>
                  <a:rPr lang="en-US" sz="1000" b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(2005)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spc="-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[3]</a:t>
                </a:r>
                <a:endParaRPr lang="en-US" sz="1000" b="1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67C9C-D98E-B98B-3B49-A79FD5DBF9BC}"/>
                  </a:ext>
                </a:extLst>
              </p:cNvPr>
              <p:cNvSpPr txBox="1"/>
              <p:nvPr/>
            </p:nvSpPr>
            <p:spPr>
              <a:xfrm rot="21325401">
                <a:off x="3973622" y="1537026"/>
                <a:ext cx="30381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Cache Attacks and Countermeasures: </a:t>
                </a:r>
                <a:b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Case of AES</a:t>
                </a:r>
                <a:r>
                  <a:rPr lang="en-US" sz="14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Dag Arne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Osvik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Adi Shamir </a:t>
                </a:r>
                <a:b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Eran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Tromer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b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(2005)</a:t>
                </a:r>
                <a:r>
                  <a:rPr lang="en-US" sz="1000" spc="-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spc="-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[4]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BCDE48-39EE-4D84-C3A2-AF3B54168652}"/>
                  </a:ext>
                </a:extLst>
              </p:cNvPr>
              <p:cNvSpPr txBox="1"/>
              <p:nvPr/>
            </p:nvSpPr>
            <p:spPr>
              <a:xfrm rot="596602">
                <a:off x="3085255" y="2444358"/>
                <a:ext cx="26775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FLUSH+RELOAD: A high resolution</a:t>
                </a:r>
                <a:br>
                  <a:rPr lang="en-US" sz="14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noise, L3 cache side-channel attack,</a:t>
                </a:r>
                <a:br>
                  <a:rPr lang="en-US" sz="10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Yuval Yarom  and Katrina Falkner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b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(2014)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spc="-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[5]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4954C9-FBA3-7F33-28C6-7CAD0C69FCBF}"/>
                  </a:ext>
                </a:extLst>
              </p:cNvPr>
              <p:cNvSpPr txBox="1"/>
              <p:nvPr/>
            </p:nvSpPr>
            <p:spPr>
              <a:xfrm>
                <a:off x="3810920" y="3731711"/>
                <a:ext cx="25487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pc="-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 time implementation</a:t>
                </a:r>
                <a:br>
                  <a:rPr lang="en-US" sz="1400" spc="-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spc="-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Somewhat easy fix!</a:t>
                </a:r>
                <a:endParaRPr lang="en-US" sz="1400" spc="-1" dirty="0">
                  <a:latin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EAAB76-496F-8E4A-D3D5-21BB274CB492}"/>
                </a:ext>
              </a:extLst>
            </p:cNvPr>
            <p:cNvSpPr txBox="1"/>
            <p:nvPr/>
          </p:nvSpPr>
          <p:spPr>
            <a:xfrm>
              <a:off x="4628689" y="6052277"/>
              <a:ext cx="62549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T" sz="2500" dirty="0"/>
                <a:t>🙂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23D41C-F509-84C2-718E-5E1846723787}"/>
              </a:ext>
            </a:extLst>
          </p:cNvPr>
          <p:cNvGrpSpPr/>
          <p:nvPr/>
        </p:nvGrpSpPr>
        <p:grpSpPr>
          <a:xfrm>
            <a:off x="6662393" y="1786732"/>
            <a:ext cx="5954936" cy="4320335"/>
            <a:chOff x="6662393" y="2224477"/>
            <a:chExt cx="5954936" cy="432033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46FC1D-FB85-C771-1802-52AAED470B05}"/>
                </a:ext>
              </a:extLst>
            </p:cNvPr>
            <p:cNvGrpSpPr/>
            <p:nvPr/>
          </p:nvGrpSpPr>
          <p:grpSpPr>
            <a:xfrm>
              <a:off x="6662393" y="2224477"/>
              <a:ext cx="5954936" cy="4320335"/>
              <a:chOff x="2467446" y="3164448"/>
              <a:chExt cx="5954936" cy="432033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389DC0-1B4E-6AEE-1AD7-6AC56D3D298A}"/>
                  </a:ext>
                </a:extLst>
              </p:cNvPr>
              <p:cNvGrpSpPr/>
              <p:nvPr/>
            </p:nvGrpSpPr>
            <p:grpSpPr>
              <a:xfrm>
                <a:off x="2467446" y="3164448"/>
                <a:ext cx="5954936" cy="4320335"/>
                <a:chOff x="1948093" y="-80327"/>
                <a:chExt cx="5954936" cy="4320335"/>
              </a:xfrm>
            </p:grpSpPr>
            <p:sp>
              <p:nvSpPr>
                <p:cNvPr id="14" name="Cloud 13">
                  <a:extLst>
                    <a:ext uri="{FF2B5EF4-FFF2-40B4-BE49-F238E27FC236}">
                      <a16:creationId xmlns:a16="http://schemas.microsoft.com/office/drawing/2014/main" id="{AF49AFE6-5ACE-8B6B-27B4-3B73FDDE8D88}"/>
                    </a:ext>
                  </a:extLst>
                </p:cNvPr>
                <p:cNvSpPr/>
                <p:nvPr/>
              </p:nvSpPr>
              <p:spPr>
                <a:xfrm>
                  <a:off x="1948093" y="292872"/>
                  <a:ext cx="5954936" cy="3364727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T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76A1CBB-81D7-0A9E-C305-429668764EDA}"/>
                    </a:ext>
                  </a:extLst>
                </p:cNvPr>
                <p:cNvSpPr txBox="1"/>
                <p:nvPr/>
              </p:nvSpPr>
              <p:spPr>
                <a:xfrm>
                  <a:off x="4278616" y="-80327"/>
                  <a:ext cx="14157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2015 - 2024</a:t>
                  </a:r>
                  <a:endParaRPr lang="en-AT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763E7E-3CBC-4D12-6D71-8B97E8DC15C0}"/>
                    </a:ext>
                  </a:extLst>
                </p:cNvPr>
                <p:cNvSpPr txBox="1"/>
                <p:nvPr/>
              </p:nvSpPr>
              <p:spPr>
                <a:xfrm rot="20989161">
                  <a:off x="2641833" y="673219"/>
                  <a:ext cx="2311851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Meltdown</a:t>
                  </a:r>
                  <a:br>
                    <a:rPr lang="en-US" sz="13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Lipp, M., Schwarz, M., Gruss, D., </a:t>
                  </a:r>
                  <a:b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</a:br>
                  <a:r>
                    <a:rPr lang="en-US" sz="10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Prescher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, T., Haas, W., </a:t>
                  </a:r>
                  <a:r>
                    <a:rPr lang="en-US" sz="10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Mangard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, S., </a:t>
                  </a:r>
                  <a:b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</a:b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Kocher, P., </a:t>
                  </a:r>
                  <a:r>
                    <a:rPr lang="en-US" sz="10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Genkin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, D., </a:t>
                  </a:r>
                  <a:r>
                    <a:rPr lang="en-US" sz="10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Yarom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, Y. </a:t>
                  </a:r>
                  <a:b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</a:b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and Hamburg, M.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b="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(2018)</a:t>
                  </a:r>
                  <a:r>
                    <a:rPr lang="en-US" sz="1000" spc="-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spc="-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[6]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DCE4F84-3481-12EF-1B46-1A8C2F966513}"/>
                    </a:ext>
                  </a:extLst>
                </p:cNvPr>
                <p:cNvSpPr txBox="1"/>
                <p:nvPr/>
              </p:nvSpPr>
              <p:spPr>
                <a:xfrm rot="1273249">
                  <a:off x="4953604" y="935148"/>
                  <a:ext cx="27989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i="1" spc="-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Spectre</a:t>
                  </a: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attacks: Exploiting speculative</a:t>
                  </a:r>
                  <a:b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execution, 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Kocher, Paul, et al.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b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(2020)</a:t>
                  </a:r>
                  <a:r>
                    <a:rPr lang="en-US" sz="1000" spc="-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spc="-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[7]</a:t>
                  </a:r>
                  <a:endParaRPr lang="en-US" sz="1000" b="1" spc="-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E4D796F-3CEA-78A4-F380-AFCBDA8E55FF}"/>
                    </a:ext>
                  </a:extLst>
                </p:cNvPr>
                <p:cNvSpPr txBox="1"/>
                <p:nvPr/>
              </p:nvSpPr>
              <p:spPr>
                <a:xfrm>
                  <a:off x="4278616" y="1377453"/>
                  <a:ext cx="2768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Downfall: Exploiting Speculative </a:t>
                  </a:r>
                  <a:b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 Gathering</a:t>
                  </a:r>
                  <a:r>
                    <a:rPr lang="en-US" sz="1200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1000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Daniel Moghimi </a:t>
                  </a:r>
                  <a:r>
                    <a:rPr lang="en-US" sz="1000" b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(2023)</a:t>
                  </a:r>
                  <a:r>
                    <a:rPr lang="en-US" sz="1000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spc="-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[9]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EB50459-76A2-BF80-E3C6-584B22AA3072}"/>
                    </a:ext>
                  </a:extLst>
                </p:cNvPr>
                <p:cNvSpPr txBox="1"/>
                <p:nvPr/>
              </p:nvSpPr>
              <p:spPr>
                <a:xfrm>
                  <a:off x="2596011" y="1822247"/>
                  <a:ext cx="241835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i="1" spc="-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Gofetch</a:t>
                  </a: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Breaking constant-time </a:t>
                  </a:r>
                  <a:b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cryptographic implementations </a:t>
                  </a:r>
                  <a:b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using data memory-dependent </a:t>
                  </a:r>
                  <a:b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i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prefetchers, </a:t>
                  </a: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Chen et al. </a:t>
                  </a:r>
                  <a:r>
                    <a:rPr lang="en-US" sz="1000" b="1" spc="-1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(2024)</a:t>
                  </a:r>
                  <a:r>
                    <a:rPr lang="en-US" sz="1000" spc="-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spc="-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[8]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5E1F8B9-11C5-68BE-7E25-D231A2FF7208}"/>
                    </a:ext>
                  </a:extLst>
                </p:cNvPr>
                <p:cNvSpPr txBox="1"/>
                <p:nvPr/>
              </p:nvSpPr>
              <p:spPr>
                <a:xfrm>
                  <a:off x="3858247" y="3716788"/>
                  <a:ext cx="25886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spc="-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CPU dependent</a:t>
                  </a:r>
                  <a:br>
                    <a:rPr lang="en-US" sz="1400" spc="-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spc="-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easy microcode update fix!</a:t>
                  </a:r>
                  <a:endParaRPr lang="en-US" sz="1400" spc="-1" dirty="0">
                    <a:latin typeface="Arial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DD6D41-901A-65BA-1282-73C100C1F709}"/>
                  </a:ext>
                </a:extLst>
              </p:cNvPr>
              <p:cNvSpPr txBox="1"/>
              <p:nvPr/>
            </p:nvSpPr>
            <p:spPr>
              <a:xfrm rot="20534817">
                <a:off x="4688599" y="5592998"/>
                <a:ext cx="2829557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200" i="1" spc="-1" dirty="0" err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Teejam</a:t>
                </a:r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Sub-cache-line leakages </a:t>
                </a:r>
                <a:b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strike back</a:t>
                </a:r>
                <a:r>
                  <a:rPr lang="en-US" sz="1300" i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Sieck, F., Zhang, Z., Berndt, S., </a:t>
                </a:r>
                <a:b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</a:rPr>
                  <a:t>Chuengsatiansup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, C., Eisenbarth, T. </a:t>
                </a:r>
                <a:b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and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</a:rPr>
                  <a:t>Yarom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, Y.</a:t>
                </a:r>
                <a:r>
                  <a:rPr lang="en-US" sz="1000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b="1" spc="-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(2024)</a:t>
                </a:r>
                <a:r>
                  <a:rPr lang="en-US" sz="1000" spc="-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spc="-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[10]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3E78C8-D017-174C-45E2-CFEACC7751AE}"/>
                </a:ext>
              </a:extLst>
            </p:cNvPr>
            <p:cNvSpPr txBox="1"/>
            <p:nvPr/>
          </p:nvSpPr>
          <p:spPr>
            <a:xfrm>
              <a:off x="11010255" y="6036380"/>
              <a:ext cx="62549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T" sz="2500" dirty="0"/>
                <a:t>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68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D35E-6AE5-BDAC-474F-115C9C02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288D1D-0C50-C3DE-5328-5A25F9AD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22</a:t>
            </a:fld>
            <a:endParaRPr lang="en-GB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98F5F930-5069-5A9D-F14B-B7DB2E2D1878}"/>
              </a:ext>
            </a:extLst>
          </p:cNvPr>
          <p:cNvSpPr/>
          <p:nvPr/>
        </p:nvSpPr>
        <p:spPr>
          <a:xfrm>
            <a:off x="924129" y="1001950"/>
            <a:ext cx="6423776" cy="5593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Leakage use-case example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Telephone number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Poseidon </a:t>
            </a:r>
            <a:r>
              <a:rPr lang="en-US" sz="1600" dirty="0">
                <a:cs typeface="Biome Light" panose="020B0303030204020804" pitchFamily="34" charset="0"/>
              </a:rPr>
              <a:t>mod reduction branching</a:t>
            </a: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Falkland island </a:t>
            </a:r>
            <a:r>
              <a:rPr lang="en-US" sz="1600" b="1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+500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(5 digits, at most 17 bits)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br>
              <a:rPr lang="en-US" sz="16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Norway </a:t>
            </a:r>
            <a:r>
              <a:rPr lang="en-US" sz="1600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+47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(8 digits, at most 27 bits)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 for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Reinforced Concrete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look-up table!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6E931F-0ED3-1111-F2DC-E1BF386A6E73}"/>
              </a:ext>
            </a:extLst>
          </p:cNvPr>
          <p:cNvGrpSpPr/>
          <p:nvPr/>
        </p:nvGrpSpPr>
        <p:grpSpPr>
          <a:xfrm>
            <a:off x="7697674" y="1933522"/>
            <a:ext cx="4493314" cy="2719167"/>
            <a:chOff x="8297694" y="2324910"/>
            <a:chExt cx="3716303" cy="23869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8DD194-A457-6623-BA50-A815FA7EEECF}"/>
                </a:ext>
              </a:extLst>
            </p:cNvPr>
            <p:cNvSpPr/>
            <p:nvPr/>
          </p:nvSpPr>
          <p:spPr>
            <a:xfrm>
              <a:off x="8297694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Biome Light" panose="020B0303030204020804" pitchFamily="34" charset="0"/>
                  <a:cs typeface="Biome Light" panose="020B0303030204020804" pitchFamily="34" charset="0"/>
                </a:rPr>
                <a:t>+47…</a:t>
              </a:r>
              <a:endParaRPr lang="en-AT" sz="1200" b="1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E53D35-AA26-1201-F8F4-AFAC582D983E}"/>
                </a:ext>
              </a:extLst>
            </p:cNvPr>
            <p:cNvSpPr/>
            <p:nvPr/>
          </p:nvSpPr>
          <p:spPr>
            <a:xfrm>
              <a:off x="9257489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Biome Light" panose="020B0303030204020804" pitchFamily="34" charset="0"/>
                  <a:cs typeface="Biome Light" panose="020B0303030204020804" pitchFamily="34" charset="0"/>
                </a:rPr>
                <a:t>+500…</a:t>
              </a:r>
              <a:endParaRPr lang="en-AT" sz="1200" b="1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1D1346-3E9E-A27D-9E59-2396583A956E}"/>
                </a:ext>
              </a:extLst>
            </p:cNvPr>
            <p:cNvSpPr/>
            <p:nvPr/>
          </p:nvSpPr>
          <p:spPr>
            <a:xfrm>
              <a:off x="9045245" y="3139625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H</a:t>
              </a:r>
              <a:endParaRPr lang="en-AT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2E7375-1CC4-F772-7E09-5D6AF74CEF36}"/>
                </a:ext>
              </a:extLst>
            </p:cNvPr>
            <p:cNvCxnSpPr>
              <a:cxnSpLocks/>
              <a:stCxn id="21" idx="0"/>
              <a:endCxn id="8" idx="4"/>
            </p:cNvCxnSpPr>
            <p:nvPr/>
          </p:nvCxnSpPr>
          <p:spPr>
            <a:xfrm flipV="1">
              <a:off x="8717649" y="3416819"/>
              <a:ext cx="478375" cy="480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1E64DD-6716-BC78-DA79-98C92195185D}"/>
                </a:ext>
              </a:extLst>
            </p:cNvPr>
            <p:cNvCxnSpPr>
              <a:cxnSpLocks/>
              <a:stCxn id="22" idx="0"/>
              <a:endCxn id="8" idx="4"/>
            </p:cNvCxnSpPr>
            <p:nvPr/>
          </p:nvCxnSpPr>
          <p:spPr>
            <a:xfrm flipH="1" flipV="1">
              <a:off x="9196024" y="3416819"/>
              <a:ext cx="471413" cy="475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68D458-466F-246A-342D-06A1B6833831}"/>
                </a:ext>
              </a:extLst>
            </p:cNvPr>
            <p:cNvSpPr/>
            <p:nvPr/>
          </p:nvSpPr>
          <p:spPr>
            <a:xfrm>
              <a:off x="10214240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Biome Light" panose="020B0303030204020804" pitchFamily="34" charset="0"/>
                  <a:cs typeface="Biome Light" panose="020B0303030204020804" pitchFamily="34" charset="0"/>
                </a:rPr>
                <a:t>+47…</a:t>
              </a:r>
              <a:endParaRPr lang="en-AT" sz="1200" b="1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252431-BC37-37AD-1899-D7CA88FE26F4}"/>
                </a:ext>
              </a:extLst>
            </p:cNvPr>
            <p:cNvSpPr/>
            <p:nvPr/>
          </p:nvSpPr>
          <p:spPr>
            <a:xfrm>
              <a:off x="11174035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Biome Light" panose="020B0303030204020804" pitchFamily="34" charset="0"/>
                  <a:cs typeface="Biome Light" panose="020B0303030204020804" pitchFamily="34" charset="0"/>
                </a:rPr>
                <a:t>+500…</a:t>
              </a:r>
              <a:endParaRPr lang="en-AT" sz="1200" b="1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048015-13EE-D4BB-68E8-23C10BEE4CFE}"/>
                </a:ext>
              </a:extLst>
            </p:cNvPr>
            <p:cNvSpPr/>
            <p:nvPr/>
          </p:nvSpPr>
          <p:spPr>
            <a:xfrm>
              <a:off x="10961791" y="3139625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H</a:t>
              </a:r>
              <a:endParaRPr lang="en-AT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F9F3CC-00E8-E5F2-C634-9B6063EBD8E3}"/>
                </a:ext>
              </a:extLst>
            </p:cNvPr>
            <p:cNvCxnSpPr>
              <a:cxnSpLocks/>
              <a:stCxn id="23" idx="0"/>
              <a:endCxn id="15" idx="4"/>
            </p:cNvCxnSpPr>
            <p:nvPr/>
          </p:nvCxnSpPr>
          <p:spPr>
            <a:xfrm flipV="1">
              <a:off x="10637536" y="3416819"/>
              <a:ext cx="475034" cy="4694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4A5F7B6-24EE-4D95-B455-4C1FD4AC41A8}"/>
                </a:ext>
              </a:extLst>
            </p:cNvPr>
            <p:cNvCxnSpPr>
              <a:cxnSpLocks/>
              <a:stCxn id="24" idx="0"/>
              <a:endCxn id="15" idx="4"/>
            </p:cNvCxnSpPr>
            <p:nvPr/>
          </p:nvCxnSpPr>
          <p:spPr>
            <a:xfrm flipH="1" flipV="1">
              <a:off x="11112570" y="3416819"/>
              <a:ext cx="485032" cy="467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6118C-ADB5-39B7-4A94-FD43677475D2}"/>
                </a:ext>
              </a:extLst>
            </p:cNvPr>
            <p:cNvSpPr/>
            <p:nvPr/>
          </p:nvSpPr>
          <p:spPr>
            <a:xfrm>
              <a:off x="9718870" y="2324910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root</a:t>
              </a:r>
              <a:endParaRPr lang="en-AT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774687-E6DE-EB6E-5754-613BC8ABADB3}"/>
                </a:ext>
              </a:extLst>
            </p:cNvPr>
            <p:cNvCxnSpPr>
              <a:cxnSpLocks/>
              <a:stCxn id="8" idx="0"/>
              <a:endCxn id="18" idx="2"/>
            </p:cNvCxnSpPr>
            <p:nvPr/>
          </p:nvCxnSpPr>
          <p:spPr>
            <a:xfrm flipV="1">
              <a:off x="9196024" y="2636195"/>
              <a:ext cx="942827" cy="503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AA984E-1A13-BC10-6F59-2ECD86120B44}"/>
                </a:ext>
              </a:extLst>
            </p:cNvPr>
            <p:cNvCxnSpPr>
              <a:cxnSpLocks/>
              <a:stCxn id="15" idx="0"/>
              <a:endCxn id="18" idx="2"/>
            </p:cNvCxnSpPr>
            <p:nvPr/>
          </p:nvCxnSpPr>
          <p:spPr>
            <a:xfrm flipH="1" flipV="1">
              <a:off x="10138851" y="2636195"/>
              <a:ext cx="973719" cy="503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5B4878-7B50-7E13-9E24-93F015419DF4}"/>
                </a:ext>
              </a:extLst>
            </p:cNvPr>
            <p:cNvSpPr/>
            <p:nvPr/>
          </p:nvSpPr>
          <p:spPr>
            <a:xfrm>
              <a:off x="8566870" y="3897266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H</a:t>
              </a:r>
              <a:endParaRPr lang="en-AT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994E79-F745-382A-538C-14E08AE1975F}"/>
                </a:ext>
              </a:extLst>
            </p:cNvPr>
            <p:cNvSpPr/>
            <p:nvPr/>
          </p:nvSpPr>
          <p:spPr>
            <a:xfrm>
              <a:off x="9516658" y="3892337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H</a:t>
              </a:r>
              <a:endParaRPr lang="en-AT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29F6F-3B70-F673-58BB-A9C1A0BB1A58}"/>
                </a:ext>
              </a:extLst>
            </p:cNvPr>
            <p:cNvSpPr/>
            <p:nvPr/>
          </p:nvSpPr>
          <p:spPr>
            <a:xfrm>
              <a:off x="10486757" y="3886292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H</a:t>
              </a:r>
              <a:endParaRPr lang="en-AT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B8C816-D232-8C11-1054-DA166E8C3AEF}"/>
                </a:ext>
              </a:extLst>
            </p:cNvPr>
            <p:cNvSpPr/>
            <p:nvPr/>
          </p:nvSpPr>
          <p:spPr>
            <a:xfrm>
              <a:off x="11446823" y="3883930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H</a:t>
              </a:r>
              <a:endParaRPr lang="en-AT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FB508DB-146A-5B93-A0F8-F4D0D9D49623}"/>
                </a:ext>
              </a:extLst>
            </p:cNvPr>
            <p:cNvCxnSpPr>
              <a:cxnSpLocks/>
              <a:stCxn id="4" idx="0"/>
              <a:endCxn id="21" idx="4"/>
            </p:cNvCxnSpPr>
            <p:nvPr/>
          </p:nvCxnSpPr>
          <p:spPr>
            <a:xfrm flipH="1" flipV="1">
              <a:off x="8717649" y="4174460"/>
              <a:ext cx="26" cy="2261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551EDE6-8E6A-4A63-CA34-005DD3DCD555}"/>
                </a:ext>
              </a:extLst>
            </p:cNvPr>
            <p:cNvCxnSpPr>
              <a:cxnSpLocks/>
              <a:stCxn id="7" idx="0"/>
              <a:endCxn id="22" idx="4"/>
            </p:cNvCxnSpPr>
            <p:nvPr/>
          </p:nvCxnSpPr>
          <p:spPr>
            <a:xfrm flipH="1" flipV="1">
              <a:off x="9667437" y="4169531"/>
              <a:ext cx="10033" cy="231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1C57E56-0446-DE86-FE25-1384E2B108E1}"/>
                </a:ext>
              </a:extLst>
            </p:cNvPr>
            <p:cNvCxnSpPr>
              <a:cxnSpLocks/>
              <a:stCxn id="13" idx="0"/>
              <a:endCxn id="23" idx="4"/>
            </p:cNvCxnSpPr>
            <p:nvPr/>
          </p:nvCxnSpPr>
          <p:spPr>
            <a:xfrm flipV="1">
              <a:off x="10634221" y="4163486"/>
              <a:ext cx="3315" cy="2370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C2CD00-8A43-52FB-6B86-F6EED5C85DA4}"/>
                </a:ext>
              </a:extLst>
            </p:cNvPr>
            <p:cNvCxnSpPr>
              <a:cxnSpLocks/>
              <a:stCxn id="14" idx="0"/>
              <a:endCxn id="24" idx="4"/>
            </p:cNvCxnSpPr>
            <p:nvPr/>
          </p:nvCxnSpPr>
          <p:spPr>
            <a:xfrm flipV="1">
              <a:off x="11594016" y="4161124"/>
              <a:ext cx="3586" cy="23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stomShape 1">
            <a:extLst>
              <a:ext uri="{FF2B5EF4-FFF2-40B4-BE49-F238E27FC236}">
                <a16:creationId xmlns:a16="http://schemas.microsoft.com/office/drawing/2014/main" id="{33FEF404-8FE2-E790-872C-E0E1C4A5851B}"/>
              </a:ext>
            </a:extLst>
          </p:cNvPr>
          <p:cNvSpPr/>
          <p:nvPr/>
        </p:nvSpPr>
        <p:spPr>
          <a:xfrm>
            <a:off x="888994" y="6780223"/>
            <a:ext cx="9731830" cy="3026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pc="-1" dirty="0">
                <a:solidFill>
                  <a:srgbClr val="0070C0"/>
                </a:solidFill>
                <a:latin typeface="Arial"/>
              </a:rPr>
              <a:t>https://worldpopulationreview.com/country-rankings/phone-number-length-by-country</a:t>
            </a:r>
            <a:endParaRPr lang="en-US" sz="900" i="1" spc="-1" dirty="0">
              <a:solidFill>
                <a:srgbClr val="0070C0"/>
              </a:solidFill>
              <a:latin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C1E71B-692B-7937-5C0D-41C42E95D84C}"/>
              </a:ext>
            </a:extLst>
          </p:cNvPr>
          <p:cNvGrpSpPr/>
          <p:nvPr/>
        </p:nvGrpSpPr>
        <p:grpSpPr>
          <a:xfrm>
            <a:off x="924129" y="3160142"/>
            <a:ext cx="5020965" cy="594863"/>
            <a:chOff x="7976093" y="4092392"/>
            <a:chExt cx="5020965" cy="5948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D3AB780-5C8C-79E7-8019-735E250BC757}"/>
                </a:ext>
              </a:extLst>
            </p:cNvPr>
            <p:cNvSpPr/>
            <p:nvPr/>
          </p:nvSpPr>
          <p:spPr>
            <a:xfrm>
              <a:off x="7976093" y="4113669"/>
              <a:ext cx="1851834" cy="2555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Round Const.</a:t>
              </a:r>
              <a:endParaRPr lang="en-AT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CA79E6-3DD6-4A2B-930D-A6A2A8609620}"/>
                </a:ext>
              </a:extLst>
            </p:cNvPr>
            <p:cNvSpPr/>
            <p:nvPr/>
          </p:nvSpPr>
          <p:spPr>
            <a:xfrm>
              <a:off x="9857530" y="4113669"/>
              <a:ext cx="1045138" cy="255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Tel. No.</a:t>
              </a:r>
              <a:endParaRPr lang="en-AT" sz="16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FF902E-698F-15A6-D37D-64787C80F74B}"/>
                </a:ext>
              </a:extLst>
            </p:cNvPr>
            <p:cNvSpPr/>
            <p:nvPr/>
          </p:nvSpPr>
          <p:spPr>
            <a:xfrm>
              <a:off x="7976093" y="4379889"/>
              <a:ext cx="2981755" cy="3026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Prime modulo</a:t>
              </a:r>
              <a:endParaRPr lang="en-AT" sz="1600" dirty="0"/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5CBD2676-B0D5-476D-491E-8BAC0CD895FF}"/>
                </a:ext>
              </a:extLst>
            </p:cNvPr>
            <p:cNvSpPr/>
            <p:nvPr/>
          </p:nvSpPr>
          <p:spPr>
            <a:xfrm>
              <a:off x="11008737" y="4092392"/>
              <a:ext cx="455116" cy="594863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03DB2C-16C9-ED98-7A3F-FF26E831D9FE}"/>
                </a:ext>
              </a:extLst>
            </p:cNvPr>
            <p:cNvSpPr txBox="1"/>
            <p:nvPr/>
          </p:nvSpPr>
          <p:spPr>
            <a:xfrm>
              <a:off x="11358506" y="4225980"/>
              <a:ext cx="1638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 mod reduction!</a:t>
              </a:r>
              <a:endParaRPr lang="en-AT" sz="14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15A8B-DCFF-D9B9-D8BB-67A90F9B2AE1}"/>
              </a:ext>
            </a:extLst>
          </p:cNvPr>
          <p:cNvGrpSpPr/>
          <p:nvPr/>
        </p:nvGrpSpPr>
        <p:grpSpPr>
          <a:xfrm>
            <a:off x="924129" y="4388179"/>
            <a:ext cx="5408979" cy="610768"/>
            <a:chOff x="7976093" y="4071748"/>
            <a:chExt cx="5408979" cy="61076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A03BC7-186A-0CA1-D3BD-A3A0B0FC8BD3}"/>
                </a:ext>
              </a:extLst>
            </p:cNvPr>
            <p:cNvSpPr/>
            <p:nvPr/>
          </p:nvSpPr>
          <p:spPr>
            <a:xfrm>
              <a:off x="7976093" y="4113669"/>
              <a:ext cx="1851834" cy="2555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Round Const.</a:t>
              </a:r>
              <a:endParaRPr lang="en-AT" sz="16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751E49-ECC1-C326-8F52-753C8870DDD1}"/>
                </a:ext>
              </a:extLst>
            </p:cNvPr>
            <p:cNvSpPr/>
            <p:nvPr/>
          </p:nvSpPr>
          <p:spPr>
            <a:xfrm>
              <a:off x="9857530" y="4113669"/>
              <a:ext cx="1523838" cy="255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Tel. No.</a:t>
              </a:r>
              <a:endParaRPr lang="en-AT" sz="16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AE7918-D03E-CB19-FD0A-F3943640A73A}"/>
                </a:ext>
              </a:extLst>
            </p:cNvPr>
            <p:cNvSpPr/>
            <p:nvPr/>
          </p:nvSpPr>
          <p:spPr>
            <a:xfrm>
              <a:off x="7976093" y="4379889"/>
              <a:ext cx="2981755" cy="3026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Prime modulo</a:t>
              </a:r>
              <a:endParaRPr lang="en-AT" sz="1600" dirty="0"/>
            </a:p>
          </p:txBody>
        </p:sp>
        <p:sp>
          <p:nvSpPr>
            <p:cNvPr id="42" name="Lightning Bolt 41">
              <a:extLst>
                <a:ext uri="{FF2B5EF4-FFF2-40B4-BE49-F238E27FC236}">
                  <a16:creationId xmlns:a16="http://schemas.microsoft.com/office/drawing/2014/main" id="{A03E4D92-AE45-2A07-EDEB-F31D013CBC46}"/>
                </a:ext>
              </a:extLst>
            </p:cNvPr>
            <p:cNvSpPr/>
            <p:nvPr/>
          </p:nvSpPr>
          <p:spPr>
            <a:xfrm>
              <a:off x="11482656" y="4071748"/>
              <a:ext cx="455116" cy="594863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55AFE6-F98C-0B81-244F-465D60C03719}"/>
                </a:ext>
              </a:extLst>
            </p:cNvPr>
            <p:cNvSpPr txBox="1"/>
            <p:nvPr/>
          </p:nvSpPr>
          <p:spPr>
            <a:xfrm>
              <a:off x="11937385" y="4230844"/>
              <a:ext cx="1447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 reduction!</a:t>
              </a:r>
              <a:endParaRPr lang="en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977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E1973-1A59-B575-69A9-DA08DBFC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B25376-0ACC-9FF5-5E2B-3CF3A5A2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23</a:t>
            </a:fld>
            <a:endParaRPr lang="en-GB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1663323D-22CE-6026-3D3E-A0B8E3624107}"/>
              </a:ext>
            </a:extLst>
          </p:cNvPr>
          <p:cNvSpPr/>
          <p:nvPr/>
        </p:nvSpPr>
        <p:spPr>
          <a:xfrm>
            <a:off x="924129" y="1001950"/>
            <a:ext cx="7639020" cy="5557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sz="1600" spc="-1" dirty="0">
                <a:latin typeface="Arial"/>
              </a:rPr>
              <a:t>Proof generated on Cloud (Cloud is the adversary) – More Detailed Threat Model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C30EC6-CCC3-6973-975B-1634382CA3EF}"/>
              </a:ext>
            </a:extLst>
          </p:cNvPr>
          <p:cNvGrpSpPr/>
          <p:nvPr/>
        </p:nvGrpSpPr>
        <p:grpSpPr>
          <a:xfrm>
            <a:off x="1883489" y="2102104"/>
            <a:ext cx="8596013" cy="4242184"/>
            <a:chOff x="1883489" y="2102104"/>
            <a:chExt cx="8596013" cy="42421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B78A48-B559-E179-E9BD-D1CE9B24C88C}"/>
                </a:ext>
              </a:extLst>
            </p:cNvPr>
            <p:cNvGrpSpPr/>
            <p:nvPr/>
          </p:nvGrpSpPr>
          <p:grpSpPr>
            <a:xfrm>
              <a:off x="1883489" y="2102104"/>
              <a:ext cx="8596013" cy="4242184"/>
              <a:chOff x="698500" y="2363360"/>
              <a:chExt cx="8596013" cy="4242184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B864B40-30C4-C7EB-678A-7A55DCE83472}"/>
                  </a:ext>
                </a:extLst>
              </p:cNvPr>
              <p:cNvGrpSpPr/>
              <p:nvPr/>
            </p:nvGrpSpPr>
            <p:grpSpPr>
              <a:xfrm>
                <a:off x="2529241" y="2432361"/>
                <a:ext cx="1574470" cy="978330"/>
                <a:chOff x="2635659" y="5310645"/>
                <a:chExt cx="1574470" cy="978330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705DC42-DD14-3F1E-6113-83F9CFE14D82}"/>
                    </a:ext>
                  </a:extLst>
                </p:cNvPr>
                <p:cNvSpPr txBox="1"/>
                <p:nvPr/>
              </p:nvSpPr>
              <p:spPr>
                <a:xfrm>
                  <a:off x="2894623" y="5310645"/>
                  <a:ext cx="83426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T" sz="4000" dirty="0"/>
                    <a:t>🧑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65A1776-1066-9395-55F0-7120194B5BBE}"/>
                    </a:ext>
                  </a:extLst>
                </p:cNvPr>
                <p:cNvSpPr txBox="1"/>
                <p:nvPr/>
              </p:nvSpPr>
              <p:spPr>
                <a:xfrm>
                  <a:off x="2635659" y="5950421"/>
                  <a:ext cx="15744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Witness Holder</a:t>
                  </a:r>
                  <a:endParaRPr lang="en-AT" sz="1600" dirty="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25C0070-D447-1529-1057-A52626AB534F}"/>
                  </a:ext>
                </a:extLst>
              </p:cNvPr>
              <p:cNvGrpSpPr/>
              <p:nvPr/>
            </p:nvGrpSpPr>
            <p:grpSpPr>
              <a:xfrm>
                <a:off x="5825546" y="2442122"/>
                <a:ext cx="3251868" cy="707886"/>
                <a:chOff x="6670262" y="2222073"/>
                <a:chExt cx="3251868" cy="707886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1C86F0B-D66A-A89E-02BD-6EF966CD78C8}"/>
                    </a:ext>
                  </a:extLst>
                </p:cNvPr>
                <p:cNvSpPr txBox="1"/>
                <p:nvPr/>
              </p:nvSpPr>
              <p:spPr>
                <a:xfrm>
                  <a:off x="7422728" y="2396978"/>
                  <a:ext cx="249940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Cloud Prover (Adversary)</a:t>
                  </a:r>
                  <a:endParaRPr lang="en-AT" sz="1600" dirty="0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EE26789-158B-82D5-0991-A576C6502FD6}"/>
                    </a:ext>
                  </a:extLst>
                </p:cNvPr>
                <p:cNvSpPr txBox="1"/>
                <p:nvPr/>
              </p:nvSpPr>
              <p:spPr>
                <a:xfrm>
                  <a:off x="6670262" y="2222073"/>
                  <a:ext cx="88838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T" sz="4000" dirty="0"/>
                    <a:t>🖥️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6F49FEE-A14E-5648-1FED-3CE98480E6BB}"/>
                  </a:ext>
                </a:extLst>
              </p:cNvPr>
              <p:cNvGrpSpPr/>
              <p:nvPr/>
            </p:nvGrpSpPr>
            <p:grpSpPr>
              <a:xfrm>
                <a:off x="3074411" y="3864497"/>
                <a:ext cx="2471935" cy="2741047"/>
                <a:chOff x="4041433" y="3601769"/>
                <a:chExt cx="2471935" cy="2741047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DEB026A-22A1-B6D1-257B-C98D46505691}"/>
                    </a:ext>
                  </a:extLst>
                </p:cNvPr>
                <p:cNvSpPr txBox="1"/>
                <p:nvPr/>
              </p:nvSpPr>
              <p:spPr>
                <a:xfrm>
                  <a:off x="4693045" y="6035039"/>
                  <a:ext cx="1091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Cloud SOC</a:t>
                  </a:r>
                  <a:endParaRPr lang="en-AT" sz="14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565B486-A7CC-D89E-2B44-245DCC388D1A}"/>
                    </a:ext>
                  </a:extLst>
                </p:cNvPr>
                <p:cNvSpPr/>
                <p:nvPr/>
              </p:nvSpPr>
              <p:spPr>
                <a:xfrm>
                  <a:off x="4041433" y="3638144"/>
                  <a:ext cx="2368211" cy="23948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T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082F61C-719B-3851-A1FD-DB5F03872C75}"/>
                    </a:ext>
                  </a:extLst>
                </p:cNvPr>
                <p:cNvSpPr/>
                <p:nvPr/>
              </p:nvSpPr>
              <p:spPr>
                <a:xfrm>
                  <a:off x="4206833" y="5211913"/>
                  <a:ext cx="2052735" cy="5637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Secure Enclave (Enc/Dec)</a:t>
                  </a:r>
                  <a:endParaRPr lang="en-AT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4805FC8-C80D-6676-492E-5FAEC540DF89}"/>
                    </a:ext>
                  </a:extLst>
                </p:cNvPr>
                <p:cNvSpPr/>
                <p:nvPr/>
              </p:nvSpPr>
              <p:spPr>
                <a:xfrm>
                  <a:off x="4206833" y="3976698"/>
                  <a:ext cx="1287625" cy="63549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Application Processor</a:t>
                  </a:r>
                  <a:endParaRPr lang="en-AT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A106EF4-035C-261E-734E-B8FBE831CF35}"/>
                    </a:ext>
                  </a:extLst>
                </p:cNvPr>
                <p:cNvSpPr txBox="1"/>
                <p:nvPr/>
              </p:nvSpPr>
              <p:spPr>
                <a:xfrm>
                  <a:off x="4273324" y="4652941"/>
                  <a:ext cx="1066318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T" sz="2500" dirty="0"/>
                    <a:t>⚡</a:t>
                  </a:r>
                  <a:r>
                    <a:rPr lang="en-US" sz="2500" dirty="0"/>
                    <a:t>⏱️</a:t>
                  </a:r>
                  <a:endParaRPr lang="en-AT" sz="250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7411E57-05F6-4527-9403-E6AF46E94DC4}"/>
                    </a:ext>
                  </a:extLst>
                </p:cNvPr>
                <p:cNvSpPr txBox="1"/>
                <p:nvPr/>
              </p:nvSpPr>
              <p:spPr>
                <a:xfrm>
                  <a:off x="5820241" y="3601769"/>
                  <a:ext cx="693127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T" sz="3000" dirty="0"/>
                    <a:t>👹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9B6DDB3-98AF-E9F3-5BBA-E3B9D7BB97E7}"/>
                  </a:ext>
                </a:extLst>
              </p:cNvPr>
              <p:cNvSpPr/>
              <p:nvPr/>
            </p:nvSpPr>
            <p:spPr>
              <a:xfrm>
                <a:off x="5398770" y="3230110"/>
                <a:ext cx="1864364" cy="4442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Memory</a:t>
                </a:r>
                <a:endParaRPr lang="en-AT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Arrow: Bent-Up 42">
                <a:extLst>
                  <a:ext uri="{FF2B5EF4-FFF2-40B4-BE49-F238E27FC236}">
                    <a16:creationId xmlns:a16="http://schemas.microsoft.com/office/drawing/2014/main" id="{EFD137C6-6B65-7900-D880-0F21CC5ACDB4}"/>
                  </a:ext>
                </a:extLst>
              </p:cNvPr>
              <p:cNvSpPr/>
              <p:nvPr/>
            </p:nvSpPr>
            <p:spPr>
              <a:xfrm rot="5400000">
                <a:off x="7737793" y="3259459"/>
                <a:ext cx="914682" cy="499194"/>
              </a:xfrm>
              <a:prstGeom prst="bentUpArrow">
                <a:avLst>
                  <a:gd name="adj1" fmla="val 16710"/>
                  <a:gd name="adj2" fmla="val 25817"/>
                  <a:gd name="adj3" fmla="val 25000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6BC012-3CA9-2FBB-3599-4B4F0DB74659}"/>
                  </a:ext>
                </a:extLst>
              </p:cNvPr>
              <p:cNvSpPr txBox="1"/>
              <p:nvPr/>
            </p:nvSpPr>
            <p:spPr>
              <a:xfrm>
                <a:off x="8354811" y="3487071"/>
                <a:ext cx="888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sz="4000" dirty="0"/>
                  <a:t>📝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E46CC9-DA59-6523-D3BE-26310E158CA5}"/>
                  </a:ext>
                </a:extLst>
              </p:cNvPr>
              <p:cNvSpPr txBox="1"/>
              <p:nvPr/>
            </p:nvSpPr>
            <p:spPr>
              <a:xfrm>
                <a:off x="8300330" y="4079941"/>
                <a:ext cx="994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ZK Proof</a:t>
                </a:r>
                <a:endParaRPr lang="en-AT" sz="1600" dirty="0"/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DDF11B3E-612A-A43B-965C-7502BF3EF49F}"/>
                  </a:ext>
                </a:extLst>
              </p:cNvPr>
              <p:cNvSpPr/>
              <p:nvPr/>
            </p:nvSpPr>
            <p:spPr>
              <a:xfrm>
                <a:off x="4372620" y="2683430"/>
                <a:ext cx="736209" cy="273869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4A89797-8989-33CD-2FAC-DEEF099F2269}"/>
                  </a:ext>
                </a:extLst>
              </p:cNvPr>
              <p:cNvSpPr txBox="1"/>
              <p:nvPr/>
            </p:nvSpPr>
            <p:spPr>
              <a:xfrm>
                <a:off x="3970055" y="2363360"/>
                <a:ext cx="172675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highlight>
                      <a:srgbClr val="FFFF00"/>
                    </a:highlight>
                  </a:rPr>
                  <a:t>encrypted witness</a:t>
                </a:r>
                <a:endParaRPr lang="en-AT" sz="15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A92CEF-6289-C98F-A835-B1D09B42AE0B}"/>
                  </a:ext>
                </a:extLst>
              </p:cNvPr>
              <p:cNvSpPr txBox="1"/>
              <p:nvPr/>
            </p:nvSpPr>
            <p:spPr>
              <a:xfrm>
                <a:off x="698500" y="4918046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Cache timing attacks</a:t>
                </a:r>
                <a:br>
                  <a:rPr lang="en-US" sz="1600" dirty="0"/>
                </a:b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</a:rPr>
                  <a:t>Secure Enclave exploits</a:t>
                </a:r>
                <a:endParaRPr lang="en-AT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D73318-07F0-D374-44F9-BEA3A8144857}"/>
                  </a:ext>
                </a:extLst>
              </p:cNvPr>
              <p:cNvSpPr txBox="1"/>
              <p:nvPr/>
            </p:nvSpPr>
            <p:spPr>
              <a:xfrm>
                <a:off x="6729526" y="5474641"/>
                <a:ext cx="172675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highlight>
                      <a:srgbClr val="FFFF00"/>
                    </a:highlight>
                  </a:rPr>
                  <a:t>encrypted witness</a:t>
                </a:r>
                <a:endParaRPr lang="en-AT" sz="15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AF6CBDE-3F49-28A5-EF6E-5ECE2B39E82D}"/>
                  </a:ext>
                </a:extLst>
              </p:cNvPr>
              <p:cNvSpPr txBox="1"/>
              <p:nvPr/>
            </p:nvSpPr>
            <p:spPr>
              <a:xfrm>
                <a:off x="5539296" y="3996532"/>
                <a:ext cx="8691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err="1">
                    <a:highlight>
                      <a:srgbClr val="FFFF00"/>
                    </a:highlight>
                  </a:rPr>
                  <a:t>zk</a:t>
                </a:r>
                <a:r>
                  <a:rPr lang="en-US" sz="1500" dirty="0">
                    <a:highlight>
                      <a:srgbClr val="FFFF00"/>
                    </a:highlight>
                  </a:rPr>
                  <a:t> proof</a:t>
                </a:r>
                <a:endParaRPr lang="en-AT" sz="1500" dirty="0">
                  <a:highlight>
                    <a:srgbClr val="FFFF00"/>
                  </a:highlight>
                </a:endParaRPr>
              </a:p>
            </p:txBody>
          </p: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59440E5F-3A09-978E-BFE4-5FE92C63F32F}"/>
                  </a:ext>
                </a:extLst>
              </p:cNvPr>
              <p:cNvCxnSpPr>
                <a:cxnSpLocks/>
                <a:endCxn id="6" idx="3"/>
              </p:cNvCxnSpPr>
              <p:nvPr/>
            </p:nvCxnSpPr>
            <p:spPr>
              <a:xfrm rot="5400000">
                <a:off x="4962190" y="4004749"/>
                <a:ext cx="2082100" cy="1421387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E6287C64-1EA4-E048-FC02-946EBACECF09}"/>
                  </a:ext>
                </a:extLst>
              </p:cNvPr>
              <p:cNvCxnSpPr>
                <a:stCxn id="10" idx="3"/>
                <a:endCxn id="28" idx="2"/>
              </p:cNvCxnSpPr>
              <p:nvPr/>
            </p:nvCxnSpPr>
            <p:spPr>
              <a:xfrm flipV="1">
                <a:off x="4527436" y="3674392"/>
                <a:ext cx="1803516" cy="88278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1679B672-9493-8339-0A18-5DA581D6B2F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558797" y="4618398"/>
              <a:ext cx="757168" cy="428744"/>
            </a:xfrm>
            <a:prstGeom prst="bentConnector3">
              <a:avLst>
                <a:gd name="adj1" fmla="val 9929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EECBC4-A97E-E581-6915-1BE1307E263E}"/>
                </a:ext>
              </a:extLst>
            </p:cNvPr>
            <p:cNvSpPr txBox="1"/>
            <p:nvPr/>
          </p:nvSpPr>
          <p:spPr>
            <a:xfrm>
              <a:off x="6102807" y="4649916"/>
              <a:ext cx="172675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highlight>
                    <a:srgbClr val="FFFF00"/>
                  </a:highlight>
                </a:rPr>
                <a:t>decrypted witness</a:t>
              </a:r>
              <a:endParaRPr lang="en-AT" sz="1500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9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E8EBB-F85D-A5A4-C403-403069F7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07121F-C344-4429-275A-F949D18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CC0F8-B71F-B194-8FC4-AA18C911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78" y="1089495"/>
            <a:ext cx="9435080" cy="4394086"/>
          </a:xfrm>
          <a:prstGeom prst="rect">
            <a:avLst/>
          </a:prstGeom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6E70D-707B-E0AB-EE34-89250D17AF90}"/>
              </a:ext>
            </a:extLst>
          </p:cNvPr>
          <p:cNvSpPr/>
          <p:nvPr/>
        </p:nvSpPr>
        <p:spPr>
          <a:xfrm>
            <a:off x="1741250" y="5593101"/>
            <a:ext cx="9873575" cy="603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400" spc="-1" dirty="0">
                <a:latin typeface="Arial"/>
              </a:rPr>
              <a:t>Preimage recovery complexity after </a:t>
            </a:r>
            <a:r>
              <a:rPr lang="en-US" sz="1400" b="1" spc="-1" dirty="0">
                <a:latin typeface="Arial"/>
              </a:rPr>
              <a:t>F+R</a:t>
            </a:r>
            <a:r>
              <a:rPr lang="en-US" sz="1400" spc="-1" dirty="0">
                <a:latin typeface="Arial"/>
              </a:rPr>
              <a:t> and </a:t>
            </a:r>
            <a:r>
              <a:rPr lang="en-US" sz="1400" b="1" spc="-1" dirty="0">
                <a:latin typeface="Arial"/>
              </a:rPr>
              <a:t>P+P</a:t>
            </a:r>
            <a:r>
              <a:rPr lang="en-US" sz="1400" spc="-1" dirty="0">
                <a:latin typeface="Arial"/>
              </a:rPr>
              <a:t> attacks on the </a:t>
            </a:r>
            <a:r>
              <a:rPr lang="en-US" sz="1400" spc="-1" dirty="0">
                <a:latin typeface="Biome Light" panose="020B0303030204020804" pitchFamily="34" charset="0"/>
                <a:cs typeface="Biome Light" panose="020B0303030204020804" pitchFamily="34" charset="0"/>
              </a:rPr>
              <a:t>REINFORCED CONCRETE</a:t>
            </a:r>
            <a:r>
              <a:rPr lang="en-US" sz="1400" spc="-1" dirty="0">
                <a:latin typeface="Arial"/>
              </a:rPr>
              <a:t> and </a:t>
            </a:r>
            <a:r>
              <a:rPr lang="en-US" sz="1400" spc="-1" dirty="0">
                <a:latin typeface="Biome Light" panose="020B0303030204020804" pitchFamily="34" charset="0"/>
                <a:cs typeface="Biome Light" panose="020B0303030204020804" pitchFamily="34" charset="0"/>
              </a:rPr>
              <a:t>POSEIDON</a:t>
            </a:r>
            <a:r>
              <a:rPr lang="en-US" sz="1400" spc="-1" dirty="0">
                <a:latin typeface="Arial"/>
              </a:rPr>
              <a:t> hash functions. The table shows the average and the </a:t>
            </a:r>
            <a:r>
              <a:rPr lang="en-US" sz="1400" i="1" spc="-1" dirty="0">
                <a:latin typeface="Arial"/>
              </a:rPr>
              <a:t>best</a:t>
            </a:r>
            <a:r>
              <a:rPr lang="en-US" sz="1400" spc="-1" dirty="0">
                <a:latin typeface="Arial"/>
              </a:rPr>
              <a:t> case input recovery complexity, where the best case occurs with a fairly large probability. The pre-image leakage is given in terms if equivalent bits of information learnt from the </a:t>
            </a:r>
            <a:r>
              <a:rPr lang="en-US" sz="1400" spc="-1" dirty="0"/>
              <a:t>full</a:t>
            </a:r>
            <a:r>
              <a:rPr lang="en-US" sz="1400" spc="-1" dirty="0">
                <a:latin typeface="Arial"/>
              </a:rPr>
              <a:t> state of the hash function. </a:t>
            </a:r>
          </a:p>
        </p:txBody>
      </p:sp>
    </p:spTree>
    <p:extLst>
      <p:ext uri="{BB962C8B-B14F-4D97-AF65-F5344CB8AC3E}">
        <p14:creationId xmlns:p14="http://schemas.microsoft.com/office/powerpoint/2010/main" val="37956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9AF31-0FCC-B3D6-D9CE-8145904ED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6E3603D-7E12-3D85-EE38-DEE86E61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25</a:t>
            </a:fld>
            <a:endParaRPr lang="en-GB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3E1F1712-093F-0673-056C-633F77D7DD00}"/>
              </a:ext>
            </a:extLst>
          </p:cNvPr>
          <p:cNvSpPr/>
          <p:nvPr/>
        </p:nvSpPr>
        <p:spPr>
          <a:xfrm>
            <a:off x="1770433" y="5826320"/>
            <a:ext cx="9873575" cy="388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400" spc="-1" dirty="0">
                <a:latin typeface="Arial"/>
              </a:rPr>
              <a:t>A summary of the ZK frameworks (non-exhaustive list) that may contain potential witness leakages due to </a:t>
            </a:r>
            <a:r>
              <a:rPr lang="en-US" sz="1400" b="1" spc="-1" dirty="0">
                <a:latin typeface="Arial"/>
              </a:rPr>
              <a:t>F+R</a:t>
            </a:r>
            <a:r>
              <a:rPr lang="en-US" sz="1400" spc="-1" dirty="0">
                <a:latin typeface="Arial"/>
              </a:rPr>
              <a:t> and </a:t>
            </a:r>
            <a:r>
              <a:rPr lang="en-US" sz="1400" b="1" spc="-1" dirty="0">
                <a:latin typeface="Arial"/>
              </a:rPr>
              <a:t>P+P</a:t>
            </a:r>
            <a:r>
              <a:rPr lang="en-US" sz="1400" spc="-1" dirty="0">
                <a:latin typeface="Arial"/>
              </a:rPr>
              <a:t> timing attacks on the various non-constant time </a:t>
            </a:r>
            <a:r>
              <a:rPr lang="en-US" sz="1400" spc="-1" dirty="0">
                <a:latin typeface="Biome Light" panose="020B0303030204020804" pitchFamily="34" charset="0"/>
                <a:cs typeface="Biome Light" panose="020B0303030204020804" pitchFamily="34" charset="0"/>
              </a:rPr>
              <a:t>POSEIDON</a:t>
            </a:r>
            <a:r>
              <a:rPr lang="en-US" sz="1400" spc="-1" dirty="0">
                <a:latin typeface="Arial"/>
              </a:rPr>
              <a:t> hash function implementations. (Part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51882-358B-D476-2693-76893C3C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25" y="1517559"/>
            <a:ext cx="8453674" cy="42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8246-A4AE-D0D2-7849-0148CF7C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E168FD9-24A8-D592-FE03-2159AB32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4F0E6-9A18-A17C-31F5-0AD52E1F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79" y="1312945"/>
            <a:ext cx="7159365" cy="4513289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DFDEAFC2-2D3D-5E86-34F8-2D82B36CF1B5}"/>
              </a:ext>
            </a:extLst>
          </p:cNvPr>
          <p:cNvSpPr/>
          <p:nvPr/>
        </p:nvSpPr>
        <p:spPr>
          <a:xfrm>
            <a:off x="1702338" y="5943680"/>
            <a:ext cx="9873575" cy="388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spc="-1" dirty="0">
                <a:latin typeface="Arial"/>
              </a:rPr>
              <a:t>A summary of the ZK frameworks (non-exhaustive list) that may contain potential witness leakages due to </a:t>
            </a:r>
            <a:r>
              <a:rPr lang="en-US" sz="1400" b="1" spc="-1" dirty="0">
                <a:latin typeface="Arial"/>
              </a:rPr>
              <a:t>F+R</a:t>
            </a:r>
            <a:r>
              <a:rPr lang="en-US" sz="1400" spc="-1" dirty="0">
                <a:latin typeface="Arial"/>
              </a:rPr>
              <a:t> and </a:t>
            </a:r>
            <a:r>
              <a:rPr lang="en-US" sz="1400" b="1" spc="-1" dirty="0">
                <a:latin typeface="Arial"/>
              </a:rPr>
              <a:t>P+P</a:t>
            </a:r>
            <a:r>
              <a:rPr lang="en-US" sz="1400" spc="-1" dirty="0">
                <a:latin typeface="Arial"/>
              </a:rPr>
              <a:t> timing attacks on the various non-constant time </a:t>
            </a:r>
            <a:r>
              <a:rPr lang="en-US" sz="1400" spc="-1" dirty="0">
                <a:latin typeface="Biome Light" panose="020B0303030204020804" pitchFamily="34" charset="0"/>
                <a:cs typeface="Biome Light" panose="020B0303030204020804" pitchFamily="34" charset="0"/>
              </a:rPr>
              <a:t>POSEIDON</a:t>
            </a:r>
            <a:r>
              <a:rPr lang="en-US" sz="1400" spc="-1" dirty="0">
                <a:latin typeface="Arial"/>
              </a:rPr>
              <a:t> hash function implementations. (Part 2)</a:t>
            </a:r>
          </a:p>
        </p:txBody>
      </p:sp>
    </p:spTree>
    <p:extLst>
      <p:ext uri="{BB962C8B-B14F-4D97-AF65-F5344CB8AC3E}">
        <p14:creationId xmlns:p14="http://schemas.microsoft.com/office/powerpoint/2010/main" val="169470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8A08D-E6FE-FBBF-F8DB-9B8F3623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27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F2F363-BA81-5A36-3C87-F8EA060A0F32}"/>
              </a:ext>
            </a:extLst>
          </p:cNvPr>
          <p:cNvGrpSpPr/>
          <p:nvPr/>
        </p:nvGrpSpPr>
        <p:grpSpPr>
          <a:xfrm>
            <a:off x="3256705" y="1415374"/>
            <a:ext cx="6424713" cy="4533091"/>
            <a:chOff x="550662" y="1099226"/>
            <a:chExt cx="4726943" cy="383783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B8296A8-7AE5-2A42-7514-95DF2B2EA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085" y="1099226"/>
              <a:ext cx="4242098" cy="3370783"/>
            </a:xfrm>
            <a:prstGeom prst="rect">
              <a:avLst/>
            </a:prstGeom>
          </p:spPr>
        </p:pic>
        <p:sp>
          <p:nvSpPr>
            <p:cNvPr id="49" name="CustomShape 1">
              <a:extLst>
                <a:ext uri="{FF2B5EF4-FFF2-40B4-BE49-F238E27FC236}">
                  <a16:creationId xmlns:a16="http://schemas.microsoft.com/office/drawing/2014/main" id="{0245D2D3-EBE7-6842-E53D-1C3641BE3997}"/>
                </a:ext>
              </a:extLst>
            </p:cNvPr>
            <p:cNvSpPr/>
            <p:nvPr/>
          </p:nvSpPr>
          <p:spPr>
            <a:xfrm>
              <a:off x="550662" y="4511189"/>
              <a:ext cx="4726943" cy="4258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400" dirty="0"/>
                <a:t>Cache-hit and cache-miss ratio of </a:t>
              </a:r>
              <a:r>
                <a:rPr lang="en-US" sz="14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POSEIDON-GL</a:t>
              </a:r>
              <a:r>
                <a:rPr lang="en-US" sz="1400" dirty="0"/>
                <a:t> hash function with </a:t>
              </a:r>
              <a:r>
                <a:rPr lang="en-US" sz="1400" b="1" dirty="0"/>
                <a:t>F+R</a:t>
              </a:r>
              <a:r>
                <a:rPr lang="en-US" sz="1400" dirty="0"/>
                <a:t> attack. Every 100</a:t>
              </a:r>
              <a:r>
                <a:rPr lang="en-US" sz="1400" baseline="30000" dirty="0"/>
                <a:t>th</a:t>
              </a:r>
              <a:r>
                <a:rPr lang="en-US" sz="1400" dirty="0"/>
                <a:t> hash function call was set to </a:t>
              </a:r>
              <a:r>
                <a:rPr lang="en-US" sz="14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modulo reduction</a:t>
              </a:r>
              <a:r>
                <a:rPr lang="en-US" sz="1400" dirty="0"/>
                <a:t> in the </a:t>
              </a:r>
              <a:r>
                <a:rPr lang="en-US" sz="14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ARC()</a:t>
              </a:r>
              <a:r>
                <a:rPr lang="en-US" sz="1400" dirty="0"/>
                <a:t>.</a:t>
              </a:r>
              <a:endParaRPr lang="en-US" sz="1400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9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42517-727F-4ADB-1628-43EC4826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697B-6AED-D40D-21FA-7E2F3046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E32EE-E2AC-BB49-E39E-221D279E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42" y="2084537"/>
            <a:ext cx="8927837" cy="2349813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B66BE687-6A07-79DD-71A9-4AAA59BD3CB6}"/>
              </a:ext>
            </a:extLst>
          </p:cNvPr>
          <p:cNvSpPr/>
          <p:nvPr/>
        </p:nvSpPr>
        <p:spPr>
          <a:xfrm>
            <a:off x="3256703" y="4521311"/>
            <a:ext cx="6424713" cy="503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/>
              <a:t>Poseidon hash in plain constant time implementation vs non-constant time implementation trade-off</a:t>
            </a:r>
            <a:endParaRPr lang="en-US" sz="1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58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B5455-2FE0-C70F-C790-C57EDB0E9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99AFDF-F731-06D2-7B8D-B987AC3E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2</a:t>
            </a:fld>
            <a:endParaRPr lang="en-GB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B3B1D75A-1A9B-0195-B7E6-94072F76C601}"/>
              </a:ext>
            </a:extLst>
          </p:cNvPr>
          <p:cNvSpPr/>
          <p:nvPr/>
        </p:nvSpPr>
        <p:spPr>
          <a:xfrm>
            <a:off x="897285" y="977630"/>
            <a:ext cx="11396450" cy="56097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b="1" spc="-1" dirty="0">
                <a:latin typeface="Arial"/>
              </a:rPr>
              <a:t>Side Channel Attacks and Zero Knowledge Protocols</a:t>
            </a:r>
            <a:endParaRPr lang="en-US" b="1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lang="en-US" sz="1600" b="1" spc="-1" dirty="0">
                <a:latin typeface="Arial"/>
              </a:rPr>
            </a:br>
            <a:r>
              <a:rPr lang="en-US" sz="1600" b="1" spc="-1" dirty="0">
                <a:latin typeface="Arial"/>
              </a:rPr>
              <a:t>Lot of Activity In The Past Two Years…. </a:t>
            </a:r>
            <a:endParaRPr lang="en-US" sz="1600" b="1" spc="-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294172-24EA-223D-CFF0-9BEF66754C0A}"/>
              </a:ext>
            </a:extLst>
          </p:cNvPr>
          <p:cNvGrpSpPr/>
          <p:nvPr/>
        </p:nvGrpSpPr>
        <p:grpSpPr>
          <a:xfrm>
            <a:off x="1045028" y="1931437"/>
            <a:ext cx="11299371" cy="4655975"/>
            <a:chOff x="277354" y="1297726"/>
            <a:chExt cx="12500357" cy="51100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F4BA7D-7583-D704-F597-65F077290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354" y="2202504"/>
              <a:ext cx="3611155" cy="30764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825961-18DD-51E3-6428-A82EEBC8D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593" y="1297726"/>
              <a:ext cx="6690940" cy="89161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24E5C7-C2D6-347C-B532-1B8C87C3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8440" y="1946126"/>
              <a:ext cx="4168501" cy="30254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55EEAC-5D44-7926-14B1-1F4B3A73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1063" y="5414525"/>
              <a:ext cx="6797629" cy="86113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0D5B60-9E7C-90E5-C71B-5B96BE051A76}"/>
                </a:ext>
              </a:extLst>
            </p:cNvPr>
            <p:cNvSpPr/>
            <p:nvPr/>
          </p:nvSpPr>
          <p:spPr>
            <a:xfrm>
              <a:off x="5023701" y="5875616"/>
              <a:ext cx="1467930" cy="53213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10A239-31D8-EEAA-44C7-CF2DE156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28346" y="1330161"/>
              <a:ext cx="3749365" cy="299492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038009-BDCB-080D-80B0-9E092D890376}"/>
                </a:ext>
              </a:extLst>
            </p:cNvPr>
            <p:cNvSpPr/>
            <p:nvPr/>
          </p:nvSpPr>
          <p:spPr>
            <a:xfrm>
              <a:off x="6734557" y="2509115"/>
              <a:ext cx="1467930" cy="53213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656940-D071-5247-1004-F92FFD1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84072" y="3814234"/>
              <a:ext cx="3635055" cy="253005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6A45A-4758-B4B8-604B-23D08DF146BA}"/>
                </a:ext>
              </a:extLst>
            </p:cNvPr>
            <p:cNvSpPr/>
            <p:nvPr/>
          </p:nvSpPr>
          <p:spPr>
            <a:xfrm>
              <a:off x="10518573" y="4294076"/>
              <a:ext cx="1467930" cy="53213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841B72-ED8E-16A4-FD71-538D5ED0197D}"/>
                </a:ext>
              </a:extLst>
            </p:cNvPr>
            <p:cNvSpPr/>
            <p:nvPr/>
          </p:nvSpPr>
          <p:spPr>
            <a:xfrm>
              <a:off x="3371435" y="1820779"/>
              <a:ext cx="1467930" cy="53213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7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063F1-7808-6147-4552-577F6E4B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340F2C-305E-A419-8D9E-478AC549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4D9B9E62-0F86-F2FF-22DC-C7D9769F94F2}"/>
              </a:ext>
            </a:extLst>
          </p:cNvPr>
          <p:cNvSpPr/>
          <p:nvPr/>
        </p:nvSpPr>
        <p:spPr>
          <a:xfrm>
            <a:off x="897284" y="977630"/>
            <a:ext cx="6622197" cy="394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latin typeface="Arial"/>
              </a:rPr>
              <a:t>Side Channel Attacks and Zero Knowledge Protocols (Cont.)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9365C-44AB-4F6C-1000-7B8710BC7DC6}"/>
              </a:ext>
            </a:extLst>
          </p:cNvPr>
          <p:cNvSpPr/>
          <p:nvPr/>
        </p:nvSpPr>
        <p:spPr>
          <a:xfrm>
            <a:off x="897284" y="1493520"/>
            <a:ext cx="11614386" cy="5093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872B5-2C86-BBCD-A74E-CA9E137A556C}"/>
              </a:ext>
            </a:extLst>
          </p:cNvPr>
          <p:cNvSpPr txBox="1"/>
          <p:nvPr/>
        </p:nvSpPr>
        <p:spPr>
          <a:xfrm>
            <a:off x="929796" y="1606749"/>
            <a:ext cx="10040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Zero Knowledge Protocol</a:t>
            </a:r>
          </a:p>
          <a:p>
            <a:endParaRPr lang="en-US" sz="1400" spc="-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sz="1600" i="1" dirty="0">
                <a:cs typeface="Arial" panose="020B0604020202020204" pitchFamily="34" charset="0"/>
              </a:rPr>
              <a:t>Remote Side-Channel attacks on anonymous transactions, </a:t>
            </a:r>
            <a:br>
              <a:rPr lang="en-US" sz="1400" i="1" dirty="0"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Tramèr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Boneh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and Paterson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(2020)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[11]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pc="-1" dirty="0">
                <a:cs typeface="Arial" panose="020B0604020202020204" pitchFamily="34" charset="0"/>
              </a:rPr>
              <a:t>Found side channel leakage due to different communication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spc="-1" dirty="0"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9D4A70-C232-D799-9B57-F9A7FBDAD60C}"/>
              </a:ext>
            </a:extLst>
          </p:cNvPr>
          <p:cNvSpPr/>
          <p:nvPr/>
        </p:nvSpPr>
        <p:spPr>
          <a:xfrm>
            <a:off x="1215959" y="3900791"/>
            <a:ext cx="10980871" cy="251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65BAD-4633-F3E1-8540-089393A482DC}"/>
              </a:ext>
            </a:extLst>
          </p:cNvPr>
          <p:cNvSpPr txBox="1"/>
          <p:nvPr/>
        </p:nvSpPr>
        <p:spPr>
          <a:xfrm>
            <a:off x="1243448" y="3918251"/>
            <a:ext cx="430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Field Arithmetic Libraries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ADB24-ECCB-D7AE-5955-1BF4BF02D895}"/>
              </a:ext>
            </a:extLst>
          </p:cNvPr>
          <p:cNvSpPr/>
          <p:nvPr/>
        </p:nvSpPr>
        <p:spPr>
          <a:xfrm>
            <a:off x="6760723" y="4106919"/>
            <a:ext cx="5140256" cy="21340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D57B2E-0D2D-4C9F-094C-98BD9B6B5AFD}"/>
              </a:ext>
            </a:extLst>
          </p:cNvPr>
          <p:cNvSpPr txBox="1"/>
          <p:nvPr/>
        </p:nvSpPr>
        <p:spPr>
          <a:xfrm>
            <a:off x="6760721" y="4153250"/>
            <a:ext cx="5140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Hash Functions</a:t>
            </a:r>
            <a:endParaRPr lang="en-US" sz="1600" spc="-1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6F7A4-2056-D03A-4CF5-9173F60D774C}"/>
              </a:ext>
            </a:extLst>
          </p:cNvPr>
          <p:cNvSpPr txBox="1"/>
          <p:nvPr/>
        </p:nvSpPr>
        <p:spPr>
          <a:xfrm>
            <a:off x="6760721" y="4835721"/>
            <a:ext cx="5140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00FFFF"/>
                </a:highlight>
              </a:rPr>
              <a:t>Our Work!</a:t>
            </a:r>
            <a:br>
              <a:rPr lang="en-US" sz="1600" b="1" dirty="0">
                <a:highlight>
                  <a:srgbClr val="00FFFF"/>
                </a:highlight>
              </a:rPr>
            </a:b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Timing Leakages in Zero-Knowledge Protocols, </a:t>
            </a:r>
            <a:b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Mukherjee, Rechberger, and Schofnegger 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1" dirty="0">
                <a:cs typeface="Arial" panose="020B0604020202020204" pitchFamily="34" charset="0"/>
              </a:rPr>
              <a:t>Cache-based timing side channel attack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666C6-66BB-2286-11D7-06E1156A78C4}"/>
              </a:ext>
            </a:extLst>
          </p:cNvPr>
          <p:cNvSpPr txBox="1"/>
          <p:nvPr/>
        </p:nvSpPr>
        <p:spPr>
          <a:xfrm>
            <a:off x="1147836" y="3542904"/>
            <a:ext cx="1075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" dirty="0">
                <a:highlight>
                  <a:srgbClr val="FFFF00"/>
                </a:highlight>
                <a:cs typeface="Arial" panose="020B0604020202020204" pitchFamily="34" charset="0"/>
              </a:rPr>
              <a:t>9 ZK companies/products/opensource-projects affected due to this trickling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2922D-98A6-7A32-4A90-53C011A7EA2D}"/>
              </a:ext>
            </a:extLst>
          </p:cNvPr>
          <p:cNvSpPr txBox="1"/>
          <p:nvPr/>
        </p:nvSpPr>
        <p:spPr>
          <a:xfrm>
            <a:off x="1243448" y="4293721"/>
            <a:ext cx="4156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Non-constant time implementation found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5 standard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 custom implementations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Potential cache timing leakage?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32AEE-0F24-488E-13C9-B550A7DC2790}"/>
              </a:ext>
            </a:extLst>
          </p:cNvPr>
          <p:cNvSpPr txBox="1"/>
          <p:nvPr/>
        </p:nvSpPr>
        <p:spPr>
          <a:xfrm>
            <a:off x="6760721" y="4389917"/>
            <a:ext cx="5140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" dirty="0">
                <a:highlight>
                  <a:srgbClr val="FFFF00"/>
                </a:highlight>
                <a:cs typeface="Arial" panose="020B0604020202020204" pitchFamily="34" charset="0"/>
              </a:rPr>
              <a:t>Case-study: Poseidon hash</a:t>
            </a:r>
          </a:p>
        </p:txBody>
      </p:sp>
    </p:spTree>
    <p:extLst>
      <p:ext uri="{BB962C8B-B14F-4D97-AF65-F5344CB8AC3E}">
        <p14:creationId xmlns:p14="http://schemas.microsoft.com/office/powerpoint/2010/main" val="38674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17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18551-AFD9-BAF0-EB3F-49B12534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E48F8CA3-2D50-879B-78F8-20F15556B74C}"/>
              </a:ext>
            </a:extLst>
          </p:cNvPr>
          <p:cNvSpPr/>
          <p:nvPr/>
        </p:nvSpPr>
        <p:spPr>
          <a:xfrm>
            <a:off x="924128" y="1001950"/>
            <a:ext cx="7550279" cy="5593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ZK Proofs and Merkle Trees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Merkle trees used in ZK proofs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Pairing based ZK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[14,15,16]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FRI protocols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Leaves contain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witness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(directly or indirectly)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ZK-friendly hash functions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tree construction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Key observations :-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Several field arithmetic libraries used to implement ZK protocol lack constant time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implementations </a:t>
            </a:r>
            <a:r>
              <a:rPr lang="en-US" sz="1600" dirty="0"/>
              <a:t>use these leaky libraries, potential cache timing attack leaking the </a:t>
            </a:r>
            <a:r>
              <a:rPr lang="en-US" sz="1600" dirty="0">
                <a:solidFill>
                  <a:srgbClr val="FF0000"/>
                </a:solidFill>
              </a:rPr>
              <a:t>witness</a:t>
            </a:r>
            <a:r>
              <a:rPr lang="en-US" sz="1600" dirty="0"/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Certain ZK-friendly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families leaks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due to use of LUT in plain as a design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2E8977-F510-647A-D6CC-24BF7495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DFB3439-A3CC-7588-67B4-42494BA4A332}"/>
              </a:ext>
            </a:extLst>
          </p:cNvPr>
          <p:cNvGrpSpPr/>
          <p:nvPr/>
        </p:nvGrpSpPr>
        <p:grpSpPr>
          <a:xfrm>
            <a:off x="8500362" y="1607153"/>
            <a:ext cx="3716303" cy="2386937"/>
            <a:chOff x="8297694" y="2324910"/>
            <a:chExt cx="3716303" cy="2386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BFD1F8F-4EBD-5084-9309-D9D7E17F1BE4}"/>
                </a:ext>
              </a:extLst>
            </p:cNvPr>
            <p:cNvSpPr/>
            <p:nvPr/>
          </p:nvSpPr>
          <p:spPr>
            <a:xfrm>
              <a:off x="8297694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1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96FCFA-9471-7291-0306-3DB0A7514DF2}"/>
                </a:ext>
              </a:extLst>
            </p:cNvPr>
            <p:cNvSpPr/>
            <p:nvPr/>
          </p:nvSpPr>
          <p:spPr>
            <a:xfrm>
              <a:off x="9257489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2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8B6196C-8132-21D1-9079-BDCAAE99F6A3}"/>
                </a:ext>
              </a:extLst>
            </p:cNvPr>
            <p:cNvSpPr/>
            <p:nvPr/>
          </p:nvSpPr>
          <p:spPr>
            <a:xfrm>
              <a:off x="9045245" y="3139625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20FBE6C-DD48-DEBE-18F2-06C42A6EE933}"/>
                </a:ext>
              </a:extLst>
            </p:cNvPr>
            <p:cNvCxnSpPr>
              <a:cxnSpLocks/>
              <a:stCxn id="67" idx="0"/>
              <a:endCxn id="51" idx="4"/>
            </p:cNvCxnSpPr>
            <p:nvPr/>
          </p:nvCxnSpPr>
          <p:spPr>
            <a:xfrm flipV="1">
              <a:off x="8717649" y="3416819"/>
              <a:ext cx="478375" cy="480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9C865B-BD52-0709-B447-D9AA9D998031}"/>
                </a:ext>
              </a:extLst>
            </p:cNvPr>
            <p:cNvCxnSpPr>
              <a:cxnSpLocks/>
              <a:stCxn id="68" idx="0"/>
              <a:endCxn id="51" idx="4"/>
            </p:cNvCxnSpPr>
            <p:nvPr/>
          </p:nvCxnSpPr>
          <p:spPr>
            <a:xfrm flipH="1" flipV="1">
              <a:off x="9196024" y="3416819"/>
              <a:ext cx="471413" cy="475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8B86CC5-95BA-B335-4E07-96B01C5F1935}"/>
                </a:ext>
              </a:extLst>
            </p:cNvPr>
            <p:cNvSpPr/>
            <p:nvPr/>
          </p:nvSpPr>
          <p:spPr>
            <a:xfrm>
              <a:off x="10214240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3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0CAB74D-93C9-953A-6D5E-D243154B520F}"/>
                </a:ext>
              </a:extLst>
            </p:cNvPr>
            <p:cNvSpPr/>
            <p:nvPr/>
          </p:nvSpPr>
          <p:spPr>
            <a:xfrm>
              <a:off x="11174035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4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BB49038-1524-0CEF-A246-B361B562CDC7}"/>
                </a:ext>
              </a:extLst>
            </p:cNvPr>
            <p:cNvSpPr/>
            <p:nvPr/>
          </p:nvSpPr>
          <p:spPr>
            <a:xfrm>
              <a:off x="10961791" y="3139625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7DFBAFF-2563-02C0-3032-43095D87A504}"/>
                </a:ext>
              </a:extLst>
            </p:cNvPr>
            <p:cNvCxnSpPr>
              <a:cxnSpLocks/>
              <a:stCxn id="69" idx="0"/>
              <a:endCxn id="58" idx="4"/>
            </p:cNvCxnSpPr>
            <p:nvPr/>
          </p:nvCxnSpPr>
          <p:spPr>
            <a:xfrm flipV="1">
              <a:off x="10637536" y="3416819"/>
              <a:ext cx="475034" cy="4694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1AB399E-03A3-2C24-D5A3-1AB7F9CC2D9A}"/>
                </a:ext>
              </a:extLst>
            </p:cNvPr>
            <p:cNvCxnSpPr>
              <a:cxnSpLocks/>
              <a:stCxn id="70" idx="0"/>
              <a:endCxn id="58" idx="4"/>
            </p:cNvCxnSpPr>
            <p:nvPr/>
          </p:nvCxnSpPr>
          <p:spPr>
            <a:xfrm flipH="1" flipV="1">
              <a:off x="11112570" y="3416819"/>
              <a:ext cx="485032" cy="467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69124C-F1DF-C4B4-7D48-7DBF3889DA19}"/>
                </a:ext>
              </a:extLst>
            </p:cNvPr>
            <p:cNvSpPr/>
            <p:nvPr/>
          </p:nvSpPr>
          <p:spPr>
            <a:xfrm>
              <a:off x="9718870" y="2324910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root</a:t>
              </a:r>
              <a:endParaRPr lang="en-AT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27FD8EE-594B-A95C-978C-C9BF56655605}"/>
                </a:ext>
              </a:extLst>
            </p:cNvPr>
            <p:cNvCxnSpPr>
              <a:cxnSpLocks/>
              <a:stCxn id="51" idx="0"/>
              <a:endCxn id="63" idx="2"/>
            </p:cNvCxnSpPr>
            <p:nvPr/>
          </p:nvCxnSpPr>
          <p:spPr>
            <a:xfrm flipV="1">
              <a:off x="9196024" y="2636195"/>
              <a:ext cx="942827" cy="503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D29C520-68D8-E44A-B9EC-71204D9A5050}"/>
                </a:ext>
              </a:extLst>
            </p:cNvPr>
            <p:cNvCxnSpPr>
              <a:cxnSpLocks/>
              <a:stCxn id="58" idx="0"/>
              <a:endCxn id="63" idx="2"/>
            </p:cNvCxnSpPr>
            <p:nvPr/>
          </p:nvCxnSpPr>
          <p:spPr>
            <a:xfrm flipH="1" flipV="1">
              <a:off x="10138851" y="2636195"/>
              <a:ext cx="973719" cy="503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9F04508-58A0-6F2F-754A-4BD3E4F38A15}"/>
                </a:ext>
              </a:extLst>
            </p:cNvPr>
            <p:cNvSpPr/>
            <p:nvPr/>
          </p:nvSpPr>
          <p:spPr>
            <a:xfrm>
              <a:off x="8566870" y="3897266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0FEBDCE-C701-71EB-9FAE-E070CFC76351}"/>
                </a:ext>
              </a:extLst>
            </p:cNvPr>
            <p:cNvSpPr/>
            <p:nvPr/>
          </p:nvSpPr>
          <p:spPr>
            <a:xfrm>
              <a:off x="9516658" y="3892337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967452-4A5D-F04E-684C-23B8A5A3E4EA}"/>
                </a:ext>
              </a:extLst>
            </p:cNvPr>
            <p:cNvSpPr/>
            <p:nvPr/>
          </p:nvSpPr>
          <p:spPr>
            <a:xfrm>
              <a:off x="10486757" y="3886292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0FBF6DD-56D9-F683-51C1-537C7EE047AA}"/>
                </a:ext>
              </a:extLst>
            </p:cNvPr>
            <p:cNvSpPr/>
            <p:nvPr/>
          </p:nvSpPr>
          <p:spPr>
            <a:xfrm>
              <a:off x="11446823" y="3883930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148F0FD-0B1C-63E0-D976-B230CDC64922}"/>
                </a:ext>
              </a:extLst>
            </p:cNvPr>
            <p:cNvCxnSpPr>
              <a:cxnSpLocks/>
              <a:stCxn id="49" idx="0"/>
              <a:endCxn id="67" idx="4"/>
            </p:cNvCxnSpPr>
            <p:nvPr/>
          </p:nvCxnSpPr>
          <p:spPr>
            <a:xfrm flipH="1" flipV="1">
              <a:off x="8717649" y="4174460"/>
              <a:ext cx="26" cy="2261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B54FBEB-4A82-288F-F7B0-EDBA9C7CDCD0}"/>
                </a:ext>
              </a:extLst>
            </p:cNvPr>
            <p:cNvCxnSpPr>
              <a:cxnSpLocks/>
              <a:stCxn id="50" idx="0"/>
              <a:endCxn id="68" idx="4"/>
            </p:cNvCxnSpPr>
            <p:nvPr/>
          </p:nvCxnSpPr>
          <p:spPr>
            <a:xfrm flipH="1" flipV="1">
              <a:off x="9667437" y="4169531"/>
              <a:ext cx="10033" cy="231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DAF8CFB-14FE-3587-337F-35243B412DCA}"/>
                </a:ext>
              </a:extLst>
            </p:cNvPr>
            <p:cNvCxnSpPr>
              <a:cxnSpLocks/>
              <a:stCxn id="55" idx="0"/>
              <a:endCxn id="69" idx="4"/>
            </p:cNvCxnSpPr>
            <p:nvPr/>
          </p:nvCxnSpPr>
          <p:spPr>
            <a:xfrm flipV="1">
              <a:off x="10634221" y="4163486"/>
              <a:ext cx="3315" cy="2370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F8C80BF-93E6-A3EF-72DF-517D9245EA59}"/>
                </a:ext>
              </a:extLst>
            </p:cNvPr>
            <p:cNvCxnSpPr>
              <a:cxnSpLocks/>
              <a:stCxn id="57" idx="0"/>
              <a:endCxn id="70" idx="4"/>
            </p:cNvCxnSpPr>
            <p:nvPr/>
          </p:nvCxnSpPr>
          <p:spPr>
            <a:xfrm flipV="1">
              <a:off x="11594016" y="4161124"/>
              <a:ext cx="3586" cy="23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C13508-C605-7283-0125-F3ECEFEF95F3}"/>
              </a:ext>
            </a:extLst>
          </p:cNvPr>
          <p:cNvSpPr txBox="1"/>
          <p:nvPr/>
        </p:nvSpPr>
        <p:spPr>
          <a:xfrm>
            <a:off x="7754710" y="5000684"/>
            <a:ext cx="8002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3500" dirty="0"/>
              <a:t>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1D81E-96C7-E9E2-2779-EB17BCAEDFAF}"/>
              </a:ext>
            </a:extLst>
          </p:cNvPr>
          <p:cNvSpPr txBox="1"/>
          <p:nvPr/>
        </p:nvSpPr>
        <p:spPr>
          <a:xfrm>
            <a:off x="7766953" y="5702722"/>
            <a:ext cx="8002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3500" dirty="0"/>
              <a:t>⚡</a:t>
            </a:r>
          </a:p>
        </p:txBody>
      </p:sp>
    </p:spTree>
    <p:extLst>
      <p:ext uri="{BB962C8B-B14F-4D97-AF65-F5344CB8AC3E}">
        <p14:creationId xmlns:p14="http://schemas.microsoft.com/office/powerpoint/2010/main" val="24347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E15A-EC09-DEB4-218B-8CCD5859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7385686-1D73-BE30-9CFA-80B9FD5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7DBE18D9-D5BF-BB99-AFE0-9730CCF35838}"/>
              </a:ext>
            </a:extLst>
          </p:cNvPr>
          <p:cNvSpPr/>
          <p:nvPr/>
        </p:nvSpPr>
        <p:spPr>
          <a:xfrm>
            <a:off x="924129" y="1001950"/>
            <a:ext cx="9236908" cy="5678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ZK-friendly Hash Family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Reinforced Concrete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[19]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spc="-1" dirty="0">
                <a:latin typeface="Arial" panose="020B0604020202020204" pitchFamily="34" charset="0"/>
                <a:cs typeface="Arial" panose="020B0604020202020204" pitchFamily="34" charset="0"/>
              </a:rPr>
              <a:t>First LUT based</a:t>
            </a:r>
            <a:r>
              <a:rPr lang="en-US" sz="1600" spc="-1" dirty="0">
                <a:latin typeface="Arial" panose="020B0604020202020204" pitchFamily="34" charset="0"/>
                <a:cs typeface="Arial" panose="020B0604020202020204" pitchFamily="34" charset="0"/>
              </a:rPr>
              <a:t> ZK friendly hash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pc="-1" dirty="0">
                <a:latin typeface="Arial" panose="020B0604020202020204" pitchFamily="34" charset="0"/>
                <a:cs typeface="Arial" panose="020B0604020202020204" pitchFamily="34" charset="0"/>
              </a:rPr>
              <a:t>Leakage due to LUT in plain </a:t>
            </a:r>
            <a:r>
              <a:rPr lang="en-US" sz="1600" b="1" spc="-1" dirty="0">
                <a:latin typeface="Arial" panose="020B0604020202020204" pitchFamily="34" charset="0"/>
                <a:cs typeface="Arial" panose="020B0604020202020204" pitchFamily="34" charset="0"/>
              </a:rPr>
              <a:t>(expected!)</a:t>
            </a:r>
            <a:endParaRPr lang="en-US" sz="1600" b="1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Poseidon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[18]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Widely used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ZK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Leakage in field arithmetic libraries used to implement </a:t>
            </a:r>
            <a:r>
              <a:rPr lang="en-US" sz="1600" dirty="0">
                <a:latin typeface="Biome Light" panose="020B0303030204020804" pitchFamily="34" charset="0"/>
                <a:cs typeface="Biome Light" panose="020B0303030204020804" pitchFamily="34" charset="0"/>
              </a:rPr>
              <a:t>Poseidon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(more surprising for us!)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0C0B0C0-AB28-B76C-5CF6-A7D5ED7E4212}"/>
              </a:ext>
            </a:extLst>
          </p:cNvPr>
          <p:cNvSpPr/>
          <p:nvPr/>
        </p:nvSpPr>
        <p:spPr>
          <a:xfrm>
            <a:off x="3021428" y="1413810"/>
            <a:ext cx="5912520" cy="2957209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92A28EE-7E3F-4EB7-C435-F86287B14EBB}"/>
              </a:ext>
            </a:extLst>
          </p:cNvPr>
          <p:cNvSpPr/>
          <p:nvPr/>
        </p:nvSpPr>
        <p:spPr>
          <a:xfrm>
            <a:off x="6666526" y="2071436"/>
            <a:ext cx="4281049" cy="1935954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D45675-49A0-5C9F-8DED-321C80EC5A82}"/>
              </a:ext>
            </a:extLst>
          </p:cNvPr>
          <p:cNvGrpSpPr/>
          <p:nvPr/>
        </p:nvGrpSpPr>
        <p:grpSpPr>
          <a:xfrm>
            <a:off x="3904903" y="1797215"/>
            <a:ext cx="3768469" cy="2070404"/>
            <a:chOff x="3904903" y="1692170"/>
            <a:chExt cx="3768469" cy="20704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C55E42-0001-20E0-7A63-FBC1B7FD73E0}"/>
                </a:ext>
              </a:extLst>
            </p:cNvPr>
            <p:cNvSpPr txBox="1"/>
            <p:nvPr/>
          </p:nvSpPr>
          <p:spPr>
            <a:xfrm>
              <a:off x="4305480" y="1966391"/>
              <a:ext cx="12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Biome Light" panose="020B0303030204020804" pitchFamily="34" charset="0"/>
                  <a:cs typeface="Biome Light" panose="020B0303030204020804" pitchFamily="34" charset="0"/>
                </a:rPr>
                <a:t>Poseidon</a:t>
              </a:r>
              <a:endParaRPr lang="en-AT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150B30-611C-372E-8B63-9786775ABAC6}"/>
                </a:ext>
              </a:extLst>
            </p:cNvPr>
            <p:cNvSpPr txBox="1"/>
            <p:nvPr/>
          </p:nvSpPr>
          <p:spPr>
            <a:xfrm>
              <a:off x="5922723" y="213010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Monolith</a:t>
              </a:r>
              <a:endParaRPr lang="en-AT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073571-75D1-454A-1D0E-19BB2774F1A8}"/>
                </a:ext>
              </a:extLst>
            </p:cNvPr>
            <p:cNvSpPr txBox="1"/>
            <p:nvPr/>
          </p:nvSpPr>
          <p:spPr>
            <a:xfrm>
              <a:off x="5015609" y="339324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Skyscraper</a:t>
              </a:r>
              <a:endParaRPr lang="en-AT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5BFAB0-B779-1BB0-678F-C39D5360BE9B}"/>
                </a:ext>
              </a:extLst>
            </p:cNvPr>
            <p:cNvSpPr txBox="1"/>
            <p:nvPr/>
          </p:nvSpPr>
          <p:spPr>
            <a:xfrm>
              <a:off x="3986829" y="2777434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Poseidon2</a:t>
              </a:r>
              <a:endParaRPr lang="en-AT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C74F2-7E40-E4BE-CC2C-55CF5A52354B}"/>
                </a:ext>
              </a:extLst>
            </p:cNvPr>
            <p:cNvSpPr txBox="1"/>
            <p:nvPr/>
          </p:nvSpPr>
          <p:spPr>
            <a:xfrm>
              <a:off x="5313884" y="2985793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Sinsemilla</a:t>
              </a:r>
              <a:endParaRPr lang="en-AT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62360B-67B7-B345-FF06-8FBD1B083635}"/>
                </a:ext>
              </a:extLst>
            </p:cNvPr>
            <p:cNvSpPr txBox="1"/>
            <p:nvPr/>
          </p:nvSpPr>
          <p:spPr>
            <a:xfrm>
              <a:off x="5509558" y="1769860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Pedersen</a:t>
              </a:r>
              <a:endParaRPr lang="en-AT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CF4DE-A07C-6275-4306-B54035796DE2}"/>
                </a:ext>
              </a:extLst>
            </p:cNvPr>
            <p:cNvSpPr txBox="1"/>
            <p:nvPr/>
          </p:nvSpPr>
          <p:spPr>
            <a:xfrm>
              <a:off x="6847505" y="169217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Biome Light" panose="020B0303030204020804" pitchFamily="34" charset="0"/>
                  <a:cs typeface="Biome Light" panose="020B0303030204020804" pitchFamily="34" charset="0"/>
                </a:rPr>
                <a:t>MiMc</a:t>
              </a:r>
              <a:endParaRPr lang="en-AT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1C488C-4A76-7A6F-9E78-150D1EC241A8}"/>
                </a:ext>
              </a:extLst>
            </p:cNvPr>
            <p:cNvSpPr txBox="1"/>
            <p:nvPr/>
          </p:nvSpPr>
          <p:spPr>
            <a:xfrm>
              <a:off x="5672343" y="2520510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iome Light" panose="020B0303030204020804" pitchFamily="34" charset="0"/>
                  <a:cs typeface="Biome Light" panose="020B0303030204020804" pitchFamily="34" charset="0"/>
                </a:rPr>
                <a:t>R</a:t>
              </a:r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escue</a:t>
              </a:r>
              <a:endParaRPr lang="en-AT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E3BD79-1DE9-74FD-E7B9-6135754876CC}"/>
                </a:ext>
              </a:extLst>
            </p:cNvPr>
            <p:cNvSpPr txBox="1"/>
            <p:nvPr/>
          </p:nvSpPr>
          <p:spPr>
            <a:xfrm>
              <a:off x="3904903" y="3163351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iome Light" panose="020B0303030204020804" pitchFamily="34" charset="0"/>
                  <a:cs typeface="Biome Light" panose="020B0303030204020804" pitchFamily="34" charset="0"/>
                </a:rPr>
                <a:t>Griffin</a:t>
              </a:r>
              <a:endParaRPr lang="en-AT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95920-60F5-452F-6432-B61C72E9FDC8}"/>
                </a:ext>
              </a:extLst>
            </p:cNvPr>
            <p:cNvSpPr txBox="1"/>
            <p:nvPr/>
          </p:nvSpPr>
          <p:spPr>
            <a:xfrm>
              <a:off x="4555290" y="2375924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iome Light" panose="020B0303030204020804" pitchFamily="34" charset="0"/>
                  <a:cs typeface="Biome Light" panose="020B0303030204020804" pitchFamily="34" charset="0"/>
                </a:rPr>
                <a:t>Anemoi</a:t>
              </a:r>
              <a:endParaRPr lang="en-AT" dirty="0"/>
            </a:p>
          </p:txBody>
        </p:sp>
      </p:grpSp>
      <p:sp>
        <p:nvSpPr>
          <p:cNvPr id="28" name="Cloud 27">
            <a:extLst>
              <a:ext uri="{FF2B5EF4-FFF2-40B4-BE49-F238E27FC236}">
                <a16:creationId xmlns:a16="http://schemas.microsoft.com/office/drawing/2014/main" id="{BBD03745-46A9-FC97-7C55-535501793814}"/>
              </a:ext>
            </a:extLst>
          </p:cNvPr>
          <p:cNvSpPr/>
          <p:nvPr/>
        </p:nvSpPr>
        <p:spPr>
          <a:xfrm>
            <a:off x="9259069" y="1975275"/>
            <a:ext cx="1803147" cy="720082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LUT-based</a:t>
            </a:r>
            <a:endParaRPr lang="en-AT" sz="1600" b="1" dirty="0">
              <a:solidFill>
                <a:srgbClr val="00B0F0"/>
              </a:solidFill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33080B-2363-6893-7544-A5EA9302DC75}"/>
              </a:ext>
            </a:extLst>
          </p:cNvPr>
          <p:cNvSpPr/>
          <p:nvPr/>
        </p:nvSpPr>
        <p:spPr>
          <a:xfrm>
            <a:off x="1875908" y="2031194"/>
            <a:ext cx="2486541" cy="1126149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Non LUT-based</a:t>
            </a:r>
            <a:endParaRPr lang="en-AT" sz="1600" b="1" dirty="0">
              <a:solidFill>
                <a:srgbClr val="00B05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3EAE86-2CED-F2F4-BF92-E7604C15EFC5}"/>
              </a:ext>
            </a:extLst>
          </p:cNvPr>
          <p:cNvGrpSpPr/>
          <p:nvPr/>
        </p:nvGrpSpPr>
        <p:grpSpPr>
          <a:xfrm>
            <a:off x="7142702" y="2601631"/>
            <a:ext cx="2509020" cy="1109599"/>
            <a:chOff x="7142702" y="2496586"/>
            <a:chExt cx="2509020" cy="1109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5A2B39-0B68-5617-9350-9AD6858D4DFC}"/>
                </a:ext>
              </a:extLst>
            </p:cNvPr>
            <p:cNvSpPr txBox="1"/>
            <p:nvPr/>
          </p:nvSpPr>
          <p:spPr>
            <a:xfrm>
              <a:off x="7142702" y="2496586"/>
              <a:ext cx="2509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Biome Light" panose="020B0303030204020804" pitchFamily="34" charset="0"/>
                  <a:cs typeface="Biome Light" panose="020B0303030204020804" pitchFamily="34" charset="0"/>
                </a:rPr>
                <a:t>Reinforced Concrete</a:t>
              </a:r>
              <a:endParaRPr lang="en-AT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C7001B-24CC-940D-3A2C-CA348FC26056}"/>
                </a:ext>
              </a:extLst>
            </p:cNvPr>
            <p:cNvSpPr txBox="1"/>
            <p:nvPr/>
          </p:nvSpPr>
          <p:spPr>
            <a:xfrm>
              <a:off x="8839583" y="323685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Tip5</a:t>
              </a:r>
              <a:endParaRPr lang="en-AT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681E615-36EA-CD13-8542-623AB95407D1}"/>
                </a:ext>
              </a:extLst>
            </p:cNvPr>
            <p:cNvSpPr txBox="1"/>
            <p:nvPr/>
          </p:nvSpPr>
          <p:spPr>
            <a:xfrm>
              <a:off x="7945491" y="296210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Biome Light" panose="020B0303030204020804" pitchFamily="34" charset="0"/>
                  <a:cs typeface="Biome Light" panose="020B0303030204020804" pitchFamily="34" charset="0"/>
                </a:rPr>
                <a:t>Tip4</a:t>
              </a:r>
              <a:endParaRPr lang="en-AT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0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4783A-6060-E94C-F974-D2564F8E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8D690FE-FCCD-C1D9-87D5-08844E0C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F86BD32-6B53-6D38-7647-8A918484B776}"/>
              </a:ext>
            </a:extLst>
          </p:cNvPr>
          <p:cNvSpPr/>
          <p:nvPr/>
        </p:nvSpPr>
        <p:spPr>
          <a:xfrm>
            <a:off x="924128" y="1001950"/>
            <a:ext cx="10841773" cy="5557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Threat Models</a:t>
            </a:r>
          </a:p>
          <a:p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1. Proof generated on personal machine</a:t>
            </a: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700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203B7-B5E0-CDF1-F4C1-D49437822DDD}"/>
              </a:ext>
            </a:extLst>
          </p:cNvPr>
          <p:cNvSpPr txBox="1"/>
          <p:nvPr/>
        </p:nvSpPr>
        <p:spPr>
          <a:xfrm>
            <a:off x="2106496" y="2607712"/>
            <a:ext cx="2460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6000" dirty="0"/>
              <a:t>🧑🖥️</a:t>
            </a:r>
            <a:br>
              <a:rPr lang="en-US" dirty="0"/>
            </a:br>
            <a:r>
              <a:rPr lang="en-US" dirty="0"/>
              <a:t>Independent Prover</a:t>
            </a:r>
            <a:endParaRPr lang="en-A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E8BE3-5D51-8473-7348-B02C1AB4C261}"/>
              </a:ext>
            </a:extLst>
          </p:cNvPr>
          <p:cNvSpPr txBox="1"/>
          <p:nvPr/>
        </p:nvSpPr>
        <p:spPr>
          <a:xfrm>
            <a:off x="9215655" y="2603601"/>
            <a:ext cx="1255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6000" dirty="0"/>
              <a:t>👹</a:t>
            </a:r>
            <a:endParaRPr lang="en-US" sz="6000" dirty="0"/>
          </a:p>
          <a:p>
            <a:pPr algn="ctr"/>
            <a:r>
              <a:rPr lang="en-US" dirty="0"/>
              <a:t>Adversary</a:t>
            </a:r>
            <a:endParaRPr lang="en-AT" dirty="0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2A6CF4B0-22E4-AF85-4789-CEFBA7CAD93E}"/>
              </a:ext>
            </a:extLst>
          </p:cNvPr>
          <p:cNvSpPr/>
          <p:nvPr/>
        </p:nvSpPr>
        <p:spPr>
          <a:xfrm>
            <a:off x="4767944" y="3095996"/>
            <a:ext cx="3946848" cy="261258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B6D6B9-73C6-28B1-16C0-5B61F54EBA89}"/>
              </a:ext>
            </a:extLst>
          </p:cNvPr>
          <p:cNvSpPr txBox="1"/>
          <p:nvPr/>
        </p:nvSpPr>
        <p:spPr>
          <a:xfrm>
            <a:off x="3142261" y="2060099"/>
            <a:ext cx="14157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3500" dirty="0"/>
              <a:t>⚡</a:t>
            </a:r>
            <a:r>
              <a:rPr lang="en-US" sz="3500" dirty="0"/>
              <a:t>⏱️</a:t>
            </a:r>
            <a:endParaRPr lang="en-AT" sz="3500" dirty="0"/>
          </a:p>
        </p:txBody>
      </p:sp>
      <p:sp>
        <p:nvSpPr>
          <p:cNvPr id="83" name="Arrow: Bent-Up 82">
            <a:extLst>
              <a:ext uri="{FF2B5EF4-FFF2-40B4-BE49-F238E27FC236}">
                <a16:creationId xmlns:a16="http://schemas.microsoft.com/office/drawing/2014/main" id="{70FE6D64-32ED-8D3F-0373-6E20876C0A88}"/>
              </a:ext>
            </a:extLst>
          </p:cNvPr>
          <p:cNvSpPr/>
          <p:nvPr/>
        </p:nvSpPr>
        <p:spPr>
          <a:xfrm rot="5400000">
            <a:off x="3377116" y="4330362"/>
            <a:ext cx="1435255" cy="801169"/>
          </a:xfrm>
          <a:prstGeom prst="bentUpArrow">
            <a:avLst>
              <a:gd name="adj1" fmla="val 16710"/>
              <a:gd name="adj2" fmla="val 25817"/>
              <a:gd name="adj3" fmla="val 25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DEF03A-6AFD-152C-8480-42D0AC078076}"/>
              </a:ext>
            </a:extLst>
          </p:cNvPr>
          <p:cNvSpPr txBox="1"/>
          <p:nvPr/>
        </p:nvSpPr>
        <p:spPr>
          <a:xfrm>
            <a:off x="4568302" y="4820575"/>
            <a:ext cx="10951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000" dirty="0"/>
              <a:t>📝</a:t>
            </a:r>
            <a:br>
              <a:rPr lang="en-US" sz="4000" dirty="0"/>
            </a:br>
            <a:r>
              <a:rPr lang="en-US" dirty="0"/>
              <a:t>ZK Proof</a:t>
            </a:r>
            <a:endParaRPr lang="en-A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EE8-BF30-9C0C-82C2-450E51ED8EB8}"/>
              </a:ext>
            </a:extLst>
          </p:cNvPr>
          <p:cNvSpPr txBox="1"/>
          <p:nvPr/>
        </p:nvSpPr>
        <p:spPr>
          <a:xfrm>
            <a:off x="5571987" y="3403820"/>
            <a:ext cx="22621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4000" dirty="0"/>
              <a:t>📃</a:t>
            </a:r>
            <a:br>
              <a:rPr lang="en-US" sz="1800" dirty="0"/>
            </a:br>
            <a:r>
              <a:rPr lang="en-US" sz="1800" dirty="0"/>
              <a:t>Cache timing exploit</a:t>
            </a:r>
            <a:endParaRPr lang="en-AT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47FC1-D56F-751D-4C77-79A16E49F033}"/>
              </a:ext>
            </a:extLst>
          </p:cNvPr>
          <p:cNvSpPr txBox="1"/>
          <p:nvPr/>
        </p:nvSpPr>
        <p:spPr>
          <a:xfrm>
            <a:off x="10334490" y="290346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secret witness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</a:rPr>
              <a:t>$$$</a:t>
            </a:r>
            <a:endParaRPr lang="en-AT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70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 animBg="1"/>
      <p:bldP spid="35" grpId="0"/>
      <p:bldP spid="83" grpId="0" animBg="1"/>
      <p:bldP spid="85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9D020-D3A3-C051-0F07-1DCDC6CB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4E1E373-41D8-64E0-0681-FFEF0BEBE09D}"/>
              </a:ext>
            </a:extLst>
          </p:cNvPr>
          <p:cNvSpPr txBox="1"/>
          <p:nvPr/>
        </p:nvSpPr>
        <p:spPr>
          <a:xfrm>
            <a:off x="1630246" y="2607712"/>
            <a:ext cx="2460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6000" dirty="0"/>
              <a:t>🧑🖥️</a:t>
            </a:r>
            <a:br>
              <a:rPr lang="en-US" dirty="0"/>
            </a:br>
            <a:r>
              <a:rPr lang="en-US" dirty="0"/>
              <a:t>Witness Holder</a:t>
            </a:r>
            <a:endParaRPr lang="en-AT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7FB7D2-F5E0-E33B-2E01-D3CC6677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E2B3CAD-7C6D-331F-F910-0429830017E5}"/>
              </a:ext>
            </a:extLst>
          </p:cNvPr>
          <p:cNvSpPr/>
          <p:nvPr/>
        </p:nvSpPr>
        <p:spPr>
          <a:xfrm>
            <a:off x="924129" y="1001950"/>
            <a:ext cx="7639020" cy="868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Threat Models (Cont.)</a:t>
            </a:r>
          </a:p>
          <a:p>
            <a:endParaRPr lang="en-US" sz="17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2. Proof generated on Cloud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9419F0-1298-3107-7734-76B3D31199B1}"/>
              </a:ext>
            </a:extLst>
          </p:cNvPr>
          <p:cNvSpPr txBox="1"/>
          <p:nvPr/>
        </p:nvSpPr>
        <p:spPr>
          <a:xfrm>
            <a:off x="4929457" y="2601654"/>
            <a:ext cx="15311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6000" dirty="0"/>
              <a:t>🖥️</a:t>
            </a:r>
            <a:endParaRPr lang="en-US" sz="6000" dirty="0"/>
          </a:p>
          <a:p>
            <a:pPr algn="ctr"/>
            <a:r>
              <a:rPr lang="en-US" dirty="0"/>
              <a:t>Cloud Prover</a:t>
            </a:r>
            <a:endParaRPr lang="en-AT" dirty="0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5504F83A-677C-F4EF-EC19-2141C81994EC}"/>
              </a:ext>
            </a:extLst>
          </p:cNvPr>
          <p:cNvSpPr/>
          <p:nvPr/>
        </p:nvSpPr>
        <p:spPr>
          <a:xfrm>
            <a:off x="4142201" y="3089690"/>
            <a:ext cx="736209" cy="27386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5B0682-058A-8F33-C93B-3B3987F165AD}"/>
              </a:ext>
            </a:extLst>
          </p:cNvPr>
          <p:cNvSpPr txBox="1"/>
          <p:nvPr/>
        </p:nvSpPr>
        <p:spPr>
          <a:xfrm>
            <a:off x="3865737" y="2723707"/>
            <a:ext cx="1289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FF00"/>
                </a:highlight>
              </a:rPr>
              <a:t>plain </a:t>
            </a:r>
            <a:r>
              <a:rPr lang="en-US" sz="1500" dirty="0">
                <a:solidFill>
                  <a:srgbClr val="FF0000"/>
                </a:solidFill>
                <a:highlight>
                  <a:srgbClr val="FFFF00"/>
                </a:highlight>
              </a:rPr>
              <a:t>witness</a:t>
            </a:r>
            <a:endParaRPr lang="en-AT" sz="15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F4170-9EAF-7E71-7A20-EF01AADAE40B}"/>
              </a:ext>
            </a:extLst>
          </p:cNvPr>
          <p:cNvSpPr txBox="1"/>
          <p:nvPr/>
        </p:nvSpPr>
        <p:spPr>
          <a:xfrm>
            <a:off x="8739405" y="2603601"/>
            <a:ext cx="1255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6000" dirty="0"/>
              <a:t>👹</a:t>
            </a:r>
            <a:endParaRPr lang="en-US" sz="6000" dirty="0"/>
          </a:p>
          <a:p>
            <a:pPr algn="ctr"/>
            <a:r>
              <a:rPr lang="en-US" dirty="0"/>
              <a:t>Adversary</a:t>
            </a:r>
            <a:endParaRPr lang="en-A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DE6A0-01A2-B20A-59BD-B3B049642915}"/>
              </a:ext>
            </a:extLst>
          </p:cNvPr>
          <p:cNvSpPr txBox="1"/>
          <p:nvPr/>
        </p:nvSpPr>
        <p:spPr>
          <a:xfrm>
            <a:off x="4952032" y="2021105"/>
            <a:ext cx="14157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3500" dirty="0"/>
              <a:t>⚡</a:t>
            </a:r>
            <a:r>
              <a:rPr lang="en-US" sz="3500" dirty="0"/>
              <a:t>⏱️</a:t>
            </a:r>
            <a:endParaRPr lang="en-AT" sz="3500" dirty="0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8C30C8DC-89D1-6E7B-F83A-46BFC9D8C158}"/>
              </a:ext>
            </a:extLst>
          </p:cNvPr>
          <p:cNvSpPr/>
          <p:nvPr/>
        </p:nvSpPr>
        <p:spPr>
          <a:xfrm rot="5400000">
            <a:off x="5318211" y="4389355"/>
            <a:ext cx="1435255" cy="801169"/>
          </a:xfrm>
          <a:prstGeom prst="bentUpArrow">
            <a:avLst>
              <a:gd name="adj1" fmla="val 16710"/>
              <a:gd name="adj2" fmla="val 25817"/>
              <a:gd name="adj3" fmla="val 25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BABEA-9DF6-12F8-8DFB-A41B90A9161C}"/>
              </a:ext>
            </a:extLst>
          </p:cNvPr>
          <p:cNvSpPr txBox="1"/>
          <p:nvPr/>
        </p:nvSpPr>
        <p:spPr>
          <a:xfrm>
            <a:off x="6509397" y="4879568"/>
            <a:ext cx="10951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000" dirty="0"/>
              <a:t>📝</a:t>
            </a:r>
            <a:br>
              <a:rPr lang="en-US" sz="4000" dirty="0"/>
            </a:br>
            <a:r>
              <a:rPr lang="en-US" dirty="0"/>
              <a:t>ZK Proof</a:t>
            </a:r>
            <a:endParaRPr lang="en-AT" dirty="0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7A3CF24D-ABAE-35E8-5892-AEAE41E35F17}"/>
              </a:ext>
            </a:extLst>
          </p:cNvPr>
          <p:cNvSpPr/>
          <p:nvPr/>
        </p:nvSpPr>
        <p:spPr>
          <a:xfrm>
            <a:off x="6367804" y="3095996"/>
            <a:ext cx="2425040" cy="261258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3013C-9D62-790A-2128-593631BD4C1D}"/>
              </a:ext>
            </a:extLst>
          </p:cNvPr>
          <p:cNvSpPr txBox="1"/>
          <p:nvPr/>
        </p:nvSpPr>
        <p:spPr>
          <a:xfrm>
            <a:off x="6457007" y="3375916"/>
            <a:ext cx="22951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4000" dirty="0"/>
              <a:t>📃</a:t>
            </a:r>
            <a:br>
              <a:rPr lang="en-US" sz="1800" dirty="0"/>
            </a:br>
            <a:r>
              <a:rPr lang="en-US" sz="1800" dirty="0"/>
              <a:t>Cache timing exploit</a:t>
            </a:r>
            <a:endParaRPr lang="en-AT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C84DC-F4CA-92C8-3DD5-A1262A34722B}"/>
              </a:ext>
            </a:extLst>
          </p:cNvPr>
          <p:cNvSpPr txBox="1"/>
          <p:nvPr/>
        </p:nvSpPr>
        <p:spPr>
          <a:xfrm>
            <a:off x="9858240" y="290346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secret witness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</a:rPr>
              <a:t>$$$</a:t>
            </a:r>
            <a:endParaRPr lang="en-AT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13AE4-FDFC-25EE-079A-4101C71EAE15}"/>
              </a:ext>
            </a:extLst>
          </p:cNvPr>
          <p:cNvSpPr txBox="1"/>
          <p:nvPr/>
        </p:nvSpPr>
        <p:spPr>
          <a:xfrm>
            <a:off x="6998886" y="317557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secret witness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</a:rPr>
              <a:t>$$$</a:t>
            </a:r>
            <a:endParaRPr lang="en-AT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22C7A-7636-E012-F2BB-617D7813A7CA}"/>
              </a:ext>
            </a:extLst>
          </p:cNvPr>
          <p:cNvSpPr txBox="1"/>
          <p:nvPr/>
        </p:nvSpPr>
        <p:spPr>
          <a:xfrm>
            <a:off x="6311151" y="2917930"/>
            <a:ext cx="13773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000" dirty="0"/>
              <a:t>👹</a:t>
            </a:r>
            <a:endParaRPr lang="en-US" sz="4000" dirty="0"/>
          </a:p>
          <a:p>
            <a:r>
              <a:rPr lang="en-US" dirty="0"/>
              <a:t>(Adversary)</a:t>
            </a:r>
            <a:endParaRPr lang="en-A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064C1-21EC-E6C4-B384-9B55D360933C}"/>
              </a:ext>
            </a:extLst>
          </p:cNvPr>
          <p:cNvSpPr txBox="1"/>
          <p:nvPr/>
        </p:nvSpPr>
        <p:spPr>
          <a:xfrm>
            <a:off x="6306388" y="2005716"/>
            <a:ext cx="278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Cache timing exploits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Secure enclave exploits</a:t>
            </a:r>
            <a:endParaRPr lang="en-A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06B48-1A8B-A074-3766-85E0BCEF1D29}"/>
              </a:ext>
            </a:extLst>
          </p:cNvPr>
          <p:cNvSpPr txBox="1"/>
          <p:nvPr/>
        </p:nvSpPr>
        <p:spPr>
          <a:xfrm>
            <a:off x="3651221" y="2444877"/>
            <a:ext cx="17267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FF00"/>
                </a:highlight>
              </a:rPr>
              <a:t>encrypted </a:t>
            </a:r>
            <a:r>
              <a:rPr lang="en-US" sz="1500" dirty="0">
                <a:solidFill>
                  <a:srgbClr val="FF0000"/>
                </a:solidFill>
                <a:highlight>
                  <a:srgbClr val="FFFF00"/>
                </a:highlight>
              </a:rPr>
              <a:t>witness</a:t>
            </a:r>
            <a:endParaRPr lang="en-AT" sz="15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0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  <p:bldP spid="78" grpId="0"/>
      <p:bldP spid="78" grpId="1"/>
      <p:bldP spid="10" grpId="0"/>
      <p:bldP spid="10" grpId="1"/>
      <p:bldP spid="11" grpId="0"/>
      <p:bldP spid="11" grpId="2"/>
      <p:bldP spid="11" grpId="3"/>
      <p:bldP spid="13" grpId="0" animBg="1"/>
      <p:bldP spid="14" grpId="0"/>
      <p:bldP spid="17" grpId="0" animBg="1"/>
      <p:bldP spid="17" grpId="1" animBg="1"/>
      <p:bldP spid="18" grpId="0"/>
      <p:bldP spid="18" grpId="1"/>
      <p:bldP spid="19" grpId="0"/>
      <p:bldP spid="19" grpId="1"/>
      <p:bldP spid="5" grpId="0"/>
      <p:bldP spid="6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2D8C-AFB2-F062-5B1D-53C121366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810C0C-7F88-AF46-74FA-BF5F3C0C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8C55-9E76-46BC-9593-763FAE9FBBB8}" type="slidenum">
              <a:rPr lang="en-GB" smtClean="0"/>
              <a:t>8</a:t>
            </a:fld>
            <a:endParaRPr lang="en-GB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4C6C1BAF-52CB-E309-7DF2-2CA317FD3BC5}"/>
              </a:ext>
            </a:extLst>
          </p:cNvPr>
          <p:cNvSpPr/>
          <p:nvPr/>
        </p:nvSpPr>
        <p:spPr>
          <a:xfrm>
            <a:off x="924128" y="1001950"/>
            <a:ext cx="8333843" cy="57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Pairing-based ZK and FRI with ZK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Uses elliptic curves to support efficient verification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pairing-based proofs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Prover </a:t>
            </a:r>
            <a:r>
              <a:rPr lang="en-US" sz="1600" b="1" i="1" dirty="0">
                <a:latin typeface="Cavolini" panose="020B0502040204020203" pitchFamily="66" charset="0"/>
                <a:cs typeface="Cavolini" panose="020B0502040204020203" pitchFamily="66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holds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input (say, a coin ownership)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fixed by 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 root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proves correct execution of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Timing leakage in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when generating the proof leaks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witness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P+P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F+R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cache-based timing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 resolution attacks like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P+P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F+R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inadequate against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FRI with ZK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Insufficient pre-image bits prevent efficient inverse-interpolation to leak the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 higher resolution attack required!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[20][10]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Pairing-based ZK more vulnerable than FRI with ZK!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C6C0F7-3440-97BF-E46F-A4BC9D8DB544}"/>
              </a:ext>
            </a:extLst>
          </p:cNvPr>
          <p:cNvGrpSpPr/>
          <p:nvPr/>
        </p:nvGrpSpPr>
        <p:grpSpPr>
          <a:xfrm>
            <a:off x="8539297" y="1866337"/>
            <a:ext cx="3716303" cy="2386937"/>
            <a:chOff x="8297694" y="2324910"/>
            <a:chExt cx="3716303" cy="23869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DA0B86-E0A1-3430-FEC1-E495628EB4E4}"/>
                </a:ext>
              </a:extLst>
            </p:cNvPr>
            <p:cNvSpPr/>
            <p:nvPr/>
          </p:nvSpPr>
          <p:spPr>
            <a:xfrm>
              <a:off x="8297694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1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56E346-6F2E-24C7-A650-5CD40E2A332D}"/>
                </a:ext>
              </a:extLst>
            </p:cNvPr>
            <p:cNvSpPr/>
            <p:nvPr/>
          </p:nvSpPr>
          <p:spPr>
            <a:xfrm>
              <a:off x="9257489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2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101DAF-9512-3D90-C30E-876C45F2F6A9}"/>
                </a:ext>
              </a:extLst>
            </p:cNvPr>
            <p:cNvSpPr/>
            <p:nvPr/>
          </p:nvSpPr>
          <p:spPr>
            <a:xfrm>
              <a:off x="9045245" y="3139625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88C69FD-296B-5F3A-6C2C-B0C01662DBFB}"/>
                </a:ext>
              </a:extLst>
            </p:cNvPr>
            <p:cNvCxnSpPr>
              <a:cxnSpLocks/>
              <a:stCxn id="40" idx="0"/>
              <a:endCxn id="25" idx="4"/>
            </p:cNvCxnSpPr>
            <p:nvPr/>
          </p:nvCxnSpPr>
          <p:spPr>
            <a:xfrm flipV="1">
              <a:off x="8717649" y="3416819"/>
              <a:ext cx="478375" cy="480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130E69E-4BB8-D2AA-BE24-6C316701476F}"/>
                </a:ext>
              </a:extLst>
            </p:cNvPr>
            <p:cNvCxnSpPr>
              <a:cxnSpLocks/>
              <a:stCxn id="41" idx="0"/>
              <a:endCxn id="25" idx="4"/>
            </p:cNvCxnSpPr>
            <p:nvPr/>
          </p:nvCxnSpPr>
          <p:spPr>
            <a:xfrm flipH="1" flipV="1">
              <a:off x="9196024" y="3416819"/>
              <a:ext cx="471413" cy="475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BB5D61-3AF7-506C-0E29-E81C29009EF5}"/>
                </a:ext>
              </a:extLst>
            </p:cNvPr>
            <p:cNvSpPr/>
            <p:nvPr/>
          </p:nvSpPr>
          <p:spPr>
            <a:xfrm>
              <a:off x="10214240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3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95CEB8E-F15B-D148-6841-C57D5EB760CD}"/>
                </a:ext>
              </a:extLst>
            </p:cNvPr>
            <p:cNvSpPr/>
            <p:nvPr/>
          </p:nvSpPr>
          <p:spPr>
            <a:xfrm>
              <a:off x="11174035" y="4400562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witness 4</a:t>
              </a:r>
              <a:endParaRPr lang="en-AT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8EF750-E665-F942-A452-6AD08F9757AF}"/>
                </a:ext>
              </a:extLst>
            </p:cNvPr>
            <p:cNvSpPr/>
            <p:nvPr/>
          </p:nvSpPr>
          <p:spPr>
            <a:xfrm>
              <a:off x="10961791" y="3139625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F2CE94-BFD8-F2A9-AF8F-25D8A4595946}"/>
                </a:ext>
              </a:extLst>
            </p:cNvPr>
            <p:cNvCxnSpPr>
              <a:cxnSpLocks/>
              <a:stCxn id="42" idx="0"/>
              <a:endCxn id="34" idx="4"/>
            </p:cNvCxnSpPr>
            <p:nvPr/>
          </p:nvCxnSpPr>
          <p:spPr>
            <a:xfrm flipV="1">
              <a:off x="10637536" y="3416819"/>
              <a:ext cx="475034" cy="4694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408FDE0-CB69-1FC9-C8D5-2D6AB1BBAEFC}"/>
                </a:ext>
              </a:extLst>
            </p:cNvPr>
            <p:cNvCxnSpPr>
              <a:cxnSpLocks/>
              <a:stCxn id="43" idx="0"/>
              <a:endCxn id="34" idx="4"/>
            </p:cNvCxnSpPr>
            <p:nvPr/>
          </p:nvCxnSpPr>
          <p:spPr>
            <a:xfrm flipH="1" flipV="1">
              <a:off x="11112570" y="3416819"/>
              <a:ext cx="485032" cy="467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1CE977-51F2-720E-6FDD-B6EA2E18F223}"/>
                </a:ext>
              </a:extLst>
            </p:cNvPr>
            <p:cNvSpPr/>
            <p:nvPr/>
          </p:nvSpPr>
          <p:spPr>
            <a:xfrm>
              <a:off x="9718870" y="2324910"/>
              <a:ext cx="839962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root</a:t>
              </a:r>
              <a:endParaRPr lang="en-AT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7929A98-36FB-7B32-D4AE-19DD458934A5}"/>
                </a:ext>
              </a:extLst>
            </p:cNvPr>
            <p:cNvCxnSpPr>
              <a:cxnSpLocks/>
              <a:stCxn id="25" idx="0"/>
              <a:endCxn id="37" idx="2"/>
            </p:cNvCxnSpPr>
            <p:nvPr/>
          </p:nvCxnSpPr>
          <p:spPr>
            <a:xfrm flipV="1">
              <a:off x="9196024" y="2636195"/>
              <a:ext cx="942827" cy="503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2C4AC24-1E9B-D098-6781-5D3FF39B08D1}"/>
                </a:ext>
              </a:extLst>
            </p:cNvPr>
            <p:cNvCxnSpPr>
              <a:cxnSpLocks/>
              <a:stCxn id="34" idx="0"/>
              <a:endCxn id="37" idx="2"/>
            </p:cNvCxnSpPr>
            <p:nvPr/>
          </p:nvCxnSpPr>
          <p:spPr>
            <a:xfrm flipH="1" flipV="1">
              <a:off x="10138851" y="2636195"/>
              <a:ext cx="973719" cy="503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9A897A-B677-5ADB-5FF7-280F9C426D14}"/>
                </a:ext>
              </a:extLst>
            </p:cNvPr>
            <p:cNvSpPr/>
            <p:nvPr/>
          </p:nvSpPr>
          <p:spPr>
            <a:xfrm>
              <a:off x="8566870" y="3897266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F9153F-FD8D-F7AB-CF94-81144AA3D314}"/>
                </a:ext>
              </a:extLst>
            </p:cNvPr>
            <p:cNvSpPr/>
            <p:nvPr/>
          </p:nvSpPr>
          <p:spPr>
            <a:xfrm>
              <a:off x="9516658" y="3892337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AA257-FB58-56E8-0752-764B42BC27D0}"/>
                </a:ext>
              </a:extLst>
            </p:cNvPr>
            <p:cNvSpPr/>
            <p:nvPr/>
          </p:nvSpPr>
          <p:spPr>
            <a:xfrm>
              <a:off x="10486757" y="3886292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ECB7B0-D092-884F-06B6-F40EDB2CC89A}"/>
                </a:ext>
              </a:extLst>
            </p:cNvPr>
            <p:cNvSpPr/>
            <p:nvPr/>
          </p:nvSpPr>
          <p:spPr>
            <a:xfrm>
              <a:off x="11446823" y="3883930"/>
              <a:ext cx="301558" cy="27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H</a:t>
              </a:r>
              <a:endParaRPr lang="en-AT" b="1" dirty="0">
                <a:solidFill>
                  <a:srgbClr val="00B050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8FAD7B8-FBD0-364D-A87C-B25B795D5CA9}"/>
                </a:ext>
              </a:extLst>
            </p:cNvPr>
            <p:cNvCxnSpPr>
              <a:cxnSpLocks/>
              <a:stCxn id="19" idx="0"/>
              <a:endCxn id="40" idx="4"/>
            </p:cNvCxnSpPr>
            <p:nvPr/>
          </p:nvCxnSpPr>
          <p:spPr>
            <a:xfrm flipH="1" flipV="1">
              <a:off x="8717649" y="4174460"/>
              <a:ext cx="26" cy="2261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18A5875-A2B1-3715-F9A2-6AA9739D2D3E}"/>
                </a:ext>
              </a:extLst>
            </p:cNvPr>
            <p:cNvCxnSpPr>
              <a:cxnSpLocks/>
              <a:stCxn id="22" idx="0"/>
              <a:endCxn id="41" idx="4"/>
            </p:cNvCxnSpPr>
            <p:nvPr/>
          </p:nvCxnSpPr>
          <p:spPr>
            <a:xfrm flipH="1" flipV="1">
              <a:off x="9667437" y="4169531"/>
              <a:ext cx="10033" cy="231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4369E16-0D2B-9A29-19A4-9BBB1860F25D}"/>
                </a:ext>
              </a:extLst>
            </p:cNvPr>
            <p:cNvCxnSpPr>
              <a:cxnSpLocks/>
              <a:stCxn id="32" idx="0"/>
              <a:endCxn id="42" idx="4"/>
            </p:cNvCxnSpPr>
            <p:nvPr/>
          </p:nvCxnSpPr>
          <p:spPr>
            <a:xfrm flipV="1">
              <a:off x="10634221" y="4163486"/>
              <a:ext cx="3315" cy="2370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C50C6E6-A423-7FF1-35A0-5335EE55A11D}"/>
                </a:ext>
              </a:extLst>
            </p:cNvPr>
            <p:cNvCxnSpPr>
              <a:cxnSpLocks/>
              <a:stCxn id="33" idx="0"/>
              <a:endCxn id="43" idx="4"/>
            </p:cNvCxnSpPr>
            <p:nvPr/>
          </p:nvCxnSpPr>
          <p:spPr>
            <a:xfrm flipV="1">
              <a:off x="11594016" y="4161124"/>
              <a:ext cx="3586" cy="23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9EB465-AF1A-9398-A154-764021209287}"/>
              </a:ext>
            </a:extLst>
          </p:cNvPr>
          <p:cNvSpPr txBox="1"/>
          <p:nvPr/>
        </p:nvSpPr>
        <p:spPr>
          <a:xfrm>
            <a:off x="6928699" y="2819649"/>
            <a:ext cx="8002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3500" dirty="0"/>
              <a:t>⚡</a:t>
            </a:r>
          </a:p>
        </p:txBody>
      </p:sp>
    </p:spTree>
    <p:extLst>
      <p:ext uri="{BB962C8B-B14F-4D97-AF65-F5344CB8AC3E}">
        <p14:creationId xmlns:p14="http://schemas.microsoft.com/office/powerpoint/2010/main" val="11512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8580</TotalTime>
  <Words>2882</Words>
  <Application>Microsoft Office PowerPoint</Application>
  <PresentationFormat>Custom</PresentationFormat>
  <Paragraphs>468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Biome Light</vt:lpstr>
      <vt:lpstr>Calibri</vt:lpstr>
      <vt:lpstr>Cavolini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16:9</dc:title>
  <dc:subject/>
  <dc:creator>cd@tugraz.at</dc:creator>
  <dc:description/>
  <cp:lastModifiedBy>Mukherjee, Shibam</cp:lastModifiedBy>
  <cp:revision>1046</cp:revision>
  <cp:lastPrinted>2025-03-16T12:01:00Z</cp:lastPrinted>
  <dcterms:created xsi:type="dcterms:W3CDTF">2015-08-27T14:41:22Z</dcterms:created>
  <dcterms:modified xsi:type="dcterms:W3CDTF">2025-03-22T09:51:10Z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59</vt:i4>
  </property>
</Properties>
</file>