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526" r:id="rId3"/>
    <p:sldId id="527" r:id="rId4"/>
    <p:sldId id="525" r:id="rId5"/>
    <p:sldId id="528" r:id="rId6"/>
    <p:sldId id="530" r:id="rId7"/>
    <p:sldId id="531" r:id="rId8"/>
    <p:sldId id="535" r:id="rId9"/>
    <p:sldId id="536" r:id="rId10"/>
    <p:sldId id="537" r:id="rId11"/>
    <p:sldId id="534" r:id="rId12"/>
    <p:sldId id="305" r:id="rId13"/>
    <p:sldId id="532" r:id="rId14"/>
    <p:sldId id="529" r:id="rId15"/>
    <p:sldId id="264" r:id="rId16"/>
    <p:sldId id="265" r:id="rId17"/>
    <p:sldId id="533" r:id="rId18"/>
    <p:sldId id="291" r:id="rId19"/>
    <p:sldId id="266" r:id="rId20"/>
    <p:sldId id="267" r:id="rId21"/>
    <p:sldId id="271" r:id="rId22"/>
    <p:sldId id="538" r:id="rId23"/>
    <p:sldId id="288" r:id="rId24"/>
    <p:sldId id="270" r:id="rId25"/>
    <p:sldId id="289" r:id="rId26"/>
    <p:sldId id="297" r:id="rId27"/>
    <p:sldId id="298" r:id="rId28"/>
    <p:sldId id="300" r:id="rId29"/>
    <p:sldId id="295" r:id="rId30"/>
    <p:sldId id="304" r:id="rId31"/>
    <p:sldId id="2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919C"/>
    <a:srgbClr val="FF664D"/>
    <a:srgbClr val="CACACF"/>
    <a:srgbClr val="F2F3F4"/>
    <a:srgbClr val="333333"/>
    <a:srgbClr val="E8E8E8"/>
    <a:srgbClr val="FFFFFD"/>
    <a:srgbClr val="EAEAEA"/>
    <a:srgbClr val="000026"/>
    <a:srgbClr val="5D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5"/>
    <p:restoredTop sz="94658"/>
  </p:normalViewPr>
  <p:slideViewPr>
    <p:cSldViewPr snapToGrid="0">
      <p:cViewPr varScale="1">
        <p:scale>
          <a:sx n="114" d="100"/>
          <a:sy n="114" d="100"/>
        </p:scale>
        <p:origin x="17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ACE636-0605-4D1A-B011-DB0A32D9C984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EA5D3BA-3D4F-4244-8A92-35F7F6AF9425}">
      <dgm:prSet/>
      <dgm:spPr/>
      <dgm:t>
        <a:bodyPr/>
        <a:lstStyle/>
        <a:p>
          <a:pPr>
            <a:defRPr b="1"/>
          </a:pPr>
          <a:r>
            <a:rPr lang="en-US">
              <a:solidFill>
                <a:srgbClr val="87919C"/>
              </a:solidFill>
            </a:rPr>
            <a:t>Privacy vs Compliance</a:t>
          </a:r>
        </a:p>
      </dgm:t>
    </dgm:pt>
    <dgm:pt modelId="{AB988834-B6FA-4036-8ECA-2140D33C7217}" type="parTrans" cxnId="{4EF508D5-2DC9-401C-BA94-BC0A45B044E6}">
      <dgm:prSet/>
      <dgm:spPr/>
      <dgm:t>
        <a:bodyPr/>
        <a:lstStyle/>
        <a:p>
          <a:endParaRPr lang="en-US"/>
        </a:p>
      </dgm:t>
    </dgm:pt>
    <dgm:pt modelId="{54DB304A-37ED-4AD3-9504-85F129F44CAC}" type="sibTrans" cxnId="{4EF508D5-2DC9-401C-BA94-BC0A45B044E6}">
      <dgm:prSet/>
      <dgm:spPr/>
      <dgm:t>
        <a:bodyPr/>
        <a:lstStyle/>
        <a:p>
          <a:endParaRPr lang="en-US"/>
        </a:p>
      </dgm:t>
    </dgm:pt>
    <dgm:pt modelId="{8C233159-9133-465A-85C6-56C948687DCC}">
      <dgm:prSet/>
      <dgm:spPr/>
      <dgm:t>
        <a:bodyPr/>
        <a:lstStyle/>
        <a:p>
          <a:r>
            <a:rPr lang="en-US"/>
            <a:t>Does privacy require trading off regulatory compliance?</a:t>
          </a:r>
        </a:p>
      </dgm:t>
    </dgm:pt>
    <dgm:pt modelId="{D9272839-F205-45BE-A044-CEABADC44DDB}" type="parTrans" cxnId="{25FCD2E6-B57A-4DEE-A28B-B5E73054029D}">
      <dgm:prSet/>
      <dgm:spPr/>
      <dgm:t>
        <a:bodyPr/>
        <a:lstStyle/>
        <a:p>
          <a:endParaRPr lang="en-US"/>
        </a:p>
      </dgm:t>
    </dgm:pt>
    <dgm:pt modelId="{4F09CFBA-0B4E-4133-BB41-4091DF56B375}" type="sibTrans" cxnId="{25FCD2E6-B57A-4DEE-A28B-B5E73054029D}">
      <dgm:prSet/>
      <dgm:spPr/>
      <dgm:t>
        <a:bodyPr/>
        <a:lstStyle/>
        <a:p>
          <a:endParaRPr lang="en-US"/>
        </a:p>
      </dgm:t>
    </dgm:pt>
    <dgm:pt modelId="{2E81A4AE-DD8C-4347-B7D8-E2DBB5D38C4C}">
      <dgm:prSet/>
      <dgm:spPr/>
      <dgm:t>
        <a:bodyPr/>
        <a:lstStyle/>
        <a:p>
          <a:pPr>
            <a:defRPr b="1"/>
          </a:pPr>
          <a:r>
            <a:rPr lang="en-US">
              <a:solidFill>
                <a:srgbClr val="87919C"/>
              </a:solidFill>
            </a:rPr>
            <a:t>Privacy vs Cost</a:t>
          </a:r>
        </a:p>
      </dgm:t>
    </dgm:pt>
    <dgm:pt modelId="{5FF2701A-C9A2-42BF-97BA-F7CC6C403219}" type="parTrans" cxnId="{4BBD5496-7B8A-4FBC-8C19-4098690481ED}">
      <dgm:prSet/>
      <dgm:spPr/>
      <dgm:t>
        <a:bodyPr/>
        <a:lstStyle/>
        <a:p>
          <a:endParaRPr lang="en-US"/>
        </a:p>
      </dgm:t>
    </dgm:pt>
    <dgm:pt modelId="{701B62E8-AC8B-44F6-9055-1727141E5464}" type="sibTrans" cxnId="{4BBD5496-7B8A-4FBC-8C19-4098690481ED}">
      <dgm:prSet/>
      <dgm:spPr/>
      <dgm:t>
        <a:bodyPr/>
        <a:lstStyle/>
        <a:p>
          <a:endParaRPr lang="en-US"/>
        </a:p>
      </dgm:t>
    </dgm:pt>
    <dgm:pt modelId="{8DEF9DE9-19B1-48BE-9F0C-550DD05577ED}">
      <dgm:prSet/>
      <dgm:spPr/>
      <dgm:t>
        <a:bodyPr/>
        <a:lstStyle/>
        <a:p>
          <a:r>
            <a:rPr lang="en-US"/>
            <a:t>Does privacy require access to heavy infrastructure?</a:t>
          </a:r>
        </a:p>
      </dgm:t>
    </dgm:pt>
    <dgm:pt modelId="{803936BC-29BA-4617-B31E-CAF04BD684F4}" type="parTrans" cxnId="{4F8E504A-8644-4351-B4F7-2EF975A4FF03}">
      <dgm:prSet/>
      <dgm:spPr/>
      <dgm:t>
        <a:bodyPr/>
        <a:lstStyle/>
        <a:p>
          <a:endParaRPr lang="en-US"/>
        </a:p>
      </dgm:t>
    </dgm:pt>
    <dgm:pt modelId="{0EFA742C-8A6E-4D66-98B1-A8B627E2D541}" type="sibTrans" cxnId="{4F8E504A-8644-4351-B4F7-2EF975A4FF03}">
      <dgm:prSet/>
      <dgm:spPr/>
      <dgm:t>
        <a:bodyPr/>
        <a:lstStyle/>
        <a:p>
          <a:endParaRPr lang="en-US"/>
        </a:p>
      </dgm:t>
    </dgm:pt>
    <dgm:pt modelId="{A69FDAD7-D1D5-46AC-A83D-61A42F23A87E}">
      <dgm:prSet/>
      <dgm:spPr/>
      <dgm:t>
        <a:bodyPr/>
        <a:lstStyle/>
        <a:p>
          <a:pPr>
            <a:defRPr b="1"/>
          </a:pPr>
          <a:r>
            <a:rPr lang="en-US">
              <a:solidFill>
                <a:srgbClr val="87919C"/>
              </a:solidFill>
            </a:rPr>
            <a:t>Privacy vs Usability</a:t>
          </a:r>
        </a:p>
      </dgm:t>
    </dgm:pt>
    <dgm:pt modelId="{2D7B13E8-C560-4BA0-9529-75679EB2DAAE}" type="parTrans" cxnId="{F041F798-6B4B-43E4-A50B-122B534307EA}">
      <dgm:prSet/>
      <dgm:spPr/>
      <dgm:t>
        <a:bodyPr/>
        <a:lstStyle/>
        <a:p>
          <a:endParaRPr lang="en-US"/>
        </a:p>
      </dgm:t>
    </dgm:pt>
    <dgm:pt modelId="{F1FF61C2-35F0-4845-AD79-833ED8C30E3B}" type="sibTrans" cxnId="{F041F798-6B4B-43E4-A50B-122B534307EA}">
      <dgm:prSet/>
      <dgm:spPr/>
      <dgm:t>
        <a:bodyPr/>
        <a:lstStyle/>
        <a:p>
          <a:endParaRPr lang="en-US"/>
        </a:p>
      </dgm:t>
    </dgm:pt>
    <dgm:pt modelId="{4C5D7D45-FCE9-41A7-8BBC-A8898E089AB1}">
      <dgm:prSet/>
      <dgm:spPr/>
      <dgm:t>
        <a:bodyPr/>
        <a:lstStyle/>
        <a:p>
          <a:r>
            <a:rPr lang="en-US"/>
            <a:t>Do we need specialized toolchains to develop privacy solutions?</a:t>
          </a:r>
        </a:p>
      </dgm:t>
    </dgm:pt>
    <dgm:pt modelId="{DE20C43E-A757-4B57-B10B-62C4A6C5571A}" type="parTrans" cxnId="{E25FAD60-165B-4C5D-9E84-441D37E47A9D}">
      <dgm:prSet/>
      <dgm:spPr/>
      <dgm:t>
        <a:bodyPr/>
        <a:lstStyle/>
        <a:p>
          <a:endParaRPr lang="en-US"/>
        </a:p>
      </dgm:t>
    </dgm:pt>
    <dgm:pt modelId="{2373E685-24DA-4C19-AE71-8204846B87DC}" type="sibTrans" cxnId="{E25FAD60-165B-4C5D-9E84-441D37E47A9D}">
      <dgm:prSet/>
      <dgm:spPr/>
      <dgm:t>
        <a:bodyPr/>
        <a:lstStyle/>
        <a:p>
          <a:endParaRPr lang="en-US"/>
        </a:p>
      </dgm:t>
    </dgm:pt>
    <dgm:pt modelId="{141F8C17-39BF-404F-B237-E32779C0893B}">
      <dgm:prSet/>
      <dgm:spPr/>
      <dgm:t>
        <a:bodyPr/>
        <a:lstStyle/>
        <a:p>
          <a:pPr>
            <a:defRPr b="1"/>
          </a:pPr>
          <a:r>
            <a:rPr lang="en-US">
              <a:solidFill>
                <a:srgbClr val="87919C"/>
              </a:solidFill>
            </a:rPr>
            <a:t>Privacy vs Trust</a:t>
          </a:r>
        </a:p>
      </dgm:t>
    </dgm:pt>
    <dgm:pt modelId="{D8A6CDAC-62A5-420A-B24F-67F4D324AB48}" type="parTrans" cxnId="{3DB8848A-F6F5-4960-A3E4-D46BF45ADC6B}">
      <dgm:prSet/>
      <dgm:spPr/>
      <dgm:t>
        <a:bodyPr/>
        <a:lstStyle/>
        <a:p>
          <a:endParaRPr lang="en-US"/>
        </a:p>
      </dgm:t>
    </dgm:pt>
    <dgm:pt modelId="{7942DFF0-9C5B-4D48-AA05-30391529EF87}" type="sibTrans" cxnId="{3DB8848A-F6F5-4960-A3E4-D46BF45ADC6B}">
      <dgm:prSet/>
      <dgm:spPr/>
      <dgm:t>
        <a:bodyPr/>
        <a:lstStyle/>
        <a:p>
          <a:endParaRPr lang="en-US"/>
        </a:p>
      </dgm:t>
    </dgm:pt>
    <dgm:pt modelId="{5BBD225A-80A0-45D3-B89B-176530D38FBE}">
      <dgm:prSet/>
      <dgm:spPr/>
      <dgm:t>
        <a:bodyPr/>
        <a:lstStyle/>
        <a:p>
          <a:r>
            <a:rPr lang="en-US"/>
            <a:t>Does privacy require trusted intermediaries?</a:t>
          </a:r>
        </a:p>
      </dgm:t>
    </dgm:pt>
    <dgm:pt modelId="{9A928E45-932C-41D7-9C62-2426ED927C6C}" type="parTrans" cxnId="{3621F175-0409-4613-9F9C-B105541FBE25}">
      <dgm:prSet/>
      <dgm:spPr/>
      <dgm:t>
        <a:bodyPr/>
        <a:lstStyle/>
        <a:p>
          <a:endParaRPr lang="en-US"/>
        </a:p>
      </dgm:t>
    </dgm:pt>
    <dgm:pt modelId="{ECD56F01-85DC-4608-8CB2-7351C44B12B4}" type="sibTrans" cxnId="{3621F175-0409-4613-9F9C-B105541FBE25}">
      <dgm:prSet/>
      <dgm:spPr/>
      <dgm:t>
        <a:bodyPr/>
        <a:lstStyle/>
        <a:p>
          <a:endParaRPr lang="en-US"/>
        </a:p>
      </dgm:t>
    </dgm:pt>
    <dgm:pt modelId="{78BEEC19-8AC0-4551-86CC-03023AE319AA}" type="pres">
      <dgm:prSet presAssocID="{29ACE636-0605-4D1A-B011-DB0A32D9C984}" presName="root" presStyleCnt="0">
        <dgm:presLayoutVars>
          <dgm:dir/>
          <dgm:resizeHandles val="exact"/>
        </dgm:presLayoutVars>
      </dgm:prSet>
      <dgm:spPr/>
    </dgm:pt>
    <dgm:pt modelId="{8772F4C7-95B8-431C-AD71-78C2CB803E81}" type="pres">
      <dgm:prSet presAssocID="{FEA5D3BA-3D4F-4244-8A92-35F7F6AF9425}" presName="compNode" presStyleCnt="0"/>
      <dgm:spPr/>
    </dgm:pt>
    <dgm:pt modelId="{134D1727-EA95-4906-BCB3-ACE67505998D}" type="pres">
      <dgm:prSet presAssocID="{FEA5D3BA-3D4F-4244-8A92-35F7F6AF942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3E250A4C-1955-4C31-ACDF-C47BF48E9D9C}" type="pres">
      <dgm:prSet presAssocID="{FEA5D3BA-3D4F-4244-8A92-35F7F6AF9425}" presName="iconSpace" presStyleCnt="0"/>
      <dgm:spPr/>
    </dgm:pt>
    <dgm:pt modelId="{37D6B181-79E8-4E22-A627-246A052F5EED}" type="pres">
      <dgm:prSet presAssocID="{FEA5D3BA-3D4F-4244-8A92-35F7F6AF9425}" presName="parTx" presStyleLbl="revTx" presStyleIdx="0" presStyleCnt="8">
        <dgm:presLayoutVars>
          <dgm:chMax val="0"/>
          <dgm:chPref val="0"/>
        </dgm:presLayoutVars>
      </dgm:prSet>
      <dgm:spPr/>
    </dgm:pt>
    <dgm:pt modelId="{AE51F9B3-2CA9-4E30-B19B-397F07102633}" type="pres">
      <dgm:prSet presAssocID="{FEA5D3BA-3D4F-4244-8A92-35F7F6AF9425}" presName="txSpace" presStyleCnt="0"/>
      <dgm:spPr/>
    </dgm:pt>
    <dgm:pt modelId="{8DEECEEF-6E50-4BEC-A2F4-C480AD6681C3}" type="pres">
      <dgm:prSet presAssocID="{FEA5D3BA-3D4F-4244-8A92-35F7F6AF9425}" presName="desTx" presStyleLbl="revTx" presStyleIdx="1" presStyleCnt="8">
        <dgm:presLayoutVars/>
      </dgm:prSet>
      <dgm:spPr/>
    </dgm:pt>
    <dgm:pt modelId="{F1B5B6BE-1E32-442C-9080-A005EB96A9BF}" type="pres">
      <dgm:prSet presAssocID="{54DB304A-37ED-4AD3-9504-85F129F44CAC}" presName="sibTrans" presStyleCnt="0"/>
      <dgm:spPr/>
    </dgm:pt>
    <dgm:pt modelId="{48FF6D79-C9D5-4B4B-A175-8B2853FE6923}" type="pres">
      <dgm:prSet presAssocID="{2E81A4AE-DD8C-4347-B7D8-E2DBB5D38C4C}" presName="compNode" presStyleCnt="0"/>
      <dgm:spPr/>
    </dgm:pt>
    <dgm:pt modelId="{87052C7D-1E0F-420C-9FE5-F866793F2B96}" type="pres">
      <dgm:prSet presAssocID="{2E81A4AE-DD8C-4347-B7D8-E2DBB5D38C4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8419EC2-91C7-41A2-9D52-47CCC7B9D809}" type="pres">
      <dgm:prSet presAssocID="{2E81A4AE-DD8C-4347-B7D8-E2DBB5D38C4C}" presName="iconSpace" presStyleCnt="0"/>
      <dgm:spPr/>
    </dgm:pt>
    <dgm:pt modelId="{92CA25B3-E04E-4C56-B624-1F4875D5BCEC}" type="pres">
      <dgm:prSet presAssocID="{2E81A4AE-DD8C-4347-B7D8-E2DBB5D38C4C}" presName="parTx" presStyleLbl="revTx" presStyleIdx="2" presStyleCnt="8">
        <dgm:presLayoutVars>
          <dgm:chMax val="0"/>
          <dgm:chPref val="0"/>
        </dgm:presLayoutVars>
      </dgm:prSet>
      <dgm:spPr/>
    </dgm:pt>
    <dgm:pt modelId="{E7337B6B-AE32-48E9-B81F-8F771DFF5494}" type="pres">
      <dgm:prSet presAssocID="{2E81A4AE-DD8C-4347-B7D8-E2DBB5D38C4C}" presName="txSpace" presStyleCnt="0"/>
      <dgm:spPr/>
    </dgm:pt>
    <dgm:pt modelId="{78023A53-D40A-4FD1-BB64-532C8CEF616D}" type="pres">
      <dgm:prSet presAssocID="{2E81A4AE-DD8C-4347-B7D8-E2DBB5D38C4C}" presName="desTx" presStyleLbl="revTx" presStyleIdx="3" presStyleCnt="8">
        <dgm:presLayoutVars/>
      </dgm:prSet>
      <dgm:spPr/>
    </dgm:pt>
    <dgm:pt modelId="{45EAEDCC-3AD1-4598-BD8A-D8E917744732}" type="pres">
      <dgm:prSet presAssocID="{701B62E8-AC8B-44F6-9055-1727141E5464}" presName="sibTrans" presStyleCnt="0"/>
      <dgm:spPr/>
    </dgm:pt>
    <dgm:pt modelId="{E0B6459D-FEC6-4D5B-B34A-1F1D33D1B2DF}" type="pres">
      <dgm:prSet presAssocID="{A69FDAD7-D1D5-46AC-A83D-61A42F23A87E}" presName="compNode" presStyleCnt="0"/>
      <dgm:spPr/>
    </dgm:pt>
    <dgm:pt modelId="{A7D7E980-48FD-452E-A54F-57CE970B3FE8}" type="pres">
      <dgm:prSet presAssocID="{A69FDAD7-D1D5-46AC-A83D-61A42F23A87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C538372C-25C6-4E9C-B9D2-AA4B44ACAF23}" type="pres">
      <dgm:prSet presAssocID="{A69FDAD7-D1D5-46AC-A83D-61A42F23A87E}" presName="iconSpace" presStyleCnt="0"/>
      <dgm:spPr/>
    </dgm:pt>
    <dgm:pt modelId="{E599A117-AC80-4CF3-A616-EECAF7F976B4}" type="pres">
      <dgm:prSet presAssocID="{A69FDAD7-D1D5-46AC-A83D-61A42F23A87E}" presName="parTx" presStyleLbl="revTx" presStyleIdx="4" presStyleCnt="8">
        <dgm:presLayoutVars>
          <dgm:chMax val="0"/>
          <dgm:chPref val="0"/>
        </dgm:presLayoutVars>
      </dgm:prSet>
      <dgm:spPr/>
    </dgm:pt>
    <dgm:pt modelId="{972E99DB-0D15-418F-93BA-CA05C2842080}" type="pres">
      <dgm:prSet presAssocID="{A69FDAD7-D1D5-46AC-A83D-61A42F23A87E}" presName="txSpace" presStyleCnt="0"/>
      <dgm:spPr/>
    </dgm:pt>
    <dgm:pt modelId="{BDF1F5CF-71A7-4684-9999-D0C241A9E155}" type="pres">
      <dgm:prSet presAssocID="{A69FDAD7-D1D5-46AC-A83D-61A42F23A87E}" presName="desTx" presStyleLbl="revTx" presStyleIdx="5" presStyleCnt="8">
        <dgm:presLayoutVars/>
      </dgm:prSet>
      <dgm:spPr/>
    </dgm:pt>
    <dgm:pt modelId="{59F0738F-C27F-4699-AB57-027B5CF3715C}" type="pres">
      <dgm:prSet presAssocID="{F1FF61C2-35F0-4845-AD79-833ED8C30E3B}" presName="sibTrans" presStyleCnt="0"/>
      <dgm:spPr/>
    </dgm:pt>
    <dgm:pt modelId="{3D82CBC2-FF4D-40CF-94A8-CCAFCD8C5F2E}" type="pres">
      <dgm:prSet presAssocID="{141F8C17-39BF-404F-B237-E32779C0893B}" presName="compNode" presStyleCnt="0"/>
      <dgm:spPr/>
    </dgm:pt>
    <dgm:pt modelId="{FD897C44-D3C4-48FB-952C-88F36C374F13}" type="pres">
      <dgm:prSet presAssocID="{141F8C17-39BF-404F-B237-E32779C0893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DADA3EE9-E5E4-4B20-BC0C-BBB1C7ADBAB8}" type="pres">
      <dgm:prSet presAssocID="{141F8C17-39BF-404F-B237-E32779C0893B}" presName="iconSpace" presStyleCnt="0"/>
      <dgm:spPr/>
    </dgm:pt>
    <dgm:pt modelId="{62FC75E4-67B6-47CC-8B2F-63F52FB3DFB5}" type="pres">
      <dgm:prSet presAssocID="{141F8C17-39BF-404F-B237-E32779C0893B}" presName="parTx" presStyleLbl="revTx" presStyleIdx="6" presStyleCnt="8">
        <dgm:presLayoutVars>
          <dgm:chMax val="0"/>
          <dgm:chPref val="0"/>
        </dgm:presLayoutVars>
      </dgm:prSet>
      <dgm:spPr/>
    </dgm:pt>
    <dgm:pt modelId="{33951049-9553-4525-ACE4-1A0B438D8A81}" type="pres">
      <dgm:prSet presAssocID="{141F8C17-39BF-404F-B237-E32779C0893B}" presName="txSpace" presStyleCnt="0"/>
      <dgm:spPr/>
    </dgm:pt>
    <dgm:pt modelId="{A8995DC7-642C-4BEA-B214-57767CC93D44}" type="pres">
      <dgm:prSet presAssocID="{141F8C17-39BF-404F-B237-E32779C0893B}" presName="desTx" presStyleLbl="revTx" presStyleIdx="7" presStyleCnt="8">
        <dgm:presLayoutVars/>
      </dgm:prSet>
      <dgm:spPr/>
    </dgm:pt>
  </dgm:ptLst>
  <dgm:cxnLst>
    <dgm:cxn modelId="{2A466819-FBF3-460F-B13B-26F0955D6147}" type="presOf" srcId="{4C5D7D45-FCE9-41A7-8BBC-A8898E089AB1}" destId="{BDF1F5CF-71A7-4684-9999-D0C241A9E155}" srcOrd="0" destOrd="0" presId="urn:microsoft.com/office/officeart/2018/2/layout/IconLabelDescriptionList"/>
    <dgm:cxn modelId="{FE72F723-4DBD-4411-A4D4-3DE53700981D}" type="presOf" srcId="{FEA5D3BA-3D4F-4244-8A92-35F7F6AF9425}" destId="{37D6B181-79E8-4E22-A627-246A052F5EED}" srcOrd="0" destOrd="0" presId="urn:microsoft.com/office/officeart/2018/2/layout/IconLabelDescriptionList"/>
    <dgm:cxn modelId="{4F8E504A-8644-4351-B4F7-2EF975A4FF03}" srcId="{2E81A4AE-DD8C-4347-B7D8-E2DBB5D38C4C}" destId="{8DEF9DE9-19B1-48BE-9F0C-550DD05577ED}" srcOrd="0" destOrd="0" parTransId="{803936BC-29BA-4617-B31E-CAF04BD684F4}" sibTransId="{0EFA742C-8A6E-4D66-98B1-A8B627E2D541}"/>
    <dgm:cxn modelId="{19E92A5A-DEDC-48BA-A781-272BDEB4160E}" type="presOf" srcId="{A69FDAD7-D1D5-46AC-A83D-61A42F23A87E}" destId="{E599A117-AC80-4CF3-A616-EECAF7F976B4}" srcOrd="0" destOrd="0" presId="urn:microsoft.com/office/officeart/2018/2/layout/IconLabelDescriptionList"/>
    <dgm:cxn modelId="{00F20B5B-CEA5-4E16-B697-E14ED6DD73AC}" type="presOf" srcId="{8C233159-9133-465A-85C6-56C948687DCC}" destId="{8DEECEEF-6E50-4BEC-A2F4-C480AD6681C3}" srcOrd="0" destOrd="0" presId="urn:microsoft.com/office/officeart/2018/2/layout/IconLabelDescriptionList"/>
    <dgm:cxn modelId="{99409C5F-D797-4194-BC47-20AA23F7E041}" type="presOf" srcId="{141F8C17-39BF-404F-B237-E32779C0893B}" destId="{62FC75E4-67B6-47CC-8B2F-63F52FB3DFB5}" srcOrd="0" destOrd="0" presId="urn:microsoft.com/office/officeart/2018/2/layout/IconLabelDescriptionList"/>
    <dgm:cxn modelId="{C4D1C75F-B350-4108-8E77-00E21EFAEE23}" type="presOf" srcId="{29ACE636-0605-4D1A-B011-DB0A32D9C984}" destId="{78BEEC19-8AC0-4551-86CC-03023AE319AA}" srcOrd="0" destOrd="0" presId="urn:microsoft.com/office/officeart/2018/2/layout/IconLabelDescriptionList"/>
    <dgm:cxn modelId="{E25FAD60-165B-4C5D-9E84-441D37E47A9D}" srcId="{A69FDAD7-D1D5-46AC-A83D-61A42F23A87E}" destId="{4C5D7D45-FCE9-41A7-8BBC-A8898E089AB1}" srcOrd="0" destOrd="0" parTransId="{DE20C43E-A757-4B57-B10B-62C4A6C5571A}" sibTransId="{2373E685-24DA-4C19-AE71-8204846B87DC}"/>
    <dgm:cxn modelId="{3621F175-0409-4613-9F9C-B105541FBE25}" srcId="{141F8C17-39BF-404F-B237-E32779C0893B}" destId="{5BBD225A-80A0-45D3-B89B-176530D38FBE}" srcOrd="0" destOrd="0" parTransId="{9A928E45-932C-41D7-9C62-2426ED927C6C}" sibTransId="{ECD56F01-85DC-4608-8CB2-7351C44B12B4}"/>
    <dgm:cxn modelId="{3DB8848A-F6F5-4960-A3E4-D46BF45ADC6B}" srcId="{29ACE636-0605-4D1A-B011-DB0A32D9C984}" destId="{141F8C17-39BF-404F-B237-E32779C0893B}" srcOrd="3" destOrd="0" parTransId="{D8A6CDAC-62A5-420A-B24F-67F4D324AB48}" sibTransId="{7942DFF0-9C5B-4D48-AA05-30391529EF87}"/>
    <dgm:cxn modelId="{4BBD5496-7B8A-4FBC-8C19-4098690481ED}" srcId="{29ACE636-0605-4D1A-B011-DB0A32D9C984}" destId="{2E81A4AE-DD8C-4347-B7D8-E2DBB5D38C4C}" srcOrd="1" destOrd="0" parTransId="{5FF2701A-C9A2-42BF-97BA-F7CC6C403219}" sibTransId="{701B62E8-AC8B-44F6-9055-1727141E5464}"/>
    <dgm:cxn modelId="{F041F798-6B4B-43E4-A50B-122B534307EA}" srcId="{29ACE636-0605-4D1A-B011-DB0A32D9C984}" destId="{A69FDAD7-D1D5-46AC-A83D-61A42F23A87E}" srcOrd="2" destOrd="0" parTransId="{2D7B13E8-C560-4BA0-9529-75679EB2DAAE}" sibTransId="{F1FF61C2-35F0-4845-AD79-833ED8C30E3B}"/>
    <dgm:cxn modelId="{35A4539A-F2C4-4B71-A6BD-732A6C229FA6}" type="presOf" srcId="{8DEF9DE9-19B1-48BE-9F0C-550DD05577ED}" destId="{78023A53-D40A-4FD1-BB64-532C8CEF616D}" srcOrd="0" destOrd="0" presId="urn:microsoft.com/office/officeart/2018/2/layout/IconLabelDescriptionList"/>
    <dgm:cxn modelId="{C6A223B5-7617-4C12-AAE1-5F96A910CC17}" type="presOf" srcId="{2E81A4AE-DD8C-4347-B7D8-E2DBB5D38C4C}" destId="{92CA25B3-E04E-4C56-B624-1F4875D5BCEC}" srcOrd="0" destOrd="0" presId="urn:microsoft.com/office/officeart/2018/2/layout/IconLabelDescriptionList"/>
    <dgm:cxn modelId="{D0E0F1C9-800A-4923-9618-11DDCBC9AE5D}" type="presOf" srcId="{5BBD225A-80A0-45D3-B89B-176530D38FBE}" destId="{A8995DC7-642C-4BEA-B214-57767CC93D44}" srcOrd="0" destOrd="0" presId="urn:microsoft.com/office/officeart/2018/2/layout/IconLabelDescriptionList"/>
    <dgm:cxn modelId="{4EF508D5-2DC9-401C-BA94-BC0A45B044E6}" srcId="{29ACE636-0605-4D1A-B011-DB0A32D9C984}" destId="{FEA5D3BA-3D4F-4244-8A92-35F7F6AF9425}" srcOrd="0" destOrd="0" parTransId="{AB988834-B6FA-4036-8ECA-2140D33C7217}" sibTransId="{54DB304A-37ED-4AD3-9504-85F129F44CAC}"/>
    <dgm:cxn modelId="{25FCD2E6-B57A-4DEE-A28B-B5E73054029D}" srcId="{FEA5D3BA-3D4F-4244-8A92-35F7F6AF9425}" destId="{8C233159-9133-465A-85C6-56C948687DCC}" srcOrd="0" destOrd="0" parTransId="{D9272839-F205-45BE-A044-CEABADC44DDB}" sibTransId="{4F09CFBA-0B4E-4133-BB41-4091DF56B375}"/>
    <dgm:cxn modelId="{4F284393-F08B-45C1-AFCE-928294A20056}" type="presParOf" srcId="{78BEEC19-8AC0-4551-86CC-03023AE319AA}" destId="{8772F4C7-95B8-431C-AD71-78C2CB803E81}" srcOrd="0" destOrd="0" presId="urn:microsoft.com/office/officeart/2018/2/layout/IconLabelDescriptionList"/>
    <dgm:cxn modelId="{79C39352-C80D-4416-8F78-BF02A43C8A5E}" type="presParOf" srcId="{8772F4C7-95B8-431C-AD71-78C2CB803E81}" destId="{134D1727-EA95-4906-BCB3-ACE67505998D}" srcOrd="0" destOrd="0" presId="urn:microsoft.com/office/officeart/2018/2/layout/IconLabelDescriptionList"/>
    <dgm:cxn modelId="{6DFEF714-CAA9-40EE-A4CF-E1DB0DF0562C}" type="presParOf" srcId="{8772F4C7-95B8-431C-AD71-78C2CB803E81}" destId="{3E250A4C-1955-4C31-ACDF-C47BF48E9D9C}" srcOrd="1" destOrd="0" presId="urn:microsoft.com/office/officeart/2018/2/layout/IconLabelDescriptionList"/>
    <dgm:cxn modelId="{D9F51293-45E4-45A9-B696-9E26EF5735F8}" type="presParOf" srcId="{8772F4C7-95B8-431C-AD71-78C2CB803E81}" destId="{37D6B181-79E8-4E22-A627-246A052F5EED}" srcOrd="2" destOrd="0" presId="urn:microsoft.com/office/officeart/2018/2/layout/IconLabelDescriptionList"/>
    <dgm:cxn modelId="{E1DF064F-3FA7-4DC9-A07B-78DDB4F808F6}" type="presParOf" srcId="{8772F4C7-95B8-431C-AD71-78C2CB803E81}" destId="{AE51F9B3-2CA9-4E30-B19B-397F07102633}" srcOrd="3" destOrd="0" presId="urn:microsoft.com/office/officeart/2018/2/layout/IconLabelDescriptionList"/>
    <dgm:cxn modelId="{A99D4700-5852-4D9C-8B24-5A2E2E37C043}" type="presParOf" srcId="{8772F4C7-95B8-431C-AD71-78C2CB803E81}" destId="{8DEECEEF-6E50-4BEC-A2F4-C480AD6681C3}" srcOrd="4" destOrd="0" presId="urn:microsoft.com/office/officeart/2018/2/layout/IconLabelDescriptionList"/>
    <dgm:cxn modelId="{7488B1E4-8E20-4224-BABA-6AB843583A7A}" type="presParOf" srcId="{78BEEC19-8AC0-4551-86CC-03023AE319AA}" destId="{F1B5B6BE-1E32-442C-9080-A005EB96A9BF}" srcOrd="1" destOrd="0" presId="urn:microsoft.com/office/officeart/2018/2/layout/IconLabelDescriptionList"/>
    <dgm:cxn modelId="{2FEAAED5-391B-4D77-BA47-04C6A9205F54}" type="presParOf" srcId="{78BEEC19-8AC0-4551-86CC-03023AE319AA}" destId="{48FF6D79-C9D5-4B4B-A175-8B2853FE6923}" srcOrd="2" destOrd="0" presId="urn:microsoft.com/office/officeart/2018/2/layout/IconLabelDescriptionList"/>
    <dgm:cxn modelId="{5C88C4E3-ABCD-440D-9E9C-9FA1F42FDDDA}" type="presParOf" srcId="{48FF6D79-C9D5-4B4B-A175-8B2853FE6923}" destId="{87052C7D-1E0F-420C-9FE5-F866793F2B96}" srcOrd="0" destOrd="0" presId="urn:microsoft.com/office/officeart/2018/2/layout/IconLabelDescriptionList"/>
    <dgm:cxn modelId="{8551E9A1-74B2-4351-9C0E-AADC43AF33A2}" type="presParOf" srcId="{48FF6D79-C9D5-4B4B-A175-8B2853FE6923}" destId="{88419EC2-91C7-41A2-9D52-47CCC7B9D809}" srcOrd="1" destOrd="0" presId="urn:microsoft.com/office/officeart/2018/2/layout/IconLabelDescriptionList"/>
    <dgm:cxn modelId="{E0C4CF13-5916-49D4-8D60-8607CCC3052D}" type="presParOf" srcId="{48FF6D79-C9D5-4B4B-A175-8B2853FE6923}" destId="{92CA25B3-E04E-4C56-B624-1F4875D5BCEC}" srcOrd="2" destOrd="0" presId="urn:microsoft.com/office/officeart/2018/2/layout/IconLabelDescriptionList"/>
    <dgm:cxn modelId="{DC27BD81-D9ED-40E3-AAB4-B9CBF30BD49C}" type="presParOf" srcId="{48FF6D79-C9D5-4B4B-A175-8B2853FE6923}" destId="{E7337B6B-AE32-48E9-B81F-8F771DFF5494}" srcOrd="3" destOrd="0" presId="urn:microsoft.com/office/officeart/2018/2/layout/IconLabelDescriptionList"/>
    <dgm:cxn modelId="{56332718-4809-4114-8651-C7515BF63243}" type="presParOf" srcId="{48FF6D79-C9D5-4B4B-A175-8B2853FE6923}" destId="{78023A53-D40A-4FD1-BB64-532C8CEF616D}" srcOrd="4" destOrd="0" presId="urn:microsoft.com/office/officeart/2018/2/layout/IconLabelDescriptionList"/>
    <dgm:cxn modelId="{263E7608-7F27-4075-8538-0B2C058EC476}" type="presParOf" srcId="{78BEEC19-8AC0-4551-86CC-03023AE319AA}" destId="{45EAEDCC-3AD1-4598-BD8A-D8E917744732}" srcOrd="3" destOrd="0" presId="urn:microsoft.com/office/officeart/2018/2/layout/IconLabelDescriptionList"/>
    <dgm:cxn modelId="{9B298214-A3BD-4E8C-BBC8-50369007CA73}" type="presParOf" srcId="{78BEEC19-8AC0-4551-86CC-03023AE319AA}" destId="{E0B6459D-FEC6-4D5B-B34A-1F1D33D1B2DF}" srcOrd="4" destOrd="0" presId="urn:microsoft.com/office/officeart/2018/2/layout/IconLabelDescriptionList"/>
    <dgm:cxn modelId="{9CB8491A-AB3C-4DE2-BA2C-2419A90EB512}" type="presParOf" srcId="{E0B6459D-FEC6-4D5B-B34A-1F1D33D1B2DF}" destId="{A7D7E980-48FD-452E-A54F-57CE970B3FE8}" srcOrd="0" destOrd="0" presId="urn:microsoft.com/office/officeart/2018/2/layout/IconLabelDescriptionList"/>
    <dgm:cxn modelId="{1EA82D71-0960-4A42-9F3A-7B36EEB5D518}" type="presParOf" srcId="{E0B6459D-FEC6-4D5B-B34A-1F1D33D1B2DF}" destId="{C538372C-25C6-4E9C-B9D2-AA4B44ACAF23}" srcOrd="1" destOrd="0" presId="urn:microsoft.com/office/officeart/2018/2/layout/IconLabelDescriptionList"/>
    <dgm:cxn modelId="{3D7E3A80-A867-43D1-AA3D-46C53DC999A6}" type="presParOf" srcId="{E0B6459D-FEC6-4D5B-B34A-1F1D33D1B2DF}" destId="{E599A117-AC80-4CF3-A616-EECAF7F976B4}" srcOrd="2" destOrd="0" presId="urn:microsoft.com/office/officeart/2018/2/layout/IconLabelDescriptionList"/>
    <dgm:cxn modelId="{94E1CAA5-2C78-4449-98D3-1EB8AA8DFB00}" type="presParOf" srcId="{E0B6459D-FEC6-4D5B-B34A-1F1D33D1B2DF}" destId="{972E99DB-0D15-418F-93BA-CA05C2842080}" srcOrd="3" destOrd="0" presId="urn:microsoft.com/office/officeart/2018/2/layout/IconLabelDescriptionList"/>
    <dgm:cxn modelId="{960EAC30-D191-4494-BFF4-D6CBB500D51F}" type="presParOf" srcId="{E0B6459D-FEC6-4D5B-B34A-1F1D33D1B2DF}" destId="{BDF1F5CF-71A7-4684-9999-D0C241A9E155}" srcOrd="4" destOrd="0" presId="urn:microsoft.com/office/officeart/2018/2/layout/IconLabelDescriptionList"/>
    <dgm:cxn modelId="{69346B6B-B34C-40F9-8C32-F2FED5FEE871}" type="presParOf" srcId="{78BEEC19-8AC0-4551-86CC-03023AE319AA}" destId="{59F0738F-C27F-4699-AB57-027B5CF3715C}" srcOrd="5" destOrd="0" presId="urn:microsoft.com/office/officeart/2018/2/layout/IconLabelDescriptionList"/>
    <dgm:cxn modelId="{F13AC784-46D0-45CC-95F7-32996951F145}" type="presParOf" srcId="{78BEEC19-8AC0-4551-86CC-03023AE319AA}" destId="{3D82CBC2-FF4D-40CF-94A8-CCAFCD8C5F2E}" srcOrd="6" destOrd="0" presId="urn:microsoft.com/office/officeart/2018/2/layout/IconLabelDescriptionList"/>
    <dgm:cxn modelId="{E249D549-FFEC-46C3-BB8C-D30571694106}" type="presParOf" srcId="{3D82CBC2-FF4D-40CF-94A8-CCAFCD8C5F2E}" destId="{FD897C44-D3C4-48FB-952C-88F36C374F13}" srcOrd="0" destOrd="0" presId="urn:microsoft.com/office/officeart/2018/2/layout/IconLabelDescriptionList"/>
    <dgm:cxn modelId="{E739AFE6-E7EC-4B39-A8C7-6AF10425273D}" type="presParOf" srcId="{3D82CBC2-FF4D-40CF-94A8-CCAFCD8C5F2E}" destId="{DADA3EE9-E5E4-4B20-BC0C-BBB1C7ADBAB8}" srcOrd="1" destOrd="0" presId="urn:microsoft.com/office/officeart/2018/2/layout/IconLabelDescriptionList"/>
    <dgm:cxn modelId="{029B7A38-39BC-4BEC-A9FF-D6F52A688A0D}" type="presParOf" srcId="{3D82CBC2-FF4D-40CF-94A8-CCAFCD8C5F2E}" destId="{62FC75E4-67B6-47CC-8B2F-63F52FB3DFB5}" srcOrd="2" destOrd="0" presId="urn:microsoft.com/office/officeart/2018/2/layout/IconLabelDescriptionList"/>
    <dgm:cxn modelId="{BA927EE6-484D-483E-9FEF-CC3DC072C755}" type="presParOf" srcId="{3D82CBC2-FF4D-40CF-94A8-CCAFCD8C5F2E}" destId="{33951049-9553-4525-ACE4-1A0B438D8A81}" srcOrd="3" destOrd="0" presId="urn:microsoft.com/office/officeart/2018/2/layout/IconLabelDescriptionList"/>
    <dgm:cxn modelId="{CB916114-6EC7-4A27-88CC-76F2C0B1199E}" type="presParOf" srcId="{3D82CBC2-FF4D-40CF-94A8-CCAFCD8C5F2E}" destId="{A8995DC7-642C-4BEA-B214-57767CC93D4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D1727-EA95-4906-BCB3-ACE67505998D}">
      <dsp:nvSpPr>
        <dsp:cNvPr id="0" name=""/>
        <dsp:cNvSpPr/>
      </dsp:nvSpPr>
      <dsp:spPr>
        <a:xfrm>
          <a:off x="8092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6B181-79E8-4E22-A627-246A052F5EED}">
      <dsp:nvSpPr>
        <dsp:cNvPr id="0" name=""/>
        <dsp:cNvSpPr/>
      </dsp:nvSpPr>
      <dsp:spPr>
        <a:xfrm>
          <a:off x="8092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>
              <a:solidFill>
                <a:srgbClr val="87919C"/>
              </a:solidFill>
            </a:rPr>
            <a:t>Privacy vs Compliance</a:t>
          </a:r>
        </a:p>
      </dsp:txBody>
      <dsp:txXfrm>
        <a:off x="8092" y="2092925"/>
        <a:ext cx="2320312" cy="348046"/>
      </dsp:txXfrm>
    </dsp:sp>
    <dsp:sp modelId="{8DEECEEF-6E50-4BEC-A2F4-C480AD6681C3}">
      <dsp:nvSpPr>
        <dsp:cNvPr id="0" name=""/>
        <dsp:cNvSpPr/>
      </dsp:nvSpPr>
      <dsp:spPr>
        <a:xfrm>
          <a:off x="8092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Does privacy require trading off regulatory compliance?</a:t>
          </a:r>
        </a:p>
      </dsp:txBody>
      <dsp:txXfrm>
        <a:off x="8092" y="2480134"/>
        <a:ext cx="2320312" cy="674585"/>
      </dsp:txXfrm>
    </dsp:sp>
    <dsp:sp modelId="{87052C7D-1E0F-420C-9FE5-F866793F2B96}">
      <dsp:nvSpPr>
        <dsp:cNvPr id="0" name=""/>
        <dsp:cNvSpPr/>
      </dsp:nvSpPr>
      <dsp:spPr>
        <a:xfrm>
          <a:off x="2734460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A25B3-E04E-4C56-B624-1F4875D5BCEC}">
      <dsp:nvSpPr>
        <dsp:cNvPr id="0" name=""/>
        <dsp:cNvSpPr/>
      </dsp:nvSpPr>
      <dsp:spPr>
        <a:xfrm>
          <a:off x="2734460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>
              <a:solidFill>
                <a:srgbClr val="87919C"/>
              </a:solidFill>
            </a:rPr>
            <a:t>Privacy vs Cost</a:t>
          </a:r>
        </a:p>
      </dsp:txBody>
      <dsp:txXfrm>
        <a:off x="2734460" y="2092925"/>
        <a:ext cx="2320312" cy="348046"/>
      </dsp:txXfrm>
    </dsp:sp>
    <dsp:sp modelId="{78023A53-D40A-4FD1-BB64-532C8CEF616D}">
      <dsp:nvSpPr>
        <dsp:cNvPr id="0" name=""/>
        <dsp:cNvSpPr/>
      </dsp:nvSpPr>
      <dsp:spPr>
        <a:xfrm>
          <a:off x="2734460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Does privacy require access to heavy infrastructure?</a:t>
          </a:r>
        </a:p>
      </dsp:txBody>
      <dsp:txXfrm>
        <a:off x="2734460" y="2480134"/>
        <a:ext cx="2320312" cy="674585"/>
      </dsp:txXfrm>
    </dsp:sp>
    <dsp:sp modelId="{A7D7E980-48FD-452E-A54F-57CE970B3FE8}">
      <dsp:nvSpPr>
        <dsp:cNvPr id="0" name=""/>
        <dsp:cNvSpPr/>
      </dsp:nvSpPr>
      <dsp:spPr>
        <a:xfrm>
          <a:off x="5460827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9A117-AC80-4CF3-A616-EECAF7F976B4}">
      <dsp:nvSpPr>
        <dsp:cNvPr id="0" name=""/>
        <dsp:cNvSpPr/>
      </dsp:nvSpPr>
      <dsp:spPr>
        <a:xfrm>
          <a:off x="5460827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>
              <a:solidFill>
                <a:srgbClr val="87919C"/>
              </a:solidFill>
            </a:rPr>
            <a:t>Privacy vs Usability</a:t>
          </a:r>
        </a:p>
      </dsp:txBody>
      <dsp:txXfrm>
        <a:off x="5460827" y="2092925"/>
        <a:ext cx="2320312" cy="348046"/>
      </dsp:txXfrm>
    </dsp:sp>
    <dsp:sp modelId="{BDF1F5CF-71A7-4684-9999-D0C241A9E155}">
      <dsp:nvSpPr>
        <dsp:cNvPr id="0" name=""/>
        <dsp:cNvSpPr/>
      </dsp:nvSpPr>
      <dsp:spPr>
        <a:xfrm>
          <a:off x="5460827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Do we need specialized toolchains to develop privacy solutions?</a:t>
          </a:r>
        </a:p>
      </dsp:txBody>
      <dsp:txXfrm>
        <a:off x="5460827" y="2480134"/>
        <a:ext cx="2320312" cy="674585"/>
      </dsp:txXfrm>
    </dsp:sp>
    <dsp:sp modelId="{FD897C44-D3C4-48FB-952C-88F36C374F13}">
      <dsp:nvSpPr>
        <dsp:cNvPr id="0" name=""/>
        <dsp:cNvSpPr/>
      </dsp:nvSpPr>
      <dsp:spPr>
        <a:xfrm>
          <a:off x="8187194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C75E4-67B6-47CC-8B2F-63F52FB3DFB5}">
      <dsp:nvSpPr>
        <dsp:cNvPr id="0" name=""/>
        <dsp:cNvSpPr/>
      </dsp:nvSpPr>
      <dsp:spPr>
        <a:xfrm>
          <a:off x="8187194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>
              <a:solidFill>
                <a:srgbClr val="87919C"/>
              </a:solidFill>
            </a:rPr>
            <a:t>Privacy vs Trust</a:t>
          </a:r>
        </a:p>
      </dsp:txBody>
      <dsp:txXfrm>
        <a:off x="8187194" y="2092925"/>
        <a:ext cx="2320312" cy="348046"/>
      </dsp:txXfrm>
    </dsp:sp>
    <dsp:sp modelId="{A8995DC7-642C-4BEA-B214-57767CC93D44}">
      <dsp:nvSpPr>
        <dsp:cNvPr id="0" name=""/>
        <dsp:cNvSpPr/>
      </dsp:nvSpPr>
      <dsp:spPr>
        <a:xfrm>
          <a:off x="8187194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Does privacy require trusted intermediaries?</a:t>
          </a:r>
        </a:p>
      </dsp:txBody>
      <dsp:txXfrm>
        <a:off x="8187194" y="2480134"/>
        <a:ext cx="2320312" cy="674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8551D-07EE-694A-98BE-949F63CC26D5}" type="datetimeFigureOut">
              <a:rPr lang="en-US" smtClean="0"/>
              <a:t>3/20/25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D42BF-6D08-734C-B00A-B872E411C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06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Making the accessible and usable winning the technical game against the censor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D42BF-6D08-734C-B00A-B872E411CB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81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8331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C12877BB-6F0A-A0E6-518F-1C90CEFC8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>
            <a:extLst>
              <a:ext uri="{FF2B5EF4-FFF2-40B4-BE49-F238E27FC236}">
                <a16:creationId xmlns:a16="http://schemas.microsoft.com/office/drawing/2014/main" id="{4245AFDC-1183-E3D1-880E-C314276578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>
            <a:extLst>
              <a:ext uri="{FF2B5EF4-FFF2-40B4-BE49-F238E27FC236}">
                <a16:creationId xmlns:a16="http://schemas.microsoft.com/office/drawing/2014/main" id="{050EA2BB-969E-9901-CCB6-F070112084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693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D3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48CE-4623-923B-12A1-6EA350149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2E203-6D71-31A6-61A7-15A2A06DE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DC9C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ED39E7B-6E23-BF8E-21FE-D611028C10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9941" y="186950"/>
            <a:ext cx="1385104" cy="4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DEDE-8438-B941-D3F4-D6BEA05C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AFDD56-94F8-1ADA-5886-EF1184574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0CF88-4708-48DC-5864-50334D5E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59B87-81D2-FEDF-115F-F68C21F9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38025-86D3-F84B-934A-2743E4C02A45}" type="datetimeFigureOut">
              <a:rPr lang="en-US" smtClean="0"/>
              <a:t>3/20/25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09006-DD56-175D-C720-151F413C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8C26A-509E-8FB8-A3FC-745751826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AB76E-AE37-9046-AD7A-2935B0E8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16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C6CE8-B1E1-4367-83B6-6810C7D9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236DE-6FBE-9714-7B06-322EB87A9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D529F-14DD-0FAA-8722-2DEC97A4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38025-86D3-F84B-934A-2743E4C02A45}" type="datetimeFigureOut">
              <a:rPr lang="en-US" smtClean="0"/>
              <a:t>3/20/25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5FB8D-C6A6-618E-24B6-997DA374A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E57AA-29CF-AFFC-6323-B5226C06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AB76E-AE37-9046-AD7A-2935B0E8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20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E96544-47E4-4CAC-B2F4-C5DB2CB16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76CE6-6EE9-0554-1892-D7BB20C98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EB41-6F55-485F-BBB0-A2C1257D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38025-86D3-F84B-934A-2743E4C02A45}" type="datetimeFigureOut">
              <a:rPr lang="en-US" smtClean="0"/>
              <a:t>3/20/25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BCC70-AD80-8799-B4E1-64207567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70283-839D-0AF7-2F57-65F39778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AB76E-AE37-9046-AD7A-2935B0E8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7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F73A-9787-144C-85D6-661CFAF7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5FA7C-BC05-7CA8-00B5-9149827B8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62351-DF3C-37D8-8355-F95C0AE40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119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7919C"/>
                </a:solidFill>
              </a:defRPr>
            </a:lvl1pPr>
          </a:lstStyle>
          <a:p>
            <a:r>
              <a:rPr lang="en-US"/>
              <a:t>#Eth Denver 2025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5B92D53-FE1A-1C5C-63CA-B3A06F814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8752" y="182880"/>
            <a:ext cx="1371600" cy="4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6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D3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9646D-D953-77D1-E9AC-B099E8DBC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39B2E-A1D4-13C3-0884-3E08A2228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DC9C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A3F73-C282-C7FD-8FF5-E241B677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16119" y="6333201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DC9C7"/>
                </a:solidFill>
              </a:defRPr>
            </a:lvl1pPr>
          </a:lstStyle>
          <a:p>
            <a:r>
              <a:rPr lang="en-US"/>
              <a:t>ZK Hack Denver 2025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708703E-B46E-42EB-712E-435BC029B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9941" y="186950"/>
            <a:ext cx="1385104" cy="4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9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CA299-3F05-0B41-6CF8-BD6FD00F4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ED04C-CF46-22E2-B813-FEDE6A926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86C92-2B67-5680-A45D-599822A73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87946-88E9-B9DC-E5F4-C56D16F6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38025-86D3-F84B-934A-2743E4C02A45}" type="datetimeFigureOut">
              <a:rPr lang="en-US" smtClean="0"/>
              <a:t>3/21/25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E70D4-041B-75E4-EBE1-70A32A5B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35C17-C4AB-752C-FB7A-E7CDDCAF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AB76E-AE37-9046-AD7A-2935B0E8805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C3BFCD5-B0EB-B0ED-B4BA-B5282F350C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8752" y="182880"/>
            <a:ext cx="1371600" cy="4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3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C63E-2746-5C79-A62F-71B95E18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339F6-B6F9-17BE-3BE6-B19E1222C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28F2E-AAC5-0CD7-1ECB-DD4580339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E0917F-8D34-AC3E-4744-514FFFA22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D9A6A-049A-5FC6-E9E3-147EFA5D2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DAEA07-3938-F672-0296-43A8A559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38025-86D3-F84B-934A-2743E4C02A45}" type="datetimeFigureOut">
              <a:rPr lang="en-US" smtClean="0"/>
              <a:t>3/21/25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98C3AF-D0A8-8007-AA11-8D2B893A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BF2A01-792E-CF04-C952-3EE6997CA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AB76E-AE37-9046-AD7A-2935B0E8805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03760A5-3DBF-3E6E-B404-FD7FEC611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8752" y="182880"/>
            <a:ext cx="1371600" cy="4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4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7D171-4707-4471-B82F-61EAD0F8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23B4DB-E532-B578-B88B-B6B14C48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38025-86D3-F84B-934A-2743E4C02A45}" type="datetimeFigureOut">
              <a:rPr lang="en-US" smtClean="0"/>
              <a:t>3/21/25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93350-4158-B2BC-6677-2F40B1AB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8AE88-724A-6B41-5AFA-6FE17369F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AB76E-AE37-9046-AD7A-2935B0E88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2E9C50-6734-4EA6-648C-AA813A8F2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8752" y="182880"/>
            <a:ext cx="1371600" cy="4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6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05D57-B59A-0932-BC6A-9074F4D65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38025-86D3-F84B-934A-2743E4C02A45}" type="datetimeFigureOut">
              <a:rPr lang="en-US" smtClean="0"/>
              <a:t>3/21/25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63649-D6D5-A451-1692-F6167794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EB3C7-C40E-230E-B5D0-3BCCC532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AB76E-AE37-9046-AD7A-2935B0E8805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4975FB7-1AB8-A5FF-B5D1-3FA9050FC5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8752" y="182880"/>
            <a:ext cx="1371600" cy="4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3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1079-2C15-D88B-B23E-0463421C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0ACD3-4C71-7C4F-1E59-F8086F405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23700-E13E-1E89-6BC3-7DF752356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DB5A4-2106-8C51-190B-CCC45A16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38025-86D3-F84B-934A-2743E4C02A45}" type="datetimeFigureOut">
              <a:rPr lang="en-US" smtClean="0"/>
              <a:t>3/21/25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3AD70-A25E-67A0-C440-A0E61D89E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63AAA-8E3E-AA26-9BDE-C40FEF3F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AB76E-AE37-9046-AD7A-2935B0E8805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FCD2996-3E07-A225-CBAF-03D8CB854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8752" y="182880"/>
            <a:ext cx="1371600" cy="4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C7A10E-0B2E-3CA4-B195-95E3E0B4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1BF39-36D4-6590-7416-B6CBDA348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97AE4-BCF0-904D-D785-92B803A61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119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7919C"/>
                </a:solidFill>
              </a:defRPr>
            </a:lvl1pPr>
          </a:lstStyle>
          <a:p>
            <a:r>
              <a:rPr lang="en-US"/>
              <a:t>#Eth Denver 2025</a:t>
            </a:r>
          </a:p>
        </p:txBody>
      </p:sp>
    </p:spTree>
    <p:extLst>
      <p:ext uri="{BB962C8B-B14F-4D97-AF65-F5344CB8AC3E}">
        <p14:creationId xmlns:p14="http://schemas.microsoft.com/office/powerpoint/2010/main" val="376130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87919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ero-inc.com/" TargetMode="External"/><Relationship Id="rId2" Type="http://schemas.openxmlformats.org/officeDocument/2006/relationships/hyperlink" Target="http://platform.ligetr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CA2E77-2D3C-2156-C351-9B374EFEF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73943"/>
            <a:ext cx="10515600" cy="1215707"/>
          </a:xfrm>
        </p:spPr>
        <p:txBody>
          <a:bodyPr>
            <a:normAutofit/>
          </a:bodyPr>
          <a:lstStyle/>
          <a:p>
            <a:r>
              <a:rPr lang="en-US" dirty="0"/>
              <a:t>Muthu Venkitasubramaniam</a:t>
            </a:r>
          </a:p>
          <a:p>
            <a:r>
              <a:rPr lang="en-US" dirty="0"/>
              <a:t>Co-founder/CEO, Ligero Inc.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8CA82E-72F5-314B-4B46-EE94A59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37298"/>
            <a:ext cx="7948593" cy="3340417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rgbClr val="F2F3F4"/>
                </a:solidFill>
                <a:effectLst/>
              </a:rPr>
              <a:t>What happened to the ZK Dream?</a:t>
            </a:r>
            <a:endParaRPr lang="en-US" sz="4800" dirty="0">
              <a:solidFill>
                <a:srgbClr val="F2F3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24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35B74-39DD-F4DF-9125-5EA27DE33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08A1-8459-F6D2-DE55-48A832E8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zkTLS</a:t>
            </a:r>
            <a:r>
              <a:rPr lang="en-US" dirty="0"/>
              <a:t> or aka how to attest to TLS payload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BFE843-F639-AB5F-5F6C-ABA91DF17494}"/>
              </a:ext>
            </a:extLst>
          </p:cNvPr>
          <p:cNvSpPr txBox="1"/>
          <p:nvPr/>
        </p:nvSpPr>
        <p:spPr>
          <a:xfrm>
            <a:off x="2940919" y="5678015"/>
            <a:ext cx="6099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87919C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Solution 2: Notary</a:t>
            </a:r>
            <a:endParaRPr lang="en-US"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90D82C-73F7-4C02-2E22-087F6AEFF83D}"/>
              </a:ext>
            </a:extLst>
          </p:cNvPr>
          <p:cNvGrpSpPr/>
          <p:nvPr/>
        </p:nvGrpSpPr>
        <p:grpSpPr>
          <a:xfrm>
            <a:off x="4362502" y="1814175"/>
            <a:ext cx="1257263" cy="1388514"/>
            <a:chOff x="350301" y="1931739"/>
            <a:chExt cx="1257263" cy="1388514"/>
          </a:xfrm>
        </p:grpSpPr>
        <p:pic>
          <p:nvPicPr>
            <p:cNvPr id="4" name="Picture 6" descr="Free Laptop Cliparts, Download Free Laptop Cliparts png images, Free  ClipArts on Clipart Library">
              <a:extLst>
                <a:ext uri="{FF2B5EF4-FFF2-40B4-BE49-F238E27FC236}">
                  <a16:creationId xmlns:a16="http://schemas.microsoft.com/office/drawing/2014/main" id="{2D309BD5-2803-F11C-472C-D44971299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01" y="2364992"/>
              <a:ext cx="1146313" cy="955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3F82D8-5F4B-C2C7-AFAB-C00E24348FF3}"/>
                </a:ext>
              </a:extLst>
            </p:cNvPr>
            <p:cNvSpPr txBox="1"/>
            <p:nvPr/>
          </p:nvSpPr>
          <p:spPr>
            <a:xfrm>
              <a:off x="399413" y="1931739"/>
              <a:ext cx="1208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browser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712D32-1915-FCAC-A37D-449D2862518A}"/>
              </a:ext>
            </a:extLst>
          </p:cNvPr>
          <p:cNvGrpSpPr/>
          <p:nvPr/>
        </p:nvGrpSpPr>
        <p:grpSpPr>
          <a:xfrm>
            <a:off x="8855165" y="1755936"/>
            <a:ext cx="1568442" cy="1476492"/>
            <a:chOff x="7321766" y="1843761"/>
            <a:chExt cx="1568442" cy="1476492"/>
          </a:xfrm>
        </p:grpSpPr>
        <p:pic>
          <p:nvPicPr>
            <p:cNvPr id="7" name="Picture 2" descr="22,832,361 Bank clipart Vector Images | Depositphotos">
              <a:extLst>
                <a:ext uri="{FF2B5EF4-FFF2-40B4-BE49-F238E27FC236}">
                  <a16:creationId xmlns:a16="http://schemas.microsoft.com/office/drawing/2014/main" id="{4E41BC0F-EBAE-4E27-2E57-B0304C768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766" y="2173695"/>
              <a:ext cx="1471933" cy="114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C1015A-0E00-E9A3-4475-0EDA3F89039A}"/>
                </a:ext>
              </a:extLst>
            </p:cNvPr>
            <p:cNvSpPr txBox="1"/>
            <p:nvPr/>
          </p:nvSpPr>
          <p:spPr>
            <a:xfrm>
              <a:off x="7321766" y="1843761"/>
              <a:ext cx="1568442" cy="62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>
                  <a:latin typeface="+mn-lt"/>
                </a:rPr>
                <a:t>HTTPS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web server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01A9F5B-270D-061D-C681-E9960E9CB40B}"/>
              </a:ext>
            </a:extLst>
          </p:cNvPr>
          <p:cNvGrpSpPr/>
          <p:nvPr/>
        </p:nvGrpSpPr>
        <p:grpSpPr>
          <a:xfrm>
            <a:off x="5619765" y="1993082"/>
            <a:ext cx="3138891" cy="461665"/>
            <a:chOff x="1714463" y="1362143"/>
            <a:chExt cx="3138891" cy="46166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28C9992-FF03-0450-B80A-E825EE810F1A}"/>
                </a:ext>
              </a:extLst>
            </p:cNvPr>
            <p:cNvCxnSpPr>
              <a:cxnSpLocks/>
            </p:cNvCxnSpPr>
            <p:nvPr/>
          </p:nvCxnSpPr>
          <p:spPr>
            <a:xfrm>
              <a:off x="1714463" y="1744512"/>
              <a:ext cx="31388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90BB7C-5FCB-5583-ACB9-1296A4D1FB6C}"/>
                </a:ext>
              </a:extLst>
            </p:cNvPr>
            <p:cNvSpPr txBox="1"/>
            <p:nvPr/>
          </p:nvSpPr>
          <p:spPr>
            <a:xfrm>
              <a:off x="2263376" y="1362143"/>
              <a:ext cx="2005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HTTPS request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8F25CC-AB24-6227-737F-A36B4AE1304B}"/>
              </a:ext>
            </a:extLst>
          </p:cNvPr>
          <p:cNvGrpSpPr/>
          <p:nvPr/>
        </p:nvGrpSpPr>
        <p:grpSpPr>
          <a:xfrm>
            <a:off x="5619764" y="2652863"/>
            <a:ext cx="3138891" cy="461665"/>
            <a:chOff x="1714462" y="2204808"/>
            <a:chExt cx="3138891" cy="46166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1DC4390-C48D-F406-02E7-AC726B0CB0A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714462" y="2248604"/>
              <a:ext cx="31388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97EBAA-A728-44EA-8969-19BB556D5D07}"/>
                </a:ext>
              </a:extLst>
            </p:cNvPr>
            <p:cNvSpPr txBox="1"/>
            <p:nvPr/>
          </p:nvSpPr>
          <p:spPr>
            <a:xfrm>
              <a:off x="2251752" y="2204808"/>
              <a:ext cx="2188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HTTPS response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97BBA1-9DCD-2E86-D2E3-DBAE3A68C5E8}"/>
              </a:ext>
            </a:extLst>
          </p:cNvPr>
          <p:cNvGrpSpPr/>
          <p:nvPr/>
        </p:nvGrpSpPr>
        <p:grpSpPr>
          <a:xfrm>
            <a:off x="5104434" y="3332039"/>
            <a:ext cx="5169813" cy="2215604"/>
            <a:chOff x="982428" y="2670802"/>
            <a:chExt cx="5169813" cy="221560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81698B-E90B-CD1D-1DED-A0F1483D4B68}"/>
                </a:ext>
              </a:extLst>
            </p:cNvPr>
            <p:cNvSpPr txBox="1"/>
            <p:nvPr/>
          </p:nvSpPr>
          <p:spPr>
            <a:xfrm>
              <a:off x="982428" y="3316746"/>
              <a:ext cx="5169813" cy="15696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+mn-lt"/>
                </a:rPr>
                <a:t>Browser generates </a:t>
              </a:r>
              <a:r>
                <a:rPr lang="en-US" sz="2400" dirty="0" err="1">
                  <a:latin typeface="+mn-lt"/>
                </a:rPr>
                <a:t>zk</a:t>
              </a:r>
              <a:r>
                <a:rPr lang="en-US" sz="2400" dirty="0">
                  <a:latin typeface="+mn-lt"/>
                </a:rPr>
                <a:t>-SNARK that: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HTTPS handshake is signed by bank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TLS 2PC transcript is signed by notary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decrypted payload says balance &gt; X</a:t>
              </a:r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7A4BD074-9BC8-CA40-F18F-2F7878403881}"/>
                </a:ext>
              </a:extLst>
            </p:cNvPr>
            <p:cNvSpPr/>
            <p:nvPr/>
          </p:nvSpPr>
          <p:spPr>
            <a:xfrm>
              <a:off x="1030356" y="2670802"/>
              <a:ext cx="348278" cy="64594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B09AF4-06DA-6977-4F82-05F589F1BA88}"/>
              </a:ext>
            </a:extLst>
          </p:cNvPr>
          <p:cNvGrpSpPr/>
          <p:nvPr/>
        </p:nvGrpSpPr>
        <p:grpSpPr>
          <a:xfrm>
            <a:off x="2076555" y="1729662"/>
            <a:ext cx="1587229" cy="1635534"/>
            <a:chOff x="500800" y="1138028"/>
            <a:chExt cx="1587229" cy="163553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013DBF-7002-DE1D-C8CF-C72CDA877BF1}"/>
                </a:ext>
              </a:extLst>
            </p:cNvPr>
            <p:cNvGrpSpPr/>
            <p:nvPr/>
          </p:nvGrpSpPr>
          <p:grpSpPr>
            <a:xfrm>
              <a:off x="500800" y="1373778"/>
              <a:ext cx="1587229" cy="1399784"/>
              <a:chOff x="6216541" y="3618797"/>
              <a:chExt cx="1587229" cy="1399784"/>
            </a:xfrm>
          </p:grpSpPr>
          <p:pic>
            <p:nvPicPr>
              <p:cNvPr id="21" name="Picture 2" descr="Web Server Vector Icon PNG Images | PSD Free Download - Pikbest">
                <a:extLst>
                  <a:ext uri="{FF2B5EF4-FFF2-40B4-BE49-F238E27FC236}">
                    <a16:creationId xmlns:a16="http://schemas.microsoft.com/office/drawing/2014/main" id="{5FB7A45F-BC48-A9CC-F29C-C01A9421A8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0803" y="3618797"/>
                <a:ext cx="1208152" cy="1208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665A4B-E6B5-FFA6-952C-C11309C3D92E}"/>
                  </a:ext>
                </a:extLst>
              </p:cNvPr>
              <p:cNvSpPr txBox="1"/>
              <p:nvPr/>
            </p:nvSpPr>
            <p:spPr>
              <a:xfrm>
                <a:off x="6216541" y="4556916"/>
                <a:ext cx="1587229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FF0000"/>
                    </a:solidFill>
                    <a:latin typeface="+mn-lt"/>
                  </a:rPr>
                  <a:t>signing key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237C38-D5CE-E8EE-057F-A5034B0BC132}"/>
                </a:ext>
              </a:extLst>
            </p:cNvPr>
            <p:cNvSpPr txBox="1"/>
            <p:nvPr/>
          </p:nvSpPr>
          <p:spPr>
            <a:xfrm>
              <a:off x="753234" y="1138028"/>
              <a:ext cx="10030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notary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BE9DE7C-9635-71C7-266B-5B784C6A0650}"/>
              </a:ext>
            </a:extLst>
          </p:cNvPr>
          <p:cNvSpPr/>
          <p:nvPr/>
        </p:nvSpPr>
        <p:spPr>
          <a:xfrm>
            <a:off x="1833746" y="1690688"/>
            <a:ext cx="3995225" cy="1788053"/>
          </a:xfrm>
          <a:prstGeom prst="roundRect">
            <a:avLst/>
          </a:prstGeom>
          <a:solidFill>
            <a:schemeClr val="accent2">
              <a:lumMod val="40000"/>
              <a:lumOff val="60000"/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669C7B9-CAF1-C0B9-886B-AB9A920B8D7C}"/>
              </a:ext>
            </a:extLst>
          </p:cNvPr>
          <p:cNvCxnSpPr>
            <a:cxnSpLocks/>
          </p:cNvCxnSpPr>
          <p:nvPr/>
        </p:nvCxnSpPr>
        <p:spPr>
          <a:xfrm>
            <a:off x="3195158" y="2562291"/>
            <a:ext cx="1455498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225F803-42A6-6510-A448-A8B4ECB1149D}"/>
              </a:ext>
            </a:extLst>
          </p:cNvPr>
          <p:cNvSpPr txBox="1"/>
          <p:nvPr/>
        </p:nvSpPr>
        <p:spPr>
          <a:xfrm>
            <a:off x="1707603" y="4020261"/>
            <a:ext cx="3131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TLS session key is split between browser and notary</a:t>
            </a:r>
          </a:p>
          <a:p>
            <a:pPr algn="l"/>
            <a:r>
              <a:rPr lang="en-US" sz="2400" dirty="0">
                <a:latin typeface="+mn-lt"/>
              </a:rPr>
              <a:t>	⇒  TLS in a 2PC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8E59B3-580A-0805-5EE4-F6F9EA260B87}"/>
              </a:ext>
            </a:extLst>
          </p:cNvPr>
          <p:cNvSpPr txBox="1"/>
          <p:nvPr/>
        </p:nvSpPr>
        <p:spPr>
          <a:xfrm>
            <a:off x="8802098" y="6492875"/>
            <a:ext cx="3389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*slides borrowed from Dan </a:t>
            </a:r>
            <a:r>
              <a:rPr lang="en-US" dirty="0" err="1"/>
              <a:t>Boneh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5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6E652-84A3-BC1E-7F29-47654AEE5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1F193-91C9-2455-39AC-0905B2AE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Data Attestation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3026D-9E9A-91B6-CF92-ED82EF5B7E7B}"/>
              </a:ext>
            </a:extLst>
          </p:cNvPr>
          <p:cNvSpPr/>
          <p:nvPr/>
        </p:nvSpPr>
        <p:spPr>
          <a:xfrm>
            <a:off x="1579101" y="3323063"/>
            <a:ext cx="9011586" cy="19126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1C3628-8726-A0A6-1FB1-ED398AB37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313" y="2950894"/>
            <a:ext cx="9215369" cy="267882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lvl="1">
              <a:spcBef>
                <a:spcPts val="1776"/>
              </a:spcBef>
              <a:tabLst>
                <a:tab pos="2052638" algn="l"/>
              </a:tabLst>
            </a:pPr>
            <a:r>
              <a:rPr lang="en-US" sz="2800" b="1" dirty="0" err="1"/>
              <a:t>zk</a:t>
            </a:r>
            <a:r>
              <a:rPr lang="en-US" sz="2800" b="1" dirty="0"/>
              <a:t> Email</a:t>
            </a:r>
            <a:r>
              <a:rPr lang="en-US" sz="2800" dirty="0"/>
              <a:t>:	proof of a DKIM signature </a:t>
            </a:r>
            <a:r>
              <a:rPr lang="en-US" dirty="0"/>
              <a:t>(e.g., Venmo)</a:t>
            </a:r>
          </a:p>
          <a:p>
            <a:pPr lvl="1">
              <a:spcBef>
                <a:spcPts val="1776"/>
              </a:spcBef>
              <a:tabLst>
                <a:tab pos="2052638" algn="l"/>
              </a:tabLst>
            </a:pPr>
            <a:r>
              <a:rPr lang="en-US" sz="2800" b="1" dirty="0" err="1"/>
              <a:t>zk</a:t>
            </a:r>
            <a:r>
              <a:rPr lang="en-US" sz="2800" b="1" dirty="0"/>
              <a:t> Login</a:t>
            </a:r>
            <a:r>
              <a:rPr lang="en-US" sz="2800" dirty="0"/>
              <a:t>: proof of an </a:t>
            </a:r>
            <a:r>
              <a:rPr lang="en-US" sz="2800" dirty="0" err="1"/>
              <a:t>Oauth</a:t>
            </a:r>
            <a:r>
              <a:rPr lang="en-US" sz="2800" dirty="0"/>
              <a:t> signature </a:t>
            </a:r>
            <a:r>
              <a:rPr lang="en-US" dirty="0"/>
              <a:t>(e.g., from Google)</a:t>
            </a:r>
          </a:p>
          <a:p>
            <a:pPr lvl="1">
              <a:spcBef>
                <a:spcPts val="1776"/>
              </a:spcBef>
              <a:tabLst>
                <a:tab pos="2052638" algn="l"/>
              </a:tabLst>
            </a:pPr>
            <a:r>
              <a:rPr lang="en-US" sz="2800" b="1" dirty="0" err="1"/>
              <a:t>zk</a:t>
            </a:r>
            <a:r>
              <a:rPr lang="en-US" sz="2800" b="1" dirty="0"/>
              <a:t> TLS</a:t>
            </a:r>
            <a:r>
              <a:rPr lang="en-US" sz="2800" dirty="0"/>
              <a:t>:	proof of a TLS session </a:t>
            </a:r>
            <a:r>
              <a:rPr lang="en-US" dirty="0"/>
              <a:t>(e.g., from Bank)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94541-F8BE-7093-95F8-F340CE4CD63A}"/>
              </a:ext>
            </a:extLst>
          </p:cNvPr>
          <p:cNvSpPr txBox="1"/>
          <p:nvPr/>
        </p:nvSpPr>
        <p:spPr>
          <a:xfrm>
            <a:off x="8802098" y="6492875"/>
            <a:ext cx="3389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*slides borrowed from Dan </a:t>
            </a:r>
            <a:r>
              <a:rPr lang="en-US" dirty="0" err="1"/>
              <a:t>Boneh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75D5F5-CA73-95AA-F9C5-BD6B15E7E71D}"/>
              </a:ext>
            </a:extLst>
          </p:cNvPr>
          <p:cNvSpPr txBox="1">
            <a:spLocks/>
          </p:cNvSpPr>
          <p:nvPr/>
        </p:nvSpPr>
        <p:spPr>
          <a:xfrm>
            <a:off x="1579100" y="1791164"/>
            <a:ext cx="9011585" cy="1346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7919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tabLst>
                <a:tab pos="1017588" algn="l"/>
              </a:tabLst>
            </a:pPr>
            <a:r>
              <a:rPr lang="en-US" b="1" u="sng" dirty="0"/>
              <a:t>Now</a:t>
            </a:r>
            <a:r>
              <a:rPr lang="en-US" dirty="0"/>
              <a:t>:	</a:t>
            </a:r>
            <a:r>
              <a:rPr lang="en-US" dirty="0" err="1"/>
              <a:t>zk</a:t>
            </a:r>
            <a:r>
              <a:rPr lang="en-US" dirty="0"/>
              <a:t> proof that Bob’s Gmail account is  &gt;  10 years old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1017588" algn="l"/>
              </a:tabLst>
            </a:pPr>
            <a:r>
              <a:rPr lang="en-US" dirty="0"/>
              <a:t>	</a:t>
            </a:r>
            <a:r>
              <a:rPr lang="en-US" dirty="0" err="1"/>
              <a:t>zk</a:t>
            </a:r>
            <a:r>
              <a:rPr lang="en-US" dirty="0"/>
              <a:t> proof that Bob’s bank account balance  &gt;   X</a:t>
            </a:r>
          </a:p>
        </p:txBody>
      </p:sp>
    </p:spTree>
    <p:extLst>
      <p:ext uri="{BB962C8B-B14F-4D97-AF65-F5344CB8AC3E}">
        <p14:creationId xmlns:p14="http://schemas.microsoft.com/office/powerpoint/2010/main" val="2426284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4F45B-3DDE-FE03-4F43-98C788DAB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AB481-A6CE-E48B-D524-A0D616754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rtl="0" fontAlgn="base">
              <a:spcBef>
                <a:spcPts val="800"/>
              </a:spcBef>
              <a:buNone/>
            </a:pPr>
            <a:r>
              <a:rPr lang="en-US" b="1" dirty="0">
                <a:latin typeface="Lato" panose="020F0502020204030203" pitchFamily="34" charset="0"/>
              </a:rPr>
              <a:t>At the beginning</a:t>
            </a:r>
            <a:r>
              <a:rPr lang="en-US" b="1" i="0" u="none" strike="noStrike" dirty="0">
                <a:effectLst/>
                <a:latin typeface="Lato" panose="020F0502020204030203" pitchFamily="34" charset="0"/>
              </a:rPr>
              <a:t>: </a:t>
            </a:r>
            <a:r>
              <a:rPr lang="en-US" b="0" i="0" u="none" strike="noStrike" dirty="0">
                <a:effectLst/>
                <a:latin typeface="Lato" panose="020F0502020204030203" pitchFamily="34" charset="0"/>
              </a:rPr>
              <a:t>NP-complete problems (</a:t>
            </a:r>
            <a:r>
              <a:rPr lang="en-US" b="0" i="0" u="none" strike="noStrike" dirty="0" err="1">
                <a:effectLst/>
                <a:latin typeface="Lato" panose="020F0502020204030203" pitchFamily="34" charset="0"/>
              </a:rPr>
              <a:t>eg</a:t>
            </a:r>
            <a:r>
              <a:rPr lang="en-US" b="0" i="0" u="none" strike="noStrike" dirty="0">
                <a:effectLst/>
                <a:latin typeface="Lato" panose="020F0502020204030203" pitchFamily="34" charset="0"/>
              </a:rPr>
              <a:t>, Graph 3COL)</a:t>
            </a:r>
          </a:p>
          <a:p>
            <a:pPr marL="0" indent="0" rtl="0" fontAlgn="base">
              <a:spcBef>
                <a:spcPts val="800"/>
              </a:spcBef>
              <a:buNone/>
            </a:pPr>
            <a:br>
              <a:rPr lang="en-US" sz="4000" b="0" dirty="0">
                <a:effectLst/>
              </a:rPr>
            </a:br>
            <a:r>
              <a:rPr lang="en-US" b="1" i="0" u="none" strike="noStrike" dirty="0">
                <a:effectLst/>
                <a:latin typeface="Lato" panose="020F0502020204030203" pitchFamily="34" charset="0"/>
              </a:rPr>
              <a:t>Then: </a:t>
            </a:r>
            <a:r>
              <a:rPr lang="en-US" b="0" i="0" u="none" strike="noStrike" dirty="0">
                <a:effectLst/>
                <a:latin typeface="Lato" panose="020F0502020204030203" pitchFamily="34" charset="0"/>
              </a:rPr>
              <a:t>Boolean and Arithmetic circuits</a:t>
            </a:r>
            <a:endParaRPr lang="en-US" b="1" i="0" u="none" strike="noStrike" dirty="0">
              <a:effectLst/>
              <a:latin typeface="Lato" panose="020F0502020204030203" pitchFamily="34" charset="0"/>
            </a:endParaRPr>
          </a:p>
          <a:p>
            <a:pPr marL="0" indent="0" rtl="0" fontAlgn="base">
              <a:spcBef>
                <a:spcPts val="800"/>
              </a:spcBef>
              <a:buNone/>
            </a:pPr>
            <a:br>
              <a:rPr lang="en-US" sz="4000" b="0" dirty="0">
                <a:effectLst/>
              </a:rPr>
            </a:br>
            <a:r>
              <a:rPr lang="en-US" b="1" i="0" u="none" strike="noStrike" dirty="0">
                <a:effectLst/>
                <a:latin typeface="Lato" panose="020F0502020204030203" pitchFamily="34" charset="0"/>
              </a:rPr>
              <a:t>Since Blockchains: </a:t>
            </a:r>
            <a:r>
              <a:rPr lang="en-US" b="0" i="0" u="none" strike="noStrike" dirty="0">
                <a:effectLst/>
                <a:latin typeface="Lato" panose="020F0502020204030203" pitchFamily="34" charset="0"/>
              </a:rPr>
              <a:t>R1CS, </a:t>
            </a:r>
            <a:r>
              <a:rPr lang="en-US" b="0" i="0" u="none" strike="noStrike" dirty="0" err="1">
                <a:effectLst/>
                <a:latin typeface="Lato" panose="020F0502020204030203" pitchFamily="34" charset="0"/>
              </a:rPr>
              <a:t>Circom</a:t>
            </a:r>
            <a:r>
              <a:rPr lang="en-US" b="0" i="0" u="none" strike="noStrike" dirty="0">
                <a:effectLst/>
                <a:latin typeface="Lato" panose="020F0502020204030203" pitchFamily="34" charset="0"/>
              </a:rPr>
              <a:t>, Cairo, </a:t>
            </a:r>
            <a:r>
              <a:rPr lang="en-US" b="0" i="0" u="none" strike="noStrike" dirty="0" err="1">
                <a:effectLst/>
                <a:latin typeface="Lato" panose="020F0502020204030203" pitchFamily="34" charset="0"/>
              </a:rPr>
              <a:t>Gnark</a:t>
            </a:r>
            <a:r>
              <a:rPr lang="en-US" b="0" i="0" u="none" strike="noStrike" dirty="0">
                <a:effectLst/>
                <a:latin typeface="Lato" panose="020F0502020204030203" pitchFamily="34" charset="0"/>
              </a:rPr>
              <a:t>, </a:t>
            </a:r>
            <a:r>
              <a:rPr lang="en-US" b="0" i="0" u="none" strike="noStrike" dirty="0" err="1">
                <a:effectLst/>
                <a:latin typeface="Lato" panose="020F0502020204030203" pitchFamily="34" charset="0"/>
              </a:rPr>
              <a:t>etc</a:t>
            </a:r>
            <a:r>
              <a:rPr lang="en-US" b="0" i="0" u="none" strike="noStrike" dirty="0">
                <a:effectLst/>
                <a:latin typeface="Lato" panose="020F0502020204030203" pitchFamily="34" charset="0"/>
              </a:rPr>
              <a:t>…</a:t>
            </a:r>
            <a:endParaRPr lang="en-US" b="1" dirty="0">
              <a:latin typeface="Lato" panose="020F0502020204030203" pitchFamily="34" charset="0"/>
            </a:endParaRPr>
          </a:p>
          <a:p>
            <a:pPr marL="0" indent="0" rtl="0" fontAlgn="base">
              <a:spcBef>
                <a:spcPts val="800"/>
              </a:spcBef>
              <a:buNone/>
            </a:pPr>
            <a:br>
              <a:rPr lang="en-US" sz="4000" b="0" dirty="0">
                <a:effectLst/>
              </a:rPr>
            </a:br>
            <a:r>
              <a:rPr lang="en-US" b="1" i="0" u="none" strike="noStrike" dirty="0">
                <a:effectLst/>
                <a:latin typeface="Lato" panose="020F0502020204030203" pitchFamily="34" charset="0"/>
              </a:rPr>
              <a:t>Today: </a:t>
            </a:r>
            <a:r>
              <a:rPr lang="en-US" b="0" i="0" u="none" strike="noStrike" dirty="0" err="1">
                <a:effectLst/>
                <a:latin typeface="Lato" panose="020F0502020204030203" pitchFamily="34" charset="0"/>
              </a:rPr>
              <a:t>zkVMs</a:t>
            </a:r>
            <a:endParaRPr lang="en-US" sz="4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D3E53-0E52-2772-00E2-8B57AE3E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Specifying ZK </a:t>
            </a:r>
          </a:p>
        </p:txBody>
      </p:sp>
    </p:spTree>
    <p:extLst>
      <p:ext uri="{BB962C8B-B14F-4D97-AF65-F5344CB8AC3E}">
        <p14:creationId xmlns:p14="http://schemas.microsoft.com/office/powerpoint/2010/main" val="34146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8ADB2-1436-FEFC-AC30-C2742EB62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4489A3-D449-E1A2-C3F3-7BDE4B5BF5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rtl="0" fontAlgn="base">
                  <a:spcBef>
                    <a:spcPts val="800"/>
                  </a:spcBef>
                  <a:buNone/>
                </a:pPr>
                <a:r>
                  <a:rPr lang="en-US" sz="3200" b="1" dirty="0">
                    <a:latin typeface="Lato" panose="020F0502020204030203" pitchFamily="34" charset="0"/>
                  </a:rPr>
                  <a:t>Bottleneck: </a:t>
                </a:r>
                <a:r>
                  <a:rPr lang="en-US" sz="3200" dirty="0">
                    <a:latin typeface="Lato" panose="020F0502020204030203" pitchFamily="34" charset="0"/>
                  </a:rPr>
                  <a:t>Space-Time tradeoff for error-correcting codes</a:t>
                </a:r>
              </a:p>
              <a:p>
                <a:pPr marL="0" indent="0" rtl="0" fontAlgn="base">
                  <a:spcBef>
                    <a:spcPts val="800"/>
                  </a:spcBef>
                  <a:buNone/>
                </a:pPr>
                <a:endParaRPr lang="en-US" sz="3200" b="1" dirty="0">
                  <a:latin typeface="Lato" panose="020F0502020204030203" pitchFamily="34" charset="0"/>
                </a:endParaRPr>
              </a:p>
              <a:p>
                <a:pPr marL="0" indent="0" fontAlgn="base">
                  <a:spcBef>
                    <a:spcPts val="800"/>
                  </a:spcBef>
                  <a:buNone/>
                </a:pPr>
                <a:r>
                  <a:rPr lang="en-US" b="1" dirty="0">
                    <a:solidFill>
                      <a:schemeClr val="tx1"/>
                    </a:solidFill>
                  </a:rPr>
                  <a:t>Theorem (Informal):  </a:t>
                </a:r>
                <a:r>
                  <a:rPr lang="en-US" dirty="0">
                    <a:solidFill>
                      <a:srgbClr val="87919C"/>
                    </a:solidFill>
                  </a:rPr>
                  <a:t>FFT on n elements (i.e.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7919C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87919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87919C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87919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87919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87919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87919C"/>
                    </a:solidFill>
                    <a:latin typeface="Lato" panose="020F0502020204030203" pitchFamily="34" charset="0"/>
                  </a:rPr>
                  <a:t> </a:t>
                </a:r>
                <a:r>
                  <a:rPr lang="en-US" dirty="0">
                    <a:solidFill>
                      <a:srgbClr val="87919C"/>
                    </a:solidFill>
                  </a:rPr>
                  <a:t>time) requires storage at least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87919C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87919C"/>
                        </a:solidFill>
                        <a:latin typeface="Cambria Math" panose="02040503050406030204" pitchFamily="18" charset="0"/>
                      </a:rPr>
                      <m:t>/</m:t>
                    </m:r>
                    <m:func>
                      <m:funcPr>
                        <m:ctrlPr>
                          <a:rPr lang="en-US" i="1">
                            <a:solidFill>
                              <a:srgbClr val="87919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87919C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solidFill>
                              <a:srgbClr val="87919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87919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87919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rgbClr val="87919C"/>
                  </a:solidFill>
                </a:endParaRPr>
              </a:p>
              <a:p>
                <a:pPr marL="0" indent="0" fontAlgn="base">
                  <a:spcBef>
                    <a:spcPts val="800"/>
                  </a:spcBef>
                  <a:buNone/>
                </a:pPr>
                <a:endParaRPr lang="en-US" dirty="0">
                  <a:solidFill>
                    <a:srgbClr val="87919C"/>
                  </a:solidFill>
                </a:endParaRPr>
              </a:p>
              <a:p>
                <a:pPr marL="0" indent="0" fontAlgn="base">
                  <a:spcBef>
                    <a:spcPts val="800"/>
                  </a:spcBef>
                  <a:buNone/>
                </a:pPr>
                <a:r>
                  <a:rPr lang="en-US" dirty="0"/>
                  <a:t>Lower bound can be extended to error-correcting codes [BTRS02,BBHV22]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4489A3-D449-E1A2-C3F3-7BDE4B5BF5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68"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B20429E-1998-5F0D-81A7-E463D27B5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Running Client-Side</a:t>
            </a:r>
          </a:p>
        </p:txBody>
      </p:sp>
    </p:spTree>
    <p:extLst>
      <p:ext uri="{BB962C8B-B14F-4D97-AF65-F5344CB8AC3E}">
        <p14:creationId xmlns:p14="http://schemas.microsoft.com/office/powerpoint/2010/main" val="276226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D440E-B7B6-E982-1A6D-76A4B45A9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3A2C4-ECD2-EF15-26C7-369C3AF6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SOTA ZK Falls Short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0C65E-B844-8EEE-0C13-561A3701D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ZK-SNARKs (</a:t>
            </a:r>
            <a:r>
              <a:rPr lang="en-US" sz="3200" dirty="0" err="1"/>
              <a:t>eg</a:t>
            </a:r>
            <a:r>
              <a:rPr lang="en-US" sz="3200" dirty="0"/>
              <a:t>, Groth16) require </a:t>
            </a:r>
            <a:r>
              <a:rPr lang="en-US" sz="3200" u="sng" dirty="0"/>
              <a:t>huge memory</a:t>
            </a:r>
            <a:r>
              <a:rPr lang="en-US" sz="3200" dirty="0"/>
              <a:t> 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rgbClr val="87919C"/>
                </a:solidFill>
                <a:latin typeface="var(--framer-blockquote-font-family, var(--framer-font-family, Inter, Inter Placeholder, sans-serif))"/>
              </a:rPr>
              <a:t>STARK-based ZK </a:t>
            </a:r>
            <a:r>
              <a:rPr lang="en-US" sz="2800" u="sng" dirty="0">
                <a:solidFill>
                  <a:srgbClr val="87919C"/>
                </a:solidFill>
                <a:latin typeface="var(--framer-blockquote-font-family, var(--framer-font-family, Inter, Inter Placeholder, sans-serif))"/>
              </a:rPr>
              <a:t>don’t run client-side yet</a:t>
            </a:r>
            <a:r>
              <a:rPr lang="en-US" sz="2800" dirty="0">
                <a:solidFill>
                  <a:srgbClr val="87919C"/>
                </a:solidFill>
                <a:latin typeface="var(--framer-blockquote-font-family, var(--framer-font-family, Inter, Inter Placeholder, sans-serif))"/>
              </a:rPr>
              <a:t>*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rgbClr val="87919C"/>
                </a:solidFill>
              </a:rPr>
              <a:t>Most ZK’s are </a:t>
            </a:r>
            <a:r>
              <a:rPr lang="en-US" sz="2800" u="sng" dirty="0">
                <a:solidFill>
                  <a:srgbClr val="87919C"/>
                </a:solidFill>
              </a:rPr>
              <a:t>built only for verifiability</a:t>
            </a:r>
          </a:p>
          <a:p>
            <a:pPr lvl="1">
              <a:spcAft>
                <a:spcPts val="1200"/>
              </a:spcAft>
            </a:pPr>
            <a:endParaRPr lang="en-US" sz="2800" u="sng" dirty="0">
              <a:solidFill>
                <a:srgbClr val="87919C"/>
              </a:solidFill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ZKs that offer privacy for client-side require </a:t>
            </a:r>
            <a:r>
              <a:rPr lang="en-US" sz="3200" u="sng" dirty="0"/>
              <a:t>tailor-made DSLs</a:t>
            </a:r>
          </a:p>
        </p:txBody>
      </p:sp>
    </p:spTree>
    <p:extLst>
      <p:ext uri="{BB962C8B-B14F-4D97-AF65-F5344CB8AC3E}">
        <p14:creationId xmlns:p14="http://schemas.microsoft.com/office/powerpoint/2010/main" val="54002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038F2-66FC-64A3-221C-DDACACE4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Today, ZK comes with tradeoffs!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9F8636-F3A2-E771-6B01-AEEFD35185E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0164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9CEDE-60C4-1879-CD3D-3D3C085F4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en-US"/>
              <a:t>Our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B5DFC-D270-DBCE-73F6-DB0A629B9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u="sng" dirty="0"/>
              <a:t>Useful</a:t>
            </a:r>
            <a:r>
              <a:rPr lang="en-US" sz="4000" dirty="0"/>
              <a:t> and </a:t>
            </a:r>
            <a:r>
              <a:rPr lang="en-US" sz="4000" u="sng" dirty="0"/>
              <a:t>Usable</a:t>
            </a:r>
            <a:r>
              <a:rPr lang="en-US" sz="4000" dirty="0"/>
              <a:t> Privacy Tools</a:t>
            </a:r>
          </a:p>
          <a:p>
            <a:r>
              <a:rPr lang="en-US" sz="4000" dirty="0"/>
              <a:t>w/ zero infra cost</a:t>
            </a:r>
          </a:p>
        </p:txBody>
      </p:sp>
    </p:spTree>
    <p:extLst>
      <p:ext uri="{BB962C8B-B14F-4D97-AF65-F5344CB8AC3E}">
        <p14:creationId xmlns:p14="http://schemas.microsoft.com/office/powerpoint/2010/main" val="3304804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9BFCF-33DF-4C9C-3C77-18A1266B6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EA4B-FFD2-F6A1-2013-8C18480D2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en-US" dirty="0"/>
              <a:t>Our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BFFB2-D08D-05D1-0413-EC3581F90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u="sng" dirty="0"/>
              <a:t>Useful</a:t>
            </a:r>
            <a:r>
              <a:rPr lang="en-US" sz="4000" dirty="0"/>
              <a:t> and </a:t>
            </a:r>
            <a:r>
              <a:rPr lang="en-US" sz="4000" u="sng" dirty="0"/>
              <a:t>Usable</a:t>
            </a:r>
            <a:r>
              <a:rPr lang="en-US" sz="4000" dirty="0"/>
              <a:t> Privacy Tools</a:t>
            </a:r>
          </a:p>
          <a:p>
            <a:r>
              <a:rPr lang="en-US" sz="4000" dirty="0"/>
              <a:t>w/ zero </a:t>
            </a:r>
            <a:r>
              <a:rPr lang="en-US" sz="4000" u="sng" dirty="0">
                <a:solidFill>
                  <a:schemeClr val="bg1"/>
                </a:solidFill>
              </a:rPr>
              <a:t>additional</a:t>
            </a:r>
            <a:r>
              <a:rPr lang="en-US" sz="4000" dirty="0"/>
              <a:t> infra cost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6F2A4-82C7-82CE-5F1B-280179EFE1F0}"/>
              </a:ext>
            </a:extLst>
          </p:cNvPr>
          <p:cNvSpPr txBox="1"/>
          <p:nvPr/>
        </p:nvSpPr>
        <p:spPr>
          <a:xfrm>
            <a:off x="4025048" y="5257800"/>
            <a:ext cx="41419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ON YOUR DEVICE</a:t>
            </a:r>
          </a:p>
        </p:txBody>
      </p:sp>
    </p:spTree>
    <p:extLst>
      <p:ext uri="{BB962C8B-B14F-4D97-AF65-F5344CB8AC3E}">
        <p14:creationId xmlns:p14="http://schemas.microsoft.com/office/powerpoint/2010/main" val="3965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091D36-B6C3-F313-8C81-4D86F5177AAD}"/>
              </a:ext>
            </a:extLst>
          </p:cNvPr>
          <p:cNvSpPr txBox="1"/>
          <p:nvPr/>
        </p:nvSpPr>
        <p:spPr>
          <a:xfrm>
            <a:off x="1592716" y="644091"/>
            <a:ext cx="9257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333333"/>
                </a:solidFill>
                <a:latin typeface="+mj-lt"/>
              </a:rPr>
              <a:t>What can you prove from a browser?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10A5B-EF49-07A9-32D7-63F92C9CC465}"/>
              </a:ext>
            </a:extLst>
          </p:cNvPr>
          <p:cNvSpPr txBox="1"/>
          <p:nvPr/>
        </p:nvSpPr>
        <p:spPr>
          <a:xfrm>
            <a:off x="1592716" y="2720898"/>
            <a:ext cx="478207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87919C"/>
                </a:solidFill>
                <a:latin typeface="Lucida Console" panose="020B0609040504020204" pitchFamily="49" charset="0"/>
              </a:rPr>
              <a:t>1K – Fibonacci (25)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87919C"/>
                </a:solidFill>
                <a:latin typeface="Lucida Console" panose="020B0609040504020204" pitchFamily="49" charset="0"/>
              </a:rPr>
              <a:t>1M – Keyless login (</a:t>
            </a:r>
            <a:r>
              <a:rPr lang="en-US" sz="2000" err="1">
                <a:solidFill>
                  <a:srgbClr val="87919C"/>
                </a:solidFill>
                <a:latin typeface="Lucida Console" panose="020B0609040504020204" pitchFamily="49" charset="0"/>
              </a:rPr>
              <a:t>Oauth</a:t>
            </a:r>
            <a:r>
              <a:rPr lang="en-US" sz="2000">
                <a:solidFill>
                  <a:srgbClr val="87919C"/>
                </a:solidFill>
                <a:latin typeface="Lucida Console" panose="020B0609040504020204" pitchFamily="49" charset="0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87919C"/>
                </a:solidFill>
                <a:latin typeface="Lucida Console" panose="020B0609040504020204" pitchFamily="49" charset="0"/>
              </a:rPr>
              <a:t>5M – Proof of Twitter email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87919C"/>
                </a:solidFill>
                <a:latin typeface="Lucida Console" panose="020B0609040504020204" pitchFamily="49" charset="0"/>
              </a:rPr>
              <a:t>50M – 5K </a:t>
            </a:r>
            <a:r>
              <a:rPr lang="en-US" sz="2000" err="1">
                <a:solidFill>
                  <a:srgbClr val="87919C"/>
                </a:solidFill>
                <a:latin typeface="Lucida Console" panose="020B0609040504020204" pitchFamily="49" charset="0"/>
              </a:rPr>
              <a:t>EdDSA</a:t>
            </a:r>
            <a:r>
              <a:rPr lang="en-US" sz="2000">
                <a:solidFill>
                  <a:srgbClr val="87919C"/>
                </a:solidFill>
                <a:latin typeface="Lucida Console" panose="020B0609040504020204" pitchFamily="49" charset="0"/>
              </a:rPr>
              <a:t> verifications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87919C"/>
                </a:solidFill>
                <a:latin typeface="Lucida Console" panose="020B0609040504020204" pitchFamily="49" charset="0"/>
              </a:rPr>
              <a:t>200M – 1M Poseidon hashes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87919C"/>
                </a:solidFill>
                <a:latin typeface="Lucida Console" panose="020B0609040504020204" pitchFamily="49" charset="0"/>
              </a:rPr>
              <a:t>1B – Ethereum block proving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87919C"/>
                </a:solidFill>
                <a:latin typeface="Lucida Console" panose="020B0609040504020204" pitchFamily="49" charset="0"/>
              </a:rPr>
              <a:t>100B – LLM inference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rgbClr val="87919C"/>
              </a:solidFill>
              <a:latin typeface="Lucida Console" panose="020B0609040504020204" pitchFamily="49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D3BB8E-85E1-222C-4B38-242191898E89}"/>
              </a:ext>
            </a:extLst>
          </p:cNvPr>
          <p:cNvCxnSpPr>
            <a:cxnSpLocks/>
          </p:cNvCxnSpPr>
          <p:nvPr/>
        </p:nvCxnSpPr>
        <p:spPr>
          <a:xfrm>
            <a:off x="1293541" y="2720898"/>
            <a:ext cx="0" cy="3512634"/>
          </a:xfrm>
          <a:prstGeom prst="straightConnector1">
            <a:avLst/>
          </a:prstGeom>
          <a:ln w="412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08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11E7-FF11-299B-7818-9529986C3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Useful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0F0EA-193C-1F67-870D-54C896E74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729"/>
            <a:ext cx="10515600" cy="41306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900" dirty="0">
                <a:solidFill>
                  <a:srgbClr val="333333"/>
                </a:solidFill>
              </a:rPr>
              <a:t>Privacy for Individuals = Client-side proving</a:t>
            </a:r>
          </a:p>
          <a:p>
            <a:r>
              <a:rPr lang="en-US" dirty="0"/>
              <a:t>Seamless Logins and Authentication (</a:t>
            </a:r>
            <a:r>
              <a:rPr lang="en-US" dirty="0" err="1"/>
              <a:t>zkLogin</a:t>
            </a:r>
            <a:r>
              <a:rPr lang="en-US" dirty="0"/>
              <a:t>, </a:t>
            </a:r>
            <a:r>
              <a:rPr lang="en-US" dirty="0" err="1"/>
              <a:t>zkEmail</a:t>
            </a:r>
            <a:r>
              <a:rPr lang="en-US" dirty="0"/>
              <a:t>)</a:t>
            </a:r>
          </a:p>
          <a:p>
            <a:r>
              <a:rPr lang="en-US" dirty="0"/>
              <a:t>Disclosure with Maximal Privacy (</a:t>
            </a:r>
            <a:r>
              <a:rPr lang="en-US" dirty="0" err="1"/>
              <a:t>zkTLS</a:t>
            </a:r>
            <a:r>
              <a:rPr lang="en-US" dirty="0"/>
              <a:t>)</a:t>
            </a:r>
          </a:p>
          <a:p>
            <a:r>
              <a:rPr lang="en-US" dirty="0"/>
              <a:t>Verifiable credentials (investor accreditation, EUID, DPP)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Privacy for Orgs =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zkValidiums</a:t>
            </a:r>
            <a:endParaRPr lang="en-US" sz="3900" dirty="0"/>
          </a:p>
          <a:p>
            <a:r>
              <a:rPr lang="en-US" dirty="0"/>
              <a:t>Asset Tokenization</a:t>
            </a:r>
          </a:p>
          <a:p>
            <a:r>
              <a:rPr lang="en-US" dirty="0" err="1"/>
              <a:t>Offchain</a:t>
            </a:r>
            <a:r>
              <a:rPr lang="en-US" dirty="0"/>
              <a:t> Compute</a:t>
            </a:r>
          </a:p>
        </p:txBody>
      </p:sp>
    </p:spTree>
    <p:extLst>
      <p:ext uri="{BB962C8B-B14F-4D97-AF65-F5344CB8AC3E}">
        <p14:creationId xmlns:p14="http://schemas.microsoft.com/office/powerpoint/2010/main" val="221542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01B2D-7784-5776-2BE0-2FA54FCA9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6B451B-B0D1-973D-DC3D-B7B657150612}"/>
              </a:ext>
            </a:extLst>
          </p:cNvPr>
          <p:cNvSpPr txBox="1">
            <a:spLocks/>
          </p:cNvSpPr>
          <p:nvPr/>
        </p:nvSpPr>
        <p:spPr>
          <a:xfrm>
            <a:off x="762000" y="2096341"/>
            <a:ext cx="10668000" cy="10038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87919C"/>
                </a:solidFill>
              </a:rPr>
              <a:t>Where it all began</a:t>
            </a:r>
          </a:p>
        </p:txBody>
      </p:sp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FE9D7132-1826-7E60-A524-7B3756B688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" b="23989"/>
          <a:stretch/>
        </p:blipFill>
        <p:spPr>
          <a:xfrm>
            <a:off x="1690164" y="3983762"/>
            <a:ext cx="8811672" cy="2468880"/>
          </a:xfrm>
          <a:prstGeom prst="rect">
            <a:avLst/>
          </a:prstGeom>
          <a:ln>
            <a:solidFill>
              <a:srgbClr val="87919C"/>
            </a:solidFill>
          </a:ln>
        </p:spPr>
      </p:pic>
    </p:spTree>
    <p:extLst>
      <p:ext uri="{BB962C8B-B14F-4D97-AF65-F5344CB8AC3E}">
        <p14:creationId xmlns:p14="http://schemas.microsoft.com/office/powerpoint/2010/main" val="167966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30AED13-05C5-91B6-8295-AECFF905D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146D-9FEB-DC85-307C-BF3D0A271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Usable Privacy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39157-70B8-33F6-BEDC-5A667DD0D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i="0" dirty="0">
                <a:effectLst/>
                <a:latin typeface="var(--framer-blockquote-font-family, var(--framer-font-family, Inter, Inter Placeholder, sans-serif))"/>
              </a:rPr>
              <a:t>Standard toolchain		</a:t>
            </a:r>
            <a:r>
              <a:rPr lang="en-US" i="0" dirty="0">
                <a:solidFill>
                  <a:srgbClr val="333333"/>
                </a:solidFill>
                <a:effectLst/>
                <a:latin typeface="var(--framer-blockquote-font-family, var(--framer-font-family, Inter, Inter Placeholder, sans-serif))"/>
              </a:rPr>
              <a:t>=&gt; </a:t>
            </a:r>
            <a:r>
              <a:rPr lang="en-US" i="0" dirty="0" err="1">
                <a:solidFill>
                  <a:srgbClr val="333333"/>
                </a:solidFill>
                <a:effectLst/>
                <a:latin typeface="var(--framer-blockquote-font-family, var(--framer-font-family, Inter, Inter Placeholder, sans-serif))"/>
              </a:rPr>
              <a:t>zkVM</a:t>
            </a:r>
            <a:endParaRPr lang="en-US" i="0" dirty="0">
              <a:solidFill>
                <a:srgbClr val="333333"/>
              </a:solidFill>
              <a:effectLst/>
              <a:latin typeface="var(--framer-blockquote-font-family, var(--framer-font-family, Inter, Inter Placeholder, sans-serif))"/>
            </a:endParaRPr>
          </a:p>
          <a:p>
            <a:pPr algn="l"/>
            <a:endParaRPr lang="en-US" dirty="0"/>
          </a:p>
          <a:p>
            <a:r>
              <a:rPr lang="en-US" dirty="0"/>
              <a:t>Affordable hardware		</a:t>
            </a:r>
            <a:r>
              <a:rPr lang="en-US" dirty="0">
                <a:solidFill>
                  <a:srgbClr val="333333"/>
                </a:solidFill>
              </a:rPr>
              <a:t>=&gt; on your device!</a:t>
            </a:r>
          </a:p>
          <a:p>
            <a:endParaRPr lang="en-US" dirty="0"/>
          </a:p>
          <a:p>
            <a:r>
              <a:rPr lang="en-US" dirty="0"/>
              <a:t>Portable implementation	</a:t>
            </a:r>
            <a:r>
              <a:rPr lang="en-US" dirty="0">
                <a:solidFill>
                  <a:srgbClr val="333333"/>
                </a:solidFill>
              </a:rPr>
              <a:t>=&gt; run on any device</a:t>
            </a:r>
          </a:p>
          <a:p>
            <a:endParaRPr lang="en-US" dirty="0"/>
          </a:p>
          <a:p>
            <a:r>
              <a:rPr lang="en-US" dirty="0"/>
              <a:t>Privacy-default approach	</a:t>
            </a:r>
            <a:r>
              <a:rPr lang="en-US" dirty="0">
                <a:solidFill>
                  <a:srgbClr val="333333"/>
                </a:solidFill>
              </a:rPr>
              <a:t>=&gt; not just a SNARK, a ZK-SNARK</a:t>
            </a:r>
          </a:p>
          <a:p>
            <a:pPr lvl="1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D390BD3-8793-CA53-9EDE-343A87BA91B7}"/>
              </a:ext>
            </a:extLst>
          </p:cNvPr>
          <p:cNvSpPr/>
          <p:nvPr/>
        </p:nvSpPr>
        <p:spPr>
          <a:xfrm>
            <a:off x="5374888" y="1825625"/>
            <a:ext cx="1828800" cy="4826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D97D4A4-A375-A119-63A8-60966B02A659}"/>
              </a:ext>
            </a:extLst>
          </p:cNvPr>
          <p:cNvSpPr/>
          <p:nvPr/>
        </p:nvSpPr>
        <p:spPr>
          <a:xfrm>
            <a:off x="5374888" y="3825410"/>
            <a:ext cx="3289610" cy="4826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B28AC6F-9805-F879-C9AA-26095CC915D7}"/>
              </a:ext>
            </a:extLst>
          </p:cNvPr>
          <p:cNvSpPr/>
          <p:nvPr/>
        </p:nvSpPr>
        <p:spPr>
          <a:xfrm>
            <a:off x="5374888" y="4858756"/>
            <a:ext cx="4995746" cy="4826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AF369FD-243E-A7BE-841D-F8F591E8A7D3}"/>
              </a:ext>
            </a:extLst>
          </p:cNvPr>
          <p:cNvSpPr/>
          <p:nvPr/>
        </p:nvSpPr>
        <p:spPr>
          <a:xfrm>
            <a:off x="5374887" y="2792064"/>
            <a:ext cx="3868265" cy="4826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9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27610-0683-6023-626B-225ED9564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75F854-0702-BA77-04F3-A9FDA5E30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</a:t>
            </a:r>
            <a:br>
              <a:rPr lang="en-US" dirty="0"/>
            </a:br>
            <a:r>
              <a:rPr lang="en-US" dirty="0"/>
              <a:t>Ligero ZK Platform</a:t>
            </a:r>
          </a:p>
        </p:txBody>
      </p:sp>
    </p:spTree>
    <p:extLst>
      <p:ext uri="{BB962C8B-B14F-4D97-AF65-F5344CB8AC3E}">
        <p14:creationId xmlns:p14="http://schemas.microsoft.com/office/powerpoint/2010/main" val="2681583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igetron RWC small">
            <a:hlinkClick r:id="" action="ppaction://media"/>
            <a:extLst>
              <a:ext uri="{FF2B5EF4-FFF2-40B4-BE49-F238E27FC236}">
                <a16:creationId xmlns:a16="http://schemas.microsoft.com/office/drawing/2014/main" id="{13D8A84E-449E-8B6E-D852-BEE4A91EB4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60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3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E542-212D-CCD7-F963-E92CCC797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Ligetron</a:t>
            </a:r>
            <a:r>
              <a:rPr lang="en-US" dirty="0"/>
              <a:t> ZK</a:t>
            </a:r>
          </a:p>
        </p:txBody>
      </p:sp>
    </p:spTree>
    <p:extLst>
      <p:ext uri="{BB962C8B-B14F-4D97-AF65-F5344CB8AC3E}">
        <p14:creationId xmlns:p14="http://schemas.microsoft.com/office/powerpoint/2010/main" val="2473832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E00FD-89B2-28F3-3B91-DC67A2789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08E9-A429-8910-6158-0497C4C4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Ligetron</a:t>
            </a:r>
            <a:r>
              <a:rPr lang="en-US"/>
              <a:t> ZK by Ligero Inc.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FA91F-ED9E-B34F-3A1C-3673192DD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Ligetron</a:t>
            </a:r>
            <a:r>
              <a:rPr lang="en-US" dirty="0"/>
              <a:t> ZK</a:t>
            </a:r>
            <a:r>
              <a:rPr lang="en-US" baseline="30000" dirty="0"/>
              <a:t>*</a:t>
            </a:r>
            <a:r>
              <a:rPr lang="en-US" dirty="0"/>
              <a:t> is (the only) memory-efficient hash-based ZK</a:t>
            </a:r>
          </a:p>
          <a:p>
            <a:endParaRPr lang="en-US" dirty="0"/>
          </a:p>
          <a:p>
            <a:r>
              <a:rPr lang="en-US" dirty="0" err="1"/>
              <a:t>Ligetron</a:t>
            </a:r>
            <a:r>
              <a:rPr lang="en-US" dirty="0"/>
              <a:t> is ZK by default</a:t>
            </a:r>
          </a:p>
          <a:p>
            <a:endParaRPr lang="en-US" dirty="0"/>
          </a:p>
          <a:p>
            <a:r>
              <a:rPr lang="en-US" dirty="0" err="1"/>
              <a:t>Ligetron</a:t>
            </a:r>
            <a:r>
              <a:rPr lang="en-US" dirty="0"/>
              <a:t> is a </a:t>
            </a:r>
            <a:r>
              <a:rPr lang="en-US" dirty="0" err="1"/>
              <a:t>zkVM</a:t>
            </a:r>
            <a:r>
              <a:rPr lang="en-US" dirty="0"/>
              <a:t> = </a:t>
            </a:r>
            <a:r>
              <a:rPr lang="en-US" dirty="0" err="1"/>
              <a:t>zkWASM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var(--framer-blockquote-font-family, var(--framer-font-family, Inter, Inter Placeholder, sans-serif))"/>
              </a:rPr>
              <a:t>A scalable/portable implementation using </a:t>
            </a:r>
            <a:r>
              <a:rPr lang="en-US" dirty="0" err="1">
                <a:latin typeface="var(--framer-blockquote-font-family, var(--framer-font-family, Inter, Inter Placeholder, sans-serif))"/>
              </a:rPr>
              <a:t>WebGPUs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9051C-2700-35DC-2D35-8FA7D185862F}"/>
              </a:ext>
            </a:extLst>
          </p:cNvPr>
          <p:cNvSpPr txBox="1"/>
          <p:nvPr/>
        </p:nvSpPr>
        <p:spPr>
          <a:xfrm>
            <a:off x="106609" y="6436306"/>
            <a:ext cx="990691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30000" noProof="0">
                <a:ln>
                  <a:noFill/>
                </a:ln>
                <a:solidFill>
                  <a:srgbClr val="87919C"/>
                </a:solidFill>
                <a:effectLst/>
                <a:uLnTx/>
                <a:uFillTx/>
                <a:ea typeface="Roboto Black" panose="02000000000000000000" pitchFamily="2" charset="0"/>
              </a:rPr>
              <a:t>*</a:t>
            </a:r>
            <a:r>
              <a:rPr kumimoji="0" lang="en-US" sz="1800" b="1" u="none" strike="noStrike" kern="1200" cap="none" spc="0" normalizeH="0" baseline="0" noProof="0">
                <a:ln>
                  <a:noFill/>
                </a:ln>
                <a:solidFill>
                  <a:srgbClr val="87919C"/>
                </a:solidFill>
                <a:effectLst/>
                <a:uLnTx/>
                <a:uFillTx/>
                <a:ea typeface="Roboto Black" panose="02000000000000000000" pitchFamily="2" charset="0"/>
              </a:rPr>
              <a:t> Published at 2024 IEEE Symposium on Security and Privacy</a:t>
            </a:r>
            <a:endParaRPr lang="en-US" b="1">
              <a:solidFill>
                <a:srgbClr val="87919C"/>
              </a:solidFill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41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974F0-49C6-442E-9C14-2329E322D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2021-4BDC-8682-7985-CA3384AB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the secret ingredient?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E46A0-DF6E-E518-C612-FA17776DF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3337"/>
            <a:ext cx="10515600" cy="4013625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Hash-based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Code interleaving</a:t>
            </a:r>
          </a:p>
          <a:p>
            <a:pPr lvl="1"/>
            <a:r>
              <a:rPr lang="en-US" sz="2000" dirty="0">
                <a:solidFill>
                  <a:srgbClr val="87919C"/>
                </a:solidFill>
              </a:rPr>
              <a:t>Sharding without recursive composition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Memory-efficiency</a:t>
            </a:r>
          </a:p>
          <a:p>
            <a:pPr lvl="1"/>
            <a:r>
              <a:rPr lang="en-US" sz="2000" dirty="0">
                <a:solidFill>
                  <a:srgbClr val="87919C"/>
                </a:solidFill>
              </a:rPr>
              <a:t>Witness and constraints can be streamed</a:t>
            </a:r>
          </a:p>
        </p:txBody>
      </p:sp>
      <p:pic>
        <p:nvPicPr>
          <p:cNvPr id="1026" name="Picture 2" descr="Video clips by quotes ...">
            <a:extLst>
              <a:ext uri="{FF2B5EF4-FFF2-40B4-BE49-F238E27FC236}">
                <a16:creationId xmlns:a16="http://schemas.microsoft.com/office/drawing/2014/main" id="{B081A42E-E731-848A-90A1-EEF39F25E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98" y="4322762"/>
            <a:ext cx="438150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9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wo sets proving record.">
            <a:extLst>
              <a:ext uri="{FF2B5EF4-FFF2-40B4-BE49-F238E27FC236}">
                <a16:creationId xmlns:a16="http://schemas.microsoft.com/office/drawing/2014/main" id="{A8A89558-3562-C25C-1A36-53FD859D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5" y="2056511"/>
            <a:ext cx="7716644" cy="31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E86D73-9BD7-527C-BF36-4A671A9CD52A}"/>
              </a:ext>
            </a:extLst>
          </p:cNvPr>
          <p:cNvSpPr/>
          <p:nvPr/>
        </p:nvSpPr>
        <p:spPr>
          <a:xfrm>
            <a:off x="8943279" y="2056511"/>
            <a:ext cx="2022086" cy="3147948"/>
          </a:xfrm>
          <a:prstGeom prst="rect">
            <a:avLst/>
          </a:prstGeom>
          <a:solidFill>
            <a:srgbClr val="0000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2595B98-1E49-BC61-9467-1C2EECEA6D66}"/>
              </a:ext>
            </a:extLst>
          </p:cNvPr>
          <p:cNvSpPr/>
          <p:nvPr/>
        </p:nvSpPr>
        <p:spPr>
          <a:xfrm>
            <a:off x="8815875" y="2189480"/>
            <a:ext cx="2126165" cy="2651760"/>
          </a:xfrm>
          <a:prstGeom prst="roundRect">
            <a:avLst>
              <a:gd name="adj" fmla="val 4482"/>
            </a:avLst>
          </a:prstGeom>
          <a:noFill/>
          <a:ln w="34925">
            <a:solidFill>
              <a:srgbClr val="FF66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2EA06A-A9EE-9EFC-1164-D1B80F9BA909}"/>
              </a:ext>
            </a:extLst>
          </p:cNvPr>
          <p:cNvCxnSpPr/>
          <p:nvPr/>
        </p:nvCxnSpPr>
        <p:spPr>
          <a:xfrm>
            <a:off x="8815875" y="2677160"/>
            <a:ext cx="2126165" cy="0"/>
          </a:xfrm>
          <a:prstGeom prst="line">
            <a:avLst/>
          </a:prstGeom>
          <a:ln w="19050">
            <a:solidFill>
              <a:srgbClr val="FF664D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3551A9-0FA2-1976-D6BA-64A1D75EA2FD}"/>
              </a:ext>
            </a:extLst>
          </p:cNvPr>
          <p:cNvCxnSpPr/>
          <p:nvPr/>
        </p:nvCxnSpPr>
        <p:spPr>
          <a:xfrm>
            <a:off x="8815875" y="3397906"/>
            <a:ext cx="2126165" cy="0"/>
          </a:xfrm>
          <a:prstGeom prst="line">
            <a:avLst/>
          </a:prstGeom>
          <a:ln w="19050">
            <a:solidFill>
              <a:srgbClr val="FF664D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952E47-40A4-B32D-9E12-E97C52AB39F3}"/>
              </a:ext>
            </a:extLst>
          </p:cNvPr>
          <p:cNvCxnSpPr/>
          <p:nvPr/>
        </p:nvCxnSpPr>
        <p:spPr>
          <a:xfrm>
            <a:off x="8815875" y="4121849"/>
            <a:ext cx="2126165" cy="0"/>
          </a:xfrm>
          <a:prstGeom prst="line">
            <a:avLst/>
          </a:prstGeom>
          <a:ln w="19050">
            <a:solidFill>
              <a:srgbClr val="FF664D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67DD7BF-A54F-D353-9BF6-A4D2E6122B0C}"/>
              </a:ext>
            </a:extLst>
          </p:cNvPr>
          <p:cNvSpPr txBox="1"/>
          <p:nvPr/>
        </p:nvSpPr>
        <p:spPr>
          <a:xfrm>
            <a:off x="9036584" y="2248654"/>
            <a:ext cx="17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Ligero (Browser)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2F6D4-9008-B649-0276-F568024E5254}"/>
              </a:ext>
            </a:extLst>
          </p:cNvPr>
          <p:cNvSpPr txBox="1"/>
          <p:nvPr/>
        </p:nvSpPr>
        <p:spPr>
          <a:xfrm>
            <a:off x="9344608" y="2858475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 bits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5EF77-8951-74AC-4049-F71503E9EE9A}"/>
              </a:ext>
            </a:extLst>
          </p:cNvPr>
          <p:cNvSpPr txBox="1"/>
          <p:nvPr/>
        </p:nvSpPr>
        <p:spPr>
          <a:xfrm>
            <a:off x="9399911" y="4296879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27,000</a:t>
            </a:r>
          </a:p>
        </p:txBody>
      </p:sp>
    </p:spTree>
    <p:extLst>
      <p:ext uri="{BB962C8B-B14F-4D97-AF65-F5344CB8AC3E}">
        <p14:creationId xmlns:p14="http://schemas.microsoft.com/office/powerpoint/2010/main" val="215337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49BF236-7BEB-D45E-1EB3-A8444859A9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9078" y="365125"/>
            <a:ext cx="10515600" cy="1325563"/>
          </a:xfrm>
        </p:spPr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48BED8-8306-E131-2533-4C42C296E760}"/>
              </a:ext>
            </a:extLst>
          </p:cNvPr>
          <p:cNvSpPr txBox="1"/>
          <p:nvPr/>
        </p:nvSpPr>
        <p:spPr>
          <a:xfrm>
            <a:off x="8618220" y="6516370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*Hz measures constraints per second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854D15A-4ECD-51BB-4284-B9C2ABF14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98" y="1690688"/>
            <a:ext cx="1973960" cy="77871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C44F2AF-C79D-3DA1-B617-64C316855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4489"/>
            <a:ext cx="2675863" cy="77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9FE57-B169-2871-B557-15B97974A743}"/>
              </a:ext>
            </a:extLst>
          </p:cNvPr>
          <p:cNvSpPr txBox="1"/>
          <p:nvPr/>
        </p:nvSpPr>
        <p:spPr>
          <a:xfrm>
            <a:off x="351312" y="2962146"/>
            <a:ext cx="3507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 GB</a:t>
            </a:r>
          </a:p>
          <a:p>
            <a:pPr algn="ctr"/>
            <a:r>
              <a:rPr lang="en-US" sz="3200" dirty="0"/>
              <a:t>prover key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2CB098A-B68F-08F5-1507-949B75317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1505" y="1804489"/>
            <a:ext cx="2659776" cy="778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313FE6-21DB-5320-4E64-CBDEE8829125}"/>
              </a:ext>
            </a:extLst>
          </p:cNvPr>
          <p:cNvSpPr txBox="1"/>
          <p:nvPr/>
        </p:nvSpPr>
        <p:spPr>
          <a:xfrm>
            <a:off x="4013234" y="3210194"/>
            <a:ext cx="3507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M1: 44 </a:t>
            </a:r>
            <a:r>
              <a:rPr lang="en-US" sz="3200" dirty="0" err="1"/>
              <a:t>KHz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D84DB7-9E76-7BAD-1253-96753C2DD347}"/>
              </a:ext>
            </a:extLst>
          </p:cNvPr>
          <p:cNvSpPr txBox="1"/>
          <p:nvPr/>
        </p:nvSpPr>
        <p:spPr>
          <a:xfrm>
            <a:off x="7675156" y="3197576"/>
            <a:ext cx="4108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M1: 250 </a:t>
            </a:r>
            <a:r>
              <a:rPr lang="en-US" sz="3200" dirty="0" err="1"/>
              <a:t>KHz</a:t>
            </a:r>
            <a:r>
              <a:rPr lang="en-US" sz="3200" dirty="0"/>
              <a:t> – 1 MHz</a:t>
            </a:r>
          </a:p>
          <a:p>
            <a:pPr algn="ctr"/>
            <a:r>
              <a:rPr lang="en-US" sz="3200" dirty="0"/>
              <a:t>M4: 500 </a:t>
            </a:r>
            <a:r>
              <a:rPr lang="en-US" sz="3200" dirty="0" err="1"/>
              <a:t>KHz</a:t>
            </a:r>
            <a:r>
              <a:rPr lang="en-US" sz="3200" dirty="0"/>
              <a:t> – 6 MHz</a:t>
            </a:r>
          </a:p>
        </p:txBody>
      </p:sp>
    </p:spTree>
    <p:extLst>
      <p:ext uri="{BB962C8B-B14F-4D97-AF65-F5344CB8AC3E}">
        <p14:creationId xmlns:p14="http://schemas.microsoft.com/office/powerpoint/2010/main" val="2930689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46B098-87F4-5915-2769-D7C3CC405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DB68E-FA1B-670D-9BBA-2C4E8A2C6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121" y="297172"/>
            <a:ext cx="4887951" cy="940613"/>
          </a:xfrm>
        </p:spPr>
        <p:txBody>
          <a:bodyPr/>
          <a:lstStyle/>
          <a:p>
            <a:r>
              <a:rPr lang="en-US"/>
              <a:t>Our Roadmap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DB715A-8674-F000-3313-6607EEA8AEE8}"/>
              </a:ext>
            </a:extLst>
          </p:cNvPr>
          <p:cNvSpPr txBox="1"/>
          <p:nvPr/>
        </p:nvSpPr>
        <p:spPr>
          <a:xfrm>
            <a:off x="822960" y="1771650"/>
            <a:ext cx="10256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D"/>
                </a:solidFill>
              </a:rPr>
              <a:t>Today, b</a:t>
            </a:r>
            <a:r>
              <a:rPr lang="en-US" sz="2800" dirty="0">
                <a:solidFill>
                  <a:srgbClr val="E8E8E8"/>
                </a:solidFill>
              </a:rPr>
              <a:t>uild end-to-end ZK Apps from your browser using C++, Rust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EAB16-9C88-22EB-E3E9-C541002BBDB7}"/>
              </a:ext>
            </a:extLst>
          </p:cNvPr>
          <p:cNvSpPr txBox="1"/>
          <p:nvPr/>
        </p:nvSpPr>
        <p:spPr>
          <a:xfrm>
            <a:off x="822960" y="2438278"/>
            <a:ext cx="8943923" cy="35394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u="sng" dirty="0">
                <a:solidFill>
                  <a:srgbClr val="FFFFFD"/>
                </a:solidFill>
              </a:rPr>
              <a:t>Coming Soon</a:t>
            </a:r>
            <a:endParaRPr lang="en-US" sz="2800" b="1" dirty="0">
              <a:solidFill>
                <a:srgbClr val="E8E8E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E8E8"/>
                </a:solidFill>
              </a:rPr>
              <a:t>Plug-and-play identity (integrate </a:t>
            </a:r>
            <a:r>
              <a:rPr lang="en-US" sz="2800" dirty="0" err="1">
                <a:solidFill>
                  <a:srgbClr val="E8E8E8"/>
                </a:solidFill>
              </a:rPr>
              <a:t>Circom</a:t>
            </a:r>
            <a:r>
              <a:rPr lang="en-US" sz="2800" dirty="0">
                <a:solidFill>
                  <a:srgbClr val="E8E8E8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E8E8"/>
                </a:solidFill>
              </a:rPr>
              <a:t>Scalable privacy: </a:t>
            </a:r>
            <a:r>
              <a:rPr lang="en-US" sz="2800" dirty="0" err="1">
                <a:solidFill>
                  <a:srgbClr val="E8E8E8"/>
                </a:solidFill>
              </a:rPr>
              <a:t>zkValidiums</a:t>
            </a:r>
            <a:r>
              <a:rPr lang="en-US" sz="2800" dirty="0">
                <a:solidFill>
                  <a:srgbClr val="E8E8E8"/>
                </a:solidFill>
              </a:rPr>
              <a:t> w/ </a:t>
            </a:r>
            <a:r>
              <a:rPr lang="en-US" sz="2800" dirty="0" err="1">
                <a:solidFill>
                  <a:srgbClr val="E8E8E8"/>
                </a:solidFill>
              </a:rPr>
              <a:t>offchain</a:t>
            </a:r>
            <a:r>
              <a:rPr lang="en-US" sz="2800" dirty="0">
                <a:solidFill>
                  <a:srgbClr val="E8E8E8"/>
                </a:solidFill>
              </a:rPr>
              <a:t> private compute</a:t>
            </a:r>
          </a:p>
          <a:p>
            <a:endParaRPr lang="en-US" sz="2800" dirty="0">
              <a:solidFill>
                <a:srgbClr val="CACACF"/>
              </a:solidFill>
            </a:endParaRPr>
          </a:p>
          <a:p>
            <a:r>
              <a:rPr lang="en-US" sz="2800" b="1" u="sng" dirty="0">
                <a:solidFill>
                  <a:srgbClr val="FFFFFD"/>
                </a:solidFill>
              </a:rPr>
              <a:t>Next, Phase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E8E8"/>
                </a:solidFill>
              </a:rPr>
              <a:t>Cross-linking </a:t>
            </a:r>
            <a:r>
              <a:rPr lang="en-US" sz="2800" dirty="0" err="1">
                <a:solidFill>
                  <a:srgbClr val="E8E8E8"/>
                </a:solidFill>
              </a:rPr>
              <a:t>zk</a:t>
            </a:r>
            <a:r>
              <a:rPr lang="en-US" sz="2800" dirty="0">
                <a:solidFill>
                  <a:srgbClr val="E8E8E8"/>
                </a:solidFill>
              </a:rPr>
              <a:t> languages (Noir, Cairo)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E8E8"/>
                </a:solidFill>
              </a:rPr>
              <a:t>Ethereum block proving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E8E8"/>
                </a:solidFill>
              </a:rPr>
              <a:t>Arbitrary AI computation (</a:t>
            </a:r>
            <a:r>
              <a:rPr lang="en-US" sz="2800" dirty="0" err="1">
                <a:solidFill>
                  <a:srgbClr val="E8E8E8"/>
                </a:solidFill>
              </a:rPr>
              <a:t>Onnx</a:t>
            </a:r>
            <a:r>
              <a:rPr lang="en-US" sz="2800" dirty="0">
                <a:solidFill>
                  <a:srgbClr val="E8E8E8"/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C4CB4C-EBC3-D9F8-C0B8-F082DF1BE391}"/>
              </a:ext>
            </a:extLst>
          </p:cNvPr>
          <p:cNvSpPr txBox="1"/>
          <p:nvPr/>
        </p:nvSpPr>
        <p:spPr>
          <a:xfrm rot="19358797">
            <a:off x="8658719" y="4710148"/>
            <a:ext cx="2894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STAY TUNED!</a:t>
            </a:r>
          </a:p>
        </p:txBody>
      </p:sp>
    </p:spTree>
    <p:extLst>
      <p:ext uri="{BB962C8B-B14F-4D97-AF65-F5344CB8AC3E}">
        <p14:creationId xmlns:p14="http://schemas.microsoft.com/office/powerpoint/2010/main" val="70881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6FE73-73DA-CD11-BFF5-48ACD61A97FA}"/>
              </a:ext>
            </a:extLst>
          </p:cNvPr>
          <p:cNvSpPr txBox="1"/>
          <p:nvPr/>
        </p:nvSpPr>
        <p:spPr>
          <a:xfrm>
            <a:off x="769433" y="992460"/>
            <a:ext cx="10928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333333"/>
                </a:solidFill>
                <a:latin typeface="+mj-lt"/>
              </a:rPr>
              <a:t>Want to test how fast your browser can generate Ligero proofs?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4604E2-9A0A-24EC-E243-A5C0284A16D3}"/>
              </a:ext>
            </a:extLst>
          </p:cNvPr>
          <p:cNvSpPr txBox="1"/>
          <p:nvPr/>
        </p:nvSpPr>
        <p:spPr>
          <a:xfrm>
            <a:off x="769433" y="2718434"/>
            <a:ext cx="6625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87919C"/>
                </a:solidFill>
              </a:rPr>
              <a:t>Open </a:t>
            </a:r>
            <a:r>
              <a:rPr lang="en-US" sz="3200" dirty="0" err="1">
                <a:solidFill>
                  <a:srgbClr val="87919C"/>
                </a:solidFill>
              </a:rPr>
              <a:t>platform.ligetron.com</a:t>
            </a:r>
            <a:r>
              <a:rPr lang="en-US" sz="3200" dirty="0">
                <a:solidFill>
                  <a:srgbClr val="87919C"/>
                </a:solidFill>
              </a:rPr>
              <a:t>/</a:t>
            </a:r>
            <a:r>
              <a:rPr lang="en-US" sz="3200" dirty="0" err="1">
                <a:solidFill>
                  <a:srgbClr val="87919C"/>
                </a:solidFill>
              </a:rPr>
              <a:t>speedtest</a:t>
            </a:r>
            <a:endParaRPr lang="en-US" sz="3200" dirty="0">
              <a:solidFill>
                <a:srgbClr val="87919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56CDB-A1D9-0738-C09F-BFFB1EDB5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40" y="3589021"/>
            <a:ext cx="2857500" cy="2857500"/>
          </a:xfrm>
          <a:prstGeom prst="rect">
            <a:avLst/>
          </a:prstGeom>
        </p:spPr>
      </p:pic>
      <p:pic>
        <p:nvPicPr>
          <p:cNvPr id="9" name="Picture 8" descr="A screenshot of a web page&#10;&#10;AI-generated content may be incorrect.">
            <a:extLst>
              <a:ext uri="{FF2B5EF4-FFF2-40B4-BE49-F238E27FC236}">
                <a16:creationId xmlns:a16="http://schemas.microsoft.com/office/drawing/2014/main" id="{242CFD03-C9DA-7A4C-10D1-D5A4BB21A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377" y="3493970"/>
            <a:ext cx="5820410" cy="30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6DD58-8E72-10E3-84EF-7DCF3E317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1A61349D-F54B-837A-3686-D3039C150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" b="23989"/>
          <a:stretch/>
        </p:blipFill>
        <p:spPr>
          <a:xfrm>
            <a:off x="1690164" y="3983762"/>
            <a:ext cx="8811672" cy="2468880"/>
          </a:xfrm>
          <a:prstGeom prst="rect">
            <a:avLst/>
          </a:prstGeom>
          <a:ln>
            <a:solidFill>
              <a:srgbClr val="87919C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C9BE8-47E2-8219-F4C6-11BC0F6A6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49" y="5635647"/>
            <a:ext cx="11439702" cy="300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FF1A9-23D3-A0F3-45FA-CE3622B86509}"/>
              </a:ext>
            </a:extLst>
          </p:cNvPr>
          <p:cNvSpPr txBox="1">
            <a:spLocks/>
          </p:cNvSpPr>
          <p:nvPr/>
        </p:nvSpPr>
        <p:spPr>
          <a:xfrm>
            <a:off x="762000" y="2096341"/>
            <a:ext cx="10668000" cy="10038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87919C"/>
                </a:solidFill>
              </a:rPr>
              <a:t>Where it all began</a:t>
            </a:r>
          </a:p>
        </p:txBody>
      </p:sp>
    </p:spTree>
    <p:extLst>
      <p:ext uri="{BB962C8B-B14F-4D97-AF65-F5344CB8AC3E}">
        <p14:creationId xmlns:p14="http://schemas.microsoft.com/office/powerpoint/2010/main" val="2576270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FF63E83-E7ED-B768-7DEB-AC0DFC042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0993C-6204-6616-B1BE-6DA68421B10A}"/>
              </a:ext>
            </a:extLst>
          </p:cNvPr>
          <p:cNvSpPr txBox="1"/>
          <p:nvPr/>
        </p:nvSpPr>
        <p:spPr>
          <a:xfrm>
            <a:off x="769433" y="992460"/>
            <a:ext cx="10928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333333"/>
                </a:solidFill>
                <a:latin typeface="+mj-lt"/>
              </a:rPr>
              <a:t>Want to test how fast your browser can generate Ligero proofs?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C8E89-4F10-C8AD-0104-7CAD4756E522}"/>
              </a:ext>
            </a:extLst>
          </p:cNvPr>
          <p:cNvSpPr txBox="1"/>
          <p:nvPr/>
        </p:nvSpPr>
        <p:spPr>
          <a:xfrm>
            <a:off x="769433" y="2718434"/>
            <a:ext cx="6625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87919C"/>
                </a:solidFill>
              </a:rPr>
              <a:t>Open </a:t>
            </a:r>
            <a:r>
              <a:rPr lang="en-US" sz="3200" dirty="0" err="1">
                <a:solidFill>
                  <a:srgbClr val="87919C"/>
                </a:solidFill>
              </a:rPr>
              <a:t>platform.ligetron.com</a:t>
            </a:r>
            <a:r>
              <a:rPr lang="en-US" sz="3200" dirty="0">
                <a:solidFill>
                  <a:srgbClr val="87919C"/>
                </a:solidFill>
              </a:rPr>
              <a:t>/</a:t>
            </a:r>
            <a:r>
              <a:rPr lang="en-US" sz="3200" dirty="0" err="1">
                <a:solidFill>
                  <a:srgbClr val="87919C"/>
                </a:solidFill>
              </a:rPr>
              <a:t>speedtest</a:t>
            </a:r>
            <a:endParaRPr lang="en-US" sz="3200" dirty="0">
              <a:solidFill>
                <a:srgbClr val="87919C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B7D524A-645B-CB42-AD00-CD4AE5024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61" y="3303209"/>
            <a:ext cx="6009268" cy="32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F701F-BFBA-959B-FAC8-3AB94102E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40" y="358902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6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1C23A-926D-2806-C283-189DBE195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5ACB-BC3F-2FE5-DF20-5D33D6621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Ligetron</a:t>
            </a:r>
            <a:r>
              <a:rPr lang="en-US"/>
              <a:t> ZK Development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2C873-648D-E472-4B4A-DC952693B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333333"/>
                </a:solidFill>
              </a:rPr>
              <a:t> Build </a:t>
            </a:r>
            <a:r>
              <a:rPr lang="en-US" b="1" dirty="0">
                <a:solidFill>
                  <a:srgbClr val="333333"/>
                </a:solidFill>
              </a:rPr>
              <a:t>Anywhere</a:t>
            </a:r>
            <a:r>
              <a:rPr lang="en-US" dirty="0">
                <a:solidFill>
                  <a:srgbClr val="333333"/>
                </a:solidFill>
              </a:rPr>
              <a:t> – All you need is a browser. 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333333"/>
                </a:solidFill>
              </a:rPr>
              <a:t> Build in </a:t>
            </a:r>
            <a:r>
              <a:rPr lang="en-US" b="1" dirty="0">
                <a:solidFill>
                  <a:srgbClr val="333333"/>
                </a:solidFill>
              </a:rPr>
              <a:t>Any Language </a:t>
            </a:r>
            <a:r>
              <a:rPr lang="en-US" dirty="0">
                <a:solidFill>
                  <a:srgbClr val="333333"/>
                </a:solidFill>
              </a:rPr>
              <a:t>– C/C++, Rust, </a:t>
            </a:r>
            <a:r>
              <a:rPr lang="en-US" dirty="0" err="1">
                <a:solidFill>
                  <a:srgbClr val="333333"/>
                </a:solidFill>
              </a:rPr>
              <a:t>Circom</a:t>
            </a:r>
            <a:endParaRPr lang="en-US" dirty="0">
              <a:solidFill>
                <a:srgbClr val="333333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333333"/>
                </a:solidFill>
              </a:rPr>
              <a:t> Run </a:t>
            </a:r>
            <a:r>
              <a:rPr lang="en-US" b="1" dirty="0">
                <a:solidFill>
                  <a:srgbClr val="333333"/>
                </a:solidFill>
              </a:rPr>
              <a:t>Everywhere</a:t>
            </a:r>
            <a:r>
              <a:rPr lang="en-US" dirty="0">
                <a:solidFill>
                  <a:srgbClr val="333333"/>
                </a:solidFill>
              </a:rPr>
              <a:t> – Mobile, Laptop, Server, Raspberry PI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3A9032-CD9F-4730-40C5-96515F45CD82}"/>
              </a:ext>
            </a:extLst>
          </p:cNvPr>
          <p:cNvGrpSpPr/>
          <p:nvPr/>
        </p:nvGrpSpPr>
        <p:grpSpPr>
          <a:xfrm>
            <a:off x="2819398" y="3607382"/>
            <a:ext cx="6553204" cy="2800767"/>
            <a:chOff x="2819398" y="4361081"/>
            <a:chExt cx="6553204" cy="28007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3C43A2-1C94-57A6-7832-47CE4E7BC4BC}"/>
                </a:ext>
              </a:extLst>
            </p:cNvPr>
            <p:cNvSpPr txBox="1"/>
            <p:nvPr/>
          </p:nvSpPr>
          <p:spPr>
            <a:xfrm>
              <a:off x="2819398" y="4361081"/>
              <a:ext cx="6553204" cy="280076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4800" dirty="0">
                  <a:solidFill>
                    <a:srgbClr val="333333"/>
                  </a:solidFill>
                </a:rPr>
                <a:t>ZK Anywhere Everywhere</a:t>
              </a:r>
            </a:p>
            <a:p>
              <a:pPr algn="ctr"/>
              <a:r>
                <a:rPr lang="en-US" sz="3200" dirty="0">
                  <a:hlinkClick r:id="rId2"/>
                </a:rPr>
                <a:t>platform.ligetron.com</a:t>
              </a:r>
            </a:p>
            <a:p>
              <a:pPr algn="ctr"/>
              <a:r>
                <a:rPr lang="en-US" sz="3200" dirty="0">
                  <a:hlinkClick r:id="rId3"/>
                </a:rPr>
                <a:t>www.ligero-inc.com</a:t>
              </a:r>
              <a:endParaRPr lang="en-US" sz="3200" dirty="0"/>
            </a:p>
            <a:p>
              <a:pPr algn="ctr"/>
              <a:r>
                <a:rPr lang="en-US" sz="3200" dirty="0"/>
                <a:t>@</a:t>
              </a:r>
              <a:r>
                <a:rPr lang="en-US" sz="3200" dirty="0" err="1"/>
                <a:t>ligero_inc</a:t>
              </a:r>
              <a:endParaRPr lang="en-US" sz="3200" dirty="0"/>
            </a:p>
            <a:p>
              <a:pPr algn="ctr"/>
              <a:endParaRPr lang="en-US" sz="3200" dirty="0"/>
            </a:p>
          </p:txBody>
        </p:sp>
        <p:pic>
          <p:nvPicPr>
            <p:cNvPr id="1026" name="Picture 2" descr="x.com Logo Twitter Rebranding ...">
              <a:extLst>
                <a:ext uri="{FF2B5EF4-FFF2-40B4-BE49-F238E27FC236}">
                  <a16:creationId xmlns:a16="http://schemas.microsoft.com/office/drawing/2014/main" id="{854677D8-2E85-88EF-938C-54AFAA94A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450" y="6191558"/>
              <a:ext cx="408249" cy="408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692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838200" y="1480800"/>
            <a:ext cx="8515120" cy="402763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533400" indent="-457200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Clr>
                <a:srgbClr val="87919C"/>
              </a:buClr>
              <a:buSzPct val="100000"/>
              <a:buFont typeface="+mj-lt"/>
              <a:buAutoNum type="arabicPeriod"/>
            </a:pPr>
            <a:r>
              <a:rPr lang="en" dirty="0">
                <a:solidFill>
                  <a:srgbClr val="FF2600"/>
                </a:solidFill>
              </a:rPr>
              <a:t>Interactive</a:t>
            </a:r>
            <a:r>
              <a:rPr lang="en" dirty="0">
                <a:solidFill>
                  <a:srgbClr val="0000FF"/>
                </a:solidFill>
              </a:rPr>
              <a:t> </a:t>
            </a:r>
            <a:r>
              <a:rPr lang="en" dirty="0"/>
              <a:t>vs</a:t>
            </a:r>
            <a:r>
              <a:rPr lang="en" dirty="0">
                <a:solidFill>
                  <a:srgbClr val="0000FF"/>
                </a:solidFill>
              </a:rPr>
              <a:t> </a:t>
            </a:r>
            <a:r>
              <a:rPr lang="en" dirty="0">
                <a:solidFill>
                  <a:srgbClr val="00B14F"/>
                </a:solidFill>
              </a:rPr>
              <a:t>Non-interactive</a:t>
            </a:r>
          </a:p>
          <a:p>
            <a:pPr marL="533400" indent="-457200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Clr>
                <a:srgbClr val="87919C"/>
              </a:buClr>
              <a:buSzPct val="100000"/>
              <a:buFont typeface="+mj-lt"/>
              <a:buAutoNum type="arabicPeriod"/>
            </a:pPr>
            <a:r>
              <a:rPr lang="en" dirty="0">
                <a:solidFill>
                  <a:srgbClr val="FF2600"/>
                </a:solidFill>
              </a:rPr>
              <a:t>Trusted setup </a:t>
            </a:r>
            <a:r>
              <a:rPr lang="en" dirty="0"/>
              <a:t>vs</a:t>
            </a:r>
            <a:r>
              <a:rPr lang="en" dirty="0">
                <a:solidFill>
                  <a:srgbClr val="0000FF"/>
                </a:solidFill>
              </a:rPr>
              <a:t> </a:t>
            </a:r>
            <a:r>
              <a:rPr lang="en" dirty="0">
                <a:solidFill>
                  <a:srgbClr val="00B14F"/>
                </a:solidFill>
              </a:rPr>
              <a:t>No setup</a:t>
            </a:r>
            <a:r>
              <a:rPr lang="en-US" dirty="0">
                <a:solidFill>
                  <a:srgbClr val="00B14F"/>
                </a:solidFill>
              </a:rPr>
              <a:t> (transparent)</a:t>
            </a:r>
            <a:endParaRPr lang="en" dirty="0">
              <a:solidFill>
                <a:srgbClr val="00B14F"/>
              </a:solidFill>
            </a:endParaRPr>
          </a:p>
          <a:p>
            <a:pPr marL="533400" indent="-457200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Clr>
                <a:srgbClr val="87919C"/>
              </a:buClr>
              <a:buSzPct val="100000"/>
              <a:buFont typeface="+mj-lt"/>
              <a:buAutoNum type="arabicPeriod"/>
            </a:pPr>
            <a:r>
              <a:rPr lang="en" dirty="0">
                <a:solidFill>
                  <a:srgbClr val="00B14F"/>
                </a:solidFill>
              </a:rPr>
              <a:t>ZK</a:t>
            </a:r>
            <a:r>
              <a:rPr lang="en" dirty="0">
                <a:solidFill>
                  <a:srgbClr val="0000FF"/>
                </a:solidFill>
              </a:rPr>
              <a:t> </a:t>
            </a:r>
            <a:r>
              <a:rPr lang="en" dirty="0"/>
              <a:t>vs</a:t>
            </a:r>
            <a:r>
              <a:rPr lang="en" dirty="0">
                <a:solidFill>
                  <a:srgbClr val="0000FF"/>
                </a:solidFill>
              </a:rPr>
              <a:t> </a:t>
            </a:r>
            <a:r>
              <a:rPr lang="en" dirty="0">
                <a:solidFill>
                  <a:srgbClr val="FF2600"/>
                </a:solidFill>
              </a:rPr>
              <a:t>(only) </a:t>
            </a:r>
            <a:r>
              <a:rPr lang="en-US" dirty="0">
                <a:solidFill>
                  <a:srgbClr val="FF2600"/>
                </a:solidFill>
              </a:rPr>
              <a:t>Integrity</a:t>
            </a:r>
            <a:endParaRPr lang="en" dirty="0">
              <a:solidFill>
                <a:srgbClr val="FF2600"/>
              </a:solidFill>
            </a:endParaRPr>
          </a:p>
          <a:p>
            <a:pPr marL="533400" indent="-457200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Clr>
                <a:srgbClr val="87919C"/>
              </a:buClr>
              <a:buSzPct val="100000"/>
              <a:buFont typeface="+mj-lt"/>
              <a:buAutoNum type="arabicPeriod"/>
            </a:pPr>
            <a:r>
              <a:rPr lang="en" dirty="0">
                <a:solidFill>
                  <a:srgbClr val="00B14F"/>
                </a:solidFill>
              </a:rPr>
              <a:t>Succinct</a:t>
            </a:r>
            <a:r>
              <a:rPr lang="en" dirty="0">
                <a:solidFill>
                  <a:srgbClr val="0000FF"/>
                </a:solidFill>
              </a:rPr>
              <a:t> </a:t>
            </a:r>
            <a:r>
              <a:rPr lang="en" dirty="0"/>
              <a:t>vs</a:t>
            </a:r>
            <a:r>
              <a:rPr lang="en" dirty="0">
                <a:solidFill>
                  <a:srgbClr val="0000FF"/>
                </a:solidFill>
              </a:rPr>
              <a:t> </a:t>
            </a:r>
            <a:r>
              <a:rPr lang="en" dirty="0">
                <a:solidFill>
                  <a:srgbClr val="FF2600"/>
                </a:solidFill>
              </a:rPr>
              <a:t>Non-succinct</a:t>
            </a:r>
            <a:endParaRPr lang="en-US" dirty="0">
              <a:solidFill>
                <a:srgbClr val="FF2600"/>
              </a:solidFill>
            </a:endParaRPr>
          </a:p>
          <a:p>
            <a:pPr marL="533400" indent="-457200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Clr>
                <a:srgbClr val="87919C"/>
              </a:buClr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FF2600"/>
                </a:solidFill>
              </a:rPr>
              <a:t>Public-Key Crypto </a:t>
            </a:r>
            <a:r>
              <a:rPr lang="en-US" dirty="0"/>
              <a:t>vs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B14F"/>
                </a:solidFill>
              </a:rPr>
              <a:t>(only) Symmetric-Key Crypto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CF07A4-021A-D298-1BF2-9210E0744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 of ZK Proof Systems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69718D8-BF6E-C575-7AF2-3824C2024B36}"/>
              </a:ext>
            </a:extLst>
          </p:cNvPr>
          <p:cNvCxnSpPr>
            <a:cxnSpLocks/>
          </p:cNvCxnSpPr>
          <p:nvPr/>
        </p:nvCxnSpPr>
        <p:spPr>
          <a:xfrm>
            <a:off x="2522474" y="5995237"/>
            <a:ext cx="7332855" cy="0"/>
          </a:xfrm>
          <a:prstGeom prst="straightConnector1">
            <a:avLst/>
          </a:prstGeom>
          <a:ln w="95250">
            <a:gradFill flip="none" rotWithShape="1">
              <a:gsLst>
                <a:gs pos="39000">
                  <a:srgbClr val="FF8000"/>
                </a:gs>
                <a:gs pos="0">
                  <a:srgbClr val="FF0000"/>
                </a:gs>
                <a:gs pos="70000">
                  <a:srgbClr val="FFFF00"/>
                </a:gs>
                <a:gs pos="100000">
                  <a:srgbClr val="00B050"/>
                </a:gs>
              </a:gsLst>
              <a:lin ang="0" scaled="1"/>
              <a:tileRect/>
            </a:gra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D8B098-CF6E-7540-BCB3-EC8D0ACA5A2A}"/>
              </a:ext>
            </a:extLst>
          </p:cNvPr>
          <p:cNvSpPr txBox="1"/>
          <p:nvPr/>
        </p:nvSpPr>
        <p:spPr>
          <a:xfrm>
            <a:off x="6496956" y="5454142"/>
            <a:ext cx="104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ZKSNARK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9C2DD-50D6-86F5-BB16-95FC4D6097D2}"/>
              </a:ext>
            </a:extLst>
          </p:cNvPr>
          <p:cNvSpPr txBox="1"/>
          <p:nvPr/>
        </p:nvSpPr>
        <p:spPr>
          <a:xfrm>
            <a:off x="6592658" y="6254777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2C92E-4C0B-0EF2-6FA2-9FCDE591D62D}"/>
              </a:ext>
            </a:extLst>
          </p:cNvPr>
          <p:cNvSpPr txBox="1"/>
          <p:nvPr/>
        </p:nvSpPr>
        <p:spPr>
          <a:xfrm>
            <a:off x="4002254" y="545414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AF8C5-910D-55CD-CC6F-2CBE1CE1FC3D}"/>
              </a:ext>
            </a:extLst>
          </p:cNvPr>
          <p:cNvSpPr txBox="1"/>
          <p:nvPr/>
        </p:nvSpPr>
        <p:spPr>
          <a:xfrm>
            <a:off x="5078051" y="5454746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NIZK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2D072-66D5-123A-2D6C-13B5C1409B3E}"/>
              </a:ext>
            </a:extLst>
          </p:cNvPr>
          <p:cNvSpPr txBox="1"/>
          <p:nvPr/>
        </p:nvSpPr>
        <p:spPr>
          <a:xfrm>
            <a:off x="4966899" y="6202137"/>
            <a:ext cx="84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SNARG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74A721-BE16-8B4D-6C47-7B65E24FA5ED}"/>
              </a:ext>
            </a:extLst>
          </p:cNvPr>
          <p:cNvSpPr txBox="1"/>
          <p:nvPr/>
        </p:nvSpPr>
        <p:spPr>
          <a:xfrm>
            <a:off x="8051489" y="5227866"/>
            <a:ext cx="130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Transparent</a:t>
            </a:r>
          </a:p>
          <a:p>
            <a:pPr algn="ctr"/>
            <a:r>
              <a:rPr lang="en-US" dirty="0"/>
              <a:t>ZKSNARK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7F0B88-F8AC-CBAA-2375-C0C7D1C12BD8}"/>
              </a:ext>
            </a:extLst>
          </p:cNvPr>
          <p:cNvSpPr txBox="1"/>
          <p:nvPr/>
        </p:nvSpPr>
        <p:spPr>
          <a:xfrm>
            <a:off x="3246379" y="6254777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3CD7EF6-E77F-F26A-18A0-706E7D00CA73}"/>
              </a:ext>
            </a:extLst>
          </p:cNvPr>
          <p:cNvSpPr/>
          <p:nvPr/>
        </p:nvSpPr>
        <p:spPr>
          <a:xfrm>
            <a:off x="8313744" y="2273997"/>
            <a:ext cx="3083169" cy="1325564"/>
          </a:xfrm>
          <a:prstGeom prst="roundRect">
            <a:avLst/>
          </a:prstGeom>
          <a:solidFill>
            <a:srgbClr val="8791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ZKS(T)NARKs provide the most useful form of proofs!</a:t>
            </a:r>
          </a:p>
        </p:txBody>
      </p:sp>
    </p:spTree>
    <p:extLst>
      <p:ext uri="{BB962C8B-B14F-4D97-AF65-F5344CB8AC3E}">
        <p14:creationId xmlns:p14="http://schemas.microsoft.com/office/powerpoint/2010/main" val="29659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uiExpand="1" build="p"/>
      <p:bldP spid="8" grpId="0"/>
      <p:bldP spid="9" grpId="0"/>
      <p:bldP spid="10" grpId="0"/>
      <p:bldP spid="11" grpId="0"/>
      <p:bldP spid="13" grpId="0"/>
      <p:bldP spid="14" grpId="0"/>
      <p:bldP spid="15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4A6A41C3-AA9E-1F5A-B278-F21D32225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F4B43-4A7C-5E73-155C-8E16FE5C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ZK-S(T)NARK Applications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CCF224-62BB-23B0-4351-CE17C9A76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Privacy &lt;&gt; Client-side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BB534-F7BF-7689-6EC9-1819849D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48707"/>
            <a:ext cx="5157787" cy="3340955"/>
          </a:xfrm>
        </p:spPr>
        <p:txBody>
          <a:bodyPr/>
          <a:lstStyle/>
          <a:p>
            <a:r>
              <a:rPr lang="en-US" dirty="0"/>
              <a:t>Anonymous credentials	 </a:t>
            </a:r>
          </a:p>
          <a:p>
            <a:r>
              <a:rPr lang="en-US" dirty="0"/>
              <a:t>“Fog of War” games</a:t>
            </a:r>
          </a:p>
          <a:p>
            <a:r>
              <a:rPr lang="en-US" dirty="0"/>
              <a:t>Image transformations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C8BEC3-61B9-90D7-13FB-7CC9D1A13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Delegation &lt;&gt; Server-side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46D287-4415-D4CA-E24E-F0AC5D369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48707"/>
            <a:ext cx="5183188" cy="3340956"/>
          </a:xfrm>
        </p:spPr>
        <p:txBody>
          <a:bodyPr/>
          <a:lstStyle/>
          <a:p>
            <a:r>
              <a:rPr lang="en-US" dirty="0"/>
              <a:t>Blockchain scalability </a:t>
            </a:r>
          </a:p>
          <a:p>
            <a:r>
              <a:rPr lang="en-US" dirty="0"/>
              <a:t>Verifiable AI </a:t>
            </a:r>
          </a:p>
          <a:p>
            <a:r>
              <a:rPr lang="en-US" dirty="0"/>
              <a:t>FHE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3E20A-D7DB-2FCF-A3F6-208BA98E27F8}"/>
              </a:ext>
            </a:extLst>
          </p:cNvPr>
          <p:cNvSpPr txBox="1"/>
          <p:nvPr/>
        </p:nvSpPr>
        <p:spPr>
          <a:xfrm>
            <a:off x="2114600" y="5543331"/>
            <a:ext cx="1744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</a:rPr>
              <a:t>Need ZK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FB5FB2-8AE9-F5A4-B64A-9498BA5EDC1D}"/>
              </a:ext>
            </a:extLst>
          </p:cNvPr>
          <p:cNvSpPr txBox="1"/>
          <p:nvPr/>
        </p:nvSpPr>
        <p:spPr>
          <a:xfrm>
            <a:off x="7272387" y="5543331"/>
            <a:ext cx="346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SNARKs sufficient</a:t>
            </a:r>
          </a:p>
        </p:txBody>
      </p:sp>
    </p:spTree>
    <p:extLst>
      <p:ext uri="{BB962C8B-B14F-4D97-AF65-F5344CB8AC3E}">
        <p14:creationId xmlns:p14="http://schemas.microsoft.com/office/powerpoint/2010/main" val="21245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6" grpId="0" build="p"/>
      <p:bldP spid="7" grpId="0" build="p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11D58-E7D3-E4DE-11F7-C4E60B38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Building/Deploying ZK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238E9-4BC1-959F-8C83-41B46E4A9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Data needs to be attested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Standard toolchain for developers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Lightweight to run client-side</a:t>
            </a:r>
          </a:p>
        </p:txBody>
      </p:sp>
    </p:spTree>
    <p:extLst>
      <p:ext uri="{BB962C8B-B14F-4D97-AF65-F5344CB8AC3E}">
        <p14:creationId xmlns:p14="http://schemas.microsoft.com/office/powerpoint/2010/main" val="4218407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3E51E-B382-F7CC-26C5-E595FC1F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Data Attestation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9C55BD-80D6-7656-DD82-B611030D860C}"/>
              </a:ext>
            </a:extLst>
          </p:cNvPr>
          <p:cNvSpPr/>
          <p:nvPr/>
        </p:nvSpPr>
        <p:spPr>
          <a:xfrm>
            <a:off x="1579101" y="3869473"/>
            <a:ext cx="9011586" cy="19126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C7A1CB7-F79C-3697-7CC4-915DB21E8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313" y="3452696"/>
            <a:ext cx="9215369" cy="267882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lvl="1">
              <a:spcBef>
                <a:spcPts val="1776"/>
              </a:spcBef>
              <a:tabLst>
                <a:tab pos="2052638" algn="l"/>
              </a:tabLst>
            </a:pPr>
            <a:r>
              <a:rPr lang="en-US" sz="2800" b="1" dirty="0" err="1"/>
              <a:t>zk</a:t>
            </a:r>
            <a:r>
              <a:rPr lang="en-US" sz="2800" b="1" dirty="0"/>
              <a:t> Email</a:t>
            </a:r>
            <a:r>
              <a:rPr lang="en-US" sz="2800" dirty="0"/>
              <a:t>:	proof of a DKIM signature </a:t>
            </a:r>
            <a:r>
              <a:rPr lang="en-US" dirty="0"/>
              <a:t>(e.g., Venmo)</a:t>
            </a:r>
          </a:p>
          <a:p>
            <a:pPr lvl="1">
              <a:spcBef>
                <a:spcPts val="1776"/>
              </a:spcBef>
              <a:tabLst>
                <a:tab pos="2052638" algn="l"/>
              </a:tabLst>
            </a:pPr>
            <a:r>
              <a:rPr lang="en-US" sz="2800" b="1" dirty="0" err="1"/>
              <a:t>zk</a:t>
            </a:r>
            <a:r>
              <a:rPr lang="en-US" sz="2800" b="1" dirty="0"/>
              <a:t> Login</a:t>
            </a:r>
            <a:r>
              <a:rPr lang="en-US" sz="2800" dirty="0"/>
              <a:t>: proof of an </a:t>
            </a:r>
            <a:r>
              <a:rPr lang="en-US" sz="2800" dirty="0" err="1"/>
              <a:t>Oauth</a:t>
            </a:r>
            <a:r>
              <a:rPr lang="en-US" sz="2800" dirty="0"/>
              <a:t> signature </a:t>
            </a:r>
            <a:r>
              <a:rPr lang="en-US" dirty="0"/>
              <a:t>(e.g., from Google)</a:t>
            </a:r>
          </a:p>
          <a:p>
            <a:pPr lvl="1">
              <a:spcBef>
                <a:spcPts val="1776"/>
              </a:spcBef>
              <a:tabLst>
                <a:tab pos="2052638" algn="l"/>
              </a:tabLst>
            </a:pPr>
            <a:r>
              <a:rPr lang="en-US" sz="2800" b="1" dirty="0" err="1"/>
              <a:t>zk</a:t>
            </a:r>
            <a:r>
              <a:rPr lang="en-US" sz="2800" b="1" dirty="0"/>
              <a:t> TLS</a:t>
            </a:r>
            <a:r>
              <a:rPr lang="en-US" sz="2800" dirty="0"/>
              <a:t>:	proof of a TLS session </a:t>
            </a:r>
            <a:r>
              <a:rPr lang="en-US" dirty="0"/>
              <a:t>(e.g., from Bank)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A76C88-FCF5-0CB7-863A-92D5DB3AB0D6}"/>
              </a:ext>
            </a:extLst>
          </p:cNvPr>
          <p:cNvSpPr txBox="1"/>
          <p:nvPr/>
        </p:nvSpPr>
        <p:spPr>
          <a:xfrm>
            <a:off x="3647815" y="5814988"/>
            <a:ext cx="5122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87919C"/>
                </a:solidFill>
                <a:latin typeface="+mn-lt"/>
              </a:rPr>
              <a:t>All deployed in production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EEE515-219B-C950-5B92-F9A70D43B853}"/>
              </a:ext>
            </a:extLst>
          </p:cNvPr>
          <p:cNvSpPr txBox="1"/>
          <p:nvPr/>
        </p:nvSpPr>
        <p:spPr>
          <a:xfrm>
            <a:off x="8802098" y="6492875"/>
            <a:ext cx="3389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*slides borrowed from Dan </a:t>
            </a:r>
            <a:r>
              <a:rPr lang="en-US" dirty="0" err="1"/>
              <a:t>Boneh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0FC342-E494-8DE6-BF60-E66EB0DDF11F}"/>
              </a:ext>
            </a:extLst>
          </p:cNvPr>
          <p:cNvSpPr txBox="1">
            <a:spLocks/>
          </p:cNvSpPr>
          <p:nvPr/>
        </p:nvSpPr>
        <p:spPr>
          <a:xfrm>
            <a:off x="1579100" y="1791164"/>
            <a:ext cx="9011585" cy="1912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7919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tabLst>
                <a:tab pos="1017588" algn="l"/>
              </a:tabLst>
            </a:pPr>
            <a:r>
              <a:rPr lang="en-US" b="1" u="sng" dirty="0"/>
              <a:t>Need:</a:t>
            </a:r>
            <a:r>
              <a:rPr lang="en-US" b="1" dirty="0"/>
              <a:t> </a:t>
            </a:r>
            <a:r>
              <a:rPr lang="en-US" dirty="0"/>
              <a:t>Private/sensitive inputs to ZK Application needs to be authenticated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1017588" algn="l"/>
              </a:tabLst>
            </a:pPr>
            <a:r>
              <a:rPr lang="en-US" b="1" u="sng" dirty="0"/>
              <a:t>Problem:</a:t>
            </a:r>
            <a:r>
              <a:rPr lang="en-US" dirty="0"/>
              <a:t> Lack of trusted institutions that provide attestation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F5E83-68D1-7576-D957-3BAFFB847BB2}"/>
              </a:ext>
            </a:extLst>
          </p:cNvPr>
          <p:cNvSpPr txBox="1"/>
          <p:nvPr/>
        </p:nvSpPr>
        <p:spPr>
          <a:xfrm>
            <a:off x="1579100" y="3246513"/>
            <a:ext cx="6105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017588" algn="l"/>
              </a:tabLst>
              <a:defRPr/>
            </a:pPr>
            <a:r>
              <a:rPr lang="en-US" sz="2800" b="1" u="sng" dirty="0">
                <a:solidFill>
                  <a:srgbClr val="87919C"/>
                </a:solidFill>
              </a:rPr>
              <a:t>Solution: </a:t>
            </a:r>
          </a:p>
        </p:txBody>
      </p:sp>
    </p:spTree>
    <p:extLst>
      <p:ext uri="{BB962C8B-B14F-4D97-AF65-F5344CB8AC3E}">
        <p14:creationId xmlns:p14="http://schemas.microsoft.com/office/powerpoint/2010/main" val="17037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F081-ECA8-175F-A017-DA6198C2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zkTLS</a:t>
            </a:r>
            <a:r>
              <a:rPr lang="en-US" dirty="0"/>
              <a:t> or aka how to attest to TLS payload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BB3317-8B86-A20B-2540-A8A319757D43}"/>
              </a:ext>
            </a:extLst>
          </p:cNvPr>
          <p:cNvGrpSpPr/>
          <p:nvPr/>
        </p:nvGrpSpPr>
        <p:grpSpPr>
          <a:xfrm>
            <a:off x="8648761" y="2574924"/>
            <a:ext cx="1568442" cy="1476492"/>
            <a:chOff x="7321766" y="1843761"/>
            <a:chExt cx="1568442" cy="1476492"/>
          </a:xfrm>
        </p:grpSpPr>
        <p:pic>
          <p:nvPicPr>
            <p:cNvPr id="4" name="Picture 2" descr="22,832,361 Bank clipart Vector Images | Depositphotos">
              <a:extLst>
                <a:ext uri="{FF2B5EF4-FFF2-40B4-BE49-F238E27FC236}">
                  <a16:creationId xmlns:a16="http://schemas.microsoft.com/office/drawing/2014/main" id="{E7964151-725E-8E55-B8E7-DC93E9B12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766" y="2173695"/>
              <a:ext cx="1471933" cy="114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5CE138-E5E2-E2AF-C124-AFDF8322E241}"/>
                </a:ext>
              </a:extLst>
            </p:cNvPr>
            <p:cNvSpPr txBox="1"/>
            <p:nvPr/>
          </p:nvSpPr>
          <p:spPr>
            <a:xfrm>
              <a:off x="7321766" y="1843761"/>
              <a:ext cx="1568442" cy="62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>
                  <a:latin typeface="+mn-lt"/>
                </a:rPr>
                <a:t>HTTPS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web server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B2B9CE-D82A-3642-07C0-5CD4695F4706}"/>
              </a:ext>
            </a:extLst>
          </p:cNvPr>
          <p:cNvGrpSpPr/>
          <p:nvPr/>
        </p:nvGrpSpPr>
        <p:grpSpPr>
          <a:xfrm>
            <a:off x="1677296" y="2662902"/>
            <a:ext cx="1257263" cy="1388514"/>
            <a:chOff x="350301" y="1931739"/>
            <a:chExt cx="1257263" cy="1388514"/>
          </a:xfrm>
        </p:grpSpPr>
        <p:pic>
          <p:nvPicPr>
            <p:cNvPr id="7" name="Picture 6" descr="Free Laptop Cliparts, Download Free Laptop Cliparts png images, Free  ClipArts on Clipart Library">
              <a:extLst>
                <a:ext uri="{FF2B5EF4-FFF2-40B4-BE49-F238E27FC236}">
                  <a16:creationId xmlns:a16="http://schemas.microsoft.com/office/drawing/2014/main" id="{8A68466D-639F-D440-2CEB-B187A6DEF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01" y="2364992"/>
              <a:ext cx="1146313" cy="955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FEF693-CEA9-3A02-6724-D2051C5EDC19}"/>
                </a:ext>
              </a:extLst>
            </p:cNvPr>
            <p:cNvSpPr txBox="1"/>
            <p:nvPr/>
          </p:nvSpPr>
          <p:spPr>
            <a:xfrm>
              <a:off x="399413" y="1931739"/>
              <a:ext cx="1208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browser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F762A8-A5E2-F85B-76BC-519F5569D15F}"/>
              </a:ext>
            </a:extLst>
          </p:cNvPr>
          <p:cNvGrpSpPr/>
          <p:nvPr/>
        </p:nvGrpSpPr>
        <p:grpSpPr>
          <a:xfrm>
            <a:off x="3493420" y="2724642"/>
            <a:ext cx="4881489" cy="805503"/>
            <a:chOff x="2166425" y="2232630"/>
            <a:chExt cx="4881489" cy="80550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5A7F81-1712-54A0-24CB-36DA061B5970}"/>
                </a:ext>
              </a:extLst>
            </p:cNvPr>
            <p:cNvCxnSpPr/>
            <p:nvPr/>
          </p:nvCxnSpPr>
          <p:spPr>
            <a:xfrm>
              <a:off x="2166425" y="2670221"/>
              <a:ext cx="488148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F77EB0-2C3E-6849-5778-53591464F2B5}"/>
                </a:ext>
              </a:extLst>
            </p:cNvPr>
            <p:cNvSpPr txBox="1"/>
            <p:nvPr/>
          </p:nvSpPr>
          <p:spPr>
            <a:xfrm>
              <a:off x="3596475" y="2232630"/>
              <a:ext cx="20213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TLS handshake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61E528-CDAC-B44D-2FB1-C2127BDB0194}"/>
                </a:ext>
              </a:extLst>
            </p:cNvPr>
            <p:cNvSpPr txBox="1"/>
            <p:nvPr/>
          </p:nvSpPr>
          <p:spPr>
            <a:xfrm>
              <a:off x="3336854" y="2638023"/>
              <a:ext cx="25374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+mn-lt"/>
                </a:rPr>
                <a:t>(signed by web server)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186E7F-41AB-CC03-6D3F-B194623AD3D9}"/>
              </a:ext>
            </a:extLst>
          </p:cNvPr>
          <p:cNvGrpSpPr/>
          <p:nvPr/>
        </p:nvGrpSpPr>
        <p:grpSpPr>
          <a:xfrm>
            <a:off x="1445904" y="4069737"/>
            <a:ext cx="1609095" cy="703109"/>
            <a:chOff x="118909" y="3611752"/>
            <a:chExt cx="1609095" cy="7031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FF29C-5C47-BA29-863B-8284BA6F3C16}"/>
                </a:ext>
              </a:extLst>
            </p:cNvPr>
            <p:cNvSpPr txBox="1"/>
            <p:nvPr/>
          </p:nvSpPr>
          <p:spPr>
            <a:xfrm>
              <a:off x="118909" y="3853196"/>
              <a:ext cx="16090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session-key</a:t>
              </a: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82C0DADB-E312-596D-49FB-4C7714B0EA5A}"/>
                </a:ext>
              </a:extLst>
            </p:cNvPr>
            <p:cNvSpPr/>
            <p:nvPr/>
          </p:nvSpPr>
          <p:spPr>
            <a:xfrm>
              <a:off x="791219" y="3611752"/>
              <a:ext cx="264474" cy="333230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D10C27-2CDC-D787-9402-D00EA0C594BC}"/>
              </a:ext>
            </a:extLst>
          </p:cNvPr>
          <p:cNvGrpSpPr/>
          <p:nvPr/>
        </p:nvGrpSpPr>
        <p:grpSpPr>
          <a:xfrm>
            <a:off x="8537769" y="4069737"/>
            <a:ext cx="1609095" cy="703109"/>
            <a:chOff x="118909" y="3611752"/>
            <a:chExt cx="1609095" cy="7031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7266C3-0CE6-15A4-88CE-3D42B7D63E86}"/>
                </a:ext>
              </a:extLst>
            </p:cNvPr>
            <p:cNvSpPr txBox="1"/>
            <p:nvPr/>
          </p:nvSpPr>
          <p:spPr>
            <a:xfrm>
              <a:off x="118909" y="3853196"/>
              <a:ext cx="16090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session-key</a:t>
              </a: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42B47057-23D9-D600-6DC3-C2633EB6DCF5}"/>
                </a:ext>
              </a:extLst>
            </p:cNvPr>
            <p:cNvSpPr/>
            <p:nvPr/>
          </p:nvSpPr>
          <p:spPr>
            <a:xfrm>
              <a:off x="791219" y="3611752"/>
              <a:ext cx="264474" cy="333230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63663C-4E13-5830-9D88-77173C688FA3}"/>
              </a:ext>
            </a:extLst>
          </p:cNvPr>
          <p:cNvGrpSpPr/>
          <p:nvPr/>
        </p:nvGrpSpPr>
        <p:grpSpPr>
          <a:xfrm>
            <a:off x="3447226" y="3774687"/>
            <a:ext cx="4881489" cy="819571"/>
            <a:chOff x="2166425" y="2232630"/>
            <a:chExt cx="4881489" cy="819571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6E7C9B0-CF97-701C-F293-7609A9F76A80}"/>
                </a:ext>
              </a:extLst>
            </p:cNvPr>
            <p:cNvCxnSpPr/>
            <p:nvPr/>
          </p:nvCxnSpPr>
          <p:spPr>
            <a:xfrm>
              <a:off x="2166425" y="2670221"/>
              <a:ext cx="488148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9CF9EE-EF5A-5269-D500-6C24BEB5692C}"/>
                </a:ext>
              </a:extLst>
            </p:cNvPr>
            <p:cNvSpPr txBox="1"/>
            <p:nvPr/>
          </p:nvSpPr>
          <p:spPr>
            <a:xfrm>
              <a:off x="3455798" y="2232630"/>
              <a:ext cx="24648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TLS HTML payload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9B7D36-B034-6C12-38C3-BDC76054E320}"/>
                </a:ext>
              </a:extLst>
            </p:cNvPr>
            <p:cNvSpPr txBox="1"/>
            <p:nvPr/>
          </p:nvSpPr>
          <p:spPr>
            <a:xfrm>
              <a:off x="3111773" y="2652091"/>
              <a:ext cx="31473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+mn-lt"/>
                </a:rPr>
                <a:t>(encrypted with session key)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43BE97F-E83F-2653-8307-85393308F148}"/>
              </a:ext>
            </a:extLst>
          </p:cNvPr>
          <p:cNvSpPr txBox="1"/>
          <p:nvPr/>
        </p:nvSpPr>
        <p:spPr>
          <a:xfrm>
            <a:off x="1445904" y="1829248"/>
            <a:ext cx="6099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7919C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TLS Protocol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B59ECE-4809-6F50-9276-025F55033E92}"/>
              </a:ext>
            </a:extLst>
          </p:cNvPr>
          <p:cNvSpPr txBox="1"/>
          <p:nvPr/>
        </p:nvSpPr>
        <p:spPr>
          <a:xfrm>
            <a:off x="1408679" y="5153629"/>
            <a:ext cx="94300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87919C"/>
                </a:solidFill>
              </a:rPr>
              <a:t>TLS Payload is not authenticated </a:t>
            </a:r>
          </a:p>
          <a:p>
            <a:r>
              <a:rPr lang="en-US" sz="3200" dirty="0">
                <a:solidFill>
                  <a:srgbClr val="87919C"/>
                </a:solidFill>
              </a:rPr>
              <a:t>			=&gt; enc. payload can be forged by client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5371DB-51E3-FAC5-2B7F-62A40E0A9DE0}"/>
              </a:ext>
            </a:extLst>
          </p:cNvPr>
          <p:cNvSpPr txBox="1"/>
          <p:nvPr/>
        </p:nvSpPr>
        <p:spPr>
          <a:xfrm>
            <a:off x="8802098" y="6492875"/>
            <a:ext cx="3389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*slides borrowed from Dan </a:t>
            </a:r>
            <a:r>
              <a:rPr lang="en-US" dirty="0" err="1"/>
              <a:t>Boneh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9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1CA73-DFDB-FACA-712B-599C0D60A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126EF-7733-0853-47F1-7603FD178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zkTLS</a:t>
            </a:r>
            <a:r>
              <a:rPr lang="en-US" dirty="0"/>
              <a:t> or aka how to attest to TLS payload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9D4CF6-3879-5411-4893-E33E45D1E817}"/>
              </a:ext>
            </a:extLst>
          </p:cNvPr>
          <p:cNvGrpSpPr/>
          <p:nvPr/>
        </p:nvGrpSpPr>
        <p:grpSpPr>
          <a:xfrm>
            <a:off x="1594624" y="1919216"/>
            <a:ext cx="1257263" cy="1388514"/>
            <a:chOff x="350301" y="1931739"/>
            <a:chExt cx="1257263" cy="1388514"/>
          </a:xfrm>
        </p:grpSpPr>
        <p:pic>
          <p:nvPicPr>
            <p:cNvPr id="26" name="Picture 6" descr="Free Laptop Cliparts, Download Free Laptop Cliparts png images, Free  ClipArts on Clipart Library">
              <a:extLst>
                <a:ext uri="{FF2B5EF4-FFF2-40B4-BE49-F238E27FC236}">
                  <a16:creationId xmlns:a16="http://schemas.microsoft.com/office/drawing/2014/main" id="{41D1600F-35AA-A7A0-8FAE-27B74DAD3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01" y="2364992"/>
              <a:ext cx="1146313" cy="955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EF7AFB-C046-69A5-B70E-F9D3E2134303}"/>
                </a:ext>
              </a:extLst>
            </p:cNvPr>
            <p:cNvSpPr txBox="1"/>
            <p:nvPr/>
          </p:nvSpPr>
          <p:spPr>
            <a:xfrm>
              <a:off x="399413" y="1931739"/>
              <a:ext cx="1208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browser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46BE36-18B2-0C25-3981-A725A9E7EB5C}"/>
              </a:ext>
            </a:extLst>
          </p:cNvPr>
          <p:cNvGrpSpPr/>
          <p:nvPr/>
        </p:nvGrpSpPr>
        <p:grpSpPr>
          <a:xfrm>
            <a:off x="8487174" y="1944703"/>
            <a:ext cx="1568442" cy="1476492"/>
            <a:chOff x="7321766" y="1843761"/>
            <a:chExt cx="1568442" cy="1476492"/>
          </a:xfrm>
        </p:grpSpPr>
        <p:pic>
          <p:nvPicPr>
            <p:cNvPr id="29" name="Picture 2" descr="22,832,361 Bank clipart Vector Images | Depositphotos">
              <a:extLst>
                <a:ext uri="{FF2B5EF4-FFF2-40B4-BE49-F238E27FC236}">
                  <a16:creationId xmlns:a16="http://schemas.microsoft.com/office/drawing/2014/main" id="{8633D0BC-0765-A126-CB3F-024803AB7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766" y="2173695"/>
              <a:ext cx="1471933" cy="114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46A80D-FFF0-0A78-171D-1BC7EEDA7B8E}"/>
                </a:ext>
              </a:extLst>
            </p:cNvPr>
            <p:cNvSpPr txBox="1"/>
            <p:nvPr/>
          </p:nvSpPr>
          <p:spPr>
            <a:xfrm>
              <a:off x="7321766" y="1843761"/>
              <a:ext cx="1568442" cy="62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>
                  <a:latin typeface="+mn-lt"/>
                </a:rPr>
                <a:t>HTTPS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web server</a:t>
              </a:r>
            </a:p>
          </p:txBody>
        </p:sp>
      </p:grpSp>
      <p:pic>
        <p:nvPicPr>
          <p:cNvPr id="31" name="Picture 2" descr="Web Server Vector Icon PNG Images | PSD Free Download - Pikbest">
            <a:extLst>
              <a:ext uri="{FF2B5EF4-FFF2-40B4-BE49-F238E27FC236}">
                <a16:creationId xmlns:a16="http://schemas.microsoft.com/office/drawing/2014/main" id="{E9529EA8-5003-7ACB-E364-3B240AF51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424" y="2017692"/>
            <a:ext cx="1471933" cy="14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974DF3E-7225-7398-D807-208EC1D86DE8}"/>
              </a:ext>
            </a:extLst>
          </p:cNvPr>
          <p:cNvSpPr txBox="1"/>
          <p:nvPr/>
        </p:nvSpPr>
        <p:spPr>
          <a:xfrm>
            <a:off x="5633368" y="1873691"/>
            <a:ext cx="1547989" cy="365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latin typeface="+mn-lt"/>
              </a:rPr>
              <a:t> web proxy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CEBC3C-4074-9A03-F38B-65E971C54C6A}"/>
              </a:ext>
            </a:extLst>
          </p:cNvPr>
          <p:cNvSpPr txBox="1"/>
          <p:nvPr/>
        </p:nvSpPr>
        <p:spPr>
          <a:xfrm>
            <a:off x="5657231" y="3265526"/>
            <a:ext cx="158722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+mn-lt"/>
              </a:rPr>
              <a:t>signing key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BED7404-D01F-9E29-5F01-D26F61BAC292}"/>
              </a:ext>
            </a:extLst>
          </p:cNvPr>
          <p:cNvGrpSpPr/>
          <p:nvPr/>
        </p:nvGrpSpPr>
        <p:grpSpPr>
          <a:xfrm>
            <a:off x="2851887" y="2098123"/>
            <a:ext cx="3138891" cy="461665"/>
            <a:chOff x="1714463" y="1362143"/>
            <a:chExt cx="3138891" cy="461665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817472A-DF82-3D08-04D8-E2F071109CC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463" y="1744512"/>
              <a:ext cx="31388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26CFE3F-B998-3DED-E55D-B313E2B27ED1}"/>
                </a:ext>
              </a:extLst>
            </p:cNvPr>
            <p:cNvSpPr txBox="1"/>
            <p:nvPr/>
          </p:nvSpPr>
          <p:spPr>
            <a:xfrm>
              <a:off x="2263376" y="1362143"/>
              <a:ext cx="2005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HTTPS request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7BC27D-6E66-C109-4889-DAFE6E91408B}"/>
              </a:ext>
            </a:extLst>
          </p:cNvPr>
          <p:cNvCxnSpPr>
            <a:cxnSpLocks/>
          </p:cNvCxnSpPr>
          <p:nvPr/>
        </p:nvCxnSpPr>
        <p:spPr>
          <a:xfrm>
            <a:off x="6871672" y="2616060"/>
            <a:ext cx="16155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31B52B6-8262-D349-012C-B6A8752AD32A}"/>
              </a:ext>
            </a:extLst>
          </p:cNvPr>
          <p:cNvCxnSpPr>
            <a:cxnSpLocks/>
          </p:cNvCxnSpPr>
          <p:nvPr/>
        </p:nvCxnSpPr>
        <p:spPr>
          <a:xfrm rot="10800000">
            <a:off x="6855259" y="2866936"/>
            <a:ext cx="16155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9502C9-F5A6-DAB0-055B-346ED5C26C14}"/>
              </a:ext>
            </a:extLst>
          </p:cNvPr>
          <p:cNvGrpSpPr/>
          <p:nvPr/>
        </p:nvGrpSpPr>
        <p:grpSpPr>
          <a:xfrm>
            <a:off x="2851886" y="2940788"/>
            <a:ext cx="3138891" cy="830997"/>
            <a:chOff x="1714462" y="2204808"/>
            <a:chExt cx="3138891" cy="830997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932D814-CABC-6066-2972-65B8E25A370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714462" y="2248604"/>
              <a:ext cx="31388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D268D8-AF04-602C-765D-B8861DCB653D}"/>
                </a:ext>
              </a:extLst>
            </p:cNvPr>
            <p:cNvSpPr txBox="1"/>
            <p:nvPr/>
          </p:nvSpPr>
          <p:spPr>
            <a:xfrm>
              <a:off x="1880674" y="2204808"/>
              <a:ext cx="245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signed HTTPS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response by proxy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CA826E7-412F-F3E5-4C2F-F235CFF2D2E2}"/>
              </a:ext>
            </a:extLst>
          </p:cNvPr>
          <p:cNvGrpSpPr/>
          <p:nvPr/>
        </p:nvGrpSpPr>
        <p:grpSpPr>
          <a:xfrm>
            <a:off x="1540837" y="3406782"/>
            <a:ext cx="4206536" cy="2009420"/>
            <a:chOff x="403413" y="2670802"/>
            <a:chExt cx="4206536" cy="200942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A88C94-F2FB-35AF-3D33-C1294CDD286C}"/>
                </a:ext>
              </a:extLst>
            </p:cNvPr>
            <p:cNvSpPr txBox="1"/>
            <p:nvPr/>
          </p:nvSpPr>
          <p:spPr>
            <a:xfrm>
              <a:off x="403413" y="3356783"/>
              <a:ext cx="4206536" cy="13234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+mn-lt"/>
                </a:rPr>
                <a:t>Browser generates </a:t>
              </a:r>
              <a:r>
                <a:rPr lang="en-US" sz="2000" dirty="0" err="1">
                  <a:latin typeface="+mn-lt"/>
                </a:rPr>
                <a:t>zk</a:t>
              </a:r>
              <a:r>
                <a:rPr lang="en-US" sz="2000" dirty="0">
                  <a:latin typeface="+mn-lt"/>
                </a:rPr>
                <a:t>-SNARK that: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</a:rPr>
                <a:t>HTTPS handshake is signed by bank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</a:rPr>
                <a:t>encrypted payload signed by proxy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</a:rPr>
                <a:t>decrypted payload says balance &gt; X</a:t>
              </a: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9840D38D-FFF0-3BD5-6F38-0DF7F64EF947}"/>
                </a:ext>
              </a:extLst>
            </p:cNvPr>
            <p:cNvSpPr/>
            <p:nvPr/>
          </p:nvSpPr>
          <p:spPr>
            <a:xfrm>
              <a:off x="1030356" y="2670802"/>
              <a:ext cx="348278" cy="64594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13C3A0-4C24-6D3F-49EB-CC3734BF761F}"/>
              </a:ext>
            </a:extLst>
          </p:cNvPr>
          <p:cNvGrpSpPr/>
          <p:nvPr/>
        </p:nvGrpSpPr>
        <p:grpSpPr>
          <a:xfrm>
            <a:off x="5851680" y="3107199"/>
            <a:ext cx="3668268" cy="2313713"/>
            <a:chOff x="4714256" y="2371219"/>
            <a:chExt cx="3668268" cy="231371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AEA4D38-34F9-9C41-1538-AB85DD85735D}"/>
                </a:ext>
              </a:extLst>
            </p:cNvPr>
            <p:cNvSpPr txBox="1"/>
            <p:nvPr/>
          </p:nvSpPr>
          <p:spPr>
            <a:xfrm>
              <a:off x="5973018" y="3361493"/>
              <a:ext cx="2409506" cy="1323439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A network attack:</a:t>
              </a:r>
            </a:p>
            <a:p>
              <a:pPr algn="l"/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   cause proxy to sign</a:t>
              </a:r>
              <a:br>
                <a:rPr lang="en-US" sz="20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   incorrect encrypted</a:t>
              </a:r>
              <a:br>
                <a:rPr lang="en-US" sz="20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   TLS frame</a:t>
              </a: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CDE1AD3D-E397-DB04-E186-7792B6EC253B}"/>
                </a:ext>
              </a:extLst>
            </p:cNvPr>
            <p:cNvSpPr/>
            <p:nvPr/>
          </p:nvSpPr>
          <p:spPr>
            <a:xfrm>
              <a:off x="4714256" y="2371219"/>
              <a:ext cx="2848664" cy="2094306"/>
            </a:xfrm>
            <a:prstGeom prst="arc">
              <a:avLst>
                <a:gd name="adj1" fmla="val 15834694"/>
                <a:gd name="adj2" fmla="val 21556758"/>
              </a:avLst>
            </a:prstGeom>
            <a:ln w="571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650244D-DD42-2C98-4029-5A87213C1AA5}"/>
              </a:ext>
            </a:extLst>
          </p:cNvPr>
          <p:cNvSpPr txBox="1"/>
          <p:nvPr/>
        </p:nvSpPr>
        <p:spPr>
          <a:xfrm>
            <a:off x="2940919" y="5678015"/>
            <a:ext cx="6099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87919C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Solution 1: Proxy</a:t>
            </a:r>
            <a:endParaRPr lang="en-US" sz="3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BCB9BC-DBAD-D546-E014-AE1487456D50}"/>
              </a:ext>
            </a:extLst>
          </p:cNvPr>
          <p:cNvSpPr txBox="1"/>
          <p:nvPr/>
        </p:nvSpPr>
        <p:spPr>
          <a:xfrm>
            <a:off x="8802098" y="6492875"/>
            <a:ext cx="3389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*slides borrowed from Dan </a:t>
            </a:r>
            <a:r>
              <a:rPr lang="en-US" dirty="0" err="1"/>
              <a:t>Boneh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2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rgbClr val="F2F3F4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2901</TotalTime>
  <Words>1111</Words>
  <Application>Microsoft Macintosh PowerPoint</Application>
  <PresentationFormat>Widescreen</PresentationFormat>
  <Paragraphs>210</Paragraphs>
  <Slides>31</Slides>
  <Notes>3</Notes>
  <HiddenSlides>6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Cambria Math</vt:lpstr>
      <vt:lpstr>Lato</vt:lpstr>
      <vt:lpstr>Lucida Console</vt:lpstr>
      <vt:lpstr>Roboto Black</vt:lpstr>
      <vt:lpstr>Roboto Light</vt:lpstr>
      <vt:lpstr>Times New Roman</vt:lpstr>
      <vt:lpstr>var(--framer-blockquote-font-family, var(--framer-font-family, Inter, Inter Placeholder, sans-serif))</vt:lpstr>
      <vt:lpstr>Wingdings</vt:lpstr>
      <vt:lpstr>Office Theme</vt:lpstr>
      <vt:lpstr>What happened to the ZK Dream?</vt:lpstr>
      <vt:lpstr>PowerPoint Presentation</vt:lpstr>
      <vt:lpstr>PowerPoint Presentation</vt:lpstr>
      <vt:lpstr>Taxonomy of ZK Proof Systems</vt:lpstr>
      <vt:lpstr>Classifying ZK-S(T)NARK Applications</vt:lpstr>
      <vt:lpstr>Challenges in Building/Deploying ZK Apps</vt:lpstr>
      <vt:lpstr>1. Data Attestation</vt:lpstr>
      <vt:lpstr>zkTLS or aka how to attest to TLS payload</vt:lpstr>
      <vt:lpstr>zkTLS or aka how to attest to TLS payload</vt:lpstr>
      <vt:lpstr>zkTLS or aka how to attest to TLS payload</vt:lpstr>
      <vt:lpstr>1. Data Attestation</vt:lpstr>
      <vt:lpstr>2. Specifying ZK </vt:lpstr>
      <vt:lpstr>3. Running Client-Side</vt:lpstr>
      <vt:lpstr>SOTA ZK Falls Short</vt:lpstr>
      <vt:lpstr>Today, ZK comes with tradeoffs!</vt:lpstr>
      <vt:lpstr>Our Vision</vt:lpstr>
      <vt:lpstr>Our Vision</vt:lpstr>
      <vt:lpstr>PowerPoint Presentation</vt:lpstr>
      <vt:lpstr>Useful Privacy</vt:lpstr>
      <vt:lpstr>Usable Privacy   </vt:lpstr>
      <vt:lpstr>Introducing the  Ligero ZK Platform</vt:lpstr>
      <vt:lpstr>PowerPoint Presentation</vt:lpstr>
      <vt:lpstr>Ligetron ZK</vt:lpstr>
      <vt:lpstr>Ligetron ZK by Ligero Inc.</vt:lpstr>
      <vt:lpstr>What’s the secret ingredient?</vt:lpstr>
      <vt:lpstr>PowerPoint Presentation</vt:lpstr>
      <vt:lpstr>Comparison</vt:lpstr>
      <vt:lpstr>Our Roadmap</vt:lpstr>
      <vt:lpstr>PowerPoint Presentation</vt:lpstr>
      <vt:lpstr>PowerPoint Presentation</vt:lpstr>
      <vt:lpstr>Ligetron ZK Development Platform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Muthu Venkitasubramaniam</dc:creator>
  <cp:lastModifiedBy>Muthu Venkitasubramaniam</cp:lastModifiedBy>
  <cp:revision>106</cp:revision>
  <dcterms:created xsi:type="dcterms:W3CDTF">2025-01-20T11:42:36Z</dcterms:created>
  <dcterms:modified xsi:type="dcterms:W3CDTF">2025-03-22T05:54:01Z</dcterms:modified>
</cp:coreProperties>
</file>