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9"/>
  </p:notesMasterIdLst>
  <p:sldIdLst>
    <p:sldId id="257" r:id="rId2"/>
    <p:sldId id="404" r:id="rId3"/>
    <p:sldId id="475" r:id="rId4"/>
    <p:sldId id="501" r:id="rId5"/>
    <p:sldId id="479" r:id="rId6"/>
    <p:sldId id="607" r:id="rId7"/>
    <p:sldId id="624" r:id="rId8"/>
    <p:sldId id="625" r:id="rId9"/>
    <p:sldId id="626" r:id="rId10"/>
    <p:sldId id="610" r:id="rId11"/>
    <p:sldId id="629" r:id="rId12"/>
    <p:sldId id="628" r:id="rId13"/>
    <p:sldId id="611" r:id="rId14"/>
    <p:sldId id="635" r:id="rId15"/>
    <p:sldId id="636" r:id="rId16"/>
    <p:sldId id="634" r:id="rId17"/>
    <p:sldId id="638" r:id="rId18"/>
    <p:sldId id="632" r:id="rId19"/>
    <p:sldId id="637" r:id="rId20"/>
    <p:sldId id="633" r:id="rId21"/>
    <p:sldId id="641" r:id="rId22"/>
    <p:sldId id="642" r:id="rId23"/>
    <p:sldId id="640" r:id="rId24"/>
    <p:sldId id="644" r:id="rId25"/>
    <p:sldId id="645" r:id="rId26"/>
    <p:sldId id="646" r:id="rId27"/>
    <p:sldId id="647" r:id="rId28"/>
    <p:sldId id="614" r:id="rId29"/>
    <p:sldId id="662" r:id="rId30"/>
    <p:sldId id="609" r:id="rId31"/>
    <p:sldId id="616" r:id="rId32"/>
    <p:sldId id="617" r:id="rId33"/>
    <p:sldId id="652" r:id="rId34"/>
    <p:sldId id="657" r:id="rId35"/>
    <p:sldId id="660" r:id="rId36"/>
    <p:sldId id="661" r:id="rId37"/>
    <p:sldId id="656" r:id="rId38"/>
    <p:sldId id="619" r:id="rId39"/>
    <p:sldId id="671" r:id="rId40"/>
    <p:sldId id="666" r:id="rId41"/>
    <p:sldId id="663" r:id="rId42"/>
    <p:sldId id="670" r:id="rId43"/>
    <p:sldId id="621" r:id="rId44"/>
    <p:sldId id="674" r:id="rId45"/>
    <p:sldId id="673" r:id="rId46"/>
    <p:sldId id="543" r:id="rId47"/>
    <p:sldId id="622" r:id="rId48"/>
    <p:sldId id="678" r:id="rId49"/>
    <p:sldId id="677" r:id="rId50"/>
    <p:sldId id="676" r:id="rId51"/>
    <p:sldId id="675" r:id="rId52"/>
    <p:sldId id="654" r:id="rId53"/>
    <p:sldId id="649" r:id="rId54"/>
    <p:sldId id="650" r:id="rId55"/>
    <p:sldId id="667" r:id="rId56"/>
    <p:sldId id="669" r:id="rId57"/>
    <p:sldId id="664" r:id="rId58"/>
  </p:sldIdLst>
  <p:sldSz cx="12192000" cy="6858000"/>
  <p:notesSz cx="6858000" cy="9144000"/>
  <p:embeddedFontLst>
    <p:embeddedFont>
      <p:font typeface="Spica Neue P" panose="02000503000000000000" pitchFamily="2" charset="-128"/>
      <p:regular r:id="rId60"/>
    </p:embeddedFont>
    <p:embeddedFont>
      <p:font typeface="Spica Neue P Light" panose="02000303000000000000" pitchFamily="2" charset="-128"/>
      <p:regular r:id="rId61"/>
    </p:embeddedFont>
    <p:embeddedFont>
      <p:font typeface="Cambria Math" panose="02040503050406030204" pitchFamily="18" charset="0"/>
      <p:regular r:id="rId62"/>
    </p:embeddedFont>
    <p:embeddedFont>
      <p:font typeface="Lato" panose="020F0502020204030203" pitchFamily="34" charset="0"/>
      <p:regular r:id="rId63"/>
      <p:bold r:id="rId64"/>
      <p:italic r:id="rId65"/>
      <p:boldItalic r:id="rId66"/>
    </p:embeddedFont>
    <p:embeddedFont>
      <p:font typeface="メイリオ" panose="020B0604030504040204" pitchFamily="34" charset="-128"/>
      <p:regular r:id="rId67"/>
      <p:bold r:id="rId68"/>
      <p:italic r:id="rId69"/>
      <p:boldItalic r:id="rId70"/>
    </p:embeddedFont>
    <p:embeddedFont>
      <p:font typeface="游ゴシック" panose="020B0400000000000000" pitchFamily="34" charset="-128"/>
      <p:regular r:id="rId71"/>
      <p:bold r:id="rId72"/>
    </p:embeddedFont>
  </p:embeddedFontLst>
  <p:defaultTextStyle>
    <a:defPPr>
      <a:defRPr lang="ja-JP"/>
    </a:defPPr>
    <a:lvl1pPr marL="0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1pPr>
    <a:lvl2pPr marL="1028544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2pPr>
    <a:lvl3pPr marL="2057092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3pPr>
    <a:lvl4pPr marL="3085638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4pPr>
    <a:lvl5pPr marL="4114182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5pPr>
    <a:lvl6pPr marL="5142728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6pPr>
    <a:lvl7pPr marL="6171276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7pPr>
    <a:lvl8pPr marL="7199820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8pPr>
    <a:lvl9pPr marL="8228364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6E33"/>
    <a:srgbClr val="FFE6D5"/>
    <a:srgbClr val="010037"/>
    <a:srgbClr val="260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2" autoAdjust="0"/>
    <p:restoredTop sz="96395" autoAdjust="0"/>
  </p:normalViewPr>
  <p:slideViewPr>
    <p:cSldViewPr>
      <p:cViewPr varScale="1">
        <p:scale>
          <a:sx n="117" d="100"/>
          <a:sy n="117" d="100"/>
        </p:scale>
        <p:origin x="176" y="400"/>
      </p:cViewPr>
      <p:guideLst>
        <p:guide orient="horz" pos="238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2D30B-6F29-4524-9C4E-D2A7B1D8AF3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DC70B-DCCA-40CD-91ED-D56935F7D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1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13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01948" y="2030377"/>
            <a:ext cx="797442" cy="864915"/>
            <a:chOff x="8540602" y="3572540"/>
            <a:chExt cx="1196163" cy="1297172"/>
          </a:xfrm>
        </p:grpSpPr>
        <p:sp>
          <p:nvSpPr>
            <p:cNvPr id="8" name="Pie 7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01948" y="5424106"/>
            <a:ext cx="797442" cy="864915"/>
            <a:chOff x="8540602" y="3572540"/>
            <a:chExt cx="1196163" cy="1297172"/>
          </a:xfrm>
        </p:grpSpPr>
        <p:sp>
          <p:nvSpPr>
            <p:cNvPr id="12" name="Pie 11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01948" y="3735333"/>
            <a:ext cx="797442" cy="864915"/>
            <a:chOff x="8540602" y="3572540"/>
            <a:chExt cx="1196163" cy="1297172"/>
          </a:xfrm>
        </p:grpSpPr>
        <p:sp>
          <p:nvSpPr>
            <p:cNvPr id="15" name="Pie 14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094628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678403" y="2094628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3952960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678403" y="3952960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6" hasCustomPrompt="1"/>
          </p:nvPr>
        </p:nvSpPr>
        <p:spPr>
          <a:xfrm>
            <a:off x="635425" y="5552608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3</a:t>
            </a:r>
            <a:endParaRPr kumimoji="1" lang="ja-JP" altLang="en-US" dirty="0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7" hasCustomPrompt="1"/>
          </p:nvPr>
        </p:nvSpPr>
        <p:spPr>
          <a:xfrm>
            <a:off x="6678403" y="5552608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Item 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17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ffee_mark_with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2" y="1669368"/>
            <a:ext cx="7037402" cy="49758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21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724932" y="1503107"/>
            <a:ext cx="10628869" cy="44067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4792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proced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7420" y="1634609"/>
            <a:ext cx="10640291" cy="4462333"/>
          </a:xfrm>
        </p:spPr>
        <p:txBody>
          <a:bodyPr/>
          <a:lstStyle>
            <a:lvl1pPr marL="0" marR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kumimoji="1" lang="en-US" altLang="ja-JP" dirty="0"/>
              <a:t>Procedure 1</a:t>
            </a:r>
          </a:p>
          <a:p>
            <a:pPr lvl="0"/>
            <a:r>
              <a:rPr kumimoji="1" lang="en-US" altLang="ja-JP" dirty="0"/>
              <a:t>Procedure 2</a:t>
            </a:r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Procedure 3</a:t>
            </a:r>
            <a:endParaRPr kumimoji="1" lang="ja-JP" altLang="en-US" dirty="0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Procedure 4</a:t>
            </a:r>
            <a:endParaRPr kumimoji="1" lang="ja-JP" altLang="en-US" dirty="0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Procedure 5</a:t>
            </a:r>
            <a:endParaRPr kumimoji="1" lang="ja-JP" altLang="en-US" dirty="0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Procedure 6</a:t>
            </a:r>
            <a:endParaRPr kumimoji="1" lang="ja-JP" altLang="en-US" dirty="0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Procedure 7</a:t>
            </a:r>
            <a:endParaRPr kumimoji="1" lang="ja-JP" altLang="en-US" dirty="0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Procedure 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20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929158"/>
            <a:ext cx="4637227" cy="316574"/>
          </a:xfrm>
        </p:spPr>
        <p:txBody>
          <a:bodyPr anchor="t" anchorCtr="0"/>
          <a:lstStyle>
            <a:lvl1pPr algn="r"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14985" y="1857388"/>
            <a:ext cx="494715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667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Sub Item 1</a:t>
            </a:r>
          </a:p>
          <a:p>
            <a:pPr lvl="0"/>
            <a:r>
              <a:rPr kumimoji="1" lang="en-US" altLang="ja-JP" dirty="0"/>
              <a:t>Line 2</a:t>
            </a:r>
          </a:p>
          <a:p>
            <a:pPr lvl="0"/>
            <a:r>
              <a:rPr kumimoji="1" lang="en-US" altLang="ja-JP" dirty="0"/>
              <a:t>Line 3</a:t>
            </a:r>
            <a:endParaRPr kumimoji="1" lang="ja-JP" altLang="en-US" dirty="0"/>
          </a:p>
        </p:txBody>
      </p:sp>
      <p:sp>
        <p:nvSpPr>
          <p:cNvPr id="13" name="Rectangle 2"/>
          <p:cNvSpPr/>
          <p:nvPr/>
        </p:nvSpPr>
        <p:spPr>
          <a:xfrm>
            <a:off x="6241848" y="1857389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7" name="Rectangle 2"/>
          <p:cNvSpPr/>
          <p:nvPr/>
        </p:nvSpPr>
        <p:spPr>
          <a:xfrm>
            <a:off x="6241848" y="2349544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18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370432"/>
            <a:ext cx="4637227" cy="316574"/>
          </a:xfrm>
        </p:spPr>
        <p:txBody>
          <a:bodyPr anchor="t" anchorCtr="0"/>
          <a:lstStyle>
            <a:lvl1pPr algn="r"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2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614985" y="4298662"/>
            <a:ext cx="494715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667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Sub Item 1</a:t>
            </a:r>
          </a:p>
          <a:p>
            <a:pPr lvl="0"/>
            <a:r>
              <a:rPr kumimoji="1" lang="en-US" altLang="ja-JP" dirty="0"/>
              <a:t>Line 2</a:t>
            </a:r>
          </a:p>
          <a:p>
            <a:pPr lvl="0"/>
            <a:r>
              <a:rPr kumimoji="1" lang="en-US" altLang="ja-JP" dirty="0"/>
              <a:t>Line 3</a:t>
            </a:r>
            <a:endParaRPr kumimoji="1" lang="ja-JP" altLang="en-US" dirty="0"/>
          </a:p>
        </p:txBody>
      </p:sp>
      <p:sp>
        <p:nvSpPr>
          <p:cNvPr id="24" name="Rectangle 2"/>
          <p:cNvSpPr/>
          <p:nvPr/>
        </p:nvSpPr>
        <p:spPr>
          <a:xfrm>
            <a:off x="6243640" y="4298663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25" name="Rectangle 2"/>
          <p:cNvSpPr/>
          <p:nvPr/>
        </p:nvSpPr>
        <p:spPr>
          <a:xfrm>
            <a:off x="6243640" y="4790818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540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204864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1</a:t>
            </a:r>
          </a:p>
          <a:p>
            <a:pPr lvl="0"/>
            <a:r>
              <a:rPr kumimoji="1" lang="en-US" altLang="ja-JP" dirty="0"/>
              <a:t>Line 2</a:t>
            </a:r>
          </a:p>
          <a:p>
            <a:pPr lvl="0"/>
            <a:r>
              <a:rPr kumimoji="1" lang="en-US" altLang="ja-JP" dirty="0"/>
              <a:t>Line 3</a:t>
            </a:r>
            <a:endParaRPr kumimoji="1" lang="ja-JP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793435" y="4092920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319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5" y="4653136"/>
            <a:ext cx="9985645" cy="15559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2</a:t>
            </a:r>
          </a:p>
          <a:p>
            <a:pPr lvl="0"/>
            <a:r>
              <a:rPr kumimoji="1" lang="en-US" altLang="ja-JP" dirty="0"/>
              <a:t>Line 2</a:t>
            </a:r>
          </a:p>
          <a:p>
            <a:pPr lvl="0"/>
            <a:r>
              <a:rPr kumimoji="1" lang="en-US" altLang="ja-JP" dirty="0"/>
              <a:t>Line 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835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-plus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74144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1</a:t>
            </a:r>
          </a:p>
          <a:p>
            <a:pPr lvl="0"/>
            <a:r>
              <a:rPr kumimoji="1" lang="en-US" altLang="ja-JP" dirty="0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3401933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542207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861048"/>
            <a:ext cx="9985645" cy="7519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2</a:t>
            </a:r>
          </a:p>
          <a:p>
            <a:pPr lvl="0"/>
            <a:r>
              <a:rPr kumimoji="1" lang="en-US" altLang="ja-JP" dirty="0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351205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-and-properti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3279296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3121671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613171"/>
            <a:ext cx="9985645" cy="74144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1</a:t>
            </a:r>
          </a:p>
          <a:p>
            <a:pPr lvl="0"/>
            <a:r>
              <a:rPr kumimoji="1" lang="en-US" altLang="ja-JP" dirty="0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4882248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5022522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341363"/>
            <a:ext cx="9985645" cy="7519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2</a:t>
            </a:r>
          </a:p>
          <a:p>
            <a:pPr lvl="0"/>
            <a:r>
              <a:rPr kumimoji="1" lang="en-US" altLang="ja-JP" dirty="0"/>
              <a:t>Line 2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715929" y="1482902"/>
            <a:ext cx="10637871" cy="131602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1890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1 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1</a:t>
            </a:r>
          </a:p>
          <a:p>
            <a:pPr lvl="0"/>
            <a:r>
              <a:rPr kumimoji="1" lang="en-US" altLang="ja-JP" dirty="0"/>
              <a:t>Line 2</a:t>
            </a:r>
          </a:p>
          <a:p>
            <a:pPr lvl="0"/>
            <a:r>
              <a:rPr kumimoji="1" lang="en-US" altLang="ja-JP" dirty="0"/>
              <a:t>Line 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7450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_text_hori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588653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783640"/>
            <a:ext cx="9985645" cy="404104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187746"/>
            <a:ext cx="9985645" cy="78083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2</a:t>
            </a:r>
          </a:p>
          <a:p>
            <a:pPr lvl="0"/>
            <a:r>
              <a:rPr kumimoji="1" lang="en-US" altLang="ja-JP" dirty="0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76042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40B85-7BAF-4643-992F-53A897D6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6A44907-0897-4087-A094-A2F73E816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71014D-7167-4A68-8D57-6881BCDBE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1">
            <a:extLst>
              <a:ext uri="{FF2B5EF4-FFF2-40B4-BE49-F238E27FC236}">
                <a16:creationId xmlns:a16="http://schemas.microsoft.com/office/drawing/2014/main" id="{1B71E709-AB3B-4E07-95EE-F182AD807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497" y="1807675"/>
            <a:ext cx="4827917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>
            <a:extLst>
              <a:ext uri="{FF2B5EF4-FFF2-40B4-BE49-F238E27FC236}">
                <a16:creationId xmlns:a16="http://schemas.microsoft.com/office/drawing/2014/main" id="{88CEB21C-75FA-4110-A6F1-D3D11366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497" y="2555725"/>
            <a:ext cx="4827917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4CF22E-004F-4551-9855-7E6358EB674C}"/>
              </a:ext>
            </a:extLst>
          </p:cNvPr>
          <p:cNvSpPr/>
          <p:nvPr userDrawn="1"/>
        </p:nvSpPr>
        <p:spPr>
          <a:xfrm>
            <a:off x="724930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AC816528-06AF-464B-BE63-BDDC04FCA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9977" y="1795099"/>
            <a:ext cx="4827917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BCAA31E8-7A1B-41BA-8CD2-8F9618B2AE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9977" y="2543149"/>
            <a:ext cx="4827917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01153E3-6D54-458E-A9C5-659C9B88D03A}"/>
              </a:ext>
            </a:extLst>
          </p:cNvPr>
          <p:cNvSpPr/>
          <p:nvPr userDrawn="1"/>
        </p:nvSpPr>
        <p:spPr>
          <a:xfrm>
            <a:off x="6294410" y="1779421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59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_text_horizon_one_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90638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5101371"/>
            <a:ext cx="9985645" cy="404104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505477"/>
            <a:ext cx="9985645" cy="78083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 dirty="0"/>
              <a:t>Sub Item 2</a:t>
            </a:r>
          </a:p>
          <a:p>
            <a:pPr lvl="0"/>
            <a:r>
              <a:rPr kumimoji="1" lang="en-US" altLang="ja-JP" dirty="0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68161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51310"/>
            <a:ext cx="9985645" cy="73122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 dirty="0"/>
              <a:t>Sub Item 1</a:t>
            </a:r>
            <a:endParaRPr kumimoji="1" lang="ja-JP" altLang="en-US" dirty="0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207886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787400" y="315440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706323"/>
            <a:ext cx="9985645" cy="80279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 dirty="0"/>
              <a:t>Sub Item 2</a:t>
            </a:r>
            <a:endParaRPr kumimoji="1" lang="ja-JP" altLang="en-US" dirty="0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82641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3</a:t>
            </a:r>
            <a:endParaRPr kumimoji="1" lang="ja-JP" altLang="en-US" dirty="0"/>
          </a:p>
        </p:txBody>
      </p:sp>
      <p:sp>
        <p:nvSpPr>
          <p:cNvPr id="62" name="Rectangle 61"/>
          <p:cNvSpPr/>
          <p:nvPr/>
        </p:nvSpPr>
        <p:spPr>
          <a:xfrm>
            <a:off x="787400" y="477293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5332241"/>
            <a:ext cx="9985645" cy="76105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 dirty="0"/>
              <a:t>Sub Item 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2766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51310"/>
            <a:ext cx="9985645" cy="73122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 dirty="0"/>
              <a:t>Sub Item 1</a:t>
            </a:r>
            <a:endParaRPr kumimoji="1" lang="ja-JP" altLang="en-US" dirty="0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207886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787400" y="315440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706323"/>
            <a:ext cx="9985645" cy="80279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 dirty="0"/>
              <a:t>Sub Item 2</a:t>
            </a:r>
            <a:endParaRPr kumimoji="1" lang="ja-JP" altLang="en-US" dirty="0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82641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3</a:t>
            </a:r>
            <a:endParaRPr kumimoji="1" lang="ja-JP" altLang="en-US" dirty="0"/>
          </a:p>
        </p:txBody>
      </p:sp>
      <p:sp>
        <p:nvSpPr>
          <p:cNvPr id="62" name="Rectangle 61"/>
          <p:cNvSpPr/>
          <p:nvPr/>
        </p:nvSpPr>
        <p:spPr>
          <a:xfrm>
            <a:off x="787400" y="477293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5332241"/>
            <a:ext cx="9985645" cy="76105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 dirty="0"/>
              <a:t>Sub Item 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027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387720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 dirty="0"/>
              <a:t>Sub Item 2</a:t>
            </a:r>
            <a:endParaRPr kumimoji="1" lang="ja-JP" altLang="en-US" dirty="0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2881919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787400" y="282843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150330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3</a:t>
            </a:r>
            <a:endParaRPr kumimoji="1" lang="ja-JP" altLang="en-US" dirty="0"/>
          </a:p>
        </p:txBody>
      </p:sp>
      <p:sp>
        <p:nvSpPr>
          <p:cNvPr id="62" name="Rectangle 61"/>
          <p:cNvSpPr/>
          <p:nvPr/>
        </p:nvSpPr>
        <p:spPr>
          <a:xfrm>
            <a:off x="787400" y="409684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2172867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 dirty="0"/>
              <a:t>Sub Item 1</a:t>
            </a:r>
            <a:endParaRPr kumimoji="1" lang="ja-JP" alt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68157" y="4638428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 dirty="0"/>
              <a:t>Sub Item 3</a:t>
            </a:r>
            <a:endParaRPr kumimoji="1" lang="ja-JP" altLang="en-US" dirty="0"/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20" hasCustomPrompt="1"/>
          </p:nvPr>
        </p:nvSpPr>
        <p:spPr>
          <a:xfrm>
            <a:off x="1368157" y="539638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4</a:t>
            </a:r>
            <a:endParaRPr kumimoji="1" lang="ja-JP" altLang="en-US" dirty="0"/>
          </a:p>
        </p:txBody>
      </p:sp>
      <p:sp>
        <p:nvSpPr>
          <p:cNvPr id="18" name="Rectangle 61"/>
          <p:cNvSpPr/>
          <p:nvPr/>
        </p:nvSpPr>
        <p:spPr>
          <a:xfrm>
            <a:off x="787400" y="534290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4</a:t>
            </a:r>
            <a:endParaRPr kumimoji="1" lang="ja-JP" altLang="en-US" sz="2400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68157" y="5884484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 dirty="0"/>
              <a:t>Sub Item 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874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387720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 dirty="0"/>
              <a:t>Sub Item 2</a:t>
            </a:r>
            <a:endParaRPr kumimoji="1" lang="ja-JP" altLang="en-US" dirty="0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2881919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787400" y="282843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150330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3</a:t>
            </a:r>
            <a:endParaRPr kumimoji="1" lang="ja-JP" altLang="en-US" dirty="0"/>
          </a:p>
        </p:txBody>
      </p:sp>
      <p:sp>
        <p:nvSpPr>
          <p:cNvPr id="62" name="Rectangle 61"/>
          <p:cNvSpPr/>
          <p:nvPr/>
        </p:nvSpPr>
        <p:spPr>
          <a:xfrm>
            <a:off x="787400" y="409684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2172867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 dirty="0"/>
              <a:t>Sub Item 1</a:t>
            </a:r>
            <a:endParaRPr kumimoji="1" lang="ja-JP" alt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68157" y="4638428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 dirty="0"/>
              <a:t>Sub Item 3</a:t>
            </a:r>
            <a:endParaRPr kumimoji="1" lang="ja-JP" altLang="en-US" dirty="0"/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20" hasCustomPrompt="1"/>
          </p:nvPr>
        </p:nvSpPr>
        <p:spPr>
          <a:xfrm>
            <a:off x="1368157" y="539638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Item 4</a:t>
            </a:r>
            <a:endParaRPr kumimoji="1" lang="ja-JP" altLang="en-US" dirty="0"/>
          </a:p>
        </p:txBody>
      </p:sp>
      <p:sp>
        <p:nvSpPr>
          <p:cNvPr id="18" name="Rectangle 61"/>
          <p:cNvSpPr/>
          <p:nvPr/>
        </p:nvSpPr>
        <p:spPr>
          <a:xfrm>
            <a:off x="787400" y="534290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68157" y="5884484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 dirty="0"/>
              <a:t>Sub Item 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1500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Algorithm1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280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Algorithm1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243389" y="3673459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622803" y="3282968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41" y="3404928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Algorithm2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563340" y="3673459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3243389" y="53710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622803" y="4980539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241" y="510249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Algorithm3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563340" y="53710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71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Algorithm1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4622803" y="2876507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41" y="2998466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Algorithm2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4622803" y="4144256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241" y="4266217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Algorithm3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/>
        </p:nvSpPr>
        <p:spPr>
          <a:xfrm>
            <a:off x="4622803" y="5351919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821241" y="547387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Algorithm4</a:t>
            </a:r>
            <a:endParaRPr kumimoji="1" lang="ja-JP" altLang="en-US" dirty="0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3243389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7563340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243389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7563340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3243389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7563340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3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no_ora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 dirty="0"/>
              <a:t>Winning condition</a:t>
            </a:r>
          </a:p>
          <a:p>
            <a:pPr lvl="0"/>
            <a:r>
              <a:rPr kumimoji="1" lang="en-US" altLang="ja-JP" dirty="0"/>
              <a:t>Second line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677560" y="1547226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 dirty="0"/>
          </a:p>
        </p:txBody>
      </p:sp>
      <p:sp>
        <p:nvSpPr>
          <p:cNvPr id="12" name="正方形/長方形 11"/>
          <p:cNvSpPr/>
          <p:nvPr/>
        </p:nvSpPr>
        <p:spPr>
          <a:xfrm>
            <a:off x="10455031" y="1547226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713775" y="3220038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4850612" y="3200375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Challenger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3981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orac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 dirty="0"/>
              <a:t>Winning condition</a:t>
            </a:r>
          </a:p>
          <a:p>
            <a:pPr lvl="0"/>
            <a:r>
              <a:rPr kumimoji="1" lang="en-US" altLang="ja-JP" dirty="0"/>
              <a:t>Second line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24930" y="1555195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 dirty="0"/>
          </a:p>
        </p:txBody>
      </p:sp>
      <p:sp>
        <p:nvSpPr>
          <p:cNvPr id="12" name="正方形/長方形 11"/>
          <p:cNvSpPr/>
          <p:nvPr/>
        </p:nvSpPr>
        <p:spPr>
          <a:xfrm>
            <a:off x="6502402" y="1555195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9612926" y="3001570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713385" y="3212377"/>
            <a:ext cx="1539957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Oracle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Challenger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8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C00FE-BB84-423E-ACB7-C813E3C6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E62EE4-FDE4-4F81-A186-13E8EA5E1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F878AB-C879-48E7-9523-F526814F4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8AD5BC70-3917-4C13-BA35-28BBD67AD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497" y="1807675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91A662EB-4122-4C7D-AFF3-4CF83EFF6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497" y="2555725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D65529-6E75-4B4F-8D13-19A0BC28E7B7}"/>
              </a:ext>
            </a:extLst>
          </p:cNvPr>
          <p:cNvSpPr/>
          <p:nvPr userDrawn="1"/>
        </p:nvSpPr>
        <p:spPr>
          <a:xfrm>
            <a:off x="724930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>
            <a:extLst>
              <a:ext uri="{FF2B5EF4-FFF2-40B4-BE49-F238E27FC236}">
                <a16:creationId xmlns:a16="http://schemas.microsoft.com/office/drawing/2014/main" id="{D55A0709-0589-453A-A1A2-9CBE3F8E8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7263" y="1807675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>
            <a:extLst>
              <a:ext uri="{FF2B5EF4-FFF2-40B4-BE49-F238E27FC236}">
                <a16:creationId xmlns:a16="http://schemas.microsoft.com/office/drawing/2014/main" id="{C3FD922C-CD8F-45E6-B8DD-D69B7E3E67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7263" y="2555725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6700AAA-D19A-4350-AB3D-A3608233B26F}"/>
              </a:ext>
            </a:extLst>
          </p:cNvPr>
          <p:cNvSpPr/>
          <p:nvPr userDrawn="1"/>
        </p:nvSpPr>
        <p:spPr>
          <a:xfrm>
            <a:off x="4491696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1">
            <a:extLst>
              <a:ext uri="{FF2B5EF4-FFF2-40B4-BE49-F238E27FC236}">
                <a16:creationId xmlns:a16="http://schemas.microsoft.com/office/drawing/2014/main" id="{B27A3D6C-92FB-46CF-BC34-D7043396F2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4029" y="1809631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>
            <a:extLst>
              <a:ext uri="{FF2B5EF4-FFF2-40B4-BE49-F238E27FC236}">
                <a16:creationId xmlns:a16="http://schemas.microsoft.com/office/drawing/2014/main" id="{35492BAA-813B-4C16-87C3-4F8F9A1026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4029" y="2557681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E7B1377-572E-4729-9F3D-B7403E94C68B}"/>
              </a:ext>
            </a:extLst>
          </p:cNvPr>
          <p:cNvSpPr/>
          <p:nvPr userDrawn="1"/>
        </p:nvSpPr>
        <p:spPr>
          <a:xfrm>
            <a:off x="8258462" y="1793953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19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orac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 dirty="0"/>
              <a:t>Winning condition</a:t>
            </a:r>
          </a:p>
          <a:p>
            <a:pPr lvl="0"/>
            <a:r>
              <a:rPr kumimoji="1" lang="en-US" altLang="ja-JP" dirty="0"/>
              <a:t>Second line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24930" y="1555195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 dirty="0"/>
          </a:p>
        </p:txBody>
      </p:sp>
      <p:sp>
        <p:nvSpPr>
          <p:cNvPr id="12" name="正方形/長方形 11"/>
          <p:cNvSpPr/>
          <p:nvPr/>
        </p:nvSpPr>
        <p:spPr>
          <a:xfrm>
            <a:off x="6502402" y="1555195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9612926" y="2297102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12922" y="2507908"/>
            <a:ext cx="1617786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Oracle1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9612924" y="3916844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4"/>
          <p:cNvSpPr>
            <a:spLocks noGrp="1"/>
          </p:cNvSpPr>
          <p:nvPr>
            <p:ph type="body" sz="quarter" idx="15" hasCustomPrompt="1"/>
          </p:nvPr>
        </p:nvSpPr>
        <p:spPr>
          <a:xfrm>
            <a:off x="9674468" y="4143769"/>
            <a:ext cx="1617786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Oracle2</a:t>
            </a:r>
            <a:endParaRPr kumimoji="1"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Challenger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4713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01865" y="1555133"/>
            <a:ext cx="6251937" cy="909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Caption</a:t>
            </a:r>
            <a:br>
              <a:rPr kumimoji="1" lang="en-US" altLang="ja-JP" dirty="0"/>
            </a:br>
            <a:r>
              <a:rPr kumimoji="1" lang="en-US" altLang="ja-JP" dirty="0"/>
              <a:t>Second Line</a:t>
            </a:r>
            <a:endParaRPr kumimoji="1" lang="ja-JP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10545" y="2996722"/>
            <a:ext cx="5843257" cy="811409"/>
          </a:xfrm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kumimoji="1" lang="en-US" altLang="ja-JP" dirty="0"/>
              <a:t>Sub Line 1</a:t>
            </a:r>
            <a:br>
              <a:rPr kumimoji="1" lang="en-US" altLang="ja-JP" dirty="0"/>
            </a:br>
            <a:r>
              <a:rPr kumimoji="1" lang="en-US" altLang="ja-JP" dirty="0"/>
              <a:t>Second Line</a:t>
            </a:r>
            <a:endParaRPr kumimoji="1" lang="ja-JP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74674" y="3052212"/>
            <a:ext cx="291531" cy="292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510545" y="4295813"/>
            <a:ext cx="5843257" cy="811409"/>
          </a:xfrm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kumimoji="1" lang="en-US" altLang="ja-JP" dirty="0"/>
              <a:t>Sub Line 2</a:t>
            </a:r>
            <a:br>
              <a:rPr kumimoji="1" lang="en-US" altLang="ja-JP" dirty="0"/>
            </a:br>
            <a:r>
              <a:rPr kumimoji="1" lang="en-US" altLang="ja-JP" dirty="0"/>
              <a:t>Second Line</a:t>
            </a:r>
            <a:endParaRPr kumimoji="1" lang="ja-JP" alt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838202" y="1539327"/>
            <a:ext cx="4210763" cy="436507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4673" y="4357648"/>
            <a:ext cx="291531" cy="292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7305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524069"/>
            <a:ext cx="10515600" cy="519948"/>
          </a:xfrm>
        </p:spPr>
        <p:txBody>
          <a:bodyPr>
            <a:normAutofit/>
          </a:bodyPr>
          <a:lstStyle>
            <a:lvl1pPr>
              <a:defRPr sz="2667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>Definition Name</a:t>
            </a:r>
            <a:endParaRPr kumimoji="1" lang="ja-JP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27800"/>
            <a:ext cx="10515600" cy="36820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Def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368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h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506904"/>
            <a:ext cx="10515600" cy="519948"/>
          </a:xfrm>
        </p:spPr>
        <p:txBody>
          <a:bodyPr>
            <a:normAutofit/>
          </a:bodyPr>
          <a:lstStyle>
            <a:lvl1pPr>
              <a:defRPr sz="2667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>Definition Name</a:t>
            </a:r>
            <a:endParaRPr kumimoji="1" lang="ja-JP" alt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191278"/>
            <a:ext cx="10515600" cy="384469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Math Def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644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Pro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197313"/>
            <a:ext cx="10515600" cy="383865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Proof</a:t>
            </a:r>
            <a:endParaRPr kumimoji="1" lang="ja-JP" alt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1494511"/>
            <a:ext cx="10515600" cy="528129"/>
          </a:xfrm>
        </p:spPr>
        <p:txBody>
          <a:bodyPr>
            <a:normAutofit/>
          </a:bodyPr>
          <a:lstStyle>
            <a:lvl1pPr>
              <a:defRPr sz="2667">
                <a:latin typeface="+mj-ea"/>
                <a:ea typeface="+mj-ea"/>
              </a:defRPr>
            </a:lvl1pPr>
          </a:lstStyle>
          <a:p>
            <a:r>
              <a:rPr kumimoji="1" lang="en-US" altLang="ja-JP" dirty="0"/>
              <a:t>Statement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1439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504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dd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0067" y="2560400"/>
            <a:ext cx="9465733" cy="1737205"/>
          </a:xfrm>
        </p:spPr>
        <p:txBody>
          <a:bodyPr anchor="ctr">
            <a:normAutofit/>
          </a:bodyPr>
          <a:lstStyle>
            <a:lvl1pPr algn="l">
              <a:defRPr sz="3734" baseline="0"/>
            </a:lvl1pPr>
          </a:lstStyle>
          <a:p>
            <a:pPr lvl="0"/>
            <a:r>
              <a:rPr kumimoji="1" lang="en-US" altLang="ja-JP" dirty="0"/>
              <a:t>Text inserted here</a:t>
            </a:r>
          </a:p>
        </p:txBody>
      </p:sp>
    </p:spTree>
    <p:extLst>
      <p:ext uri="{BB962C8B-B14F-4D97-AF65-F5344CB8AC3E}">
        <p14:creationId xmlns:p14="http://schemas.microsoft.com/office/powerpoint/2010/main" val="1498978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g_proper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7" y="3025985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1" y="2635494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39" y="2757453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Algorithm1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38" y="3025985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243387" y="546020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622801" y="5069710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39" y="519166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Algorithm2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563338" y="546020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5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1</a:t>
            </a:r>
          </a:p>
        </p:txBody>
      </p:sp>
      <p:sp>
        <p:nvSpPr>
          <p:cNvPr id="18" name="Rectangle 2"/>
          <p:cNvSpPr/>
          <p:nvPr/>
        </p:nvSpPr>
        <p:spPr>
          <a:xfrm>
            <a:off x="787400" y="164135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20" name="Rectangle 58"/>
          <p:cNvSpPr/>
          <p:nvPr/>
        </p:nvSpPr>
        <p:spPr>
          <a:xfrm>
            <a:off x="793435" y="4092918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29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5" y="4233192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 dirty="0"/>
              <a:t>Item 2</a:t>
            </a:r>
          </a:p>
        </p:txBody>
      </p:sp>
    </p:spTree>
    <p:extLst>
      <p:ext uri="{BB962C8B-B14F-4D97-AF65-F5344CB8AC3E}">
        <p14:creationId xmlns:p14="http://schemas.microsoft.com/office/powerpoint/2010/main" val="488538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ame_orac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 dirty="0"/>
              <a:t>Winning condition</a:t>
            </a:r>
          </a:p>
          <a:p>
            <a:pPr lvl="0"/>
            <a:r>
              <a:rPr kumimoji="1" lang="en-US" altLang="ja-JP" dirty="0"/>
              <a:t>Second line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713385" y="3212377"/>
            <a:ext cx="1539957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Oracle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Challenger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664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_3-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</a:t>
            </a:r>
            <a:r>
              <a:rPr kumimoji="1" lang="en-US" altLang="ja-JP" dirty="0"/>
              <a:t>title style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 dirty="0"/>
              <a:t>Click to edit Master subtitle style </a:t>
            </a:r>
            <a:br>
              <a:rPr kumimoji="1" lang="en-US" altLang="ja-JP" dirty="0"/>
            </a:br>
            <a:r>
              <a:rPr kumimoji="1" lang="en-US" altLang="ja-JP" dirty="0"/>
              <a:t>Second Line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422465" y="403105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Author1</a:t>
            </a:r>
            <a:endParaRPr kumimoji="1" lang="ja-JP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22466" y="446865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Affiliation1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526921" y="403105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Author2</a:t>
            </a:r>
            <a:endParaRPr kumimoji="1" lang="ja-JP" alt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526922" y="446865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Affiliation2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422465" y="5478054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Author3</a:t>
            </a:r>
            <a:endParaRPr kumimoji="1" lang="ja-JP" alt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2466" y="5915650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Affiliation3</a:t>
            </a:r>
            <a:endParaRPr kumimoji="1" lang="ja-JP" alt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3334E1E-2CE5-4D26-A1F6-25978EF34A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8048" y="547121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Author4</a:t>
            </a:r>
            <a:endParaRPr kumimoji="1" lang="ja-JP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751299D-D269-48BF-9AA5-9F3B2D5A6D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8049" y="590881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0259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_enumer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A1B0D-BA0B-4FFC-923C-10C6317D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B02938-F197-46F0-9838-7AC6C6FE2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5EA6C8-D127-4615-B8AD-747D268D6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E38D3D-542F-49A5-AFA9-C4D4EFD7F819}"/>
              </a:ext>
            </a:extLst>
          </p:cNvPr>
          <p:cNvSpPr/>
          <p:nvPr userDrawn="1"/>
        </p:nvSpPr>
        <p:spPr>
          <a:xfrm>
            <a:off x="566477" y="1844824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10">
            <a:extLst>
              <a:ext uri="{FF2B5EF4-FFF2-40B4-BE49-F238E27FC236}">
                <a16:creationId xmlns:a16="http://schemas.microsoft.com/office/drawing/2014/main" id="{1E265642-076E-4EE0-BFD3-3EAF0C259E1E}"/>
              </a:ext>
            </a:extLst>
          </p:cNvPr>
          <p:cNvSpPr/>
          <p:nvPr userDrawn="1"/>
        </p:nvSpPr>
        <p:spPr>
          <a:xfrm>
            <a:off x="566478" y="1844824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D7E838F4-1A78-4196-B279-C03361E5C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4" y="2573022"/>
            <a:ext cx="10991447" cy="32322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4208EE17-38E3-493D-8C34-D9217BE579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8477" y="1700808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_enumer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32151-C5B0-4EBD-BC0D-BC385C0F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E9231F-E242-4EFF-883D-68279BACA8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E90BFA-77D8-4742-B8FE-32D31BDBAD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0A97CF-5567-45BC-8173-FFD232581593}"/>
              </a:ext>
            </a:extLst>
          </p:cNvPr>
          <p:cNvSpPr/>
          <p:nvPr userDrawn="1"/>
        </p:nvSpPr>
        <p:spPr>
          <a:xfrm>
            <a:off x="577161" y="1412776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10">
            <a:extLst>
              <a:ext uri="{FF2B5EF4-FFF2-40B4-BE49-F238E27FC236}">
                <a16:creationId xmlns:a16="http://schemas.microsoft.com/office/drawing/2014/main" id="{13AA0BAA-C9E6-4A66-9A3A-5E4FC3B8A9A1}"/>
              </a:ext>
            </a:extLst>
          </p:cNvPr>
          <p:cNvSpPr/>
          <p:nvPr userDrawn="1"/>
        </p:nvSpPr>
        <p:spPr>
          <a:xfrm>
            <a:off x="577162" y="1412776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24F9A09F-5811-4F79-94D7-E2D67A5297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68" y="2140974"/>
            <a:ext cx="10991447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BC05AF2A-DD6C-4E15-9CCD-7FFC6A7A77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7262" y="1296287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>
            <a:extLst>
              <a:ext uri="{FF2B5EF4-FFF2-40B4-BE49-F238E27FC236}">
                <a16:creationId xmlns:a16="http://schemas.microsoft.com/office/drawing/2014/main" id="{4809EAED-B509-4617-B85E-339EE35638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068" y="4576050"/>
            <a:ext cx="10991447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7463D90-7580-4890-8C45-BE8FCABAE70C}"/>
              </a:ext>
            </a:extLst>
          </p:cNvPr>
          <p:cNvSpPr/>
          <p:nvPr userDrawn="1"/>
        </p:nvSpPr>
        <p:spPr>
          <a:xfrm>
            <a:off x="551384" y="4040297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ホームベース 10">
            <a:extLst>
              <a:ext uri="{FF2B5EF4-FFF2-40B4-BE49-F238E27FC236}">
                <a16:creationId xmlns:a16="http://schemas.microsoft.com/office/drawing/2014/main" id="{E7673BEE-A2B3-4014-8DA2-CB96A1874EA3}"/>
              </a:ext>
            </a:extLst>
          </p:cNvPr>
          <p:cNvSpPr/>
          <p:nvPr userDrawn="1"/>
        </p:nvSpPr>
        <p:spPr>
          <a:xfrm>
            <a:off x="551385" y="4040297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>
            <a:extLst>
              <a:ext uri="{FF2B5EF4-FFF2-40B4-BE49-F238E27FC236}">
                <a16:creationId xmlns:a16="http://schemas.microsoft.com/office/drawing/2014/main" id="{39DCEC15-5A70-4CBB-AD6B-FAC5845643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51485" y="3923808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)enumer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779669-F8ED-4D44-856E-D35882D9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29AABB-CAAD-4B57-966A-4F4824F48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A0691B-AE50-4A4E-8E8D-AC59F2DE2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1">
            <a:extLst>
              <a:ext uri="{FF2B5EF4-FFF2-40B4-BE49-F238E27FC236}">
                <a16:creationId xmlns:a16="http://schemas.microsoft.com/office/drawing/2014/main" id="{BC8E1D46-2C1E-46E4-8C6B-5F86BB605F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068" y="1980406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F5EF94-784B-497F-B438-9C6454822A73}"/>
              </a:ext>
            </a:extLst>
          </p:cNvPr>
          <p:cNvSpPr/>
          <p:nvPr userDrawn="1"/>
        </p:nvSpPr>
        <p:spPr>
          <a:xfrm>
            <a:off x="551384" y="1444653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ホームベース 10">
            <a:extLst>
              <a:ext uri="{FF2B5EF4-FFF2-40B4-BE49-F238E27FC236}">
                <a16:creationId xmlns:a16="http://schemas.microsoft.com/office/drawing/2014/main" id="{F9395964-05F5-4995-934D-3A7F09EA472C}"/>
              </a:ext>
            </a:extLst>
          </p:cNvPr>
          <p:cNvSpPr/>
          <p:nvPr userDrawn="1"/>
        </p:nvSpPr>
        <p:spPr>
          <a:xfrm>
            <a:off x="551385" y="1444653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4E989D7B-A5FD-45C2-9405-C9C981E767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51485" y="1328164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>
            <a:extLst>
              <a:ext uri="{FF2B5EF4-FFF2-40B4-BE49-F238E27FC236}">
                <a16:creationId xmlns:a16="http://schemas.microsoft.com/office/drawing/2014/main" id="{2380787E-3F0B-4251-84FB-C0EB57A04D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395" y="1444653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0" name="テキスト プレースホルダー 11">
            <a:extLst>
              <a:ext uri="{FF2B5EF4-FFF2-40B4-BE49-F238E27FC236}">
                <a16:creationId xmlns:a16="http://schemas.microsoft.com/office/drawing/2014/main" id="{44636FEC-6167-41CF-BFEB-4A990F15E8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2068" y="3649194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9088D1-9BEC-4A7A-A71B-9CB6AEE53FA1}"/>
              </a:ext>
            </a:extLst>
          </p:cNvPr>
          <p:cNvSpPr/>
          <p:nvPr userDrawn="1"/>
        </p:nvSpPr>
        <p:spPr>
          <a:xfrm>
            <a:off x="551384" y="3113441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ホームベース 10">
            <a:extLst>
              <a:ext uri="{FF2B5EF4-FFF2-40B4-BE49-F238E27FC236}">
                <a16:creationId xmlns:a16="http://schemas.microsoft.com/office/drawing/2014/main" id="{FCA0130D-BBF9-4CBB-8927-5207F1AFE5E1}"/>
              </a:ext>
            </a:extLst>
          </p:cNvPr>
          <p:cNvSpPr/>
          <p:nvPr userDrawn="1"/>
        </p:nvSpPr>
        <p:spPr>
          <a:xfrm>
            <a:off x="551385" y="3113441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B24FEBE9-125F-46B2-B831-96A8272EBF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51485" y="2996952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814FFC29-63C3-4DB4-B573-47CF39A0EE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395" y="311344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30C0C303-593D-4139-8CC2-938CAEF59A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2068" y="5377386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36A34C-9078-45BA-AEF8-9D807241054A}"/>
              </a:ext>
            </a:extLst>
          </p:cNvPr>
          <p:cNvSpPr/>
          <p:nvPr userDrawn="1"/>
        </p:nvSpPr>
        <p:spPr>
          <a:xfrm>
            <a:off x="551384" y="4841633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ホームベース 10">
            <a:extLst>
              <a:ext uri="{FF2B5EF4-FFF2-40B4-BE49-F238E27FC236}">
                <a16:creationId xmlns:a16="http://schemas.microsoft.com/office/drawing/2014/main" id="{FF435FDA-A5AD-47F8-B740-A35927088AD0}"/>
              </a:ext>
            </a:extLst>
          </p:cNvPr>
          <p:cNvSpPr/>
          <p:nvPr userDrawn="1"/>
        </p:nvSpPr>
        <p:spPr>
          <a:xfrm>
            <a:off x="551385" y="4841633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>
            <a:extLst>
              <a:ext uri="{FF2B5EF4-FFF2-40B4-BE49-F238E27FC236}">
                <a16:creationId xmlns:a16="http://schemas.microsoft.com/office/drawing/2014/main" id="{30CCBB76-7AFA-42F2-8382-59D957D468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51485" y="4725144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>
            <a:extLst>
              <a:ext uri="{FF2B5EF4-FFF2-40B4-BE49-F238E27FC236}">
                <a16:creationId xmlns:a16="http://schemas.microsoft.com/office/drawing/2014/main" id="{EA98FCAF-8F0D-4FE4-937A-7C265B1481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1395" y="4841633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4147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item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724930" y="2780928"/>
            <a:ext cx="10628870" cy="436880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48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24493" y="2610282"/>
            <a:ext cx="348864" cy="413186"/>
            <a:chOff x="8540602" y="3572540"/>
            <a:chExt cx="1196163" cy="1297172"/>
          </a:xfrm>
        </p:grpSpPr>
        <p:sp>
          <p:nvSpPr>
            <p:cNvPr id="8" name="Pie 7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4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605067"/>
            <a:ext cx="5134311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545278" y="2605067"/>
            <a:ext cx="4954732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5047836"/>
            <a:ext cx="5134311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545279" y="5047836"/>
            <a:ext cx="4954731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6545279" y="3246976"/>
            <a:ext cx="4954731" cy="166433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400" baseline="0"/>
            </a:lvl1pPr>
          </a:lstStyle>
          <a:p>
            <a:pPr lvl="0"/>
            <a:r>
              <a:rPr kumimoji="1" lang="en-US" altLang="ja-JP" dirty="0"/>
              <a:t>Text</a:t>
            </a:r>
          </a:p>
          <a:p>
            <a:pPr lvl="0"/>
            <a:r>
              <a:rPr kumimoji="1" lang="en-US" altLang="ja-JP" dirty="0"/>
              <a:t>Text 2</a:t>
            </a:r>
          </a:p>
          <a:p>
            <a:pPr lvl="0"/>
            <a:r>
              <a:rPr kumimoji="1" lang="en-US" altLang="ja-JP" dirty="0"/>
              <a:t>Text 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24493" y="5047836"/>
            <a:ext cx="348864" cy="413186"/>
            <a:chOff x="8540602" y="3572540"/>
            <a:chExt cx="1196163" cy="1297172"/>
          </a:xfrm>
        </p:grpSpPr>
        <p:sp>
          <p:nvSpPr>
            <p:cNvPr id="23" name="Pie 22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6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ea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605067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678403" y="2605067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  <a:endParaRPr kumimoji="1" lang="ja-JP" altLang="en-US" dirty="0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5047836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678403" y="5047836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15573" y="2449678"/>
            <a:ext cx="762439" cy="721655"/>
            <a:chOff x="11445295" y="487866"/>
            <a:chExt cx="1143658" cy="1082316"/>
          </a:xfrm>
        </p:grpSpPr>
        <p:sp>
          <p:nvSpPr>
            <p:cNvPr id="19" name="Isosceles Triangle 18"/>
            <p:cNvSpPr/>
            <p:nvPr/>
          </p:nvSpPr>
          <p:spPr>
            <a:xfrm rot="5400000">
              <a:off x="11475966" y="457195"/>
              <a:ext cx="1082316" cy="1143658"/>
            </a:xfrm>
            <a:prstGeom prst="triangle">
              <a:avLst>
                <a:gd name="adj" fmla="val 5395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11878740" y="694713"/>
              <a:ext cx="697407" cy="7230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19406" y="4874387"/>
            <a:ext cx="762439" cy="721655"/>
            <a:chOff x="11445295" y="487866"/>
            <a:chExt cx="1143658" cy="1082316"/>
          </a:xfrm>
        </p:grpSpPr>
        <p:sp>
          <p:nvSpPr>
            <p:cNvPr id="22" name="Isosceles Triangle 21"/>
            <p:cNvSpPr/>
            <p:nvPr/>
          </p:nvSpPr>
          <p:spPr>
            <a:xfrm rot="5400000">
              <a:off x="11475966" y="457195"/>
              <a:ext cx="1082316" cy="1143658"/>
            </a:xfrm>
            <a:prstGeom prst="triangle">
              <a:avLst>
                <a:gd name="adj" fmla="val 5395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11878740" y="694713"/>
              <a:ext cx="697407" cy="7230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34751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930" y="208183"/>
            <a:ext cx="10628870" cy="95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930" y="1515181"/>
            <a:ext cx="10628870" cy="466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4162" y="980728"/>
            <a:ext cx="386629" cy="1200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1" tIns="30475" rIns="60951" bIns="30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 userDrawn="1"/>
        </p:nvSpPr>
        <p:spPr>
          <a:xfrm>
            <a:off x="724933" y="980728"/>
            <a:ext cx="10882183" cy="120019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695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1" r:id="rId3"/>
    <p:sldLayoutId id="2147483715" r:id="rId4"/>
    <p:sldLayoutId id="2147483713" r:id="rId5"/>
    <p:sldLayoutId id="214748371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1" r:id="rId15"/>
    <p:sldLayoutId id="2147483672" r:id="rId16"/>
    <p:sldLayoutId id="2147483705" r:id="rId17"/>
    <p:sldLayoutId id="2147483673" r:id="rId18"/>
    <p:sldLayoutId id="2147483674" r:id="rId19"/>
    <p:sldLayoutId id="2147483675" r:id="rId20"/>
    <p:sldLayoutId id="2147483676" r:id="rId21"/>
    <p:sldLayoutId id="2147483707" r:id="rId22"/>
    <p:sldLayoutId id="2147483677" r:id="rId23"/>
    <p:sldLayoutId id="2147483708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2" r:id="rId37"/>
    <p:sldLayoutId id="2147483694" r:id="rId38"/>
    <p:sldLayoutId id="2147483752" r:id="rId39"/>
  </p:sldLayoutIdLst>
  <p:txStyles>
    <p:titleStyle>
      <a:lvl1pPr algn="l" defTabSz="914248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48" rtl="0" eaLnBrk="1" latinLnBrk="0" hangingPunct="1">
        <a:lnSpc>
          <a:spcPct val="90000"/>
        </a:lnSpc>
        <a:spcBef>
          <a:spcPts val="1000"/>
        </a:spcBef>
        <a:buFontTx/>
        <a:buNone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indent="0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0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5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2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8.gif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8.gif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8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0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8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0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4.png"/><Relationship Id="rId18" Type="http://schemas.openxmlformats.org/officeDocument/2006/relationships/image" Target="../media/image40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42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image" Target="../media/image28.png"/><Relationship Id="rId16" Type="http://schemas.openxmlformats.org/officeDocument/2006/relationships/image" Target="../media/image3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5" Type="http://schemas.openxmlformats.org/officeDocument/2006/relationships/image" Target="../media/image35.png"/><Relationship Id="rId23" Type="http://schemas.openxmlformats.org/officeDocument/2006/relationships/image" Target="../media/image31.png"/><Relationship Id="rId10" Type="http://schemas.openxmlformats.org/officeDocument/2006/relationships/image" Target="../media/image44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Relationship Id="rId14" Type="http://schemas.openxmlformats.org/officeDocument/2006/relationships/image" Target="../media/image37.png"/><Relationship Id="rId2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4.png"/><Relationship Id="rId18" Type="http://schemas.openxmlformats.org/officeDocument/2006/relationships/image" Target="../media/image40.png"/><Relationship Id="rId26" Type="http://schemas.openxmlformats.org/officeDocument/2006/relationships/image" Target="../media/image19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42.png"/><Relationship Id="rId12" Type="http://schemas.openxmlformats.org/officeDocument/2006/relationships/image" Target="../media/image36.png"/><Relationship Id="rId25" Type="http://schemas.openxmlformats.org/officeDocument/2006/relationships/image" Target="../media/image12.png"/><Relationship Id="rId2" Type="http://schemas.openxmlformats.org/officeDocument/2006/relationships/image" Target="../media/image28.png"/><Relationship Id="rId16" Type="http://schemas.openxmlformats.org/officeDocument/2006/relationships/image" Target="../media/image3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24" Type="http://schemas.openxmlformats.org/officeDocument/2006/relationships/image" Target="../media/image31.png"/><Relationship Id="rId5" Type="http://schemas.openxmlformats.org/officeDocument/2006/relationships/image" Target="../media/image32.png"/><Relationship Id="rId15" Type="http://schemas.openxmlformats.org/officeDocument/2006/relationships/image" Target="../media/image35.png"/><Relationship Id="rId28" Type="http://schemas.openxmlformats.org/officeDocument/2006/relationships/image" Target="../media/image50.png"/><Relationship Id="rId10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Relationship Id="rId22" Type="http://schemas.openxmlformats.org/officeDocument/2006/relationships/image" Target="../media/image48.png"/><Relationship Id="rId27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190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90.png"/><Relationship Id="rId1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53.png"/><Relationship Id="rId2" Type="http://schemas.openxmlformats.org/officeDocument/2006/relationships/image" Target="../media/image2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190.png"/><Relationship Id="rId15" Type="http://schemas.openxmlformats.org/officeDocument/2006/relationships/image" Target="../media/image5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5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8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5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0.png"/><Relationship Id="rId18" Type="http://schemas.openxmlformats.org/officeDocument/2006/relationships/image" Target="../media/image88.png"/><Relationship Id="rId3" Type="http://schemas.openxmlformats.org/officeDocument/2006/relationships/image" Target="../media/image82.pn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17" Type="http://schemas.openxmlformats.org/officeDocument/2006/relationships/image" Target="../media/image10.png"/><Relationship Id="rId2" Type="http://schemas.openxmlformats.org/officeDocument/2006/relationships/image" Target="../media/image8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5" Type="http://schemas.openxmlformats.org/officeDocument/2006/relationships/image" Target="../media/image86.png"/><Relationship Id="rId10" Type="http://schemas.openxmlformats.org/officeDocument/2006/relationships/image" Target="../media/image34.png"/><Relationship Id="rId19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36.png"/><Relationship Id="rId14" Type="http://schemas.openxmlformats.org/officeDocument/2006/relationships/image" Target="../media/image5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78.png"/><Relationship Id="rId3" Type="http://schemas.openxmlformats.org/officeDocument/2006/relationships/image" Target="../media/image119.png"/><Relationship Id="rId7" Type="http://schemas.openxmlformats.org/officeDocument/2006/relationships/image" Target="../media/image11.png"/><Relationship Id="rId12" Type="http://schemas.openxmlformats.org/officeDocument/2006/relationships/image" Target="../media/image127.png"/><Relationship Id="rId2" Type="http://schemas.openxmlformats.org/officeDocument/2006/relationships/image" Target="../media/image118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1.png"/><Relationship Id="rId18" Type="http://schemas.openxmlformats.org/officeDocument/2006/relationships/image" Target="../media/image138.png"/><Relationship Id="rId3" Type="http://schemas.openxmlformats.org/officeDocument/2006/relationships/image" Target="../media/image132.png"/><Relationship Id="rId7" Type="http://schemas.openxmlformats.org/officeDocument/2006/relationships/image" Target="../media/image123.png"/><Relationship Id="rId12" Type="http://schemas.openxmlformats.org/officeDocument/2006/relationships/image" Target="../media/image129.png"/><Relationship Id="rId17" Type="http://schemas.openxmlformats.org/officeDocument/2006/relationships/image" Target="../media/image137.png"/><Relationship Id="rId2" Type="http://schemas.openxmlformats.org/officeDocument/2006/relationships/image" Target="../media/image118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11" Type="http://schemas.openxmlformats.org/officeDocument/2006/relationships/image" Target="../media/image133.png"/><Relationship Id="rId5" Type="http://schemas.openxmlformats.org/officeDocument/2006/relationships/image" Target="../media/image121.png"/><Relationship Id="rId15" Type="http://schemas.openxmlformats.org/officeDocument/2006/relationships/image" Target="../media/image135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DCB1A4-ADE8-F7DC-2D48-A3253D6E1022}"/>
              </a:ext>
            </a:extLst>
          </p:cNvPr>
          <p:cNvSpPr/>
          <p:nvPr/>
        </p:nvSpPr>
        <p:spPr>
          <a:xfrm>
            <a:off x="0" y="-14862"/>
            <a:ext cx="12192000" cy="453049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-11788" y="1973244"/>
            <a:ext cx="12192000" cy="1820811"/>
          </a:xfrm>
        </p:spPr>
        <p:txBody>
          <a:bodyPr>
            <a:noAutofit/>
          </a:bodyPr>
          <a:lstStyle/>
          <a:p>
            <a:pPr algn="ctr"/>
            <a:r>
              <a:rPr lang="en-US" altLang="ja-JP" sz="5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Triple Ratchet Protocol: </a:t>
            </a:r>
            <a:br>
              <a:rPr lang="en-US" altLang="ja-JP" sz="5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2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altLang="ja-JP" sz="5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5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Bandwidth Efficient Hybrid-Secure Signal Protocol</a:t>
            </a:r>
            <a:endParaRPr kumimoji="1" lang="ja-JP" altLang="en-US" sz="41300" b="1" dirty="0">
              <a:solidFill>
                <a:schemeClr val="bg1"/>
              </a:solidFill>
              <a:latin typeface="Lato" panose="020F0502020204030203" pitchFamily="34" charset="0"/>
              <a:ea typeface="メイリオ" panose="020B0604030504040204" pitchFamily="50" charset="-128"/>
              <a:cs typeface="Lato" panose="020F0502020204030203" pitchFamily="34" charset="0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2"/>
          </p:nvPr>
        </p:nvSpPr>
        <p:spPr>
          <a:xfrm>
            <a:off x="3469653" y="4739109"/>
            <a:ext cx="3428854" cy="6571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ja-JP" sz="2000" b="1" u="sng" dirty="0">
                <a:solidFill>
                  <a:srgbClr val="ED6E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Shu</a:t>
            </a:r>
            <a:r>
              <a:rPr kumimoji="1" lang="en-US" altLang="ja-JP" sz="2000" b="1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ichi</a:t>
            </a:r>
            <a:br>
              <a:rPr kumimoji="1" lang="en-US" altLang="ja-JP" sz="2000" b="1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1" lang="en-US" altLang="ja-JP" sz="2000" b="1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Katsumata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101D5E5-8DF0-5CD0-61B5-25778E528236}"/>
              </a:ext>
            </a:extLst>
          </p:cNvPr>
          <p:cNvSpPr/>
          <p:nvPr/>
        </p:nvSpPr>
        <p:spPr>
          <a:xfrm>
            <a:off x="0" y="4493671"/>
            <a:ext cx="12192000" cy="115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E2CF46-8AAE-6732-DE07-B7A85180ECBF}"/>
              </a:ext>
            </a:extLst>
          </p:cNvPr>
          <p:cNvSpPr/>
          <p:nvPr/>
        </p:nvSpPr>
        <p:spPr>
          <a:xfrm>
            <a:off x="10848528" y="4493670"/>
            <a:ext cx="1343472" cy="115301"/>
          </a:xfrm>
          <a:prstGeom prst="rect">
            <a:avLst/>
          </a:prstGeom>
          <a:solidFill>
            <a:srgbClr val="ED6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テキスト プレースホルダー 13">
            <a:extLst>
              <a:ext uri="{FF2B5EF4-FFF2-40B4-BE49-F238E27FC236}">
                <a16:creationId xmlns:a16="http://schemas.microsoft.com/office/drawing/2014/main" id="{95E1C0A6-D1A6-19A3-30C5-30D3811F7CC3}"/>
              </a:ext>
            </a:extLst>
          </p:cNvPr>
          <p:cNvSpPr txBox="1">
            <a:spLocks/>
          </p:cNvSpPr>
          <p:nvPr/>
        </p:nvSpPr>
        <p:spPr>
          <a:xfrm>
            <a:off x="16383" y="4739109"/>
            <a:ext cx="1949754" cy="657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24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3199" kern="12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4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2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5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80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05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52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Benedikt</a:t>
            </a:r>
            <a:b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Auerbach</a:t>
            </a:r>
          </a:p>
        </p:txBody>
      </p:sp>
      <p:sp>
        <p:nvSpPr>
          <p:cNvPr id="6" name="テキスト プレースホルダー 13">
            <a:extLst>
              <a:ext uri="{FF2B5EF4-FFF2-40B4-BE49-F238E27FC236}">
                <a16:creationId xmlns:a16="http://schemas.microsoft.com/office/drawing/2014/main" id="{98F71806-4E73-9EEA-861A-D16AD8786F0D}"/>
              </a:ext>
            </a:extLst>
          </p:cNvPr>
          <p:cNvSpPr txBox="1">
            <a:spLocks/>
          </p:cNvSpPr>
          <p:nvPr/>
        </p:nvSpPr>
        <p:spPr>
          <a:xfrm>
            <a:off x="1352100" y="4739109"/>
            <a:ext cx="2880320" cy="72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24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3199" kern="12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4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2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5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80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05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52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Yevgeniy</a:t>
            </a:r>
            <a:b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Dodis</a:t>
            </a:r>
            <a:endParaRPr lang="en-US" altLang="ja-JP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テキスト プレースホルダー 13">
            <a:extLst>
              <a:ext uri="{FF2B5EF4-FFF2-40B4-BE49-F238E27FC236}">
                <a16:creationId xmlns:a16="http://schemas.microsoft.com/office/drawing/2014/main" id="{A4F58923-5953-609B-E706-D5EABBCBF199}"/>
              </a:ext>
            </a:extLst>
          </p:cNvPr>
          <p:cNvSpPr txBox="1">
            <a:spLocks/>
          </p:cNvSpPr>
          <p:nvPr/>
        </p:nvSpPr>
        <p:spPr>
          <a:xfrm>
            <a:off x="8256240" y="4739109"/>
            <a:ext cx="1949754" cy="657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24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3199" kern="12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4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2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5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80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05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52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Thomas</a:t>
            </a:r>
            <a:b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Prest</a:t>
            </a:r>
          </a:p>
        </p:txBody>
      </p:sp>
      <p:pic>
        <p:nvPicPr>
          <p:cNvPr id="19" name="Picture 4" descr="AIST – National Institute of Advanced Industrial Science and Technology |  EARTO">
            <a:extLst>
              <a:ext uri="{FF2B5EF4-FFF2-40B4-BE49-F238E27FC236}">
                <a16:creationId xmlns:a16="http://schemas.microsoft.com/office/drawing/2014/main" id="{F71AC56B-D96C-3637-95C9-C0B5BD75A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40550" r="6530" b="38660"/>
          <a:stretch/>
        </p:blipFill>
        <p:spPr bwMode="auto">
          <a:xfrm>
            <a:off x="6050095" y="5991096"/>
            <a:ext cx="2071998" cy="5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5F27DC57-F6E4-5035-2162-E6D0A5D4F39A}"/>
              </a:ext>
            </a:extLst>
          </p:cNvPr>
          <p:cNvSpPr txBox="1">
            <a:spLocks/>
          </p:cNvSpPr>
          <p:nvPr/>
        </p:nvSpPr>
        <p:spPr>
          <a:xfrm>
            <a:off x="5751721" y="4739109"/>
            <a:ext cx="2880320" cy="657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24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3199" kern="12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4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2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5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80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05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52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Daniel</a:t>
            </a:r>
            <a:b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Jost</a:t>
            </a: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F539F123-BA08-F3B0-E36D-B36C700A3323}"/>
              </a:ext>
            </a:extLst>
          </p:cNvPr>
          <p:cNvSpPr txBox="1">
            <a:spLocks/>
          </p:cNvSpPr>
          <p:nvPr/>
        </p:nvSpPr>
        <p:spPr>
          <a:xfrm>
            <a:off x="10159560" y="4739109"/>
            <a:ext cx="1949754" cy="657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24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3199" kern="12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4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2" indent="0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5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80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05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52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Rolfe</a:t>
            </a:r>
            <a:b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Schmidt</a:t>
            </a:r>
          </a:p>
        </p:txBody>
      </p:sp>
      <p:sp>
        <p:nvSpPr>
          <p:cNvPr id="12" name="AutoShape 2" descr="イーサリアム・ファウンデーション | ethereum.org">
            <a:extLst>
              <a:ext uri="{FF2B5EF4-FFF2-40B4-BE49-F238E27FC236}">
                <a16:creationId xmlns:a16="http://schemas.microsoft.com/office/drawing/2014/main" id="{F3ED567F-6DCE-D5C5-5541-2F4FF483A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40" name="Picture 16" descr="Post-quantum Cryptography | Quantum-safe Cryptography | PQ Shield">
            <a:extLst>
              <a:ext uri="{FF2B5EF4-FFF2-40B4-BE49-F238E27FC236}">
                <a16:creationId xmlns:a16="http://schemas.microsoft.com/office/drawing/2014/main" id="{F6E8A556-B980-B5A2-39AB-02F00B541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9" y="5900378"/>
            <a:ext cx="2710070" cy="5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gnal Logo, symbol, meaning, history, PNG, brand">
            <a:extLst>
              <a:ext uri="{FF2B5EF4-FFF2-40B4-BE49-F238E27FC236}">
                <a16:creationId xmlns:a16="http://schemas.microsoft.com/office/drawing/2014/main" id="{D88773AF-D384-FB33-8E01-D8DAE8D9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67" y="5528629"/>
            <a:ext cx="2415038" cy="135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York University Logo, PNG, Symbol, History, Meaning">
            <a:extLst>
              <a:ext uri="{FF2B5EF4-FFF2-40B4-BE49-F238E27FC236}">
                <a16:creationId xmlns:a16="http://schemas.microsoft.com/office/drawing/2014/main" id="{FA7B7D84-29D8-25D7-8A33-365B35E2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33" y="5619821"/>
            <a:ext cx="2172450" cy="12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6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FB996-56F5-1844-6950-F569884B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AA9930BA-A115-7ABD-8956-0146619C653C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Double Ratchet Protocol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十字形 19">
            <a:extLst>
              <a:ext uri="{FF2B5EF4-FFF2-40B4-BE49-F238E27FC236}">
                <a16:creationId xmlns:a16="http://schemas.microsoft.com/office/drawing/2014/main" id="{A5486F62-16F5-A5A5-3CF2-82646B6E4545}"/>
              </a:ext>
            </a:extLst>
          </p:cNvPr>
          <p:cNvSpPr/>
          <p:nvPr/>
        </p:nvSpPr>
        <p:spPr>
          <a:xfrm>
            <a:off x="7654069" y="3072196"/>
            <a:ext cx="404553" cy="404553"/>
          </a:xfrm>
          <a:prstGeom prst="plus">
            <a:avLst>
              <a:gd name="adj" fmla="val 459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06FD6D72-3652-09DF-66D9-11B4D79A03CA}"/>
              </a:ext>
            </a:extLst>
          </p:cNvPr>
          <p:cNvSpPr/>
          <p:nvPr/>
        </p:nvSpPr>
        <p:spPr>
          <a:xfrm>
            <a:off x="4440525" y="2183200"/>
            <a:ext cx="1008112" cy="765038"/>
          </a:xfrm>
          <a:prstGeom prst="mathEqual">
            <a:avLst>
              <a:gd name="adj1" fmla="val 6133"/>
              <a:gd name="adj2" fmla="val 199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2A915E-0C5E-461E-E4C3-7C15C875FFF1}"/>
              </a:ext>
            </a:extLst>
          </p:cNvPr>
          <p:cNvSpPr/>
          <p:nvPr/>
        </p:nvSpPr>
        <p:spPr>
          <a:xfrm>
            <a:off x="1370394" y="2124147"/>
            <a:ext cx="2971307" cy="9492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Signal’s</a:t>
            </a:r>
          </a:p>
          <a:p>
            <a:pPr algn="ctr"/>
            <a:r>
              <a:rPr kumimoji="1"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</a:t>
            </a:r>
            <a:r>
              <a:rPr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Ratchet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96F0812-9C79-CFA4-8DBF-C7401C87E442}"/>
              </a:ext>
            </a:extLst>
          </p:cNvPr>
          <p:cNvSpPr/>
          <p:nvPr/>
        </p:nvSpPr>
        <p:spPr>
          <a:xfrm>
            <a:off x="5951984" y="3583530"/>
            <a:ext cx="3591318" cy="840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Symmetric Ratchet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414105-DDF8-D71F-3FDB-B83A7B8E9E90}"/>
              </a:ext>
            </a:extLst>
          </p:cNvPr>
          <p:cNvSpPr/>
          <p:nvPr/>
        </p:nvSpPr>
        <p:spPr>
          <a:xfrm>
            <a:off x="6190449" y="1337970"/>
            <a:ext cx="3114387" cy="1026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Diffie-Hellman</a:t>
            </a:r>
            <a:r>
              <a:rPr kumimoji="1" lang="en-US" altLang="ja-JP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(Public)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Ratchet</a:t>
            </a:r>
          </a:p>
        </p:txBody>
      </p:sp>
    </p:spTree>
    <p:extLst>
      <p:ext uri="{BB962C8B-B14F-4D97-AF65-F5344CB8AC3E}">
        <p14:creationId xmlns:p14="http://schemas.microsoft.com/office/powerpoint/2010/main" val="31099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6B97-E7EA-5FC1-76DE-FC2F46883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5B8023A3-801E-F2F3-2DE4-846710E3C813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Double Ratchet Protocol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FC37189D-5573-3864-BE8B-6CEA33DF929F}"/>
              </a:ext>
            </a:extLst>
          </p:cNvPr>
          <p:cNvSpPr/>
          <p:nvPr/>
        </p:nvSpPr>
        <p:spPr>
          <a:xfrm>
            <a:off x="7654069" y="3072196"/>
            <a:ext cx="404553" cy="404553"/>
          </a:xfrm>
          <a:prstGeom prst="plus">
            <a:avLst>
              <a:gd name="adj" fmla="val 459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等号 14">
            <a:extLst>
              <a:ext uri="{FF2B5EF4-FFF2-40B4-BE49-F238E27FC236}">
                <a16:creationId xmlns:a16="http://schemas.microsoft.com/office/drawing/2014/main" id="{DE156986-D3DB-6790-A51C-4D3F00EEA470}"/>
              </a:ext>
            </a:extLst>
          </p:cNvPr>
          <p:cNvSpPr/>
          <p:nvPr/>
        </p:nvSpPr>
        <p:spPr>
          <a:xfrm>
            <a:off x="4440525" y="2183200"/>
            <a:ext cx="1008112" cy="765038"/>
          </a:xfrm>
          <a:prstGeom prst="mathEqual">
            <a:avLst>
              <a:gd name="adj1" fmla="val 6133"/>
              <a:gd name="adj2" fmla="val 199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DDB8EB-8722-CB4B-AAA0-22221CFBC6C8}"/>
              </a:ext>
            </a:extLst>
          </p:cNvPr>
          <p:cNvSpPr txBox="1"/>
          <p:nvPr/>
        </p:nvSpPr>
        <p:spPr>
          <a:xfrm>
            <a:off x="5951984" y="2381349"/>
            <a:ext cx="380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n-US" altLang="ja-JP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Guarantees PCS</a:t>
            </a:r>
          </a:p>
          <a:p>
            <a:r>
              <a:rPr lang="ja-JP" altLang="en-US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⇨</a:t>
            </a:r>
            <a:r>
              <a:rPr lang="en-US" altLang="ja-JP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heals</a:t>
            </a:r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state after compromise. 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33DF90-6AF8-9008-3C4B-48FA71ED3578}"/>
              </a:ext>
            </a:extLst>
          </p:cNvPr>
          <p:cNvSpPr txBox="1"/>
          <p:nvPr/>
        </p:nvSpPr>
        <p:spPr>
          <a:xfrm>
            <a:off x="5937729" y="4424051"/>
            <a:ext cx="380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n-US" altLang="ja-JP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Guarantees FS</a:t>
            </a:r>
          </a:p>
          <a:p>
            <a:r>
              <a:rPr lang="ja-JP" altLang="en-US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⇨</a:t>
            </a:r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past messages remain secure when compromised. 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2BCA4F-C56F-1994-B4B2-2475CF4BA2E4}"/>
              </a:ext>
            </a:extLst>
          </p:cNvPr>
          <p:cNvSpPr/>
          <p:nvPr/>
        </p:nvSpPr>
        <p:spPr>
          <a:xfrm>
            <a:off x="1370394" y="2124147"/>
            <a:ext cx="2971307" cy="9492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Signal’s</a:t>
            </a:r>
          </a:p>
          <a:p>
            <a:pPr algn="ctr"/>
            <a:r>
              <a:rPr kumimoji="1"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</a:t>
            </a:r>
            <a:r>
              <a:rPr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Ratchet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E5AC619-CDCE-CB1C-367F-2C37A20E1E97}"/>
              </a:ext>
            </a:extLst>
          </p:cNvPr>
          <p:cNvSpPr/>
          <p:nvPr/>
        </p:nvSpPr>
        <p:spPr>
          <a:xfrm>
            <a:off x="5951984" y="3583530"/>
            <a:ext cx="3591318" cy="840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Symmetric Ratchet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B04544-1F58-ACF5-B177-41EED6D255AC}"/>
              </a:ext>
            </a:extLst>
          </p:cNvPr>
          <p:cNvSpPr/>
          <p:nvPr/>
        </p:nvSpPr>
        <p:spPr>
          <a:xfrm>
            <a:off x="6190449" y="1337970"/>
            <a:ext cx="3114387" cy="1026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Diffie-Hellman</a:t>
            </a:r>
            <a:r>
              <a:rPr kumimoji="1" lang="en-US" altLang="ja-JP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(Public)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Ratchet</a:t>
            </a:r>
          </a:p>
        </p:txBody>
      </p:sp>
    </p:spTree>
    <p:extLst>
      <p:ext uri="{BB962C8B-B14F-4D97-AF65-F5344CB8AC3E}">
        <p14:creationId xmlns:p14="http://schemas.microsoft.com/office/powerpoint/2010/main" val="215245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5CCE4-A524-A4AB-5DFD-B3FF3F1D6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B240BA5C-6869-FB39-783C-CFFCE5239AFE}"/>
              </a:ext>
            </a:extLst>
          </p:cNvPr>
          <p:cNvSpPr/>
          <p:nvPr/>
        </p:nvSpPr>
        <p:spPr>
          <a:xfrm>
            <a:off x="193762" y="5439713"/>
            <a:ext cx="11230830" cy="12296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5819EA57-A0FC-D4AF-CAA2-F33C474B9251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Double Ratchet Protocol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8B8F02-A6E3-5E23-57E2-A90E0E216266}"/>
              </a:ext>
            </a:extLst>
          </p:cNvPr>
          <p:cNvSpPr/>
          <p:nvPr/>
        </p:nvSpPr>
        <p:spPr>
          <a:xfrm>
            <a:off x="1370394" y="2124147"/>
            <a:ext cx="2971307" cy="9492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Signal’s</a:t>
            </a:r>
          </a:p>
          <a:p>
            <a:pPr algn="ctr"/>
            <a:r>
              <a:rPr kumimoji="1"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</a:t>
            </a:r>
            <a:r>
              <a:rPr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Ratchet</a:t>
            </a:r>
          </a:p>
        </p:txBody>
      </p:sp>
      <p:sp>
        <p:nvSpPr>
          <p:cNvPr id="4" name="十字形 3">
            <a:extLst>
              <a:ext uri="{FF2B5EF4-FFF2-40B4-BE49-F238E27FC236}">
                <a16:creationId xmlns:a16="http://schemas.microsoft.com/office/drawing/2014/main" id="{45D4DE43-4FE2-B128-FA61-BE27F25DDADF}"/>
              </a:ext>
            </a:extLst>
          </p:cNvPr>
          <p:cNvSpPr/>
          <p:nvPr/>
        </p:nvSpPr>
        <p:spPr>
          <a:xfrm>
            <a:off x="7654069" y="3072196"/>
            <a:ext cx="404553" cy="404553"/>
          </a:xfrm>
          <a:prstGeom prst="plus">
            <a:avLst>
              <a:gd name="adj" fmla="val 459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等号 4">
            <a:extLst>
              <a:ext uri="{FF2B5EF4-FFF2-40B4-BE49-F238E27FC236}">
                <a16:creationId xmlns:a16="http://schemas.microsoft.com/office/drawing/2014/main" id="{5770DE2D-BD33-7A87-08F5-29613C10E536}"/>
              </a:ext>
            </a:extLst>
          </p:cNvPr>
          <p:cNvSpPr/>
          <p:nvPr/>
        </p:nvSpPr>
        <p:spPr>
          <a:xfrm>
            <a:off x="4440525" y="2183200"/>
            <a:ext cx="1008112" cy="765038"/>
          </a:xfrm>
          <a:prstGeom prst="mathEqual">
            <a:avLst>
              <a:gd name="adj1" fmla="val 6133"/>
              <a:gd name="adj2" fmla="val 199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C52A41-93F5-74B6-D58B-754F4B431A44}"/>
              </a:ext>
            </a:extLst>
          </p:cNvPr>
          <p:cNvSpPr/>
          <p:nvPr/>
        </p:nvSpPr>
        <p:spPr>
          <a:xfrm>
            <a:off x="5951984" y="3583530"/>
            <a:ext cx="3591318" cy="840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Symmetric Ratchet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6145A43-C155-0FF9-F485-6450B261D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47" y="1042307"/>
            <a:ext cx="819237" cy="120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02BFEA-7389-CA1F-7A64-65E1189A6D17}"/>
              </a:ext>
            </a:extLst>
          </p:cNvPr>
          <p:cNvSpPr txBox="1"/>
          <p:nvPr/>
        </p:nvSpPr>
        <p:spPr>
          <a:xfrm>
            <a:off x="249097" y="5520399"/>
            <a:ext cx="113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en-US" altLang="ja-JP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Theoretically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PQ Public Ratchet can be constructed using KEMs. </a:t>
            </a:r>
          </a:p>
          <a:p>
            <a:pPr marL="457200" indent="-457200">
              <a:buFontTx/>
              <a:buChar char="-"/>
            </a:pPr>
            <a:r>
              <a:rPr lang="en-US" altLang="ja-JP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Practically, </a:t>
            </a:r>
            <a:r>
              <a:rPr lang="en-US" altLang="ja-JP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incompatible with Signal’s constraints </a:t>
            </a: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 </a:t>
            </a:r>
            <a:endParaRPr kumimoji="1" lang="ja-JP" altLang="en-US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2" descr="Web Buttons by GDJ">
            <a:extLst>
              <a:ext uri="{FF2B5EF4-FFF2-40B4-BE49-F238E27FC236}">
                <a16:creationId xmlns:a16="http://schemas.microsoft.com/office/drawing/2014/main" id="{92B68C68-5959-1007-FB5E-CDCE83B7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9757828" y="3519443"/>
            <a:ext cx="819237" cy="7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170BCD-1DB2-A712-8151-7C58C9E4B5D5}"/>
              </a:ext>
            </a:extLst>
          </p:cNvPr>
          <p:cNvSpPr txBox="1"/>
          <p:nvPr/>
        </p:nvSpPr>
        <p:spPr>
          <a:xfrm>
            <a:off x="5951984" y="2381349"/>
            <a:ext cx="380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n-US" altLang="ja-JP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Guarantees PCS</a:t>
            </a:r>
          </a:p>
          <a:p>
            <a:r>
              <a:rPr lang="ja-JP" altLang="en-US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⇨</a:t>
            </a:r>
            <a:r>
              <a:rPr lang="en-US" altLang="ja-JP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heals</a:t>
            </a:r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state after compromise. 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D93821-F348-A0CC-C07D-4647D02CA282}"/>
              </a:ext>
            </a:extLst>
          </p:cNvPr>
          <p:cNvSpPr txBox="1"/>
          <p:nvPr/>
        </p:nvSpPr>
        <p:spPr>
          <a:xfrm>
            <a:off x="5937729" y="4424051"/>
            <a:ext cx="380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n-US" altLang="ja-JP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Guarantees FS</a:t>
            </a:r>
          </a:p>
          <a:p>
            <a:r>
              <a:rPr lang="ja-JP" altLang="en-US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⇨</a:t>
            </a:r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past messages remain secure when compromised. 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28DBC68-ED44-7C3F-8DE2-E12924598F2B}"/>
              </a:ext>
            </a:extLst>
          </p:cNvPr>
          <p:cNvSpPr/>
          <p:nvPr/>
        </p:nvSpPr>
        <p:spPr>
          <a:xfrm>
            <a:off x="6190449" y="1337970"/>
            <a:ext cx="3114387" cy="1026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Diffie-Hellman</a:t>
            </a:r>
            <a:r>
              <a:rPr kumimoji="1" lang="en-US" altLang="ja-JP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(Public)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Ratchet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D83144D-EA96-305E-5418-2FF65DE97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1" y="1866880"/>
            <a:ext cx="819237" cy="120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44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2F796-6854-BB59-F884-F33BF3706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3E1FFD34-7A22-753A-9D8A-306B293BE3D7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33E462CF-0F0F-71DA-ED5D-51D0C0391840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8075D3F6-3A15-255E-4D20-A328E7DF1BE6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F17FF7C0-50CD-1D47-814F-86D3E6780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3BF46D7F-2C85-6A10-DFD2-14100A207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4933D268-A853-F370-7C46-F1C28EF55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EF0F7D76-3E4C-DC0C-1DFD-07CDC861A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2C7FC817-ED92-EB03-109C-DB6ACBF90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BAF4DDE6-323F-6A12-6740-41DFE4F99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C084F116-6A1C-AC01-5318-24740F03E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0AD62AF0-FA9A-DA72-CE4F-323F5B44A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9239E5B4-14DC-6E9A-5843-31354A2A0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3C92C9BB-1EAC-C85D-C16C-7F4D47FD0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FB8F9B4B-5FFC-B646-DC60-C3D8784ED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34260AD5-AF97-CB2D-ABB2-E7566C8B7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E9DEA4F7-4765-A55A-0691-5060303DE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1A42888E-E2C1-75D6-4486-33B951B68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148B842D-E0FD-26A3-9E73-B43A262BE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F86F3268-D3A8-514F-7E61-B4ADAE06A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5F98B79D-6EB3-C96C-12BA-AF5620354297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E4C2C259-167D-3CF4-DB20-9C40A565B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84074A83-1FF4-46BF-D0CB-D2E7FB5D6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093F1B71-0607-E27D-220C-4C577BBB4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77A980D9-8E58-6A40-C95A-A01BC89AB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C5FF0650-3B3D-C003-0429-32BF937DF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A606C77D-4AF2-0498-271E-19AFFDCFD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A0ED867C-1D6E-B94D-DA43-9EE72B4D3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F8A6525D-4226-85AF-CBBC-8A0C9542A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FDA248A4-855D-A1B3-474C-317699DE4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A5688646-8077-E855-F66A-220BF3B1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C740182A-A64E-08EB-A533-7ACFF5A70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CA57C976-892B-F245-D5B4-F5367826D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18E08A44-839E-8DAC-3D63-09B5FD52C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B6035B70-D3C7-1CF6-30D0-E6CAEB8ED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6F31BFBB-2C9D-998F-4BCF-81E2552CD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214BC5A1-5875-009A-C571-FBE7DFD1B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0D4B2EE-968B-1A9B-4895-3BB19F8329FD}"/>
                  </a:ext>
                </a:extLst>
              </p:cNvPr>
              <p:cNvSpPr txBox="1"/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0D4B2EE-968B-1A9B-4895-3BB19F832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F23A497-347F-0998-668A-4A8FE84D1CBE}"/>
                  </a:ext>
                </a:extLst>
              </p:cNvPr>
              <p:cNvSpPr txBox="1"/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F23A497-347F-0998-668A-4A8FE84D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0656DC4F-2121-4027-AD3E-5E2BB3765702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8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F5EA1-AF87-1D47-8D30-2A646B75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2A710FBD-4A42-BD15-15AD-50BCC8D88E46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D19E57AD-CC4C-01AD-C27C-1AACDDE53B1E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41BC810D-5022-B46E-1825-9D703B6312E2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89346D8E-693C-65A7-E081-557374071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05EEF162-831B-BC4A-A37F-75C7F1497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CF859544-DD39-F0DA-5C91-6CF9BF12B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BD8DA604-0BB6-8D1F-3E1C-322255B9E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9CDB8D1D-C584-3E2E-76EA-0AE471B79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1831C444-8226-538F-AF07-B1207F0E1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8061C129-C5B0-84C1-9D67-D7A30566B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25D192B0-01A9-3856-B5BC-AEE051D4C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35248881-916B-70B3-CC9B-CF1C0E44E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31AC3570-C393-B119-8B46-81B2B99C7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BBEE6C4C-538A-707A-463E-578971EC5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7E3B40E4-8DF0-0F87-BEAF-64AB3254D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FBDCC051-E898-FF0E-6DA7-7FE38F5BE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7B28FB75-C594-B283-E81D-5E9EA3E55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FEFE7C19-4CF4-2592-ED32-8AB321550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1B8E07A1-BFD8-67D6-1DD3-EBF1C004C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C7A1E8AA-0D9D-CFB7-FD40-712C64CF0DA9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6F4AFCD9-16AA-4A2B-5A5B-87D7C3D82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A922496A-6DF0-34BE-D55A-CC123BCAE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E2C17FE5-54C8-CF3B-A9BB-723ACEE2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DFC17598-F9D8-54DD-DD87-8481A58A1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7BE60AEA-4C3A-1B5B-95F0-F90E0D4B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03C42475-75F0-F383-C49E-661CE3A6B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84FDD7DF-9AF7-8DC1-7D13-3EFA9E650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CFFCE0B1-3604-6D4B-0A24-C31C77F2C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36B3A71E-7FA3-D52B-6B94-DDF7E8494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503F0741-959F-847B-E57E-DE4F8B45D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31AE5533-A282-C029-726C-B37CC8280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120F1641-54C6-7C78-60D7-5ED62F70A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1D99D331-8D12-70A4-3820-C1D9EAF01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DE7EE099-24FB-0F1D-F1E2-95BE61464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69F90800-689D-67D4-F235-99DC3CADD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A61270E4-1A10-3BEF-0590-E16154A65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FC210CD-FC45-7F3E-D874-9B5FF82579C4}"/>
                  </a:ext>
                </a:extLst>
              </p:cNvPr>
              <p:cNvSpPr txBox="1"/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FC210CD-FC45-7F3E-D874-9B5FF8257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97A44E8-F33B-61D7-A291-F70652C29419}"/>
                  </a:ext>
                </a:extLst>
              </p:cNvPr>
              <p:cNvSpPr txBox="1"/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97A44E8-F33B-61D7-A291-F70652C2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5FD32038-90E9-ED11-3BF2-AD430FEA9465}"/>
              </a:ext>
            </a:extLst>
          </p:cNvPr>
          <p:cNvCxnSpPr>
            <a:cxnSpLocks/>
          </p:cNvCxnSpPr>
          <p:nvPr/>
        </p:nvCxnSpPr>
        <p:spPr>
          <a:xfrm>
            <a:off x="3424590" y="3610933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9318184-79C3-525B-3DA1-F0ED446FC859}"/>
                  </a:ext>
                </a:extLst>
              </p:cNvPr>
              <p:cNvSpPr txBox="1"/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9318184-79C3-525B-3DA1-F0ED446FC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44ACDB5-2C3D-B7C4-245E-815F45F23D96}"/>
                  </a:ext>
                </a:extLst>
              </p:cNvPr>
              <p:cNvSpPr txBox="1"/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44ACDB5-2C3D-B7C4-245E-815F45F23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7E62881-062C-C278-DC6B-EC807F2CAC4B}"/>
                  </a:ext>
                </a:extLst>
              </p:cNvPr>
              <p:cNvSpPr txBox="1"/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7E62881-062C-C278-DC6B-EC807F2CA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CAC70D5-F456-AB16-633B-D34DA266CE2B}"/>
                  </a:ext>
                </a:extLst>
              </p:cNvPr>
              <p:cNvSpPr txBox="1"/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CAC70D5-F456-AB16-633B-D34DA266C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38E78AD3-0B0C-8A0E-8864-3EC8C4AD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5" y="3286626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9DE14E07-86BC-F67A-7C70-D492B2986FB9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1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24E6C-3D23-AAA5-81EB-BCBCB8F9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C50D8B9C-4AA3-629B-C594-54C0CD6ADAC8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4232631B-2365-B0F8-D4C9-B0739AAF3495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786B7E18-0001-A39D-A9E5-A56411D71C7A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55FB25F9-CFA4-CE75-5EDB-9915D211C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21C3E629-DB5F-CBE2-5663-3067B6FA0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67B43FDD-C15B-64E9-50E7-7830BADE7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E4865085-B15A-29A4-1C5B-05C11EADB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334E1CE1-5B14-19C3-20E2-DD03FEC79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FF26E51C-6940-B6C1-DB9A-9C75912F0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2801FBCC-8EA3-1326-B2A2-9A0F902AB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DBE069A7-2DC0-8B95-288A-80AD1FC40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5DBC1737-73E7-1563-87A5-2CCE2BC0CD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0573AFC5-CD80-DA5C-ADBB-5F27801F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D8E235BD-4095-29AA-2AA0-AA8FF0EAF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1035DB82-E9BE-BF4B-14C7-9A82A9A30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A113999F-5EF4-8377-0E69-E9B26AAEB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54BFA608-FF30-7E89-8D41-A341606B7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235CC1F7-B6C1-7155-C0D5-54937872F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8DED2A1F-24E1-A315-953F-698E6D58E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798D490B-DEDA-779D-807D-ECCDD50D3EED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18F74625-6982-6BA4-0ABF-358AEB6CC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368E0AE9-CCE8-9E79-158B-F4540E18A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6F272711-8F7B-F268-B424-D90824DA7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50E451D1-329A-4EEC-C1BC-CCE2EDD74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AD84FEFE-56B2-AF6F-13F6-F83F90274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87E39089-D378-BEAA-A2EC-3A9E6007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657985CD-851D-2B93-8B85-5505103E8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17C79DED-BB1E-80FE-4B6D-A35CB8460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262F8B16-351E-1866-2E2D-8209C7492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1289FE23-E633-8E3D-2D10-680FA7C0F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E614DE6C-2E6E-FFD6-5BAE-B4157936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453A4FFC-6EC1-7C0F-5453-5D0D7E1D8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CE436E65-3238-5B51-9E4D-AC41C67CB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1FF34B74-F400-7AA4-9491-2D6924062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72E47686-5862-77F4-6DA3-0B4721D3F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888C36A5-B315-0206-EDE5-C932B4E3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F3EEDA0-906A-4849-299A-402DDC4EFAA6}"/>
                  </a:ext>
                </a:extLst>
              </p:cNvPr>
              <p:cNvSpPr txBox="1"/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F3EEDA0-906A-4849-299A-402DDC4E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AF285C5-A817-ED1F-352A-99DE5825B90B}"/>
                  </a:ext>
                </a:extLst>
              </p:cNvPr>
              <p:cNvSpPr txBox="1"/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AF285C5-A817-ED1F-352A-99DE5825B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7944B489-C0F8-F07E-5326-B96CD96B5D3F}"/>
              </a:ext>
            </a:extLst>
          </p:cNvPr>
          <p:cNvCxnSpPr>
            <a:cxnSpLocks/>
          </p:cNvCxnSpPr>
          <p:nvPr/>
        </p:nvCxnSpPr>
        <p:spPr>
          <a:xfrm>
            <a:off x="3424590" y="3610933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3C86E8C-663C-CB88-7BD5-158FFC511C87}"/>
                  </a:ext>
                </a:extLst>
              </p:cNvPr>
              <p:cNvSpPr txBox="1"/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3C86E8C-663C-CB88-7BD5-158FFC511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2EE42F4-1D56-1AB6-CB1A-69E4A98548A5}"/>
                  </a:ext>
                </a:extLst>
              </p:cNvPr>
              <p:cNvSpPr txBox="1"/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2EE42F4-1D56-1AB6-CB1A-69E4A9854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CF692725-1DAA-87B8-8656-E7919DFB558A}"/>
                  </a:ext>
                </a:extLst>
              </p:cNvPr>
              <p:cNvSpPr txBox="1"/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CF692725-1DAA-87B8-8656-E7919DFB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7BA9502-2CB5-FA31-E85F-E6C49C94CA16}"/>
                  </a:ext>
                </a:extLst>
              </p:cNvPr>
              <p:cNvSpPr txBox="1"/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7BA9502-2CB5-FA31-E85F-E6C49C94C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1E7099E-023E-0EFB-EB63-C49FB41A594F}"/>
                  </a:ext>
                </a:extLst>
              </p:cNvPr>
              <p:cNvSpPr txBox="1"/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1E7099E-023E-0EFB-EB63-C49FB41A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9CC47FE2-DEE4-AC41-EC07-65D201D569E9}"/>
                  </a:ext>
                </a:extLst>
              </p:cNvPr>
              <p:cNvSpPr txBox="1"/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9CC47FE2-DEE4-AC41-EC07-65D201D56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blipFill>
                <a:blip r:embed="rId9"/>
                <a:stretch>
                  <a:fillRect l="-769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1B8A543A-0983-C91E-509A-6480B0AB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5" y="3286626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ree cogwheel gear rack vector">
            <a:extLst>
              <a:ext uri="{FF2B5EF4-FFF2-40B4-BE49-F238E27FC236}">
                <a16:creationId xmlns:a16="http://schemas.microsoft.com/office/drawing/2014/main" id="{9E47810B-8FF7-AFD4-3F67-CB1BF050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13" y="436014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19A4A3DD-D82B-30E4-29D5-AA60EAEFCFAC}"/>
              </a:ext>
            </a:extLst>
          </p:cNvPr>
          <p:cNvCxnSpPr>
            <a:cxnSpLocks/>
          </p:cNvCxnSpPr>
          <p:nvPr/>
        </p:nvCxnSpPr>
        <p:spPr>
          <a:xfrm>
            <a:off x="3529693" y="4804997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829D4F1-FA53-9767-B95E-4AEB2A5AC2A7}"/>
                  </a:ext>
                </a:extLst>
              </p:cNvPr>
              <p:cNvSpPr txBox="1"/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829D4F1-FA53-9767-B95E-4AEB2A5AC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CF2C054-E2B0-46A2-F521-81044BA074F6}"/>
                  </a:ext>
                </a:extLst>
              </p:cNvPr>
              <p:cNvSpPr txBox="1"/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CF2C054-E2B0-46A2-F521-81044BA0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B8F207ED-BCF0-6AEB-73E5-360E98AE8267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4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6DE1D-AEF7-9F97-CCBB-8234C9335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81EA3D1F-93DB-EEE4-2963-E70F170854D4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CD5F23BB-5AD4-B45E-AEBA-15D782BF50E7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E6DEEF05-E991-196D-4B4C-31A4D15E8047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7D08FE0D-7141-E79B-34D5-B6A386A3C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E34931A9-AE23-3747-5553-651975D36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2EF02D40-A28C-F3EF-256B-936879F59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E737AFE3-F8E4-DACB-585C-519B47009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1647D466-AF67-8623-7E7B-71FB3AA3D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73F9DFA9-7A9C-088E-6161-05BEA7CDE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215649E1-AD69-8344-B17A-8FB8D438A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6391EEC8-7CA1-61B2-A2A7-404E4C62B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D0289733-5F8A-5BD2-CB94-276DBE903D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F9BD9673-A3B0-E25E-7A77-1E2C53E8C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97656C80-2C8E-4B31-F2DC-3EF14BB5B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342AAD1E-7955-B154-2AD9-BCCBCDCB0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F91893DD-CE77-678C-C531-F2A3E67C1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7AB661DA-785D-B1EA-7483-2FA97E937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D72384AD-47BC-ADF7-1371-D033D51A4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4C84982C-2000-88BE-7FE4-A6BA08387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AFBBBB39-0217-6D92-4611-E5A03B47B52C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097A5BCC-777D-D059-2017-D3DCEDEDC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38FB79EE-A7DB-DEE1-5267-514BA3677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4CA4EDF8-3B04-DA26-9067-858E4A110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3AFF32DA-1517-EA55-2B57-1D7379E03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310FF2B7-E2AD-1E98-E24A-07021027C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A55548CE-13EF-7600-83AF-00A6D5A8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899BA288-39E2-6A8B-C0EA-35B07400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BF33790A-F39E-023A-2BF7-570B1F3AD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B99C5C0C-0D75-D9B1-9A46-A8659BCD2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0B6A1FB4-92CE-9570-BC72-9F9B6B913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A98924F2-9FCC-5ABF-B317-EF15CCA64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390098C4-71E1-C490-5175-D5A92E762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EBB3691F-045A-CD63-E469-1899D8426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CED11B2D-1D7E-EA52-7077-DEE5CC67E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8A022304-085B-DACA-54B2-7A157F63B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A3B16246-589B-67CA-436F-C5CFFC1EF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47BA5BE-9CA0-2BBF-5B49-3CD697B98EBD}"/>
                  </a:ext>
                </a:extLst>
              </p:cNvPr>
              <p:cNvSpPr txBox="1"/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47BA5BE-9CA0-2BBF-5B49-3CD697B9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D3B57C2-94AD-E508-8B42-B3E3E81BBB39}"/>
                  </a:ext>
                </a:extLst>
              </p:cNvPr>
              <p:cNvSpPr txBox="1"/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D3B57C2-94AD-E508-8B42-B3E3E81BB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B3ADBB6-1DA9-D7C5-CB48-4F8BC4E6149D}"/>
              </a:ext>
            </a:extLst>
          </p:cNvPr>
          <p:cNvCxnSpPr>
            <a:cxnSpLocks/>
          </p:cNvCxnSpPr>
          <p:nvPr/>
        </p:nvCxnSpPr>
        <p:spPr>
          <a:xfrm>
            <a:off x="3424590" y="3610933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72ADA92-95A0-2D72-F3E5-2BEFB8076F67}"/>
                  </a:ext>
                </a:extLst>
              </p:cNvPr>
              <p:cNvSpPr txBox="1"/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72ADA92-95A0-2D72-F3E5-2BEFB8076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524F880-D069-8685-DB05-F16E5970A35E}"/>
                  </a:ext>
                </a:extLst>
              </p:cNvPr>
              <p:cNvSpPr txBox="1"/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524F880-D069-8685-DB05-F16E5970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D479C8D-E72B-2E30-2E9C-E4EE40DDAC35}"/>
                  </a:ext>
                </a:extLst>
              </p:cNvPr>
              <p:cNvSpPr txBox="1"/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D479C8D-E72B-2E30-2E9C-E4EE40DD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E9CD659-76A7-93D2-7C44-75D80AFDF6B9}"/>
                  </a:ext>
                </a:extLst>
              </p:cNvPr>
              <p:cNvSpPr txBox="1"/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E9CD659-76A7-93D2-7C44-75D80AFDF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9FB14FC-F82A-2FF7-4668-20823506CDD6}"/>
                  </a:ext>
                </a:extLst>
              </p:cNvPr>
              <p:cNvSpPr txBox="1"/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9FB14FC-F82A-2FF7-4668-20823506C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16452AB-E3C2-005A-04DC-A50DCB7856AE}"/>
                  </a:ext>
                </a:extLst>
              </p:cNvPr>
              <p:cNvSpPr txBox="1"/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16452AB-E3C2-005A-04DC-A50DCB785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blipFill>
                <a:blip r:embed="rId9"/>
                <a:stretch>
                  <a:fillRect l="-769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2068C7BB-2106-F995-E799-C7F782EE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5" y="3286626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ree cogwheel gear rack vector">
            <a:extLst>
              <a:ext uri="{FF2B5EF4-FFF2-40B4-BE49-F238E27FC236}">
                <a16:creationId xmlns:a16="http://schemas.microsoft.com/office/drawing/2014/main" id="{F92A2354-E8FA-8EE3-D18E-D6FCCA9B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13" y="436014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040A215-F39D-1070-ED97-D485A1DAA71D}"/>
              </a:ext>
            </a:extLst>
          </p:cNvPr>
          <p:cNvCxnSpPr>
            <a:cxnSpLocks/>
          </p:cNvCxnSpPr>
          <p:nvPr/>
        </p:nvCxnSpPr>
        <p:spPr>
          <a:xfrm>
            <a:off x="3529693" y="4804997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C4435F1-32E9-DDAB-318C-62B07E42345F}"/>
                  </a:ext>
                </a:extLst>
              </p:cNvPr>
              <p:cNvSpPr txBox="1"/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C4435F1-32E9-DDAB-318C-62B07E42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AD3875C-2407-5966-C943-D1E169496615}"/>
                  </a:ext>
                </a:extLst>
              </p:cNvPr>
              <p:cNvSpPr txBox="1"/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AD3875C-2407-5966-C943-D1E169496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53B8A3D1-5564-6949-4542-2C43FFC2A4D0}"/>
                  </a:ext>
                </a:extLst>
              </p:cNvPr>
              <p:cNvSpPr txBox="1"/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53B8A3D1-5564-6949-4542-2C43FFC2A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D8A7DA3-4FCB-EE8F-4DAE-AE38FB1D329F}"/>
                  </a:ext>
                </a:extLst>
              </p:cNvPr>
              <p:cNvSpPr txBox="1"/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D8A7DA3-4FCB-EE8F-4DAE-AE38FB1D3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blipFill>
                <a:blip r:embed="rId14"/>
                <a:stretch>
                  <a:fillRect l="-763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Free cogwheel gear rack vector">
            <a:extLst>
              <a:ext uri="{FF2B5EF4-FFF2-40B4-BE49-F238E27FC236}">
                <a16:creationId xmlns:a16="http://schemas.microsoft.com/office/drawing/2014/main" id="{F7EBCA73-A8C3-149C-8AF6-32778EBD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2" y="555022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97B5D4AF-80C3-BF5D-B064-71B8226C8BE9}"/>
              </a:ext>
            </a:extLst>
          </p:cNvPr>
          <p:cNvCxnSpPr>
            <a:cxnSpLocks/>
          </p:cNvCxnSpPr>
          <p:nvPr/>
        </p:nvCxnSpPr>
        <p:spPr>
          <a:xfrm>
            <a:off x="3424590" y="58537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22A1DD5-F699-85DA-4AC7-26A327FE0FD5}"/>
                  </a:ext>
                </a:extLst>
              </p:cNvPr>
              <p:cNvSpPr txBox="1"/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22A1DD5-F699-85DA-4AC7-26A327FE0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blipFill>
                <a:blip r:embed="rId1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591A30F7-9A90-5B25-0309-0B76532676F3}"/>
                  </a:ext>
                </a:extLst>
              </p:cNvPr>
              <p:cNvSpPr txBox="1"/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591A30F7-9A90-5B25-0309-0B765326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blipFill>
                <a:blip r:embed="rId1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B7F6BC35-84A9-543F-7C97-204CA68517A3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1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7D3A7-C8F0-1EAB-944F-6EAC71EF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>
            <a:extLst>
              <a:ext uri="{FF2B5EF4-FFF2-40B4-BE49-F238E27FC236}">
                <a16:creationId xmlns:a16="http://schemas.microsoft.com/office/drawing/2014/main" id="{39DA6190-4AF6-844F-94FE-FEDC33284DE2}"/>
              </a:ext>
            </a:extLst>
          </p:cNvPr>
          <p:cNvSpPr/>
          <p:nvPr/>
        </p:nvSpPr>
        <p:spPr>
          <a:xfrm>
            <a:off x="1280049" y="3278440"/>
            <a:ext cx="1739484" cy="8768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15ABE58E-8E6F-A57D-E8B3-62414EFBB512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7B92169D-723A-A1C5-E4C4-4283065BD366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C360668E-818C-EFDE-4733-79E048099FBB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F16DE3F4-9BBB-EFB9-C618-35134128A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927A60AB-CE32-1CF3-1089-8F5BB42F9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8577DD8C-BD81-C804-B8C1-2C86D0FD8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7BC66273-3124-7FA2-4559-5CD932889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DC21CB65-EC74-AEE1-45DE-2C3CC8E62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A7FC5753-D2EF-2ED9-1C37-C05654C12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005FE2FB-3D9D-FA35-53B6-44818C99E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5C343643-68C4-3B62-9B37-7D724F469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814E62C8-BA15-34ED-2D5D-B5C267B11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BF3387EB-DBF1-8FD7-E019-27608153B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38F78437-F079-3EC9-A2F4-61EDB7842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DA7F75D9-F833-D119-30E8-41194754A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D29B4B73-7833-A24B-09C8-F5C58A2C1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8989B72E-122A-88A8-2AE2-10BD1B544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AAB0325F-81A1-0A63-9E60-D68099F33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E98FD011-8B51-F9DD-25F8-FA9247D60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97F6BED4-07CC-BAC8-667F-0158281A06AD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CA794919-5626-F2B9-C0F9-90C69BB5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42D123EE-DFB8-6E88-BC6C-E3F170232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6FBCC80B-9436-F8DF-34C0-ECFF39052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7587AEF9-1D21-8A11-2B8E-85989B9F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CF393AB3-B57A-4025-6029-F99C07739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3187F951-C8BA-1E0E-B85A-BD5043FC5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C18734A9-2039-8E82-0F4A-E64A639F5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6C4A62FB-688B-3588-F910-758964393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F6971EDB-6659-09EA-3FCF-CD0491150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8C0CCC70-DCFA-0AE2-BF3C-13A4E3916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DCAE1F92-B1A6-E8A8-0F8F-C46524698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85DAD2DB-E4C0-0340-5A24-89E548DFD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456E962D-2AEB-33C5-F31F-70C88F754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A9C3F3BD-F32D-CD0F-1228-974546FB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BCFB33F9-A373-407B-9102-EF9C505BF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544FADDB-BADB-48B4-DCEF-B8F4C212D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97044E1-BBF2-D138-F009-77102143EE20}"/>
                  </a:ext>
                </a:extLst>
              </p:cNvPr>
              <p:cNvSpPr txBox="1"/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97044E1-BBF2-D138-F009-77102143E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F977022-6506-DD93-8CC9-7969EBCD98CA}"/>
                  </a:ext>
                </a:extLst>
              </p:cNvPr>
              <p:cNvSpPr txBox="1"/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F977022-6506-DD93-8CC9-7969EBCD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BB953FF-C21D-DE2E-1621-A5EF0E35FBB7}"/>
              </a:ext>
            </a:extLst>
          </p:cNvPr>
          <p:cNvCxnSpPr>
            <a:cxnSpLocks/>
          </p:cNvCxnSpPr>
          <p:nvPr/>
        </p:nvCxnSpPr>
        <p:spPr>
          <a:xfrm>
            <a:off x="3424590" y="3610933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36BED2E9-1B42-B6BA-A6A9-74FA8E1130B4}"/>
                  </a:ext>
                </a:extLst>
              </p:cNvPr>
              <p:cNvSpPr txBox="1"/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36BED2E9-1B42-B6BA-A6A9-74FA8E113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096FDD5-35F5-8924-1AAF-2D02E0AAC15F}"/>
                  </a:ext>
                </a:extLst>
              </p:cNvPr>
              <p:cNvSpPr txBox="1"/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096FDD5-35F5-8924-1AAF-2D02E0AAC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45FAECB-2FE4-3A49-4D0B-A598FDDAB8E8}"/>
                  </a:ext>
                </a:extLst>
              </p:cNvPr>
              <p:cNvSpPr txBox="1"/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45FAECB-2FE4-3A49-4D0B-A598FDDAB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10A64B2-C93D-E362-0B18-B16152774088}"/>
                  </a:ext>
                </a:extLst>
              </p:cNvPr>
              <p:cNvSpPr txBox="1"/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10A64B2-C93D-E362-0B18-B16152774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095169E-D63F-C2D8-96A5-28225DB7ECB8}"/>
                  </a:ext>
                </a:extLst>
              </p:cNvPr>
              <p:cNvSpPr txBox="1"/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095169E-D63F-C2D8-96A5-28225DB7E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6FC70818-2C62-B603-A6A1-87615EEE89D0}"/>
                  </a:ext>
                </a:extLst>
              </p:cNvPr>
              <p:cNvSpPr txBox="1"/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6FC70818-2C62-B603-A6A1-87615EEE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blipFill>
                <a:blip r:embed="rId9"/>
                <a:stretch>
                  <a:fillRect l="-769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4F720098-7F6A-F87E-8321-C85BCC76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5" y="3286626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ree cogwheel gear rack vector">
            <a:extLst>
              <a:ext uri="{FF2B5EF4-FFF2-40B4-BE49-F238E27FC236}">
                <a16:creationId xmlns:a16="http://schemas.microsoft.com/office/drawing/2014/main" id="{971EA40C-B76C-E629-4BAD-36A096D1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13" y="436014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787C779C-FE18-4FCD-A0F3-BB62C17DB2D2}"/>
              </a:ext>
            </a:extLst>
          </p:cNvPr>
          <p:cNvCxnSpPr>
            <a:cxnSpLocks/>
          </p:cNvCxnSpPr>
          <p:nvPr/>
        </p:nvCxnSpPr>
        <p:spPr>
          <a:xfrm>
            <a:off x="3529693" y="4804997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65070CE-B564-5BA8-C094-881B444A4D71}"/>
                  </a:ext>
                </a:extLst>
              </p:cNvPr>
              <p:cNvSpPr txBox="1"/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65070CE-B564-5BA8-C094-881B444A4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101A27E3-9A91-9EBB-8190-07A2BCA48B8F}"/>
                  </a:ext>
                </a:extLst>
              </p:cNvPr>
              <p:cNvSpPr txBox="1"/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101A27E3-9A91-9EBB-8190-07A2BCA48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52549A71-DD0E-F8D8-F6EE-B4D62DA8B37A}"/>
                  </a:ext>
                </a:extLst>
              </p:cNvPr>
              <p:cNvSpPr txBox="1"/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52549A71-DD0E-F8D8-F6EE-B4D62DA8B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EC985D4-AF57-77C2-FD14-56B349109948}"/>
                  </a:ext>
                </a:extLst>
              </p:cNvPr>
              <p:cNvSpPr txBox="1"/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EC985D4-AF57-77C2-FD14-56B34910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blipFill>
                <a:blip r:embed="rId14"/>
                <a:stretch>
                  <a:fillRect l="-763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Free cogwheel gear rack vector">
            <a:extLst>
              <a:ext uri="{FF2B5EF4-FFF2-40B4-BE49-F238E27FC236}">
                <a16:creationId xmlns:a16="http://schemas.microsoft.com/office/drawing/2014/main" id="{32B6702F-6657-35BD-5931-CE2DB40F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2" y="555022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BE7169C-A1B9-BBC0-6860-6A5E01ADA69F}"/>
              </a:ext>
            </a:extLst>
          </p:cNvPr>
          <p:cNvCxnSpPr>
            <a:cxnSpLocks/>
          </p:cNvCxnSpPr>
          <p:nvPr/>
        </p:nvCxnSpPr>
        <p:spPr>
          <a:xfrm>
            <a:off x="3424590" y="58537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EFB533E6-EED2-4F82-3BD0-A2F7B828AB9B}"/>
                  </a:ext>
                </a:extLst>
              </p:cNvPr>
              <p:cNvSpPr txBox="1"/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EFB533E6-EED2-4F82-3BD0-A2F7B828A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blipFill>
                <a:blip r:embed="rId1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E8401497-2C31-BE17-2EAB-E5E22156164B}"/>
                  </a:ext>
                </a:extLst>
              </p:cNvPr>
              <p:cNvSpPr txBox="1"/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E8401497-2C31-BE17-2EAB-E5E22156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blipFill>
                <a:blip r:embed="rId1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A97A2E24-2FFC-E0E5-9552-110619500338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" name="Picture 3">
            <a:extLst>
              <a:ext uri="{FF2B5EF4-FFF2-40B4-BE49-F238E27FC236}">
                <a16:creationId xmlns:a16="http://schemas.microsoft.com/office/drawing/2014/main" id="{93BF78A3-7378-A02D-7083-521B39527A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0" y="2934169"/>
            <a:ext cx="744699" cy="10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05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7FF8-D7DF-39D2-57F7-B5CDA00B8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円/楕円 53">
            <a:extLst>
              <a:ext uri="{FF2B5EF4-FFF2-40B4-BE49-F238E27FC236}">
                <a16:creationId xmlns:a16="http://schemas.microsoft.com/office/drawing/2014/main" id="{CDC151B3-ABF6-E215-A036-8F92CE1C34A2}"/>
              </a:ext>
            </a:extLst>
          </p:cNvPr>
          <p:cNvSpPr/>
          <p:nvPr/>
        </p:nvSpPr>
        <p:spPr>
          <a:xfrm>
            <a:off x="1163583" y="4645027"/>
            <a:ext cx="1930743" cy="438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D89BBF1E-A3BD-4569-7A20-1E93020943D8}"/>
              </a:ext>
            </a:extLst>
          </p:cNvPr>
          <p:cNvSpPr/>
          <p:nvPr/>
        </p:nvSpPr>
        <p:spPr>
          <a:xfrm>
            <a:off x="9135503" y="3223057"/>
            <a:ext cx="1930743" cy="5639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9B8B3865-C27B-060C-F647-D3A6DAF19CE0}"/>
              </a:ext>
            </a:extLst>
          </p:cNvPr>
          <p:cNvSpPr/>
          <p:nvPr/>
        </p:nvSpPr>
        <p:spPr>
          <a:xfrm>
            <a:off x="9263356" y="4630965"/>
            <a:ext cx="1811955" cy="490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5EC1520D-F160-3CC4-A073-750F86FB3BCE}"/>
              </a:ext>
            </a:extLst>
          </p:cNvPr>
          <p:cNvSpPr/>
          <p:nvPr/>
        </p:nvSpPr>
        <p:spPr>
          <a:xfrm>
            <a:off x="5461765" y="3100285"/>
            <a:ext cx="920151" cy="5639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D8716571-79E2-35DF-AE16-A0BEBAAF7034}"/>
              </a:ext>
            </a:extLst>
          </p:cNvPr>
          <p:cNvSpPr/>
          <p:nvPr/>
        </p:nvSpPr>
        <p:spPr>
          <a:xfrm>
            <a:off x="1280049" y="3278440"/>
            <a:ext cx="1739484" cy="8768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F3D4C078-144D-7027-F914-C2FC22AAA430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A0D00D61-6913-F4E8-FD8A-5E912306976D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1DA423A2-B333-D3B4-EA73-1BAA5838985D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CBBC8527-39D5-0306-CBC8-EB5C16A0D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0095869A-A628-BB96-5264-13AF5F79C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143360FC-5D07-5CB7-69E9-BF9850AD2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53F077C3-99AA-7C05-41C3-2125AAC45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AF4E6F68-5BD7-C910-D5F6-D88498C14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D81A9DB3-AB6B-BD1C-D3CC-7684BC2D4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53591324-58FA-AF9F-65F2-436B9FFE2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B2A816D7-A0D8-2942-559D-A5CC3B268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832E1FB8-B041-4F83-1BD0-90ED1DE13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AFB9BA58-BD58-48A6-664C-FB7A0017E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D8BDA8DD-CD10-EEE4-A1D6-C86F242A9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D9670DC0-9AF4-607D-0AE9-F909155A2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D915D41C-8004-EBA5-7C11-FF75CADC6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A751D007-F277-8AE9-B458-9681D4DEB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93605D21-5534-1B70-F5DC-962172126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8BE3D0ED-463F-7FB0-B0D1-27DE4009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B545E702-B52A-B905-E68F-E7CF532FACC3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B43F33DB-FF18-EB24-B574-28B2BD5DC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45D2EB9E-B67B-3C55-6A1D-D59ECD221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E9C1447A-5E0F-D633-6638-E9AE1E05B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13D4C355-A69E-4447-DC66-6D92D7FA0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C9D6E427-3BA8-8B09-8F82-F4B7EEA5F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F463A7EC-7CB1-3329-32A9-25CC28A48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630122FA-F21C-77E0-F25B-8D29003DF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430930FA-5755-4E44-EEA6-6132861A2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3FFF7E2C-55B8-728C-AEAA-79C4C95C9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8E096542-F73E-6DBB-F7F5-0B2B81319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BA6B6565-A698-6FB0-2F52-F1041AB9C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E02400FF-AF60-CC47-6675-B2DD213A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09EFC5AA-4055-73B8-1631-35CB05650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583D8CE0-C6F2-626A-701E-A01FC7CA8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28D5BAE0-1989-E398-F14D-BC884C1F2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2084071D-703A-2EF0-3DA5-0F6A320C3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43CF1F-8105-1C20-C58E-B04477F88644}"/>
                  </a:ext>
                </a:extLst>
              </p:cNvPr>
              <p:cNvSpPr txBox="1"/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43CF1F-8105-1C20-C58E-B04477F88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BAC5766-0B86-DA22-8FD2-3B34DDADA740}"/>
                  </a:ext>
                </a:extLst>
              </p:cNvPr>
              <p:cNvSpPr txBox="1"/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BAC5766-0B86-DA22-8FD2-3B34DDADA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4EA4A19-47B5-5C37-DC40-8F7A8C10B619}"/>
              </a:ext>
            </a:extLst>
          </p:cNvPr>
          <p:cNvCxnSpPr>
            <a:cxnSpLocks/>
          </p:cNvCxnSpPr>
          <p:nvPr/>
        </p:nvCxnSpPr>
        <p:spPr>
          <a:xfrm>
            <a:off x="3424590" y="3610933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D33996E-C8B6-CE7E-56E5-6A0D5799014E}"/>
                  </a:ext>
                </a:extLst>
              </p:cNvPr>
              <p:cNvSpPr txBox="1"/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D33996E-C8B6-CE7E-56E5-6A0D57990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46F63FD-DA05-A134-7985-802B4067D858}"/>
                  </a:ext>
                </a:extLst>
              </p:cNvPr>
              <p:cNvSpPr txBox="1"/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46F63FD-DA05-A134-7985-802B4067D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FAF197E-EE51-6050-EDE6-8F23726405B2}"/>
                  </a:ext>
                </a:extLst>
              </p:cNvPr>
              <p:cNvSpPr txBox="1"/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FAF197E-EE51-6050-EDE6-8F2372640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6AD8004-D529-C943-DC84-49CD0348E7A7}"/>
                  </a:ext>
                </a:extLst>
              </p:cNvPr>
              <p:cNvSpPr txBox="1"/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6AD8004-D529-C943-DC84-49CD0348E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A1655C8-1425-C1AA-0965-AB42F4A74512}"/>
                  </a:ext>
                </a:extLst>
              </p:cNvPr>
              <p:cNvSpPr txBox="1"/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A1655C8-1425-C1AA-0965-AB42F4A74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D025E8-8B79-0A2F-FB37-CD0F78AAD13B}"/>
                  </a:ext>
                </a:extLst>
              </p:cNvPr>
              <p:cNvSpPr txBox="1"/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D025E8-8B79-0A2F-FB37-CD0F78AA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blipFill>
                <a:blip r:embed="rId9"/>
                <a:stretch>
                  <a:fillRect l="-769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E1AC8CEA-E873-8C71-C436-71973EA4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5" y="3286626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ree cogwheel gear rack vector">
            <a:extLst>
              <a:ext uri="{FF2B5EF4-FFF2-40B4-BE49-F238E27FC236}">
                <a16:creationId xmlns:a16="http://schemas.microsoft.com/office/drawing/2014/main" id="{43714745-014F-1138-B9F9-ACE13DF1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13" y="436014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1B6570C8-EE58-71CB-DE5F-D11DE701C5AF}"/>
              </a:ext>
            </a:extLst>
          </p:cNvPr>
          <p:cNvCxnSpPr>
            <a:cxnSpLocks/>
          </p:cNvCxnSpPr>
          <p:nvPr/>
        </p:nvCxnSpPr>
        <p:spPr>
          <a:xfrm>
            <a:off x="3529693" y="4804997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7D7764D-E94D-7109-D795-66E885B65508}"/>
                  </a:ext>
                </a:extLst>
              </p:cNvPr>
              <p:cNvSpPr txBox="1"/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7D7764D-E94D-7109-D795-66E885B65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D667464-EC0B-A558-C08D-85ACBF7BA03C}"/>
                  </a:ext>
                </a:extLst>
              </p:cNvPr>
              <p:cNvSpPr txBox="1"/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D667464-EC0B-A558-C08D-85ACBF7BA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C97D027-F153-5B60-B3C5-EBD90C023768}"/>
                  </a:ext>
                </a:extLst>
              </p:cNvPr>
              <p:cNvSpPr txBox="1"/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C97D027-F153-5B60-B3C5-EBD90C023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612FD47-FF44-9A18-3887-B6100F5A694E}"/>
                  </a:ext>
                </a:extLst>
              </p:cNvPr>
              <p:cNvSpPr txBox="1"/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612FD47-FF44-9A18-3887-B6100F5A6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blipFill>
                <a:blip r:embed="rId14"/>
                <a:stretch>
                  <a:fillRect l="-763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Free cogwheel gear rack vector">
            <a:extLst>
              <a:ext uri="{FF2B5EF4-FFF2-40B4-BE49-F238E27FC236}">
                <a16:creationId xmlns:a16="http://schemas.microsoft.com/office/drawing/2014/main" id="{BB089946-E001-C926-FEB3-37FCDDD0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2" y="555022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DA4F7EAB-BF3E-8076-2BFF-343EBBE290F2}"/>
              </a:ext>
            </a:extLst>
          </p:cNvPr>
          <p:cNvCxnSpPr>
            <a:cxnSpLocks/>
          </p:cNvCxnSpPr>
          <p:nvPr/>
        </p:nvCxnSpPr>
        <p:spPr>
          <a:xfrm>
            <a:off x="3424590" y="58537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B605421E-CF9B-9974-728C-61117F801AFA}"/>
                  </a:ext>
                </a:extLst>
              </p:cNvPr>
              <p:cNvSpPr txBox="1"/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B605421E-CF9B-9974-728C-61117F801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blipFill>
                <a:blip r:embed="rId1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4EF30FF1-8748-862F-1692-C77FA81B37D0}"/>
                  </a:ext>
                </a:extLst>
              </p:cNvPr>
              <p:cNvSpPr txBox="1"/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4EF30FF1-8748-862F-1692-C77FA81B3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blipFill>
                <a:blip r:embed="rId1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614E15AB-7F02-A9D8-2078-53FF83DADC38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224" name="Picture 3">
            <a:extLst>
              <a:ext uri="{FF2B5EF4-FFF2-40B4-BE49-F238E27FC236}">
                <a16:creationId xmlns:a16="http://schemas.microsoft.com/office/drawing/2014/main" id="{997407ED-8AD4-32FD-C8FD-E30EC7ECED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0" y="2934169"/>
            <a:ext cx="744699" cy="10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7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43C0E-EB2E-9263-E0FA-94327FAB4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円/楕円 9220">
            <a:extLst>
              <a:ext uri="{FF2B5EF4-FFF2-40B4-BE49-F238E27FC236}">
                <a16:creationId xmlns:a16="http://schemas.microsoft.com/office/drawing/2014/main" id="{8864C704-D299-BB87-EA2A-3A4835CDC4DA}"/>
              </a:ext>
            </a:extLst>
          </p:cNvPr>
          <p:cNvSpPr/>
          <p:nvPr/>
        </p:nvSpPr>
        <p:spPr>
          <a:xfrm>
            <a:off x="9201994" y="5524385"/>
            <a:ext cx="1864252" cy="6415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0" name="円/楕円 9219">
            <a:extLst>
              <a:ext uri="{FF2B5EF4-FFF2-40B4-BE49-F238E27FC236}">
                <a16:creationId xmlns:a16="http://schemas.microsoft.com/office/drawing/2014/main" id="{A9C21121-3C7B-890C-3E1D-D8FC2497BCF2}"/>
              </a:ext>
            </a:extLst>
          </p:cNvPr>
          <p:cNvSpPr/>
          <p:nvPr/>
        </p:nvSpPr>
        <p:spPr>
          <a:xfrm>
            <a:off x="5510887" y="5298390"/>
            <a:ext cx="920151" cy="6415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CC83E39-EEDD-203B-0BE7-E3DDFCF1DE4D}"/>
              </a:ext>
            </a:extLst>
          </p:cNvPr>
          <p:cNvSpPr/>
          <p:nvPr/>
        </p:nvSpPr>
        <p:spPr>
          <a:xfrm>
            <a:off x="1139420" y="5344920"/>
            <a:ext cx="1739484" cy="8768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B44C772D-FF50-E7B9-C2A8-D1882A425FCA}"/>
              </a:ext>
            </a:extLst>
          </p:cNvPr>
          <p:cNvSpPr/>
          <p:nvPr/>
        </p:nvSpPr>
        <p:spPr>
          <a:xfrm>
            <a:off x="5528242" y="4230395"/>
            <a:ext cx="920151" cy="6415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2E5BA8B3-BA0F-EA0A-70C4-5F3B1E70D243}"/>
              </a:ext>
            </a:extLst>
          </p:cNvPr>
          <p:cNvSpPr/>
          <p:nvPr/>
        </p:nvSpPr>
        <p:spPr>
          <a:xfrm>
            <a:off x="9277713" y="4196039"/>
            <a:ext cx="1648925" cy="4682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F946C2F4-EB4B-F795-A7A6-177CCCAE4E96}"/>
              </a:ext>
            </a:extLst>
          </p:cNvPr>
          <p:cNvSpPr/>
          <p:nvPr/>
        </p:nvSpPr>
        <p:spPr>
          <a:xfrm>
            <a:off x="1163583" y="4645027"/>
            <a:ext cx="1930743" cy="438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68A7578E-4962-A51B-5E04-A59E132A2431}"/>
              </a:ext>
            </a:extLst>
          </p:cNvPr>
          <p:cNvSpPr/>
          <p:nvPr/>
        </p:nvSpPr>
        <p:spPr>
          <a:xfrm>
            <a:off x="9135503" y="3223057"/>
            <a:ext cx="1930743" cy="5639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EDC4D577-327F-8C19-E096-A80DD7FF6FC7}"/>
              </a:ext>
            </a:extLst>
          </p:cNvPr>
          <p:cNvSpPr/>
          <p:nvPr/>
        </p:nvSpPr>
        <p:spPr>
          <a:xfrm>
            <a:off x="9263356" y="4630965"/>
            <a:ext cx="1811955" cy="490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5BE67B24-AE3E-FD02-974B-59EB7A777392}"/>
              </a:ext>
            </a:extLst>
          </p:cNvPr>
          <p:cNvSpPr/>
          <p:nvPr/>
        </p:nvSpPr>
        <p:spPr>
          <a:xfrm>
            <a:off x="5461765" y="3100285"/>
            <a:ext cx="920151" cy="5639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DEC1318B-05C2-69AB-CC3B-7157C40E5E69}"/>
              </a:ext>
            </a:extLst>
          </p:cNvPr>
          <p:cNvSpPr/>
          <p:nvPr/>
        </p:nvSpPr>
        <p:spPr>
          <a:xfrm>
            <a:off x="1280049" y="3278440"/>
            <a:ext cx="1739484" cy="8768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1BF5C435-9FA5-33B7-D085-C84A37AC1FE0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0B0C62C6-04DC-D290-6D0D-AF9CA1134E43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8E6A97AC-CA1B-DB91-D288-216E88429053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88F472D9-4903-EB1D-000B-F183B3D58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FFB04C30-1CB1-649B-AF52-F91B7CC1A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B53BD532-AAE3-6244-DBB4-C3C7B494A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1F9CAE5D-C9B0-5F32-6E43-9C4201346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E6811879-723E-C5E1-2138-6514A4C1D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F4EDDEA0-7ADA-7BD7-A6AC-B5B810050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8D93DD13-AD64-34D1-156B-210231A44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B753B114-3F51-A844-A34A-D36AB14B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7DB2176D-DB41-37CA-2C46-6EC6C2028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FFF8189F-5531-003B-DEE0-CBDDF15D9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74002B3D-C130-8348-8C3A-2C6C70587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10417CF0-E354-12FC-60AC-E036583D1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9A3CE60A-F070-8E6B-EB05-26F5569F4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5BFDF04A-1993-B5C4-2DD4-F436C5E64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63F9E5CA-3690-B1E7-1A77-C4C614388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D35FDFD3-9911-2E9F-ED08-190FFBCCA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7423C765-90FF-3F07-24DA-F8021F84D1A8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ED7DB141-5411-822A-16ED-163D2170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AEC08AFC-C3F1-A8ED-23EB-7C351ED44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2B3AE54C-8619-E90B-1C6C-B3E1F1C8D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8171B703-DC2E-32C7-BC14-304AB13B0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558F0F43-8339-5070-7CFF-7097A4EFD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2004CB88-D71E-716A-1B33-2DC1C7A6E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08148C3E-3F34-E608-339E-ADCB98A79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C808A912-382E-5DBA-0ABD-3927F1561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F3D7065A-40A5-7CAD-0A78-51D9609ED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25CA8C67-12FB-9BF0-5CAF-FB49F1472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47A56650-8491-ABB1-AC9D-168B4CFE7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EB768B5E-EA24-9E36-496F-47FBE85FA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3391A7AE-3720-000C-D723-A6B6A95F1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03C572A5-334D-6765-B17B-D3C9CF8F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EEF6FA3D-F061-DB4F-ED27-ED09C5ED0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61C04AAB-F54B-ED56-9853-1CF71E3CA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91518B1-D566-DFB9-8A9B-E7AF375E8C3D}"/>
                  </a:ext>
                </a:extLst>
              </p:cNvPr>
              <p:cNvSpPr txBox="1"/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91518B1-D566-DFB9-8A9B-E7AF375E8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0BB48E6-1AF2-CA3B-D987-BD77B29427F2}"/>
                  </a:ext>
                </a:extLst>
              </p:cNvPr>
              <p:cNvSpPr txBox="1"/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0BB48E6-1AF2-CA3B-D987-BD77B294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6C3129C-AE25-55C3-CF7D-55D05F66340F}"/>
              </a:ext>
            </a:extLst>
          </p:cNvPr>
          <p:cNvCxnSpPr>
            <a:cxnSpLocks/>
          </p:cNvCxnSpPr>
          <p:nvPr/>
        </p:nvCxnSpPr>
        <p:spPr>
          <a:xfrm>
            <a:off x="3424590" y="3610933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E27E6C2-A311-94EF-CF56-F354DAE494B0}"/>
                  </a:ext>
                </a:extLst>
              </p:cNvPr>
              <p:cNvSpPr txBox="1"/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E27E6C2-A311-94EF-CF56-F354DAE49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DAD6B28-92CC-B795-F6A2-B1C812FF89D5}"/>
                  </a:ext>
                </a:extLst>
              </p:cNvPr>
              <p:cNvSpPr txBox="1"/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DAD6B28-92CC-B795-F6A2-B1C812FF8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9286481-C2F1-34A4-E3E2-DC5637A11689}"/>
                  </a:ext>
                </a:extLst>
              </p:cNvPr>
              <p:cNvSpPr txBox="1"/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9286481-C2F1-34A4-E3E2-DC5637A11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9B29229B-ADD2-A8C0-3114-C03B072919B4}"/>
                  </a:ext>
                </a:extLst>
              </p:cNvPr>
              <p:cNvSpPr txBox="1"/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9B29229B-ADD2-A8C0-3114-C03B07291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AD320-E83E-C168-8666-CB32BD3E6F0B}"/>
                  </a:ext>
                </a:extLst>
              </p:cNvPr>
              <p:cNvSpPr txBox="1"/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AD320-E83E-C168-8666-CB32BD3E6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0071E24-7BE7-BD73-CBFE-B483D1EC5426}"/>
                  </a:ext>
                </a:extLst>
              </p:cNvPr>
              <p:cNvSpPr txBox="1"/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0071E24-7BE7-BD73-CBFE-B483D1EC5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blipFill>
                <a:blip r:embed="rId9"/>
                <a:stretch>
                  <a:fillRect l="-769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AB8271BA-E920-9E3B-94E7-F36116E0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5" y="3286626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ree cogwheel gear rack vector">
            <a:extLst>
              <a:ext uri="{FF2B5EF4-FFF2-40B4-BE49-F238E27FC236}">
                <a16:creationId xmlns:a16="http://schemas.microsoft.com/office/drawing/2014/main" id="{B935E1C3-D93C-7806-4DB3-E15453E1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13" y="436014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21DDED13-4525-D74F-9126-18F634EA08B3}"/>
              </a:ext>
            </a:extLst>
          </p:cNvPr>
          <p:cNvCxnSpPr>
            <a:cxnSpLocks/>
          </p:cNvCxnSpPr>
          <p:nvPr/>
        </p:nvCxnSpPr>
        <p:spPr>
          <a:xfrm>
            <a:off x="3529693" y="4804997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47300BF-5396-EB7C-5A0D-025E642C4BD8}"/>
                  </a:ext>
                </a:extLst>
              </p:cNvPr>
              <p:cNvSpPr txBox="1"/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47300BF-5396-EB7C-5A0D-025E642C4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87B78F84-59F5-352D-9C7B-E20A8FF5B5FC}"/>
                  </a:ext>
                </a:extLst>
              </p:cNvPr>
              <p:cNvSpPr txBox="1"/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87B78F84-59F5-352D-9C7B-E20A8FF5B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5230658-8AE1-319D-E648-01AFA870679F}"/>
                  </a:ext>
                </a:extLst>
              </p:cNvPr>
              <p:cNvSpPr txBox="1"/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5230658-8AE1-319D-E648-01AFA8706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113B38E4-30FC-785D-C5B1-68A4A82A4B86}"/>
                  </a:ext>
                </a:extLst>
              </p:cNvPr>
              <p:cNvSpPr txBox="1"/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113B38E4-30FC-785D-C5B1-68A4A82A4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blipFill>
                <a:blip r:embed="rId14"/>
                <a:stretch>
                  <a:fillRect l="-763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Free cogwheel gear rack vector">
            <a:extLst>
              <a:ext uri="{FF2B5EF4-FFF2-40B4-BE49-F238E27FC236}">
                <a16:creationId xmlns:a16="http://schemas.microsoft.com/office/drawing/2014/main" id="{EA37AA46-F12D-E148-59A7-321DDDD1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2" y="555022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BAAD9A91-5756-6035-0AF5-131B3799C746}"/>
              </a:ext>
            </a:extLst>
          </p:cNvPr>
          <p:cNvCxnSpPr>
            <a:cxnSpLocks/>
          </p:cNvCxnSpPr>
          <p:nvPr/>
        </p:nvCxnSpPr>
        <p:spPr>
          <a:xfrm>
            <a:off x="3424590" y="58537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B5AD6239-F982-C2CD-437F-164EE007EB12}"/>
                  </a:ext>
                </a:extLst>
              </p:cNvPr>
              <p:cNvSpPr txBox="1"/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B5AD6239-F982-C2CD-437F-164EE007E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blipFill>
                <a:blip r:embed="rId1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3B2C549F-F022-191D-0EF1-8BAF7280245A}"/>
                  </a:ext>
                </a:extLst>
              </p:cNvPr>
              <p:cNvSpPr txBox="1"/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3B2C549F-F022-191D-0EF1-8BAF72802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blipFill>
                <a:blip r:embed="rId1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7E8AD207-B444-5508-970B-4899E2EEA62D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222" name="Picture 2" descr="Web Buttons by GDJ">
            <a:extLst>
              <a:ext uri="{FF2B5EF4-FFF2-40B4-BE49-F238E27FC236}">
                <a16:creationId xmlns:a16="http://schemas.microsoft.com/office/drawing/2014/main" id="{33DAFA18-AE5F-7764-16FA-EA0BF5C9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384013" y="5239282"/>
            <a:ext cx="1004512" cy="8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>
            <a:extLst>
              <a:ext uri="{FF2B5EF4-FFF2-40B4-BE49-F238E27FC236}">
                <a16:creationId xmlns:a16="http://schemas.microsoft.com/office/drawing/2014/main" id="{1BDE75E8-8F8D-D60A-FCDD-1FA34ADDFC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0" y="2934169"/>
            <a:ext cx="744699" cy="10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テキスト ボックス 9224">
            <a:extLst>
              <a:ext uri="{FF2B5EF4-FFF2-40B4-BE49-F238E27FC236}">
                <a16:creationId xmlns:a16="http://schemas.microsoft.com/office/drawing/2014/main" id="{AC2BE0FC-A02E-E6CD-C1E9-619393BA9334}"/>
              </a:ext>
            </a:extLst>
          </p:cNvPr>
          <p:cNvSpPr txBox="1"/>
          <p:nvPr/>
        </p:nvSpPr>
        <p:spPr>
          <a:xfrm>
            <a:off x="-20997" y="4789666"/>
            <a:ext cx="159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“heals”</a:t>
            </a:r>
            <a:endParaRPr kumimoji="1" lang="ja-JP" altLang="en-US" sz="3200" b="1" dirty="0">
              <a:solidFill>
                <a:srgbClr val="00B0F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2" descr="Web Buttons by GDJ">
            <a:extLst>
              <a:ext uri="{FF2B5EF4-FFF2-40B4-BE49-F238E27FC236}">
                <a16:creationId xmlns:a16="http://schemas.microsoft.com/office/drawing/2014/main" id="{A1A6504D-A193-4AED-B973-53F9134C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8917999" y="4121427"/>
            <a:ext cx="551334" cy="47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1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59">
            <a:extLst>
              <a:ext uri="{FF2B5EF4-FFF2-40B4-BE49-F238E27FC236}">
                <a16:creationId xmlns:a16="http://schemas.microsoft.com/office/drawing/2014/main" id="{85C00762-FE9F-8E2A-49B0-232DFE5F4750}"/>
              </a:ext>
            </a:extLst>
          </p:cNvPr>
          <p:cNvSpPr/>
          <p:nvPr/>
        </p:nvSpPr>
        <p:spPr>
          <a:xfrm>
            <a:off x="0" y="4217231"/>
            <a:ext cx="12192000" cy="264076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C7C94718-AAC4-1C1B-B2D0-DCDF238811A4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Takeaway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22B44E-879A-2580-81FA-DE85C6B3E71F}"/>
              </a:ext>
            </a:extLst>
          </p:cNvPr>
          <p:cNvSpPr/>
          <p:nvPr/>
        </p:nvSpPr>
        <p:spPr>
          <a:xfrm>
            <a:off x="2342288" y="2905458"/>
            <a:ext cx="2571646" cy="739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00B0F0"/>
                </a:solidFill>
              </a:rPr>
              <a:t>PQ Ratchet</a:t>
            </a:r>
            <a:endParaRPr kumimoji="1" lang="ja-JP" altLang="en-US" sz="2800" b="1">
              <a:solidFill>
                <a:srgbClr val="00B0F0"/>
              </a:solidFill>
            </a:endParaRPr>
          </a:p>
        </p:txBody>
      </p:sp>
      <p:sp>
        <p:nvSpPr>
          <p:cNvPr id="5" name="十字形 4">
            <a:extLst>
              <a:ext uri="{FF2B5EF4-FFF2-40B4-BE49-F238E27FC236}">
                <a16:creationId xmlns:a16="http://schemas.microsoft.com/office/drawing/2014/main" id="{99C0E999-D2D3-0F50-0FB4-AA53492FC1EC}"/>
              </a:ext>
            </a:extLst>
          </p:cNvPr>
          <p:cNvSpPr/>
          <p:nvPr/>
        </p:nvSpPr>
        <p:spPr>
          <a:xfrm>
            <a:off x="3425835" y="2353692"/>
            <a:ext cx="404553" cy="404553"/>
          </a:xfrm>
          <a:prstGeom prst="plus">
            <a:avLst>
              <a:gd name="adj" fmla="val 459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E95171-2A68-AF10-6CAA-D4A2C851FAE5}"/>
              </a:ext>
            </a:extLst>
          </p:cNvPr>
          <p:cNvSpPr txBox="1"/>
          <p:nvPr/>
        </p:nvSpPr>
        <p:spPr>
          <a:xfrm>
            <a:off x="229302" y="4215109"/>
            <a:ext cx="10047152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1" lang="en-US" altLang="ja-JP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bandwidth efficient </a:t>
            </a:r>
            <a:r>
              <a:rPr kumimoji="1" lang="en-US" altLang="ja-JP" sz="24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PQ Ratchet </a:t>
            </a:r>
            <a:r>
              <a:rPr kumimoji="1"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relies on</a:t>
            </a:r>
            <a:r>
              <a:rPr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  <a:endParaRPr kumimoji="1" lang="en-US" altLang="ja-JP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67FC76-DB40-17AC-CDB6-9E85994CDD9B}"/>
              </a:ext>
            </a:extLst>
          </p:cNvPr>
          <p:cNvSpPr txBox="1"/>
          <p:nvPr/>
        </p:nvSpPr>
        <p:spPr>
          <a:xfrm>
            <a:off x="443066" y="4816369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ja-JP" sz="2400" dirty="0"/>
              <a:t>A lattice-based </a:t>
            </a:r>
            <a:r>
              <a:rPr lang="en-US" altLang="ja-JP" sz="2400" i="1" u="sng" dirty="0"/>
              <a:t>Ratcheting</a:t>
            </a:r>
            <a:r>
              <a:rPr lang="en-US" altLang="ja-JP" sz="2400" u="sng" dirty="0"/>
              <a:t> KEM called </a:t>
            </a:r>
            <a:r>
              <a:rPr lang="en-US" altLang="ja-JP" sz="2400" b="1" u="sng" dirty="0">
                <a:solidFill>
                  <a:srgbClr val="00B0F0"/>
                </a:solidFill>
              </a:rPr>
              <a:t>KATANA</a:t>
            </a:r>
            <a:r>
              <a:rPr lang="en-US" altLang="ja-JP" sz="2400" u="sng" dirty="0"/>
              <a:t> </a:t>
            </a:r>
            <a:r>
              <a:rPr lang="ja-JP" altLang="en-US" sz="2400"/>
              <a:t>⚔️</a:t>
            </a:r>
            <a:endParaRPr kumimoji="1" lang="en-US" altLang="ja-JP" sz="2400" dirty="0"/>
          </a:p>
          <a:p>
            <a:pPr marL="457200" indent="-457200">
              <a:buFontTx/>
              <a:buChar char="-"/>
            </a:pPr>
            <a:r>
              <a:rPr kumimoji="1" lang="en-US" altLang="ja-JP" sz="2400" dirty="0"/>
              <a:t>Erasure codes</a:t>
            </a:r>
          </a:p>
          <a:p>
            <a:pPr marL="457200" indent="-457200">
              <a:buFontTx/>
              <a:buChar char="-"/>
            </a:pPr>
            <a:r>
              <a:rPr lang="en-US" altLang="ja-JP" sz="2400" dirty="0"/>
              <a:t>Opportunistic sending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A62D48-FF79-ED57-95DE-CDF52A3235BA}"/>
              </a:ext>
            </a:extLst>
          </p:cNvPr>
          <p:cNvSpPr txBox="1"/>
          <p:nvPr/>
        </p:nvSpPr>
        <p:spPr>
          <a:xfrm>
            <a:off x="229302" y="6064059"/>
            <a:ext cx="11483322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24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Triple </a:t>
            </a:r>
            <a:r>
              <a:rPr lang="en-US" altLang="ja-JP" sz="24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Ratchet </a:t>
            </a:r>
            <a:r>
              <a:rPr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a natural composition of the </a:t>
            </a:r>
            <a:r>
              <a:rPr kumimoji="1"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and PQ Ratchets </a:t>
            </a:r>
            <a:r>
              <a:rPr kumimoji="1"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 </a:t>
            </a:r>
            <a:endParaRPr kumimoji="1" lang="en-US" altLang="ja-JP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左中かっこ 14">
            <a:extLst>
              <a:ext uri="{FF2B5EF4-FFF2-40B4-BE49-F238E27FC236}">
                <a16:creationId xmlns:a16="http://schemas.microsoft.com/office/drawing/2014/main" id="{5DB23869-E2E0-53F6-245C-9AC6242988E0}"/>
              </a:ext>
            </a:extLst>
          </p:cNvPr>
          <p:cNvSpPr/>
          <p:nvPr/>
        </p:nvSpPr>
        <p:spPr>
          <a:xfrm rot="10800000">
            <a:off x="8058534" y="4403079"/>
            <a:ext cx="262565" cy="1660980"/>
          </a:xfrm>
          <a:prstGeom prst="leftBrace">
            <a:avLst>
              <a:gd name="adj1" fmla="val 8333"/>
              <a:gd name="adj2" fmla="val 50502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5AAB85-1315-1A55-EA90-7A8E294D3296}"/>
              </a:ext>
            </a:extLst>
          </p:cNvPr>
          <p:cNvSpPr txBox="1"/>
          <p:nvPr/>
        </p:nvSpPr>
        <p:spPr>
          <a:xfrm>
            <a:off x="8571099" y="5002736"/>
            <a:ext cx="352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u="sng" dirty="0">
                <a:solidFill>
                  <a:srgbClr val="00B0F0"/>
                </a:solidFill>
              </a:rPr>
              <a:t>Focus of our talk</a:t>
            </a:r>
            <a:endParaRPr kumimoji="1" lang="ja-JP" altLang="en-US" sz="3200" b="1" u="sng" dirty="0">
              <a:solidFill>
                <a:srgbClr val="00B0F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7B8B8DE-4C45-A635-F743-7E0EE352FDD1}"/>
              </a:ext>
            </a:extLst>
          </p:cNvPr>
          <p:cNvSpPr/>
          <p:nvPr/>
        </p:nvSpPr>
        <p:spPr>
          <a:xfrm>
            <a:off x="2182720" y="1257275"/>
            <a:ext cx="2971307" cy="9492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Signal’s</a:t>
            </a:r>
          </a:p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Double </a:t>
            </a:r>
            <a:r>
              <a:rPr lang="en-US" altLang="ja-JP" sz="2800" dirty="0">
                <a:solidFill>
                  <a:schemeClr val="tx1"/>
                </a:solidFill>
              </a:rPr>
              <a:t>Ratchet</a:t>
            </a:r>
          </a:p>
        </p:txBody>
      </p:sp>
      <p:sp>
        <p:nvSpPr>
          <p:cNvPr id="2" name="等号 1">
            <a:extLst>
              <a:ext uri="{FF2B5EF4-FFF2-40B4-BE49-F238E27FC236}">
                <a16:creationId xmlns:a16="http://schemas.microsoft.com/office/drawing/2014/main" id="{C76FC43C-716E-C962-D576-F33D9BDEA7E0}"/>
              </a:ext>
            </a:extLst>
          </p:cNvPr>
          <p:cNvSpPr/>
          <p:nvPr/>
        </p:nvSpPr>
        <p:spPr>
          <a:xfrm>
            <a:off x="5722704" y="2329511"/>
            <a:ext cx="1008112" cy="765038"/>
          </a:xfrm>
          <a:prstGeom prst="mathEqual">
            <a:avLst>
              <a:gd name="adj1" fmla="val 6133"/>
              <a:gd name="adj2" fmla="val 199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319456-31BC-2476-1D6B-2B874C9CD4A9}"/>
              </a:ext>
            </a:extLst>
          </p:cNvPr>
          <p:cNvSpPr/>
          <p:nvPr/>
        </p:nvSpPr>
        <p:spPr>
          <a:xfrm>
            <a:off x="7464152" y="2158204"/>
            <a:ext cx="3233803" cy="1039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accent3"/>
                </a:solidFill>
              </a:rPr>
              <a:t>Triple Ratchet</a:t>
            </a:r>
            <a:endParaRPr kumimoji="1" lang="ja-JP" altLang="en-US" sz="28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51953-1558-E747-5454-ADAFD298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テキスト ボックス 9226">
            <a:extLst>
              <a:ext uri="{FF2B5EF4-FFF2-40B4-BE49-F238E27FC236}">
                <a16:creationId xmlns:a16="http://schemas.microsoft.com/office/drawing/2014/main" id="{349AC31C-F164-5E99-D846-6B6ED5DD4308}"/>
              </a:ext>
            </a:extLst>
          </p:cNvPr>
          <p:cNvSpPr txBox="1"/>
          <p:nvPr/>
        </p:nvSpPr>
        <p:spPr>
          <a:xfrm>
            <a:off x="-20997" y="4789666"/>
            <a:ext cx="159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“heals”</a:t>
            </a:r>
            <a:endParaRPr kumimoji="1" lang="ja-JP" altLang="en-US" sz="3200" b="1" dirty="0">
              <a:solidFill>
                <a:srgbClr val="00B0F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221" name="円/楕円 9220">
            <a:extLst>
              <a:ext uri="{FF2B5EF4-FFF2-40B4-BE49-F238E27FC236}">
                <a16:creationId xmlns:a16="http://schemas.microsoft.com/office/drawing/2014/main" id="{02D64E58-D271-A7C6-1C8E-B067600B73B2}"/>
              </a:ext>
            </a:extLst>
          </p:cNvPr>
          <p:cNvSpPr/>
          <p:nvPr/>
        </p:nvSpPr>
        <p:spPr>
          <a:xfrm>
            <a:off x="9201994" y="5524385"/>
            <a:ext cx="1864252" cy="6415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0" name="円/楕円 9219">
            <a:extLst>
              <a:ext uri="{FF2B5EF4-FFF2-40B4-BE49-F238E27FC236}">
                <a16:creationId xmlns:a16="http://schemas.microsoft.com/office/drawing/2014/main" id="{3F202EA7-A3CA-7E54-8223-2F5BD074AF23}"/>
              </a:ext>
            </a:extLst>
          </p:cNvPr>
          <p:cNvSpPr/>
          <p:nvPr/>
        </p:nvSpPr>
        <p:spPr>
          <a:xfrm>
            <a:off x="5510887" y="5298390"/>
            <a:ext cx="920151" cy="6415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F45B5F29-66AC-D6E1-ECB0-FDA223780EB4}"/>
              </a:ext>
            </a:extLst>
          </p:cNvPr>
          <p:cNvSpPr/>
          <p:nvPr/>
        </p:nvSpPr>
        <p:spPr>
          <a:xfrm>
            <a:off x="1139420" y="5344920"/>
            <a:ext cx="1739484" cy="8768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C270DA2B-39A3-E06D-1508-36A54482A668}"/>
              </a:ext>
            </a:extLst>
          </p:cNvPr>
          <p:cNvSpPr/>
          <p:nvPr/>
        </p:nvSpPr>
        <p:spPr>
          <a:xfrm>
            <a:off x="5528242" y="4230395"/>
            <a:ext cx="920151" cy="6415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D6D75D89-D2E0-5A0C-FD87-1E76E192B209}"/>
              </a:ext>
            </a:extLst>
          </p:cNvPr>
          <p:cNvSpPr/>
          <p:nvPr/>
        </p:nvSpPr>
        <p:spPr>
          <a:xfrm>
            <a:off x="9277713" y="4196039"/>
            <a:ext cx="1648925" cy="4682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2E5974D6-305C-2FBD-F072-89583FA3BA85}"/>
              </a:ext>
            </a:extLst>
          </p:cNvPr>
          <p:cNvSpPr/>
          <p:nvPr/>
        </p:nvSpPr>
        <p:spPr>
          <a:xfrm>
            <a:off x="1163583" y="4645027"/>
            <a:ext cx="1930743" cy="438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C97C05EA-C4AE-9C6F-138C-B4B4E5A7C499}"/>
              </a:ext>
            </a:extLst>
          </p:cNvPr>
          <p:cNvSpPr/>
          <p:nvPr/>
        </p:nvSpPr>
        <p:spPr>
          <a:xfrm>
            <a:off x="9135503" y="3223057"/>
            <a:ext cx="1930743" cy="5639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0EC0512B-7F10-FA72-9074-0C872388CC9E}"/>
              </a:ext>
            </a:extLst>
          </p:cNvPr>
          <p:cNvSpPr/>
          <p:nvPr/>
        </p:nvSpPr>
        <p:spPr>
          <a:xfrm>
            <a:off x="9263356" y="4630965"/>
            <a:ext cx="1811955" cy="490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C4BE7DE0-CBE4-3AF5-82F9-DF8EF5E6FA12}"/>
              </a:ext>
            </a:extLst>
          </p:cNvPr>
          <p:cNvSpPr/>
          <p:nvPr/>
        </p:nvSpPr>
        <p:spPr>
          <a:xfrm>
            <a:off x="5461765" y="3100285"/>
            <a:ext cx="920151" cy="5639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93E4D7FC-FE73-AD62-A8BF-7A068EAE8973}"/>
              </a:ext>
            </a:extLst>
          </p:cNvPr>
          <p:cNvSpPr/>
          <p:nvPr/>
        </p:nvSpPr>
        <p:spPr>
          <a:xfrm>
            <a:off x="1280049" y="3278440"/>
            <a:ext cx="1739484" cy="8768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FF7AAC1C-726C-C163-BB27-CB7559B797B3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5F24F6E9-7703-D29E-8D35-514383E6D4D5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7A895577-11D3-9C6C-19B0-812A1AC2604C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BAA026E8-1F24-DEAF-AAEE-D5E5B64424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E0F097AA-1F90-DB31-A25D-FEC998FA4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6E3783AF-F59D-8EFB-0B80-CD74FA464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9AC09C59-200E-23A6-70B2-99DD78CCA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80FAB895-3FF4-1666-465C-4110DF8BD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9E2AFF40-2F0E-CDCA-EE41-463B79A6C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31605E5C-70FE-825B-EC11-8F86009D4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89561249-DA65-2C00-76E4-A63AA2EF4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D1B6EF3E-1A1C-4715-E89D-64BBCAA63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65E42FDD-9D58-E234-F3A1-546104BA3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CF334DA7-1B8B-F4F1-8852-F28466EE9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0FA0E196-5DBC-0533-D28C-B88632B75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20A22051-04FD-D671-36E4-F750D4558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7EDF9E0A-64D3-169B-47EA-3576005A1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A30A999D-39FB-4E24-DD8C-3A0A7C2DC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BC285355-AE9A-A28B-D629-24FCB7EF4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2C0C0EEC-E5E8-E8E6-E8F0-00CB99DBE2FA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A2F38150-4663-0ECF-00A2-51828FF1D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635627C9-8C4A-94C4-1E32-CF43AF97D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9D862B59-3E6F-01BE-102F-37CFE0DAD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165195AC-9A4E-6667-0F83-10060C9C5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3C1DE850-8C71-C67D-A172-7A7DCCB59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CD5674D6-1889-71C0-9B88-12E29D572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7E589F75-6E2D-6B49-8265-75A802EF5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FB23375A-F3D2-EE89-B554-5BB88C3F6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7B3407FB-1CC3-8138-C81D-AA906C49D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28B360EF-CB3B-50A1-EB81-C418293EF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0B7B2412-A738-7B92-3AEA-BCCAA3914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E8086953-A099-F059-235E-11F5A0074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28C2A1FF-A731-66E8-E98A-4AA07E312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FA1BBB31-EDF3-CA4A-32A4-2E200205F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9789369D-ADFE-4298-417A-2B57D9B7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65071DA9-1683-DE82-80FA-8DAEE05B5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07E190C-ECB3-FEE4-8747-C306A4E278D3}"/>
                  </a:ext>
                </a:extLst>
              </p:cNvPr>
              <p:cNvSpPr txBox="1"/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07E190C-ECB3-FEE4-8747-C306A4E27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CA10B8B-79C2-352B-7AB3-307DF8824D4E}"/>
                  </a:ext>
                </a:extLst>
              </p:cNvPr>
              <p:cNvSpPr txBox="1"/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CA10B8B-79C2-352B-7AB3-307DF8824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EAA41CD-53AB-C97F-4A68-9528F5BA1258}"/>
              </a:ext>
            </a:extLst>
          </p:cNvPr>
          <p:cNvCxnSpPr>
            <a:cxnSpLocks/>
          </p:cNvCxnSpPr>
          <p:nvPr/>
        </p:nvCxnSpPr>
        <p:spPr>
          <a:xfrm>
            <a:off x="3424590" y="3610933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788FC1D-B8A9-F64F-FF1C-6EDE7B116D8F}"/>
                  </a:ext>
                </a:extLst>
              </p:cNvPr>
              <p:cNvSpPr txBox="1"/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788FC1D-B8A9-F64F-FF1C-6EDE7B116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3286626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C28F31A-697E-3D69-9B7A-91F8269E03AC}"/>
                  </a:ext>
                </a:extLst>
              </p:cNvPr>
              <p:cNvSpPr txBox="1"/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C28F31A-697E-3D69-9B7A-91F8269E0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3098462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A894F97-BA6F-2405-26AB-871AB5970CE0}"/>
                  </a:ext>
                </a:extLst>
              </p:cNvPr>
              <p:cNvSpPr txBox="1"/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A894F97-BA6F-2405-26AB-871AB5970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3679816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C85BB12-6CC7-8F8B-613B-E21D90C2224B}"/>
                  </a:ext>
                </a:extLst>
              </p:cNvPr>
              <p:cNvSpPr txBox="1"/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C85BB12-6CC7-8F8B-613B-E21D90C2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3329295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86CBDB2-1EE3-EFE1-2CD2-49A094F724F2}"/>
                  </a:ext>
                </a:extLst>
              </p:cNvPr>
              <p:cNvSpPr txBox="1"/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86CBDB2-1EE3-EFE1-2CD2-49A094F72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1" y="4230395"/>
                <a:ext cx="1512209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7D9D43F-8AC1-41CD-B416-D89D02B7BFFA}"/>
                  </a:ext>
                </a:extLst>
              </p:cNvPr>
              <p:cNvSpPr txBox="1"/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7D9D43F-8AC1-41CD-B416-D89D02B7B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30" y="4618805"/>
                <a:ext cx="1648925" cy="468205"/>
              </a:xfrm>
              <a:prstGeom prst="rect">
                <a:avLst/>
              </a:prstGeom>
              <a:blipFill>
                <a:blip r:embed="rId9"/>
                <a:stretch>
                  <a:fillRect l="-769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6A950038-5960-CA84-31D0-A43C63C9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5" y="3286626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ree cogwheel gear rack vector">
            <a:extLst>
              <a:ext uri="{FF2B5EF4-FFF2-40B4-BE49-F238E27FC236}">
                <a16:creationId xmlns:a16="http://schemas.microsoft.com/office/drawing/2014/main" id="{A70D3210-E19F-27F7-363C-0EE33234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13" y="436014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221BD8A1-B301-B674-0082-F3AB2FD660CB}"/>
              </a:ext>
            </a:extLst>
          </p:cNvPr>
          <p:cNvCxnSpPr>
            <a:cxnSpLocks/>
          </p:cNvCxnSpPr>
          <p:nvPr/>
        </p:nvCxnSpPr>
        <p:spPr>
          <a:xfrm>
            <a:off x="3529693" y="4804997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36B1D04-1355-2A06-F0D8-A8DCE0655C83}"/>
                  </a:ext>
                </a:extLst>
              </p:cNvPr>
              <p:cNvSpPr txBox="1"/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36B1D04-1355-2A06-F0D8-A8DCE065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62" y="4292526"/>
                <a:ext cx="1512209" cy="46820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AF09FE3-6BF3-B3A1-BF8B-E0D447AB3E2A}"/>
                  </a:ext>
                </a:extLst>
              </p:cNvPr>
              <p:cNvSpPr txBox="1"/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AF09FE3-6BF3-B3A1-BF8B-E0D447AB3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25" y="4612795"/>
                <a:ext cx="1648925" cy="468205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F0819C63-16C5-D61A-DE91-3997C8070D9A}"/>
                  </a:ext>
                </a:extLst>
              </p:cNvPr>
              <p:cNvSpPr txBox="1"/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F0819C63-16C5-D61A-DE91-3997C8070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9" y="5305124"/>
                <a:ext cx="1512209" cy="490199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1517211-671F-A752-537C-4BC780F0ECC6}"/>
                  </a:ext>
                </a:extLst>
              </p:cNvPr>
              <p:cNvSpPr txBox="1"/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1517211-671F-A752-537C-4BC780F0E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58" y="5698314"/>
                <a:ext cx="1648925" cy="468205"/>
              </a:xfrm>
              <a:prstGeom prst="rect">
                <a:avLst/>
              </a:prstGeom>
              <a:blipFill>
                <a:blip r:embed="rId14"/>
                <a:stretch>
                  <a:fillRect l="-763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Free cogwheel gear rack vector">
            <a:extLst>
              <a:ext uri="{FF2B5EF4-FFF2-40B4-BE49-F238E27FC236}">
                <a16:creationId xmlns:a16="http://schemas.microsoft.com/office/drawing/2014/main" id="{C7C9269A-7EF0-0F6B-A30E-7D58E3E8E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2" y="5550223"/>
            <a:ext cx="492764" cy="4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963B7108-AA8E-B508-8F1A-BE4CAE6A79A7}"/>
              </a:ext>
            </a:extLst>
          </p:cNvPr>
          <p:cNvCxnSpPr>
            <a:cxnSpLocks/>
          </p:cNvCxnSpPr>
          <p:nvPr/>
        </p:nvCxnSpPr>
        <p:spPr>
          <a:xfrm>
            <a:off x="3424590" y="58537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B60CD651-901B-04EA-96CE-967D7353AE9F}"/>
                  </a:ext>
                </a:extLst>
              </p:cNvPr>
              <p:cNvSpPr txBox="1"/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B60CD651-901B-04EA-96CE-967D7353A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5341243"/>
                <a:ext cx="1512209" cy="461665"/>
              </a:xfrm>
              <a:prstGeom prst="rect">
                <a:avLst/>
              </a:prstGeom>
              <a:blipFill>
                <a:blip r:embed="rId1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23093B71-EC07-2C78-0C5B-37CB1D018F2B}"/>
                  </a:ext>
                </a:extLst>
              </p:cNvPr>
              <p:cNvSpPr txBox="1"/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23093B71-EC07-2C78-0C5B-37CB1D018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5619611"/>
                <a:ext cx="1648925" cy="468205"/>
              </a:xfrm>
              <a:prstGeom prst="rect">
                <a:avLst/>
              </a:prstGeom>
              <a:blipFill>
                <a:blip r:embed="rId1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205ABC15-C08E-9960-FD3F-2E1819A09F82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222" name="Picture 2" descr="Web Buttons by GDJ">
            <a:extLst>
              <a:ext uri="{FF2B5EF4-FFF2-40B4-BE49-F238E27FC236}">
                <a16:creationId xmlns:a16="http://schemas.microsoft.com/office/drawing/2014/main" id="{B1DAE63A-95A5-DDFD-C4F9-279070B3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384013" y="5239282"/>
            <a:ext cx="1004512" cy="8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>
            <a:extLst>
              <a:ext uri="{FF2B5EF4-FFF2-40B4-BE49-F238E27FC236}">
                <a16:creationId xmlns:a16="http://schemas.microsoft.com/office/drawing/2014/main" id="{D465CAF6-8D0C-D217-B6B0-AB0A01725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0" y="2934169"/>
            <a:ext cx="744699" cy="10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696CEE-E032-8D76-59A1-C9BF7CE04E21}"/>
              </a:ext>
            </a:extLst>
          </p:cNvPr>
          <p:cNvSpPr/>
          <p:nvPr/>
        </p:nvSpPr>
        <p:spPr>
          <a:xfrm>
            <a:off x="122328" y="5355798"/>
            <a:ext cx="11838118" cy="128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6" name="角丸四角形 9225">
            <a:extLst>
              <a:ext uri="{FF2B5EF4-FFF2-40B4-BE49-F238E27FC236}">
                <a16:creationId xmlns:a16="http://schemas.microsoft.com/office/drawing/2014/main" id="{4DD3DC63-AD2A-C7F7-C821-DAFCB0E37DF9}"/>
              </a:ext>
            </a:extLst>
          </p:cNvPr>
          <p:cNvSpPr/>
          <p:nvPr/>
        </p:nvSpPr>
        <p:spPr>
          <a:xfrm>
            <a:off x="960877" y="5485549"/>
            <a:ext cx="9886033" cy="1024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3" name="テキスト ボックス 9222">
            <a:extLst>
              <a:ext uri="{FF2B5EF4-FFF2-40B4-BE49-F238E27FC236}">
                <a16:creationId xmlns:a16="http://schemas.microsoft.com/office/drawing/2014/main" id="{F1485E8D-3ECD-2AD0-3989-518AA6D7D1E2}"/>
              </a:ext>
            </a:extLst>
          </p:cNvPr>
          <p:cNvSpPr txBox="1"/>
          <p:nvPr/>
        </p:nvSpPr>
        <p:spPr>
          <a:xfrm>
            <a:off x="1125754" y="5533838"/>
            <a:ext cx="1137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[EC:ACD19] proposed a 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PQ Ratchet based on any KEMs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“Healing” is inherently a </a:t>
            </a:r>
            <a:r>
              <a:rPr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heavy public key operation</a:t>
            </a:r>
            <a:r>
              <a:rPr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endParaRPr kumimoji="1" lang="ja-JP" altLang="en-US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225" name="Picture 2" descr="Web Buttons by GDJ">
            <a:extLst>
              <a:ext uri="{FF2B5EF4-FFF2-40B4-BE49-F238E27FC236}">
                <a16:creationId xmlns:a16="http://schemas.microsoft.com/office/drawing/2014/main" id="{A23B8778-E428-5750-48A4-07F8E1FF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8917999" y="4121427"/>
            <a:ext cx="551334" cy="47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8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0EE1A-16B1-426C-4420-A63AB7FA5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E8584756-B7E1-30A8-F72F-782B6E19E997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“Naïve”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(simplified)</a:t>
            </a: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Double Ratchet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5C074FB2-660B-1BA7-2C20-A7D6989EA228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9F615CC7-770C-9E80-764A-79BCB2729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9EB3C856-162E-BB8A-D50D-68C572955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BFD336C3-DE1A-5661-A841-753984C72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8776F3A0-BEF5-5885-F72F-B3FF554C4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18AEA1BC-AE02-A0C5-BDB7-B91CA5EFF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2B8CF6AB-5556-FD19-AD08-C4136FCAA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6436DFFD-6527-295B-1A6D-4EC21C17B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D35AAEFC-072A-C900-D2B1-571DDB146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988F8FBE-5021-2A41-245B-591ED1091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477CC068-D51B-C705-6B38-A9E114EC9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4E98D66B-25C2-BEFF-9E7A-5C2B62F19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43ADB20C-D186-C0AE-4350-3A5C9F1B0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FDA6C993-28AE-D7F7-529A-09951414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398E531E-48AF-91E5-5AAF-7F4901D20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F746D03D-B7E0-B3E1-90D7-1AC903329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A708620C-828E-97A3-4D40-D26120A81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565B1A0F-AA9A-795C-5E81-D26F8DD8A3C3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FC606244-C715-D239-417B-77167300D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F6D441E2-B3A6-8435-760B-598E45BA1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52D88CD6-7361-FEE5-29CC-9E7AA503E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A96F36DC-68E2-2BE5-0FB1-4DF5654D3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EC6BE23A-C89D-D2AE-467E-BC7373345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DC444FAB-5FD9-0A98-1CEB-848D3FD72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53A9D69E-DCE6-3E23-7F77-DDD1BB652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29C629B0-538F-0B89-FF9C-DB298196B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8F5204A5-A2BB-00A3-3CE6-10C0AF7D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99351384-FA57-6291-B32A-F323622CE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DF0CA934-5CD2-C897-4E95-D28C6634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AA9D4249-D5B7-ABAA-EC16-99AFC6AD5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F38C9679-F08B-60FF-8ED3-B953A90B0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D741FB4B-D46E-302E-29C9-990E95857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164ABE4A-8031-C278-9175-B372EC201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BA67F6A3-29A1-71B7-7025-C35278F26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EDF8282-FFDD-0FD0-2857-39C19B1C3EDA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EDF8282-FFDD-0FD0-2857-39C19B1C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984455A-1AEF-3457-001C-4D138C01D64A}"/>
                  </a:ext>
                </a:extLst>
              </p:cNvPr>
              <p:cNvSpPr txBox="1"/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984455A-1AEF-3457-001C-4D138C01D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7B14341-B5EA-137B-461F-AD39B6869DDB}"/>
              </a:ext>
            </a:extLst>
          </p:cNvPr>
          <p:cNvCxnSpPr>
            <a:cxnSpLocks/>
          </p:cNvCxnSpPr>
          <p:nvPr/>
        </p:nvCxnSpPr>
        <p:spPr>
          <a:xfrm>
            <a:off x="3424590" y="2539878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DDA171D-AE99-BE72-9373-1DFDD7FF4816}"/>
                  </a:ext>
                </a:extLst>
              </p:cNvPr>
              <p:cNvSpPr txBox="1"/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DDA171D-AE99-BE72-9373-1DFDD7FF4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A5582B0-A827-FE7A-9FD7-4D23B9028D52}"/>
                  </a:ext>
                </a:extLst>
              </p:cNvPr>
              <p:cNvSpPr txBox="1"/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A5582B0-A827-FE7A-9FD7-4D23B9028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476A64D-E215-B495-AECF-81597CDA83BE}"/>
                  </a:ext>
                </a:extLst>
              </p:cNvPr>
              <p:cNvSpPr txBox="1"/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476A64D-E215-B495-AECF-81597CDA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8B54B04F-5A59-ADDD-1978-7733B1FF4517}"/>
                  </a:ext>
                </a:extLst>
              </p:cNvPr>
              <p:cNvSpPr txBox="1"/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8B54B04F-5A59-ADDD-1978-7733B1FF4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E9351C27-0F79-F115-2431-639AB79F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" y="2377373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60E4A25-7171-FEBF-A890-C79D90DC3915}"/>
              </a:ext>
            </a:extLst>
          </p:cNvPr>
          <p:cNvSpPr/>
          <p:nvPr/>
        </p:nvSpPr>
        <p:spPr>
          <a:xfrm>
            <a:off x="386042" y="2726445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4448B76-3EDB-2BA6-003A-E3F42095A890}"/>
              </a:ext>
            </a:extLst>
          </p:cNvPr>
          <p:cNvCxnSpPr/>
          <p:nvPr/>
        </p:nvCxnSpPr>
        <p:spPr>
          <a:xfrm>
            <a:off x="542744" y="226811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4EBCF25-ABDE-3093-273A-1AD7F0F0C7DC}"/>
                  </a:ext>
                </a:extLst>
              </p:cNvPr>
              <p:cNvSpPr txBox="1"/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4EBCF25-ABDE-3093-273A-1AD7F0F0C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2B0A286B-1233-1D35-1440-8CBFB90EC375}"/>
              </a:ext>
            </a:extLst>
          </p:cNvPr>
          <p:cNvCxnSpPr>
            <a:cxnSpLocks/>
          </p:cNvCxnSpPr>
          <p:nvPr/>
        </p:nvCxnSpPr>
        <p:spPr>
          <a:xfrm flipH="1">
            <a:off x="699444" y="2883146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C0D19D8-2A17-6142-075F-A6278836067F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EA8BD82-3724-455A-0CD6-D67D105EA438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FA0C0367-26AA-22D6-DEBC-53B29BDCEB26}"/>
              </a:ext>
            </a:extLst>
          </p:cNvPr>
          <p:cNvCxnSpPr>
            <a:cxnSpLocks/>
          </p:cNvCxnSpPr>
          <p:nvPr/>
        </p:nvCxnSpPr>
        <p:spPr>
          <a:xfrm>
            <a:off x="542743" y="3039847"/>
            <a:ext cx="0" cy="2790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8768D3C8-B376-B841-CF41-EC531C4678FE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F74F741-7FA0-3BC8-C5D6-2252984E5B8D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F74F741-7FA0-3BC8-C5D6-2252984E5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77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BFDDC-FA32-9287-7A55-C62BB1D89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A2D2502D-8523-F704-0F5E-25B368A7FCBB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“Naïve”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(simplified)</a:t>
            </a: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Double Ratchet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37738D4C-3E96-72EB-C3B0-61871C6F207C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3E7B92CA-DEB3-8DDF-8140-F20A5E0A5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614B1783-283E-ED82-0A1C-BFA361B0B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CA170CE0-2F77-BD35-617F-BA956542B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F104EA13-8145-ACD1-DCDD-8FDE6FF8F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B81B5A17-4A54-5A1E-B367-7AE1C2841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E7236064-8407-0D8A-A073-DAB42FF6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E07AE844-5E15-2589-98BA-88CADD8EF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B04FB11D-3B01-9C96-B403-6F0FA3CD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51F6B824-8BB9-CC35-9CE3-01EDFA1F55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5B123387-3990-7C6A-C0B0-BF073921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656BFDF4-401D-D61A-31C9-E7A289E23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10A3A7B6-1F2B-B6C6-0860-1F41CD09F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FC152C62-751A-DE01-1E13-05E9B1BCC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C85D75D4-52CF-1A7B-7AF7-9F522492A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98D1C16B-15A5-CEB0-5A30-86EC81A39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FF88D3D0-7EBF-8BF8-4809-095EFF513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DA78D796-E680-1279-C0C9-9DBEDC2E83B5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AB3FCBA2-C18F-EFFD-2AA2-AEB873E27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2FFE5512-DA06-13DF-F6EC-3E0FC3D45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DAF44254-EFCE-7D1B-1A1D-3768236C8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690A3744-D105-3505-2E28-2819E2263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89217634-5523-B278-9000-23A7DD641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1A5FA9B1-CC45-B896-3BBE-11218AE44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30BB8835-68B9-0F05-93EE-84B6FCDA0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C8C45AB9-017B-9492-8782-B9D2FFB9B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5628C548-480C-D8E0-9D8D-FCAF914F10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9DFF9DEF-C1F2-077B-C3C5-64051003E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BCC18DDC-92E5-3526-41A1-0FCC34507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789D84E6-D157-49E4-CF0D-787A78388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883757BF-7C8D-8C3A-9092-6E72329AB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F30DD9E3-CCEE-E930-E650-6023C8240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13B1AE47-B66D-4134-79EC-C0D7118E1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17E957B2-1E45-1E87-A7DF-55AFD1978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BA5D0C8-D961-9EAA-CA3D-4F817E73BEB1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BA5D0C8-D961-9EAA-CA3D-4F817E73B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564F3E-34DA-5A68-A822-40211FB08D5A}"/>
                  </a:ext>
                </a:extLst>
              </p:cNvPr>
              <p:cNvSpPr txBox="1"/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564F3E-34DA-5A68-A822-40211FB08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225E2D7-90F8-38E5-B9EF-E56FAD2E0E83}"/>
              </a:ext>
            </a:extLst>
          </p:cNvPr>
          <p:cNvCxnSpPr>
            <a:cxnSpLocks/>
          </p:cNvCxnSpPr>
          <p:nvPr/>
        </p:nvCxnSpPr>
        <p:spPr>
          <a:xfrm>
            <a:off x="3424590" y="2539878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3C6632C-2E58-8DB3-3005-226AF594AB64}"/>
                  </a:ext>
                </a:extLst>
              </p:cNvPr>
              <p:cNvSpPr txBox="1"/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3C6632C-2E58-8DB3-3005-226AF594A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9D73AE1-4744-5F87-77F2-CD4AF1D7B805}"/>
                  </a:ext>
                </a:extLst>
              </p:cNvPr>
              <p:cNvSpPr txBox="1"/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9D73AE1-4744-5F87-77F2-CD4AF1D7B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2AD3B36-C932-1A72-B6FE-7B92648BF37F}"/>
                  </a:ext>
                </a:extLst>
              </p:cNvPr>
              <p:cNvSpPr txBox="1"/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2AD3B36-C932-1A72-B6FE-7B92648B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1F9D273-1EF5-C8BC-4102-E67408F7AA0A}"/>
                  </a:ext>
                </a:extLst>
              </p:cNvPr>
              <p:cNvSpPr txBox="1"/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1F9D273-1EF5-C8BC-4102-E67408F7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251569AF-7E24-8A12-5747-ED5AAE67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" y="2377373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FFEC881-2BAA-9167-260E-0BCD17C660A1}"/>
              </a:ext>
            </a:extLst>
          </p:cNvPr>
          <p:cNvSpPr/>
          <p:nvPr/>
        </p:nvSpPr>
        <p:spPr>
          <a:xfrm>
            <a:off x="386042" y="2726445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28AE0C0-52C0-CA72-6F28-7C1268FCF9B0}"/>
              </a:ext>
            </a:extLst>
          </p:cNvPr>
          <p:cNvCxnSpPr/>
          <p:nvPr/>
        </p:nvCxnSpPr>
        <p:spPr>
          <a:xfrm>
            <a:off x="542744" y="226811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DBBCC5-4C5F-D9C0-858C-A97497D9ECCB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DBBCC5-4C5F-D9C0-858C-A97497D9E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2BAAA03-EA65-8C04-5DAE-667B910A8984}"/>
                  </a:ext>
                </a:extLst>
              </p:cNvPr>
              <p:cNvSpPr txBox="1"/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2BAAA03-EA65-8C04-5DAE-667B910A8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8B828737-C256-3437-968A-39958CE43045}"/>
              </a:ext>
            </a:extLst>
          </p:cNvPr>
          <p:cNvCxnSpPr>
            <a:cxnSpLocks/>
          </p:cNvCxnSpPr>
          <p:nvPr/>
        </p:nvCxnSpPr>
        <p:spPr>
          <a:xfrm flipH="1">
            <a:off x="699444" y="2883146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1BFC6984-9D83-E694-5190-61FD7CD72ECA}"/>
              </a:ext>
            </a:extLst>
          </p:cNvPr>
          <p:cNvCxnSpPr>
            <a:cxnSpLocks/>
          </p:cNvCxnSpPr>
          <p:nvPr/>
        </p:nvCxnSpPr>
        <p:spPr>
          <a:xfrm>
            <a:off x="542743" y="3039847"/>
            <a:ext cx="0" cy="2790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5" name="直線矢印コネクタ 9224">
            <a:extLst>
              <a:ext uri="{FF2B5EF4-FFF2-40B4-BE49-F238E27FC236}">
                <a16:creationId xmlns:a16="http://schemas.microsoft.com/office/drawing/2014/main" id="{95815BDC-C664-4836-25AA-6852CA1E4275}"/>
              </a:ext>
            </a:extLst>
          </p:cNvPr>
          <p:cNvCxnSpPr>
            <a:cxnSpLocks/>
          </p:cNvCxnSpPr>
          <p:nvPr/>
        </p:nvCxnSpPr>
        <p:spPr>
          <a:xfrm>
            <a:off x="3424589" y="34349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テキスト ボックス 9225">
                <a:extLst>
                  <a:ext uri="{FF2B5EF4-FFF2-40B4-BE49-F238E27FC236}">
                    <a16:creationId xmlns:a16="http://schemas.microsoft.com/office/drawing/2014/main" id="{07B75C0F-D5C0-DEBF-D095-87DC7C924395}"/>
                  </a:ext>
                </a:extLst>
              </p:cNvPr>
              <p:cNvSpPr txBox="1"/>
              <p:nvPr/>
            </p:nvSpPr>
            <p:spPr>
              <a:xfrm>
                <a:off x="5087888" y="2947846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26" name="テキスト ボックス 9225">
                <a:extLst>
                  <a:ext uri="{FF2B5EF4-FFF2-40B4-BE49-F238E27FC236}">
                    <a16:creationId xmlns:a16="http://schemas.microsoft.com/office/drawing/2014/main" id="{07B75C0F-D5C0-DEBF-D095-87DC7C924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2947846"/>
                <a:ext cx="1512209" cy="461665"/>
              </a:xfrm>
              <a:prstGeom prst="rect">
                <a:avLst/>
              </a:prstGeom>
              <a:blipFill>
                <a:blip r:embed="rId11"/>
                <a:stretch>
                  <a:fillRect l="-833" r="-28333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6922DE62-28DB-C95D-35F4-26CF9CE93D45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36A4E26D-9CAC-5364-5645-D312CE188C10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36A4E26D-9CAC-5364-5645-D312CE18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80D35BA1-0403-C81D-297A-B5EE57C27E3F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8ECBFEA5-4B25-A239-32EC-BF88B78F2A94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1C42531F-8766-E563-1F35-3A37D86E2C46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6591A9FA-9CE6-F48F-2F69-7CCC5760A513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A0F33F5-D987-3F40-3D4E-3945538856C1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BBFA942-E80D-7A33-4DDE-C0976C8BAC82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F7798002-15E8-D70F-BEE3-ABE136B51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2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09291-7316-7B82-1A21-57053ABF4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8658FE9D-4940-7761-922C-FCC7F9EED67C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“Naïve”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(simplified)</a:t>
            </a: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Double Ratchet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2A3D1705-BAF6-26D5-94A9-C78B50D4110F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2E197F6E-FA02-A255-E416-5E3B22CD7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7C9AA2FF-7C72-7556-B772-3DB9CA50E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65C97201-8BE2-3A9A-4EDB-575C1769D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2DCBE760-C7F6-5A35-FEF5-3F5A0C5F1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3E35E1E5-F787-639C-D5B6-445BFBCAB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E6537496-4B64-B586-487E-A96393126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4D09989A-4C06-2122-8AC3-1FBB5DECF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86940F4A-C765-F272-33A5-71B883BD9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5BFD7EE1-3D85-2CED-784C-2043F589F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6D637D9A-3CFE-B5C0-FE2E-8657F09A2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4FE04904-9D71-4DD5-5519-381D26CDC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04BA05D4-84C8-E7F4-23E0-C8015589F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B9D4A05B-3D03-8AA8-BE02-106555076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1245A6A8-10F9-38ED-935E-E662DFAC9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61B246A9-72C4-B2C8-B49C-6D360DB79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FB013713-636C-94FA-F10D-002116E98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302ADDCC-265E-9E2D-204B-71F64C0E1B6F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5C8AB2C6-4123-5606-3BC3-582680ABC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8C540B19-B65A-B615-44BE-1F6ED3ED9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E076CC96-0C26-1364-6D58-25D32CD96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EA9BCBA8-1FB9-7477-E46F-07B8AE5EB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56E6B88E-5240-73DB-C069-AEF79A1B9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4C8B4CDB-5CC3-11AF-31F1-2FA98CBD2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3C8ABECF-245B-8B70-7746-CD921F0D9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29A49FE8-933D-7F17-C671-C8AF78A6C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743991FC-11C8-4F1C-584A-700BB8EEB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B000D46B-1E17-3858-7D4A-FC6BC0010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3B96C6B6-9CFE-5474-C56E-42355422B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23F5067D-DC87-7CDA-C386-294AA7D7C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A1AA9E33-3FD1-D87F-3679-1CDAFA37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BEBD6627-D04A-859B-F4A3-C48E87960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FC7A4DBA-4CC1-2F40-2348-5AE599802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5687C36B-E09C-F651-5B24-2C018D72A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9095D51-2286-906D-291B-24011E94C01F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9095D51-2286-906D-291B-24011E94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8E8610E-04E9-3D9A-C6BB-388DDFCE4ADA}"/>
                  </a:ext>
                </a:extLst>
              </p:cNvPr>
              <p:cNvSpPr txBox="1"/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8E8610E-04E9-3D9A-C6BB-388DDFCE4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011529DF-09E3-B765-FE74-B49C5654FE21}"/>
              </a:ext>
            </a:extLst>
          </p:cNvPr>
          <p:cNvCxnSpPr>
            <a:cxnSpLocks/>
          </p:cNvCxnSpPr>
          <p:nvPr/>
        </p:nvCxnSpPr>
        <p:spPr>
          <a:xfrm>
            <a:off x="3424590" y="2539878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9A3E286-4698-9AF4-44D1-542A9BAA6050}"/>
                  </a:ext>
                </a:extLst>
              </p:cNvPr>
              <p:cNvSpPr txBox="1"/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9A3E286-4698-9AF4-44D1-542A9BAA6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10AF03-5E66-755E-9326-A8120D3EEFA4}"/>
                  </a:ext>
                </a:extLst>
              </p:cNvPr>
              <p:cNvSpPr txBox="1"/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10AF03-5E66-755E-9326-A8120D3E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38E8528-7346-7CD2-C67C-7264A2A32AF6}"/>
                  </a:ext>
                </a:extLst>
              </p:cNvPr>
              <p:cNvSpPr txBox="1"/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38E8528-7346-7CD2-C67C-7264A2A32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1A1DED4-AFF2-055C-4C2B-11A51A3F61CC}"/>
                  </a:ext>
                </a:extLst>
              </p:cNvPr>
              <p:cNvSpPr txBox="1"/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1A1DED4-AFF2-055C-4C2B-11A51A3F6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81A5FE2D-5591-ED63-052D-CDFDBF23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" y="2377373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26041F5-7315-9C8E-AE10-79D37E0670C2}"/>
              </a:ext>
            </a:extLst>
          </p:cNvPr>
          <p:cNvSpPr/>
          <p:nvPr/>
        </p:nvSpPr>
        <p:spPr>
          <a:xfrm>
            <a:off x="386042" y="2726445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17484DB-231E-A450-569A-4A70051B0764}"/>
              </a:ext>
            </a:extLst>
          </p:cNvPr>
          <p:cNvCxnSpPr/>
          <p:nvPr/>
        </p:nvCxnSpPr>
        <p:spPr>
          <a:xfrm>
            <a:off x="542744" y="226811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6CD825A-8C3D-5EEE-E010-B4D479F088A9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6CD825A-8C3D-5EEE-E010-B4D479F08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5822C6A-2A00-96A5-93D2-20CB38E0135B}"/>
                  </a:ext>
                </a:extLst>
              </p:cNvPr>
              <p:cNvSpPr txBox="1"/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5822C6A-2A00-96A5-93D2-20CB38E01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1F4B243-AD0F-4355-E69F-B9E5B119BE44}"/>
              </a:ext>
            </a:extLst>
          </p:cNvPr>
          <p:cNvCxnSpPr>
            <a:cxnSpLocks/>
          </p:cNvCxnSpPr>
          <p:nvPr/>
        </p:nvCxnSpPr>
        <p:spPr>
          <a:xfrm flipH="1">
            <a:off x="699444" y="2883146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EE846C68-4EAF-8A61-49A8-CA940599F444}"/>
              </a:ext>
            </a:extLst>
          </p:cNvPr>
          <p:cNvCxnSpPr>
            <a:cxnSpLocks/>
          </p:cNvCxnSpPr>
          <p:nvPr/>
        </p:nvCxnSpPr>
        <p:spPr>
          <a:xfrm>
            <a:off x="542743" y="3039847"/>
            <a:ext cx="0" cy="2790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5" name="直線矢印コネクタ 9224">
            <a:extLst>
              <a:ext uri="{FF2B5EF4-FFF2-40B4-BE49-F238E27FC236}">
                <a16:creationId xmlns:a16="http://schemas.microsoft.com/office/drawing/2014/main" id="{8D66640E-24A4-BCBB-FC53-77ED42D0D7D6}"/>
              </a:ext>
            </a:extLst>
          </p:cNvPr>
          <p:cNvCxnSpPr>
            <a:cxnSpLocks/>
          </p:cNvCxnSpPr>
          <p:nvPr/>
        </p:nvCxnSpPr>
        <p:spPr>
          <a:xfrm>
            <a:off x="3424589" y="34349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テキスト ボックス 9225">
                <a:extLst>
                  <a:ext uri="{FF2B5EF4-FFF2-40B4-BE49-F238E27FC236}">
                    <a16:creationId xmlns:a16="http://schemas.microsoft.com/office/drawing/2014/main" id="{CAF389AB-C9EF-C959-DD01-BDF582589865}"/>
                  </a:ext>
                </a:extLst>
              </p:cNvPr>
              <p:cNvSpPr txBox="1"/>
              <p:nvPr/>
            </p:nvSpPr>
            <p:spPr>
              <a:xfrm>
                <a:off x="5087888" y="2947846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26" name="テキスト ボックス 9225">
                <a:extLst>
                  <a:ext uri="{FF2B5EF4-FFF2-40B4-BE49-F238E27FC236}">
                    <a16:creationId xmlns:a16="http://schemas.microsoft.com/office/drawing/2014/main" id="{CAF389AB-C9EF-C959-DD01-BDF582589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2947846"/>
                <a:ext cx="1512209" cy="461665"/>
              </a:xfrm>
              <a:prstGeom prst="rect">
                <a:avLst/>
              </a:prstGeom>
              <a:blipFill>
                <a:blip r:embed="rId11"/>
                <a:stretch>
                  <a:fillRect l="-833" r="-28333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202E8BD7-B22A-145B-4DC6-B7F731713CA4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1E724107-6C80-4EC7-E253-741CF38AF271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1E724107-6C80-4EC7-E253-741CF38A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CD3DC642-068D-4400-E7CA-8D999176DA16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49198B02-CE4C-A99A-D683-98EDFE774FCB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25DA2543-FBBB-824B-B111-0585D05D0BFB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D37D5837-0853-8E2D-AFAF-D92EF90B13C4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正方形/長方形 9239">
            <a:extLst>
              <a:ext uri="{FF2B5EF4-FFF2-40B4-BE49-F238E27FC236}">
                <a16:creationId xmlns:a16="http://schemas.microsoft.com/office/drawing/2014/main" id="{C0F62F3E-0020-7738-DE5F-EE92F52E9DC0}"/>
              </a:ext>
            </a:extLst>
          </p:cNvPr>
          <p:cNvSpPr/>
          <p:nvPr/>
        </p:nvSpPr>
        <p:spPr>
          <a:xfrm>
            <a:off x="2172288" y="386462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1ADC5FE1-117F-EF12-2D1B-EE2C1A3C7CFC}"/>
                  </a:ext>
                </a:extLst>
              </p:cNvPr>
              <p:cNvSpPr txBox="1"/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1ADC5FE1-117F-EF12-2D1B-EE2C1A3C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2" name="直線矢印コネクタ 9241">
            <a:extLst>
              <a:ext uri="{FF2B5EF4-FFF2-40B4-BE49-F238E27FC236}">
                <a16:creationId xmlns:a16="http://schemas.microsoft.com/office/drawing/2014/main" id="{2DF61720-0D90-F615-3B59-C3C874FC7779}"/>
              </a:ext>
            </a:extLst>
          </p:cNvPr>
          <p:cNvCxnSpPr>
            <a:cxnSpLocks/>
          </p:cNvCxnSpPr>
          <p:nvPr/>
        </p:nvCxnSpPr>
        <p:spPr>
          <a:xfrm>
            <a:off x="2494373" y="4021142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直線矢印コネクタ 9242">
            <a:extLst>
              <a:ext uri="{FF2B5EF4-FFF2-40B4-BE49-F238E27FC236}">
                <a16:creationId xmlns:a16="http://schemas.microsoft.com/office/drawing/2014/main" id="{F390EAD5-B85D-83BC-38F0-28034A62126C}"/>
              </a:ext>
            </a:extLst>
          </p:cNvPr>
          <p:cNvCxnSpPr>
            <a:cxnSpLocks/>
          </p:cNvCxnSpPr>
          <p:nvPr/>
        </p:nvCxnSpPr>
        <p:spPr>
          <a:xfrm>
            <a:off x="3447417" y="4153829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44" name="テキスト ボックス 9243">
                <a:extLst>
                  <a:ext uri="{FF2B5EF4-FFF2-40B4-BE49-F238E27FC236}">
                    <a16:creationId xmlns:a16="http://schemas.microsoft.com/office/drawing/2014/main" id="{80ADB59B-BEE1-4B3F-3130-E4602D9F8699}"/>
                  </a:ext>
                </a:extLst>
              </p:cNvPr>
              <p:cNvSpPr txBox="1"/>
              <p:nvPr/>
            </p:nvSpPr>
            <p:spPr>
              <a:xfrm>
                <a:off x="5110716" y="3666761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44" name="テキスト ボックス 9243">
                <a:extLst>
                  <a:ext uri="{FF2B5EF4-FFF2-40B4-BE49-F238E27FC236}">
                    <a16:creationId xmlns:a16="http://schemas.microsoft.com/office/drawing/2014/main" id="{80ADB59B-BEE1-4B3F-3130-E4602D9F8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716" y="3666761"/>
                <a:ext cx="1512209" cy="461665"/>
              </a:xfrm>
              <a:prstGeom prst="rect">
                <a:avLst/>
              </a:prstGeom>
              <a:blipFill>
                <a:blip r:embed="rId14"/>
                <a:stretch>
                  <a:fillRect l="-833" r="-29167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5" name="直線矢印コネクタ 9244">
            <a:extLst>
              <a:ext uri="{FF2B5EF4-FFF2-40B4-BE49-F238E27FC236}">
                <a16:creationId xmlns:a16="http://schemas.microsoft.com/office/drawing/2014/main" id="{1970A4AC-0775-F816-C742-891BCF9F51A9}"/>
              </a:ext>
            </a:extLst>
          </p:cNvPr>
          <p:cNvCxnSpPr>
            <a:cxnSpLocks/>
          </p:cNvCxnSpPr>
          <p:nvPr/>
        </p:nvCxnSpPr>
        <p:spPr>
          <a:xfrm>
            <a:off x="2336116" y="4196016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6" name="正方形/長方形 9245">
            <a:extLst>
              <a:ext uri="{FF2B5EF4-FFF2-40B4-BE49-F238E27FC236}">
                <a16:creationId xmlns:a16="http://schemas.microsoft.com/office/drawing/2014/main" id="{68B999DF-07C6-2290-8460-0E626605C2DD}"/>
              </a:ext>
            </a:extLst>
          </p:cNvPr>
          <p:cNvSpPr/>
          <p:nvPr/>
        </p:nvSpPr>
        <p:spPr>
          <a:xfrm>
            <a:off x="2188373" y="4469027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7" name="テキスト ボックス 9246">
                <a:extLst>
                  <a:ext uri="{FF2B5EF4-FFF2-40B4-BE49-F238E27FC236}">
                    <a16:creationId xmlns:a16="http://schemas.microsoft.com/office/drawing/2014/main" id="{2B2816AA-A910-FEFC-7727-44C2C00C4B1B}"/>
                  </a:ext>
                </a:extLst>
              </p:cNvPr>
              <p:cNvSpPr txBox="1"/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47" name="テキスト ボックス 9246">
                <a:extLst>
                  <a:ext uri="{FF2B5EF4-FFF2-40B4-BE49-F238E27FC236}">
                    <a16:creationId xmlns:a16="http://schemas.microsoft.com/office/drawing/2014/main" id="{2B2816AA-A910-FEFC-7727-44C2C00C4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8" name="直線矢印コネクタ 9247">
            <a:extLst>
              <a:ext uri="{FF2B5EF4-FFF2-40B4-BE49-F238E27FC236}">
                <a16:creationId xmlns:a16="http://schemas.microsoft.com/office/drawing/2014/main" id="{EFA53850-7457-3BBA-2CA4-DE29FE61AC64}"/>
              </a:ext>
            </a:extLst>
          </p:cNvPr>
          <p:cNvCxnSpPr>
            <a:cxnSpLocks/>
          </p:cNvCxnSpPr>
          <p:nvPr/>
        </p:nvCxnSpPr>
        <p:spPr>
          <a:xfrm>
            <a:off x="2510458" y="4625543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9" name="直線矢印コネクタ 9248">
            <a:extLst>
              <a:ext uri="{FF2B5EF4-FFF2-40B4-BE49-F238E27FC236}">
                <a16:creationId xmlns:a16="http://schemas.microsoft.com/office/drawing/2014/main" id="{35458681-9266-C772-6BF8-DC69DEF2E771}"/>
              </a:ext>
            </a:extLst>
          </p:cNvPr>
          <p:cNvCxnSpPr>
            <a:cxnSpLocks/>
          </p:cNvCxnSpPr>
          <p:nvPr/>
        </p:nvCxnSpPr>
        <p:spPr>
          <a:xfrm>
            <a:off x="3463502" y="4758230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0" name="テキスト ボックス 9249">
                <a:extLst>
                  <a:ext uri="{FF2B5EF4-FFF2-40B4-BE49-F238E27FC236}">
                    <a16:creationId xmlns:a16="http://schemas.microsoft.com/office/drawing/2014/main" id="{A9BCB0AE-A942-C4E7-8001-EF9B12F25A6E}"/>
                  </a:ext>
                </a:extLst>
              </p:cNvPr>
              <p:cNvSpPr txBox="1"/>
              <p:nvPr/>
            </p:nvSpPr>
            <p:spPr>
              <a:xfrm>
                <a:off x="5126801" y="42711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50" name="テキスト ボックス 9249">
                <a:extLst>
                  <a:ext uri="{FF2B5EF4-FFF2-40B4-BE49-F238E27FC236}">
                    <a16:creationId xmlns:a16="http://schemas.microsoft.com/office/drawing/2014/main" id="{A9BCB0AE-A942-C4E7-8001-EF9B12F25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01" y="4271162"/>
                <a:ext cx="1512209" cy="461665"/>
              </a:xfrm>
              <a:prstGeom prst="rect">
                <a:avLst/>
              </a:prstGeom>
              <a:blipFill>
                <a:blip r:embed="rId16"/>
                <a:stretch>
                  <a:fillRect l="-833" r="-29167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282CC6-4263-99A8-6751-C07237638B23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7959229-57B2-E544-9998-2637178AE257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FDAD0904-5EC5-7973-D8DB-D6B81CB8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ree cogwheel gear rack vector">
            <a:extLst>
              <a:ext uri="{FF2B5EF4-FFF2-40B4-BE49-F238E27FC236}">
                <a16:creationId xmlns:a16="http://schemas.microsoft.com/office/drawing/2014/main" id="{CFAE6925-E400-B9CA-3BB4-DA3E5921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5" y="40880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ree cogwheel gear rack vector">
            <a:extLst>
              <a:ext uri="{FF2B5EF4-FFF2-40B4-BE49-F238E27FC236}">
                <a16:creationId xmlns:a16="http://schemas.microsoft.com/office/drawing/2014/main" id="{A9BCBED7-275B-9E98-B1C0-7E2EEC1AD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2" y="4677217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円/楕円 60">
            <a:extLst>
              <a:ext uri="{FF2B5EF4-FFF2-40B4-BE49-F238E27FC236}">
                <a16:creationId xmlns:a16="http://schemas.microsoft.com/office/drawing/2014/main" id="{C6D0380A-7153-741B-4AD5-020264AFB50E}"/>
              </a:ext>
            </a:extLst>
          </p:cNvPr>
          <p:cNvSpPr/>
          <p:nvPr/>
        </p:nvSpPr>
        <p:spPr>
          <a:xfrm>
            <a:off x="1235052" y="5008906"/>
            <a:ext cx="2232248" cy="6697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3C84F24-2271-EE9F-5743-F56630713BEC}"/>
              </a:ext>
            </a:extLst>
          </p:cNvPr>
          <p:cNvSpPr txBox="1"/>
          <p:nvPr/>
        </p:nvSpPr>
        <p:spPr>
          <a:xfrm>
            <a:off x="1459297" y="5001194"/>
            <a:ext cx="187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Symmetric Ratchet </a:t>
            </a:r>
            <a:endParaRPr kumimoji="1" lang="ja-JP" altLang="en-US" sz="2000" dirty="0">
              <a:solidFill>
                <a:srgbClr val="00B0F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EF512-79E2-F02C-5AA5-CB5F224A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9773BB38-18AD-7EC6-668C-991AA43718C8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“Naïve”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(simplified)</a:t>
            </a: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Double Ratchet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109244FD-7160-DCF4-1BB4-9E1ED48A0BE7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B15F775B-8699-432F-BD43-908B11D13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4E99BD62-CA8B-2015-4B80-3E4873F67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EEF85206-A92B-B8CE-FD70-8877E2C6F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6C52D70F-0345-8C0C-859F-CE181F526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6533F5AE-2F53-E595-2FF8-67FA59C7F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6C6AE235-02C6-16C2-4E26-6D8B7BA94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F6433AAD-1E9E-932F-EA1E-DC8464F51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3ABDA51E-3D84-9B05-FE06-EBCAA19C3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14E2E88D-285E-EF5E-C484-1CE7B223B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72BD9FAF-931C-B060-49E3-28AD0E5E5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1799E907-4423-35AC-F226-A4781313F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9D797320-2B7C-2793-6432-C2F4B4865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9FAF40C4-F547-F731-723E-89177571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D2426548-63DB-6954-07E8-EA478C39F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435464C1-70B2-954F-A595-C93CD79EC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8B62B296-DFA5-D80C-1320-164605A56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9FFF8B5E-D000-DCA2-F945-953302E1E4F8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6E61EC19-43DE-941F-4F83-A3E64B491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36787356-26A8-8131-2B16-FDF0CE9EB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0B3E1BB3-2AFF-FD4C-5678-67B57A690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D25EE2F7-2533-0E62-D753-629B479BC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4E18705C-A918-E5BF-D296-C77707F2B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56058BDF-2B6C-7D23-6BBB-586DAE9C3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32FF7DF6-D2ED-115A-34BD-14083B5CF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A9D64B69-AABC-F197-780C-B64E25F45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FE73DA97-9842-631F-8FFC-8D4A09555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3FB59506-74E2-A178-E219-748E66C44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7BB0840A-677E-9B97-9720-5B24917AE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A827E3DD-6D97-9A34-B136-8B640957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63231B83-DD3E-6842-7299-AB6C41D4E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1B221119-89A1-083C-3FB0-02B22EBEB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7B4BD494-AA01-C642-31E7-B9A033C53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52A9456D-0E6E-BC29-FA17-EFB3E4386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8197DC0-A1B7-9DC1-DBCB-3EFB43AF289B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8197DC0-A1B7-9DC1-DBCB-3EFB43AF2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F041598-A852-70CF-A785-D8D330C13F9F}"/>
                  </a:ext>
                </a:extLst>
              </p:cNvPr>
              <p:cNvSpPr txBox="1"/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F041598-A852-70CF-A785-D8D330C1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08D27680-DFF0-3970-76E9-EAEBD2BF7C56}"/>
              </a:ext>
            </a:extLst>
          </p:cNvPr>
          <p:cNvCxnSpPr>
            <a:cxnSpLocks/>
          </p:cNvCxnSpPr>
          <p:nvPr/>
        </p:nvCxnSpPr>
        <p:spPr>
          <a:xfrm>
            <a:off x="3424590" y="2539878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7CEFA98-5407-6D84-E099-8B57D0934262}"/>
                  </a:ext>
                </a:extLst>
              </p:cNvPr>
              <p:cNvSpPr txBox="1"/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7CEFA98-5407-6D84-E099-8B57D0934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31C72A8-AD47-5320-95F4-592D756B4607}"/>
                  </a:ext>
                </a:extLst>
              </p:cNvPr>
              <p:cNvSpPr txBox="1"/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31C72A8-AD47-5320-95F4-592D756B4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95D194-92F8-23F1-C6E6-C9E314E1BB71}"/>
                  </a:ext>
                </a:extLst>
              </p:cNvPr>
              <p:cNvSpPr txBox="1"/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95D194-92F8-23F1-C6E6-C9E314E1B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9365D85-8F4C-7ECE-A63A-0C01831531E3}"/>
                  </a:ext>
                </a:extLst>
              </p:cNvPr>
              <p:cNvSpPr txBox="1"/>
              <p:nvPr/>
            </p:nvSpPr>
            <p:spPr>
              <a:xfrm>
                <a:off x="9344771" y="5370319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9365D85-8F4C-7ECE-A63A-0C0183153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1" y="5370319"/>
                <a:ext cx="1512209" cy="490199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98EDC03D-C7D8-387C-AA90-D21BEB3CEFC5}"/>
                  </a:ext>
                </a:extLst>
              </p:cNvPr>
              <p:cNvSpPr txBox="1"/>
              <p:nvPr/>
            </p:nvSpPr>
            <p:spPr>
              <a:xfrm>
                <a:off x="9435330" y="5758729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98EDC03D-C7D8-387C-AA90-D21BEB3C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30" y="5758729"/>
                <a:ext cx="1648925" cy="468205"/>
              </a:xfrm>
              <a:prstGeom prst="rect">
                <a:avLst/>
              </a:prstGeom>
              <a:blipFill>
                <a:blip r:embed="rId8"/>
                <a:stretch>
                  <a:fillRect l="-769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2EDE5A89-DC73-C306-DC26-15C4B0AB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" y="2377373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2F30A697-8717-8B21-11F1-396342A264C0}"/>
              </a:ext>
            </a:extLst>
          </p:cNvPr>
          <p:cNvCxnSpPr>
            <a:cxnSpLocks/>
          </p:cNvCxnSpPr>
          <p:nvPr/>
        </p:nvCxnSpPr>
        <p:spPr>
          <a:xfrm>
            <a:off x="3529693" y="5944921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BA198E8-D88E-BFF7-D2E8-683EDC77970A}"/>
                  </a:ext>
                </a:extLst>
              </p:cNvPr>
              <p:cNvSpPr txBox="1"/>
              <p:nvPr/>
            </p:nvSpPr>
            <p:spPr>
              <a:xfrm>
                <a:off x="5296862" y="5432450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BA198E8-D88E-BFF7-D2E8-683EDC779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62" y="5432450"/>
                <a:ext cx="1512209" cy="468205"/>
              </a:xfrm>
              <a:prstGeom prst="rect">
                <a:avLst/>
              </a:prstGeom>
              <a:blipFill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91F3859-6362-D1EB-3961-0CEC073EB2BF}"/>
                  </a:ext>
                </a:extLst>
              </p:cNvPr>
              <p:cNvSpPr txBox="1"/>
              <p:nvPr/>
            </p:nvSpPr>
            <p:spPr>
              <a:xfrm>
                <a:off x="1283125" y="5752719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91F3859-6362-D1EB-3961-0CEC073EB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25" y="5752719"/>
                <a:ext cx="1648925" cy="468205"/>
              </a:xfrm>
              <a:prstGeom prst="rect">
                <a:avLst/>
              </a:prstGeom>
              <a:blipFill>
                <a:blip r:embed="rId11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4D12A19-233E-D767-837D-890985DA6C4E}"/>
              </a:ext>
            </a:extLst>
          </p:cNvPr>
          <p:cNvSpPr/>
          <p:nvPr/>
        </p:nvSpPr>
        <p:spPr>
          <a:xfrm>
            <a:off x="386042" y="2726445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FAB6E61A-BB83-3DCA-6E0D-F50F208DA856}"/>
              </a:ext>
            </a:extLst>
          </p:cNvPr>
          <p:cNvCxnSpPr/>
          <p:nvPr/>
        </p:nvCxnSpPr>
        <p:spPr>
          <a:xfrm>
            <a:off x="542744" y="226811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CFB0434-8BA2-D3CC-CC51-A3EE758AA12B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CFB0434-8BA2-D3CC-CC51-A3EE758AA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C29F66D-9AAC-F36B-AF86-4063A72D00A3}"/>
                  </a:ext>
                </a:extLst>
              </p:cNvPr>
              <p:cNvSpPr txBox="1"/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C29F66D-9AAC-F36B-AF86-4063A72D0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32C6B6D0-4D2C-010E-5B7F-DD1D87D018E1}"/>
              </a:ext>
            </a:extLst>
          </p:cNvPr>
          <p:cNvCxnSpPr>
            <a:cxnSpLocks/>
          </p:cNvCxnSpPr>
          <p:nvPr/>
        </p:nvCxnSpPr>
        <p:spPr>
          <a:xfrm flipH="1">
            <a:off x="699444" y="2883146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E508F3B0-6C1E-2315-15AE-A859D98D3A81}"/>
              </a:ext>
            </a:extLst>
          </p:cNvPr>
          <p:cNvCxnSpPr>
            <a:cxnSpLocks/>
            <a:endCxn id="9252" idx="0"/>
          </p:cNvCxnSpPr>
          <p:nvPr/>
        </p:nvCxnSpPr>
        <p:spPr>
          <a:xfrm>
            <a:off x="542743" y="3039847"/>
            <a:ext cx="0" cy="2790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5" name="直線矢印コネクタ 9224">
            <a:extLst>
              <a:ext uri="{FF2B5EF4-FFF2-40B4-BE49-F238E27FC236}">
                <a16:creationId xmlns:a16="http://schemas.microsoft.com/office/drawing/2014/main" id="{82C4604F-180E-693A-4D37-0A49562AA703}"/>
              </a:ext>
            </a:extLst>
          </p:cNvPr>
          <p:cNvCxnSpPr>
            <a:cxnSpLocks/>
          </p:cNvCxnSpPr>
          <p:nvPr/>
        </p:nvCxnSpPr>
        <p:spPr>
          <a:xfrm>
            <a:off x="3424589" y="34349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テキスト ボックス 9225">
                <a:extLst>
                  <a:ext uri="{FF2B5EF4-FFF2-40B4-BE49-F238E27FC236}">
                    <a16:creationId xmlns:a16="http://schemas.microsoft.com/office/drawing/2014/main" id="{558F661B-7E93-E450-CC90-D015CD647FB3}"/>
                  </a:ext>
                </a:extLst>
              </p:cNvPr>
              <p:cNvSpPr txBox="1"/>
              <p:nvPr/>
            </p:nvSpPr>
            <p:spPr>
              <a:xfrm>
                <a:off x="5087888" y="2947846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26" name="テキスト ボックス 9225">
                <a:extLst>
                  <a:ext uri="{FF2B5EF4-FFF2-40B4-BE49-F238E27FC236}">
                    <a16:creationId xmlns:a16="http://schemas.microsoft.com/office/drawing/2014/main" id="{558F661B-7E93-E450-CC90-D015CD64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2947846"/>
                <a:ext cx="1512209" cy="461665"/>
              </a:xfrm>
              <a:prstGeom prst="rect">
                <a:avLst/>
              </a:prstGeom>
              <a:blipFill>
                <a:blip r:embed="rId14"/>
                <a:stretch>
                  <a:fillRect l="-833" r="-28333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BD8925BC-44D0-AD59-2384-3382AA247645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609852C0-5323-83F0-6230-ECF02E73E51B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609852C0-5323-83F0-6230-ECF02E73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1AB6727F-B839-4197-F661-818CBC411509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F50AE432-F388-5C17-0E13-C35E9E535E9D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A0092832-103D-612F-E015-28022DD99167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486A1E6A-30DB-8CF4-7D86-2027DD9655EC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正方形/長方形 9239">
            <a:extLst>
              <a:ext uri="{FF2B5EF4-FFF2-40B4-BE49-F238E27FC236}">
                <a16:creationId xmlns:a16="http://schemas.microsoft.com/office/drawing/2014/main" id="{EC3B1A61-B2C0-6F3A-4DD6-BC1687E3067D}"/>
              </a:ext>
            </a:extLst>
          </p:cNvPr>
          <p:cNvSpPr/>
          <p:nvPr/>
        </p:nvSpPr>
        <p:spPr>
          <a:xfrm>
            <a:off x="2172288" y="386462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9BAA12CC-0D98-8AE5-5DC5-96EE99384283}"/>
                  </a:ext>
                </a:extLst>
              </p:cNvPr>
              <p:cNvSpPr txBox="1"/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9BAA12CC-0D98-8AE5-5DC5-96EE99384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2" name="直線矢印コネクタ 9241">
            <a:extLst>
              <a:ext uri="{FF2B5EF4-FFF2-40B4-BE49-F238E27FC236}">
                <a16:creationId xmlns:a16="http://schemas.microsoft.com/office/drawing/2014/main" id="{ED1BAE28-CB3E-4415-11BD-041565F9F69A}"/>
              </a:ext>
            </a:extLst>
          </p:cNvPr>
          <p:cNvCxnSpPr>
            <a:cxnSpLocks/>
          </p:cNvCxnSpPr>
          <p:nvPr/>
        </p:nvCxnSpPr>
        <p:spPr>
          <a:xfrm>
            <a:off x="2494373" y="4021142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直線矢印コネクタ 9242">
            <a:extLst>
              <a:ext uri="{FF2B5EF4-FFF2-40B4-BE49-F238E27FC236}">
                <a16:creationId xmlns:a16="http://schemas.microsoft.com/office/drawing/2014/main" id="{27EA6DC3-CC3F-EF59-E3B8-78E908EA2AA1}"/>
              </a:ext>
            </a:extLst>
          </p:cNvPr>
          <p:cNvCxnSpPr>
            <a:cxnSpLocks/>
          </p:cNvCxnSpPr>
          <p:nvPr/>
        </p:nvCxnSpPr>
        <p:spPr>
          <a:xfrm>
            <a:off x="3447417" y="4153829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44" name="テキスト ボックス 9243">
                <a:extLst>
                  <a:ext uri="{FF2B5EF4-FFF2-40B4-BE49-F238E27FC236}">
                    <a16:creationId xmlns:a16="http://schemas.microsoft.com/office/drawing/2014/main" id="{08AEF5CB-0D5F-92B7-D8F1-268B766193AE}"/>
                  </a:ext>
                </a:extLst>
              </p:cNvPr>
              <p:cNvSpPr txBox="1"/>
              <p:nvPr/>
            </p:nvSpPr>
            <p:spPr>
              <a:xfrm>
                <a:off x="5110716" y="3666761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44" name="テキスト ボックス 9243">
                <a:extLst>
                  <a:ext uri="{FF2B5EF4-FFF2-40B4-BE49-F238E27FC236}">
                    <a16:creationId xmlns:a16="http://schemas.microsoft.com/office/drawing/2014/main" id="{08AEF5CB-0D5F-92B7-D8F1-268B7661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716" y="3666761"/>
                <a:ext cx="1512209" cy="461665"/>
              </a:xfrm>
              <a:prstGeom prst="rect">
                <a:avLst/>
              </a:prstGeom>
              <a:blipFill>
                <a:blip r:embed="rId17"/>
                <a:stretch>
                  <a:fillRect l="-833" r="-29167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5" name="直線矢印コネクタ 9244">
            <a:extLst>
              <a:ext uri="{FF2B5EF4-FFF2-40B4-BE49-F238E27FC236}">
                <a16:creationId xmlns:a16="http://schemas.microsoft.com/office/drawing/2014/main" id="{91CF956A-BD50-CCFF-19D4-32176485085E}"/>
              </a:ext>
            </a:extLst>
          </p:cNvPr>
          <p:cNvCxnSpPr>
            <a:cxnSpLocks/>
          </p:cNvCxnSpPr>
          <p:nvPr/>
        </p:nvCxnSpPr>
        <p:spPr>
          <a:xfrm>
            <a:off x="2336116" y="4196016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6" name="正方形/長方形 9245">
            <a:extLst>
              <a:ext uri="{FF2B5EF4-FFF2-40B4-BE49-F238E27FC236}">
                <a16:creationId xmlns:a16="http://schemas.microsoft.com/office/drawing/2014/main" id="{2C4D37E4-44C1-7014-9FAE-76E27ED3950B}"/>
              </a:ext>
            </a:extLst>
          </p:cNvPr>
          <p:cNvSpPr/>
          <p:nvPr/>
        </p:nvSpPr>
        <p:spPr>
          <a:xfrm>
            <a:off x="2188373" y="4469027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7" name="テキスト ボックス 9246">
                <a:extLst>
                  <a:ext uri="{FF2B5EF4-FFF2-40B4-BE49-F238E27FC236}">
                    <a16:creationId xmlns:a16="http://schemas.microsoft.com/office/drawing/2014/main" id="{1704A5CE-08A8-74FB-A286-AE96BC6DFFA2}"/>
                  </a:ext>
                </a:extLst>
              </p:cNvPr>
              <p:cNvSpPr txBox="1"/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47" name="テキスト ボックス 9246">
                <a:extLst>
                  <a:ext uri="{FF2B5EF4-FFF2-40B4-BE49-F238E27FC236}">
                    <a16:creationId xmlns:a16="http://schemas.microsoft.com/office/drawing/2014/main" id="{1704A5CE-08A8-74FB-A286-AE96BC6DF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8" name="直線矢印コネクタ 9247">
            <a:extLst>
              <a:ext uri="{FF2B5EF4-FFF2-40B4-BE49-F238E27FC236}">
                <a16:creationId xmlns:a16="http://schemas.microsoft.com/office/drawing/2014/main" id="{11FE534C-486E-F693-4EE4-2FDF4655FED6}"/>
              </a:ext>
            </a:extLst>
          </p:cNvPr>
          <p:cNvCxnSpPr>
            <a:cxnSpLocks/>
          </p:cNvCxnSpPr>
          <p:nvPr/>
        </p:nvCxnSpPr>
        <p:spPr>
          <a:xfrm>
            <a:off x="2510458" y="4625543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9" name="直線矢印コネクタ 9248">
            <a:extLst>
              <a:ext uri="{FF2B5EF4-FFF2-40B4-BE49-F238E27FC236}">
                <a16:creationId xmlns:a16="http://schemas.microsoft.com/office/drawing/2014/main" id="{C3D1CA82-C39A-9F1D-5988-DBC132680CD4}"/>
              </a:ext>
            </a:extLst>
          </p:cNvPr>
          <p:cNvCxnSpPr>
            <a:cxnSpLocks/>
          </p:cNvCxnSpPr>
          <p:nvPr/>
        </p:nvCxnSpPr>
        <p:spPr>
          <a:xfrm>
            <a:off x="3463502" y="4758230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0" name="テキスト ボックス 9249">
                <a:extLst>
                  <a:ext uri="{FF2B5EF4-FFF2-40B4-BE49-F238E27FC236}">
                    <a16:creationId xmlns:a16="http://schemas.microsoft.com/office/drawing/2014/main" id="{A63B8CED-E679-FCD5-30DA-4DD6233E939F}"/>
                  </a:ext>
                </a:extLst>
              </p:cNvPr>
              <p:cNvSpPr txBox="1"/>
              <p:nvPr/>
            </p:nvSpPr>
            <p:spPr>
              <a:xfrm>
                <a:off x="5126801" y="42711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50" name="テキスト ボックス 9249">
                <a:extLst>
                  <a:ext uri="{FF2B5EF4-FFF2-40B4-BE49-F238E27FC236}">
                    <a16:creationId xmlns:a16="http://schemas.microsoft.com/office/drawing/2014/main" id="{A63B8CED-E679-FCD5-30DA-4DD6233E9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01" y="4271162"/>
                <a:ext cx="1512209" cy="461665"/>
              </a:xfrm>
              <a:prstGeom prst="rect">
                <a:avLst/>
              </a:prstGeom>
              <a:blipFill>
                <a:blip r:embed="rId19"/>
                <a:stretch>
                  <a:fillRect l="-833" r="-29167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52" name="正方形/長方形 9251">
            <a:extLst>
              <a:ext uri="{FF2B5EF4-FFF2-40B4-BE49-F238E27FC236}">
                <a16:creationId xmlns:a16="http://schemas.microsoft.com/office/drawing/2014/main" id="{F4015A58-C331-249C-D332-1D129A21BEA7}"/>
              </a:ext>
            </a:extLst>
          </p:cNvPr>
          <p:cNvSpPr/>
          <p:nvPr/>
        </p:nvSpPr>
        <p:spPr>
          <a:xfrm>
            <a:off x="386042" y="5830120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54" name="直線矢印コネクタ 9253">
            <a:extLst>
              <a:ext uri="{FF2B5EF4-FFF2-40B4-BE49-F238E27FC236}">
                <a16:creationId xmlns:a16="http://schemas.microsoft.com/office/drawing/2014/main" id="{4AB0088A-4A46-8CBD-69FB-96C218C5818C}"/>
              </a:ext>
            </a:extLst>
          </p:cNvPr>
          <p:cNvCxnSpPr>
            <a:cxnSpLocks/>
          </p:cNvCxnSpPr>
          <p:nvPr/>
        </p:nvCxnSpPr>
        <p:spPr>
          <a:xfrm flipH="1">
            <a:off x="672453" y="5995388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5" name="テキスト ボックス 9254">
                <a:extLst>
                  <a:ext uri="{FF2B5EF4-FFF2-40B4-BE49-F238E27FC236}">
                    <a16:creationId xmlns:a16="http://schemas.microsoft.com/office/drawing/2014/main" id="{6D66A6BC-5BE6-3250-1F1E-B4103394D467}"/>
                  </a:ext>
                </a:extLst>
              </p:cNvPr>
              <p:cNvSpPr txBox="1"/>
              <p:nvPr/>
            </p:nvSpPr>
            <p:spPr>
              <a:xfrm>
                <a:off x="2692350" y="6414763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55" name="テキスト ボックス 9254">
                <a:extLst>
                  <a:ext uri="{FF2B5EF4-FFF2-40B4-BE49-F238E27FC236}">
                    <a16:creationId xmlns:a16="http://schemas.microsoft.com/office/drawing/2014/main" id="{6D66A6BC-5BE6-3250-1F1E-B4103394D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50" y="6414763"/>
                <a:ext cx="872738" cy="3815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56" name="直線矢印コネクタ 9255">
            <a:extLst>
              <a:ext uri="{FF2B5EF4-FFF2-40B4-BE49-F238E27FC236}">
                <a16:creationId xmlns:a16="http://schemas.microsoft.com/office/drawing/2014/main" id="{A1A11677-6177-41A3-8D64-C8CE2CE1058C}"/>
              </a:ext>
            </a:extLst>
          </p:cNvPr>
          <p:cNvCxnSpPr>
            <a:cxnSpLocks/>
          </p:cNvCxnSpPr>
          <p:nvPr/>
        </p:nvCxnSpPr>
        <p:spPr>
          <a:xfrm>
            <a:off x="533694" y="6595984"/>
            <a:ext cx="6707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7" name="テキスト ボックス 9256">
                <a:extLst>
                  <a:ext uri="{FF2B5EF4-FFF2-40B4-BE49-F238E27FC236}">
                    <a16:creationId xmlns:a16="http://schemas.microsoft.com/office/drawing/2014/main" id="{EFBCF88F-F1C0-7F84-FE6A-764344BB8579}"/>
                  </a:ext>
                </a:extLst>
              </p:cNvPr>
              <p:cNvSpPr txBox="1"/>
              <p:nvPr/>
            </p:nvSpPr>
            <p:spPr>
              <a:xfrm>
                <a:off x="1147788" y="6405772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57" name="テキスト ボックス 9256">
                <a:extLst>
                  <a:ext uri="{FF2B5EF4-FFF2-40B4-BE49-F238E27FC236}">
                    <a16:creationId xmlns:a16="http://schemas.microsoft.com/office/drawing/2014/main" id="{EFBCF88F-F1C0-7F84-FE6A-764344BB8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8" y="6405772"/>
                <a:ext cx="872738" cy="37427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58" name="正方形/長方形 9257">
            <a:extLst>
              <a:ext uri="{FF2B5EF4-FFF2-40B4-BE49-F238E27FC236}">
                <a16:creationId xmlns:a16="http://schemas.microsoft.com/office/drawing/2014/main" id="{9689AA13-0854-1150-089E-8A6B8EFCC766}"/>
              </a:ext>
            </a:extLst>
          </p:cNvPr>
          <p:cNvSpPr/>
          <p:nvPr/>
        </p:nvSpPr>
        <p:spPr>
          <a:xfrm>
            <a:off x="2208557" y="6445197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59" name="直線矢印コネクタ 9258">
            <a:extLst>
              <a:ext uri="{FF2B5EF4-FFF2-40B4-BE49-F238E27FC236}">
                <a16:creationId xmlns:a16="http://schemas.microsoft.com/office/drawing/2014/main" id="{DAEACA76-0CFC-A9E3-743C-5DE46ED6AE10}"/>
              </a:ext>
            </a:extLst>
          </p:cNvPr>
          <p:cNvCxnSpPr>
            <a:cxnSpLocks/>
          </p:cNvCxnSpPr>
          <p:nvPr/>
        </p:nvCxnSpPr>
        <p:spPr>
          <a:xfrm>
            <a:off x="1876733" y="6601898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0" name="直線矢印コネクタ 9259">
            <a:extLst>
              <a:ext uri="{FF2B5EF4-FFF2-40B4-BE49-F238E27FC236}">
                <a16:creationId xmlns:a16="http://schemas.microsoft.com/office/drawing/2014/main" id="{F3101750-D7AB-A94F-BB53-17CE87A0F58A}"/>
              </a:ext>
            </a:extLst>
          </p:cNvPr>
          <p:cNvCxnSpPr>
            <a:cxnSpLocks/>
          </p:cNvCxnSpPr>
          <p:nvPr/>
        </p:nvCxnSpPr>
        <p:spPr>
          <a:xfrm>
            <a:off x="2521959" y="6601898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3" name="直線矢印コネクタ 9262">
            <a:extLst>
              <a:ext uri="{FF2B5EF4-FFF2-40B4-BE49-F238E27FC236}">
                <a16:creationId xmlns:a16="http://schemas.microsoft.com/office/drawing/2014/main" id="{1E91B9F8-E38F-25AB-32EC-4C4B5F59F7CD}"/>
              </a:ext>
            </a:extLst>
          </p:cNvPr>
          <p:cNvCxnSpPr>
            <a:cxnSpLocks/>
          </p:cNvCxnSpPr>
          <p:nvPr/>
        </p:nvCxnSpPr>
        <p:spPr>
          <a:xfrm>
            <a:off x="533694" y="6143522"/>
            <a:ext cx="0" cy="6527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7" name="直線矢印コネクタ 9266">
            <a:extLst>
              <a:ext uri="{FF2B5EF4-FFF2-40B4-BE49-F238E27FC236}">
                <a16:creationId xmlns:a16="http://schemas.microsoft.com/office/drawing/2014/main" id="{C836486E-F1BC-AE4F-7695-6EE3D5F5BA4A}"/>
              </a:ext>
            </a:extLst>
          </p:cNvPr>
          <p:cNvCxnSpPr>
            <a:cxnSpLocks/>
          </p:cNvCxnSpPr>
          <p:nvPr/>
        </p:nvCxnSpPr>
        <p:spPr>
          <a:xfrm>
            <a:off x="3463502" y="6602136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68" name="テキスト ボックス 9267">
                <a:extLst>
                  <a:ext uri="{FF2B5EF4-FFF2-40B4-BE49-F238E27FC236}">
                    <a16:creationId xmlns:a16="http://schemas.microsoft.com/office/drawing/2014/main" id="{67B73C3C-D91D-CAE6-BD61-E637CB191001}"/>
                  </a:ext>
                </a:extLst>
              </p:cNvPr>
              <p:cNvSpPr txBox="1"/>
              <p:nvPr/>
            </p:nvSpPr>
            <p:spPr>
              <a:xfrm>
                <a:off x="5126801" y="6115068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68" name="テキスト ボックス 9267">
                <a:extLst>
                  <a:ext uri="{FF2B5EF4-FFF2-40B4-BE49-F238E27FC236}">
                    <a16:creationId xmlns:a16="http://schemas.microsoft.com/office/drawing/2014/main" id="{67B73C3C-D91D-CAE6-BD61-E637CB191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01" y="6115068"/>
                <a:ext cx="1512209" cy="461665"/>
              </a:xfrm>
              <a:prstGeom prst="rect">
                <a:avLst/>
              </a:prstGeom>
              <a:blipFill>
                <a:blip r:embed="rId22"/>
                <a:stretch>
                  <a:fillRect l="-833" r="-40000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F738A7-B7C7-9B5A-5B90-80FC594C480D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21B4197-39B0-C151-A3A7-CDBDE96405FA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AADA289F-ABBF-892D-A061-55642ABD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ree cogwheel gear rack vector">
            <a:extLst>
              <a:ext uri="{FF2B5EF4-FFF2-40B4-BE49-F238E27FC236}">
                <a16:creationId xmlns:a16="http://schemas.microsoft.com/office/drawing/2014/main" id="{80DADC68-138F-7E16-2191-1F2496A47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5" y="40880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ree cogwheel gear rack vector">
            <a:extLst>
              <a:ext uri="{FF2B5EF4-FFF2-40B4-BE49-F238E27FC236}">
                <a16:creationId xmlns:a16="http://schemas.microsoft.com/office/drawing/2014/main" id="{F0C0EB84-9876-CAAF-BD71-4D2898FD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2" y="4677217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ree cogwheel gear rack vector">
            <a:extLst>
              <a:ext uri="{FF2B5EF4-FFF2-40B4-BE49-F238E27FC236}">
                <a16:creationId xmlns:a16="http://schemas.microsoft.com/office/drawing/2014/main" id="{6085D19D-F8A7-80BF-A5B1-03F5C645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8" y="5489501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ree cogwheel gear rack vector">
            <a:extLst>
              <a:ext uri="{FF2B5EF4-FFF2-40B4-BE49-F238E27FC236}">
                <a16:creationId xmlns:a16="http://schemas.microsoft.com/office/drawing/2014/main" id="{EE079747-C321-FD98-B788-28EA53D9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20" y="6304520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1784877-4A3A-F3B0-7D2C-56A1893338F9}"/>
                  </a:ext>
                </a:extLst>
              </p:cNvPr>
              <p:cNvSpPr txBox="1"/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1784877-4A3A-F3B0-7D2C-56A18933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blipFill>
                <a:blip r:embed="rId2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957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7A0A-2E9A-A221-47AB-04340F026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9D40B61D-73BF-6BE8-E0CE-176ADEE2DE04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“Naïve”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(simplified)</a:t>
            </a: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Double Ratchet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1B5848D5-1B62-6DD4-64BE-E3945A54EAFC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CC89DC0A-4BDD-E18C-2912-12C9751DB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EC45DE3F-491D-82E0-9D74-785F031E7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56696980-314E-D1D4-8069-18BEAA8B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AF849CC3-7A5D-AD83-0BAF-1FA9581DC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7E641B11-D456-0E13-F07E-AC3B2A03E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41FD85E4-5C7A-14C6-9EC2-174F83B36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E1B5DF72-6F60-EA76-8AAE-87BDCD9AD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1E64D36A-465F-98E7-90AA-441A18F1E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91EDC42F-D95A-8607-2D26-AF6A492DE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93A82EEC-E430-B116-F9AB-1CD64324B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1308F1D2-64B6-C61E-3CEC-7568DC1CC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2B964EE1-C5BA-550D-18BD-E1B1AF993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79F4688D-2D86-8810-C401-F741F677D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3AE4E76E-45D3-8655-860F-799C835DE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CFA973B0-4863-20A3-F4DB-B6550FCC2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966C3DA3-1482-7216-B039-D5E053FEE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3758EAF2-D9BD-5EAC-3868-5C626DBEE440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E02B0499-728D-F4F7-B98D-11337B64D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608CDC5F-6136-4134-65B7-6DC19BD6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2624E566-32FD-B4F6-8249-52591221E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3596D443-2FE4-5AC5-C86E-CC4773E37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7CF4CFDD-FB49-90C6-F763-F81CF63B6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14AF162B-9534-9244-257D-C67A9FE48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792A56FA-E59A-9FA2-A1E7-03975AA2B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9FECCA81-F1C9-A5B5-91DC-5B14E6E57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385F6DC9-15DB-BA85-FDDD-9B9766185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30B1F54E-017D-F002-A8E5-812FD1869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CE57EA6E-1CEB-449E-19E7-D71B4E177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36DD1D55-AA81-5AAD-AD17-D5BF71825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6360DA49-4486-C2C7-3A68-F2EFBBDB8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6329E896-3204-7F5B-8272-E9F534095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7443FDF6-C5A7-FB6F-144A-D33C21245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3D5F373D-C951-5A9D-C804-1F36A2E90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99C37CE-8129-2744-0BA7-C0944CB24CD1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99C37CE-8129-2744-0BA7-C0944CB24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ACA5E90-6165-8A2E-DFD1-DA87EFC2D1E4}"/>
                  </a:ext>
                </a:extLst>
              </p:cNvPr>
              <p:cNvSpPr txBox="1"/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ACA5E90-6165-8A2E-DFD1-DA87EFC2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6EEEDF9-E300-C4EB-4B6F-3945BE562ED4}"/>
              </a:ext>
            </a:extLst>
          </p:cNvPr>
          <p:cNvCxnSpPr>
            <a:cxnSpLocks/>
          </p:cNvCxnSpPr>
          <p:nvPr/>
        </p:nvCxnSpPr>
        <p:spPr>
          <a:xfrm>
            <a:off x="3424590" y="2539878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28C802-BBBB-9E14-1C93-5CCCD8FD9D8C}"/>
                  </a:ext>
                </a:extLst>
              </p:cNvPr>
              <p:cNvSpPr txBox="1"/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28C802-BBBB-9E14-1C93-5CCCD8FD9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475A082-83C0-767E-B3AD-6ECEED0FFD64}"/>
                  </a:ext>
                </a:extLst>
              </p:cNvPr>
              <p:cNvSpPr txBox="1"/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475A082-83C0-767E-B3AD-6ECEED0F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5E5D001-2DF9-EAE0-5D0D-59E27467D336}"/>
                  </a:ext>
                </a:extLst>
              </p:cNvPr>
              <p:cNvSpPr txBox="1"/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5E5D001-2DF9-EAE0-5D0D-59E27467D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441ED62-942D-D062-CCB1-4F7B2A2B20F9}"/>
                  </a:ext>
                </a:extLst>
              </p:cNvPr>
              <p:cNvSpPr txBox="1"/>
              <p:nvPr/>
            </p:nvSpPr>
            <p:spPr>
              <a:xfrm>
                <a:off x="9344771" y="5370319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441ED62-942D-D062-CCB1-4F7B2A2B2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1" y="5370319"/>
                <a:ext cx="1512209" cy="490199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18D1BC8C-0387-90E7-5882-13F43C910CF2}"/>
                  </a:ext>
                </a:extLst>
              </p:cNvPr>
              <p:cNvSpPr txBox="1"/>
              <p:nvPr/>
            </p:nvSpPr>
            <p:spPr>
              <a:xfrm>
                <a:off x="9435330" y="5758729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18D1BC8C-0387-90E7-5882-13F43C910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30" y="5758729"/>
                <a:ext cx="1648925" cy="468205"/>
              </a:xfrm>
              <a:prstGeom prst="rect">
                <a:avLst/>
              </a:prstGeom>
              <a:blipFill>
                <a:blip r:embed="rId8"/>
                <a:stretch>
                  <a:fillRect l="-769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F1F071A1-EB8F-E46B-4483-BFE5E6D1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" y="2377373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C313DF4-20B3-2865-7521-3299B19E58E7}"/>
              </a:ext>
            </a:extLst>
          </p:cNvPr>
          <p:cNvCxnSpPr>
            <a:cxnSpLocks/>
          </p:cNvCxnSpPr>
          <p:nvPr/>
        </p:nvCxnSpPr>
        <p:spPr>
          <a:xfrm>
            <a:off x="3529693" y="5944921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2758708-6242-4A9E-C5E3-87F216026405}"/>
                  </a:ext>
                </a:extLst>
              </p:cNvPr>
              <p:cNvSpPr txBox="1"/>
              <p:nvPr/>
            </p:nvSpPr>
            <p:spPr>
              <a:xfrm>
                <a:off x="5296862" y="5432450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2758708-6242-4A9E-C5E3-87F216026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862" y="5432450"/>
                <a:ext cx="1512209" cy="468205"/>
              </a:xfrm>
              <a:prstGeom prst="rect">
                <a:avLst/>
              </a:prstGeom>
              <a:blipFill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DCA1312-3414-9BFC-AC92-B6454A438CF5}"/>
                  </a:ext>
                </a:extLst>
              </p:cNvPr>
              <p:cNvSpPr txBox="1"/>
              <p:nvPr/>
            </p:nvSpPr>
            <p:spPr>
              <a:xfrm>
                <a:off x="1283125" y="5752719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DCA1312-3414-9BFC-AC92-B6454A438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25" y="5752719"/>
                <a:ext cx="1648925" cy="468205"/>
              </a:xfrm>
              <a:prstGeom prst="rect">
                <a:avLst/>
              </a:prstGeom>
              <a:blipFill>
                <a:blip r:embed="rId11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102DF2B-50D0-01BA-8BD7-BE0CE737BE88}"/>
              </a:ext>
            </a:extLst>
          </p:cNvPr>
          <p:cNvSpPr/>
          <p:nvPr/>
        </p:nvSpPr>
        <p:spPr>
          <a:xfrm>
            <a:off x="386042" y="2726445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7D6B04E-60D8-0569-B47A-640B007C1FD0}"/>
              </a:ext>
            </a:extLst>
          </p:cNvPr>
          <p:cNvCxnSpPr/>
          <p:nvPr/>
        </p:nvCxnSpPr>
        <p:spPr>
          <a:xfrm>
            <a:off x="542744" y="226811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E54811-E0ED-FAFD-0B62-D5C87343CC1C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E54811-E0ED-FAFD-0B62-D5C87343C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2D8558CE-B9FE-60B0-18D1-13D7A8368DE4}"/>
                  </a:ext>
                </a:extLst>
              </p:cNvPr>
              <p:cNvSpPr txBox="1"/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2D8558CE-B9FE-60B0-18D1-13D7A836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D826F157-612D-D117-BB0B-408E014CE589}"/>
              </a:ext>
            </a:extLst>
          </p:cNvPr>
          <p:cNvCxnSpPr>
            <a:cxnSpLocks/>
          </p:cNvCxnSpPr>
          <p:nvPr/>
        </p:nvCxnSpPr>
        <p:spPr>
          <a:xfrm flipH="1">
            <a:off x="699444" y="2883146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F3C991B1-FEB2-8FE6-60B8-97238CCF0423}"/>
              </a:ext>
            </a:extLst>
          </p:cNvPr>
          <p:cNvCxnSpPr>
            <a:cxnSpLocks/>
            <a:endCxn id="9252" idx="0"/>
          </p:cNvCxnSpPr>
          <p:nvPr/>
        </p:nvCxnSpPr>
        <p:spPr>
          <a:xfrm>
            <a:off x="542743" y="3039847"/>
            <a:ext cx="0" cy="2790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5" name="直線矢印コネクタ 9224">
            <a:extLst>
              <a:ext uri="{FF2B5EF4-FFF2-40B4-BE49-F238E27FC236}">
                <a16:creationId xmlns:a16="http://schemas.microsoft.com/office/drawing/2014/main" id="{8AAF0F80-F391-9F30-5512-DE0CDC27E47E}"/>
              </a:ext>
            </a:extLst>
          </p:cNvPr>
          <p:cNvCxnSpPr>
            <a:cxnSpLocks/>
          </p:cNvCxnSpPr>
          <p:nvPr/>
        </p:nvCxnSpPr>
        <p:spPr>
          <a:xfrm>
            <a:off x="3424589" y="343491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59D28695-E5B5-3B66-B78A-D10CA960E39C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32567DD6-565B-C5C2-A4E2-BCADF750F7E7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32567DD6-565B-C5C2-A4E2-BCADF750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15C1BB5C-E538-C4C5-46CA-F53820F8C22A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AEC2D31B-1586-52C1-BA60-93585E6D29DF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B4719890-D865-3FD4-40B7-4D36AD9E6899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286EB507-753C-DD6F-BC1B-A5D4AC3079A8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正方形/長方形 9239">
            <a:extLst>
              <a:ext uri="{FF2B5EF4-FFF2-40B4-BE49-F238E27FC236}">
                <a16:creationId xmlns:a16="http://schemas.microsoft.com/office/drawing/2014/main" id="{40A63619-6755-6377-C1DD-D342E9114146}"/>
              </a:ext>
            </a:extLst>
          </p:cNvPr>
          <p:cNvSpPr/>
          <p:nvPr/>
        </p:nvSpPr>
        <p:spPr>
          <a:xfrm>
            <a:off x="2172288" y="386462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B226A3DA-800A-09D3-3323-8D19F3A96F30}"/>
                  </a:ext>
                </a:extLst>
              </p:cNvPr>
              <p:cNvSpPr txBox="1"/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B226A3DA-800A-09D3-3323-8D19F3A9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2" name="直線矢印コネクタ 9241">
            <a:extLst>
              <a:ext uri="{FF2B5EF4-FFF2-40B4-BE49-F238E27FC236}">
                <a16:creationId xmlns:a16="http://schemas.microsoft.com/office/drawing/2014/main" id="{8E72A52D-12CA-67FF-F668-6C943C3C792D}"/>
              </a:ext>
            </a:extLst>
          </p:cNvPr>
          <p:cNvCxnSpPr>
            <a:cxnSpLocks/>
          </p:cNvCxnSpPr>
          <p:nvPr/>
        </p:nvCxnSpPr>
        <p:spPr>
          <a:xfrm>
            <a:off x="2494373" y="4021142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直線矢印コネクタ 9242">
            <a:extLst>
              <a:ext uri="{FF2B5EF4-FFF2-40B4-BE49-F238E27FC236}">
                <a16:creationId xmlns:a16="http://schemas.microsoft.com/office/drawing/2014/main" id="{F3F635C1-8BB6-5CDA-8F26-FB8D47FFB2C1}"/>
              </a:ext>
            </a:extLst>
          </p:cNvPr>
          <p:cNvCxnSpPr>
            <a:cxnSpLocks/>
          </p:cNvCxnSpPr>
          <p:nvPr/>
        </p:nvCxnSpPr>
        <p:spPr>
          <a:xfrm>
            <a:off x="3447417" y="4153829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5" name="直線矢印コネクタ 9244">
            <a:extLst>
              <a:ext uri="{FF2B5EF4-FFF2-40B4-BE49-F238E27FC236}">
                <a16:creationId xmlns:a16="http://schemas.microsoft.com/office/drawing/2014/main" id="{86AD1073-EEA2-A422-2C87-D53336A5F8CC}"/>
              </a:ext>
            </a:extLst>
          </p:cNvPr>
          <p:cNvCxnSpPr>
            <a:cxnSpLocks/>
          </p:cNvCxnSpPr>
          <p:nvPr/>
        </p:nvCxnSpPr>
        <p:spPr>
          <a:xfrm>
            <a:off x="2336116" y="4196016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6" name="正方形/長方形 9245">
            <a:extLst>
              <a:ext uri="{FF2B5EF4-FFF2-40B4-BE49-F238E27FC236}">
                <a16:creationId xmlns:a16="http://schemas.microsoft.com/office/drawing/2014/main" id="{D58BE17A-646B-A5A8-5B46-79E71B605786}"/>
              </a:ext>
            </a:extLst>
          </p:cNvPr>
          <p:cNvSpPr/>
          <p:nvPr/>
        </p:nvSpPr>
        <p:spPr>
          <a:xfrm>
            <a:off x="2188373" y="4469027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7" name="テキスト ボックス 9246">
                <a:extLst>
                  <a:ext uri="{FF2B5EF4-FFF2-40B4-BE49-F238E27FC236}">
                    <a16:creationId xmlns:a16="http://schemas.microsoft.com/office/drawing/2014/main" id="{8F9F5579-302E-41EA-F726-8C8E165BA65C}"/>
                  </a:ext>
                </a:extLst>
              </p:cNvPr>
              <p:cNvSpPr txBox="1"/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47" name="テキスト ボックス 9246">
                <a:extLst>
                  <a:ext uri="{FF2B5EF4-FFF2-40B4-BE49-F238E27FC236}">
                    <a16:creationId xmlns:a16="http://schemas.microsoft.com/office/drawing/2014/main" id="{8F9F5579-302E-41EA-F726-8C8E165BA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8" name="直線矢印コネクタ 9247">
            <a:extLst>
              <a:ext uri="{FF2B5EF4-FFF2-40B4-BE49-F238E27FC236}">
                <a16:creationId xmlns:a16="http://schemas.microsoft.com/office/drawing/2014/main" id="{86025E0B-26EC-F3FC-5F89-1B6CCBBF8628}"/>
              </a:ext>
            </a:extLst>
          </p:cNvPr>
          <p:cNvCxnSpPr>
            <a:cxnSpLocks/>
          </p:cNvCxnSpPr>
          <p:nvPr/>
        </p:nvCxnSpPr>
        <p:spPr>
          <a:xfrm>
            <a:off x="2510458" y="4625543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9" name="直線矢印コネクタ 9248">
            <a:extLst>
              <a:ext uri="{FF2B5EF4-FFF2-40B4-BE49-F238E27FC236}">
                <a16:creationId xmlns:a16="http://schemas.microsoft.com/office/drawing/2014/main" id="{AA459931-106A-3E5F-C90E-4BBAF3C9913A}"/>
              </a:ext>
            </a:extLst>
          </p:cNvPr>
          <p:cNvCxnSpPr>
            <a:cxnSpLocks/>
          </p:cNvCxnSpPr>
          <p:nvPr/>
        </p:nvCxnSpPr>
        <p:spPr>
          <a:xfrm>
            <a:off x="3463502" y="4758230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2" name="正方形/長方形 9251">
            <a:extLst>
              <a:ext uri="{FF2B5EF4-FFF2-40B4-BE49-F238E27FC236}">
                <a16:creationId xmlns:a16="http://schemas.microsoft.com/office/drawing/2014/main" id="{8F012BE9-4C6C-7612-0567-49CD4BAE47BB}"/>
              </a:ext>
            </a:extLst>
          </p:cNvPr>
          <p:cNvSpPr/>
          <p:nvPr/>
        </p:nvSpPr>
        <p:spPr>
          <a:xfrm>
            <a:off x="386042" y="5830120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54" name="直線矢印コネクタ 9253">
            <a:extLst>
              <a:ext uri="{FF2B5EF4-FFF2-40B4-BE49-F238E27FC236}">
                <a16:creationId xmlns:a16="http://schemas.microsoft.com/office/drawing/2014/main" id="{27642FDB-66FE-EFF0-EE09-F480A7AA725E}"/>
              </a:ext>
            </a:extLst>
          </p:cNvPr>
          <p:cNvCxnSpPr>
            <a:cxnSpLocks/>
          </p:cNvCxnSpPr>
          <p:nvPr/>
        </p:nvCxnSpPr>
        <p:spPr>
          <a:xfrm flipH="1">
            <a:off x="672453" y="5995388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5" name="テキスト ボックス 9254">
                <a:extLst>
                  <a:ext uri="{FF2B5EF4-FFF2-40B4-BE49-F238E27FC236}">
                    <a16:creationId xmlns:a16="http://schemas.microsoft.com/office/drawing/2014/main" id="{2EC42868-19DE-ED6D-515A-2D3B1354B1D1}"/>
                  </a:ext>
                </a:extLst>
              </p:cNvPr>
              <p:cNvSpPr txBox="1"/>
              <p:nvPr/>
            </p:nvSpPr>
            <p:spPr>
              <a:xfrm>
                <a:off x="2692350" y="6414763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55" name="テキスト ボックス 9254">
                <a:extLst>
                  <a:ext uri="{FF2B5EF4-FFF2-40B4-BE49-F238E27FC236}">
                    <a16:creationId xmlns:a16="http://schemas.microsoft.com/office/drawing/2014/main" id="{2EC42868-19DE-ED6D-515A-2D3B1354B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50" y="6414763"/>
                <a:ext cx="872738" cy="3815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56" name="直線矢印コネクタ 9255">
            <a:extLst>
              <a:ext uri="{FF2B5EF4-FFF2-40B4-BE49-F238E27FC236}">
                <a16:creationId xmlns:a16="http://schemas.microsoft.com/office/drawing/2014/main" id="{B136B089-903F-63BE-1662-1E52708D0917}"/>
              </a:ext>
            </a:extLst>
          </p:cNvPr>
          <p:cNvCxnSpPr>
            <a:cxnSpLocks/>
          </p:cNvCxnSpPr>
          <p:nvPr/>
        </p:nvCxnSpPr>
        <p:spPr>
          <a:xfrm>
            <a:off x="533694" y="6595984"/>
            <a:ext cx="6707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7" name="テキスト ボックス 9256">
                <a:extLst>
                  <a:ext uri="{FF2B5EF4-FFF2-40B4-BE49-F238E27FC236}">
                    <a16:creationId xmlns:a16="http://schemas.microsoft.com/office/drawing/2014/main" id="{BA969D60-8E3C-1707-6F1E-8A40824151A4}"/>
                  </a:ext>
                </a:extLst>
              </p:cNvPr>
              <p:cNvSpPr txBox="1"/>
              <p:nvPr/>
            </p:nvSpPr>
            <p:spPr>
              <a:xfrm>
                <a:off x="1147788" y="6405772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57" name="テキスト ボックス 9256">
                <a:extLst>
                  <a:ext uri="{FF2B5EF4-FFF2-40B4-BE49-F238E27FC236}">
                    <a16:creationId xmlns:a16="http://schemas.microsoft.com/office/drawing/2014/main" id="{BA969D60-8E3C-1707-6F1E-8A40824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8" y="6405772"/>
                <a:ext cx="872738" cy="37427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58" name="正方形/長方形 9257">
            <a:extLst>
              <a:ext uri="{FF2B5EF4-FFF2-40B4-BE49-F238E27FC236}">
                <a16:creationId xmlns:a16="http://schemas.microsoft.com/office/drawing/2014/main" id="{FA6C81C5-7B2C-9837-B13B-DF15DB0E3C86}"/>
              </a:ext>
            </a:extLst>
          </p:cNvPr>
          <p:cNvSpPr/>
          <p:nvPr/>
        </p:nvSpPr>
        <p:spPr>
          <a:xfrm>
            <a:off x="2208557" y="6445197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59" name="直線矢印コネクタ 9258">
            <a:extLst>
              <a:ext uri="{FF2B5EF4-FFF2-40B4-BE49-F238E27FC236}">
                <a16:creationId xmlns:a16="http://schemas.microsoft.com/office/drawing/2014/main" id="{BF08E41C-1806-02D9-F5EE-82C4850CE491}"/>
              </a:ext>
            </a:extLst>
          </p:cNvPr>
          <p:cNvCxnSpPr>
            <a:cxnSpLocks/>
          </p:cNvCxnSpPr>
          <p:nvPr/>
        </p:nvCxnSpPr>
        <p:spPr>
          <a:xfrm>
            <a:off x="1876733" y="6601898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0" name="直線矢印コネクタ 9259">
            <a:extLst>
              <a:ext uri="{FF2B5EF4-FFF2-40B4-BE49-F238E27FC236}">
                <a16:creationId xmlns:a16="http://schemas.microsoft.com/office/drawing/2014/main" id="{6BFAE7C5-5928-9DA6-62F3-2F32EA847DDF}"/>
              </a:ext>
            </a:extLst>
          </p:cNvPr>
          <p:cNvCxnSpPr>
            <a:cxnSpLocks/>
          </p:cNvCxnSpPr>
          <p:nvPr/>
        </p:nvCxnSpPr>
        <p:spPr>
          <a:xfrm>
            <a:off x="2521959" y="6601898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3" name="直線矢印コネクタ 9262">
            <a:extLst>
              <a:ext uri="{FF2B5EF4-FFF2-40B4-BE49-F238E27FC236}">
                <a16:creationId xmlns:a16="http://schemas.microsoft.com/office/drawing/2014/main" id="{2AB91338-AFF2-90B4-78FE-98D599AF8F79}"/>
              </a:ext>
            </a:extLst>
          </p:cNvPr>
          <p:cNvCxnSpPr>
            <a:cxnSpLocks/>
          </p:cNvCxnSpPr>
          <p:nvPr/>
        </p:nvCxnSpPr>
        <p:spPr>
          <a:xfrm>
            <a:off x="533694" y="6143522"/>
            <a:ext cx="0" cy="6527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7" name="直線矢印コネクタ 9266">
            <a:extLst>
              <a:ext uri="{FF2B5EF4-FFF2-40B4-BE49-F238E27FC236}">
                <a16:creationId xmlns:a16="http://schemas.microsoft.com/office/drawing/2014/main" id="{3E928707-16FE-C59C-9D81-257A98D9D372}"/>
              </a:ext>
            </a:extLst>
          </p:cNvPr>
          <p:cNvCxnSpPr>
            <a:cxnSpLocks/>
          </p:cNvCxnSpPr>
          <p:nvPr/>
        </p:nvCxnSpPr>
        <p:spPr>
          <a:xfrm>
            <a:off x="3463502" y="6602136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68" name="テキスト ボックス 9267">
                <a:extLst>
                  <a:ext uri="{FF2B5EF4-FFF2-40B4-BE49-F238E27FC236}">
                    <a16:creationId xmlns:a16="http://schemas.microsoft.com/office/drawing/2014/main" id="{AFAB45B1-5D10-E3CA-93E9-4756DAC125DD}"/>
                  </a:ext>
                </a:extLst>
              </p:cNvPr>
              <p:cNvSpPr txBox="1"/>
              <p:nvPr/>
            </p:nvSpPr>
            <p:spPr>
              <a:xfrm>
                <a:off x="5126801" y="6115068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68" name="テキスト ボックス 9267">
                <a:extLst>
                  <a:ext uri="{FF2B5EF4-FFF2-40B4-BE49-F238E27FC236}">
                    <a16:creationId xmlns:a16="http://schemas.microsoft.com/office/drawing/2014/main" id="{AFAB45B1-5D10-E3CA-93E9-4756DAC12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01" y="6115068"/>
                <a:ext cx="1512209" cy="461665"/>
              </a:xfrm>
              <a:prstGeom prst="rect">
                <a:avLst/>
              </a:prstGeom>
              <a:blipFill>
                <a:blip r:embed="rId22"/>
                <a:stretch>
                  <a:fillRect l="-833" r="-40000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63A0EC9-65D0-8068-55F4-1A6FF97BC304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A62F147-4C28-475B-1BFC-4EB688EFD5C2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9D8989CC-8F5A-8F28-5CBC-EE5AB8F4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ree cogwheel gear rack vector">
            <a:extLst>
              <a:ext uri="{FF2B5EF4-FFF2-40B4-BE49-F238E27FC236}">
                <a16:creationId xmlns:a16="http://schemas.microsoft.com/office/drawing/2014/main" id="{EE04E24F-88E9-9977-BF1B-3466ADD4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5" y="40880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ree cogwheel gear rack vector">
            <a:extLst>
              <a:ext uri="{FF2B5EF4-FFF2-40B4-BE49-F238E27FC236}">
                <a16:creationId xmlns:a16="http://schemas.microsoft.com/office/drawing/2014/main" id="{8E7EAEF7-55B3-3A73-0516-B52079D4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2" y="4677217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ree cogwheel gear rack vector">
            <a:extLst>
              <a:ext uri="{FF2B5EF4-FFF2-40B4-BE49-F238E27FC236}">
                <a16:creationId xmlns:a16="http://schemas.microsoft.com/office/drawing/2014/main" id="{17B5F549-0AD4-7ECE-E10A-3AC486B0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8" y="5489501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ree cogwheel gear rack vector">
            <a:extLst>
              <a:ext uri="{FF2B5EF4-FFF2-40B4-BE49-F238E27FC236}">
                <a16:creationId xmlns:a16="http://schemas.microsoft.com/office/drawing/2014/main" id="{F8F26B46-BD51-E167-4B46-E239AB7F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20" y="6304520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円/楕円 60">
            <a:extLst>
              <a:ext uri="{FF2B5EF4-FFF2-40B4-BE49-F238E27FC236}">
                <a16:creationId xmlns:a16="http://schemas.microsoft.com/office/drawing/2014/main" id="{3E548019-1E27-90DA-2757-901DEED66414}"/>
              </a:ext>
            </a:extLst>
          </p:cNvPr>
          <p:cNvSpPr/>
          <p:nvPr/>
        </p:nvSpPr>
        <p:spPr>
          <a:xfrm>
            <a:off x="4871864" y="1844824"/>
            <a:ext cx="2088232" cy="9291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40144761-8793-8D27-05A6-7E54711E72A6}"/>
                  </a:ext>
                </a:extLst>
              </p:cNvPr>
              <p:cNvSpPr txBox="1"/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40144761-8793-8D27-05A6-7E54711E7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59" y="2027407"/>
                <a:ext cx="1512209" cy="461665"/>
              </a:xfrm>
              <a:prstGeom prst="rect">
                <a:avLst/>
              </a:prstGeom>
              <a:blipFill>
                <a:blip r:embed="rId2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" name="図 44">
            <a:extLst>
              <a:ext uri="{FF2B5EF4-FFF2-40B4-BE49-F238E27FC236}">
                <a16:creationId xmlns:a16="http://schemas.microsoft.com/office/drawing/2014/main" id="{29DA7FD8-EE01-4D67-6E2B-02A6E4A2F731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95" y="1713564"/>
            <a:ext cx="11445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テキスト ボックス 9225">
                <a:extLst>
                  <a:ext uri="{FF2B5EF4-FFF2-40B4-BE49-F238E27FC236}">
                    <a16:creationId xmlns:a16="http://schemas.microsoft.com/office/drawing/2014/main" id="{8DF3BAF1-78F3-17E2-4459-F4D46CBEB63C}"/>
                  </a:ext>
                </a:extLst>
              </p:cNvPr>
              <p:cNvSpPr txBox="1"/>
              <p:nvPr/>
            </p:nvSpPr>
            <p:spPr>
              <a:xfrm>
                <a:off x="5087888" y="2947846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26" name="テキスト ボックス 9225">
                <a:extLst>
                  <a:ext uri="{FF2B5EF4-FFF2-40B4-BE49-F238E27FC236}">
                    <a16:creationId xmlns:a16="http://schemas.microsoft.com/office/drawing/2014/main" id="{8DF3BAF1-78F3-17E2-4459-F4D46CBEB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2947846"/>
                <a:ext cx="1512209" cy="461665"/>
              </a:xfrm>
              <a:prstGeom prst="rect">
                <a:avLst/>
              </a:prstGeom>
              <a:blipFill>
                <a:blip r:embed="rId26"/>
                <a:stretch>
                  <a:fillRect l="-833" r="-28333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44" name="テキスト ボックス 9243">
                <a:extLst>
                  <a:ext uri="{FF2B5EF4-FFF2-40B4-BE49-F238E27FC236}">
                    <a16:creationId xmlns:a16="http://schemas.microsoft.com/office/drawing/2014/main" id="{6E2944CF-4540-12EA-B50A-FBC4FAC43244}"/>
                  </a:ext>
                </a:extLst>
              </p:cNvPr>
              <p:cNvSpPr txBox="1"/>
              <p:nvPr/>
            </p:nvSpPr>
            <p:spPr>
              <a:xfrm>
                <a:off x="5110716" y="3666761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44" name="テキスト ボックス 9243">
                <a:extLst>
                  <a:ext uri="{FF2B5EF4-FFF2-40B4-BE49-F238E27FC236}">
                    <a16:creationId xmlns:a16="http://schemas.microsoft.com/office/drawing/2014/main" id="{6E2944CF-4540-12EA-B50A-FBC4FAC4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716" y="3666761"/>
                <a:ext cx="1512209" cy="461665"/>
              </a:xfrm>
              <a:prstGeom prst="rect">
                <a:avLst/>
              </a:prstGeom>
              <a:blipFill>
                <a:blip r:embed="rId27"/>
                <a:stretch>
                  <a:fillRect l="-833" r="-29167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50" name="テキスト ボックス 9249">
                <a:extLst>
                  <a:ext uri="{FF2B5EF4-FFF2-40B4-BE49-F238E27FC236}">
                    <a16:creationId xmlns:a16="http://schemas.microsoft.com/office/drawing/2014/main" id="{60184121-AD88-5967-E864-CD1C87E01D70}"/>
                  </a:ext>
                </a:extLst>
              </p:cNvPr>
              <p:cNvSpPr txBox="1"/>
              <p:nvPr/>
            </p:nvSpPr>
            <p:spPr>
              <a:xfrm>
                <a:off x="5126801" y="42711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50" name="テキスト ボックス 9249">
                <a:extLst>
                  <a:ext uri="{FF2B5EF4-FFF2-40B4-BE49-F238E27FC236}">
                    <a16:creationId xmlns:a16="http://schemas.microsoft.com/office/drawing/2014/main" id="{60184121-AD88-5967-E864-CD1C87E0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01" y="4271162"/>
                <a:ext cx="1512209" cy="461665"/>
              </a:xfrm>
              <a:prstGeom prst="rect">
                <a:avLst/>
              </a:prstGeom>
              <a:blipFill>
                <a:blip r:embed="rId28"/>
                <a:stretch>
                  <a:fillRect l="-833" r="-29167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禁止 9216">
            <a:extLst>
              <a:ext uri="{FF2B5EF4-FFF2-40B4-BE49-F238E27FC236}">
                <a16:creationId xmlns:a16="http://schemas.microsoft.com/office/drawing/2014/main" id="{80634B4B-9AC3-8AB2-6656-D4DA8687AFD9}"/>
              </a:ext>
            </a:extLst>
          </p:cNvPr>
          <p:cNvSpPr/>
          <p:nvPr/>
        </p:nvSpPr>
        <p:spPr>
          <a:xfrm>
            <a:off x="5296862" y="3061029"/>
            <a:ext cx="1354178" cy="1354178"/>
          </a:xfrm>
          <a:prstGeom prst="noSmoking">
            <a:avLst>
              <a:gd name="adj" fmla="val 33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918DCCE-EFC6-C8FD-6C39-E377FA5EF156}"/>
              </a:ext>
            </a:extLst>
          </p:cNvPr>
          <p:cNvSpPr txBox="1"/>
          <p:nvPr/>
        </p:nvSpPr>
        <p:spPr>
          <a:xfrm>
            <a:off x="6840866" y="2906776"/>
            <a:ext cx="4624112" cy="123695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DH Ratchet message arrives out of order or gets lost, </a:t>
            </a:r>
            <a:r>
              <a:rPr lang="en-US" altLang="ja-JP" sz="2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Bob</a:t>
            </a:r>
            <a:r>
              <a:rPr kumimoji="1" lang="en-US" altLang="ja-JP" sz="2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loses </a:t>
            </a:r>
            <a:r>
              <a:rPr kumimoji="1" lang="en-US" altLang="ja-JP" sz="2400" i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immediate decryption </a:t>
            </a:r>
            <a:r>
              <a:rPr kumimoji="1" lang="en-US" altLang="ja-JP" sz="2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 </a:t>
            </a:r>
            <a:endParaRPr kumimoji="1" lang="ja-JP" altLang="en-US" sz="2400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219" name="禁止 9218">
            <a:extLst>
              <a:ext uri="{FF2B5EF4-FFF2-40B4-BE49-F238E27FC236}">
                <a16:creationId xmlns:a16="http://schemas.microsoft.com/office/drawing/2014/main" id="{8D02EB49-767B-A233-F13E-AB2575F9D643}"/>
              </a:ext>
            </a:extLst>
          </p:cNvPr>
          <p:cNvSpPr/>
          <p:nvPr/>
        </p:nvSpPr>
        <p:spPr>
          <a:xfrm>
            <a:off x="169033" y="2564569"/>
            <a:ext cx="727109" cy="727109"/>
          </a:xfrm>
          <a:prstGeom prst="noSmoking">
            <a:avLst>
              <a:gd name="adj" fmla="val 33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88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81DA-470B-2959-923D-D7D0099CD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円/楕円 9253">
            <a:extLst>
              <a:ext uri="{FF2B5EF4-FFF2-40B4-BE49-F238E27FC236}">
                <a16:creationId xmlns:a16="http://schemas.microsoft.com/office/drawing/2014/main" id="{00E6354E-0EAA-113A-865A-132B8453FB15}"/>
              </a:ext>
            </a:extLst>
          </p:cNvPr>
          <p:cNvSpPr/>
          <p:nvPr/>
        </p:nvSpPr>
        <p:spPr>
          <a:xfrm>
            <a:off x="3935760" y="2883146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BFB2E05C-4388-8653-B793-64FEB3DB239F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Practice…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71C11BBC-8316-E638-24A7-D215E12A65AD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4B3A5C81-FD9A-1BA0-8DCF-9543E397D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24FE41B6-3405-43EC-03D2-7B9641A73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122F7D5A-F0BE-C128-5997-BF121EB95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BB288E28-DB64-6E62-05F4-D6A0E4335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46075EF9-2CF0-4FDC-9DF8-CD6043B7F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2CFE4C1B-1C5E-F9A3-CC91-E819D43E1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88C10491-8C45-7C5B-01F7-F1D78D5B9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D02DC93F-A929-2154-566C-3978A9DFF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69EABB9-205A-C1E1-D6E5-B9A482C84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FE99FD21-5F14-C742-C231-D345C3FF9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13FB64A5-2A6A-1CF6-E03B-5D4039DCB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8E620DEC-5787-A16B-E9D9-F6E5C2292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A2280FD3-FEF4-FD86-B61D-C2F4C1095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C97476CB-28FE-F82A-8EEF-72F639BC3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0B963FD7-497D-7577-DDF5-F21DB6B22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76955BA2-D629-2612-0ABF-958B87C1B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14C1969B-FD5B-E5A9-77BC-CDF4EC85052F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1D4CB9A0-4D0E-C2B4-02EE-6D5EC0F00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A9D2A5EB-EF8A-4AA8-8D90-CD2C96D28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4B94085B-7BF4-0E17-BD94-F8F644087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C3228633-96C0-8204-C945-51A12AE1C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A3FFF870-457D-82FF-D9EC-0A9A61404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E9FC6C49-F933-CBAA-415C-E927BB756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BEBD8184-656A-BAAB-9B7D-F33EA4B89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38F74929-9129-40F0-D704-DB4E2B52B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C715D22F-2B17-4518-3C72-307F606E5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014AB15F-4552-44E6-4DAF-EE7824104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4203346F-194C-71A4-EA1B-237AF0089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688071CB-5FA9-FA71-58FB-2E24E3123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3ED28BE3-802A-7570-B909-6078B1EA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7CE699E3-020C-2BDD-9907-B6C912EFC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80A6E38B-AE8B-63BE-2880-BDB5BA965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8A504129-C9FC-DDF6-279D-AA5C696B3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1F2451A-5350-0C3B-711A-0415AB2A3876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BA5D0C8-D961-9EAA-CA3D-4F817E73B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32B3059-C887-FFFF-BDCA-0F167EB3C39D}"/>
                  </a:ext>
                </a:extLst>
              </p:cNvPr>
              <p:cNvSpPr txBox="1"/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564F3E-34DA-5A68-A822-40211FB08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EE54EDA2-33AC-D664-990D-60548F0EA23B}"/>
              </a:ext>
            </a:extLst>
          </p:cNvPr>
          <p:cNvCxnSpPr>
            <a:cxnSpLocks/>
          </p:cNvCxnSpPr>
          <p:nvPr/>
        </p:nvCxnSpPr>
        <p:spPr>
          <a:xfrm>
            <a:off x="3424590" y="3429000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54175A2-AE0C-3C42-7B32-56EC00F8B9EF}"/>
                  </a:ext>
                </a:extLst>
              </p:cNvPr>
              <p:cNvSpPr txBox="1"/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3C6632C-2E58-8DB3-3005-226AF594A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6F3CC52-D201-E6C4-467C-2BD0C0BF0179}"/>
                  </a:ext>
                </a:extLst>
              </p:cNvPr>
              <p:cNvSpPr txBox="1"/>
              <p:nvPr/>
            </p:nvSpPr>
            <p:spPr>
              <a:xfrm>
                <a:off x="4458754" y="2916529"/>
                <a:ext cx="2854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6F3CC52-D201-E6C4-467C-2BD0C0BF0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54" y="2916529"/>
                <a:ext cx="2854171" cy="830997"/>
              </a:xfrm>
              <a:prstGeom prst="rect">
                <a:avLst/>
              </a:prstGeom>
              <a:blipFill>
                <a:blip r:embed="rId5"/>
                <a:stretch>
                  <a:fillRect l="-1327" t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AAEE4C9-0CB7-DB8E-7C88-746026BA68C7}"/>
                  </a:ext>
                </a:extLst>
              </p:cNvPr>
              <p:cNvSpPr txBox="1"/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2AD3B36-C932-1A72-B6FE-7B92648B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CE12D8F-E3DF-5FF2-EC6F-B889E7D247C1}"/>
                  </a:ext>
                </a:extLst>
              </p:cNvPr>
              <p:cNvSpPr txBox="1"/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1F9D273-1EF5-C8BC-4102-E67408F7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5EED77DE-CF93-5776-67DF-B9BBB4F8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" y="2377373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2AC0FF0-BD4F-2563-82A0-0F3238022507}"/>
              </a:ext>
            </a:extLst>
          </p:cNvPr>
          <p:cNvSpPr/>
          <p:nvPr/>
        </p:nvSpPr>
        <p:spPr>
          <a:xfrm>
            <a:off x="386042" y="2726445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5B6C8D1-E882-4A7F-D26B-F45570CE907C}"/>
              </a:ext>
            </a:extLst>
          </p:cNvPr>
          <p:cNvCxnSpPr/>
          <p:nvPr/>
        </p:nvCxnSpPr>
        <p:spPr>
          <a:xfrm>
            <a:off x="542744" y="226811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0B55A38-5A2B-8398-AF00-491C24D02B77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DBBCC5-4C5F-D9C0-858C-A97497D9E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2FBA638F-60B1-2466-9599-BC96F8583DF6}"/>
                  </a:ext>
                </a:extLst>
              </p:cNvPr>
              <p:cNvSpPr txBox="1"/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2BAAA03-EA65-8C04-5DAE-667B910A8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9157C5B-92D3-E303-A602-4593D84147BE}"/>
              </a:ext>
            </a:extLst>
          </p:cNvPr>
          <p:cNvCxnSpPr>
            <a:cxnSpLocks/>
          </p:cNvCxnSpPr>
          <p:nvPr/>
        </p:nvCxnSpPr>
        <p:spPr>
          <a:xfrm flipH="1">
            <a:off x="699444" y="2883146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92668A26-1911-293A-2921-DCDCAB1438B9}"/>
              </a:ext>
            </a:extLst>
          </p:cNvPr>
          <p:cNvCxnSpPr>
            <a:cxnSpLocks/>
          </p:cNvCxnSpPr>
          <p:nvPr/>
        </p:nvCxnSpPr>
        <p:spPr>
          <a:xfrm>
            <a:off x="542743" y="3039847"/>
            <a:ext cx="0" cy="2790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26F982F3-F3AC-D1E1-117A-79E32DE651CF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F98FA38B-13E2-794A-5F87-D331E728D4B8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36A4E26D-9CAC-5364-5645-D312CE18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BA85FE12-D3BD-E4F2-770E-6AFAEDDF2EE7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D1E34A3D-DCB1-2B5D-0BF9-EAE177F7666C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E7B6338D-7B0A-38A1-0582-B96E1672B8F5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27E8F7D7-B4FB-5C52-6A97-4B733FC39989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96BEDF-0F66-A279-147E-A8B50292078C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C75AD42-FDD5-ED01-05B6-160ABFACA1A9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9E69A839-3CB1-7DEF-2510-6447DFFB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7" name="直線矢印コネクタ 9226">
            <a:extLst>
              <a:ext uri="{FF2B5EF4-FFF2-40B4-BE49-F238E27FC236}">
                <a16:creationId xmlns:a16="http://schemas.microsoft.com/office/drawing/2014/main" id="{C02794D2-B24F-FC92-A669-38AE73B71F6C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5" name="Picture 2" descr="Free cogwheel gear rack vector">
            <a:extLst>
              <a:ext uri="{FF2B5EF4-FFF2-40B4-BE49-F238E27FC236}">
                <a16:creationId xmlns:a16="http://schemas.microsoft.com/office/drawing/2014/main" id="{4542532D-EE98-463E-4FD3-1049CB38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5" name="テキスト ボックス 9254">
            <a:extLst>
              <a:ext uri="{FF2B5EF4-FFF2-40B4-BE49-F238E27FC236}">
                <a16:creationId xmlns:a16="http://schemas.microsoft.com/office/drawing/2014/main" id="{E92CDDCE-AA46-351A-0A44-DCC2B5035BE3}"/>
              </a:ext>
            </a:extLst>
          </p:cNvPr>
          <p:cNvSpPr txBox="1"/>
          <p:nvPr/>
        </p:nvSpPr>
        <p:spPr>
          <a:xfrm>
            <a:off x="5916228" y="2381198"/>
            <a:ext cx="213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Send together</a:t>
            </a:r>
            <a:endParaRPr kumimoji="1" lang="ja-JP" altLang="en-US" sz="2400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35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71B1-6403-BC4A-9C8F-0D2E928CF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円/楕円 48">
            <a:extLst>
              <a:ext uri="{FF2B5EF4-FFF2-40B4-BE49-F238E27FC236}">
                <a16:creationId xmlns:a16="http://schemas.microsoft.com/office/drawing/2014/main" id="{12703B1D-37E6-ED7F-B048-94C6EF00EEA2}"/>
              </a:ext>
            </a:extLst>
          </p:cNvPr>
          <p:cNvSpPr/>
          <p:nvPr/>
        </p:nvSpPr>
        <p:spPr>
          <a:xfrm>
            <a:off x="3935760" y="2883146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5C69889-5EAF-20BC-BFD3-987342791F7D}"/>
              </a:ext>
            </a:extLst>
          </p:cNvPr>
          <p:cNvSpPr/>
          <p:nvPr/>
        </p:nvSpPr>
        <p:spPr>
          <a:xfrm>
            <a:off x="3882234" y="3559761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833B8B21-35DB-1DB4-6077-C894CC501046}"/>
              </a:ext>
            </a:extLst>
          </p:cNvPr>
          <p:cNvSpPr/>
          <p:nvPr/>
        </p:nvSpPr>
        <p:spPr>
          <a:xfrm>
            <a:off x="3905619" y="4265851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38229915-F168-F041-F39E-6C1D5D5F49A0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Practice…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5977486A-3140-1A2A-2D7D-2D5A1A100304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899080F3-4EC1-0A50-471E-7339C9E10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A3B3DF57-79D2-7076-5CE7-7D4DD6EC0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3567A3AF-C96A-20AA-62C4-F350DD52D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20363AF2-BADA-0E73-6F7C-14471E084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9632C1AD-CBCE-7AE6-0160-B0430E8B6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CE4E29EA-6A79-C89E-4311-12F87EC22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DE7F8029-8EAE-858F-CD22-114B8483E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C487CD52-E2FE-F47B-71D6-0C489DB81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24DF5CA9-8582-B8C6-0F66-200A1C5A0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B6CEB296-979E-FF51-1EEF-1A35C888D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ADAD0FD0-55A3-03F2-9035-C2065478D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0DB3A1DA-7269-EAB6-5F47-533B922E2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CF859025-4D02-FC26-9E8D-2B3AA0693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7F79DF3E-59BC-6F12-B00C-C48D4CB6F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3E4CADD4-C674-7E00-BA76-82D05AAC6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E92757C3-7D79-B44C-F25A-008BF6204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CBBE9AEA-B7BD-1818-9D81-3861B6A2203A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DAFF6F0E-8104-6212-408B-0F6D21716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4B31AB64-C871-C347-26C5-08A3D3C50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D2F22339-D217-2D11-4E4F-C2E349497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EC40A4B3-557D-0A91-F1E6-8C55BCDC0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91AA4D33-78DB-E5EB-4BBB-478660702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548B5907-B591-0F27-8B64-669207B1C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881B1C01-AFAF-22CE-CB34-082B7EA44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73892776-ED22-EA1F-5DD1-5CFB07B78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FE5DE99C-308A-B51B-4E06-238A591F3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9BA0D995-047C-0247-2229-5B9D27EB6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1758B796-53F9-D305-7533-68141CF97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7AD1E06D-5C51-6EFA-46E1-7FB56B0A5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E2FCD1B3-3098-30EF-E7DF-CA8CB68C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EAED7C26-DD2A-E318-AAB5-68E149501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D03C6AC9-6B89-6FF5-27A2-7E8E93FB1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2A6F2F85-E22A-1448-C17A-C529CEDE2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F5B8B55-AF27-E1FC-E805-8971A9C8320B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BA5D0C8-D961-9EAA-CA3D-4F817E73B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l="-1887" r="-15094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2FCFEED-F69B-4AF5-8B76-744435A991C6}"/>
                  </a:ext>
                </a:extLst>
              </p:cNvPr>
              <p:cNvSpPr txBox="1"/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564F3E-34DA-5A68-A822-40211FB08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163740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1B3046F6-76DC-EC87-1328-9FB2FEDA156E}"/>
              </a:ext>
            </a:extLst>
          </p:cNvPr>
          <p:cNvCxnSpPr>
            <a:cxnSpLocks/>
          </p:cNvCxnSpPr>
          <p:nvPr/>
        </p:nvCxnSpPr>
        <p:spPr>
          <a:xfrm>
            <a:off x="3424590" y="3429000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E3EBE78-AEB6-CDCB-708C-7F7D23D46B11}"/>
                  </a:ext>
                </a:extLst>
              </p:cNvPr>
              <p:cNvSpPr txBox="1"/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3C6632C-2E58-8DB3-3005-226AF594A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58" y="2215571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44677344-0248-923E-8BC7-6DED2E5D2895}"/>
                  </a:ext>
                </a:extLst>
              </p:cNvPr>
              <p:cNvSpPr txBox="1"/>
              <p:nvPr/>
            </p:nvSpPr>
            <p:spPr>
              <a:xfrm>
                <a:off x="4458754" y="2916529"/>
                <a:ext cx="2854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44677344-0248-923E-8BC7-6DED2E5D2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54" y="2916529"/>
                <a:ext cx="2854171" cy="830997"/>
              </a:xfrm>
              <a:prstGeom prst="rect">
                <a:avLst/>
              </a:prstGeom>
              <a:blipFill>
                <a:blip r:embed="rId5"/>
                <a:stretch>
                  <a:fillRect l="-1327" t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2A8405E-9DD0-45B6-A630-20168CCE72AB}"/>
                  </a:ext>
                </a:extLst>
              </p:cNvPr>
              <p:cNvSpPr txBox="1"/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2AD3B36-C932-1A72-B6FE-7B92648B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17" y="2608761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D65D667-7641-7590-498C-DB6CB14505CA}"/>
                  </a:ext>
                </a:extLst>
              </p:cNvPr>
              <p:cNvSpPr txBox="1"/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1F9D273-1EF5-C8BC-4102-E67408F7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49" y="2258240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4396CC98-A9F3-BFBC-772F-DA9AC5E3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" y="2377373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8BC40E4-E581-E34E-E170-7BF70B8B0C12}"/>
              </a:ext>
            </a:extLst>
          </p:cNvPr>
          <p:cNvSpPr/>
          <p:nvPr/>
        </p:nvSpPr>
        <p:spPr>
          <a:xfrm>
            <a:off x="386042" y="2726445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6FAB2A6-BB3D-DDB7-42A6-CA68BC3DDD9A}"/>
              </a:ext>
            </a:extLst>
          </p:cNvPr>
          <p:cNvCxnSpPr/>
          <p:nvPr/>
        </p:nvCxnSpPr>
        <p:spPr>
          <a:xfrm>
            <a:off x="542744" y="226811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04BB2B7-7135-9136-18E0-863402ACB5E7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DBBCC5-4C5F-D9C0-858C-A97497D9E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E4AFA64-3F26-482A-8CD3-E4A5AB4A07F3}"/>
                  </a:ext>
                </a:extLst>
              </p:cNvPr>
              <p:cNvSpPr txBox="1"/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2BAAA03-EA65-8C04-5DAE-667B910A8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AA4DA2F4-D8F1-BA6F-508F-C473671B37D8}"/>
              </a:ext>
            </a:extLst>
          </p:cNvPr>
          <p:cNvCxnSpPr>
            <a:cxnSpLocks/>
          </p:cNvCxnSpPr>
          <p:nvPr/>
        </p:nvCxnSpPr>
        <p:spPr>
          <a:xfrm flipH="1">
            <a:off x="699444" y="2883146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9370E932-D814-24FE-4431-331BAB060E09}"/>
              </a:ext>
            </a:extLst>
          </p:cNvPr>
          <p:cNvCxnSpPr>
            <a:cxnSpLocks/>
          </p:cNvCxnSpPr>
          <p:nvPr/>
        </p:nvCxnSpPr>
        <p:spPr>
          <a:xfrm>
            <a:off x="542743" y="3039847"/>
            <a:ext cx="0" cy="2790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DCF1508A-EC83-B582-979B-ADE0053967E5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34A57628-97B0-6052-0962-09B771171F89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36A4E26D-9CAC-5364-5645-D312CE18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36AF35B0-A967-C972-1FB3-A22A0BEA20BB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D9106AEE-7EA7-3D77-C47B-6787A82075DC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582C2082-F2B7-F83B-A8C5-33C63B2D2529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BB097548-C9E1-AF55-B622-E68D352250CD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6FC0AB-2CE2-6E11-B5A4-A9E6783119F2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9F42233-4D7C-3A08-BB1E-7B3F1F29FB0E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EB0FC7A8-1040-71A6-E671-DAA76667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7" name="直線矢印コネクタ 9226">
            <a:extLst>
              <a:ext uri="{FF2B5EF4-FFF2-40B4-BE49-F238E27FC236}">
                <a16:creationId xmlns:a16="http://schemas.microsoft.com/office/drawing/2014/main" id="{4639E1EC-34E6-4414-C020-856F281E337A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正方形/長方形 9228">
            <a:extLst>
              <a:ext uri="{FF2B5EF4-FFF2-40B4-BE49-F238E27FC236}">
                <a16:creationId xmlns:a16="http://schemas.microsoft.com/office/drawing/2014/main" id="{6FE30628-7993-891C-43E0-086FDAD1435A}"/>
              </a:ext>
            </a:extLst>
          </p:cNvPr>
          <p:cNvSpPr/>
          <p:nvPr/>
        </p:nvSpPr>
        <p:spPr>
          <a:xfrm>
            <a:off x="2172288" y="386462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0" name="テキスト ボックス 9229">
                <a:extLst>
                  <a:ext uri="{FF2B5EF4-FFF2-40B4-BE49-F238E27FC236}">
                    <a16:creationId xmlns:a16="http://schemas.microsoft.com/office/drawing/2014/main" id="{4650C9DF-467D-4C4E-1D69-532CB64E5614}"/>
                  </a:ext>
                </a:extLst>
              </p:cNvPr>
              <p:cNvSpPr txBox="1"/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0" name="テキスト ボックス 9229">
                <a:extLst>
                  <a:ext uri="{FF2B5EF4-FFF2-40B4-BE49-F238E27FC236}">
                    <a16:creationId xmlns:a16="http://schemas.microsoft.com/office/drawing/2014/main" id="{4650C9DF-467D-4C4E-1D69-532CB64E5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31" name="直線矢印コネクタ 9230">
            <a:extLst>
              <a:ext uri="{FF2B5EF4-FFF2-40B4-BE49-F238E27FC236}">
                <a16:creationId xmlns:a16="http://schemas.microsoft.com/office/drawing/2014/main" id="{6A993979-B8CE-414F-706E-849BBBAA7698}"/>
              </a:ext>
            </a:extLst>
          </p:cNvPr>
          <p:cNvCxnSpPr>
            <a:cxnSpLocks/>
          </p:cNvCxnSpPr>
          <p:nvPr/>
        </p:nvCxnSpPr>
        <p:spPr>
          <a:xfrm>
            <a:off x="2494373" y="4021142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直線矢印コネクタ 9238">
            <a:extLst>
              <a:ext uri="{FF2B5EF4-FFF2-40B4-BE49-F238E27FC236}">
                <a16:creationId xmlns:a16="http://schemas.microsoft.com/office/drawing/2014/main" id="{96EBF3C0-3A82-013A-0CBE-FE1248E26038}"/>
              </a:ext>
            </a:extLst>
          </p:cNvPr>
          <p:cNvCxnSpPr>
            <a:cxnSpLocks/>
          </p:cNvCxnSpPr>
          <p:nvPr/>
        </p:nvCxnSpPr>
        <p:spPr>
          <a:xfrm>
            <a:off x="2336116" y="4196016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正方形/長方形 9239">
            <a:extLst>
              <a:ext uri="{FF2B5EF4-FFF2-40B4-BE49-F238E27FC236}">
                <a16:creationId xmlns:a16="http://schemas.microsoft.com/office/drawing/2014/main" id="{5287A01F-DC68-50D9-27E8-4E128B479553}"/>
              </a:ext>
            </a:extLst>
          </p:cNvPr>
          <p:cNvSpPr/>
          <p:nvPr/>
        </p:nvSpPr>
        <p:spPr>
          <a:xfrm>
            <a:off x="2188373" y="4469027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6E3EDCCC-6868-29E1-4958-59A81D6F087D}"/>
                  </a:ext>
                </a:extLst>
              </p:cNvPr>
              <p:cNvSpPr txBox="1"/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6E3EDCCC-6868-29E1-4958-59A81D6F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2" name="直線矢印コネクタ 9241">
            <a:extLst>
              <a:ext uri="{FF2B5EF4-FFF2-40B4-BE49-F238E27FC236}">
                <a16:creationId xmlns:a16="http://schemas.microsoft.com/office/drawing/2014/main" id="{3F015572-015C-8860-AF87-A36D85A8E3C7}"/>
              </a:ext>
            </a:extLst>
          </p:cNvPr>
          <p:cNvCxnSpPr>
            <a:cxnSpLocks/>
          </p:cNvCxnSpPr>
          <p:nvPr/>
        </p:nvCxnSpPr>
        <p:spPr>
          <a:xfrm>
            <a:off x="2510458" y="4625543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5" name="Picture 2" descr="Free cogwheel gear rack vector">
            <a:extLst>
              <a:ext uri="{FF2B5EF4-FFF2-40B4-BE49-F238E27FC236}">
                <a16:creationId xmlns:a16="http://schemas.microsoft.com/office/drawing/2014/main" id="{E6BEF6DF-FC75-18BC-7494-93E6C76C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2" descr="Free cogwheel gear rack vector">
            <a:extLst>
              <a:ext uri="{FF2B5EF4-FFF2-40B4-BE49-F238E27FC236}">
                <a16:creationId xmlns:a16="http://schemas.microsoft.com/office/drawing/2014/main" id="{5F2167F3-3E32-53FE-DCE1-342721A2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5" y="40880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2" descr="Free cogwheel gear rack vector">
            <a:extLst>
              <a:ext uri="{FF2B5EF4-FFF2-40B4-BE49-F238E27FC236}">
                <a16:creationId xmlns:a16="http://schemas.microsoft.com/office/drawing/2014/main" id="{B416725A-FA9D-BBC3-F67A-46DCB734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2" y="4677217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50" name="直線矢印コネクタ 9249">
            <a:extLst>
              <a:ext uri="{FF2B5EF4-FFF2-40B4-BE49-F238E27FC236}">
                <a16:creationId xmlns:a16="http://schemas.microsoft.com/office/drawing/2014/main" id="{C883FC15-4FF0-00D6-B6AA-789D7D66D6C4}"/>
              </a:ext>
            </a:extLst>
          </p:cNvPr>
          <p:cNvCxnSpPr>
            <a:cxnSpLocks/>
          </p:cNvCxnSpPr>
          <p:nvPr/>
        </p:nvCxnSpPr>
        <p:spPr>
          <a:xfrm>
            <a:off x="3424590" y="4120352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F24E6228-15A8-6AC8-414B-45D8BD25C324}"/>
                  </a:ext>
                </a:extLst>
              </p:cNvPr>
              <p:cNvSpPr txBox="1"/>
              <p:nvPr/>
            </p:nvSpPr>
            <p:spPr>
              <a:xfrm>
                <a:off x="4458754" y="3607881"/>
                <a:ext cx="2854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F24E6228-15A8-6AC8-414B-45D8BD25C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54" y="3607881"/>
                <a:ext cx="2854171" cy="830997"/>
              </a:xfrm>
              <a:prstGeom prst="rect">
                <a:avLst/>
              </a:prstGeom>
              <a:blipFill>
                <a:blip r:embed="rId15"/>
                <a:stretch>
                  <a:fillRect l="-1327" t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52" name="直線矢印コネクタ 9251">
            <a:extLst>
              <a:ext uri="{FF2B5EF4-FFF2-40B4-BE49-F238E27FC236}">
                <a16:creationId xmlns:a16="http://schemas.microsoft.com/office/drawing/2014/main" id="{4F0DA948-F4D3-570B-52A7-AC11548E44BF}"/>
              </a:ext>
            </a:extLst>
          </p:cNvPr>
          <p:cNvCxnSpPr>
            <a:cxnSpLocks/>
          </p:cNvCxnSpPr>
          <p:nvPr/>
        </p:nvCxnSpPr>
        <p:spPr>
          <a:xfrm>
            <a:off x="3424590" y="4803146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3" name="テキスト ボックス 9252">
                <a:extLst>
                  <a:ext uri="{FF2B5EF4-FFF2-40B4-BE49-F238E27FC236}">
                    <a16:creationId xmlns:a16="http://schemas.microsoft.com/office/drawing/2014/main" id="{F78D08DD-5DDE-3CE1-A343-2CFD5F3C748B}"/>
                  </a:ext>
                </a:extLst>
              </p:cNvPr>
              <p:cNvSpPr txBox="1"/>
              <p:nvPr/>
            </p:nvSpPr>
            <p:spPr>
              <a:xfrm>
                <a:off x="4458754" y="4290675"/>
                <a:ext cx="2854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53" name="テキスト ボックス 9252">
                <a:extLst>
                  <a:ext uri="{FF2B5EF4-FFF2-40B4-BE49-F238E27FC236}">
                    <a16:creationId xmlns:a16="http://schemas.microsoft.com/office/drawing/2014/main" id="{F78D08DD-5DDE-3CE1-A343-2CFD5F3C7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54" y="4290675"/>
                <a:ext cx="2854171" cy="830997"/>
              </a:xfrm>
              <a:prstGeom prst="rect">
                <a:avLst/>
              </a:prstGeom>
              <a:blipFill>
                <a:blip r:embed="rId16"/>
                <a:stretch>
                  <a:fillRect l="-1327" t="-4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BF6F09B-2820-7954-D5FB-577F72BF1A22}"/>
              </a:ext>
            </a:extLst>
          </p:cNvPr>
          <p:cNvSpPr txBox="1"/>
          <p:nvPr/>
        </p:nvSpPr>
        <p:spPr>
          <a:xfrm>
            <a:off x="5916228" y="2381198"/>
            <a:ext cx="213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Send together</a:t>
            </a:r>
            <a:endParaRPr kumimoji="1" lang="ja-JP" altLang="en-US" sz="2400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FBB26267-B0CC-BCD9-9AE2-FBDCF21A009F}"/>
              </a:ext>
            </a:extLst>
          </p:cNvPr>
          <p:cNvSpPr/>
          <p:nvPr/>
        </p:nvSpPr>
        <p:spPr>
          <a:xfrm>
            <a:off x="699445" y="5412670"/>
            <a:ext cx="10147466" cy="12910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8B8DA9D-AB48-C0F9-6121-7FEB2225E5E1}"/>
                  </a:ext>
                </a:extLst>
              </p:cNvPr>
              <p:cNvSpPr txBox="1"/>
              <p:nvPr/>
            </p:nvSpPr>
            <p:spPr>
              <a:xfrm>
                <a:off x="1493674" y="5494105"/>
                <a:ext cx="9479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Lato" panose="020F0502020204030203" pitchFamily="34" charset="0"/>
                    <a:cs typeface="Lato" panose="020F0502020204030203" pitchFamily="34" charset="0"/>
                  </a:rPr>
                  <a:t> As Bob always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400" dirty="0">
                    <a:latin typeface="Lato" panose="020F0502020204030203" pitchFamily="34" charset="0"/>
                    <a:cs typeface="Lato" panose="020F0502020204030203" pitchFamily="34" charset="0"/>
                  </a:rPr>
                  <a:t>, it can immediately decrypt any message.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8B8DA9D-AB48-C0F9-6121-7FEB2225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74" y="5494105"/>
                <a:ext cx="9479894" cy="461665"/>
              </a:xfrm>
              <a:prstGeom prst="rect">
                <a:avLst/>
              </a:prstGeom>
              <a:blipFill>
                <a:blip r:embed="rId17"/>
                <a:stretch>
                  <a:fillRect l="-1070" t="-10811" b="-324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Web Buttons by GDJ">
            <a:extLst>
              <a:ext uri="{FF2B5EF4-FFF2-40B4-BE49-F238E27FC236}">
                <a16:creationId xmlns:a16="http://schemas.microsoft.com/office/drawing/2014/main" id="{F3D61A6C-FB7F-236C-9F20-366BED40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908580" y="5399630"/>
            <a:ext cx="723530" cy="6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Web Buttons by GDJ">
            <a:extLst>
              <a:ext uri="{FF2B5EF4-FFF2-40B4-BE49-F238E27FC236}">
                <a16:creationId xmlns:a16="http://schemas.microsoft.com/office/drawing/2014/main" id="{8FD8D1BA-426F-1828-6553-50756179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9" t="50601"/>
          <a:stretch>
            <a:fillRect/>
          </a:stretch>
        </p:blipFill>
        <p:spPr bwMode="auto">
          <a:xfrm>
            <a:off x="826102" y="6094067"/>
            <a:ext cx="667572" cy="64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643BDB4-574E-9C42-C829-16BED4810F5D}"/>
              </a:ext>
            </a:extLst>
          </p:cNvPr>
          <p:cNvSpPr txBox="1"/>
          <p:nvPr/>
        </p:nvSpPr>
        <p:spPr>
          <a:xfrm>
            <a:off x="1570249" y="6180481"/>
            <a:ext cx="927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Lato" panose="020F0502020204030203" pitchFamily="34" charset="0"/>
                <a:cs typeface="Lato" panose="020F0502020204030203" pitchFamily="34" charset="0"/>
              </a:rPr>
              <a:t>DH Ratchet message is continuously resent</a:t>
            </a:r>
            <a:r>
              <a:rPr kumimoji="1"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; not bad in classical. </a:t>
            </a:r>
          </a:p>
        </p:txBody>
      </p:sp>
    </p:spTree>
    <p:extLst>
      <p:ext uri="{BB962C8B-B14F-4D97-AF65-F5344CB8AC3E}">
        <p14:creationId xmlns:p14="http://schemas.microsoft.com/office/powerpoint/2010/main" val="2605541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01A2E-735B-E99B-1A12-D5BC95781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B890D25-C721-6623-FF61-DD4950AD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62" y="1700808"/>
            <a:ext cx="8479786" cy="2438162"/>
          </a:xfrm>
          <a:prstGeom prst="rect">
            <a:avLst/>
          </a:prstGeom>
        </p:spPr>
      </p:pic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F80D50E6-BF3D-91C5-0F98-D1FBA28E6C0C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PQ Ratchet Has Been Theoretical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61C9F6FA-3854-C717-A20B-8F19B2A7358C}"/>
              </a:ext>
            </a:extLst>
          </p:cNvPr>
          <p:cNvSpPr/>
          <p:nvPr/>
        </p:nvSpPr>
        <p:spPr>
          <a:xfrm>
            <a:off x="229302" y="1427584"/>
            <a:ext cx="11339306" cy="2865512"/>
          </a:xfrm>
          <a:prstGeom prst="roundRect">
            <a:avLst>
              <a:gd name="adj" fmla="val 24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B69A4C9-3C82-3181-C18E-6ED86C550B76}"/>
              </a:ext>
            </a:extLst>
          </p:cNvPr>
          <p:cNvSpPr/>
          <p:nvPr/>
        </p:nvSpPr>
        <p:spPr>
          <a:xfrm>
            <a:off x="229302" y="1196752"/>
            <a:ext cx="7018826" cy="5760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6CC682-BA72-5BB7-1F8C-6B7C730E50FB}"/>
              </a:ext>
            </a:extLst>
          </p:cNvPr>
          <p:cNvSpPr txBox="1"/>
          <p:nvPr/>
        </p:nvSpPr>
        <p:spPr>
          <a:xfrm>
            <a:off x="229302" y="1196752"/>
            <a:ext cx="701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[EC:ACD19] PQ Ratchet </a:t>
            </a:r>
            <a:r>
              <a:rPr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Based on PQ KEM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曲折矢印 13">
            <a:extLst>
              <a:ext uri="{FF2B5EF4-FFF2-40B4-BE49-F238E27FC236}">
                <a16:creationId xmlns:a16="http://schemas.microsoft.com/office/drawing/2014/main" id="{4B50E829-8484-6F72-A302-31B4C03298C7}"/>
              </a:ext>
            </a:extLst>
          </p:cNvPr>
          <p:cNvSpPr/>
          <p:nvPr/>
        </p:nvSpPr>
        <p:spPr>
          <a:xfrm rot="16200000" flipH="1">
            <a:off x="4986485" y="2299350"/>
            <a:ext cx="733580" cy="693386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B2DEBE-BF08-9733-30BD-65A40859D60D}"/>
              </a:ext>
            </a:extLst>
          </p:cNvPr>
          <p:cNvSpPr txBox="1"/>
          <p:nvPr/>
        </p:nvSpPr>
        <p:spPr>
          <a:xfrm>
            <a:off x="5699965" y="201764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KEM</a:t>
            </a:r>
            <a:endParaRPr kumimoji="1" lang="ja-JP" altLang="en-US" sz="2000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A6EAAAA-71DA-7D51-43F4-82302212D447}"/>
              </a:ext>
            </a:extLst>
          </p:cNvPr>
          <p:cNvSpPr/>
          <p:nvPr/>
        </p:nvSpPr>
        <p:spPr>
          <a:xfrm>
            <a:off x="4532834" y="3048836"/>
            <a:ext cx="1242419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5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AEDC6-4E6B-639E-6F92-325DCF18A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58EC0F3-082C-5D06-EEA9-C48D2B70A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62" y="1700808"/>
            <a:ext cx="8479786" cy="2438162"/>
          </a:xfrm>
          <a:prstGeom prst="rect">
            <a:avLst/>
          </a:prstGeom>
        </p:spPr>
      </p:pic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5FB0D7A3-92A9-8B89-23E1-8412C06E2C79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PQ Ratchet Has Been Theoretical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86559BAB-1B63-8EE6-1A03-5B97388E9D7D}"/>
              </a:ext>
            </a:extLst>
          </p:cNvPr>
          <p:cNvSpPr/>
          <p:nvPr/>
        </p:nvSpPr>
        <p:spPr>
          <a:xfrm>
            <a:off x="229302" y="1427584"/>
            <a:ext cx="11339306" cy="2865512"/>
          </a:xfrm>
          <a:prstGeom prst="roundRect">
            <a:avLst>
              <a:gd name="adj" fmla="val 24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8D833B1-31D9-2491-17B1-92EA1A1C37BE}"/>
              </a:ext>
            </a:extLst>
          </p:cNvPr>
          <p:cNvSpPr/>
          <p:nvPr/>
        </p:nvSpPr>
        <p:spPr>
          <a:xfrm>
            <a:off x="229302" y="1196752"/>
            <a:ext cx="7018826" cy="5760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E86C70-04A8-3062-FCB5-85DD0D98757C}"/>
              </a:ext>
            </a:extLst>
          </p:cNvPr>
          <p:cNvSpPr txBox="1"/>
          <p:nvPr/>
        </p:nvSpPr>
        <p:spPr>
          <a:xfrm>
            <a:off x="229302" y="1196752"/>
            <a:ext cx="701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[EC:ACD19] PQ Ratchet </a:t>
            </a:r>
            <a:r>
              <a:rPr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Based on PQ KEM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53A5E87-141A-B11E-C828-28EA51B49990}"/>
                  </a:ext>
                </a:extLst>
              </p:cNvPr>
              <p:cNvSpPr txBox="1"/>
              <p:nvPr/>
            </p:nvSpPr>
            <p:spPr>
              <a:xfrm>
                <a:off x="1594544" y="4941168"/>
                <a:ext cx="1051316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-US" altLang="ja-JP" sz="2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One </a:t>
                </a:r>
                <a:r>
                  <a:rPr kumimoji="1" lang="en-US" altLang="ja-JP" sz="2800" b="1" u="sng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PQ Ratchet is </a:t>
                </a:r>
                <a14:m>
                  <m:oMath xmlns:m="http://schemas.openxmlformats.org/officeDocument/2006/math">
                    <m:r>
                      <a:rPr kumimoji="1" lang="en-US" altLang="ja-JP" sz="28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ja-JP" sz="28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1" lang="en-US" altLang="ja-JP" sz="2800" b="1" u="sng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KB</a:t>
                </a:r>
                <a:r>
                  <a:rPr kumimoji="1" lang="en-US" altLang="ja-JP" sz="2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bigger than x70 DH Ratchet.</a:t>
                </a:r>
                <a:br>
                  <a:rPr kumimoji="1" lang="en-US" altLang="ja-JP" sz="24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kumimoji="1" lang="en-US" altLang="ja-JP" sz="12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 keep the impact on performance and bandwidth consumption minimal, 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Signal aims to limit </a:t>
                </a:r>
                <a:r>
                  <a:rPr lang="en-US" altLang="ja-JP" sz="2800" b="1" u="sng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overhead</a:t>
                </a:r>
                <a:r>
                  <a:rPr lang="en-US" altLang="ja-JP" sz="2400" b="1" u="sng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to </a:t>
                </a:r>
                <a:r>
                  <a:rPr lang="en-US" altLang="ja-JP" sz="2800" b="1" u="sng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40B per message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  <a:endParaRPr kumimoji="1" lang="en-US" altLang="ja-JP" sz="24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53A5E87-141A-B11E-C828-28EA51B49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44" y="4941168"/>
                <a:ext cx="10513168" cy="1508105"/>
              </a:xfrm>
              <a:prstGeom prst="rect">
                <a:avLst/>
              </a:prstGeom>
              <a:blipFill>
                <a:blip r:embed="rId3"/>
                <a:stretch>
                  <a:fillRect l="-724" t="-5042" b="-100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44">
            <a:extLst>
              <a:ext uri="{FF2B5EF4-FFF2-40B4-BE49-F238E27FC236}">
                <a16:creationId xmlns:a16="http://schemas.microsoft.com/office/drawing/2014/main" id="{C9FC7A7F-BBD1-7928-A03F-2F482E99E2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" y="5062681"/>
            <a:ext cx="1412657" cy="119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曲折矢印 13">
            <a:extLst>
              <a:ext uri="{FF2B5EF4-FFF2-40B4-BE49-F238E27FC236}">
                <a16:creationId xmlns:a16="http://schemas.microsoft.com/office/drawing/2014/main" id="{1D936005-C75A-5BC2-27D1-411EF9606F7B}"/>
              </a:ext>
            </a:extLst>
          </p:cNvPr>
          <p:cNvSpPr/>
          <p:nvPr/>
        </p:nvSpPr>
        <p:spPr>
          <a:xfrm rot="16200000" flipH="1">
            <a:off x="4986485" y="2299350"/>
            <a:ext cx="733580" cy="693386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ED0B2F-0BCE-6684-ED84-C1C1A455B8C9}"/>
              </a:ext>
            </a:extLst>
          </p:cNvPr>
          <p:cNvSpPr txBox="1"/>
          <p:nvPr/>
        </p:nvSpPr>
        <p:spPr>
          <a:xfrm>
            <a:off x="5699965" y="201764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KEM</a:t>
            </a:r>
            <a:endParaRPr kumimoji="1" lang="ja-JP" altLang="en-US" sz="2000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CF6DDB-74F4-A7BB-8480-FB48B3AE6C08}"/>
              </a:ext>
            </a:extLst>
          </p:cNvPr>
          <p:cNvSpPr/>
          <p:nvPr/>
        </p:nvSpPr>
        <p:spPr>
          <a:xfrm>
            <a:off x="4532834" y="3048836"/>
            <a:ext cx="1242419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04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DCB1A4-ADE8-F7DC-2D48-A3253D6E1022}"/>
              </a:ext>
            </a:extLst>
          </p:cNvPr>
          <p:cNvSpPr/>
          <p:nvPr/>
        </p:nvSpPr>
        <p:spPr>
          <a:xfrm>
            <a:off x="0" y="-14862"/>
            <a:ext cx="12192000" cy="6872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2472285"/>
            <a:ext cx="11305256" cy="1820811"/>
          </a:xfrm>
        </p:spPr>
        <p:txBody>
          <a:bodyPr>
            <a:noAutofit/>
          </a:bodyPr>
          <a:lstStyle/>
          <a:p>
            <a:r>
              <a:rPr lang="en-US" altLang="ja-JP" sz="5400" b="1" dirty="0">
                <a:solidFill>
                  <a:schemeClr val="bg1"/>
                </a:solidFill>
                <a:latin typeface="Lato" panose="020F0502020204030203" pitchFamily="34" charset="0"/>
                <a:ea typeface="メイリオ" panose="020B0604030504040204" pitchFamily="50" charset="-128"/>
                <a:cs typeface="Lato" panose="020F0502020204030203" pitchFamily="34" charset="0"/>
              </a:rPr>
              <a:t>1</a:t>
            </a:r>
            <a:r>
              <a:rPr kumimoji="1" lang="en-US" altLang="ja-JP" sz="5400" b="1" dirty="0">
                <a:solidFill>
                  <a:schemeClr val="bg1"/>
                </a:solidFill>
                <a:latin typeface="Lato" panose="020F0502020204030203" pitchFamily="34" charset="0"/>
                <a:ea typeface="メイリオ" panose="020B0604030504040204" pitchFamily="50" charset="-128"/>
                <a:cs typeface="Lato" panose="020F0502020204030203" pitchFamily="34" charset="0"/>
              </a:rPr>
              <a:t>. </a:t>
            </a:r>
            <a:r>
              <a:rPr lang="en-US" altLang="ja-JP" sz="5400" b="1" dirty="0">
                <a:solidFill>
                  <a:schemeClr val="bg1"/>
                </a:solidFill>
                <a:latin typeface="Lato" panose="020F0502020204030203" pitchFamily="34" charset="0"/>
                <a:ea typeface="メイリオ" panose="020B0604030504040204" pitchFamily="50" charset="-128"/>
                <a:cs typeface="Lato" panose="020F0502020204030203" pitchFamily="34" charset="0"/>
              </a:rPr>
              <a:t>Background</a:t>
            </a:r>
            <a:endParaRPr kumimoji="1" lang="ja-JP" altLang="en-US" sz="5400" b="1" dirty="0">
              <a:solidFill>
                <a:schemeClr val="bg1"/>
              </a:solidFill>
              <a:latin typeface="Lato" panose="020F0502020204030203" pitchFamily="34" charset="0"/>
              <a:ea typeface="メイリオ" panose="020B0604030504040204" pitchFamily="50" charset="-128"/>
              <a:cs typeface="Lato" panose="020F050202020403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101D5E5-8DF0-5CD0-61B5-25778E528236}"/>
              </a:ext>
            </a:extLst>
          </p:cNvPr>
          <p:cNvSpPr/>
          <p:nvPr/>
        </p:nvSpPr>
        <p:spPr>
          <a:xfrm>
            <a:off x="0" y="4293096"/>
            <a:ext cx="12192000" cy="159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469551-7B63-D722-8B28-491D79FD8EB8}"/>
              </a:ext>
            </a:extLst>
          </p:cNvPr>
          <p:cNvSpPr/>
          <p:nvPr/>
        </p:nvSpPr>
        <p:spPr>
          <a:xfrm>
            <a:off x="10919876" y="4293096"/>
            <a:ext cx="1272124" cy="159465"/>
          </a:xfrm>
          <a:prstGeom prst="rect">
            <a:avLst/>
          </a:prstGeom>
          <a:solidFill>
            <a:srgbClr val="ED6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FC342-B03D-B3AF-5AD2-D927B860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382821A-D769-D51C-3E2D-A206B287CFF9}"/>
              </a:ext>
            </a:extLst>
          </p:cNvPr>
          <p:cNvSpPr/>
          <p:nvPr/>
        </p:nvSpPr>
        <p:spPr>
          <a:xfrm>
            <a:off x="0" y="-14862"/>
            <a:ext cx="12192000" cy="6872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68A806E-CA78-7EAC-67AD-EEDB14748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2285"/>
            <a:ext cx="11305256" cy="1820811"/>
          </a:xfrm>
        </p:spPr>
        <p:txBody>
          <a:bodyPr>
            <a:noAutofit/>
          </a:bodyPr>
          <a:lstStyle/>
          <a:p>
            <a:r>
              <a:rPr kumimoji="1" lang="en-US" altLang="ja-JP" sz="5400" b="1" dirty="0">
                <a:solidFill>
                  <a:schemeClr val="bg1"/>
                </a:solidFill>
                <a:latin typeface="Lato" panose="020F0502020204030203" pitchFamily="34" charset="0"/>
                <a:ea typeface="メイリオ" panose="020B0604030504040204" pitchFamily="50" charset="-128"/>
                <a:cs typeface="Lato" panose="020F0502020204030203" pitchFamily="34" charset="0"/>
              </a:rPr>
              <a:t>2. Our Efficient PQ Ratchet</a:t>
            </a:r>
            <a:endParaRPr kumimoji="1" lang="ja-JP" altLang="en-US" sz="5400" b="1" dirty="0">
              <a:solidFill>
                <a:schemeClr val="bg1"/>
              </a:solidFill>
              <a:latin typeface="Lato" panose="020F0502020204030203" pitchFamily="34" charset="0"/>
              <a:ea typeface="メイリオ" panose="020B0604030504040204" pitchFamily="50" charset="-128"/>
              <a:cs typeface="Lato" panose="020F050202020403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32F1E56-0A84-5F1C-7DCE-CF0ED3AA238B}"/>
              </a:ext>
            </a:extLst>
          </p:cNvPr>
          <p:cNvSpPr/>
          <p:nvPr/>
        </p:nvSpPr>
        <p:spPr>
          <a:xfrm>
            <a:off x="0" y="4293096"/>
            <a:ext cx="12192000" cy="159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14670E-798D-14C8-2E86-1583855D2B6F}"/>
              </a:ext>
            </a:extLst>
          </p:cNvPr>
          <p:cNvSpPr/>
          <p:nvPr/>
        </p:nvSpPr>
        <p:spPr>
          <a:xfrm>
            <a:off x="10919876" y="4293096"/>
            <a:ext cx="1272124" cy="159465"/>
          </a:xfrm>
          <a:prstGeom prst="rect">
            <a:avLst/>
          </a:prstGeom>
          <a:solidFill>
            <a:srgbClr val="ED6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78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1F777-D996-F7A2-BFCC-099E1A18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4F442DC5-BA47-8298-482A-0FE818B11CEA}"/>
              </a:ext>
            </a:extLst>
          </p:cNvPr>
          <p:cNvSpPr/>
          <p:nvPr/>
        </p:nvSpPr>
        <p:spPr>
          <a:xfrm>
            <a:off x="1055440" y="3709463"/>
            <a:ext cx="10270384" cy="735362"/>
          </a:xfrm>
          <a:prstGeom prst="roundRect">
            <a:avLst>
              <a:gd name="adj" fmla="val 248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24E1C3F3-8E31-FCC1-3B6F-844F1D6DACFB}"/>
              </a:ext>
            </a:extLst>
          </p:cNvPr>
          <p:cNvSpPr/>
          <p:nvPr/>
        </p:nvSpPr>
        <p:spPr>
          <a:xfrm>
            <a:off x="1055440" y="5616996"/>
            <a:ext cx="10270384" cy="735362"/>
          </a:xfrm>
          <a:prstGeom prst="roundRect">
            <a:avLst>
              <a:gd name="adj" fmla="val 24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D91DA1E5-6447-5826-CA2D-09F30442D6FD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Recipe for Our Efficient PQ Ratchet 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BD0B809-F94B-A031-02E7-3787D79D8521}"/>
              </a:ext>
            </a:extLst>
          </p:cNvPr>
          <p:cNvSpPr/>
          <p:nvPr/>
        </p:nvSpPr>
        <p:spPr>
          <a:xfrm>
            <a:off x="1055440" y="1943863"/>
            <a:ext cx="10270384" cy="735362"/>
          </a:xfrm>
          <a:prstGeom prst="roundRect">
            <a:avLst>
              <a:gd name="adj" fmla="val 248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047604-A8FD-E623-8A26-ABCAE25DA672}"/>
              </a:ext>
            </a:extLst>
          </p:cNvPr>
          <p:cNvSpPr txBox="1"/>
          <p:nvPr/>
        </p:nvSpPr>
        <p:spPr>
          <a:xfrm>
            <a:off x="1307916" y="2016255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Better PQ Ratchet than running two KEMs in parallel.</a:t>
            </a:r>
            <a:endParaRPr kumimoji="1" lang="en-US" altLang="ja-JP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82A52F-7890-B23C-C2A0-B2BF69FC3C59}"/>
              </a:ext>
            </a:extLst>
          </p:cNvPr>
          <p:cNvSpPr txBox="1"/>
          <p:nvPr/>
        </p:nvSpPr>
        <p:spPr>
          <a:xfrm>
            <a:off x="456030" y="1315711"/>
            <a:ext cx="601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1: 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Ratcheting KEM: </a:t>
            </a:r>
            <a:r>
              <a:rPr kumimoji="1" lang="en-US" altLang="ja-JP" sz="28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Katana </a:t>
            </a:r>
            <a:r>
              <a:rPr kumimoji="1" lang="ja-JP" altLang="en-US" sz="4000" b="1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⚔️</a:t>
            </a:r>
            <a:endParaRPr kumimoji="1" lang="en-US" altLang="ja-JP" sz="2800" b="1" dirty="0">
              <a:solidFill>
                <a:srgbClr val="00B0F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86BB97-4FCE-E2D0-4653-41AAB47A5BAB}"/>
              </a:ext>
            </a:extLst>
          </p:cNvPr>
          <p:cNvSpPr txBox="1"/>
          <p:nvPr/>
        </p:nvSpPr>
        <p:spPr>
          <a:xfrm>
            <a:off x="1305584" y="3809145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Forcing smaller bandwidth but with worse PCS security.</a:t>
            </a:r>
            <a:endParaRPr kumimoji="1" lang="en-US" altLang="ja-JP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A79E2F-67C0-5EA7-C58E-FB51BFC1CD94}"/>
              </a:ext>
            </a:extLst>
          </p:cNvPr>
          <p:cNvSpPr txBox="1"/>
          <p:nvPr/>
        </p:nvSpPr>
        <p:spPr>
          <a:xfrm>
            <a:off x="456030" y="3149225"/>
            <a:ext cx="601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2: </a:t>
            </a:r>
            <a:r>
              <a:rPr kumimoji="1" lang="en-US" altLang="ja-JP" sz="28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Chunking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with Erasure Codes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D1200C-FA86-9B49-A468-336F6F43A205}"/>
              </a:ext>
            </a:extLst>
          </p:cNvPr>
          <p:cNvSpPr txBox="1"/>
          <p:nvPr/>
        </p:nvSpPr>
        <p:spPr>
          <a:xfrm>
            <a:off x="1305584" y="5724206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Boosting PCS with a better sending strategy.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A955792-206F-B5EB-8968-DE7C6135B6CF}"/>
              </a:ext>
            </a:extLst>
          </p:cNvPr>
          <p:cNvSpPr txBox="1"/>
          <p:nvPr/>
        </p:nvSpPr>
        <p:spPr>
          <a:xfrm>
            <a:off x="456030" y="5128594"/>
            <a:ext cx="601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3: </a:t>
            </a:r>
            <a:r>
              <a:rPr kumimoji="1" lang="en-US" altLang="ja-JP" sz="28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Opportunistic Sending</a:t>
            </a:r>
          </a:p>
        </p:txBody>
      </p:sp>
      <p:pic>
        <p:nvPicPr>
          <p:cNvPr id="1026" name="Picture 2" descr="Free book cooking book italian cooking vector">
            <a:extLst>
              <a:ext uri="{FF2B5EF4-FFF2-40B4-BE49-F238E27FC236}">
                <a16:creationId xmlns:a16="http://schemas.microsoft.com/office/drawing/2014/main" id="{3FDC095F-48AC-6B60-FAF2-446635BFA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30" y="188640"/>
            <a:ext cx="1586972" cy="23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52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82C20-739E-CF9A-9657-6946A8D29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円/楕円 17">
            <a:extLst>
              <a:ext uri="{FF2B5EF4-FFF2-40B4-BE49-F238E27FC236}">
                <a16:creationId xmlns:a16="http://schemas.microsoft.com/office/drawing/2014/main" id="{8C79B770-F2C5-FC9B-0D60-E5D72E273533}"/>
              </a:ext>
            </a:extLst>
          </p:cNvPr>
          <p:cNvSpPr/>
          <p:nvPr/>
        </p:nvSpPr>
        <p:spPr>
          <a:xfrm>
            <a:off x="3291283" y="3933056"/>
            <a:ext cx="1508573" cy="5232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50D742DE-8D7C-560E-C957-1F39F89D013E}"/>
              </a:ext>
            </a:extLst>
          </p:cNvPr>
          <p:cNvSpPr/>
          <p:nvPr/>
        </p:nvSpPr>
        <p:spPr>
          <a:xfrm>
            <a:off x="338955" y="3121804"/>
            <a:ext cx="1508573" cy="5232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AC35C10E-A7A1-0A76-0A88-405075856461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1: Ratcheting KEM (Katana⚔️)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BB8009-23A1-9887-E1A5-41624DB5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2" y="1702360"/>
            <a:ext cx="4570554" cy="36327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39F506-A944-A622-2E8E-F887D0C6BF9F}"/>
              </a:ext>
            </a:extLst>
          </p:cNvPr>
          <p:cNvSpPr txBox="1"/>
          <p:nvPr/>
        </p:nvSpPr>
        <p:spPr>
          <a:xfrm>
            <a:off x="338955" y="1179141"/>
            <a:ext cx="412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Signal’s DH Ratchet</a:t>
            </a:r>
            <a:endParaRPr kumimoji="1" lang="en-US" altLang="ja-JP" sz="2800" b="1" u="sng" dirty="0">
              <a:solidFill>
                <a:srgbClr val="00B0F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7FB9DE-F4DE-9DFB-D884-9BE2F07E31AC}"/>
                  </a:ext>
                </a:extLst>
              </p:cNvPr>
              <p:cNvSpPr txBox="1"/>
              <p:nvPr/>
            </p:nvSpPr>
            <p:spPr>
              <a:xfrm>
                <a:off x="5231904" y="2225700"/>
                <a:ext cx="51845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 </a:t>
                </a:r>
                <a:r>
                  <a:rPr kumimoji="1" lang="en-US" altLang="ja-JP" sz="280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kumimoji="1"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is </a:t>
                </a:r>
                <a:r>
                  <a:rPr kumimoji="1" lang="en-US" altLang="ja-JP" sz="2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reused</a:t>
                </a:r>
                <a:r>
                  <a:rPr kumimoji="1"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for two purposes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7FB9DE-F4DE-9DFB-D884-9BE2F07E3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2225700"/>
                <a:ext cx="5184576" cy="523220"/>
              </a:xfrm>
              <a:prstGeom prst="rect">
                <a:avLst/>
              </a:prstGeom>
              <a:blipFill>
                <a:blip r:embed="rId3"/>
                <a:stretch>
                  <a:fillRect l="-244" t="-16667" r="-1951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74A207-91EE-22EA-A791-D208EA1890EF}"/>
              </a:ext>
            </a:extLst>
          </p:cNvPr>
          <p:cNvSpPr txBox="1"/>
          <p:nvPr/>
        </p:nvSpPr>
        <p:spPr>
          <a:xfrm>
            <a:off x="5627948" y="274892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i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Receiver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message of a DH KEX.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Sender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message of a DH KEX.</a:t>
            </a: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938FAAD3-07FD-76B8-54A4-B2C732DDFE03}"/>
              </a:ext>
            </a:extLst>
          </p:cNvPr>
          <p:cNvSpPr/>
          <p:nvPr/>
        </p:nvSpPr>
        <p:spPr>
          <a:xfrm>
            <a:off x="1041276" y="3198812"/>
            <a:ext cx="446212" cy="44621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8D8F762B-44BF-967D-A374-9BA8E685C45C}"/>
              </a:ext>
            </a:extLst>
          </p:cNvPr>
          <p:cNvSpPr/>
          <p:nvPr/>
        </p:nvSpPr>
        <p:spPr>
          <a:xfrm>
            <a:off x="4021772" y="3988799"/>
            <a:ext cx="467477" cy="46747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74E4202-9F81-725F-2F44-1A0022779290}"/>
              </a:ext>
            </a:extLst>
          </p:cNvPr>
          <p:cNvSpPr/>
          <p:nvPr/>
        </p:nvSpPr>
        <p:spPr>
          <a:xfrm>
            <a:off x="2063552" y="2636912"/>
            <a:ext cx="792088" cy="5619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43E1515-30E6-A58D-7B8B-058AC2B02E83}"/>
              </a:ext>
            </a:extLst>
          </p:cNvPr>
          <p:cNvSpPr/>
          <p:nvPr/>
        </p:nvSpPr>
        <p:spPr>
          <a:xfrm>
            <a:off x="5231904" y="2217600"/>
            <a:ext cx="684076" cy="5619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32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655D-CF50-D85D-4314-5A8E91411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33C24991-B93F-551A-678A-EC82EDD50D66}"/>
              </a:ext>
            </a:extLst>
          </p:cNvPr>
          <p:cNvSpPr/>
          <p:nvPr/>
        </p:nvSpPr>
        <p:spPr>
          <a:xfrm>
            <a:off x="4655840" y="4986114"/>
            <a:ext cx="7360163" cy="10924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977C6B93-9CC2-0119-8F93-B020FC0188A8}"/>
              </a:ext>
            </a:extLst>
          </p:cNvPr>
          <p:cNvSpPr/>
          <p:nvPr/>
        </p:nvSpPr>
        <p:spPr>
          <a:xfrm>
            <a:off x="3291283" y="3933056"/>
            <a:ext cx="1508573" cy="5232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0F0B9A22-8E41-FB12-D85E-F5E0FE449DAA}"/>
              </a:ext>
            </a:extLst>
          </p:cNvPr>
          <p:cNvSpPr/>
          <p:nvPr/>
        </p:nvSpPr>
        <p:spPr>
          <a:xfrm>
            <a:off x="338955" y="3121804"/>
            <a:ext cx="1508573" cy="5232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A3A6E985-F4B1-4E42-84E2-5FD19CAE127D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1: Ratcheting KEM (Katana⚔️)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1EA2C7-F343-ADC0-D37F-5FABEEB8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2" y="1702360"/>
            <a:ext cx="4570554" cy="36327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28237F-3CCF-DC84-75E1-1A2DC3F14209}"/>
              </a:ext>
            </a:extLst>
          </p:cNvPr>
          <p:cNvSpPr txBox="1"/>
          <p:nvPr/>
        </p:nvSpPr>
        <p:spPr>
          <a:xfrm>
            <a:off x="338955" y="1179141"/>
            <a:ext cx="412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Signal’s DH Ratchet</a:t>
            </a:r>
            <a:endParaRPr kumimoji="1" lang="en-US" altLang="ja-JP" sz="2800" b="1" u="sng" dirty="0">
              <a:solidFill>
                <a:srgbClr val="00B0F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ED97E059-D340-76BC-AD76-035BCE50DC8C}"/>
              </a:ext>
            </a:extLst>
          </p:cNvPr>
          <p:cNvSpPr/>
          <p:nvPr/>
        </p:nvSpPr>
        <p:spPr>
          <a:xfrm>
            <a:off x="4021772" y="3988799"/>
            <a:ext cx="467477" cy="46747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36E11492-8714-B99E-DA24-7613B453EC17}"/>
              </a:ext>
            </a:extLst>
          </p:cNvPr>
          <p:cNvSpPr/>
          <p:nvPr/>
        </p:nvSpPr>
        <p:spPr>
          <a:xfrm>
            <a:off x="1041276" y="3198812"/>
            <a:ext cx="446212" cy="44621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三角形 13">
            <a:extLst>
              <a:ext uri="{FF2B5EF4-FFF2-40B4-BE49-F238E27FC236}">
                <a16:creationId xmlns:a16="http://schemas.microsoft.com/office/drawing/2014/main" id="{8F0344C3-B585-30B5-ADC2-900A6938C113}"/>
              </a:ext>
            </a:extLst>
          </p:cNvPr>
          <p:cNvSpPr/>
          <p:nvPr/>
        </p:nvSpPr>
        <p:spPr>
          <a:xfrm rot="10800000">
            <a:off x="6934599" y="3997806"/>
            <a:ext cx="2329753" cy="45847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FF01F9-5F9A-B65C-C98F-CEB080683C1C}"/>
              </a:ext>
            </a:extLst>
          </p:cNvPr>
          <p:cNvSpPr txBox="1"/>
          <p:nvPr/>
        </p:nvSpPr>
        <p:spPr>
          <a:xfrm>
            <a:off x="4819869" y="5055268"/>
            <a:ext cx="7176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Lato" panose="020F0502020204030203" pitchFamily="34" charset="0"/>
              </a:rPr>
              <a:t>For KEMs, </a:t>
            </a:r>
            <a:r>
              <a:rPr lang="en-US" altLang="ja-JP" sz="2800" dirty="0">
                <a:solidFill>
                  <a:srgbClr val="FF0000"/>
                </a:solidFill>
                <a:latin typeface="Lato" panose="020F0502020204030203" pitchFamily="34" charset="0"/>
              </a:rPr>
              <a:t>ek or </a:t>
            </a:r>
            <a:r>
              <a:rPr lang="en-US" altLang="ja-JP" sz="2800" dirty="0" err="1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  <a:r>
              <a:rPr lang="en-US" altLang="ja-JP" sz="2800" dirty="0">
                <a:solidFill>
                  <a:srgbClr val="FF0000"/>
                </a:solidFill>
                <a:latin typeface="Lato" panose="020F0502020204030203" pitchFamily="34" charset="0"/>
              </a:rPr>
              <a:t> can’t be reused </a:t>
            </a:r>
            <a:r>
              <a:rPr lang="en-US" altLang="ja-JP" sz="2800" dirty="0">
                <a:latin typeface="Lato" panose="020F0502020204030203" pitchFamily="34" charset="0"/>
                <a:sym typeface="Wingdings" pitchFamily="2" charset="2"/>
              </a:rPr>
              <a:t> </a:t>
            </a:r>
          </a:p>
          <a:p>
            <a:r>
              <a:rPr kumimoji="1" lang="en-US" altLang="ja-JP" sz="2800" b="0" dirty="0">
                <a:latin typeface="Lato" panose="020F0502020204030203" pitchFamily="34" charset="0"/>
                <a:sym typeface="Wingdings" pitchFamily="2" charset="2"/>
              </a:rPr>
              <a:t>This is why [EC:ACD19] requires </a:t>
            </a:r>
            <a:r>
              <a:rPr kumimoji="1" lang="en-US" altLang="ja-JP" sz="2800" b="1" u="sng" dirty="0">
                <a:latin typeface="Lato" panose="020F0502020204030203" pitchFamily="34" charset="0"/>
                <a:sym typeface="Wingdings" pitchFamily="2" charset="2"/>
              </a:rPr>
              <a:t>two</a:t>
            </a:r>
            <a:r>
              <a:rPr kumimoji="1" lang="en-US" altLang="ja-JP" sz="2800" b="0" dirty="0">
                <a:latin typeface="Lato" panose="020F0502020204030203" pitchFamily="34" charset="0"/>
                <a:sym typeface="Wingdings" pitchFamily="2" charset="2"/>
              </a:rPr>
              <a:t> KEMs.</a:t>
            </a:r>
            <a:endParaRPr kumimoji="1" lang="en-US" altLang="ja-JP" sz="2800" b="0" dirty="0">
              <a:latin typeface="Lato" panose="020F0502020204030203" pitchFamily="34" charset="0"/>
            </a:endParaRPr>
          </a:p>
        </p:txBody>
      </p:sp>
      <p:pic>
        <p:nvPicPr>
          <p:cNvPr id="2" name="Picture 2" descr="Web Buttons by GDJ">
            <a:extLst>
              <a:ext uri="{FF2B5EF4-FFF2-40B4-BE49-F238E27FC236}">
                <a16:creationId xmlns:a16="http://schemas.microsoft.com/office/drawing/2014/main" id="{72D4226D-4200-99C0-80EA-86576DC0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9" t="50601"/>
          <a:stretch>
            <a:fillRect/>
          </a:stretch>
        </p:blipFill>
        <p:spPr bwMode="auto">
          <a:xfrm>
            <a:off x="3670516" y="4883838"/>
            <a:ext cx="116998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E156725-FCF2-E9DC-3922-28434D157A75}"/>
                  </a:ext>
                </a:extLst>
              </p:cNvPr>
              <p:cNvSpPr txBox="1"/>
              <p:nvPr/>
            </p:nvSpPr>
            <p:spPr>
              <a:xfrm>
                <a:off x="5231904" y="2225700"/>
                <a:ext cx="51845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 </a:t>
                </a:r>
                <a:r>
                  <a:rPr kumimoji="1" lang="en-US" altLang="ja-JP" sz="280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kumimoji="1"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is </a:t>
                </a:r>
                <a:r>
                  <a:rPr kumimoji="1" lang="en-US" altLang="ja-JP" sz="2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reused</a:t>
                </a:r>
                <a:r>
                  <a:rPr kumimoji="1"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for two purposes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E156725-FCF2-E9DC-3922-28434D157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2225700"/>
                <a:ext cx="5184576" cy="523220"/>
              </a:xfrm>
              <a:prstGeom prst="rect">
                <a:avLst/>
              </a:prstGeom>
              <a:blipFill>
                <a:blip r:embed="rId4"/>
                <a:stretch>
                  <a:fillRect l="-244" t="-16667" r="-1951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EB936C-CEE4-D58A-D718-5C1A2C77CA20}"/>
              </a:ext>
            </a:extLst>
          </p:cNvPr>
          <p:cNvSpPr txBox="1"/>
          <p:nvPr/>
        </p:nvSpPr>
        <p:spPr>
          <a:xfrm>
            <a:off x="5627948" y="274892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i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Receiver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message of a DH KEX.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Sender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message of a DH KEX.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5840FA8-F9A4-A030-6D33-9D4863EE968F}"/>
              </a:ext>
            </a:extLst>
          </p:cNvPr>
          <p:cNvSpPr/>
          <p:nvPr/>
        </p:nvSpPr>
        <p:spPr>
          <a:xfrm>
            <a:off x="5231904" y="2217600"/>
            <a:ext cx="684076" cy="5619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A3EA012-A3DB-49C8-25F6-F759514DB25C}"/>
              </a:ext>
            </a:extLst>
          </p:cNvPr>
          <p:cNvSpPr/>
          <p:nvPr/>
        </p:nvSpPr>
        <p:spPr>
          <a:xfrm>
            <a:off x="2063552" y="2636912"/>
            <a:ext cx="792088" cy="5619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087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C8F62-6E3D-92BB-522A-532C3D05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6597A562-DBF8-BB34-8B69-E43718923656}"/>
              </a:ext>
            </a:extLst>
          </p:cNvPr>
          <p:cNvSpPr/>
          <p:nvPr/>
        </p:nvSpPr>
        <p:spPr>
          <a:xfrm>
            <a:off x="839416" y="1867151"/>
            <a:ext cx="9073008" cy="647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B77B3944-86DA-9416-99EB-9C5EEC57E9C7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1: Ratcheting KEM (Katana⚔️)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B48A8B-F220-3360-EFB3-A3E85591FE6A}"/>
              </a:ext>
            </a:extLst>
          </p:cNvPr>
          <p:cNvSpPr txBox="1"/>
          <p:nvPr/>
        </p:nvSpPr>
        <p:spPr>
          <a:xfrm>
            <a:off x="229302" y="1377774"/>
            <a:ext cx="49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Introducing</a:t>
            </a:r>
            <a:r>
              <a:rPr kumimoji="1" lang="en-US" altLang="ja-JP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2800" b="1" i="1" dirty="0">
                <a:latin typeface="Lato" panose="020F0502020204030203" pitchFamily="34" charset="0"/>
                <a:cs typeface="Lato" panose="020F0502020204030203" pitchFamily="34" charset="0"/>
              </a:rPr>
              <a:t>Ratcheting</a:t>
            </a:r>
            <a:r>
              <a:rPr kumimoji="1" lang="en-US" altLang="ja-JP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KEM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F2A0F3-4107-A0E2-C37B-46D0F53F3D21}"/>
              </a:ext>
            </a:extLst>
          </p:cNvPr>
          <p:cNvSpPr txBox="1"/>
          <p:nvPr/>
        </p:nvSpPr>
        <p:spPr>
          <a:xfrm>
            <a:off x="1254439" y="1902027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A special KEM where ek can be reused as part of ct.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48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3AEE7-39DB-FF7C-66A1-D4428C70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A27844FD-FBED-744E-4E2C-DCBD1EFAB69D}"/>
              </a:ext>
            </a:extLst>
          </p:cNvPr>
          <p:cNvSpPr/>
          <p:nvPr/>
        </p:nvSpPr>
        <p:spPr>
          <a:xfrm>
            <a:off x="1626977" y="3485672"/>
            <a:ext cx="9073008" cy="14195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F54A6340-7C88-5BA4-D946-5AA8AA8098DA}"/>
              </a:ext>
            </a:extLst>
          </p:cNvPr>
          <p:cNvSpPr/>
          <p:nvPr/>
        </p:nvSpPr>
        <p:spPr>
          <a:xfrm>
            <a:off x="839416" y="1867151"/>
            <a:ext cx="9073008" cy="647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43FC3470-043B-4292-7E6A-65054166BAF4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1: Ratcheting KEM (Katana⚔️)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3BE950-3BAB-D238-916C-9620DB977E7C}"/>
              </a:ext>
            </a:extLst>
          </p:cNvPr>
          <p:cNvSpPr txBox="1"/>
          <p:nvPr/>
        </p:nvSpPr>
        <p:spPr>
          <a:xfrm>
            <a:off x="229302" y="1377774"/>
            <a:ext cx="49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Introducing</a:t>
            </a:r>
            <a:r>
              <a:rPr kumimoji="1" lang="en-US" altLang="ja-JP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2800" b="1" i="1" dirty="0">
                <a:latin typeface="Lato" panose="020F0502020204030203" pitchFamily="34" charset="0"/>
                <a:cs typeface="Lato" panose="020F0502020204030203" pitchFamily="34" charset="0"/>
              </a:rPr>
              <a:t>Ratcheting</a:t>
            </a:r>
            <a:r>
              <a:rPr kumimoji="1" lang="en-US" altLang="ja-JP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KEM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B127D3-800E-5058-AB36-B61A7D521369}"/>
              </a:ext>
            </a:extLst>
          </p:cNvPr>
          <p:cNvSpPr txBox="1"/>
          <p:nvPr/>
        </p:nvSpPr>
        <p:spPr>
          <a:xfrm>
            <a:off x="1254439" y="1902027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A special KEM where ek can be reused as part of ct.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301681-E5E0-0EA5-1F93-0EA671DA9649}"/>
              </a:ext>
            </a:extLst>
          </p:cNvPr>
          <p:cNvSpPr txBox="1"/>
          <p:nvPr/>
        </p:nvSpPr>
        <p:spPr>
          <a:xfrm>
            <a:off x="229302" y="2925724"/>
            <a:ext cx="49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A common lattice-based KEM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CBF2927-102A-47AD-175F-A6512CE2F3D8}"/>
                  </a:ext>
                </a:extLst>
              </p:cNvPr>
              <p:cNvSpPr txBox="1"/>
              <p:nvPr/>
            </p:nvSpPr>
            <p:spPr>
              <a:xfrm>
                <a:off x="1919536" y="3972647"/>
                <a:ext cx="9289032" cy="93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=(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𝑐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,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𝑐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)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ja-JP" altLang="en-US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CBF2927-102A-47AD-175F-A6512CE2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3972647"/>
                <a:ext cx="9289032" cy="932563"/>
              </a:xfrm>
              <a:prstGeom prst="rect">
                <a:avLst/>
              </a:prstGeom>
              <a:blipFill>
                <a:blip r:embed="rId2"/>
                <a:stretch>
                  <a:fillRect l="-410"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17FA39-F6DA-343D-8A43-6784BF9BA31C}"/>
                  </a:ext>
                </a:extLst>
              </p:cNvPr>
              <p:cNvSpPr txBox="1"/>
              <p:nvPr/>
            </p:nvSpPr>
            <p:spPr>
              <a:xfrm>
                <a:off x="1919536" y="3575277"/>
                <a:ext cx="615654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𝐴𝑠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ja-JP" sz="4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17FA39-F6DA-343D-8A43-6784BF9BA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3575277"/>
                <a:ext cx="6156542" cy="584775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61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6DC3A-D04E-4AB3-EFC1-13DE1D441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F5885DC9-27C2-6F63-9D46-49237BCB63FB}"/>
              </a:ext>
            </a:extLst>
          </p:cNvPr>
          <p:cNvSpPr/>
          <p:nvPr/>
        </p:nvSpPr>
        <p:spPr>
          <a:xfrm>
            <a:off x="1626977" y="3485672"/>
            <a:ext cx="9073008" cy="14195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DDB0A91A-93E7-98DD-E693-650F3053E370}"/>
              </a:ext>
            </a:extLst>
          </p:cNvPr>
          <p:cNvSpPr/>
          <p:nvPr/>
        </p:nvSpPr>
        <p:spPr>
          <a:xfrm>
            <a:off x="839416" y="1867151"/>
            <a:ext cx="9073008" cy="647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08744E6C-AD18-4C0A-006E-B973E5106950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1: Ratcheting KEM (Katana⚔️)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6ED9E-9E97-26D9-7794-F7EB75DFA17B}"/>
              </a:ext>
            </a:extLst>
          </p:cNvPr>
          <p:cNvSpPr txBox="1"/>
          <p:nvPr/>
        </p:nvSpPr>
        <p:spPr>
          <a:xfrm>
            <a:off x="229302" y="1377774"/>
            <a:ext cx="49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Introducing</a:t>
            </a:r>
            <a:r>
              <a:rPr kumimoji="1" lang="en-US" altLang="ja-JP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2800" b="1" i="1" dirty="0">
                <a:latin typeface="Lato" panose="020F0502020204030203" pitchFamily="34" charset="0"/>
                <a:cs typeface="Lato" panose="020F0502020204030203" pitchFamily="34" charset="0"/>
              </a:rPr>
              <a:t>Ratcheting</a:t>
            </a:r>
            <a:r>
              <a:rPr kumimoji="1" lang="en-US" altLang="ja-JP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KEM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E02864-BA64-5759-04F7-CC1539784986}"/>
              </a:ext>
            </a:extLst>
          </p:cNvPr>
          <p:cNvSpPr txBox="1"/>
          <p:nvPr/>
        </p:nvSpPr>
        <p:spPr>
          <a:xfrm>
            <a:off x="1254439" y="1902027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A special KEM where ek can be reused as part of ct.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06FCCE-5A4E-BAD6-1F5A-274822E7B716}"/>
              </a:ext>
            </a:extLst>
          </p:cNvPr>
          <p:cNvSpPr txBox="1"/>
          <p:nvPr/>
        </p:nvSpPr>
        <p:spPr>
          <a:xfrm>
            <a:off x="229302" y="2925724"/>
            <a:ext cx="49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A common lattice-based KEM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EFACB2-1323-51EE-4A32-0699401538F6}"/>
                  </a:ext>
                </a:extLst>
              </p:cNvPr>
              <p:cNvSpPr txBox="1"/>
              <p:nvPr/>
            </p:nvSpPr>
            <p:spPr>
              <a:xfrm>
                <a:off x="1919536" y="3972647"/>
                <a:ext cx="9289032" cy="93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=(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𝑐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,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𝑐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Lato" panose="020F050202020403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i="1">
                          <a:latin typeface="Cambria Math" panose="02040503050406030204" pitchFamily="18" charset="0"/>
                          <a:cs typeface="Lato" panose="020F0502020204030203" pitchFamily="34" charset="0"/>
                        </a:rPr>
                        <m:t>)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ja-JP" altLang="en-US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EFACB2-1323-51EE-4A32-06994015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3972647"/>
                <a:ext cx="9289032" cy="932563"/>
              </a:xfrm>
              <a:prstGeom prst="rect">
                <a:avLst/>
              </a:prstGeom>
              <a:blipFill>
                <a:blip r:embed="rId2"/>
                <a:stretch>
                  <a:fillRect l="-410"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A42903-4A27-9F20-D3E3-B56E2399B24C}"/>
                  </a:ext>
                </a:extLst>
              </p:cNvPr>
              <p:cNvSpPr txBox="1"/>
              <p:nvPr/>
            </p:nvSpPr>
            <p:spPr>
              <a:xfrm>
                <a:off x="1919536" y="3575277"/>
                <a:ext cx="615654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𝐴𝑠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ja-JP" sz="4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A42903-4A27-9F20-D3E3-B56E2399B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3575277"/>
                <a:ext cx="6156542" cy="584775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D5F2969D-F6FB-6D97-D107-0ECF54D18516}"/>
              </a:ext>
            </a:extLst>
          </p:cNvPr>
          <p:cNvSpPr/>
          <p:nvPr/>
        </p:nvSpPr>
        <p:spPr>
          <a:xfrm>
            <a:off x="2855640" y="3561775"/>
            <a:ext cx="1512168" cy="5982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1D6E8298-167C-74F9-87E9-571641BDC844}"/>
              </a:ext>
            </a:extLst>
          </p:cNvPr>
          <p:cNvSpPr/>
          <p:nvPr/>
        </p:nvSpPr>
        <p:spPr>
          <a:xfrm>
            <a:off x="5166606" y="4160052"/>
            <a:ext cx="1512168" cy="5982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5A9153D5-E366-BE6B-D6F9-10AE2A50499B}"/>
              </a:ext>
            </a:extLst>
          </p:cNvPr>
          <p:cNvSpPr/>
          <p:nvPr/>
        </p:nvSpPr>
        <p:spPr>
          <a:xfrm>
            <a:off x="1062150" y="5507029"/>
            <a:ext cx="64807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7C8A06F-7F31-A7CC-8014-176B10220198}"/>
                  </a:ext>
                </a:extLst>
              </p:cNvPr>
              <p:cNvSpPr txBox="1"/>
              <p:nvPr/>
            </p:nvSpPr>
            <p:spPr>
              <a:xfrm>
                <a:off x="1854238" y="5302580"/>
                <a:ext cx="96490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altLang="ja-JP" sz="2800" dirty="0">
                    <a:solidFill>
                      <a:srgbClr val="00B0F0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Reuse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𝑒𝑘</m:t>
                    </m:r>
                  </m:oMath>
                </a14:m>
                <a:r>
                  <a:rPr lang="en-US" altLang="ja-JP" sz="2800" dirty="0">
                    <a:solidFill>
                      <a:srgbClr val="00B0F0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𝑐</m:t>
                    </m:r>
                    <m:sSub>
                      <m:sSubPr>
                        <m:ctrlP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rgbClr val="00B0F0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 and only send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𝑐</m:t>
                    </m:r>
                    <m:sSub>
                      <m:sSubPr>
                        <m:ctrlPr>
                          <a:rPr lang="en-US" altLang="ja-JP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latin typeface="Lato" panose="020F0502020204030203" pitchFamily="34" charset="0"/>
                    <a:cs typeface="Lato" panose="020F0502020204030203" pitchFamily="34" charset="0"/>
                  </a:rPr>
                  <a:t> as the ciphertext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𝑐𝑡</m:t>
                    </m:r>
                  </m:oMath>
                </a14:m>
                <a:r>
                  <a:rPr kumimoji="1" lang="en-US" altLang="ja-JP" sz="2800" dirty="0">
                    <a:latin typeface="Lato" panose="020F0502020204030203" pitchFamily="34" charset="0"/>
                    <a:cs typeface="Lato" panose="020F0502020204030203" pitchFamily="34" charset="0"/>
                  </a:rPr>
                  <a:t>.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altLang="ja-JP" sz="2800" dirty="0">
                    <a:latin typeface="Lato" panose="020F0502020204030203" pitchFamily="34" charset="0"/>
                    <a:cs typeface="Lato" panose="020F0502020204030203" pitchFamily="34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Lato" panose="020F0502020204030203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Lato" panose="020F0502020204030203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Lato" panose="020F0502020204030203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≫|</m:t>
                    </m:r>
                    <m:r>
                      <a:rPr lang="en-US" altLang="ja-JP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𝑐</m:t>
                    </m:r>
                    <m:sSub>
                      <m:sSubPr>
                        <m:ctrlP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Lato" panose="020F0502020204030203" pitchFamily="34" charset="0"/>
                      </a:rPr>
                      <m:t>|</m:t>
                    </m:r>
                  </m:oMath>
                </a14:m>
                <a:r>
                  <a:rPr lang="en-US" altLang="ja-JP" sz="2800" dirty="0">
                    <a:solidFill>
                      <a:srgbClr val="00B0F0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US" altLang="ja-JP" sz="2800" dirty="0">
                    <a:latin typeface="Lato" panose="020F0502020204030203" pitchFamily="34" charset="0"/>
                    <a:cs typeface="Lato" panose="020F0502020204030203" pitchFamily="34" charset="0"/>
                  </a:rPr>
                  <a:t>significant size reduction</a:t>
                </a:r>
                <a:r>
                  <a:rPr kumimoji="1" lang="en-US" altLang="ja-JP" sz="2800" dirty="0">
                    <a:latin typeface="Lato" panose="020F0502020204030203" pitchFamily="34" charset="0"/>
                    <a:cs typeface="Lato" panose="020F0502020204030203" pitchFamily="34" charset="0"/>
                  </a:rPr>
                  <a:t>.</a:t>
                </a:r>
                <a:endParaRPr kumimoji="1" lang="ja-JP" altLang="en-US" sz="2800" dirty="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7C8A06F-7F31-A7CC-8014-176B1022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38" y="5302580"/>
                <a:ext cx="9649072" cy="954107"/>
              </a:xfrm>
              <a:prstGeom prst="rect">
                <a:avLst/>
              </a:prstGeom>
              <a:blipFill>
                <a:blip r:embed="rId4"/>
                <a:stretch>
                  <a:fillRect l="-1051" t="-7895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119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BDA89-2C53-1153-095C-AF9B754A6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F4012463-65F5-3EA8-9FD7-BAE55B340EF6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Size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8">
                <a:extLst>
                  <a:ext uri="{FF2B5EF4-FFF2-40B4-BE49-F238E27FC236}">
                    <a16:creationId xmlns:a16="http://schemas.microsoft.com/office/drawing/2014/main" id="{DECF21F8-340D-12F7-A98C-0EDA55523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494635"/>
                  </p:ext>
                </p:extLst>
              </p:nvPr>
            </p:nvGraphicFramePr>
            <p:xfrm>
              <a:off x="983432" y="1556792"/>
              <a:ext cx="9865095" cy="33809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3019">
                      <a:extLst>
                        <a:ext uri="{9D8B030D-6E8A-4147-A177-3AD203B41FA5}">
                          <a16:colId xmlns:a16="http://schemas.microsoft.com/office/drawing/2014/main" val="2447862156"/>
                        </a:ext>
                      </a:extLst>
                    </a:gridCol>
                    <a:gridCol w="1973019">
                      <a:extLst>
                        <a:ext uri="{9D8B030D-6E8A-4147-A177-3AD203B41FA5}">
                          <a16:colId xmlns:a16="http://schemas.microsoft.com/office/drawing/2014/main" val="1671106722"/>
                        </a:ext>
                      </a:extLst>
                    </a:gridCol>
                    <a:gridCol w="1973019">
                      <a:extLst>
                        <a:ext uri="{9D8B030D-6E8A-4147-A177-3AD203B41FA5}">
                          <a16:colId xmlns:a16="http://schemas.microsoft.com/office/drawing/2014/main" val="3982665212"/>
                        </a:ext>
                      </a:extLst>
                    </a:gridCol>
                    <a:gridCol w="1973019">
                      <a:extLst>
                        <a:ext uri="{9D8B030D-6E8A-4147-A177-3AD203B41FA5}">
                          <a16:colId xmlns:a16="http://schemas.microsoft.com/office/drawing/2014/main" val="4055783541"/>
                        </a:ext>
                      </a:extLst>
                    </a:gridCol>
                    <a:gridCol w="1973019">
                      <a:extLst>
                        <a:ext uri="{9D8B030D-6E8A-4147-A177-3AD203B41FA5}">
                          <a16:colId xmlns:a16="http://schemas.microsoft.com/office/drawing/2014/main" val="1756882889"/>
                        </a:ext>
                      </a:extLst>
                    </a:gridCol>
                  </a:tblGrid>
                  <a:tr h="1058687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Target security</a:t>
                          </a:r>
                          <a:endParaRPr kumimoji="1" lang="ja-JP" altLang="en-US" sz="280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0" smtClean="0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𝐞𝐤</m:t>
                                </m:r>
                              </m:oMath>
                            </m:oMathPara>
                          </a14:m>
                          <a:endParaRPr kumimoji="1" lang="ja-JP" altLang="en-US" sz="2800" i="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0" smtClean="0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𝐜𝐭</m:t>
                                </m:r>
                              </m:oMath>
                            </m:oMathPara>
                          </a14:m>
                          <a:endParaRPr kumimoji="1" lang="ja-JP" altLang="en-US" sz="2800" i="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i="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Total </a:t>
                          </a:r>
                          <a:r>
                            <a:rPr kumimoji="1" lang="en-US" altLang="ja-JP" sz="2000" i="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(bytes)</a:t>
                          </a:r>
                        </a:p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ja-JP" sz="2800" b="1" i="1" smtClean="0">
                                        <a:latin typeface="Cambria Math" panose="02040503050406030204" pitchFamily="18" charset="0"/>
                                        <a:cs typeface="Lato" panose="020F050202020403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1" i="0" smtClean="0">
                                        <a:latin typeface="Cambria Math" panose="02040503050406030204" pitchFamily="18" charset="0"/>
                                        <a:cs typeface="Lato" panose="020F0502020204030203" pitchFamily="34" charset="0"/>
                                      </a:rPr>
                                      <m:t>𝐞𝐤</m:t>
                                    </m:r>
                                  </m:e>
                                </m:d>
                                <m:r>
                                  <a:rPr kumimoji="1" lang="en-US" altLang="ja-JP" sz="2800" b="1" i="0" smtClean="0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+|</m:t>
                                </m:r>
                                <m:r>
                                  <a:rPr kumimoji="1" lang="en-US" altLang="ja-JP" sz="2800" b="1" i="0" smtClean="0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𝐜𝐭</m:t>
                                </m:r>
                                <m:r>
                                  <a:rPr kumimoji="1" lang="en-US" altLang="ja-JP" sz="2800" b="1" i="0" smtClean="0">
                                    <a:latin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kumimoji="1" lang="ja-JP" altLang="en-US" sz="2800" i="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292867"/>
                      </a:ext>
                    </a:extLst>
                  </a:tr>
                  <a:tr h="580570">
                    <a:tc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chemeClr val="tx1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ML-KEM</a:t>
                          </a:r>
                          <a:endParaRPr kumimoji="1" lang="ja-JP" altLang="en-US" sz="2400" b="0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800</a:t>
                          </a:r>
                          <a:endParaRPr kumimoji="1" lang="ja-JP" altLang="en-US" sz="280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dirty="0">
                              <a:solidFill>
                                <a:srgbClr val="FF000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768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1568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0227133"/>
                      </a:ext>
                    </a:extLst>
                  </a:tr>
                  <a:tr h="580570">
                    <a:tc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dirty="0">
                              <a:solidFill>
                                <a:schemeClr val="tx1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Katana</a:t>
                          </a:r>
                          <a:r>
                            <a:rPr lang="en-US" altLang="ja-JP" sz="2800" b="1" dirty="0">
                              <a:solidFill>
                                <a:schemeClr val="tx1"/>
                              </a:solidFill>
                              <a:latin typeface="Lato" panose="020F0502020204030203" pitchFamily="34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a:t>⚔️</a:t>
                          </a:r>
                          <a:endParaRPr kumimoji="1" lang="ja-JP" altLang="en-US" sz="2800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832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dirty="0">
                              <a:solidFill>
                                <a:srgbClr val="00B0F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48</a:t>
                          </a:r>
                          <a:endParaRPr kumimoji="1" lang="ja-JP" altLang="en-US" sz="2800" b="0" dirty="0">
                            <a:solidFill>
                              <a:srgbClr val="00B0F0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00B0F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880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386160"/>
                      </a:ext>
                    </a:extLst>
                  </a:tr>
                  <a:tr h="580570">
                    <a:tc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ML-KEM</a:t>
                          </a:r>
                          <a:endParaRPr kumimoji="1" lang="ja-JP" altLang="en-US" sz="240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a:t>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1184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dirty="0">
                              <a:solidFill>
                                <a:srgbClr val="FF000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1088</a:t>
                          </a:r>
                          <a:endParaRPr kumimoji="1" lang="ja-JP" altLang="en-US" sz="2800" b="0" dirty="0">
                            <a:solidFill>
                              <a:srgbClr val="FF0000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2272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47893"/>
                      </a:ext>
                    </a:extLst>
                  </a:tr>
                  <a:tr h="580570">
                    <a:tc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Katana</a:t>
                          </a:r>
                          <a:r>
                            <a:rPr lang="en-US" altLang="ja-JP" sz="2800" b="1" dirty="0">
                              <a:latin typeface="Lato" panose="020F0502020204030203" pitchFamily="34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a:t>⚔️</a:t>
                          </a:r>
                          <a:endParaRPr kumimoji="1" lang="ja-JP" altLang="en-US" sz="2800" b="1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800" dirty="0">
                            <a:latin typeface="Lato" panose="020F0502020204030203" pitchFamily="34" charset="0"/>
                            <a:ea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dirty="0">
                              <a:solidFill>
                                <a:srgbClr val="00B0F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72</a:t>
                          </a:r>
                          <a:endParaRPr kumimoji="1" lang="ja-JP" altLang="en-US" sz="2800" b="0" dirty="0">
                            <a:solidFill>
                              <a:srgbClr val="00B0F0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00B0F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1416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9483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8">
                <a:extLst>
                  <a:ext uri="{FF2B5EF4-FFF2-40B4-BE49-F238E27FC236}">
                    <a16:creationId xmlns:a16="http://schemas.microsoft.com/office/drawing/2014/main" id="{DECF21F8-340D-12F7-A98C-0EDA55523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494635"/>
                  </p:ext>
                </p:extLst>
              </p:nvPr>
            </p:nvGraphicFramePr>
            <p:xfrm>
              <a:off x="983432" y="1556792"/>
              <a:ext cx="9865095" cy="33809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3019">
                      <a:extLst>
                        <a:ext uri="{9D8B030D-6E8A-4147-A177-3AD203B41FA5}">
                          <a16:colId xmlns:a16="http://schemas.microsoft.com/office/drawing/2014/main" val="2447862156"/>
                        </a:ext>
                      </a:extLst>
                    </a:gridCol>
                    <a:gridCol w="1973019">
                      <a:extLst>
                        <a:ext uri="{9D8B030D-6E8A-4147-A177-3AD203B41FA5}">
                          <a16:colId xmlns:a16="http://schemas.microsoft.com/office/drawing/2014/main" val="1671106722"/>
                        </a:ext>
                      </a:extLst>
                    </a:gridCol>
                    <a:gridCol w="1973019">
                      <a:extLst>
                        <a:ext uri="{9D8B030D-6E8A-4147-A177-3AD203B41FA5}">
                          <a16:colId xmlns:a16="http://schemas.microsoft.com/office/drawing/2014/main" val="3982665212"/>
                        </a:ext>
                      </a:extLst>
                    </a:gridCol>
                    <a:gridCol w="1973019">
                      <a:extLst>
                        <a:ext uri="{9D8B030D-6E8A-4147-A177-3AD203B41FA5}">
                          <a16:colId xmlns:a16="http://schemas.microsoft.com/office/drawing/2014/main" val="4055783541"/>
                        </a:ext>
                      </a:extLst>
                    </a:gridCol>
                    <a:gridCol w="1973019">
                      <a:extLst>
                        <a:ext uri="{9D8B030D-6E8A-4147-A177-3AD203B41FA5}">
                          <a16:colId xmlns:a16="http://schemas.microsoft.com/office/drawing/2014/main" val="1756882889"/>
                        </a:ext>
                      </a:extLst>
                    </a:gridCol>
                  </a:tblGrid>
                  <a:tr h="1058687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Target security</a:t>
                          </a:r>
                          <a:endParaRPr kumimoji="1" lang="ja-JP" altLang="en-US" sz="280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952" r="-20064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01935" t="-5952" r="-1019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99359" t="-5952" r="-1282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3292867"/>
                      </a:ext>
                    </a:extLst>
                  </a:tr>
                  <a:tr h="580570">
                    <a:tc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chemeClr val="tx1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ML-KEM</a:t>
                          </a:r>
                          <a:endParaRPr kumimoji="1" lang="ja-JP" altLang="en-US" sz="2400" b="0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800</a:t>
                          </a:r>
                          <a:endParaRPr kumimoji="1" lang="ja-JP" altLang="en-US" sz="280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dirty="0">
                              <a:solidFill>
                                <a:srgbClr val="FF000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768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1568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0227133"/>
                      </a:ext>
                    </a:extLst>
                  </a:tr>
                  <a:tr h="580570">
                    <a:tc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dirty="0">
                              <a:solidFill>
                                <a:schemeClr val="tx1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Katana</a:t>
                          </a:r>
                          <a:r>
                            <a:rPr lang="en-US" altLang="ja-JP" sz="2800" b="1" dirty="0">
                              <a:solidFill>
                                <a:schemeClr val="tx1"/>
                              </a:solidFill>
                              <a:latin typeface="Lato" panose="020F0502020204030203" pitchFamily="34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a:t>⚔️</a:t>
                          </a:r>
                          <a:endParaRPr kumimoji="1" lang="ja-JP" altLang="en-US" sz="2800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832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dirty="0">
                              <a:solidFill>
                                <a:srgbClr val="00B0F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48</a:t>
                          </a:r>
                          <a:endParaRPr kumimoji="1" lang="ja-JP" altLang="en-US" sz="2800" b="0" dirty="0">
                            <a:solidFill>
                              <a:srgbClr val="00B0F0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00B0F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880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386160"/>
                      </a:ext>
                    </a:extLst>
                  </a:tr>
                  <a:tr h="580570">
                    <a:tc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ML-KEM</a:t>
                          </a:r>
                          <a:endParaRPr kumimoji="1" lang="ja-JP" altLang="en-US" sz="2400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a:t>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1184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dirty="0">
                              <a:solidFill>
                                <a:srgbClr val="FF000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1088</a:t>
                          </a:r>
                          <a:endParaRPr kumimoji="1" lang="ja-JP" altLang="en-US" sz="2800" b="0" dirty="0">
                            <a:solidFill>
                              <a:srgbClr val="FF0000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2272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47893"/>
                      </a:ext>
                    </a:extLst>
                  </a:tr>
                  <a:tr h="580570">
                    <a:tc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Katana</a:t>
                          </a:r>
                          <a:r>
                            <a:rPr lang="en-US" altLang="ja-JP" sz="2800" b="1" dirty="0">
                              <a:latin typeface="Lato" panose="020F0502020204030203" pitchFamily="34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a:t>⚔️</a:t>
                          </a:r>
                          <a:endParaRPr kumimoji="1" lang="ja-JP" altLang="en-US" sz="2800" b="1" dirty="0"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24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800" dirty="0">
                            <a:latin typeface="Lato" panose="020F0502020204030203" pitchFamily="34" charset="0"/>
                            <a:ea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dirty="0">
                              <a:solidFill>
                                <a:srgbClr val="00B0F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72</a:t>
                          </a:r>
                          <a:endParaRPr kumimoji="1" lang="ja-JP" altLang="en-US" sz="2800" b="0" dirty="0">
                            <a:solidFill>
                              <a:srgbClr val="00B0F0"/>
                            </a:solidFill>
                            <a:latin typeface="Lato" panose="020F0502020204030203" pitchFamily="34" charset="0"/>
                            <a:cs typeface="Lato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00B0F0"/>
                              </a:solidFill>
                              <a:latin typeface="Lato" panose="020F0502020204030203" pitchFamily="34" charset="0"/>
                              <a:cs typeface="Lato" panose="020F0502020204030203" pitchFamily="34" charset="0"/>
                            </a:rPr>
                            <a:t>1416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94836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564F5-7FEA-577F-E77C-55CC40895330}"/>
              </a:ext>
            </a:extLst>
          </p:cNvPr>
          <p:cNvSpPr txBox="1"/>
          <p:nvPr/>
        </p:nvSpPr>
        <p:spPr>
          <a:xfrm>
            <a:off x="229302" y="5631631"/>
            <a:ext cx="1090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*The parameters are slightly different due to a subtlety in the security proof.</a:t>
            </a:r>
            <a:endParaRPr kumimoji="1" lang="ja-JP" alt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773BEB-9C34-B343-642C-54D59DB55D05}"/>
              </a:ext>
            </a:extLst>
          </p:cNvPr>
          <p:cNvSpPr txBox="1"/>
          <p:nvPr/>
        </p:nvSpPr>
        <p:spPr>
          <a:xfrm>
            <a:off x="229302" y="6093296"/>
            <a:ext cx="106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** Similar construction are found in [EC:ACD19,ACCESS:LKS23], but the security proofs are incorrect </a:t>
            </a:r>
          </a:p>
          <a:p>
            <a:r>
              <a:rPr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     and the scheme becomes insecure for certain parameters.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B6829F6-9AF5-B45C-B58B-33C1301A65AD}"/>
              </a:ext>
            </a:extLst>
          </p:cNvPr>
          <p:cNvSpPr/>
          <p:nvPr/>
        </p:nvSpPr>
        <p:spPr>
          <a:xfrm>
            <a:off x="6888088" y="3179326"/>
            <a:ext cx="3960439" cy="60971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2208E9F-F2C7-AE7A-30F7-5E69139E1A6B}"/>
              </a:ext>
            </a:extLst>
          </p:cNvPr>
          <p:cNvSpPr/>
          <p:nvPr/>
        </p:nvSpPr>
        <p:spPr>
          <a:xfrm>
            <a:off x="6888088" y="4328045"/>
            <a:ext cx="3960439" cy="60971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46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9D030-B878-7EBF-775C-CB6CDE14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雲形吹き出し 23">
            <a:extLst>
              <a:ext uri="{FF2B5EF4-FFF2-40B4-BE49-F238E27FC236}">
                <a16:creationId xmlns:a16="http://schemas.microsoft.com/office/drawing/2014/main" id="{414DDA6B-70D8-173F-6071-749E07C25DD3}"/>
              </a:ext>
            </a:extLst>
          </p:cNvPr>
          <p:cNvSpPr/>
          <p:nvPr/>
        </p:nvSpPr>
        <p:spPr>
          <a:xfrm>
            <a:off x="2495600" y="2102362"/>
            <a:ext cx="9073008" cy="1068621"/>
          </a:xfrm>
          <a:prstGeom prst="cloudCallout">
            <a:avLst>
              <a:gd name="adj1" fmla="val -59627"/>
              <a:gd name="adj2" fmla="val 60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0BC0FD9F-AB0F-4238-4719-50A6BCB8C71C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2: Chunking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A65866-0B8B-2767-3106-6818E770DDEE}"/>
              </a:ext>
            </a:extLst>
          </p:cNvPr>
          <p:cNvSpPr txBox="1"/>
          <p:nvPr/>
        </p:nvSpPr>
        <p:spPr>
          <a:xfrm>
            <a:off x="229302" y="1343371"/>
            <a:ext cx="59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BUT… Katana⚔️  isn’t enough!!</a:t>
            </a:r>
            <a:endParaRPr kumimoji="1" lang="ja-JP" alt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346111-6EA9-5F80-CFA5-05F66335D1C3}"/>
              </a:ext>
            </a:extLst>
          </p:cNvPr>
          <p:cNvSpPr txBox="1"/>
          <p:nvPr/>
        </p:nvSpPr>
        <p:spPr>
          <a:xfrm>
            <a:off x="3073780" y="236847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 aims to limit overhead to 40B per message</a:t>
            </a:r>
            <a:r>
              <a:rPr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ja-JP" altLang="en-US" sz="28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76C9C8A1-F730-AF6B-3D15-866565B3D62B}"/>
              </a:ext>
            </a:extLst>
          </p:cNvPr>
          <p:cNvGrpSpPr>
            <a:grpSpLocks/>
          </p:cNvGrpSpPr>
          <p:nvPr/>
        </p:nvGrpSpPr>
        <p:grpSpPr bwMode="auto">
          <a:xfrm>
            <a:off x="1119274" y="2773314"/>
            <a:ext cx="390425" cy="795338"/>
            <a:chOff x="4513" y="2341"/>
            <a:chExt cx="759" cy="1585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1D3A5AE-BF13-6833-B937-8543DFCE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341"/>
              <a:ext cx="363" cy="794"/>
            </a:xfrm>
            <a:custGeom>
              <a:avLst/>
              <a:gdLst>
                <a:gd name="T0" fmla="*/ 1 w 726"/>
                <a:gd name="T1" fmla="*/ 0 h 1589"/>
                <a:gd name="T2" fmla="*/ 1 w 726"/>
                <a:gd name="T3" fmla="*/ 0 h 1589"/>
                <a:gd name="T4" fmla="*/ 1 w 726"/>
                <a:gd name="T5" fmla="*/ 0 h 1589"/>
                <a:gd name="T6" fmla="*/ 1 w 726"/>
                <a:gd name="T7" fmla="*/ 0 h 1589"/>
                <a:gd name="T8" fmla="*/ 1 w 726"/>
                <a:gd name="T9" fmla="*/ 0 h 1589"/>
                <a:gd name="T10" fmla="*/ 1 w 726"/>
                <a:gd name="T11" fmla="*/ 0 h 1589"/>
                <a:gd name="T12" fmla="*/ 1 w 726"/>
                <a:gd name="T13" fmla="*/ 0 h 1589"/>
                <a:gd name="T14" fmla="*/ 0 w 726"/>
                <a:gd name="T15" fmla="*/ 0 h 1589"/>
                <a:gd name="T16" fmla="*/ 1 w 726"/>
                <a:gd name="T17" fmla="*/ 0 h 1589"/>
                <a:gd name="T18" fmla="*/ 1 w 726"/>
                <a:gd name="T19" fmla="*/ 0 h 1589"/>
                <a:gd name="T20" fmla="*/ 1 w 726"/>
                <a:gd name="T21" fmla="*/ 0 h 1589"/>
                <a:gd name="T22" fmla="*/ 1 w 726"/>
                <a:gd name="T23" fmla="*/ 0 h 1589"/>
                <a:gd name="T24" fmla="*/ 1 w 726"/>
                <a:gd name="T25" fmla="*/ 0 h 1589"/>
                <a:gd name="T26" fmla="*/ 1 w 726"/>
                <a:gd name="T27" fmla="*/ 0 h 1589"/>
                <a:gd name="T28" fmla="*/ 1 w 726"/>
                <a:gd name="T29" fmla="*/ 0 h 1589"/>
                <a:gd name="T30" fmla="*/ 1 w 726"/>
                <a:gd name="T31" fmla="*/ 0 h 1589"/>
                <a:gd name="T32" fmla="*/ 1 w 726"/>
                <a:gd name="T33" fmla="*/ 0 h 1589"/>
                <a:gd name="T34" fmla="*/ 1 w 726"/>
                <a:gd name="T35" fmla="*/ 0 h 1589"/>
                <a:gd name="T36" fmla="*/ 1 w 726"/>
                <a:gd name="T37" fmla="*/ 0 h 1589"/>
                <a:gd name="T38" fmla="*/ 1 w 726"/>
                <a:gd name="T39" fmla="*/ 0 h 1589"/>
                <a:gd name="T40" fmla="*/ 1 w 726"/>
                <a:gd name="T41" fmla="*/ 0 h 1589"/>
                <a:gd name="T42" fmla="*/ 1 w 726"/>
                <a:gd name="T43" fmla="*/ 0 h 1589"/>
                <a:gd name="T44" fmla="*/ 1 w 726"/>
                <a:gd name="T45" fmla="*/ 0 h 1589"/>
                <a:gd name="T46" fmla="*/ 1 w 726"/>
                <a:gd name="T47" fmla="*/ 0 h 1589"/>
                <a:gd name="T48" fmla="*/ 1 w 726"/>
                <a:gd name="T49" fmla="*/ 0 h 1589"/>
                <a:gd name="T50" fmla="*/ 1 w 726"/>
                <a:gd name="T51" fmla="*/ 0 h 15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6"/>
                <a:gd name="T79" fmla="*/ 0 h 1589"/>
                <a:gd name="T80" fmla="*/ 726 w 726"/>
                <a:gd name="T81" fmla="*/ 1589 h 15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6" h="1589">
                  <a:moveTo>
                    <a:pt x="678" y="81"/>
                  </a:moveTo>
                  <a:lnTo>
                    <a:pt x="604" y="29"/>
                  </a:lnTo>
                  <a:lnTo>
                    <a:pt x="444" y="0"/>
                  </a:lnTo>
                  <a:lnTo>
                    <a:pt x="286" y="35"/>
                  </a:lnTo>
                  <a:lnTo>
                    <a:pt x="158" y="158"/>
                  </a:lnTo>
                  <a:lnTo>
                    <a:pt x="74" y="315"/>
                  </a:lnTo>
                  <a:lnTo>
                    <a:pt x="32" y="538"/>
                  </a:lnTo>
                  <a:lnTo>
                    <a:pt x="0" y="859"/>
                  </a:lnTo>
                  <a:lnTo>
                    <a:pt x="10" y="1185"/>
                  </a:lnTo>
                  <a:lnTo>
                    <a:pt x="42" y="1360"/>
                  </a:lnTo>
                  <a:lnTo>
                    <a:pt x="95" y="1501"/>
                  </a:lnTo>
                  <a:lnTo>
                    <a:pt x="169" y="1589"/>
                  </a:lnTo>
                  <a:lnTo>
                    <a:pt x="301" y="1589"/>
                  </a:lnTo>
                  <a:lnTo>
                    <a:pt x="461" y="1543"/>
                  </a:lnTo>
                  <a:lnTo>
                    <a:pt x="535" y="1395"/>
                  </a:lnTo>
                  <a:lnTo>
                    <a:pt x="524" y="1156"/>
                  </a:lnTo>
                  <a:lnTo>
                    <a:pt x="476" y="999"/>
                  </a:lnTo>
                  <a:lnTo>
                    <a:pt x="423" y="754"/>
                  </a:lnTo>
                  <a:lnTo>
                    <a:pt x="392" y="643"/>
                  </a:lnTo>
                  <a:lnTo>
                    <a:pt x="413" y="455"/>
                  </a:lnTo>
                  <a:lnTo>
                    <a:pt x="487" y="404"/>
                  </a:lnTo>
                  <a:lnTo>
                    <a:pt x="566" y="404"/>
                  </a:lnTo>
                  <a:lnTo>
                    <a:pt x="699" y="333"/>
                  </a:lnTo>
                  <a:lnTo>
                    <a:pt x="726" y="228"/>
                  </a:lnTo>
                  <a:lnTo>
                    <a:pt x="699" y="123"/>
                  </a:lnTo>
                  <a:lnTo>
                    <a:pt x="678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7E8B857-5EE1-5FAA-86C3-71E30D1C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346"/>
              <a:ext cx="362" cy="358"/>
            </a:xfrm>
            <a:custGeom>
              <a:avLst/>
              <a:gdLst>
                <a:gd name="T0" fmla="*/ 1 w 724"/>
                <a:gd name="T1" fmla="*/ 1 h 716"/>
                <a:gd name="T2" fmla="*/ 1 w 724"/>
                <a:gd name="T3" fmla="*/ 1 h 716"/>
                <a:gd name="T4" fmla="*/ 1 w 724"/>
                <a:gd name="T5" fmla="*/ 0 h 716"/>
                <a:gd name="T6" fmla="*/ 1 w 724"/>
                <a:gd name="T7" fmla="*/ 1 h 716"/>
                <a:gd name="T8" fmla="*/ 1 w 724"/>
                <a:gd name="T9" fmla="*/ 1 h 716"/>
                <a:gd name="T10" fmla="*/ 1 w 724"/>
                <a:gd name="T11" fmla="*/ 1 h 716"/>
                <a:gd name="T12" fmla="*/ 1 w 724"/>
                <a:gd name="T13" fmla="*/ 1 h 716"/>
                <a:gd name="T14" fmla="*/ 1 w 724"/>
                <a:gd name="T15" fmla="*/ 1 h 716"/>
                <a:gd name="T16" fmla="*/ 1 w 724"/>
                <a:gd name="T17" fmla="*/ 1 h 716"/>
                <a:gd name="T18" fmla="*/ 1 w 724"/>
                <a:gd name="T19" fmla="*/ 1 h 716"/>
                <a:gd name="T20" fmla="*/ 1 w 724"/>
                <a:gd name="T21" fmla="*/ 1 h 716"/>
                <a:gd name="T22" fmla="*/ 1 w 724"/>
                <a:gd name="T23" fmla="*/ 1 h 716"/>
                <a:gd name="T24" fmla="*/ 1 w 724"/>
                <a:gd name="T25" fmla="*/ 1 h 716"/>
                <a:gd name="T26" fmla="*/ 1 w 724"/>
                <a:gd name="T27" fmla="*/ 1 h 716"/>
                <a:gd name="T28" fmla="*/ 1 w 724"/>
                <a:gd name="T29" fmla="*/ 1 h 716"/>
                <a:gd name="T30" fmla="*/ 1 w 724"/>
                <a:gd name="T31" fmla="*/ 1 h 716"/>
                <a:gd name="T32" fmla="*/ 1 w 724"/>
                <a:gd name="T33" fmla="*/ 1 h 716"/>
                <a:gd name="T34" fmla="*/ 0 w 724"/>
                <a:gd name="T35" fmla="*/ 1 h 716"/>
                <a:gd name="T36" fmla="*/ 1 w 724"/>
                <a:gd name="T37" fmla="*/ 1 h 7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4"/>
                <a:gd name="T58" fmla="*/ 0 h 716"/>
                <a:gd name="T59" fmla="*/ 724 w 724"/>
                <a:gd name="T60" fmla="*/ 716 h 7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4" h="716">
                  <a:moveTo>
                    <a:pt x="6" y="122"/>
                  </a:moveTo>
                  <a:lnTo>
                    <a:pt x="107" y="39"/>
                  </a:lnTo>
                  <a:lnTo>
                    <a:pt x="241" y="0"/>
                  </a:lnTo>
                  <a:lnTo>
                    <a:pt x="443" y="7"/>
                  </a:lnTo>
                  <a:lnTo>
                    <a:pt x="628" y="77"/>
                  </a:lnTo>
                  <a:lnTo>
                    <a:pt x="712" y="199"/>
                  </a:lnTo>
                  <a:lnTo>
                    <a:pt x="724" y="333"/>
                  </a:lnTo>
                  <a:lnTo>
                    <a:pt x="673" y="423"/>
                  </a:lnTo>
                  <a:lnTo>
                    <a:pt x="572" y="480"/>
                  </a:lnTo>
                  <a:lnTo>
                    <a:pt x="420" y="506"/>
                  </a:lnTo>
                  <a:lnTo>
                    <a:pt x="336" y="486"/>
                  </a:lnTo>
                  <a:lnTo>
                    <a:pt x="191" y="716"/>
                  </a:lnTo>
                  <a:lnTo>
                    <a:pt x="157" y="710"/>
                  </a:lnTo>
                  <a:lnTo>
                    <a:pt x="275" y="468"/>
                  </a:lnTo>
                  <a:lnTo>
                    <a:pt x="168" y="441"/>
                  </a:lnTo>
                  <a:lnTo>
                    <a:pt x="101" y="384"/>
                  </a:lnTo>
                  <a:lnTo>
                    <a:pt x="39" y="307"/>
                  </a:lnTo>
                  <a:lnTo>
                    <a:pt x="0" y="211"/>
                  </a:lnTo>
                  <a:lnTo>
                    <a:pt x="6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CF9903F5-06EE-82A0-52BF-A66ED5DE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2475"/>
              <a:ext cx="117" cy="828"/>
            </a:xfrm>
            <a:custGeom>
              <a:avLst/>
              <a:gdLst>
                <a:gd name="T0" fmla="*/ 1 w 234"/>
                <a:gd name="T1" fmla="*/ 0 h 1656"/>
                <a:gd name="T2" fmla="*/ 1 w 234"/>
                <a:gd name="T3" fmla="*/ 1 h 1656"/>
                <a:gd name="T4" fmla="*/ 1 w 234"/>
                <a:gd name="T5" fmla="*/ 1 h 1656"/>
                <a:gd name="T6" fmla="*/ 1 w 234"/>
                <a:gd name="T7" fmla="*/ 1 h 1656"/>
                <a:gd name="T8" fmla="*/ 1 w 234"/>
                <a:gd name="T9" fmla="*/ 1 h 1656"/>
                <a:gd name="T10" fmla="*/ 1 w 234"/>
                <a:gd name="T11" fmla="*/ 1 h 1656"/>
                <a:gd name="T12" fmla="*/ 1 w 234"/>
                <a:gd name="T13" fmla="*/ 1 h 1656"/>
                <a:gd name="T14" fmla="*/ 1 w 234"/>
                <a:gd name="T15" fmla="*/ 1 h 1656"/>
                <a:gd name="T16" fmla="*/ 1 w 234"/>
                <a:gd name="T17" fmla="*/ 1 h 1656"/>
                <a:gd name="T18" fmla="*/ 1 w 234"/>
                <a:gd name="T19" fmla="*/ 1 h 1656"/>
                <a:gd name="T20" fmla="*/ 1 w 234"/>
                <a:gd name="T21" fmla="*/ 1 h 1656"/>
                <a:gd name="T22" fmla="*/ 0 w 234"/>
                <a:gd name="T23" fmla="*/ 1 h 1656"/>
                <a:gd name="T24" fmla="*/ 1 w 234"/>
                <a:gd name="T25" fmla="*/ 1 h 1656"/>
                <a:gd name="T26" fmla="*/ 1 w 234"/>
                <a:gd name="T27" fmla="*/ 1 h 1656"/>
                <a:gd name="T28" fmla="*/ 1 w 234"/>
                <a:gd name="T29" fmla="*/ 1 h 1656"/>
                <a:gd name="T30" fmla="*/ 1 w 234"/>
                <a:gd name="T31" fmla="*/ 1 h 1656"/>
                <a:gd name="T32" fmla="*/ 1 w 234"/>
                <a:gd name="T33" fmla="*/ 1 h 1656"/>
                <a:gd name="T34" fmla="*/ 1 w 234"/>
                <a:gd name="T35" fmla="*/ 1 h 1656"/>
                <a:gd name="T36" fmla="*/ 1 w 234"/>
                <a:gd name="T37" fmla="*/ 1 h 1656"/>
                <a:gd name="T38" fmla="*/ 1 w 234"/>
                <a:gd name="T39" fmla="*/ 1 h 1656"/>
                <a:gd name="T40" fmla="*/ 1 w 234"/>
                <a:gd name="T41" fmla="*/ 1 h 1656"/>
                <a:gd name="T42" fmla="*/ 1 w 234"/>
                <a:gd name="T43" fmla="*/ 1 h 1656"/>
                <a:gd name="T44" fmla="*/ 1 w 234"/>
                <a:gd name="T45" fmla="*/ 1 h 1656"/>
                <a:gd name="T46" fmla="*/ 1 w 234"/>
                <a:gd name="T47" fmla="*/ 1 h 1656"/>
                <a:gd name="T48" fmla="*/ 1 w 234"/>
                <a:gd name="T49" fmla="*/ 1 h 1656"/>
                <a:gd name="T50" fmla="*/ 1 w 234"/>
                <a:gd name="T51" fmla="*/ 1 h 1656"/>
                <a:gd name="T52" fmla="*/ 1 w 234"/>
                <a:gd name="T53" fmla="*/ 0 h 16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4"/>
                <a:gd name="T82" fmla="*/ 0 h 1656"/>
                <a:gd name="T83" fmla="*/ 234 w 234"/>
                <a:gd name="T84" fmla="*/ 1656 h 16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4" h="1656">
                  <a:moveTo>
                    <a:pt x="97" y="0"/>
                  </a:moveTo>
                  <a:lnTo>
                    <a:pt x="155" y="70"/>
                  </a:lnTo>
                  <a:lnTo>
                    <a:pt x="183" y="185"/>
                  </a:lnTo>
                  <a:lnTo>
                    <a:pt x="188" y="413"/>
                  </a:lnTo>
                  <a:lnTo>
                    <a:pt x="166" y="707"/>
                  </a:lnTo>
                  <a:lnTo>
                    <a:pt x="171" y="1013"/>
                  </a:lnTo>
                  <a:lnTo>
                    <a:pt x="183" y="1216"/>
                  </a:lnTo>
                  <a:lnTo>
                    <a:pt x="234" y="1408"/>
                  </a:lnTo>
                  <a:lnTo>
                    <a:pt x="222" y="1523"/>
                  </a:lnTo>
                  <a:lnTo>
                    <a:pt x="120" y="1643"/>
                  </a:lnTo>
                  <a:lnTo>
                    <a:pt x="28" y="1656"/>
                  </a:lnTo>
                  <a:lnTo>
                    <a:pt x="0" y="1605"/>
                  </a:lnTo>
                  <a:lnTo>
                    <a:pt x="34" y="1586"/>
                  </a:lnTo>
                  <a:lnTo>
                    <a:pt x="86" y="1586"/>
                  </a:lnTo>
                  <a:lnTo>
                    <a:pt x="155" y="1548"/>
                  </a:lnTo>
                  <a:lnTo>
                    <a:pt x="171" y="1426"/>
                  </a:lnTo>
                  <a:lnTo>
                    <a:pt x="148" y="1350"/>
                  </a:lnTo>
                  <a:lnTo>
                    <a:pt x="80" y="1331"/>
                  </a:lnTo>
                  <a:lnTo>
                    <a:pt x="80" y="1203"/>
                  </a:lnTo>
                  <a:lnTo>
                    <a:pt x="120" y="1108"/>
                  </a:lnTo>
                  <a:lnTo>
                    <a:pt x="114" y="835"/>
                  </a:lnTo>
                  <a:lnTo>
                    <a:pt x="114" y="605"/>
                  </a:lnTo>
                  <a:lnTo>
                    <a:pt x="114" y="440"/>
                  </a:lnTo>
                  <a:lnTo>
                    <a:pt x="86" y="280"/>
                  </a:lnTo>
                  <a:lnTo>
                    <a:pt x="34" y="114"/>
                  </a:lnTo>
                  <a:lnTo>
                    <a:pt x="62" y="5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F5FF8FF-BF0D-99A4-B88C-A98B9C862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044"/>
              <a:ext cx="281" cy="882"/>
            </a:xfrm>
            <a:custGeom>
              <a:avLst/>
              <a:gdLst>
                <a:gd name="T0" fmla="*/ 1 w 562"/>
                <a:gd name="T1" fmla="*/ 0 h 1764"/>
                <a:gd name="T2" fmla="*/ 1 w 562"/>
                <a:gd name="T3" fmla="*/ 0 h 1764"/>
                <a:gd name="T4" fmla="*/ 1 w 562"/>
                <a:gd name="T5" fmla="*/ 1 h 1764"/>
                <a:gd name="T6" fmla="*/ 1 w 562"/>
                <a:gd name="T7" fmla="*/ 1 h 1764"/>
                <a:gd name="T8" fmla="*/ 1 w 562"/>
                <a:gd name="T9" fmla="*/ 1 h 1764"/>
                <a:gd name="T10" fmla="*/ 1 w 562"/>
                <a:gd name="T11" fmla="*/ 1 h 1764"/>
                <a:gd name="T12" fmla="*/ 1 w 562"/>
                <a:gd name="T13" fmla="*/ 1 h 1764"/>
                <a:gd name="T14" fmla="*/ 1 w 562"/>
                <a:gd name="T15" fmla="*/ 1 h 1764"/>
                <a:gd name="T16" fmla="*/ 1 w 562"/>
                <a:gd name="T17" fmla="*/ 1 h 1764"/>
                <a:gd name="T18" fmla="*/ 1 w 562"/>
                <a:gd name="T19" fmla="*/ 1 h 1764"/>
                <a:gd name="T20" fmla="*/ 1 w 562"/>
                <a:gd name="T21" fmla="*/ 1 h 1764"/>
                <a:gd name="T22" fmla="*/ 1 w 562"/>
                <a:gd name="T23" fmla="*/ 1 h 1764"/>
                <a:gd name="T24" fmla="*/ 1 w 562"/>
                <a:gd name="T25" fmla="*/ 1 h 1764"/>
                <a:gd name="T26" fmla="*/ 1 w 562"/>
                <a:gd name="T27" fmla="*/ 1 h 1764"/>
                <a:gd name="T28" fmla="*/ 1 w 562"/>
                <a:gd name="T29" fmla="*/ 1 h 1764"/>
                <a:gd name="T30" fmla="*/ 1 w 562"/>
                <a:gd name="T31" fmla="*/ 1 h 1764"/>
                <a:gd name="T32" fmla="*/ 1 w 562"/>
                <a:gd name="T33" fmla="*/ 1 h 1764"/>
                <a:gd name="T34" fmla="*/ 1 w 562"/>
                <a:gd name="T35" fmla="*/ 1 h 1764"/>
                <a:gd name="T36" fmla="*/ 1 w 562"/>
                <a:gd name="T37" fmla="*/ 1 h 1764"/>
                <a:gd name="T38" fmla="*/ 1 w 562"/>
                <a:gd name="T39" fmla="*/ 1 h 1764"/>
                <a:gd name="T40" fmla="*/ 0 w 562"/>
                <a:gd name="T41" fmla="*/ 1 h 1764"/>
                <a:gd name="T42" fmla="*/ 0 w 562"/>
                <a:gd name="T43" fmla="*/ 1 h 1764"/>
                <a:gd name="T44" fmla="*/ 1 w 562"/>
                <a:gd name="T45" fmla="*/ 1 h 1764"/>
                <a:gd name="T46" fmla="*/ 1 w 562"/>
                <a:gd name="T47" fmla="*/ 1 h 1764"/>
                <a:gd name="T48" fmla="*/ 1 w 562"/>
                <a:gd name="T49" fmla="*/ 1 h 1764"/>
                <a:gd name="T50" fmla="*/ 1 w 562"/>
                <a:gd name="T51" fmla="*/ 1 h 1764"/>
                <a:gd name="T52" fmla="*/ 1 w 562"/>
                <a:gd name="T53" fmla="*/ 1 h 1764"/>
                <a:gd name="T54" fmla="*/ 1 w 562"/>
                <a:gd name="T55" fmla="*/ 1 h 1764"/>
                <a:gd name="T56" fmla="*/ 1 w 562"/>
                <a:gd name="T57" fmla="*/ 1 h 1764"/>
                <a:gd name="T58" fmla="*/ 1 w 562"/>
                <a:gd name="T59" fmla="*/ 1 h 1764"/>
                <a:gd name="T60" fmla="*/ 1 w 562"/>
                <a:gd name="T61" fmla="*/ 1 h 1764"/>
                <a:gd name="T62" fmla="*/ 1 w 562"/>
                <a:gd name="T63" fmla="*/ 0 h 1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2"/>
                <a:gd name="T97" fmla="*/ 0 h 1764"/>
                <a:gd name="T98" fmla="*/ 562 w 562"/>
                <a:gd name="T99" fmla="*/ 1764 h 1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2" h="1764">
                  <a:moveTo>
                    <a:pt x="157" y="0"/>
                  </a:moveTo>
                  <a:lnTo>
                    <a:pt x="252" y="0"/>
                  </a:lnTo>
                  <a:lnTo>
                    <a:pt x="320" y="39"/>
                  </a:lnTo>
                  <a:lnTo>
                    <a:pt x="342" y="180"/>
                  </a:lnTo>
                  <a:lnTo>
                    <a:pt x="342" y="409"/>
                  </a:lnTo>
                  <a:lnTo>
                    <a:pt x="308" y="659"/>
                  </a:lnTo>
                  <a:lnTo>
                    <a:pt x="241" y="774"/>
                  </a:lnTo>
                  <a:lnTo>
                    <a:pt x="174" y="1023"/>
                  </a:lnTo>
                  <a:lnTo>
                    <a:pt x="123" y="1235"/>
                  </a:lnTo>
                  <a:lnTo>
                    <a:pt x="123" y="1439"/>
                  </a:lnTo>
                  <a:lnTo>
                    <a:pt x="123" y="1574"/>
                  </a:lnTo>
                  <a:lnTo>
                    <a:pt x="308" y="1554"/>
                  </a:lnTo>
                  <a:lnTo>
                    <a:pt x="476" y="1579"/>
                  </a:lnTo>
                  <a:lnTo>
                    <a:pt x="562" y="1637"/>
                  </a:lnTo>
                  <a:lnTo>
                    <a:pt x="521" y="1746"/>
                  </a:lnTo>
                  <a:lnTo>
                    <a:pt x="471" y="1764"/>
                  </a:lnTo>
                  <a:lnTo>
                    <a:pt x="420" y="1707"/>
                  </a:lnTo>
                  <a:lnTo>
                    <a:pt x="325" y="1649"/>
                  </a:lnTo>
                  <a:lnTo>
                    <a:pt x="185" y="1649"/>
                  </a:lnTo>
                  <a:lnTo>
                    <a:pt x="56" y="1656"/>
                  </a:lnTo>
                  <a:lnTo>
                    <a:pt x="0" y="1649"/>
                  </a:lnTo>
                  <a:lnTo>
                    <a:pt x="0" y="1599"/>
                  </a:lnTo>
                  <a:lnTo>
                    <a:pt x="22" y="1561"/>
                  </a:lnTo>
                  <a:lnTo>
                    <a:pt x="56" y="1400"/>
                  </a:lnTo>
                  <a:lnTo>
                    <a:pt x="56" y="1158"/>
                  </a:lnTo>
                  <a:lnTo>
                    <a:pt x="101" y="928"/>
                  </a:lnTo>
                  <a:lnTo>
                    <a:pt x="140" y="774"/>
                  </a:lnTo>
                  <a:lnTo>
                    <a:pt x="235" y="596"/>
                  </a:lnTo>
                  <a:lnTo>
                    <a:pt x="235" y="366"/>
                  </a:lnTo>
                  <a:lnTo>
                    <a:pt x="185" y="192"/>
                  </a:lnTo>
                  <a:lnTo>
                    <a:pt x="135" y="7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62792E1-DAED-95FC-0C9F-B1D947D7E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2967"/>
              <a:ext cx="281" cy="880"/>
            </a:xfrm>
            <a:custGeom>
              <a:avLst/>
              <a:gdLst>
                <a:gd name="T0" fmla="*/ 1 w 562"/>
                <a:gd name="T1" fmla="*/ 0 h 1761"/>
                <a:gd name="T2" fmla="*/ 1 w 562"/>
                <a:gd name="T3" fmla="*/ 0 h 1761"/>
                <a:gd name="T4" fmla="*/ 1 w 562"/>
                <a:gd name="T5" fmla="*/ 0 h 1761"/>
                <a:gd name="T6" fmla="*/ 1 w 562"/>
                <a:gd name="T7" fmla="*/ 0 h 1761"/>
                <a:gd name="T8" fmla="*/ 1 w 562"/>
                <a:gd name="T9" fmla="*/ 0 h 1761"/>
                <a:gd name="T10" fmla="*/ 1 w 562"/>
                <a:gd name="T11" fmla="*/ 0 h 1761"/>
                <a:gd name="T12" fmla="*/ 1 w 562"/>
                <a:gd name="T13" fmla="*/ 0 h 1761"/>
                <a:gd name="T14" fmla="*/ 1 w 562"/>
                <a:gd name="T15" fmla="*/ 0 h 1761"/>
                <a:gd name="T16" fmla="*/ 1 w 562"/>
                <a:gd name="T17" fmla="*/ 0 h 1761"/>
                <a:gd name="T18" fmla="*/ 1 w 562"/>
                <a:gd name="T19" fmla="*/ 0 h 1761"/>
                <a:gd name="T20" fmla="*/ 1 w 562"/>
                <a:gd name="T21" fmla="*/ 0 h 1761"/>
                <a:gd name="T22" fmla="*/ 1 w 562"/>
                <a:gd name="T23" fmla="*/ 0 h 1761"/>
                <a:gd name="T24" fmla="*/ 1 w 562"/>
                <a:gd name="T25" fmla="*/ 0 h 1761"/>
                <a:gd name="T26" fmla="*/ 1 w 562"/>
                <a:gd name="T27" fmla="*/ 0 h 1761"/>
                <a:gd name="T28" fmla="*/ 1 w 562"/>
                <a:gd name="T29" fmla="*/ 0 h 1761"/>
                <a:gd name="T30" fmla="*/ 1 w 562"/>
                <a:gd name="T31" fmla="*/ 0 h 1761"/>
                <a:gd name="T32" fmla="*/ 1 w 562"/>
                <a:gd name="T33" fmla="*/ 0 h 1761"/>
                <a:gd name="T34" fmla="*/ 1 w 562"/>
                <a:gd name="T35" fmla="*/ 0 h 1761"/>
                <a:gd name="T36" fmla="*/ 1 w 562"/>
                <a:gd name="T37" fmla="*/ 0 h 1761"/>
                <a:gd name="T38" fmla="*/ 1 w 562"/>
                <a:gd name="T39" fmla="*/ 0 h 1761"/>
                <a:gd name="T40" fmla="*/ 0 w 562"/>
                <a:gd name="T41" fmla="*/ 0 h 1761"/>
                <a:gd name="T42" fmla="*/ 0 w 562"/>
                <a:gd name="T43" fmla="*/ 0 h 1761"/>
                <a:gd name="T44" fmla="*/ 1 w 562"/>
                <a:gd name="T45" fmla="*/ 0 h 1761"/>
                <a:gd name="T46" fmla="*/ 1 w 562"/>
                <a:gd name="T47" fmla="*/ 0 h 1761"/>
                <a:gd name="T48" fmla="*/ 1 w 562"/>
                <a:gd name="T49" fmla="*/ 0 h 1761"/>
                <a:gd name="T50" fmla="*/ 1 w 562"/>
                <a:gd name="T51" fmla="*/ 0 h 1761"/>
                <a:gd name="T52" fmla="*/ 1 w 562"/>
                <a:gd name="T53" fmla="*/ 0 h 1761"/>
                <a:gd name="T54" fmla="*/ 1 w 562"/>
                <a:gd name="T55" fmla="*/ 0 h 1761"/>
                <a:gd name="T56" fmla="*/ 1 w 562"/>
                <a:gd name="T57" fmla="*/ 0 h 1761"/>
                <a:gd name="T58" fmla="*/ 1 w 562"/>
                <a:gd name="T59" fmla="*/ 0 h 1761"/>
                <a:gd name="T60" fmla="*/ 1 w 562"/>
                <a:gd name="T61" fmla="*/ 0 h 1761"/>
                <a:gd name="T62" fmla="*/ 1 w 562"/>
                <a:gd name="T63" fmla="*/ 0 h 17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2"/>
                <a:gd name="T97" fmla="*/ 0 h 1761"/>
                <a:gd name="T98" fmla="*/ 562 w 562"/>
                <a:gd name="T99" fmla="*/ 1761 h 17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2" h="1761">
                  <a:moveTo>
                    <a:pt x="157" y="0"/>
                  </a:moveTo>
                  <a:lnTo>
                    <a:pt x="252" y="0"/>
                  </a:lnTo>
                  <a:lnTo>
                    <a:pt x="319" y="39"/>
                  </a:lnTo>
                  <a:lnTo>
                    <a:pt x="342" y="179"/>
                  </a:lnTo>
                  <a:lnTo>
                    <a:pt x="342" y="409"/>
                  </a:lnTo>
                  <a:lnTo>
                    <a:pt x="308" y="659"/>
                  </a:lnTo>
                  <a:lnTo>
                    <a:pt x="241" y="774"/>
                  </a:lnTo>
                  <a:lnTo>
                    <a:pt x="174" y="1022"/>
                  </a:lnTo>
                  <a:lnTo>
                    <a:pt x="123" y="1232"/>
                  </a:lnTo>
                  <a:lnTo>
                    <a:pt x="123" y="1436"/>
                  </a:lnTo>
                  <a:lnTo>
                    <a:pt x="123" y="1571"/>
                  </a:lnTo>
                  <a:lnTo>
                    <a:pt x="308" y="1551"/>
                  </a:lnTo>
                  <a:lnTo>
                    <a:pt x="476" y="1576"/>
                  </a:lnTo>
                  <a:lnTo>
                    <a:pt x="562" y="1634"/>
                  </a:lnTo>
                  <a:lnTo>
                    <a:pt x="521" y="1743"/>
                  </a:lnTo>
                  <a:lnTo>
                    <a:pt x="471" y="1761"/>
                  </a:lnTo>
                  <a:lnTo>
                    <a:pt x="420" y="1705"/>
                  </a:lnTo>
                  <a:lnTo>
                    <a:pt x="325" y="1648"/>
                  </a:lnTo>
                  <a:lnTo>
                    <a:pt x="185" y="1648"/>
                  </a:lnTo>
                  <a:lnTo>
                    <a:pt x="56" y="1653"/>
                  </a:lnTo>
                  <a:lnTo>
                    <a:pt x="0" y="1648"/>
                  </a:lnTo>
                  <a:lnTo>
                    <a:pt x="0" y="1596"/>
                  </a:lnTo>
                  <a:lnTo>
                    <a:pt x="22" y="1558"/>
                  </a:lnTo>
                  <a:lnTo>
                    <a:pt x="56" y="1398"/>
                  </a:lnTo>
                  <a:lnTo>
                    <a:pt x="56" y="1156"/>
                  </a:lnTo>
                  <a:lnTo>
                    <a:pt x="101" y="926"/>
                  </a:lnTo>
                  <a:lnTo>
                    <a:pt x="140" y="774"/>
                  </a:lnTo>
                  <a:lnTo>
                    <a:pt x="235" y="594"/>
                  </a:lnTo>
                  <a:lnTo>
                    <a:pt x="235" y="364"/>
                  </a:lnTo>
                  <a:lnTo>
                    <a:pt x="185" y="192"/>
                  </a:lnTo>
                  <a:lnTo>
                    <a:pt x="135" y="7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48B87FF-2DB6-406F-1C3B-BBC62FFBC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410"/>
              <a:ext cx="115" cy="830"/>
            </a:xfrm>
            <a:custGeom>
              <a:avLst/>
              <a:gdLst>
                <a:gd name="T0" fmla="*/ 1 w 228"/>
                <a:gd name="T1" fmla="*/ 0 h 1659"/>
                <a:gd name="T2" fmla="*/ 1 w 228"/>
                <a:gd name="T3" fmla="*/ 1 h 1659"/>
                <a:gd name="T4" fmla="*/ 1 w 228"/>
                <a:gd name="T5" fmla="*/ 1 h 1659"/>
                <a:gd name="T6" fmla="*/ 1 w 228"/>
                <a:gd name="T7" fmla="*/ 1 h 1659"/>
                <a:gd name="T8" fmla="*/ 1 w 228"/>
                <a:gd name="T9" fmla="*/ 1 h 1659"/>
                <a:gd name="T10" fmla="*/ 1 w 228"/>
                <a:gd name="T11" fmla="*/ 1 h 1659"/>
                <a:gd name="T12" fmla="*/ 1 w 228"/>
                <a:gd name="T13" fmla="*/ 1 h 1659"/>
                <a:gd name="T14" fmla="*/ 1 w 228"/>
                <a:gd name="T15" fmla="*/ 1 h 1659"/>
                <a:gd name="T16" fmla="*/ 1 w 228"/>
                <a:gd name="T17" fmla="*/ 1 h 1659"/>
                <a:gd name="T18" fmla="*/ 1 w 228"/>
                <a:gd name="T19" fmla="*/ 1 h 1659"/>
                <a:gd name="T20" fmla="*/ 1 w 228"/>
                <a:gd name="T21" fmla="*/ 1 h 1659"/>
                <a:gd name="T22" fmla="*/ 0 w 228"/>
                <a:gd name="T23" fmla="*/ 1 h 1659"/>
                <a:gd name="T24" fmla="*/ 1 w 228"/>
                <a:gd name="T25" fmla="*/ 1 h 1659"/>
                <a:gd name="T26" fmla="*/ 1 w 228"/>
                <a:gd name="T27" fmla="*/ 1 h 1659"/>
                <a:gd name="T28" fmla="*/ 1 w 228"/>
                <a:gd name="T29" fmla="*/ 1 h 1659"/>
                <a:gd name="T30" fmla="*/ 1 w 228"/>
                <a:gd name="T31" fmla="*/ 1 h 1659"/>
                <a:gd name="T32" fmla="*/ 1 w 228"/>
                <a:gd name="T33" fmla="*/ 1 h 1659"/>
                <a:gd name="T34" fmla="*/ 1 w 228"/>
                <a:gd name="T35" fmla="*/ 1 h 1659"/>
                <a:gd name="T36" fmla="*/ 1 w 228"/>
                <a:gd name="T37" fmla="*/ 1 h 1659"/>
                <a:gd name="T38" fmla="*/ 1 w 228"/>
                <a:gd name="T39" fmla="*/ 1 h 1659"/>
                <a:gd name="T40" fmla="*/ 1 w 228"/>
                <a:gd name="T41" fmla="*/ 1 h 1659"/>
                <a:gd name="T42" fmla="*/ 1 w 228"/>
                <a:gd name="T43" fmla="*/ 1 h 1659"/>
                <a:gd name="T44" fmla="*/ 1 w 228"/>
                <a:gd name="T45" fmla="*/ 1 h 1659"/>
                <a:gd name="T46" fmla="*/ 1 w 228"/>
                <a:gd name="T47" fmla="*/ 1 h 1659"/>
                <a:gd name="T48" fmla="*/ 1 w 228"/>
                <a:gd name="T49" fmla="*/ 1 h 1659"/>
                <a:gd name="T50" fmla="*/ 1 w 228"/>
                <a:gd name="T51" fmla="*/ 1 h 1659"/>
                <a:gd name="T52" fmla="*/ 1 w 228"/>
                <a:gd name="T53" fmla="*/ 0 h 16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1659"/>
                <a:gd name="T83" fmla="*/ 228 w 228"/>
                <a:gd name="T84" fmla="*/ 1659 h 16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1659">
                  <a:moveTo>
                    <a:pt x="95" y="0"/>
                  </a:moveTo>
                  <a:lnTo>
                    <a:pt x="151" y="70"/>
                  </a:lnTo>
                  <a:lnTo>
                    <a:pt x="179" y="185"/>
                  </a:lnTo>
                  <a:lnTo>
                    <a:pt x="185" y="414"/>
                  </a:lnTo>
                  <a:lnTo>
                    <a:pt x="163" y="707"/>
                  </a:lnTo>
                  <a:lnTo>
                    <a:pt x="168" y="1014"/>
                  </a:lnTo>
                  <a:lnTo>
                    <a:pt x="179" y="1219"/>
                  </a:lnTo>
                  <a:lnTo>
                    <a:pt x="228" y="1409"/>
                  </a:lnTo>
                  <a:lnTo>
                    <a:pt x="219" y="1524"/>
                  </a:lnTo>
                  <a:lnTo>
                    <a:pt x="118" y="1646"/>
                  </a:lnTo>
                  <a:lnTo>
                    <a:pt x="28" y="1659"/>
                  </a:lnTo>
                  <a:lnTo>
                    <a:pt x="0" y="1608"/>
                  </a:lnTo>
                  <a:lnTo>
                    <a:pt x="34" y="1589"/>
                  </a:lnTo>
                  <a:lnTo>
                    <a:pt x="84" y="1589"/>
                  </a:lnTo>
                  <a:lnTo>
                    <a:pt x="151" y="1551"/>
                  </a:lnTo>
                  <a:lnTo>
                    <a:pt x="168" y="1429"/>
                  </a:lnTo>
                  <a:lnTo>
                    <a:pt x="146" y="1352"/>
                  </a:lnTo>
                  <a:lnTo>
                    <a:pt x="78" y="1334"/>
                  </a:lnTo>
                  <a:lnTo>
                    <a:pt x="78" y="1206"/>
                  </a:lnTo>
                  <a:lnTo>
                    <a:pt x="118" y="1109"/>
                  </a:lnTo>
                  <a:lnTo>
                    <a:pt x="112" y="836"/>
                  </a:lnTo>
                  <a:lnTo>
                    <a:pt x="112" y="606"/>
                  </a:lnTo>
                  <a:lnTo>
                    <a:pt x="112" y="440"/>
                  </a:lnTo>
                  <a:lnTo>
                    <a:pt x="84" y="280"/>
                  </a:lnTo>
                  <a:lnTo>
                    <a:pt x="34" y="115"/>
                  </a:lnTo>
                  <a:lnTo>
                    <a:pt x="62" y="5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0855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6EFDC-CEB8-B077-6F78-CD9FE285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D3BF2898-92A4-703A-482B-677CF25025DD}"/>
              </a:ext>
            </a:extLst>
          </p:cNvPr>
          <p:cNvSpPr/>
          <p:nvPr/>
        </p:nvSpPr>
        <p:spPr>
          <a:xfrm>
            <a:off x="175740" y="3985256"/>
            <a:ext cx="10528772" cy="5847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雲形吹き出し 23">
            <a:extLst>
              <a:ext uri="{FF2B5EF4-FFF2-40B4-BE49-F238E27FC236}">
                <a16:creationId xmlns:a16="http://schemas.microsoft.com/office/drawing/2014/main" id="{4C29C887-2FBE-B169-45B9-20992EAFE32B}"/>
              </a:ext>
            </a:extLst>
          </p:cNvPr>
          <p:cNvSpPr/>
          <p:nvPr/>
        </p:nvSpPr>
        <p:spPr>
          <a:xfrm>
            <a:off x="2495600" y="2102362"/>
            <a:ext cx="9073008" cy="1068621"/>
          </a:xfrm>
          <a:prstGeom prst="cloudCallout">
            <a:avLst>
              <a:gd name="adj1" fmla="val -59627"/>
              <a:gd name="adj2" fmla="val 60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5C39B0CD-4506-4CCF-BD18-312168B2718B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2: Chunking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4B92C8-18C3-BBC8-026D-261C64EB7C2A}"/>
              </a:ext>
            </a:extLst>
          </p:cNvPr>
          <p:cNvSpPr txBox="1"/>
          <p:nvPr/>
        </p:nvSpPr>
        <p:spPr>
          <a:xfrm>
            <a:off x="229302" y="1343371"/>
            <a:ext cx="59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BUT… Katana⚔️  isn’t enough!!</a:t>
            </a:r>
            <a:endParaRPr kumimoji="1" lang="ja-JP" alt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BB884D-A51C-6D0C-2907-5DE7347A1D97}"/>
              </a:ext>
            </a:extLst>
          </p:cNvPr>
          <p:cNvSpPr txBox="1"/>
          <p:nvPr/>
        </p:nvSpPr>
        <p:spPr>
          <a:xfrm>
            <a:off x="248230" y="3937186"/>
            <a:ext cx="1079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</a:t>
            </a:r>
            <a:r>
              <a:rPr kumimoji="1"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Erasure Codes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</a:t>
            </a:r>
            <a:r>
              <a:rPr kumimoji="1" lang="en-US" altLang="ja-JP" sz="32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chunk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(ek, </a:t>
            </a:r>
            <a:r>
              <a:rPr kumimoji="1" lang="en-US" altLang="ja-JP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into smaller pieces. 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9B2177-BEC0-A884-1D55-2DD0EFB86822}"/>
              </a:ext>
            </a:extLst>
          </p:cNvPr>
          <p:cNvSpPr/>
          <p:nvPr/>
        </p:nvSpPr>
        <p:spPr>
          <a:xfrm>
            <a:off x="2783632" y="4957621"/>
            <a:ext cx="324036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E1E5FF-845B-8124-878F-6DB35081FA91}"/>
              </a:ext>
            </a:extLst>
          </p:cNvPr>
          <p:cNvSpPr/>
          <p:nvPr/>
        </p:nvSpPr>
        <p:spPr>
          <a:xfrm>
            <a:off x="6384032" y="4957621"/>
            <a:ext cx="100811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DF6145-3746-9E74-0DC0-EA9AAFA78E04}"/>
              </a:ext>
            </a:extLst>
          </p:cNvPr>
          <p:cNvSpPr/>
          <p:nvPr/>
        </p:nvSpPr>
        <p:spPr>
          <a:xfrm>
            <a:off x="1171870" y="5926983"/>
            <a:ext cx="675658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ch1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0098CF-F1C6-6FE4-702B-DAA4A5ABAD9C}"/>
              </a:ext>
            </a:extLst>
          </p:cNvPr>
          <p:cNvSpPr txBox="1"/>
          <p:nvPr/>
        </p:nvSpPr>
        <p:spPr>
          <a:xfrm>
            <a:off x="3073780" y="236847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 aims to limit overhead to 40B per message</a:t>
            </a:r>
            <a:r>
              <a:rPr lang="en-US" altLang="ja-JP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ja-JP" altLang="en-US" sz="28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2E1D3B52-097C-2370-9C9B-46C1ED662FE5}"/>
              </a:ext>
            </a:extLst>
          </p:cNvPr>
          <p:cNvGrpSpPr>
            <a:grpSpLocks/>
          </p:cNvGrpSpPr>
          <p:nvPr/>
        </p:nvGrpSpPr>
        <p:grpSpPr bwMode="auto">
          <a:xfrm>
            <a:off x="1119274" y="2773314"/>
            <a:ext cx="390425" cy="795338"/>
            <a:chOff x="4513" y="2341"/>
            <a:chExt cx="759" cy="1585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EA001B36-814B-7156-D913-940C26377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341"/>
              <a:ext cx="363" cy="794"/>
            </a:xfrm>
            <a:custGeom>
              <a:avLst/>
              <a:gdLst>
                <a:gd name="T0" fmla="*/ 1 w 726"/>
                <a:gd name="T1" fmla="*/ 0 h 1589"/>
                <a:gd name="T2" fmla="*/ 1 w 726"/>
                <a:gd name="T3" fmla="*/ 0 h 1589"/>
                <a:gd name="T4" fmla="*/ 1 w 726"/>
                <a:gd name="T5" fmla="*/ 0 h 1589"/>
                <a:gd name="T6" fmla="*/ 1 w 726"/>
                <a:gd name="T7" fmla="*/ 0 h 1589"/>
                <a:gd name="T8" fmla="*/ 1 w 726"/>
                <a:gd name="T9" fmla="*/ 0 h 1589"/>
                <a:gd name="T10" fmla="*/ 1 w 726"/>
                <a:gd name="T11" fmla="*/ 0 h 1589"/>
                <a:gd name="T12" fmla="*/ 1 w 726"/>
                <a:gd name="T13" fmla="*/ 0 h 1589"/>
                <a:gd name="T14" fmla="*/ 0 w 726"/>
                <a:gd name="T15" fmla="*/ 0 h 1589"/>
                <a:gd name="T16" fmla="*/ 1 w 726"/>
                <a:gd name="T17" fmla="*/ 0 h 1589"/>
                <a:gd name="T18" fmla="*/ 1 w 726"/>
                <a:gd name="T19" fmla="*/ 0 h 1589"/>
                <a:gd name="T20" fmla="*/ 1 w 726"/>
                <a:gd name="T21" fmla="*/ 0 h 1589"/>
                <a:gd name="T22" fmla="*/ 1 w 726"/>
                <a:gd name="T23" fmla="*/ 0 h 1589"/>
                <a:gd name="T24" fmla="*/ 1 w 726"/>
                <a:gd name="T25" fmla="*/ 0 h 1589"/>
                <a:gd name="T26" fmla="*/ 1 w 726"/>
                <a:gd name="T27" fmla="*/ 0 h 1589"/>
                <a:gd name="T28" fmla="*/ 1 w 726"/>
                <a:gd name="T29" fmla="*/ 0 h 1589"/>
                <a:gd name="T30" fmla="*/ 1 w 726"/>
                <a:gd name="T31" fmla="*/ 0 h 1589"/>
                <a:gd name="T32" fmla="*/ 1 w 726"/>
                <a:gd name="T33" fmla="*/ 0 h 1589"/>
                <a:gd name="T34" fmla="*/ 1 w 726"/>
                <a:gd name="T35" fmla="*/ 0 h 1589"/>
                <a:gd name="T36" fmla="*/ 1 w 726"/>
                <a:gd name="T37" fmla="*/ 0 h 1589"/>
                <a:gd name="T38" fmla="*/ 1 w 726"/>
                <a:gd name="T39" fmla="*/ 0 h 1589"/>
                <a:gd name="T40" fmla="*/ 1 w 726"/>
                <a:gd name="T41" fmla="*/ 0 h 1589"/>
                <a:gd name="T42" fmla="*/ 1 w 726"/>
                <a:gd name="T43" fmla="*/ 0 h 1589"/>
                <a:gd name="T44" fmla="*/ 1 w 726"/>
                <a:gd name="T45" fmla="*/ 0 h 1589"/>
                <a:gd name="T46" fmla="*/ 1 w 726"/>
                <a:gd name="T47" fmla="*/ 0 h 1589"/>
                <a:gd name="T48" fmla="*/ 1 w 726"/>
                <a:gd name="T49" fmla="*/ 0 h 1589"/>
                <a:gd name="T50" fmla="*/ 1 w 726"/>
                <a:gd name="T51" fmla="*/ 0 h 15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6"/>
                <a:gd name="T79" fmla="*/ 0 h 1589"/>
                <a:gd name="T80" fmla="*/ 726 w 726"/>
                <a:gd name="T81" fmla="*/ 1589 h 15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6" h="1589">
                  <a:moveTo>
                    <a:pt x="678" y="81"/>
                  </a:moveTo>
                  <a:lnTo>
                    <a:pt x="604" y="29"/>
                  </a:lnTo>
                  <a:lnTo>
                    <a:pt x="444" y="0"/>
                  </a:lnTo>
                  <a:lnTo>
                    <a:pt x="286" y="35"/>
                  </a:lnTo>
                  <a:lnTo>
                    <a:pt x="158" y="158"/>
                  </a:lnTo>
                  <a:lnTo>
                    <a:pt x="74" y="315"/>
                  </a:lnTo>
                  <a:lnTo>
                    <a:pt x="32" y="538"/>
                  </a:lnTo>
                  <a:lnTo>
                    <a:pt x="0" y="859"/>
                  </a:lnTo>
                  <a:lnTo>
                    <a:pt x="10" y="1185"/>
                  </a:lnTo>
                  <a:lnTo>
                    <a:pt x="42" y="1360"/>
                  </a:lnTo>
                  <a:lnTo>
                    <a:pt x="95" y="1501"/>
                  </a:lnTo>
                  <a:lnTo>
                    <a:pt x="169" y="1589"/>
                  </a:lnTo>
                  <a:lnTo>
                    <a:pt x="301" y="1589"/>
                  </a:lnTo>
                  <a:lnTo>
                    <a:pt x="461" y="1543"/>
                  </a:lnTo>
                  <a:lnTo>
                    <a:pt x="535" y="1395"/>
                  </a:lnTo>
                  <a:lnTo>
                    <a:pt x="524" y="1156"/>
                  </a:lnTo>
                  <a:lnTo>
                    <a:pt x="476" y="999"/>
                  </a:lnTo>
                  <a:lnTo>
                    <a:pt x="423" y="754"/>
                  </a:lnTo>
                  <a:lnTo>
                    <a:pt x="392" y="643"/>
                  </a:lnTo>
                  <a:lnTo>
                    <a:pt x="413" y="455"/>
                  </a:lnTo>
                  <a:lnTo>
                    <a:pt x="487" y="404"/>
                  </a:lnTo>
                  <a:lnTo>
                    <a:pt x="566" y="404"/>
                  </a:lnTo>
                  <a:lnTo>
                    <a:pt x="699" y="333"/>
                  </a:lnTo>
                  <a:lnTo>
                    <a:pt x="726" y="228"/>
                  </a:lnTo>
                  <a:lnTo>
                    <a:pt x="699" y="123"/>
                  </a:lnTo>
                  <a:lnTo>
                    <a:pt x="678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5C00A47-8E31-A1A7-F9A5-B9C07431C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346"/>
              <a:ext cx="362" cy="358"/>
            </a:xfrm>
            <a:custGeom>
              <a:avLst/>
              <a:gdLst>
                <a:gd name="T0" fmla="*/ 1 w 724"/>
                <a:gd name="T1" fmla="*/ 1 h 716"/>
                <a:gd name="T2" fmla="*/ 1 w 724"/>
                <a:gd name="T3" fmla="*/ 1 h 716"/>
                <a:gd name="T4" fmla="*/ 1 w 724"/>
                <a:gd name="T5" fmla="*/ 0 h 716"/>
                <a:gd name="T6" fmla="*/ 1 w 724"/>
                <a:gd name="T7" fmla="*/ 1 h 716"/>
                <a:gd name="T8" fmla="*/ 1 w 724"/>
                <a:gd name="T9" fmla="*/ 1 h 716"/>
                <a:gd name="T10" fmla="*/ 1 w 724"/>
                <a:gd name="T11" fmla="*/ 1 h 716"/>
                <a:gd name="T12" fmla="*/ 1 w 724"/>
                <a:gd name="T13" fmla="*/ 1 h 716"/>
                <a:gd name="T14" fmla="*/ 1 w 724"/>
                <a:gd name="T15" fmla="*/ 1 h 716"/>
                <a:gd name="T16" fmla="*/ 1 w 724"/>
                <a:gd name="T17" fmla="*/ 1 h 716"/>
                <a:gd name="T18" fmla="*/ 1 w 724"/>
                <a:gd name="T19" fmla="*/ 1 h 716"/>
                <a:gd name="T20" fmla="*/ 1 w 724"/>
                <a:gd name="T21" fmla="*/ 1 h 716"/>
                <a:gd name="T22" fmla="*/ 1 w 724"/>
                <a:gd name="T23" fmla="*/ 1 h 716"/>
                <a:gd name="T24" fmla="*/ 1 w 724"/>
                <a:gd name="T25" fmla="*/ 1 h 716"/>
                <a:gd name="T26" fmla="*/ 1 w 724"/>
                <a:gd name="T27" fmla="*/ 1 h 716"/>
                <a:gd name="T28" fmla="*/ 1 w 724"/>
                <a:gd name="T29" fmla="*/ 1 h 716"/>
                <a:gd name="T30" fmla="*/ 1 w 724"/>
                <a:gd name="T31" fmla="*/ 1 h 716"/>
                <a:gd name="T32" fmla="*/ 1 w 724"/>
                <a:gd name="T33" fmla="*/ 1 h 716"/>
                <a:gd name="T34" fmla="*/ 0 w 724"/>
                <a:gd name="T35" fmla="*/ 1 h 716"/>
                <a:gd name="T36" fmla="*/ 1 w 724"/>
                <a:gd name="T37" fmla="*/ 1 h 7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4"/>
                <a:gd name="T58" fmla="*/ 0 h 716"/>
                <a:gd name="T59" fmla="*/ 724 w 724"/>
                <a:gd name="T60" fmla="*/ 716 h 7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4" h="716">
                  <a:moveTo>
                    <a:pt x="6" y="122"/>
                  </a:moveTo>
                  <a:lnTo>
                    <a:pt x="107" y="39"/>
                  </a:lnTo>
                  <a:lnTo>
                    <a:pt x="241" y="0"/>
                  </a:lnTo>
                  <a:lnTo>
                    <a:pt x="443" y="7"/>
                  </a:lnTo>
                  <a:lnTo>
                    <a:pt x="628" y="77"/>
                  </a:lnTo>
                  <a:lnTo>
                    <a:pt x="712" y="199"/>
                  </a:lnTo>
                  <a:lnTo>
                    <a:pt x="724" y="333"/>
                  </a:lnTo>
                  <a:lnTo>
                    <a:pt x="673" y="423"/>
                  </a:lnTo>
                  <a:lnTo>
                    <a:pt x="572" y="480"/>
                  </a:lnTo>
                  <a:lnTo>
                    <a:pt x="420" y="506"/>
                  </a:lnTo>
                  <a:lnTo>
                    <a:pt x="336" y="486"/>
                  </a:lnTo>
                  <a:lnTo>
                    <a:pt x="191" y="716"/>
                  </a:lnTo>
                  <a:lnTo>
                    <a:pt x="157" y="710"/>
                  </a:lnTo>
                  <a:lnTo>
                    <a:pt x="275" y="468"/>
                  </a:lnTo>
                  <a:lnTo>
                    <a:pt x="168" y="441"/>
                  </a:lnTo>
                  <a:lnTo>
                    <a:pt x="101" y="384"/>
                  </a:lnTo>
                  <a:lnTo>
                    <a:pt x="39" y="307"/>
                  </a:lnTo>
                  <a:lnTo>
                    <a:pt x="0" y="211"/>
                  </a:lnTo>
                  <a:lnTo>
                    <a:pt x="6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FCFFE37A-AD28-859C-19EE-73A1B81C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2475"/>
              <a:ext cx="117" cy="828"/>
            </a:xfrm>
            <a:custGeom>
              <a:avLst/>
              <a:gdLst>
                <a:gd name="T0" fmla="*/ 1 w 234"/>
                <a:gd name="T1" fmla="*/ 0 h 1656"/>
                <a:gd name="T2" fmla="*/ 1 w 234"/>
                <a:gd name="T3" fmla="*/ 1 h 1656"/>
                <a:gd name="T4" fmla="*/ 1 w 234"/>
                <a:gd name="T5" fmla="*/ 1 h 1656"/>
                <a:gd name="T6" fmla="*/ 1 w 234"/>
                <a:gd name="T7" fmla="*/ 1 h 1656"/>
                <a:gd name="T8" fmla="*/ 1 w 234"/>
                <a:gd name="T9" fmla="*/ 1 h 1656"/>
                <a:gd name="T10" fmla="*/ 1 w 234"/>
                <a:gd name="T11" fmla="*/ 1 h 1656"/>
                <a:gd name="T12" fmla="*/ 1 w 234"/>
                <a:gd name="T13" fmla="*/ 1 h 1656"/>
                <a:gd name="T14" fmla="*/ 1 w 234"/>
                <a:gd name="T15" fmla="*/ 1 h 1656"/>
                <a:gd name="T16" fmla="*/ 1 w 234"/>
                <a:gd name="T17" fmla="*/ 1 h 1656"/>
                <a:gd name="T18" fmla="*/ 1 w 234"/>
                <a:gd name="T19" fmla="*/ 1 h 1656"/>
                <a:gd name="T20" fmla="*/ 1 w 234"/>
                <a:gd name="T21" fmla="*/ 1 h 1656"/>
                <a:gd name="T22" fmla="*/ 0 w 234"/>
                <a:gd name="T23" fmla="*/ 1 h 1656"/>
                <a:gd name="T24" fmla="*/ 1 w 234"/>
                <a:gd name="T25" fmla="*/ 1 h 1656"/>
                <a:gd name="T26" fmla="*/ 1 w 234"/>
                <a:gd name="T27" fmla="*/ 1 h 1656"/>
                <a:gd name="T28" fmla="*/ 1 w 234"/>
                <a:gd name="T29" fmla="*/ 1 h 1656"/>
                <a:gd name="T30" fmla="*/ 1 w 234"/>
                <a:gd name="T31" fmla="*/ 1 h 1656"/>
                <a:gd name="T32" fmla="*/ 1 w 234"/>
                <a:gd name="T33" fmla="*/ 1 h 1656"/>
                <a:gd name="T34" fmla="*/ 1 w 234"/>
                <a:gd name="T35" fmla="*/ 1 h 1656"/>
                <a:gd name="T36" fmla="*/ 1 w 234"/>
                <a:gd name="T37" fmla="*/ 1 h 1656"/>
                <a:gd name="T38" fmla="*/ 1 w 234"/>
                <a:gd name="T39" fmla="*/ 1 h 1656"/>
                <a:gd name="T40" fmla="*/ 1 w 234"/>
                <a:gd name="T41" fmla="*/ 1 h 1656"/>
                <a:gd name="T42" fmla="*/ 1 w 234"/>
                <a:gd name="T43" fmla="*/ 1 h 1656"/>
                <a:gd name="T44" fmla="*/ 1 w 234"/>
                <a:gd name="T45" fmla="*/ 1 h 1656"/>
                <a:gd name="T46" fmla="*/ 1 w 234"/>
                <a:gd name="T47" fmla="*/ 1 h 1656"/>
                <a:gd name="T48" fmla="*/ 1 w 234"/>
                <a:gd name="T49" fmla="*/ 1 h 1656"/>
                <a:gd name="T50" fmla="*/ 1 w 234"/>
                <a:gd name="T51" fmla="*/ 1 h 1656"/>
                <a:gd name="T52" fmla="*/ 1 w 234"/>
                <a:gd name="T53" fmla="*/ 0 h 16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4"/>
                <a:gd name="T82" fmla="*/ 0 h 1656"/>
                <a:gd name="T83" fmla="*/ 234 w 234"/>
                <a:gd name="T84" fmla="*/ 1656 h 16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4" h="1656">
                  <a:moveTo>
                    <a:pt x="97" y="0"/>
                  </a:moveTo>
                  <a:lnTo>
                    <a:pt x="155" y="70"/>
                  </a:lnTo>
                  <a:lnTo>
                    <a:pt x="183" y="185"/>
                  </a:lnTo>
                  <a:lnTo>
                    <a:pt x="188" y="413"/>
                  </a:lnTo>
                  <a:lnTo>
                    <a:pt x="166" y="707"/>
                  </a:lnTo>
                  <a:lnTo>
                    <a:pt x="171" y="1013"/>
                  </a:lnTo>
                  <a:lnTo>
                    <a:pt x="183" y="1216"/>
                  </a:lnTo>
                  <a:lnTo>
                    <a:pt x="234" y="1408"/>
                  </a:lnTo>
                  <a:lnTo>
                    <a:pt x="222" y="1523"/>
                  </a:lnTo>
                  <a:lnTo>
                    <a:pt x="120" y="1643"/>
                  </a:lnTo>
                  <a:lnTo>
                    <a:pt x="28" y="1656"/>
                  </a:lnTo>
                  <a:lnTo>
                    <a:pt x="0" y="1605"/>
                  </a:lnTo>
                  <a:lnTo>
                    <a:pt x="34" y="1586"/>
                  </a:lnTo>
                  <a:lnTo>
                    <a:pt x="86" y="1586"/>
                  </a:lnTo>
                  <a:lnTo>
                    <a:pt x="155" y="1548"/>
                  </a:lnTo>
                  <a:lnTo>
                    <a:pt x="171" y="1426"/>
                  </a:lnTo>
                  <a:lnTo>
                    <a:pt x="148" y="1350"/>
                  </a:lnTo>
                  <a:lnTo>
                    <a:pt x="80" y="1331"/>
                  </a:lnTo>
                  <a:lnTo>
                    <a:pt x="80" y="1203"/>
                  </a:lnTo>
                  <a:lnTo>
                    <a:pt x="120" y="1108"/>
                  </a:lnTo>
                  <a:lnTo>
                    <a:pt x="114" y="835"/>
                  </a:lnTo>
                  <a:lnTo>
                    <a:pt x="114" y="605"/>
                  </a:lnTo>
                  <a:lnTo>
                    <a:pt x="114" y="440"/>
                  </a:lnTo>
                  <a:lnTo>
                    <a:pt x="86" y="280"/>
                  </a:lnTo>
                  <a:lnTo>
                    <a:pt x="34" y="114"/>
                  </a:lnTo>
                  <a:lnTo>
                    <a:pt x="62" y="5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8BA1B47-782F-4B83-BB91-6166B102E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044"/>
              <a:ext cx="281" cy="882"/>
            </a:xfrm>
            <a:custGeom>
              <a:avLst/>
              <a:gdLst>
                <a:gd name="T0" fmla="*/ 1 w 562"/>
                <a:gd name="T1" fmla="*/ 0 h 1764"/>
                <a:gd name="T2" fmla="*/ 1 w 562"/>
                <a:gd name="T3" fmla="*/ 0 h 1764"/>
                <a:gd name="T4" fmla="*/ 1 w 562"/>
                <a:gd name="T5" fmla="*/ 1 h 1764"/>
                <a:gd name="T6" fmla="*/ 1 w 562"/>
                <a:gd name="T7" fmla="*/ 1 h 1764"/>
                <a:gd name="T8" fmla="*/ 1 w 562"/>
                <a:gd name="T9" fmla="*/ 1 h 1764"/>
                <a:gd name="T10" fmla="*/ 1 w 562"/>
                <a:gd name="T11" fmla="*/ 1 h 1764"/>
                <a:gd name="T12" fmla="*/ 1 w 562"/>
                <a:gd name="T13" fmla="*/ 1 h 1764"/>
                <a:gd name="T14" fmla="*/ 1 w 562"/>
                <a:gd name="T15" fmla="*/ 1 h 1764"/>
                <a:gd name="T16" fmla="*/ 1 w 562"/>
                <a:gd name="T17" fmla="*/ 1 h 1764"/>
                <a:gd name="T18" fmla="*/ 1 w 562"/>
                <a:gd name="T19" fmla="*/ 1 h 1764"/>
                <a:gd name="T20" fmla="*/ 1 w 562"/>
                <a:gd name="T21" fmla="*/ 1 h 1764"/>
                <a:gd name="T22" fmla="*/ 1 w 562"/>
                <a:gd name="T23" fmla="*/ 1 h 1764"/>
                <a:gd name="T24" fmla="*/ 1 w 562"/>
                <a:gd name="T25" fmla="*/ 1 h 1764"/>
                <a:gd name="T26" fmla="*/ 1 w 562"/>
                <a:gd name="T27" fmla="*/ 1 h 1764"/>
                <a:gd name="T28" fmla="*/ 1 w 562"/>
                <a:gd name="T29" fmla="*/ 1 h 1764"/>
                <a:gd name="T30" fmla="*/ 1 w 562"/>
                <a:gd name="T31" fmla="*/ 1 h 1764"/>
                <a:gd name="T32" fmla="*/ 1 w 562"/>
                <a:gd name="T33" fmla="*/ 1 h 1764"/>
                <a:gd name="T34" fmla="*/ 1 w 562"/>
                <a:gd name="T35" fmla="*/ 1 h 1764"/>
                <a:gd name="T36" fmla="*/ 1 w 562"/>
                <a:gd name="T37" fmla="*/ 1 h 1764"/>
                <a:gd name="T38" fmla="*/ 1 w 562"/>
                <a:gd name="T39" fmla="*/ 1 h 1764"/>
                <a:gd name="T40" fmla="*/ 0 w 562"/>
                <a:gd name="T41" fmla="*/ 1 h 1764"/>
                <a:gd name="T42" fmla="*/ 0 w 562"/>
                <a:gd name="T43" fmla="*/ 1 h 1764"/>
                <a:gd name="T44" fmla="*/ 1 w 562"/>
                <a:gd name="T45" fmla="*/ 1 h 1764"/>
                <a:gd name="T46" fmla="*/ 1 w 562"/>
                <a:gd name="T47" fmla="*/ 1 h 1764"/>
                <a:gd name="T48" fmla="*/ 1 w 562"/>
                <a:gd name="T49" fmla="*/ 1 h 1764"/>
                <a:gd name="T50" fmla="*/ 1 w 562"/>
                <a:gd name="T51" fmla="*/ 1 h 1764"/>
                <a:gd name="T52" fmla="*/ 1 w 562"/>
                <a:gd name="T53" fmla="*/ 1 h 1764"/>
                <a:gd name="T54" fmla="*/ 1 w 562"/>
                <a:gd name="T55" fmla="*/ 1 h 1764"/>
                <a:gd name="T56" fmla="*/ 1 w 562"/>
                <a:gd name="T57" fmla="*/ 1 h 1764"/>
                <a:gd name="T58" fmla="*/ 1 w 562"/>
                <a:gd name="T59" fmla="*/ 1 h 1764"/>
                <a:gd name="T60" fmla="*/ 1 w 562"/>
                <a:gd name="T61" fmla="*/ 1 h 1764"/>
                <a:gd name="T62" fmla="*/ 1 w 562"/>
                <a:gd name="T63" fmla="*/ 0 h 1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2"/>
                <a:gd name="T97" fmla="*/ 0 h 1764"/>
                <a:gd name="T98" fmla="*/ 562 w 562"/>
                <a:gd name="T99" fmla="*/ 1764 h 1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2" h="1764">
                  <a:moveTo>
                    <a:pt x="157" y="0"/>
                  </a:moveTo>
                  <a:lnTo>
                    <a:pt x="252" y="0"/>
                  </a:lnTo>
                  <a:lnTo>
                    <a:pt x="320" y="39"/>
                  </a:lnTo>
                  <a:lnTo>
                    <a:pt x="342" y="180"/>
                  </a:lnTo>
                  <a:lnTo>
                    <a:pt x="342" y="409"/>
                  </a:lnTo>
                  <a:lnTo>
                    <a:pt x="308" y="659"/>
                  </a:lnTo>
                  <a:lnTo>
                    <a:pt x="241" y="774"/>
                  </a:lnTo>
                  <a:lnTo>
                    <a:pt x="174" y="1023"/>
                  </a:lnTo>
                  <a:lnTo>
                    <a:pt x="123" y="1235"/>
                  </a:lnTo>
                  <a:lnTo>
                    <a:pt x="123" y="1439"/>
                  </a:lnTo>
                  <a:lnTo>
                    <a:pt x="123" y="1574"/>
                  </a:lnTo>
                  <a:lnTo>
                    <a:pt x="308" y="1554"/>
                  </a:lnTo>
                  <a:lnTo>
                    <a:pt x="476" y="1579"/>
                  </a:lnTo>
                  <a:lnTo>
                    <a:pt x="562" y="1637"/>
                  </a:lnTo>
                  <a:lnTo>
                    <a:pt x="521" y="1746"/>
                  </a:lnTo>
                  <a:lnTo>
                    <a:pt x="471" y="1764"/>
                  </a:lnTo>
                  <a:lnTo>
                    <a:pt x="420" y="1707"/>
                  </a:lnTo>
                  <a:lnTo>
                    <a:pt x="325" y="1649"/>
                  </a:lnTo>
                  <a:lnTo>
                    <a:pt x="185" y="1649"/>
                  </a:lnTo>
                  <a:lnTo>
                    <a:pt x="56" y="1656"/>
                  </a:lnTo>
                  <a:lnTo>
                    <a:pt x="0" y="1649"/>
                  </a:lnTo>
                  <a:lnTo>
                    <a:pt x="0" y="1599"/>
                  </a:lnTo>
                  <a:lnTo>
                    <a:pt x="22" y="1561"/>
                  </a:lnTo>
                  <a:lnTo>
                    <a:pt x="56" y="1400"/>
                  </a:lnTo>
                  <a:lnTo>
                    <a:pt x="56" y="1158"/>
                  </a:lnTo>
                  <a:lnTo>
                    <a:pt x="101" y="928"/>
                  </a:lnTo>
                  <a:lnTo>
                    <a:pt x="140" y="774"/>
                  </a:lnTo>
                  <a:lnTo>
                    <a:pt x="235" y="596"/>
                  </a:lnTo>
                  <a:lnTo>
                    <a:pt x="235" y="366"/>
                  </a:lnTo>
                  <a:lnTo>
                    <a:pt x="185" y="192"/>
                  </a:lnTo>
                  <a:lnTo>
                    <a:pt x="135" y="7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798E098D-0CD5-F377-CF23-A8A119C3A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2967"/>
              <a:ext cx="281" cy="880"/>
            </a:xfrm>
            <a:custGeom>
              <a:avLst/>
              <a:gdLst>
                <a:gd name="T0" fmla="*/ 1 w 562"/>
                <a:gd name="T1" fmla="*/ 0 h 1761"/>
                <a:gd name="T2" fmla="*/ 1 w 562"/>
                <a:gd name="T3" fmla="*/ 0 h 1761"/>
                <a:gd name="T4" fmla="*/ 1 w 562"/>
                <a:gd name="T5" fmla="*/ 0 h 1761"/>
                <a:gd name="T6" fmla="*/ 1 w 562"/>
                <a:gd name="T7" fmla="*/ 0 h 1761"/>
                <a:gd name="T8" fmla="*/ 1 w 562"/>
                <a:gd name="T9" fmla="*/ 0 h 1761"/>
                <a:gd name="T10" fmla="*/ 1 w 562"/>
                <a:gd name="T11" fmla="*/ 0 h 1761"/>
                <a:gd name="T12" fmla="*/ 1 w 562"/>
                <a:gd name="T13" fmla="*/ 0 h 1761"/>
                <a:gd name="T14" fmla="*/ 1 w 562"/>
                <a:gd name="T15" fmla="*/ 0 h 1761"/>
                <a:gd name="T16" fmla="*/ 1 w 562"/>
                <a:gd name="T17" fmla="*/ 0 h 1761"/>
                <a:gd name="T18" fmla="*/ 1 w 562"/>
                <a:gd name="T19" fmla="*/ 0 h 1761"/>
                <a:gd name="T20" fmla="*/ 1 w 562"/>
                <a:gd name="T21" fmla="*/ 0 h 1761"/>
                <a:gd name="T22" fmla="*/ 1 w 562"/>
                <a:gd name="T23" fmla="*/ 0 h 1761"/>
                <a:gd name="T24" fmla="*/ 1 w 562"/>
                <a:gd name="T25" fmla="*/ 0 h 1761"/>
                <a:gd name="T26" fmla="*/ 1 w 562"/>
                <a:gd name="T27" fmla="*/ 0 h 1761"/>
                <a:gd name="T28" fmla="*/ 1 w 562"/>
                <a:gd name="T29" fmla="*/ 0 h 1761"/>
                <a:gd name="T30" fmla="*/ 1 w 562"/>
                <a:gd name="T31" fmla="*/ 0 h 1761"/>
                <a:gd name="T32" fmla="*/ 1 w 562"/>
                <a:gd name="T33" fmla="*/ 0 h 1761"/>
                <a:gd name="T34" fmla="*/ 1 w 562"/>
                <a:gd name="T35" fmla="*/ 0 h 1761"/>
                <a:gd name="T36" fmla="*/ 1 w 562"/>
                <a:gd name="T37" fmla="*/ 0 h 1761"/>
                <a:gd name="T38" fmla="*/ 1 w 562"/>
                <a:gd name="T39" fmla="*/ 0 h 1761"/>
                <a:gd name="T40" fmla="*/ 0 w 562"/>
                <a:gd name="T41" fmla="*/ 0 h 1761"/>
                <a:gd name="T42" fmla="*/ 0 w 562"/>
                <a:gd name="T43" fmla="*/ 0 h 1761"/>
                <a:gd name="T44" fmla="*/ 1 w 562"/>
                <a:gd name="T45" fmla="*/ 0 h 1761"/>
                <a:gd name="T46" fmla="*/ 1 w 562"/>
                <a:gd name="T47" fmla="*/ 0 h 1761"/>
                <a:gd name="T48" fmla="*/ 1 w 562"/>
                <a:gd name="T49" fmla="*/ 0 h 1761"/>
                <a:gd name="T50" fmla="*/ 1 w 562"/>
                <a:gd name="T51" fmla="*/ 0 h 1761"/>
                <a:gd name="T52" fmla="*/ 1 w 562"/>
                <a:gd name="T53" fmla="*/ 0 h 1761"/>
                <a:gd name="T54" fmla="*/ 1 w 562"/>
                <a:gd name="T55" fmla="*/ 0 h 1761"/>
                <a:gd name="T56" fmla="*/ 1 w 562"/>
                <a:gd name="T57" fmla="*/ 0 h 1761"/>
                <a:gd name="T58" fmla="*/ 1 w 562"/>
                <a:gd name="T59" fmla="*/ 0 h 1761"/>
                <a:gd name="T60" fmla="*/ 1 w 562"/>
                <a:gd name="T61" fmla="*/ 0 h 1761"/>
                <a:gd name="T62" fmla="*/ 1 w 562"/>
                <a:gd name="T63" fmla="*/ 0 h 17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2"/>
                <a:gd name="T97" fmla="*/ 0 h 1761"/>
                <a:gd name="T98" fmla="*/ 562 w 562"/>
                <a:gd name="T99" fmla="*/ 1761 h 17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2" h="1761">
                  <a:moveTo>
                    <a:pt x="157" y="0"/>
                  </a:moveTo>
                  <a:lnTo>
                    <a:pt x="252" y="0"/>
                  </a:lnTo>
                  <a:lnTo>
                    <a:pt x="319" y="39"/>
                  </a:lnTo>
                  <a:lnTo>
                    <a:pt x="342" y="179"/>
                  </a:lnTo>
                  <a:lnTo>
                    <a:pt x="342" y="409"/>
                  </a:lnTo>
                  <a:lnTo>
                    <a:pt x="308" y="659"/>
                  </a:lnTo>
                  <a:lnTo>
                    <a:pt x="241" y="774"/>
                  </a:lnTo>
                  <a:lnTo>
                    <a:pt x="174" y="1022"/>
                  </a:lnTo>
                  <a:lnTo>
                    <a:pt x="123" y="1232"/>
                  </a:lnTo>
                  <a:lnTo>
                    <a:pt x="123" y="1436"/>
                  </a:lnTo>
                  <a:lnTo>
                    <a:pt x="123" y="1571"/>
                  </a:lnTo>
                  <a:lnTo>
                    <a:pt x="308" y="1551"/>
                  </a:lnTo>
                  <a:lnTo>
                    <a:pt x="476" y="1576"/>
                  </a:lnTo>
                  <a:lnTo>
                    <a:pt x="562" y="1634"/>
                  </a:lnTo>
                  <a:lnTo>
                    <a:pt x="521" y="1743"/>
                  </a:lnTo>
                  <a:lnTo>
                    <a:pt x="471" y="1761"/>
                  </a:lnTo>
                  <a:lnTo>
                    <a:pt x="420" y="1705"/>
                  </a:lnTo>
                  <a:lnTo>
                    <a:pt x="325" y="1648"/>
                  </a:lnTo>
                  <a:lnTo>
                    <a:pt x="185" y="1648"/>
                  </a:lnTo>
                  <a:lnTo>
                    <a:pt x="56" y="1653"/>
                  </a:lnTo>
                  <a:lnTo>
                    <a:pt x="0" y="1648"/>
                  </a:lnTo>
                  <a:lnTo>
                    <a:pt x="0" y="1596"/>
                  </a:lnTo>
                  <a:lnTo>
                    <a:pt x="22" y="1558"/>
                  </a:lnTo>
                  <a:lnTo>
                    <a:pt x="56" y="1398"/>
                  </a:lnTo>
                  <a:lnTo>
                    <a:pt x="56" y="1156"/>
                  </a:lnTo>
                  <a:lnTo>
                    <a:pt x="101" y="926"/>
                  </a:lnTo>
                  <a:lnTo>
                    <a:pt x="140" y="774"/>
                  </a:lnTo>
                  <a:lnTo>
                    <a:pt x="235" y="594"/>
                  </a:lnTo>
                  <a:lnTo>
                    <a:pt x="235" y="364"/>
                  </a:lnTo>
                  <a:lnTo>
                    <a:pt x="185" y="192"/>
                  </a:lnTo>
                  <a:lnTo>
                    <a:pt x="135" y="7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DEE87647-501B-CFCA-EB56-31BF1BAAC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410"/>
              <a:ext cx="115" cy="830"/>
            </a:xfrm>
            <a:custGeom>
              <a:avLst/>
              <a:gdLst>
                <a:gd name="T0" fmla="*/ 1 w 228"/>
                <a:gd name="T1" fmla="*/ 0 h 1659"/>
                <a:gd name="T2" fmla="*/ 1 w 228"/>
                <a:gd name="T3" fmla="*/ 1 h 1659"/>
                <a:gd name="T4" fmla="*/ 1 w 228"/>
                <a:gd name="T5" fmla="*/ 1 h 1659"/>
                <a:gd name="T6" fmla="*/ 1 w 228"/>
                <a:gd name="T7" fmla="*/ 1 h 1659"/>
                <a:gd name="T8" fmla="*/ 1 w 228"/>
                <a:gd name="T9" fmla="*/ 1 h 1659"/>
                <a:gd name="T10" fmla="*/ 1 w 228"/>
                <a:gd name="T11" fmla="*/ 1 h 1659"/>
                <a:gd name="T12" fmla="*/ 1 w 228"/>
                <a:gd name="T13" fmla="*/ 1 h 1659"/>
                <a:gd name="T14" fmla="*/ 1 w 228"/>
                <a:gd name="T15" fmla="*/ 1 h 1659"/>
                <a:gd name="T16" fmla="*/ 1 w 228"/>
                <a:gd name="T17" fmla="*/ 1 h 1659"/>
                <a:gd name="T18" fmla="*/ 1 w 228"/>
                <a:gd name="T19" fmla="*/ 1 h 1659"/>
                <a:gd name="T20" fmla="*/ 1 w 228"/>
                <a:gd name="T21" fmla="*/ 1 h 1659"/>
                <a:gd name="T22" fmla="*/ 0 w 228"/>
                <a:gd name="T23" fmla="*/ 1 h 1659"/>
                <a:gd name="T24" fmla="*/ 1 w 228"/>
                <a:gd name="T25" fmla="*/ 1 h 1659"/>
                <a:gd name="T26" fmla="*/ 1 w 228"/>
                <a:gd name="T27" fmla="*/ 1 h 1659"/>
                <a:gd name="T28" fmla="*/ 1 w 228"/>
                <a:gd name="T29" fmla="*/ 1 h 1659"/>
                <a:gd name="T30" fmla="*/ 1 w 228"/>
                <a:gd name="T31" fmla="*/ 1 h 1659"/>
                <a:gd name="T32" fmla="*/ 1 w 228"/>
                <a:gd name="T33" fmla="*/ 1 h 1659"/>
                <a:gd name="T34" fmla="*/ 1 w 228"/>
                <a:gd name="T35" fmla="*/ 1 h 1659"/>
                <a:gd name="T36" fmla="*/ 1 w 228"/>
                <a:gd name="T37" fmla="*/ 1 h 1659"/>
                <a:gd name="T38" fmla="*/ 1 w 228"/>
                <a:gd name="T39" fmla="*/ 1 h 1659"/>
                <a:gd name="T40" fmla="*/ 1 w 228"/>
                <a:gd name="T41" fmla="*/ 1 h 1659"/>
                <a:gd name="T42" fmla="*/ 1 w 228"/>
                <a:gd name="T43" fmla="*/ 1 h 1659"/>
                <a:gd name="T44" fmla="*/ 1 w 228"/>
                <a:gd name="T45" fmla="*/ 1 h 1659"/>
                <a:gd name="T46" fmla="*/ 1 w 228"/>
                <a:gd name="T47" fmla="*/ 1 h 1659"/>
                <a:gd name="T48" fmla="*/ 1 w 228"/>
                <a:gd name="T49" fmla="*/ 1 h 1659"/>
                <a:gd name="T50" fmla="*/ 1 w 228"/>
                <a:gd name="T51" fmla="*/ 1 h 1659"/>
                <a:gd name="T52" fmla="*/ 1 w 228"/>
                <a:gd name="T53" fmla="*/ 0 h 16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1659"/>
                <a:gd name="T83" fmla="*/ 228 w 228"/>
                <a:gd name="T84" fmla="*/ 1659 h 16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1659">
                  <a:moveTo>
                    <a:pt x="95" y="0"/>
                  </a:moveTo>
                  <a:lnTo>
                    <a:pt x="151" y="70"/>
                  </a:lnTo>
                  <a:lnTo>
                    <a:pt x="179" y="185"/>
                  </a:lnTo>
                  <a:lnTo>
                    <a:pt x="185" y="414"/>
                  </a:lnTo>
                  <a:lnTo>
                    <a:pt x="163" y="707"/>
                  </a:lnTo>
                  <a:lnTo>
                    <a:pt x="168" y="1014"/>
                  </a:lnTo>
                  <a:lnTo>
                    <a:pt x="179" y="1219"/>
                  </a:lnTo>
                  <a:lnTo>
                    <a:pt x="228" y="1409"/>
                  </a:lnTo>
                  <a:lnTo>
                    <a:pt x="219" y="1524"/>
                  </a:lnTo>
                  <a:lnTo>
                    <a:pt x="118" y="1646"/>
                  </a:lnTo>
                  <a:lnTo>
                    <a:pt x="28" y="1659"/>
                  </a:lnTo>
                  <a:lnTo>
                    <a:pt x="0" y="1608"/>
                  </a:lnTo>
                  <a:lnTo>
                    <a:pt x="34" y="1589"/>
                  </a:lnTo>
                  <a:lnTo>
                    <a:pt x="84" y="1589"/>
                  </a:lnTo>
                  <a:lnTo>
                    <a:pt x="151" y="1551"/>
                  </a:lnTo>
                  <a:lnTo>
                    <a:pt x="168" y="1429"/>
                  </a:lnTo>
                  <a:lnTo>
                    <a:pt x="146" y="1352"/>
                  </a:lnTo>
                  <a:lnTo>
                    <a:pt x="78" y="1334"/>
                  </a:lnTo>
                  <a:lnTo>
                    <a:pt x="78" y="1206"/>
                  </a:lnTo>
                  <a:lnTo>
                    <a:pt x="118" y="1109"/>
                  </a:lnTo>
                  <a:lnTo>
                    <a:pt x="112" y="836"/>
                  </a:lnTo>
                  <a:lnTo>
                    <a:pt x="112" y="606"/>
                  </a:lnTo>
                  <a:lnTo>
                    <a:pt x="112" y="440"/>
                  </a:lnTo>
                  <a:lnTo>
                    <a:pt x="84" y="280"/>
                  </a:lnTo>
                  <a:lnTo>
                    <a:pt x="34" y="115"/>
                  </a:lnTo>
                  <a:lnTo>
                    <a:pt x="62" y="5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BA944BC-2554-C93C-AF4F-EE04535A872A}"/>
              </a:ext>
            </a:extLst>
          </p:cNvPr>
          <p:cNvSpPr/>
          <p:nvPr/>
        </p:nvSpPr>
        <p:spPr>
          <a:xfrm>
            <a:off x="2279576" y="5926983"/>
            <a:ext cx="675658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ch2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6DF2640-3E43-240C-320B-B6D8FBF79EBF}"/>
              </a:ext>
            </a:extLst>
          </p:cNvPr>
          <p:cNvSpPr/>
          <p:nvPr/>
        </p:nvSpPr>
        <p:spPr>
          <a:xfrm>
            <a:off x="3476126" y="5923311"/>
            <a:ext cx="675658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ch3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143C10A-4F06-D7EE-6784-0F875A7290C4}"/>
              </a:ext>
            </a:extLst>
          </p:cNvPr>
          <p:cNvSpPr/>
          <p:nvPr/>
        </p:nvSpPr>
        <p:spPr>
          <a:xfrm>
            <a:off x="4583832" y="5923311"/>
            <a:ext cx="675658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ch4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178B02C-FE12-3203-037F-01B0330450D8}"/>
              </a:ext>
            </a:extLst>
          </p:cNvPr>
          <p:cNvSpPr/>
          <p:nvPr/>
        </p:nvSpPr>
        <p:spPr>
          <a:xfrm>
            <a:off x="5824806" y="5923311"/>
            <a:ext cx="675658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ch5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F692487-96C1-B170-DCBC-44B076B75EFB}"/>
              </a:ext>
            </a:extLst>
          </p:cNvPr>
          <p:cNvSpPr/>
          <p:nvPr/>
        </p:nvSpPr>
        <p:spPr>
          <a:xfrm>
            <a:off x="6932512" y="5923311"/>
            <a:ext cx="675658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ch6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A85FDA7-BCEC-4D80-F4C0-0018A994AC58}"/>
              </a:ext>
            </a:extLst>
          </p:cNvPr>
          <p:cNvSpPr/>
          <p:nvPr/>
        </p:nvSpPr>
        <p:spPr>
          <a:xfrm>
            <a:off x="8141042" y="5923311"/>
            <a:ext cx="675658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ch7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E03A500-21AE-C710-7669-E3C4A8EE4138}"/>
              </a:ext>
            </a:extLst>
          </p:cNvPr>
          <p:cNvSpPr/>
          <p:nvPr/>
        </p:nvSpPr>
        <p:spPr>
          <a:xfrm>
            <a:off x="9248748" y="5923311"/>
            <a:ext cx="675658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ch8</a:t>
            </a:r>
            <a:endParaRPr kumimoji="1" lang="ja-JP" altLang="en-US" sz="240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14228C6-6F02-49E3-CF19-4CE446B149F7}"/>
              </a:ext>
            </a:extLst>
          </p:cNvPr>
          <p:cNvSpPr txBox="1"/>
          <p:nvPr/>
        </p:nvSpPr>
        <p:spPr>
          <a:xfrm>
            <a:off x="10200456" y="5698576"/>
            <a:ext cx="106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…</a:t>
            </a:r>
            <a:endParaRPr kumimoji="1" lang="ja-JP" altLang="en-US" sz="3200" dirty="0"/>
          </a:p>
        </p:txBody>
      </p:sp>
      <p:sp>
        <p:nvSpPr>
          <p:cNvPr id="40" name="三角形 39">
            <a:extLst>
              <a:ext uri="{FF2B5EF4-FFF2-40B4-BE49-F238E27FC236}">
                <a16:creationId xmlns:a16="http://schemas.microsoft.com/office/drawing/2014/main" id="{12E904AC-DB71-C37B-CC29-FC32F937F6D6}"/>
              </a:ext>
            </a:extLst>
          </p:cNvPr>
          <p:cNvSpPr/>
          <p:nvPr/>
        </p:nvSpPr>
        <p:spPr>
          <a:xfrm rot="10800000">
            <a:off x="5000169" y="5493686"/>
            <a:ext cx="1152128" cy="28803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E6EB89D-5694-346A-F15B-FE2142CA8B7B}"/>
              </a:ext>
            </a:extLst>
          </p:cNvPr>
          <p:cNvSpPr txBox="1"/>
          <p:nvPr/>
        </p:nvSpPr>
        <p:spPr>
          <a:xfrm>
            <a:off x="1327089" y="6341258"/>
            <a:ext cx="116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&lt; 40B </a:t>
            </a:r>
            <a:endParaRPr kumimoji="1" lang="ja-JP" altLang="en-US" sz="1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E89DA20-1576-92D8-81AE-DB7D65D5DAAD}"/>
              </a:ext>
            </a:extLst>
          </p:cNvPr>
          <p:cNvSpPr txBox="1"/>
          <p:nvPr/>
        </p:nvSpPr>
        <p:spPr>
          <a:xfrm>
            <a:off x="2489755" y="6341258"/>
            <a:ext cx="116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&lt; 40B </a:t>
            </a:r>
            <a:endParaRPr kumimoji="1" lang="ja-JP" altLang="en-US" sz="1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A6113DE-4977-894C-5B63-41E04BAC6CA6}"/>
              </a:ext>
            </a:extLst>
          </p:cNvPr>
          <p:cNvSpPr txBox="1"/>
          <p:nvPr/>
        </p:nvSpPr>
        <p:spPr>
          <a:xfrm>
            <a:off x="3944028" y="6267754"/>
            <a:ext cx="106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329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C7C94718-AAC4-1C1B-B2D0-DCDF238811A4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Signal Protocol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00728F-E457-FA92-4973-8B7581199660}"/>
              </a:ext>
            </a:extLst>
          </p:cNvPr>
          <p:cNvSpPr txBox="1"/>
          <p:nvPr/>
        </p:nvSpPr>
        <p:spPr>
          <a:xfrm>
            <a:off x="1703512" y="2276872"/>
            <a:ext cx="102239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Gold standard for </a:t>
            </a:r>
            <a:r>
              <a:rPr lang="en-US" altLang="ja-JP" sz="28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two-user</a:t>
            </a: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secure messaging (SM). </a:t>
            </a:r>
          </a:p>
          <a:p>
            <a:endParaRPr lang="en-US" altLang="ja-JP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ja-JP" sz="28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Forward secrecy </a:t>
            </a: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altLang="ja-JP" sz="28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post-compromise security</a:t>
            </a: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b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Protocol used within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Signal, WhatsApp, Google Messages…</a:t>
            </a:r>
          </a:p>
          <a:p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1" lang="en-US" altLang="ja-JP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Mainly relies on hardness of </a:t>
            </a:r>
            <a:r>
              <a:rPr kumimoji="1" lang="en-US" altLang="ja-JP" sz="28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Diffie-Hellman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b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1"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6" name="Picture 2" descr="Signal Logo, symbol, meaning, history, PNG, brand">
            <a:extLst>
              <a:ext uri="{FF2B5EF4-FFF2-40B4-BE49-F238E27FC236}">
                <a16:creationId xmlns:a16="http://schemas.microsoft.com/office/drawing/2014/main" id="{905A4B03-8FDA-123E-2CAB-6F722AA10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72"/>
          <a:stretch/>
        </p:blipFill>
        <p:spPr bwMode="auto">
          <a:xfrm>
            <a:off x="86469" y="1095431"/>
            <a:ext cx="1783914" cy="28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36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38F78-D944-1065-60BA-E5ADEF948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E6DA5C-03EA-0F9A-676E-FAADA3C1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210873"/>
            <a:ext cx="9142784" cy="3857992"/>
          </a:xfrm>
          <a:prstGeom prst="rect">
            <a:avLst/>
          </a:prstGeom>
        </p:spPr>
      </p:pic>
      <p:sp>
        <p:nvSpPr>
          <p:cNvPr id="9224" name="角丸四角形 9223">
            <a:extLst>
              <a:ext uri="{FF2B5EF4-FFF2-40B4-BE49-F238E27FC236}">
                <a16:creationId xmlns:a16="http://schemas.microsoft.com/office/drawing/2014/main" id="{F0C81A40-A155-6300-4398-13CE3978E207}"/>
              </a:ext>
            </a:extLst>
          </p:cNvPr>
          <p:cNvSpPr/>
          <p:nvPr/>
        </p:nvSpPr>
        <p:spPr>
          <a:xfrm>
            <a:off x="571340" y="5250738"/>
            <a:ext cx="10709235" cy="1070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3E19566C-D5DF-50C6-6925-4EBAC39920C3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70B2D9-5FAD-D927-04A0-9F2EE1250DF4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879F22F-2182-4A0C-E7B9-0A6448C54812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E7C2EA8-75DE-A86E-38E5-F0866A50B5D1}"/>
              </a:ext>
            </a:extLst>
          </p:cNvPr>
          <p:cNvSpPr/>
          <p:nvPr/>
        </p:nvSpPr>
        <p:spPr>
          <a:xfrm>
            <a:off x="4871864" y="3212976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6" name="正方形/長方形 9215">
            <a:extLst>
              <a:ext uri="{FF2B5EF4-FFF2-40B4-BE49-F238E27FC236}">
                <a16:creationId xmlns:a16="http://schemas.microsoft.com/office/drawing/2014/main" id="{103B1BFA-2861-A269-E7C7-25A42825E6A8}"/>
              </a:ext>
            </a:extLst>
          </p:cNvPr>
          <p:cNvSpPr/>
          <p:nvPr/>
        </p:nvSpPr>
        <p:spPr>
          <a:xfrm>
            <a:off x="4851478" y="2666551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7" name="正方形/長方形 9216">
            <a:extLst>
              <a:ext uri="{FF2B5EF4-FFF2-40B4-BE49-F238E27FC236}">
                <a16:creationId xmlns:a16="http://schemas.microsoft.com/office/drawing/2014/main" id="{20E55B4D-31ED-2FC6-3310-240E41CF6930}"/>
              </a:ext>
            </a:extLst>
          </p:cNvPr>
          <p:cNvSpPr/>
          <p:nvPr/>
        </p:nvSpPr>
        <p:spPr>
          <a:xfrm>
            <a:off x="4871864" y="4315225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9" name="テキスト ボックス 9218">
            <a:extLst>
              <a:ext uri="{FF2B5EF4-FFF2-40B4-BE49-F238E27FC236}">
                <a16:creationId xmlns:a16="http://schemas.microsoft.com/office/drawing/2014/main" id="{83D40535-0BAE-DA84-00DE-D78E47F36DC0}"/>
              </a:ext>
            </a:extLst>
          </p:cNvPr>
          <p:cNvSpPr txBox="1"/>
          <p:nvPr/>
        </p:nvSpPr>
        <p:spPr>
          <a:xfrm>
            <a:off x="571341" y="5299332"/>
            <a:ext cx="10799244" cy="1021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760"/>
              </a:lnSpc>
              <a:buFont typeface="Wingdings" pitchFamily="2" charset="2"/>
              <a:buChar char="Ø"/>
            </a:pP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Overhead per message is </a:t>
            </a:r>
            <a:r>
              <a:rPr kumimoji="1" lang="en-US" altLang="ja-JP" sz="2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small and fixed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US" altLang="ja-JP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lnSpc>
                <a:spcPts val="3760"/>
              </a:lnSpc>
              <a:buFont typeface="Wingdings" pitchFamily="2" charset="2"/>
              <a:buChar char="Ø"/>
            </a:pP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Alice does not waste bandwidth when Bob is offline for a while.</a:t>
            </a:r>
          </a:p>
        </p:txBody>
      </p:sp>
    </p:spTree>
    <p:extLst>
      <p:ext uri="{BB962C8B-B14F-4D97-AF65-F5344CB8AC3E}">
        <p14:creationId xmlns:p14="http://schemas.microsoft.com/office/powerpoint/2010/main" val="2854459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A88CE-CFAC-AC13-5B6B-BDD74D998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EA2B2AE-2D7A-14EC-2E40-CBB82C59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3" y="1122459"/>
            <a:ext cx="7670139" cy="4437723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1B12776-B705-96EE-DF81-664CC33B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805" y="5579255"/>
            <a:ext cx="4323853" cy="488177"/>
          </a:xfrm>
          <a:prstGeom prst="rect">
            <a:avLst/>
          </a:prstGeom>
        </p:spPr>
      </p:pic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5D9700D6-CDF3-F8FE-F16E-54ABE5E3BCED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A3A53C-496E-925A-9A87-6C0867134BC7}"/>
              </a:ext>
            </a:extLst>
          </p:cNvPr>
          <p:cNvSpPr/>
          <p:nvPr/>
        </p:nvSpPr>
        <p:spPr>
          <a:xfrm>
            <a:off x="3254433" y="3111329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DA0DB3-D3D0-86B5-93FB-98CF63FC3062}"/>
              </a:ext>
            </a:extLst>
          </p:cNvPr>
          <p:cNvSpPr/>
          <p:nvPr/>
        </p:nvSpPr>
        <p:spPr>
          <a:xfrm>
            <a:off x="3234047" y="2564904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9C749BE-D621-B70A-8D5B-76C88F492716}"/>
              </a:ext>
            </a:extLst>
          </p:cNvPr>
          <p:cNvSpPr/>
          <p:nvPr/>
        </p:nvSpPr>
        <p:spPr>
          <a:xfrm>
            <a:off x="3234047" y="5057962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795285-16AB-BCAB-14E8-5CA0A4F59826}"/>
              </a:ext>
            </a:extLst>
          </p:cNvPr>
          <p:cNvSpPr/>
          <p:nvPr/>
        </p:nvSpPr>
        <p:spPr>
          <a:xfrm>
            <a:off x="3250794" y="3874359"/>
            <a:ext cx="576064" cy="3577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9347F66-C712-D629-2C7C-AEE1CF681D46}"/>
              </a:ext>
            </a:extLst>
          </p:cNvPr>
          <p:cNvSpPr/>
          <p:nvPr/>
        </p:nvSpPr>
        <p:spPr>
          <a:xfrm>
            <a:off x="3255258" y="4293096"/>
            <a:ext cx="576064" cy="3577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44">
            <a:extLst>
              <a:ext uri="{FF2B5EF4-FFF2-40B4-BE49-F238E27FC236}">
                <a16:creationId xmlns:a16="http://schemas.microsoft.com/office/drawing/2014/main" id="{AFF34348-9BC2-F098-43AC-190752A001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10" y="3636082"/>
            <a:ext cx="576065" cy="4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44">
            <a:extLst>
              <a:ext uri="{FF2B5EF4-FFF2-40B4-BE49-F238E27FC236}">
                <a16:creationId xmlns:a16="http://schemas.microsoft.com/office/drawing/2014/main" id="{EFA2D0B6-92A0-9AA7-E1CC-803CEAD0AC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10" y="4090233"/>
            <a:ext cx="576065" cy="4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6B77E2B-20FD-35E5-5A62-86256E3279E3}"/>
              </a:ext>
            </a:extLst>
          </p:cNvPr>
          <p:cNvSpPr/>
          <p:nvPr/>
        </p:nvSpPr>
        <p:spPr>
          <a:xfrm>
            <a:off x="3249787" y="5617399"/>
            <a:ext cx="576064" cy="3577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44">
            <a:extLst>
              <a:ext uri="{FF2B5EF4-FFF2-40B4-BE49-F238E27FC236}">
                <a16:creationId xmlns:a16="http://schemas.microsoft.com/office/drawing/2014/main" id="{A61E9CB9-56F8-FD9C-8D36-99E435A37E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03" y="5379122"/>
            <a:ext cx="576065" cy="4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61886246-A53F-B7E2-9FA8-0A51D6934DD9}"/>
              </a:ext>
            </a:extLst>
          </p:cNvPr>
          <p:cNvSpPr/>
          <p:nvPr/>
        </p:nvSpPr>
        <p:spPr>
          <a:xfrm>
            <a:off x="6964586" y="2465425"/>
            <a:ext cx="4964062" cy="9644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8AC9700-A376-DA50-3C59-D2CC6997D911}"/>
                  </a:ext>
                </a:extLst>
              </p:cNvPr>
              <p:cNvSpPr txBox="1"/>
              <p:nvPr/>
            </p:nvSpPr>
            <p:spPr>
              <a:xfrm>
                <a:off x="6960948" y="2445601"/>
                <a:ext cx="52310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Can’t decode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 ratchet forward</a:t>
                </a:r>
                <a:r>
                  <a:rPr kumimoji="1"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w/o enough chunks!! </a:t>
                </a:r>
                <a:endParaRPr kumimoji="1" lang="ja-JP" altLang="en-US" sz="2800" dirty="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8AC9700-A376-DA50-3C59-D2CC6997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948" y="2445601"/>
                <a:ext cx="5231052" cy="954107"/>
              </a:xfrm>
              <a:prstGeom prst="rect">
                <a:avLst/>
              </a:prstGeom>
              <a:blipFill>
                <a:blip r:embed="rId5"/>
                <a:stretch>
                  <a:fillRect l="-2421" t="-7895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976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7DF32-B4EF-86E1-8704-A18F9CD5F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角丸四角形 49">
            <a:extLst>
              <a:ext uri="{FF2B5EF4-FFF2-40B4-BE49-F238E27FC236}">
                <a16:creationId xmlns:a16="http://schemas.microsoft.com/office/drawing/2014/main" id="{EBAD9868-E222-78BB-9ECF-D4249483715C}"/>
              </a:ext>
            </a:extLst>
          </p:cNvPr>
          <p:cNvSpPr/>
          <p:nvPr/>
        </p:nvSpPr>
        <p:spPr>
          <a:xfrm>
            <a:off x="6964586" y="4153808"/>
            <a:ext cx="4821037" cy="10737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角丸四角形 48">
            <a:extLst>
              <a:ext uri="{FF2B5EF4-FFF2-40B4-BE49-F238E27FC236}">
                <a16:creationId xmlns:a16="http://schemas.microsoft.com/office/drawing/2014/main" id="{D1EF3E90-EA2A-D88B-146E-5659419CD370}"/>
              </a:ext>
            </a:extLst>
          </p:cNvPr>
          <p:cNvSpPr/>
          <p:nvPr/>
        </p:nvSpPr>
        <p:spPr>
          <a:xfrm>
            <a:off x="6964586" y="2465425"/>
            <a:ext cx="4964062" cy="9644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8E10DFE4-6C5A-29ED-AAED-6F5D2782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22460"/>
            <a:ext cx="7560840" cy="460568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5EC53CCD-AC99-9F57-CA47-A500E9E2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805" y="5579255"/>
            <a:ext cx="4323853" cy="488177"/>
          </a:xfrm>
          <a:prstGeom prst="rect">
            <a:avLst/>
          </a:prstGeom>
        </p:spPr>
      </p:pic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C6886058-F19B-86C7-280E-6EADB6D47305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1F9CB8-16DF-5D6C-5662-EF82A0723F8B}"/>
              </a:ext>
            </a:extLst>
          </p:cNvPr>
          <p:cNvSpPr/>
          <p:nvPr/>
        </p:nvSpPr>
        <p:spPr>
          <a:xfrm>
            <a:off x="3254433" y="3111329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F4613F-4548-5C11-B05A-8AFCF3ED040D}"/>
              </a:ext>
            </a:extLst>
          </p:cNvPr>
          <p:cNvSpPr/>
          <p:nvPr/>
        </p:nvSpPr>
        <p:spPr>
          <a:xfrm>
            <a:off x="3234047" y="2564904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F3E6CC-1178-5B3D-5928-F29D66F9F27E}"/>
              </a:ext>
            </a:extLst>
          </p:cNvPr>
          <p:cNvSpPr/>
          <p:nvPr/>
        </p:nvSpPr>
        <p:spPr>
          <a:xfrm>
            <a:off x="3234047" y="5057962"/>
            <a:ext cx="576064" cy="3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5FCF3B6-599C-BA37-C287-38EE76DDF5FD}"/>
                  </a:ext>
                </a:extLst>
              </p:cNvPr>
              <p:cNvSpPr txBox="1"/>
              <p:nvPr/>
            </p:nvSpPr>
            <p:spPr>
              <a:xfrm>
                <a:off x="6960948" y="2445601"/>
                <a:ext cx="52310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Can’t decode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 ratchet forward</a:t>
                </a:r>
                <a:r>
                  <a:rPr kumimoji="1" lang="en-US" altLang="ja-JP" sz="2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w/o enough chunks!! </a:t>
                </a:r>
                <a:endParaRPr kumimoji="1" lang="ja-JP" altLang="en-US" sz="2800" dirty="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5FCF3B6-599C-BA37-C287-38EE76DDF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948" y="2445601"/>
                <a:ext cx="5231052" cy="954107"/>
              </a:xfrm>
              <a:prstGeom prst="rect">
                <a:avLst/>
              </a:prstGeom>
              <a:blipFill>
                <a:blip r:embed="rId4"/>
                <a:stretch>
                  <a:fillRect l="-2421" t="-7895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1FEB44-F4F6-FA5A-9138-6548AB3416B4}"/>
              </a:ext>
            </a:extLst>
          </p:cNvPr>
          <p:cNvSpPr/>
          <p:nvPr/>
        </p:nvSpPr>
        <p:spPr>
          <a:xfrm>
            <a:off x="3250794" y="3874359"/>
            <a:ext cx="576064" cy="3577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C3655EB-0131-AEFB-90EF-D44D26D9418E}"/>
              </a:ext>
            </a:extLst>
          </p:cNvPr>
          <p:cNvSpPr/>
          <p:nvPr/>
        </p:nvSpPr>
        <p:spPr>
          <a:xfrm>
            <a:off x="3255258" y="4293096"/>
            <a:ext cx="576064" cy="3577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44">
            <a:extLst>
              <a:ext uri="{FF2B5EF4-FFF2-40B4-BE49-F238E27FC236}">
                <a16:creationId xmlns:a16="http://schemas.microsoft.com/office/drawing/2014/main" id="{971BBC46-0767-D9F8-6C69-1E82E891F5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10" y="3636082"/>
            <a:ext cx="576065" cy="4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44">
            <a:extLst>
              <a:ext uri="{FF2B5EF4-FFF2-40B4-BE49-F238E27FC236}">
                <a16:creationId xmlns:a16="http://schemas.microsoft.com/office/drawing/2014/main" id="{6A30DFA2-2C0B-C04B-AD16-7238E86095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10" y="4090233"/>
            <a:ext cx="576065" cy="4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9D19531-9DA3-D76B-03EB-64DFF434AC11}"/>
              </a:ext>
            </a:extLst>
          </p:cNvPr>
          <p:cNvSpPr/>
          <p:nvPr/>
        </p:nvSpPr>
        <p:spPr>
          <a:xfrm>
            <a:off x="3249787" y="5617399"/>
            <a:ext cx="576064" cy="3577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44">
            <a:extLst>
              <a:ext uri="{FF2B5EF4-FFF2-40B4-BE49-F238E27FC236}">
                <a16:creationId xmlns:a16="http://schemas.microsoft.com/office/drawing/2014/main" id="{55C95D5B-34F3-64D3-F7E4-96A54B40B5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03" y="5379122"/>
            <a:ext cx="576065" cy="4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E9D4182-44A0-9BDA-9C05-45722A6D598A}"/>
              </a:ext>
            </a:extLst>
          </p:cNvPr>
          <p:cNvSpPr txBox="1"/>
          <p:nvPr/>
        </p:nvSpPr>
        <p:spPr>
          <a:xfrm>
            <a:off x="7270069" y="4149991"/>
            <a:ext cx="4821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kumimoji="1" lang="en-US" altLang="ja-JP" sz="2800" b="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  <a:r>
              <a:rPr kumimoji="1" lang="en-US" altLang="ja-JP" sz="2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2800" b="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conversations</a:t>
            </a:r>
            <a:r>
              <a:rPr kumimoji="1" lang="en-US" altLang="ja-JP" sz="2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br>
              <a:rPr kumimoji="1" lang="en-US" altLang="ja-JP" sz="2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1" lang="en-US" altLang="ja-JP" sz="2800" b="1" u="sng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Bob wastes bandwidth 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 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1" lang="ja-JP" altLang="en-US" sz="2800" b="1" u="sng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三角形 47">
            <a:extLst>
              <a:ext uri="{FF2B5EF4-FFF2-40B4-BE49-F238E27FC236}">
                <a16:creationId xmlns:a16="http://schemas.microsoft.com/office/drawing/2014/main" id="{CF4447BF-A07B-005C-4A2A-B6AFE621947F}"/>
              </a:ext>
            </a:extLst>
          </p:cNvPr>
          <p:cNvSpPr/>
          <p:nvPr/>
        </p:nvSpPr>
        <p:spPr>
          <a:xfrm rot="10800000">
            <a:off x="8574135" y="3660104"/>
            <a:ext cx="1589309" cy="23986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9DB4DE76-FD08-D839-AAC1-E1FCEE0C88C4}"/>
              </a:ext>
            </a:extLst>
          </p:cNvPr>
          <p:cNvSpPr/>
          <p:nvPr/>
        </p:nvSpPr>
        <p:spPr>
          <a:xfrm>
            <a:off x="6964586" y="5828003"/>
            <a:ext cx="4821037" cy="6202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190B25-D8D7-B248-5939-C7C97608D19E}"/>
              </a:ext>
            </a:extLst>
          </p:cNvPr>
          <p:cNvSpPr txBox="1"/>
          <p:nvPr/>
        </p:nvSpPr>
        <p:spPr>
          <a:xfrm>
            <a:off x="7270069" y="5824186"/>
            <a:ext cx="482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PCS kicks in slower 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</a:t>
            </a:r>
            <a:endParaRPr kumimoji="1" lang="ja-JP" altLang="en-US" sz="2800" b="1" u="sng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加算記号 5">
            <a:extLst>
              <a:ext uri="{FF2B5EF4-FFF2-40B4-BE49-F238E27FC236}">
                <a16:creationId xmlns:a16="http://schemas.microsoft.com/office/drawing/2014/main" id="{26D99C33-B602-ABFE-8DA1-29A07D7995C5}"/>
              </a:ext>
            </a:extLst>
          </p:cNvPr>
          <p:cNvSpPr/>
          <p:nvPr/>
        </p:nvSpPr>
        <p:spPr>
          <a:xfrm>
            <a:off x="8953708" y="5242887"/>
            <a:ext cx="578281" cy="578281"/>
          </a:xfrm>
          <a:prstGeom prst="mathPlus">
            <a:avLst>
              <a:gd name="adj1" fmla="val 119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54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E4313-831D-D88C-3167-8C75CC689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96F8329E-B561-A737-DD8E-D1B238444713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3: Opportunistic Sending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69E35F09-4C4A-4AD8-4688-FA4F598E2CFA}"/>
              </a:ext>
            </a:extLst>
          </p:cNvPr>
          <p:cNvSpPr/>
          <p:nvPr/>
        </p:nvSpPr>
        <p:spPr>
          <a:xfrm>
            <a:off x="229302" y="1340768"/>
            <a:ext cx="9073008" cy="647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301E70-0A18-43F4-E309-AB0B7A3D953C}"/>
              </a:ext>
            </a:extLst>
          </p:cNvPr>
          <p:cNvSpPr txBox="1"/>
          <p:nvPr/>
        </p:nvSpPr>
        <p:spPr>
          <a:xfrm>
            <a:off x="407368" y="1375644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YOCHO: </a:t>
            </a:r>
            <a:r>
              <a:rPr kumimoji="1" lang="en-US" altLang="ja-JP" sz="3200" u="sng" dirty="0">
                <a:latin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ou send </a:t>
            </a:r>
            <a:r>
              <a:rPr kumimoji="1" lang="en-US" altLang="ja-JP" sz="3200" u="sng" dirty="0" err="1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kumimoji="1" lang="en-US" altLang="ja-JP" sz="3200" dirty="0" err="1">
                <a:latin typeface="Lato" panose="020F0502020204030203" pitchFamily="34" charset="0"/>
                <a:cs typeface="Lato" panose="020F0502020204030203" pitchFamily="34" charset="0"/>
              </a:rPr>
              <a:t>unks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3200" u="sng" dirty="0">
                <a:latin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pportunistically</a:t>
            </a:r>
          </a:p>
        </p:txBody>
      </p:sp>
    </p:spTree>
    <p:extLst>
      <p:ext uri="{BB962C8B-B14F-4D97-AF65-F5344CB8AC3E}">
        <p14:creationId xmlns:p14="http://schemas.microsoft.com/office/powerpoint/2010/main" val="2012835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5DE1-3874-B0A4-2482-C0FDDC7D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CCAB1083-5077-D77C-5BBD-C05ECFB63B3C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3: Opportunistic Sending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9536305D-DF2B-E7A0-8994-104159711BCE}"/>
              </a:ext>
            </a:extLst>
          </p:cNvPr>
          <p:cNvSpPr/>
          <p:nvPr/>
        </p:nvSpPr>
        <p:spPr>
          <a:xfrm>
            <a:off x="229302" y="1340768"/>
            <a:ext cx="9073008" cy="647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89307D-73B3-E449-8B70-5DB9DA86EA78}"/>
              </a:ext>
            </a:extLst>
          </p:cNvPr>
          <p:cNvSpPr txBox="1"/>
          <p:nvPr/>
        </p:nvSpPr>
        <p:spPr>
          <a:xfrm>
            <a:off x="407368" y="1375644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YOCHO: </a:t>
            </a:r>
            <a:r>
              <a:rPr kumimoji="1" lang="en-US" altLang="ja-JP" sz="3200" u="sng" dirty="0">
                <a:latin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ou send </a:t>
            </a:r>
            <a:r>
              <a:rPr kumimoji="1" lang="en-US" altLang="ja-JP" sz="3200" u="sng" dirty="0" err="1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kumimoji="1" lang="en-US" altLang="ja-JP" sz="3200" dirty="0" err="1">
                <a:latin typeface="Lato" panose="020F0502020204030203" pitchFamily="34" charset="0"/>
                <a:cs typeface="Lato" panose="020F0502020204030203" pitchFamily="34" charset="0"/>
              </a:rPr>
              <a:t>unks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3200" u="sng" dirty="0">
                <a:latin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pportunistically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90A867AC-CAED-5814-5F6C-533402B8A636}"/>
              </a:ext>
            </a:extLst>
          </p:cNvPr>
          <p:cNvSpPr/>
          <p:nvPr/>
        </p:nvSpPr>
        <p:spPr>
          <a:xfrm>
            <a:off x="391066" y="3427834"/>
            <a:ext cx="4104456" cy="14121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277D592-A1CC-EB82-FBCC-6AEA51CB4720}"/>
                  </a:ext>
                </a:extLst>
              </p:cNvPr>
              <p:cNvSpPr txBox="1"/>
              <p:nvPr/>
            </p:nvSpPr>
            <p:spPr>
              <a:xfrm>
                <a:off x="683624" y="4012543"/>
                <a:ext cx="3955913" cy="827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277D592-A1CC-EB82-FBCC-6AEA51CB4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4" y="4012543"/>
                <a:ext cx="3955913" cy="827471"/>
              </a:xfrm>
              <a:prstGeom prst="rect">
                <a:avLst/>
              </a:prstGeom>
              <a:blipFill>
                <a:blip r:embed="rId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E7FB144-A712-E514-2A19-3E59DEE6D20E}"/>
                  </a:ext>
                </a:extLst>
              </p:cNvPr>
              <p:cNvSpPr txBox="1"/>
              <p:nvPr/>
            </p:nvSpPr>
            <p:spPr>
              <a:xfrm>
                <a:off x="683624" y="3431099"/>
                <a:ext cx="39559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𝐴𝑠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ja-JP" sz="4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E7FB144-A712-E514-2A19-3E59DEE6D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4" y="3431099"/>
                <a:ext cx="395591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CF1E91-CCDD-7540-B615-937B277B0939}"/>
              </a:ext>
            </a:extLst>
          </p:cNvPr>
          <p:cNvSpPr txBox="1"/>
          <p:nvPr/>
        </p:nvSpPr>
        <p:spPr>
          <a:xfrm>
            <a:off x="247564" y="2600492"/>
            <a:ext cx="757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Bob’s sending strategy with Katana</a:t>
            </a:r>
            <a:r>
              <a:rPr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⚔️ </a:t>
            </a:r>
            <a:endParaRPr kumimoji="1" lang="en-US" altLang="ja-JP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6248EDC-A916-6E52-F399-8647C9AFE120}"/>
                  </a:ext>
                </a:extLst>
              </p:cNvPr>
              <p:cNvSpPr txBox="1"/>
              <p:nvPr/>
            </p:nvSpPr>
            <p:spPr>
              <a:xfrm>
                <a:off x="4679103" y="3431099"/>
                <a:ext cx="7321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b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Bob’s </a:t>
                </a:r>
                <a:r>
                  <a:rPr kumimoji="1" lang="en-US" altLang="ja-JP" sz="2800" b="1" dirty="0">
                    <a:solidFill>
                      <a:srgbClr val="00B0F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800" b="1" dirty="0">
                    <a:solidFill>
                      <a:srgbClr val="00B0F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independent </a:t>
                </a:r>
                <a:r>
                  <a:rPr kumimoji="1" lang="en-US" altLang="ja-JP" sz="2800" b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of Alice’s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sz="2800" b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6248EDC-A916-6E52-F399-8647C9AF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03" y="3431099"/>
                <a:ext cx="7321553" cy="523220"/>
              </a:xfrm>
              <a:prstGeom prst="rect">
                <a:avLst/>
              </a:prstGeom>
              <a:blipFill>
                <a:blip r:embed="rId4"/>
                <a:stretch>
                  <a:fillRect l="-1730" t="-14286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ADDAE44-48E3-EB58-ADB3-61B29882C13C}"/>
                  </a:ext>
                </a:extLst>
              </p:cNvPr>
              <p:cNvSpPr txBox="1"/>
              <p:nvPr/>
            </p:nvSpPr>
            <p:spPr>
              <a:xfrm>
                <a:off x="4679103" y="4199040"/>
                <a:ext cx="7321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b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Bob’s 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dependent </a:t>
                </a:r>
                <a:r>
                  <a:rPr kumimoji="1" lang="en-US" altLang="ja-JP" sz="2800" b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on Alice’s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sz="2800" b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ADDAE44-48E3-EB58-ADB3-61B29882C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03" y="4199040"/>
                <a:ext cx="7321553" cy="523220"/>
              </a:xfrm>
              <a:prstGeom prst="rect">
                <a:avLst/>
              </a:prstGeom>
              <a:blipFill>
                <a:blip r:embed="rId5"/>
                <a:stretch>
                  <a:fillRect l="-1730" t="-14286" b="-30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632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968C-879B-6619-0E4B-B386A85F9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F26DD48B-1EA0-C80D-4199-7E683F15DCBE}"/>
              </a:ext>
            </a:extLst>
          </p:cNvPr>
          <p:cNvSpPr/>
          <p:nvPr/>
        </p:nvSpPr>
        <p:spPr>
          <a:xfrm>
            <a:off x="1703512" y="5396949"/>
            <a:ext cx="9289032" cy="11498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148BEFFC-ABF8-2843-4677-35637FEFF723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 3: Opportunistic Sending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94F30980-809D-6AE8-D054-0D64FFAB3355}"/>
              </a:ext>
            </a:extLst>
          </p:cNvPr>
          <p:cNvSpPr/>
          <p:nvPr/>
        </p:nvSpPr>
        <p:spPr>
          <a:xfrm>
            <a:off x="229302" y="1340768"/>
            <a:ext cx="9073008" cy="647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47907F-1463-05AF-FDDB-F8A1C5889E8A}"/>
              </a:ext>
            </a:extLst>
          </p:cNvPr>
          <p:cNvSpPr txBox="1"/>
          <p:nvPr/>
        </p:nvSpPr>
        <p:spPr>
          <a:xfrm>
            <a:off x="407368" y="1375644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YOCHO: </a:t>
            </a:r>
            <a:r>
              <a:rPr kumimoji="1" lang="en-US" altLang="ja-JP" sz="3200" u="sng" dirty="0">
                <a:latin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ou send </a:t>
            </a:r>
            <a:r>
              <a:rPr kumimoji="1" lang="en-US" altLang="ja-JP" sz="3200" u="sng" dirty="0" err="1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kumimoji="1" lang="en-US" altLang="ja-JP" sz="3200" dirty="0" err="1">
                <a:latin typeface="Lato" panose="020F0502020204030203" pitchFamily="34" charset="0"/>
                <a:cs typeface="Lato" panose="020F0502020204030203" pitchFamily="34" charset="0"/>
              </a:rPr>
              <a:t>unks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3200" u="sng" dirty="0">
                <a:latin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pportunistically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9BDCFCBC-302C-36DF-39A9-1E83D248C257}"/>
              </a:ext>
            </a:extLst>
          </p:cNvPr>
          <p:cNvSpPr/>
          <p:nvPr/>
        </p:nvSpPr>
        <p:spPr>
          <a:xfrm>
            <a:off x="391066" y="3427834"/>
            <a:ext cx="4104456" cy="14121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7A3661-25F0-5364-0FCA-ECFF5647DC60}"/>
                  </a:ext>
                </a:extLst>
              </p:cNvPr>
              <p:cNvSpPr txBox="1"/>
              <p:nvPr/>
            </p:nvSpPr>
            <p:spPr>
              <a:xfrm>
                <a:off x="683624" y="4012543"/>
                <a:ext cx="3955913" cy="827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7A3661-25F0-5364-0FCA-ECFF5647D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4" y="4012543"/>
                <a:ext cx="3955913" cy="827471"/>
              </a:xfrm>
              <a:prstGeom prst="rect">
                <a:avLst/>
              </a:prstGeom>
              <a:blipFill>
                <a:blip r:embed="rId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7703331-8008-62E3-ABD6-4EE9D3C7E1EE}"/>
                  </a:ext>
                </a:extLst>
              </p:cNvPr>
              <p:cNvSpPr txBox="1"/>
              <p:nvPr/>
            </p:nvSpPr>
            <p:spPr>
              <a:xfrm>
                <a:off x="683624" y="3431099"/>
                <a:ext cx="39559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𝐴𝑠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ja-JP" sz="4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7703331-8008-62E3-ABD6-4EE9D3C7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4" y="3431099"/>
                <a:ext cx="395591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825640-4171-B462-D8BA-019B3358D9C8}"/>
              </a:ext>
            </a:extLst>
          </p:cNvPr>
          <p:cNvSpPr txBox="1"/>
          <p:nvPr/>
        </p:nvSpPr>
        <p:spPr>
          <a:xfrm>
            <a:off x="247564" y="2600492"/>
            <a:ext cx="757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Bob’s sending strategy with Katana</a:t>
            </a:r>
            <a:r>
              <a:rPr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⚔️ </a:t>
            </a:r>
            <a:endParaRPr kumimoji="1" lang="en-US" altLang="ja-JP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F85241E-DD83-F43B-06C8-7A6DAECFD638}"/>
                  </a:ext>
                </a:extLst>
              </p:cNvPr>
              <p:cNvSpPr txBox="1"/>
              <p:nvPr/>
            </p:nvSpPr>
            <p:spPr>
              <a:xfrm>
                <a:off x="4679103" y="3431099"/>
                <a:ext cx="7321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b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Bob’s </a:t>
                </a:r>
                <a:r>
                  <a:rPr kumimoji="1" lang="en-US" altLang="ja-JP" sz="2800" b="1" dirty="0">
                    <a:solidFill>
                      <a:srgbClr val="00B0F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800" b="1" dirty="0">
                    <a:solidFill>
                      <a:srgbClr val="00B0F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independent </a:t>
                </a:r>
                <a:r>
                  <a:rPr kumimoji="1" lang="en-US" altLang="ja-JP" sz="2800" b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of Alice’s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sz="2800" b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F85241E-DD83-F43B-06C8-7A6DAECFD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03" y="3431099"/>
                <a:ext cx="7321553" cy="523220"/>
              </a:xfrm>
              <a:prstGeom prst="rect">
                <a:avLst/>
              </a:prstGeom>
              <a:blipFill>
                <a:blip r:embed="rId4"/>
                <a:stretch>
                  <a:fillRect l="-1730" t="-14286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0F2550-2470-6768-0338-34A4120B784F}"/>
                  </a:ext>
                </a:extLst>
              </p:cNvPr>
              <p:cNvSpPr txBox="1"/>
              <p:nvPr/>
            </p:nvSpPr>
            <p:spPr>
              <a:xfrm>
                <a:off x="4679103" y="4199040"/>
                <a:ext cx="7321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b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Bob’s 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dependent </a:t>
                </a:r>
                <a:r>
                  <a:rPr kumimoji="1" lang="en-US" altLang="ja-JP" sz="2800" b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on Alice’s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sz="2800" b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0F2550-2470-6768-0338-34A4120B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03" y="4199040"/>
                <a:ext cx="7321553" cy="523220"/>
              </a:xfrm>
              <a:prstGeom prst="rect">
                <a:avLst/>
              </a:prstGeom>
              <a:blipFill>
                <a:blip r:embed="rId5"/>
                <a:stretch>
                  <a:fillRect l="-1730" t="-14286" b="-30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40C51DA-0C84-828D-6695-51BA077D37B9}"/>
                  </a:ext>
                </a:extLst>
              </p:cNvPr>
              <p:cNvSpPr txBox="1"/>
              <p:nvPr/>
            </p:nvSpPr>
            <p:spPr>
              <a:xfrm>
                <a:off x="1847528" y="5450234"/>
                <a:ext cx="93610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ü"/>
                </a:pPr>
                <a:r>
                  <a:rPr lang="en-US" altLang="ja-JP" sz="3200" dirty="0">
                    <a:latin typeface="Lato" panose="020F0502020204030203" pitchFamily="34" charset="0"/>
                    <a:cs typeface="Lato" panose="020F0502020204030203" pitchFamily="34" charset="0"/>
                  </a:rPr>
                  <a:t>Alice and Bob send large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𝑒𝑘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kumimoji="1" lang="en-US" altLang="ja-JP" sz="3200" b="1" u="sng" dirty="0">
                    <a:latin typeface="Lato" panose="020F0502020204030203" pitchFamily="34" charset="0"/>
                    <a:cs typeface="Lato" panose="020F0502020204030203" pitchFamily="34" charset="0"/>
                  </a:rPr>
                  <a:t>concurrently</a:t>
                </a:r>
                <a:r>
                  <a:rPr kumimoji="1" lang="en-US" altLang="ja-JP" sz="3200" dirty="0">
                    <a:latin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457200" indent="-457200">
                  <a:buFont typeface="Wingdings" pitchFamily="2" charset="2"/>
                  <a:buChar char="ü"/>
                </a:pPr>
                <a:r>
                  <a:rPr lang="en-US" altLang="ja-JP" sz="3200" dirty="0">
                    <a:latin typeface="Lato" panose="020F0502020204030203" pitchFamily="34" charset="0"/>
                    <a:cs typeface="Lato" panose="020F0502020204030203" pitchFamily="34" charset="0"/>
                  </a:rPr>
                  <a:t>No waste in bandwidth and better PCS.</a:t>
                </a:r>
                <a:endParaRPr kumimoji="1" lang="en-US" altLang="ja-JP" sz="3200" dirty="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40C51DA-0C84-828D-6695-51BA077D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450234"/>
                <a:ext cx="9361040" cy="1077218"/>
              </a:xfrm>
              <a:prstGeom prst="rect">
                <a:avLst/>
              </a:prstGeom>
              <a:blipFill>
                <a:blip r:embed="rId6"/>
                <a:stretch>
                  <a:fillRect l="-1491" t="-9302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三角形 18">
            <a:extLst>
              <a:ext uri="{FF2B5EF4-FFF2-40B4-BE49-F238E27FC236}">
                <a16:creationId xmlns:a16="http://schemas.microsoft.com/office/drawing/2014/main" id="{65800770-F43E-A38F-6A6D-8430F9DCBA5C}"/>
              </a:ext>
            </a:extLst>
          </p:cNvPr>
          <p:cNvSpPr/>
          <p:nvPr/>
        </p:nvSpPr>
        <p:spPr>
          <a:xfrm rot="5400000">
            <a:off x="650289" y="5778861"/>
            <a:ext cx="954317" cy="5040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815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DCB1A4-ADE8-F7DC-2D48-A3253D6E1022}"/>
              </a:ext>
            </a:extLst>
          </p:cNvPr>
          <p:cNvSpPr/>
          <p:nvPr/>
        </p:nvSpPr>
        <p:spPr>
          <a:xfrm>
            <a:off x="0" y="-14862"/>
            <a:ext cx="12192000" cy="6872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2472285"/>
            <a:ext cx="11305256" cy="1820811"/>
          </a:xfrm>
        </p:spPr>
        <p:txBody>
          <a:bodyPr>
            <a:noAutofit/>
          </a:bodyPr>
          <a:lstStyle/>
          <a:p>
            <a:r>
              <a:rPr lang="en-US" altLang="ja-JP" sz="6000" b="1" dirty="0">
                <a:solidFill>
                  <a:schemeClr val="bg1"/>
                </a:solidFill>
                <a:latin typeface="Lato" panose="020F0502020204030203" pitchFamily="34" charset="0"/>
                <a:ea typeface="メイリオ" panose="020B0604030504040204" pitchFamily="50" charset="-128"/>
                <a:cs typeface="Lato" panose="020F0502020204030203" pitchFamily="34" charset="0"/>
              </a:rPr>
              <a:t>3</a:t>
            </a:r>
            <a:r>
              <a:rPr kumimoji="1" lang="en-US" altLang="ja-JP" sz="6000" b="1" dirty="0">
                <a:solidFill>
                  <a:schemeClr val="bg1"/>
                </a:solidFill>
                <a:latin typeface="Lato" panose="020F0502020204030203" pitchFamily="34" charset="0"/>
                <a:ea typeface="メイリオ" panose="020B0604030504040204" pitchFamily="50" charset="-128"/>
                <a:cs typeface="Lato" panose="020F0502020204030203" pitchFamily="34" charset="0"/>
              </a:rPr>
              <a:t>. “Preliminary” Benchmarking</a:t>
            </a:r>
            <a:endParaRPr kumimoji="1" lang="ja-JP" altLang="en-US" sz="6000" b="1" dirty="0">
              <a:solidFill>
                <a:schemeClr val="bg1"/>
              </a:solidFill>
              <a:latin typeface="Lato" panose="020F0502020204030203" pitchFamily="34" charset="0"/>
              <a:ea typeface="メイリオ" panose="020B0604030504040204" pitchFamily="50" charset="-128"/>
              <a:cs typeface="Lato" panose="020F050202020403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101D5E5-8DF0-5CD0-61B5-25778E528236}"/>
              </a:ext>
            </a:extLst>
          </p:cNvPr>
          <p:cNvSpPr/>
          <p:nvPr/>
        </p:nvSpPr>
        <p:spPr>
          <a:xfrm>
            <a:off x="0" y="4293096"/>
            <a:ext cx="12192000" cy="159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469551-7B63-D722-8B28-491D79FD8EB8}"/>
              </a:ext>
            </a:extLst>
          </p:cNvPr>
          <p:cNvSpPr/>
          <p:nvPr/>
        </p:nvSpPr>
        <p:spPr>
          <a:xfrm>
            <a:off x="10919876" y="4293096"/>
            <a:ext cx="1272124" cy="159465"/>
          </a:xfrm>
          <a:prstGeom prst="rect">
            <a:avLst/>
          </a:prstGeom>
          <a:solidFill>
            <a:srgbClr val="ED6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68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E466E-C756-D7DC-A567-EBFBF327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E57DF7E9-93B7-BB91-5451-D53A5A793D0A}"/>
              </a:ext>
            </a:extLst>
          </p:cNvPr>
          <p:cNvSpPr/>
          <p:nvPr/>
        </p:nvSpPr>
        <p:spPr>
          <a:xfrm>
            <a:off x="983432" y="5298361"/>
            <a:ext cx="9524035" cy="905528"/>
          </a:xfrm>
          <a:prstGeom prst="roundRect">
            <a:avLst>
              <a:gd name="adj" fmla="val 34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BD6934DC-DF32-F5DF-5845-5147B339BE5B}"/>
              </a:ext>
            </a:extLst>
          </p:cNvPr>
          <p:cNvSpPr/>
          <p:nvPr/>
        </p:nvSpPr>
        <p:spPr>
          <a:xfrm>
            <a:off x="983431" y="2407154"/>
            <a:ext cx="9793089" cy="1741926"/>
          </a:xfrm>
          <a:prstGeom prst="roundRect">
            <a:avLst>
              <a:gd name="adj" fmla="val 392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98DCDCB0-2D2A-65A7-EFBB-97B1EDA1336E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Benchmarking is a Whole Other Talk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B8F02C-1E75-4609-A30E-AE778BAD298D}"/>
              </a:ext>
            </a:extLst>
          </p:cNvPr>
          <p:cNvSpPr txBox="1"/>
          <p:nvPr/>
        </p:nvSpPr>
        <p:spPr>
          <a:xfrm>
            <a:off x="247564" y="1628800"/>
            <a:ext cx="858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Which scheme is the “</a:t>
            </a:r>
            <a:r>
              <a:rPr lang="en-US" altLang="ja-JP" sz="3200" b="1" u="sng" dirty="0">
                <a:latin typeface="Lato" panose="020F0502020204030203" pitchFamily="34" charset="0"/>
                <a:cs typeface="Lato" panose="020F0502020204030203" pitchFamily="34" charset="0"/>
              </a:rPr>
              <a:t>best</a:t>
            </a:r>
            <a:r>
              <a:rPr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” depends on… </a:t>
            </a:r>
            <a:endParaRPr kumimoji="1" lang="en-US" altLang="ja-JP" sz="3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8E6CEB-C9AC-B7E3-9ADF-126DD5D2CF1A}"/>
              </a:ext>
            </a:extLst>
          </p:cNvPr>
          <p:cNvSpPr txBox="1"/>
          <p:nvPr/>
        </p:nvSpPr>
        <p:spPr>
          <a:xfrm>
            <a:off x="1180477" y="2492896"/>
            <a:ext cx="8584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Allowed bandwidth budget.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Communication pattern: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0A6783-49B5-D97C-F15F-6383331B1C7E}"/>
              </a:ext>
            </a:extLst>
          </p:cNvPr>
          <p:cNvSpPr txBox="1"/>
          <p:nvPr/>
        </p:nvSpPr>
        <p:spPr>
          <a:xfrm>
            <a:off x="6096000" y="2921168"/>
            <a:ext cx="5432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Balanced communication?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How often are devices on/offline?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Active conversations?</a:t>
            </a:r>
          </a:p>
        </p:txBody>
      </p:sp>
      <p:sp>
        <p:nvSpPr>
          <p:cNvPr id="6" name="左中かっこ 5">
            <a:extLst>
              <a:ext uri="{FF2B5EF4-FFF2-40B4-BE49-F238E27FC236}">
                <a16:creationId xmlns:a16="http://schemas.microsoft.com/office/drawing/2014/main" id="{C9C23FC5-B46D-1CD4-799B-FF3FA5B9D6CB}"/>
              </a:ext>
            </a:extLst>
          </p:cNvPr>
          <p:cNvSpPr/>
          <p:nvPr/>
        </p:nvSpPr>
        <p:spPr>
          <a:xfrm>
            <a:off x="5682931" y="3080730"/>
            <a:ext cx="413069" cy="864096"/>
          </a:xfrm>
          <a:prstGeom prst="leftBrace">
            <a:avLst>
              <a:gd name="adj1" fmla="val 8333"/>
              <a:gd name="adj2" fmla="val 15949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A6B695-2593-5ED0-6692-A63E5A1A834B}"/>
              </a:ext>
            </a:extLst>
          </p:cNvPr>
          <p:cNvSpPr txBox="1"/>
          <p:nvPr/>
        </p:nvSpPr>
        <p:spPr>
          <a:xfrm>
            <a:off x="247564" y="4675125"/>
            <a:ext cx="469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Our comparison criteria:</a:t>
            </a:r>
            <a:endParaRPr kumimoji="1" lang="en-US" altLang="ja-JP" sz="3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32BD6E-B69F-234F-493B-48688CF79970}"/>
              </a:ext>
            </a:extLst>
          </p:cNvPr>
          <p:cNvSpPr txBox="1"/>
          <p:nvPr/>
        </p:nvSpPr>
        <p:spPr>
          <a:xfrm>
            <a:off x="1180476" y="5311337"/>
            <a:ext cx="9524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Number of </a:t>
            </a:r>
            <a:r>
              <a:rPr kumimoji="1" lang="en-US" altLang="ja-JP" sz="3200" u="sng" dirty="0">
                <a:latin typeface="Lato" panose="020F0502020204030203" pitchFamily="34" charset="0"/>
                <a:cs typeface="Lato" panose="020F0502020204030203" pitchFamily="34" charset="0"/>
              </a:rPr>
              <a:t>exposed messages</a:t>
            </a:r>
            <a:r>
              <a:rPr kumimoji="1" lang="en-US" altLang="ja-JP" sz="3200" dirty="0">
                <a:latin typeface="Lato" panose="020F0502020204030203" pitchFamily="34" charset="0"/>
                <a:cs typeface="Lato" panose="020F0502020204030203" pitchFamily="34" charset="0"/>
              </a:rPr>
              <a:t> under corruption.</a:t>
            </a:r>
          </a:p>
          <a:p>
            <a:r>
              <a:rPr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                                  *messages the adversary can read with the compromised keys</a:t>
            </a:r>
            <a:endParaRPr kumimoji="1" lang="en-US" altLang="ja-JP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26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26272-37CA-D21B-4F43-C1827FA58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5BDF148F-5F45-9D94-6AD7-4717927EC0FD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Performance: ML-KEM vs Katana </a:t>
            </a:r>
            <a:r>
              <a:rPr lang="en-US" altLang="ja-JP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⚔️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38B81464-A0E9-8B22-4CC6-3BEE46F6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231420"/>
            <a:ext cx="7848872" cy="53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4C0DB8-BDC8-0372-0C5A-65D139E63EF8}"/>
              </a:ext>
            </a:extLst>
          </p:cNvPr>
          <p:cNvSpPr txBox="1"/>
          <p:nvPr/>
        </p:nvSpPr>
        <p:spPr>
          <a:xfrm>
            <a:off x="5591944" y="6346727"/>
            <a:ext cx="646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*Chunking optimization </a:t>
            </a:r>
            <a:r>
              <a:rPr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is done for both protocols.</a:t>
            </a:r>
            <a:endParaRPr kumimoji="1" lang="en-US" altLang="ja-JP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9F4B86-F5B8-CF5C-CD61-B3F8775DB4DE}"/>
              </a:ext>
            </a:extLst>
          </p:cNvPr>
          <p:cNvSpPr txBox="1"/>
          <p:nvPr/>
        </p:nvSpPr>
        <p:spPr>
          <a:xfrm>
            <a:off x="6097388" y="1412776"/>
            <a:ext cx="583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32B Chunks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Randomized Balanced Comm</a:t>
            </a:r>
            <a:r>
              <a:rPr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unication</a:t>
            </a:r>
            <a:endParaRPr kumimoji="1" lang="en-US" altLang="ja-JP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E6C97212-DAC7-28BC-D091-E5EBC02FFD19}"/>
              </a:ext>
            </a:extLst>
          </p:cNvPr>
          <p:cNvSpPr/>
          <p:nvPr/>
        </p:nvSpPr>
        <p:spPr>
          <a:xfrm>
            <a:off x="6528048" y="3212976"/>
            <a:ext cx="5184576" cy="1296144"/>
          </a:xfrm>
          <a:prstGeom prst="wedgeRoundRectCallout">
            <a:avLst>
              <a:gd name="adj1" fmla="val -97179"/>
              <a:gd name="adj2" fmla="val -16745"/>
              <a:gd name="adj3" fmla="val 16667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FBA883-783D-DCF0-D910-55660159E8A8}"/>
              </a:ext>
            </a:extLst>
          </p:cNvPr>
          <p:cNvSpPr txBox="1"/>
          <p:nvPr/>
        </p:nvSpPr>
        <p:spPr>
          <a:xfrm>
            <a:off x="6744072" y="3402697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Katana</a:t>
            </a:r>
            <a:r>
              <a:rPr kumimoji="1" lang="ja-JP" altLang="en-US" sz="2800">
                <a:latin typeface="Lato" panose="020F0502020204030203" pitchFamily="34" charset="0"/>
                <a:cs typeface="Lato" panose="020F0502020204030203" pitchFamily="34" charset="0"/>
              </a:rPr>
              <a:t>⚔️</a:t>
            </a:r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 has about </a:t>
            </a:r>
            <a:b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60% less exposed messages.</a:t>
            </a:r>
          </a:p>
        </p:txBody>
      </p:sp>
    </p:spTree>
    <p:extLst>
      <p:ext uri="{BB962C8B-B14F-4D97-AF65-F5344CB8AC3E}">
        <p14:creationId xmlns:p14="http://schemas.microsoft.com/office/powerpoint/2010/main" val="1207390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42C8-C405-2DF4-F181-8A30B404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3D7644D3-A762-7A69-5A90-7C50B952A486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Performance: Katana</a:t>
            </a:r>
            <a:r>
              <a:rPr lang="en-US" altLang="ja-JP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⚔️</a:t>
            </a: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vs Opp-Katana </a:t>
            </a:r>
            <a:r>
              <a:rPr lang="en-US" altLang="ja-JP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⚔️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17438420-BFA1-9044-5FBC-7D53417C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96752"/>
            <a:ext cx="7954931" cy="54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51924E-828F-A1BD-DF11-0DF5FB4FC547}"/>
              </a:ext>
            </a:extLst>
          </p:cNvPr>
          <p:cNvSpPr txBox="1"/>
          <p:nvPr/>
        </p:nvSpPr>
        <p:spPr>
          <a:xfrm>
            <a:off x="4639600" y="6408511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**Many opportunistic choices and the result is for a simple one.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8CB740-AE0D-3F03-D62C-BDED1C5C136D}"/>
              </a:ext>
            </a:extLst>
          </p:cNvPr>
          <p:cNvSpPr txBox="1"/>
          <p:nvPr/>
        </p:nvSpPr>
        <p:spPr>
          <a:xfrm>
            <a:off x="5874500" y="1462223"/>
            <a:ext cx="5903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32B Chunks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Randomized Balanced Comm</a:t>
            </a:r>
            <a:r>
              <a:rPr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unication</a:t>
            </a:r>
            <a:endParaRPr kumimoji="1" lang="en-US" altLang="ja-JP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CBD96E18-1331-BFFF-E88F-ADB759589D76}"/>
              </a:ext>
            </a:extLst>
          </p:cNvPr>
          <p:cNvSpPr/>
          <p:nvPr/>
        </p:nvSpPr>
        <p:spPr>
          <a:xfrm>
            <a:off x="5244244" y="3212976"/>
            <a:ext cx="6468380" cy="1296144"/>
          </a:xfrm>
          <a:prstGeom prst="wedgeRoundRectCallout">
            <a:avLst>
              <a:gd name="adj1" fmla="val -79916"/>
              <a:gd name="adj2" fmla="val -901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812AD3-A2FF-82F6-C1D6-9E71248C27EB}"/>
              </a:ext>
            </a:extLst>
          </p:cNvPr>
          <p:cNvSpPr txBox="1"/>
          <p:nvPr/>
        </p:nvSpPr>
        <p:spPr>
          <a:xfrm>
            <a:off x="5375920" y="338399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By YOCHO-</a:t>
            </a:r>
            <a:r>
              <a:rPr kumimoji="1" lang="en-US" altLang="ja-JP" sz="2800" dirty="0" err="1">
                <a:latin typeface="Lato" panose="020F0502020204030203" pitchFamily="34" charset="0"/>
                <a:cs typeface="Lato" panose="020F0502020204030203" pitchFamily="34" charset="0"/>
              </a:rPr>
              <a:t>ing</a:t>
            </a:r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, we further get 25% less exposed messages.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DEE20A-5949-AE3D-BDFD-0BA73233A61A}"/>
              </a:ext>
            </a:extLst>
          </p:cNvPr>
          <p:cNvSpPr txBox="1"/>
          <p:nvPr/>
        </p:nvSpPr>
        <p:spPr>
          <a:xfrm>
            <a:off x="6007752" y="5975653"/>
            <a:ext cx="646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*Chunking optimization </a:t>
            </a:r>
            <a:r>
              <a:rPr lang="en-US" altLang="ja-JP" sz="2000" dirty="0">
                <a:latin typeface="Lato" panose="020F0502020204030203" pitchFamily="34" charset="0"/>
                <a:cs typeface="Lato" panose="020F0502020204030203" pitchFamily="34" charset="0"/>
              </a:rPr>
              <a:t>is done for both protocols.</a:t>
            </a:r>
            <a:endParaRPr kumimoji="1" lang="en-US" altLang="ja-JP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9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C7C94718-AAC4-1C1B-B2D0-DCDF238811A4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 = X3DH + Double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08" name="正方形/長方形 4107">
            <a:extLst>
              <a:ext uri="{FF2B5EF4-FFF2-40B4-BE49-F238E27FC236}">
                <a16:creationId xmlns:a16="http://schemas.microsoft.com/office/drawing/2014/main" id="{C6D8B513-E65A-7B4E-D490-B9B32E75E1C6}"/>
              </a:ext>
            </a:extLst>
          </p:cNvPr>
          <p:cNvSpPr/>
          <p:nvPr/>
        </p:nvSpPr>
        <p:spPr bwMode="auto">
          <a:xfrm>
            <a:off x="1127449" y="2021570"/>
            <a:ext cx="4448119" cy="1335629"/>
          </a:xfrm>
          <a:prstGeom prst="rect">
            <a:avLst/>
          </a:prstGeom>
          <a:solidFill>
            <a:srgbClr val="00BD4B"/>
          </a:solidFill>
          <a:ln w="6350">
            <a:solidFill>
              <a:srgbClr val="48B23B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① </a:t>
            </a:r>
            <a:r>
              <a:rPr kumimoji="1" lang="en-US" altLang="ja-JP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X3DH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“Establish shared secret key”</a:t>
            </a:r>
          </a:p>
        </p:txBody>
      </p:sp>
      <p:sp>
        <p:nvSpPr>
          <p:cNvPr id="4109" name="正方形/長方形 4108">
            <a:extLst>
              <a:ext uri="{FF2B5EF4-FFF2-40B4-BE49-F238E27FC236}">
                <a16:creationId xmlns:a16="http://schemas.microsoft.com/office/drawing/2014/main" id="{B5AB9DA0-3589-0B03-FF84-62F4DAD32B9E}"/>
              </a:ext>
            </a:extLst>
          </p:cNvPr>
          <p:cNvSpPr/>
          <p:nvPr/>
        </p:nvSpPr>
        <p:spPr bwMode="auto">
          <a:xfrm>
            <a:off x="1127448" y="4175681"/>
            <a:ext cx="4448119" cy="2237414"/>
          </a:xfrm>
          <a:prstGeom prst="rect">
            <a:avLst/>
          </a:prstGeom>
          <a:solidFill>
            <a:srgbClr val="ED6E33"/>
          </a:solidFill>
          <a:ln w="6350">
            <a:solidFill>
              <a:srgbClr val="ED6E33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② </a:t>
            </a:r>
            <a:r>
              <a:rPr lang="en-US" altLang="ja-JP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Ratchet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altLang="ja-JP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Encrypted communication</a:t>
            </a:r>
            <a:br>
              <a:rPr lang="en-US" altLang="ja-JP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1" lang="en-US" altLang="ja-JP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w/ continuous key updates”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=&gt; Strong PCS guarantees</a:t>
            </a:r>
            <a:endParaRPr kumimoji="1" lang="ja-JP" altLang="en-US" sz="2000" dirty="0">
              <a:solidFill>
                <a:schemeClr val="bg1"/>
              </a:solidFill>
              <a:latin typeface="Lato" panose="020F0502020204030203" pitchFamily="34" charset="0"/>
              <a:ea typeface="メイリオ" pitchFamily="50" charset="-128"/>
              <a:cs typeface="Lato" panose="020F0502020204030203" pitchFamily="34" charset="0"/>
            </a:endParaRPr>
          </a:p>
        </p:txBody>
      </p:sp>
      <p:sp>
        <p:nvSpPr>
          <p:cNvPr id="4110" name="下矢印 1">
            <a:extLst>
              <a:ext uri="{FF2B5EF4-FFF2-40B4-BE49-F238E27FC236}">
                <a16:creationId xmlns:a16="http://schemas.microsoft.com/office/drawing/2014/main" id="{FEAE4E15-BF5D-0E51-AF66-47499D288B5F}"/>
              </a:ext>
            </a:extLst>
          </p:cNvPr>
          <p:cNvSpPr/>
          <p:nvPr/>
        </p:nvSpPr>
        <p:spPr bwMode="auto">
          <a:xfrm>
            <a:off x="2996253" y="3494584"/>
            <a:ext cx="720725" cy="792088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Lato" panose="020F0502020204030203" pitchFamily="34" charset="0"/>
            </a:endParaRPr>
          </a:p>
        </p:txBody>
      </p:sp>
      <p:sp>
        <p:nvSpPr>
          <p:cNvPr id="4111" name="四角形: 角を丸くする 4110">
            <a:extLst>
              <a:ext uri="{FF2B5EF4-FFF2-40B4-BE49-F238E27FC236}">
                <a16:creationId xmlns:a16="http://schemas.microsoft.com/office/drawing/2014/main" id="{B6F89C4F-3A56-8CD8-9B9F-24000D16212A}"/>
              </a:ext>
            </a:extLst>
          </p:cNvPr>
          <p:cNvSpPr/>
          <p:nvPr/>
        </p:nvSpPr>
        <p:spPr>
          <a:xfrm>
            <a:off x="551384" y="1700808"/>
            <a:ext cx="5760640" cy="4845974"/>
          </a:xfrm>
          <a:prstGeom prst="roundRect">
            <a:avLst>
              <a:gd name="adj" fmla="val 22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7" name="テキスト ボックス 4106">
            <a:extLst>
              <a:ext uri="{FF2B5EF4-FFF2-40B4-BE49-F238E27FC236}">
                <a16:creationId xmlns:a16="http://schemas.microsoft.com/office/drawing/2014/main" id="{7296462D-1E25-96AC-6368-E591D33FA726}"/>
              </a:ext>
            </a:extLst>
          </p:cNvPr>
          <p:cNvSpPr txBox="1"/>
          <p:nvPr/>
        </p:nvSpPr>
        <p:spPr>
          <a:xfrm>
            <a:off x="1703512" y="1304333"/>
            <a:ext cx="3384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Signal Protocol</a:t>
            </a:r>
            <a:endParaRPr kumimoji="1" lang="ja-JP" altLang="en-US" sz="3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88">
            <a:extLst>
              <a:ext uri="{FF2B5EF4-FFF2-40B4-BE49-F238E27FC236}">
                <a16:creationId xmlns:a16="http://schemas.microsoft.com/office/drawing/2014/main" id="{40E1471E-8616-BDBE-C0B9-F05D38852C87}"/>
              </a:ext>
            </a:extLst>
          </p:cNvPr>
          <p:cNvGrpSpPr>
            <a:grpSpLocks/>
          </p:cNvGrpSpPr>
          <p:nvPr/>
        </p:nvGrpSpPr>
        <p:grpSpPr bwMode="auto">
          <a:xfrm>
            <a:off x="7828140" y="1960680"/>
            <a:ext cx="881063" cy="1122362"/>
            <a:chOff x="201" y="576"/>
            <a:chExt cx="1055" cy="1344"/>
          </a:xfrm>
        </p:grpSpPr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8944FFE5-E1E7-91CE-BE3F-4C99BBC6C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BDA02944-576F-8654-57B1-6A99C6B27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9F51F9A1-6268-EA7A-29F9-86A3F0184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F9B730D1-D21B-5996-8030-94A7A84E4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2292E180-9249-F29E-FA6B-574D339B8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1485006D-61C2-1342-7379-DED567EDE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8822E1AA-E358-4EC0-CB1F-6E5E3A5A2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46D45B61-43EA-8A34-DB08-C33BD5EBD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925C4A9B-CC66-A6A2-F17B-026FBB143B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6" name="AutoShape 22">
                <a:extLst>
                  <a:ext uri="{FF2B5EF4-FFF2-40B4-BE49-F238E27FC236}">
                    <a16:creationId xmlns:a16="http://schemas.microsoft.com/office/drawing/2014/main" id="{C51C53E0-3A12-FD04-C784-653CA4272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" name="AutoShape 19">
                <a:extLst>
                  <a:ext uri="{FF2B5EF4-FFF2-40B4-BE49-F238E27FC236}">
                    <a16:creationId xmlns:a16="http://schemas.microsoft.com/office/drawing/2014/main" id="{1AF0014C-54FB-DAAC-F637-6F382B5DE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8" name="Oval 3">
                <a:extLst>
                  <a:ext uri="{FF2B5EF4-FFF2-40B4-BE49-F238E27FC236}">
                    <a16:creationId xmlns:a16="http://schemas.microsoft.com/office/drawing/2014/main" id="{2AEA0BF2-3100-B57E-EABA-3330F8ACF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A1F5682E-E2B5-FF28-96F9-FA337DDAB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BA44287C-6185-7F2E-C0AD-BBC4F2EF3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F778FAFE-44D2-9F73-DC7F-25FC89D2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B69A20F4-A2DE-3AFC-7B06-4C9BA27D8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grpSp>
        <p:nvGrpSpPr>
          <p:cNvPr id="21" name="Group 286">
            <a:extLst>
              <a:ext uri="{FF2B5EF4-FFF2-40B4-BE49-F238E27FC236}">
                <a16:creationId xmlns:a16="http://schemas.microsoft.com/office/drawing/2014/main" id="{86C2DCAF-1F4A-92CB-11E9-E1356CB88F63}"/>
              </a:ext>
            </a:extLst>
          </p:cNvPr>
          <p:cNvGrpSpPr>
            <a:grpSpLocks/>
          </p:cNvGrpSpPr>
          <p:nvPr/>
        </p:nvGrpSpPr>
        <p:grpSpPr bwMode="auto">
          <a:xfrm>
            <a:off x="10624020" y="1945850"/>
            <a:ext cx="881062" cy="1122363"/>
            <a:chOff x="1296" y="2380"/>
            <a:chExt cx="1055" cy="1344"/>
          </a:xfrm>
        </p:grpSpPr>
        <p:grpSp>
          <p:nvGrpSpPr>
            <p:cNvPr id="22" name="Group 131">
              <a:extLst>
                <a:ext uri="{FF2B5EF4-FFF2-40B4-BE49-F238E27FC236}">
                  <a16:creationId xmlns:a16="http://schemas.microsoft.com/office/drawing/2014/main" id="{6660197A-19FB-7446-65CE-9805E035A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7" y="2405"/>
              <a:ext cx="1034" cy="1319"/>
              <a:chOff x="1632" y="872"/>
              <a:chExt cx="1776" cy="2268"/>
            </a:xfrm>
          </p:grpSpPr>
          <p:sp>
            <p:nvSpPr>
              <p:cNvPr id="31" name="AutoShape 132">
                <a:extLst>
                  <a:ext uri="{FF2B5EF4-FFF2-40B4-BE49-F238E27FC236}">
                    <a16:creationId xmlns:a16="http://schemas.microsoft.com/office/drawing/2014/main" id="{2737BA8C-EE34-E1EE-7D0D-86A496FDD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AutoShape 133">
                <a:extLst>
                  <a:ext uri="{FF2B5EF4-FFF2-40B4-BE49-F238E27FC236}">
                    <a16:creationId xmlns:a16="http://schemas.microsoft.com/office/drawing/2014/main" id="{B19A77F3-601F-1177-67DA-5182C1A55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Oval 134">
                <a:extLst>
                  <a:ext uri="{FF2B5EF4-FFF2-40B4-BE49-F238E27FC236}">
                    <a16:creationId xmlns:a16="http://schemas.microsoft.com/office/drawing/2014/main" id="{3A30B01E-2071-27AC-1534-15A0E6B1D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Oval 135">
                <a:extLst>
                  <a:ext uri="{FF2B5EF4-FFF2-40B4-BE49-F238E27FC236}">
                    <a16:creationId xmlns:a16="http://schemas.microsoft.com/office/drawing/2014/main" id="{23F644C2-A2E4-7FB6-5966-E6AB8D8CB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AutoShape 136">
                <a:extLst>
                  <a:ext uri="{FF2B5EF4-FFF2-40B4-BE49-F238E27FC236}">
                    <a16:creationId xmlns:a16="http://schemas.microsoft.com/office/drawing/2014/main" id="{99870F83-7C13-CB92-41B5-8CB3D77A8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Rectangle 137">
                <a:extLst>
                  <a:ext uri="{FF2B5EF4-FFF2-40B4-BE49-F238E27FC236}">
                    <a16:creationId xmlns:a16="http://schemas.microsoft.com/office/drawing/2014/main" id="{229BC7A3-F801-98BA-63BD-B2F3565AE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AutoShape 138">
                <a:extLst>
                  <a:ext uri="{FF2B5EF4-FFF2-40B4-BE49-F238E27FC236}">
                    <a16:creationId xmlns:a16="http://schemas.microsoft.com/office/drawing/2014/main" id="{B2A2FE1D-105F-0973-1F5E-2569BC0EB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3" name="Group 139">
              <a:extLst>
                <a:ext uri="{FF2B5EF4-FFF2-40B4-BE49-F238E27FC236}">
                  <a16:creationId xmlns:a16="http://schemas.microsoft.com/office/drawing/2014/main" id="{C2EB0859-5B9E-98D7-05E2-953F7B043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380"/>
              <a:ext cx="1034" cy="1319"/>
              <a:chOff x="1632" y="872"/>
              <a:chExt cx="1776" cy="2268"/>
            </a:xfrm>
          </p:grpSpPr>
          <p:sp>
            <p:nvSpPr>
              <p:cNvPr id="24" name="AutoShape 140">
                <a:extLst>
                  <a:ext uri="{FF2B5EF4-FFF2-40B4-BE49-F238E27FC236}">
                    <a16:creationId xmlns:a16="http://schemas.microsoft.com/office/drawing/2014/main" id="{F9CB0C14-B21C-6E15-8680-4F64E8E49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5" name="AutoShape 141">
                <a:extLst>
                  <a:ext uri="{FF2B5EF4-FFF2-40B4-BE49-F238E27FC236}">
                    <a16:creationId xmlns:a16="http://schemas.microsoft.com/office/drawing/2014/main" id="{9DDB7B46-9999-9EF4-3A8E-57490C7F1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Oval 142">
                <a:extLst>
                  <a:ext uri="{FF2B5EF4-FFF2-40B4-BE49-F238E27FC236}">
                    <a16:creationId xmlns:a16="http://schemas.microsoft.com/office/drawing/2014/main" id="{A5783ABA-B856-654D-9794-A73111066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Oval 143">
                <a:extLst>
                  <a:ext uri="{FF2B5EF4-FFF2-40B4-BE49-F238E27FC236}">
                    <a16:creationId xmlns:a16="http://schemas.microsoft.com/office/drawing/2014/main" id="{DCA2DFAD-6CDA-E619-8C69-FA6404AA5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8" name="AutoShape 144">
                <a:extLst>
                  <a:ext uri="{FF2B5EF4-FFF2-40B4-BE49-F238E27FC236}">
                    <a16:creationId xmlns:a16="http://schemas.microsoft.com/office/drawing/2014/main" id="{48633DCE-91D9-3FAF-D5BB-060A16FEB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Rectangle 145">
                <a:extLst>
                  <a:ext uri="{FF2B5EF4-FFF2-40B4-BE49-F238E27FC236}">
                    <a16:creationId xmlns:a16="http://schemas.microsoft.com/office/drawing/2014/main" id="{C7DA1424-C651-FDA0-3468-D41C1DCB9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0" name="AutoShape 146">
                <a:extLst>
                  <a:ext uri="{FF2B5EF4-FFF2-40B4-BE49-F238E27FC236}">
                    <a16:creationId xmlns:a16="http://schemas.microsoft.com/office/drawing/2014/main" id="{7A98BDBA-7932-469F-E498-F25EA413B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pic>
        <p:nvPicPr>
          <p:cNvPr id="38" name="Picture 35">
            <a:extLst>
              <a:ext uri="{FF2B5EF4-FFF2-40B4-BE49-F238E27FC236}">
                <a16:creationId xmlns:a16="http://schemas.microsoft.com/office/drawing/2014/main" id="{91453BDA-986E-599E-460D-3D0FADD7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5" y="3336700"/>
            <a:ext cx="657544" cy="6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CC66A00-48D0-D1CE-A55A-F62142E08D3A}"/>
              </a:ext>
            </a:extLst>
          </p:cNvPr>
          <p:cNvSpPr txBox="1"/>
          <p:nvPr/>
        </p:nvSpPr>
        <p:spPr>
          <a:xfrm>
            <a:off x="6765443" y="3324281"/>
            <a:ext cx="64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①</a:t>
            </a:r>
            <a:endParaRPr kumimoji="1" lang="ja-JP" altLang="en-US" sz="3200" dirty="0"/>
          </a:p>
        </p:txBody>
      </p:sp>
      <p:pic>
        <p:nvPicPr>
          <p:cNvPr id="42" name="Picture 35">
            <a:extLst>
              <a:ext uri="{FF2B5EF4-FFF2-40B4-BE49-F238E27FC236}">
                <a16:creationId xmlns:a16="http://schemas.microsoft.com/office/drawing/2014/main" id="{0593BF99-7C9E-A744-2166-2A725ED0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90" y="4408181"/>
            <a:ext cx="657544" cy="6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5">
            <a:extLst>
              <a:ext uri="{FF2B5EF4-FFF2-40B4-BE49-F238E27FC236}">
                <a16:creationId xmlns:a16="http://schemas.microsoft.com/office/drawing/2014/main" id="{9B9C738B-F256-CB3C-34E4-8D0EABE3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520" y="3336700"/>
            <a:ext cx="657544" cy="6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1CF0F7C-7204-DE77-A659-0522A5BB95EF}"/>
              </a:ext>
            </a:extLst>
          </p:cNvPr>
          <p:cNvSpPr txBox="1"/>
          <p:nvPr/>
        </p:nvSpPr>
        <p:spPr>
          <a:xfrm>
            <a:off x="6730571" y="4474724"/>
            <a:ext cx="64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②</a:t>
            </a:r>
            <a:endParaRPr kumimoji="1" lang="ja-JP" altLang="en-US" sz="32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A8452CA7-E880-0352-1C71-60BE839820E8}"/>
              </a:ext>
            </a:extLst>
          </p:cNvPr>
          <p:cNvCxnSpPr/>
          <p:nvPr/>
        </p:nvCxnSpPr>
        <p:spPr>
          <a:xfrm>
            <a:off x="8832304" y="2665378"/>
            <a:ext cx="1728192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3D606086-D115-57B2-A788-772F9E51FCD8}"/>
              </a:ext>
            </a:extLst>
          </p:cNvPr>
          <p:cNvCxnSpPr/>
          <p:nvPr/>
        </p:nvCxnSpPr>
        <p:spPr>
          <a:xfrm>
            <a:off x="8832304" y="2924944"/>
            <a:ext cx="1728192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5">
            <a:extLst>
              <a:ext uri="{FF2B5EF4-FFF2-40B4-BE49-F238E27FC236}">
                <a16:creationId xmlns:a16="http://schemas.microsoft.com/office/drawing/2014/main" id="{A3085FF2-2292-4B51-3D05-345076CC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82" y="4437605"/>
            <a:ext cx="657544" cy="6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25CC4F89-CA3A-7F18-9264-B4E471A1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79" y="5410383"/>
            <a:ext cx="657544" cy="6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5">
            <a:extLst>
              <a:ext uri="{FF2B5EF4-FFF2-40B4-BE49-F238E27FC236}">
                <a16:creationId xmlns:a16="http://schemas.microsoft.com/office/drawing/2014/main" id="{E48EA50D-9840-D5C2-A8EC-B75D9DC9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542" y="5339575"/>
            <a:ext cx="657544" cy="6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454F666C-4F62-AC92-C007-6A717E69ED5D}"/>
              </a:ext>
            </a:extLst>
          </p:cNvPr>
          <p:cNvCxnSpPr/>
          <p:nvPr/>
        </p:nvCxnSpPr>
        <p:spPr>
          <a:xfrm>
            <a:off x="8832304" y="2393126"/>
            <a:ext cx="1728192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7BEBB1C-6D42-982B-B574-28EA1C6DFB0F}"/>
              </a:ext>
            </a:extLst>
          </p:cNvPr>
          <p:cNvSpPr txBox="1"/>
          <p:nvPr/>
        </p:nvSpPr>
        <p:spPr>
          <a:xfrm>
            <a:off x="8455786" y="4286672"/>
            <a:ext cx="4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(1)</a:t>
            </a:r>
            <a:endParaRPr kumimoji="1" lang="ja-JP" altLang="en-US" sz="18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78977FD-C8DB-C80F-BD34-B3E9BD97CD3E}"/>
              </a:ext>
            </a:extLst>
          </p:cNvPr>
          <p:cNvSpPr txBox="1"/>
          <p:nvPr/>
        </p:nvSpPr>
        <p:spPr>
          <a:xfrm>
            <a:off x="8362615" y="5268882"/>
            <a:ext cx="4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(2)</a:t>
            </a:r>
            <a:endParaRPr kumimoji="1" lang="ja-JP" altLang="en-US" sz="18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743A62-7C1C-6555-752B-25338AF258CE}"/>
              </a:ext>
            </a:extLst>
          </p:cNvPr>
          <p:cNvSpPr txBox="1"/>
          <p:nvPr/>
        </p:nvSpPr>
        <p:spPr>
          <a:xfrm>
            <a:off x="11283609" y="5214806"/>
            <a:ext cx="4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(2)</a:t>
            </a:r>
            <a:endParaRPr kumimoji="1" lang="ja-JP" altLang="en-US" sz="18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7DE0D80-C638-A16A-402A-E7DDC4CB25E6}"/>
              </a:ext>
            </a:extLst>
          </p:cNvPr>
          <p:cNvSpPr txBox="1"/>
          <p:nvPr/>
        </p:nvSpPr>
        <p:spPr>
          <a:xfrm>
            <a:off x="11194679" y="4290058"/>
            <a:ext cx="4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(1)</a:t>
            </a:r>
            <a:endParaRPr kumimoji="1" lang="ja-JP" altLang="en-US" sz="1800" dirty="0"/>
          </a:p>
        </p:txBody>
      </p:sp>
      <p:sp>
        <p:nvSpPr>
          <p:cNvPr id="56" name="左中かっこ 55">
            <a:extLst>
              <a:ext uri="{FF2B5EF4-FFF2-40B4-BE49-F238E27FC236}">
                <a16:creationId xmlns:a16="http://schemas.microsoft.com/office/drawing/2014/main" id="{8D5EA551-2105-7932-A96E-39040B10A85B}"/>
              </a:ext>
            </a:extLst>
          </p:cNvPr>
          <p:cNvSpPr/>
          <p:nvPr/>
        </p:nvSpPr>
        <p:spPr>
          <a:xfrm>
            <a:off x="7345603" y="4391756"/>
            <a:ext cx="360040" cy="2277604"/>
          </a:xfrm>
          <a:prstGeom prst="leftBrace">
            <a:avLst>
              <a:gd name="adj1" fmla="val 8333"/>
              <a:gd name="adj2" fmla="val 19388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左カーブ矢印 58">
            <a:extLst>
              <a:ext uri="{FF2B5EF4-FFF2-40B4-BE49-F238E27FC236}">
                <a16:creationId xmlns:a16="http://schemas.microsoft.com/office/drawing/2014/main" id="{C06BB41D-672A-5C3A-5C6C-2DAFC872FBF3}"/>
              </a:ext>
            </a:extLst>
          </p:cNvPr>
          <p:cNvSpPr/>
          <p:nvPr/>
        </p:nvSpPr>
        <p:spPr>
          <a:xfrm>
            <a:off x="9010586" y="4726985"/>
            <a:ext cx="432048" cy="875056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0" name="左カーブ矢印 59">
            <a:extLst>
              <a:ext uri="{FF2B5EF4-FFF2-40B4-BE49-F238E27FC236}">
                <a16:creationId xmlns:a16="http://schemas.microsoft.com/office/drawing/2014/main" id="{1ADD3CCE-2B41-DECA-AD82-CFAAD29B0766}"/>
              </a:ext>
            </a:extLst>
          </p:cNvPr>
          <p:cNvSpPr/>
          <p:nvPr/>
        </p:nvSpPr>
        <p:spPr>
          <a:xfrm>
            <a:off x="9056899" y="5895986"/>
            <a:ext cx="432048" cy="875056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3160EF6-CDE2-ED1E-1C79-92D38A635B61}"/>
              </a:ext>
            </a:extLst>
          </p:cNvPr>
          <p:cNvSpPr txBox="1"/>
          <p:nvPr/>
        </p:nvSpPr>
        <p:spPr>
          <a:xfrm rot="5400000">
            <a:off x="7869755" y="6379352"/>
            <a:ext cx="901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…</a:t>
            </a:r>
            <a:endParaRPr kumimoji="1" lang="ja-JP" altLang="en-US" sz="3200" dirty="0"/>
          </a:p>
        </p:txBody>
      </p:sp>
      <p:sp>
        <p:nvSpPr>
          <p:cNvPr id="62" name="下矢印 61">
            <a:extLst>
              <a:ext uri="{FF2B5EF4-FFF2-40B4-BE49-F238E27FC236}">
                <a16:creationId xmlns:a16="http://schemas.microsoft.com/office/drawing/2014/main" id="{EDAAD11D-E4C9-9BE8-9439-743CD357879E}"/>
              </a:ext>
            </a:extLst>
          </p:cNvPr>
          <p:cNvSpPr/>
          <p:nvPr/>
        </p:nvSpPr>
        <p:spPr>
          <a:xfrm>
            <a:off x="8071560" y="3998983"/>
            <a:ext cx="351469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588E83D-C361-E6B2-1CF5-F49C4DD95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252" y="4715766"/>
            <a:ext cx="638524" cy="68109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64FB8F5-12B0-FA32-E806-7A490F76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708" y="5895986"/>
            <a:ext cx="638524" cy="6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50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07C69-63E7-409A-710C-D1A6A93E9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>
            <a:extLst>
              <a:ext uri="{FF2B5EF4-FFF2-40B4-BE49-F238E27FC236}">
                <a16:creationId xmlns:a16="http://schemas.microsoft.com/office/drawing/2014/main" id="{297AC1E2-2DA7-7C09-0F5F-32AE3B695BBD}"/>
              </a:ext>
            </a:extLst>
          </p:cNvPr>
          <p:cNvSpPr/>
          <p:nvPr/>
        </p:nvSpPr>
        <p:spPr>
          <a:xfrm>
            <a:off x="677790" y="4039240"/>
            <a:ext cx="10729192" cy="2185424"/>
          </a:xfrm>
          <a:prstGeom prst="roundRect">
            <a:avLst>
              <a:gd name="adj" fmla="val 34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FAFC90AF-99F7-B731-DFE7-1C519F4AB595}"/>
              </a:ext>
            </a:extLst>
          </p:cNvPr>
          <p:cNvSpPr/>
          <p:nvPr/>
        </p:nvSpPr>
        <p:spPr>
          <a:xfrm>
            <a:off x="677791" y="1889178"/>
            <a:ext cx="8226521" cy="1081508"/>
          </a:xfrm>
          <a:prstGeom prst="roundRect">
            <a:avLst>
              <a:gd name="adj" fmla="val 392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C73F9611-E150-E08E-820D-59B014ABED19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 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DD8E47D-9557-C25A-B84E-53C40ED40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240905"/>
            <a:ext cx="2729781" cy="272978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381CBF-10CC-8A26-3441-AD143AC836C1}"/>
              </a:ext>
            </a:extLst>
          </p:cNvPr>
          <p:cNvSpPr txBox="1"/>
          <p:nvPr/>
        </p:nvSpPr>
        <p:spPr>
          <a:xfrm>
            <a:off x="9509433" y="2918549"/>
            <a:ext cx="2484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Eprint</a:t>
            </a:r>
            <a:r>
              <a:rPr lang="en-US" altLang="ja-JP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link to [EC:DJKPS25] </a:t>
            </a:r>
            <a:endParaRPr lang="ja-JP" altLang="en-US" sz="14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C78BFE-279D-4CC1-1EB3-BF9C51CC54FB}"/>
              </a:ext>
            </a:extLst>
          </p:cNvPr>
          <p:cNvSpPr txBox="1"/>
          <p:nvPr/>
        </p:nvSpPr>
        <p:spPr>
          <a:xfrm>
            <a:off x="407368" y="1196752"/>
            <a:ext cx="2198280" cy="65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Further info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8C6C7D-39E5-A53B-CFE0-A38CDAE5525C}"/>
              </a:ext>
            </a:extLst>
          </p:cNvPr>
          <p:cNvSpPr txBox="1"/>
          <p:nvPr/>
        </p:nvSpPr>
        <p:spPr>
          <a:xfrm>
            <a:off x="911424" y="1761342"/>
            <a:ext cx="8100900" cy="112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Talk based on </a:t>
            </a:r>
            <a:r>
              <a:rPr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[EC:DJKPS25] 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 with new results.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We’ll be talking at EC25 and affiliated event (CAW) 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 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1" lang="en-US" altLang="ja-JP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19365F-0D12-95B2-677D-2D817500EBDB}"/>
              </a:ext>
            </a:extLst>
          </p:cNvPr>
          <p:cNvSpPr txBox="1"/>
          <p:nvPr/>
        </p:nvSpPr>
        <p:spPr>
          <a:xfrm>
            <a:off x="407368" y="3303744"/>
            <a:ext cx="2198280" cy="65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</a:t>
            </a:r>
            <a:r>
              <a:rPr kumimoji="1" lang="en-US" altLang="ja-JP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Signal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C76F7A-C3C8-82D9-B703-D4241A428493}"/>
              </a:ext>
            </a:extLst>
          </p:cNvPr>
          <p:cNvSpPr txBox="1"/>
          <p:nvPr/>
        </p:nvSpPr>
        <p:spPr>
          <a:xfrm>
            <a:off x="911424" y="3957256"/>
            <a:ext cx="107291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PQ Ratchet IS in development!</a:t>
            </a:r>
            <a:br>
              <a:rPr lang="en-US" altLang="ja-JP" sz="24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ja-JP" sz="2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plans include many of today’s ideas, but with slight differences.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difference</a:t>
            </a:r>
            <a:r>
              <a:rPr kumimoji="1"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Use an ML-KEM based protocol for a first step.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Hope to use optimizations like Katana </a:t>
            </a:r>
            <a:r>
              <a:rPr kumimoji="1" lang="ja-JP" altLang="en-US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⚔️</a:t>
            </a:r>
            <a:r>
              <a:rPr kumimoji="1"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the future </a:t>
            </a:r>
            <a:r>
              <a:rPr kumimoji="1"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</a:t>
            </a:r>
            <a:endParaRPr kumimoji="1" lang="en-US" altLang="ja-JP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49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852C-14DE-00BF-8421-16EC47B8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547A07A3-F77B-5FC9-EDEE-4C7F3C941577}"/>
              </a:ext>
            </a:extLst>
          </p:cNvPr>
          <p:cNvSpPr/>
          <p:nvPr/>
        </p:nvSpPr>
        <p:spPr>
          <a:xfrm>
            <a:off x="2371116" y="4514863"/>
            <a:ext cx="9701548" cy="11986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82BDDBC3-5D39-8778-C203-A17FA9BC1E74}"/>
              </a:ext>
            </a:extLst>
          </p:cNvPr>
          <p:cNvSpPr/>
          <p:nvPr/>
        </p:nvSpPr>
        <p:spPr>
          <a:xfrm>
            <a:off x="2394447" y="3049796"/>
            <a:ext cx="7734001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A6A9A653-28C4-FD01-48D0-29A41AF1B4F4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(*) Apple’s PQ3 Protocol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67E652-2872-29F2-B226-7CA44E598E25}"/>
              </a:ext>
            </a:extLst>
          </p:cNvPr>
          <p:cNvSpPr txBox="1"/>
          <p:nvPr/>
        </p:nvSpPr>
        <p:spPr>
          <a:xfrm>
            <a:off x="1631504" y="1700808"/>
            <a:ext cx="979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Apple rolled out a PQ continuous key agreement.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EC9BE30-410B-71C3-BA16-076FD8EE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2" y="1412776"/>
            <a:ext cx="1267013" cy="12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032C2A-E45E-3492-C655-A86CFD4B79AC}"/>
              </a:ext>
            </a:extLst>
          </p:cNvPr>
          <p:cNvSpPr txBox="1"/>
          <p:nvPr/>
        </p:nvSpPr>
        <p:spPr>
          <a:xfrm>
            <a:off x="1626529" y="2564904"/>
            <a:ext cx="817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uses </a:t>
            </a:r>
            <a:r>
              <a:rPr lang="en-US" altLang="ja-JP" sz="2800" b="1" i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amortization</a:t>
            </a:r>
            <a:r>
              <a:rPr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save bandwidth.</a:t>
            </a:r>
            <a:endParaRPr kumimoji="1" lang="en-US" altLang="ja-JP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F53601-7DF7-5114-DFE2-BD5920212424}"/>
              </a:ext>
            </a:extLst>
          </p:cNvPr>
          <p:cNvSpPr txBox="1"/>
          <p:nvPr/>
        </p:nvSpPr>
        <p:spPr>
          <a:xfrm>
            <a:off x="2394448" y="3049796"/>
            <a:ext cx="8171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 send PQ ratchet keys </a:t>
            </a:r>
            <a:r>
              <a:rPr lang="en-US" altLang="ja-JP" sz="2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 50 messages</a:t>
            </a: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EC7621-1461-CAB1-ED11-B7EF0D353CE0}"/>
              </a:ext>
            </a:extLst>
          </p:cNvPr>
          <p:cNvSpPr txBox="1"/>
          <p:nvPr/>
        </p:nvSpPr>
        <p:spPr>
          <a:xfrm>
            <a:off x="1622620" y="3947608"/>
            <a:ext cx="817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BUT, </a:t>
            </a:r>
            <a:r>
              <a:rPr kumimoji="1" lang="en-US" altLang="ja-JP" sz="28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compatible with Signal’s restrictions.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6A0DD2-8ED4-462E-D149-79A1172E52EC}"/>
              </a:ext>
            </a:extLst>
          </p:cNvPr>
          <p:cNvSpPr txBox="1"/>
          <p:nvPr/>
        </p:nvSpPr>
        <p:spPr>
          <a:xfrm>
            <a:off x="2394447" y="4448431"/>
            <a:ext cx="9791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 restricted bandwidth, even sending one PQ ratchet key deteriorates performance.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Lose immediate decryption, unless we continuously resend PQ key.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8378F7-576A-1BAA-C8FB-82162C6D23D9}"/>
              </a:ext>
            </a:extLst>
          </p:cNvPr>
          <p:cNvSpPr txBox="1"/>
          <p:nvPr/>
        </p:nvSpPr>
        <p:spPr>
          <a:xfrm>
            <a:off x="1606452" y="5932798"/>
            <a:ext cx="10106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a bad network + device offline for a while </a:t>
            </a:r>
            <a:r>
              <a:rPr kumimoji="1" lang="ja-JP" altLang="en-US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⇨</a:t>
            </a:r>
            <a:r>
              <a:rPr kumimoji="1" lang="en-US" altLang="ja-JP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4D531039-427E-C462-1996-BCD673ED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434" y="5841062"/>
            <a:ext cx="683113" cy="6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592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175E4-C657-C452-663E-EB1EAA5C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136F17B-9E74-312D-57A2-1F51F436008C}"/>
              </a:ext>
            </a:extLst>
          </p:cNvPr>
          <p:cNvSpPr/>
          <p:nvPr/>
        </p:nvSpPr>
        <p:spPr>
          <a:xfrm>
            <a:off x="119336" y="620688"/>
            <a:ext cx="1188132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581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F98C-25A9-8FF5-04C2-E024822A1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円/楕円 48">
            <a:extLst>
              <a:ext uri="{FF2B5EF4-FFF2-40B4-BE49-F238E27FC236}">
                <a16:creationId xmlns:a16="http://schemas.microsoft.com/office/drawing/2014/main" id="{42151B25-CEC5-AB62-D24F-D54C5490EA40}"/>
              </a:ext>
            </a:extLst>
          </p:cNvPr>
          <p:cNvSpPr/>
          <p:nvPr/>
        </p:nvSpPr>
        <p:spPr>
          <a:xfrm>
            <a:off x="3935760" y="2883146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685B1972-14EA-539A-3CCA-EBF72ECEE3B3}"/>
              </a:ext>
            </a:extLst>
          </p:cNvPr>
          <p:cNvSpPr/>
          <p:nvPr/>
        </p:nvSpPr>
        <p:spPr>
          <a:xfrm>
            <a:off x="3882234" y="3559761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FBC92C6D-00A4-C86C-70B8-EA014FF349A1}"/>
              </a:ext>
            </a:extLst>
          </p:cNvPr>
          <p:cNvSpPr/>
          <p:nvPr/>
        </p:nvSpPr>
        <p:spPr>
          <a:xfrm>
            <a:off x="3905619" y="4265851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1F89CBE0-B1B9-9704-5301-5FDB253BF5DF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Immediate Decryption is Handled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CDB4641A-200E-85C4-7EBD-512910A44E6D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042B7913-544D-5550-6A81-1CC4A087A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D9FC7E48-FA0C-9EAB-B0B0-EB9768A8E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282DAF31-BB40-6B82-3F48-F25EA4A4E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7A4CA6CB-7F48-9B84-92B6-9B13DA6D7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420AA81F-9285-98CD-27B3-1DD1DABB6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1D6D04B2-82F2-5BCA-9328-A86EAB32B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B0CEAC7C-F36D-EFFB-7870-CFEF003CD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A488DCE6-D3AF-F219-75B0-B58485CE6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594F70CB-57AD-1AED-DDE9-7446261AD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85D2B08B-92D8-2A59-D694-A20953B36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7D6A653B-E0D6-6CFE-C069-FAD557B1A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600887C9-F36C-EFBC-8C1F-B27981FAE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053D4F91-8A80-A9D3-9B64-522C0C535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427FB565-C241-72AA-D3F4-0E44BEBCD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B560D4CC-75C5-4F11-E5B2-9C2E7A9EF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0462E696-E02F-099E-D188-27F9323AF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BC3C0E2A-1973-4AFF-27DE-62ABB5A7F65E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E9282DA0-21A4-E51F-BB65-7A4B7A305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CE923202-E65C-2F47-1FEE-7F1EA7027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A9F12F36-254F-0D18-4878-A407DA045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55C60314-7978-EB88-5213-EE1151A4B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653CBF2A-708F-2C08-AB9D-79DA6B1B7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C5B33776-4E5D-51A4-EB21-E5E476D78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CAD85DD5-5E42-5036-D8EA-756DB2A74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ABAB19DE-B7A0-7A92-0137-E40437502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91725C2C-15CA-00C6-22EB-F882CDE0A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4558F5E6-EBE4-A579-8569-E0F420FC9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8EE44CB3-AD69-C607-1D79-C7E535EFA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F95665C0-5272-E6E4-8A56-7C9EB1D82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A1881CC9-69A9-AD48-1D00-CBC80105C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AF2374BF-47A6-8E06-6CF8-4D0CFC90A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DB289297-2CC2-F70D-BDA8-6F559E444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0D664D9B-3BC2-FA2A-61EF-92025EB7A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CD9A8FC-3A6A-385B-3103-B3A33E45750E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CD9A8FC-3A6A-385B-3103-B3A33E45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A931F03-40E8-424E-E93F-B66A60F4C060}"/>
                  </a:ext>
                </a:extLst>
              </p:cNvPr>
              <p:cNvSpPr txBox="1"/>
              <p:nvPr/>
            </p:nvSpPr>
            <p:spPr>
              <a:xfrm>
                <a:off x="8526150" y="1163740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A931F03-40E8-424E-E93F-B66A60F4C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0" y="1163740"/>
                <a:ext cx="151220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C37A725-C87F-00DC-22C2-1FE20929B29F}"/>
              </a:ext>
            </a:extLst>
          </p:cNvPr>
          <p:cNvCxnSpPr>
            <a:cxnSpLocks/>
          </p:cNvCxnSpPr>
          <p:nvPr/>
        </p:nvCxnSpPr>
        <p:spPr>
          <a:xfrm>
            <a:off x="3424590" y="3429000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C551E36-E965-6217-186B-E9091179664A}"/>
                  </a:ext>
                </a:extLst>
              </p:cNvPr>
              <p:cNvSpPr txBox="1"/>
              <p:nvPr/>
            </p:nvSpPr>
            <p:spPr>
              <a:xfrm>
                <a:off x="1052907" y="2342528"/>
                <a:ext cx="3029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C551E36-E965-6217-186B-E90911796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7" y="2342528"/>
                <a:ext cx="3029295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32C7B28-0DC3-476B-431B-99580A394DB2}"/>
                  </a:ext>
                </a:extLst>
              </p:cNvPr>
              <p:cNvSpPr txBox="1"/>
              <p:nvPr/>
            </p:nvSpPr>
            <p:spPr>
              <a:xfrm>
                <a:off x="4222531" y="2916529"/>
                <a:ext cx="3383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32C7B28-0DC3-476B-431B-99580A394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31" y="2916529"/>
                <a:ext cx="3383920" cy="830997"/>
              </a:xfrm>
              <a:prstGeom prst="rect">
                <a:avLst/>
              </a:prstGeom>
              <a:blipFill>
                <a:blip r:embed="rId5"/>
                <a:stretch>
                  <a:fillRect l="-1493" t="-5970" r="-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5A733E3-6B09-B662-C2AC-2C14CE167B4D}"/>
                  </a:ext>
                </a:extLst>
              </p:cNvPr>
              <p:cNvSpPr txBox="1"/>
              <p:nvPr/>
            </p:nvSpPr>
            <p:spPr>
              <a:xfrm>
                <a:off x="9072349" y="2855806"/>
                <a:ext cx="24672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5A733E3-6B09-B662-C2AC-2C14CE167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349" y="2855806"/>
                <a:ext cx="2467222" cy="400110"/>
              </a:xfrm>
              <a:prstGeom prst="rect">
                <a:avLst/>
              </a:prstGeom>
              <a:blipFill>
                <a:blip r:embed="rId6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D421D179-F065-5688-68A7-AB8DC4F4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" y="2377373"/>
            <a:ext cx="396604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7E2B20D-FBA0-AC5D-B6F4-70AD6144EB33}"/>
              </a:ext>
            </a:extLst>
          </p:cNvPr>
          <p:cNvSpPr/>
          <p:nvPr/>
        </p:nvSpPr>
        <p:spPr>
          <a:xfrm>
            <a:off x="386042" y="2726445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8978059-E943-2354-1891-D8864D37F12D}"/>
              </a:ext>
            </a:extLst>
          </p:cNvPr>
          <p:cNvCxnSpPr/>
          <p:nvPr/>
        </p:nvCxnSpPr>
        <p:spPr>
          <a:xfrm>
            <a:off x="542744" y="226811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1FB5472-2C64-0477-B00C-693D6F26DEDE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DBBCC5-4C5F-D9C0-858C-A97497D9E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425BE7B-E546-23AF-9A95-53C4CB4FA035}"/>
                  </a:ext>
                </a:extLst>
              </p:cNvPr>
              <p:cNvSpPr txBox="1"/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2BAAA03-EA65-8C04-5DAE-667B910A8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1954714"/>
                <a:ext cx="431515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6BD73D2-60C6-2E04-C549-18F89A0BFCCA}"/>
              </a:ext>
            </a:extLst>
          </p:cNvPr>
          <p:cNvCxnSpPr>
            <a:cxnSpLocks/>
          </p:cNvCxnSpPr>
          <p:nvPr/>
        </p:nvCxnSpPr>
        <p:spPr>
          <a:xfrm flipH="1">
            <a:off x="699444" y="2883146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1271CAEE-B816-4F46-C1B3-0DEEBC604215}"/>
              </a:ext>
            </a:extLst>
          </p:cNvPr>
          <p:cNvCxnSpPr>
            <a:cxnSpLocks/>
          </p:cNvCxnSpPr>
          <p:nvPr/>
        </p:nvCxnSpPr>
        <p:spPr>
          <a:xfrm>
            <a:off x="542743" y="3039847"/>
            <a:ext cx="0" cy="2790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8189E513-61DF-996A-270E-80399EB22E7E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94CD3375-AF18-9B9B-AD8E-A9058B4E8C4B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36A4E26D-9CAC-5364-5645-D312CE18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ACC7AA21-2EFF-C7D7-F53F-D39917E76FCB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419AF9D8-139C-43E1-7577-79567D1953BB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C232D1F7-9C9F-F2D0-E587-BA88E0B59D5B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7BA0A78C-BDB2-C725-AF6E-4C0E427FA7F2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78825-FA6C-5E63-534E-CEDBF0BAF38B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0FD102-BA91-C1BB-5C3C-664192B8F5EC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7B0D8EB3-C79F-F329-DFEE-59840D64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7" name="直線矢印コネクタ 9226">
            <a:extLst>
              <a:ext uri="{FF2B5EF4-FFF2-40B4-BE49-F238E27FC236}">
                <a16:creationId xmlns:a16="http://schemas.microsoft.com/office/drawing/2014/main" id="{84023F67-902F-DE15-CA3B-B1B0A85F3B90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正方形/長方形 9228">
            <a:extLst>
              <a:ext uri="{FF2B5EF4-FFF2-40B4-BE49-F238E27FC236}">
                <a16:creationId xmlns:a16="http://schemas.microsoft.com/office/drawing/2014/main" id="{95F2AA01-4D49-7CEE-8A32-B5C265752FC9}"/>
              </a:ext>
            </a:extLst>
          </p:cNvPr>
          <p:cNvSpPr/>
          <p:nvPr/>
        </p:nvSpPr>
        <p:spPr>
          <a:xfrm>
            <a:off x="2172288" y="386462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0" name="テキスト ボックス 9229">
                <a:extLst>
                  <a:ext uri="{FF2B5EF4-FFF2-40B4-BE49-F238E27FC236}">
                    <a16:creationId xmlns:a16="http://schemas.microsoft.com/office/drawing/2014/main" id="{62FAF637-B68E-48D2-484E-D005EFD2F2F0}"/>
                  </a:ext>
                </a:extLst>
              </p:cNvPr>
              <p:cNvSpPr txBox="1"/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30" name="テキスト ボックス 9229">
                <a:extLst>
                  <a:ext uri="{FF2B5EF4-FFF2-40B4-BE49-F238E27FC236}">
                    <a16:creationId xmlns:a16="http://schemas.microsoft.com/office/drawing/2014/main" id="{62FAF637-B68E-48D2-484E-D005EFD2F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31" name="直線矢印コネクタ 9230">
            <a:extLst>
              <a:ext uri="{FF2B5EF4-FFF2-40B4-BE49-F238E27FC236}">
                <a16:creationId xmlns:a16="http://schemas.microsoft.com/office/drawing/2014/main" id="{4F930317-2644-ADCB-B309-0B873069DD46}"/>
              </a:ext>
            </a:extLst>
          </p:cNvPr>
          <p:cNvCxnSpPr>
            <a:cxnSpLocks/>
          </p:cNvCxnSpPr>
          <p:nvPr/>
        </p:nvCxnSpPr>
        <p:spPr>
          <a:xfrm>
            <a:off x="2494373" y="4021142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直線矢印コネクタ 9238">
            <a:extLst>
              <a:ext uri="{FF2B5EF4-FFF2-40B4-BE49-F238E27FC236}">
                <a16:creationId xmlns:a16="http://schemas.microsoft.com/office/drawing/2014/main" id="{27DC0390-9BDF-34CA-5E96-A9545C8365D4}"/>
              </a:ext>
            </a:extLst>
          </p:cNvPr>
          <p:cNvCxnSpPr>
            <a:cxnSpLocks/>
          </p:cNvCxnSpPr>
          <p:nvPr/>
        </p:nvCxnSpPr>
        <p:spPr>
          <a:xfrm>
            <a:off x="2336116" y="4196016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正方形/長方形 9239">
            <a:extLst>
              <a:ext uri="{FF2B5EF4-FFF2-40B4-BE49-F238E27FC236}">
                <a16:creationId xmlns:a16="http://schemas.microsoft.com/office/drawing/2014/main" id="{83C92F14-772E-99F0-FFF9-663AC562B4C6}"/>
              </a:ext>
            </a:extLst>
          </p:cNvPr>
          <p:cNvSpPr/>
          <p:nvPr/>
        </p:nvSpPr>
        <p:spPr>
          <a:xfrm>
            <a:off x="2188373" y="4469027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81505D7A-7211-7310-F78C-AB286368B55D}"/>
                  </a:ext>
                </a:extLst>
              </p:cNvPr>
              <p:cNvSpPr txBox="1"/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81505D7A-7211-7310-F78C-AB286368B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49" y="4438408"/>
                <a:ext cx="872738" cy="3742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2" name="直線矢印コネクタ 9241">
            <a:extLst>
              <a:ext uri="{FF2B5EF4-FFF2-40B4-BE49-F238E27FC236}">
                <a16:creationId xmlns:a16="http://schemas.microsoft.com/office/drawing/2014/main" id="{4E8EA3C1-DF5D-CFBB-7C7B-681CFA9CD873}"/>
              </a:ext>
            </a:extLst>
          </p:cNvPr>
          <p:cNvCxnSpPr>
            <a:cxnSpLocks/>
          </p:cNvCxnSpPr>
          <p:nvPr/>
        </p:nvCxnSpPr>
        <p:spPr>
          <a:xfrm>
            <a:off x="2510458" y="4625543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5" name="Picture 2" descr="Free cogwheel gear rack vector">
            <a:extLst>
              <a:ext uri="{FF2B5EF4-FFF2-40B4-BE49-F238E27FC236}">
                <a16:creationId xmlns:a16="http://schemas.microsoft.com/office/drawing/2014/main" id="{E67EC93F-8789-E495-591C-D5D4F165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2" descr="Free cogwheel gear rack vector">
            <a:extLst>
              <a:ext uri="{FF2B5EF4-FFF2-40B4-BE49-F238E27FC236}">
                <a16:creationId xmlns:a16="http://schemas.microsoft.com/office/drawing/2014/main" id="{901D240D-B115-42BD-CC2F-FA0DD0CD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5" y="40880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2" descr="Free cogwheel gear rack vector">
            <a:extLst>
              <a:ext uri="{FF2B5EF4-FFF2-40B4-BE49-F238E27FC236}">
                <a16:creationId xmlns:a16="http://schemas.microsoft.com/office/drawing/2014/main" id="{2C392DBB-0E60-AE57-7024-AD802CA0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2" y="4677217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50" name="直線矢印コネクタ 9249">
            <a:extLst>
              <a:ext uri="{FF2B5EF4-FFF2-40B4-BE49-F238E27FC236}">
                <a16:creationId xmlns:a16="http://schemas.microsoft.com/office/drawing/2014/main" id="{0F675E41-062D-3C82-2D2B-729B8107D409}"/>
              </a:ext>
            </a:extLst>
          </p:cNvPr>
          <p:cNvCxnSpPr>
            <a:cxnSpLocks/>
          </p:cNvCxnSpPr>
          <p:nvPr/>
        </p:nvCxnSpPr>
        <p:spPr>
          <a:xfrm>
            <a:off x="3424590" y="4120352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58AB5F9E-D28F-EB59-08BC-FBB63FE9B3FD}"/>
                  </a:ext>
                </a:extLst>
              </p:cNvPr>
              <p:cNvSpPr txBox="1"/>
              <p:nvPr/>
            </p:nvSpPr>
            <p:spPr>
              <a:xfrm>
                <a:off x="4256257" y="3607881"/>
                <a:ext cx="33501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58AB5F9E-D28F-EB59-08BC-FBB63FE9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57" y="3607881"/>
                <a:ext cx="3350193" cy="830997"/>
              </a:xfrm>
              <a:prstGeom prst="rect">
                <a:avLst/>
              </a:prstGeom>
              <a:blipFill>
                <a:blip r:embed="rId15"/>
                <a:stretch>
                  <a:fillRect l="-1509" t="-6061" r="-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52" name="直線矢印コネクタ 9251">
            <a:extLst>
              <a:ext uri="{FF2B5EF4-FFF2-40B4-BE49-F238E27FC236}">
                <a16:creationId xmlns:a16="http://schemas.microsoft.com/office/drawing/2014/main" id="{67F3BA41-D522-03E9-DE4C-5F5154E3A18C}"/>
              </a:ext>
            </a:extLst>
          </p:cNvPr>
          <p:cNvCxnSpPr>
            <a:cxnSpLocks/>
          </p:cNvCxnSpPr>
          <p:nvPr/>
        </p:nvCxnSpPr>
        <p:spPr>
          <a:xfrm>
            <a:off x="3424590" y="4803146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F61C4EA-62D6-DCE1-12CE-F8703734E475}"/>
              </a:ext>
            </a:extLst>
          </p:cNvPr>
          <p:cNvSpPr txBox="1"/>
          <p:nvPr/>
        </p:nvSpPr>
        <p:spPr>
          <a:xfrm>
            <a:off x="5916228" y="2381198"/>
            <a:ext cx="213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Send together</a:t>
            </a:r>
            <a:endParaRPr kumimoji="1" lang="ja-JP" altLang="en-US" sz="2400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47B17F0E-B96F-5087-768B-44249131D3EE}"/>
              </a:ext>
            </a:extLst>
          </p:cNvPr>
          <p:cNvSpPr/>
          <p:nvPr/>
        </p:nvSpPr>
        <p:spPr>
          <a:xfrm>
            <a:off x="699445" y="5412670"/>
            <a:ext cx="10147466" cy="12910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C879783-CC60-6608-BCE1-C37CF8E2E885}"/>
                  </a:ext>
                </a:extLst>
              </p:cNvPr>
              <p:cNvSpPr txBox="1"/>
              <p:nvPr/>
            </p:nvSpPr>
            <p:spPr>
              <a:xfrm>
                <a:off x="1493674" y="5494105"/>
                <a:ext cx="8274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Lato" panose="020F0502020204030203" pitchFamily="34" charset="0"/>
                    <a:cs typeface="Lato" panose="020F0502020204030203" pitchFamily="34" charset="0"/>
                  </a:rPr>
                  <a:t> As Bob always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400" dirty="0">
                    <a:latin typeface="Lato" panose="020F0502020204030203" pitchFamily="34" charset="0"/>
                    <a:cs typeface="Lato" panose="020F0502020204030203" pitchFamily="34" charset="0"/>
                  </a:rPr>
                  <a:t>, it can decrypt any message.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C879783-CC60-6608-BCE1-C37CF8E2E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74" y="5494105"/>
                <a:ext cx="8274734" cy="461665"/>
              </a:xfrm>
              <a:prstGeom prst="rect">
                <a:avLst/>
              </a:prstGeom>
              <a:blipFill>
                <a:blip r:embed="rId16"/>
                <a:stretch>
                  <a:fillRect l="-1227" t="-10811" b="-324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Web Buttons by GDJ">
            <a:extLst>
              <a:ext uri="{FF2B5EF4-FFF2-40B4-BE49-F238E27FC236}">
                <a16:creationId xmlns:a16="http://schemas.microsoft.com/office/drawing/2014/main" id="{58483E76-C3D0-FFE3-8FBD-4A03061E7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908580" y="5399630"/>
            <a:ext cx="723530" cy="6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Web Buttons by GDJ">
            <a:extLst>
              <a:ext uri="{FF2B5EF4-FFF2-40B4-BE49-F238E27FC236}">
                <a16:creationId xmlns:a16="http://schemas.microsoft.com/office/drawing/2014/main" id="{BC410B0B-BB8A-8FE7-B6CC-DD91898E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9" t="50601"/>
          <a:stretch>
            <a:fillRect/>
          </a:stretch>
        </p:blipFill>
        <p:spPr bwMode="auto">
          <a:xfrm>
            <a:off x="826102" y="6094067"/>
            <a:ext cx="667572" cy="64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5E93BD6-3A4A-C93A-0C56-280FDF670037}"/>
              </a:ext>
            </a:extLst>
          </p:cNvPr>
          <p:cNvSpPr txBox="1"/>
          <p:nvPr/>
        </p:nvSpPr>
        <p:spPr>
          <a:xfrm>
            <a:off x="1570249" y="6180481"/>
            <a:ext cx="927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Lato" panose="020F0502020204030203" pitchFamily="34" charset="0"/>
                <a:cs typeface="Lato" panose="020F0502020204030203" pitchFamily="34" charset="0"/>
              </a:rPr>
              <a:t>DH Ratchet message needs to be repeated; not bad in classical.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D910B72-7143-0C0D-3760-92D2DCE1799D}"/>
                  </a:ext>
                </a:extLst>
              </p:cNvPr>
              <p:cNvSpPr txBox="1"/>
              <p:nvPr/>
            </p:nvSpPr>
            <p:spPr>
              <a:xfrm>
                <a:off x="979725" y="2660212"/>
                <a:ext cx="3029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D910B72-7143-0C0D-3760-92D2DCE17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25" y="2660212"/>
                <a:ext cx="3029295" cy="400110"/>
              </a:xfrm>
              <a:prstGeom prst="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371A102-89EE-9868-3592-C3926BC62753}"/>
                  </a:ext>
                </a:extLst>
              </p:cNvPr>
              <p:cNvSpPr txBox="1"/>
              <p:nvPr/>
            </p:nvSpPr>
            <p:spPr>
              <a:xfrm>
                <a:off x="4239394" y="4276911"/>
                <a:ext cx="33501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371A102-89EE-9868-3592-C3926BC62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394" y="4276911"/>
                <a:ext cx="3350193" cy="830997"/>
              </a:xfrm>
              <a:prstGeom prst="rect">
                <a:avLst/>
              </a:prstGeom>
              <a:blipFill>
                <a:blip r:embed="rId19"/>
                <a:stretch>
                  <a:fillRect l="-1509" t="-5970" r="-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036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EFAC7-F3C1-C292-49B0-A92D0E0ED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角丸四角形 9218">
            <a:extLst>
              <a:ext uri="{FF2B5EF4-FFF2-40B4-BE49-F238E27FC236}">
                <a16:creationId xmlns:a16="http://schemas.microsoft.com/office/drawing/2014/main" id="{DFD0A502-03FF-2D96-435E-2C3063D4176A}"/>
              </a:ext>
            </a:extLst>
          </p:cNvPr>
          <p:cNvSpPr/>
          <p:nvPr/>
        </p:nvSpPr>
        <p:spPr>
          <a:xfrm>
            <a:off x="122329" y="1238389"/>
            <a:ext cx="8998007" cy="563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4063ED2A-3ED9-4BF0-550D-78FAE7369049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05AE6E24-E506-46D2-F643-961085852CA6}"/>
              </a:ext>
            </a:extLst>
          </p:cNvPr>
          <p:cNvGrpSpPr>
            <a:grpSpLocks/>
          </p:cNvGrpSpPr>
          <p:nvPr/>
        </p:nvGrpSpPr>
        <p:grpSpPr bwMode="auto">
          <a:xfrm>
            <a:off x="618699" y="2259594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EDACC963-1B13-01DE-E7BB-A771FC32E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CC18DDA5-074B-A986-4B8D-9026D5E96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AA529ABF-236F-2CB6-38B9-07B4684DD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B9DCA394-66FC-B7A4-F29B-66C417BDE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72523859-AD10-D3EE-1F98-42C14746B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C18D2735-808A-17EC-4B8F-944D4E8A8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BF1BBF87-1E8A-BD08-6854-303BD4347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9CD900A3-22E4-CAF3-885A-7A26385F1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7477292E-BD5A-720B-B2F2-877DA9EF9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145C22D9-0C48-8457-83BF-610709E8F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21AA4D17-5E9B-5FC1-5B31-267532191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9C784AFE-6657-0C88-98B0-A16235100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85CC56E8-0D42-5882-53E8-6D43A0EF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F4CA3762-53FC-5E76-A1EB-AD70BB6F5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8F611905-061E-C029-353F-36DBDEA5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8C1248A3-2CBB-BB06-6D46-1AD521440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11E1AFE0-7463-4184-3B5F-DE8D72E86678}"/>
              </a:ext>
            </a:extLst>
          </p:cNvPr>
          <p:cNvGrpSpPr>
            <a:grpSpLocks/>
          </p:cNvGrpSpPr>
          <p:nvPr/>
        </p:nvGrpSpPr>
        <p:grpSpPr bwMode="auto">
          <a:xfrm>
            <a:off x="4368371" y="2263334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7008B1ED-8D0E-8BE4-BEE2-8574387BF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9C06B104-C5A1-CC59-9124-0C42B555F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33EDD01A-8AF7-9596-83E6-17344381F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D18CE3D9-0853-1677-5996-6F4DDEC82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AC765B7A-348B-2279-449D-5BF8798D4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2E4A96D4-9047-0320-4199-F00D7E363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6BE07F6F-D949-4670-C5F9-14B7DB173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52434635-34C1-3D27-EDBB-181665D54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EAD5B33C-6A3B-85BB-837B-DEABBA667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1BB48BFD-6383-9CAB-5947-7D077ABC3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54A2E9F5-A00A-2822-3F74-520B655FE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A07168A4-1D07-08BB-E1B8-3BDDD78D2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73F52E05-A821-D32F-1AFE-AD0BC4283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7FA2F011-A6B3-B125-B9E0-F936A4384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5A3FA035-6318-5190-AE3D-BBADC9D67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734A30F7-52F4-F2C3-5EAC-0B97AF18A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80FFBAA-9548-68B4-B8EB-D11EB1AE9BF7}"/>
                  </a:ext>
                </a:extLst>
              </p:cNvPr>
              <p:cNvSpPr txBox="1"/>
              <p:nvPr/>
            </p:nvSpPr>
            <p:spPr>
              <a:xfrm>
                <a:off x="1234171" y="1929089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80FFBAA-9548-68B4-B8EB-D11EB1AE9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71" y="1929089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r="-12963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F67DEB7-D2BF-1751-560D-40FCF6FCF3D6}"/>
                  </a:ext>
                </a:extLst>
              </p:cNvPr>
              <p:cNvSpPr txBox="1"/>
              <p:nvPr/>
            </p:nvSpPr>
            <p:spPr>
              <a:xfrm>
                <a:off x="3069051" y="1994193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F67DEB7-D2BF-1751-560D-40FCF6FCF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51" y="1994193"/>
                <a:ext cx="1512209" cy="490199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079D1F41-1179-FB5B-3DD9-FA34426DC3C7}"/>
              </a:ext>
            </a:extLst>
          </p:cNvPr>
          <p:cNvCxnSpPr>
            <a:cxnSpLocks/>
          </p:cNvCxnSpPr>
          <p:nvPr/>
        </p:nvCxnSpPr>
        <p:spPr>
          <a:xfrm>
            <a:off x="2035220" y="3610933"/>
            <a:ext cx="151220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1E5AD5-2E68-06F8-89F9-46A599DDC0F1}"/>
                  </a:ext>
                </a:extLst>
              </p:cNvPr>
              <p:cNvSpPr txBox="1"/>
              <p:nvPr/>
            </p:nvSpPr>
            <p:spPr>
              <a:xfrm>
                <a:off x="247367" y="3286626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1E5AD5-2E68-06F8-89F9-46A599DDC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67" y="3286626"/>
                <a:ext cx="1512209" cy="49019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934997-51D7-B5CA-4FEB-090833241024}"/>
                  </a:ext>
                </a:extLst>
              </p:cNvPr>
              <p:cNvSpPr txBox="1"/>
              <p:nvPr/>
            </p:nvSpPr>
            <p:spPr>
              <a:xfrm>
                <a:off x="2063480" y="3098462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934997-51D7-B5CA-4FEB-090833241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80" y="3098462"/>
                <a:ext cx="1512209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EB47810-0552-0CB7-6010-1C28AB5EA582}"/>
                  </a:ext>
                </a:extLst>
              </p:cNvPr>
              <p:cNvSpPr txBox="1"/>
              <p:nvPr/>
            </p:nvSpPr>
            <p:spPr>
              <a:xfrm>
                <a:off x="337926" y="3679816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EB47810-0552-0CB7-6010-1C28AB5EA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6" y="3679816"/>
                <a:ext cx="1648925" cy="46820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7DF608CE-DDD6-1C45-A8B3-B44D189D1113}"/>
                  </a:ext>
                </a:extLst>
              </p:cNvPr>
              <p:cNvSpPr txBox="1"/>
              <p:nvPr/>
            </p:nvSpPr>
            <p:spPr>
              <a:xfrm>
                <a:off x="3825339" y="33292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7DF608CE-DDD6-1C45-A8B3-B44D189D1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339" y="3329295"/>
                <a:ext cx="1648925" cy="468205"/>
              </a:xfrm>
              <a:prstGeom prst="rect">
                <a:avLst/>
              </a:prstGeom>
              <a:blipFill>
                <a:blip r:embed="rId7"/>
                <a:stretch>
                  <a:fillRect l="-763"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984C4E2-564C-41AD-49E1-783AC15602CF}"/>
                  </a:ext>
                </a:extLst>
              </p:cNvPr>
              <p:cNvSpPr txBox="1"/>
              <p:nvPr/>
            </p:nvSpPr>
            <p:spPr>
              <a:xfrm>
                <a:off x="3791361" y="4230395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984C4E2-564C-41AD-49E1-783AC1560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361" y="4230395"/>
                <a:ext cx="1512209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C1893CC-6E56-7101-5D95-0B1D8FCDA3D3}"/>
                  </a:ext>
                </a:extLst>
              </p:cNvPr>
              <p:cNvSpPr txBox="1"/>
              <p:nvPr/>
            </p:nvSpPr>
            <p:spPr>
              <a:xfrm>
                <a:off x="3881920" y="461880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C1893CC-6E56-7101-5D95-0B1D8FCD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920" y="4618805"/>
                <a:ext cx="1648925" cy="468205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82E139A-24C5-0ABA-6409-AEF4F6678243}"/>
              </a:ext>
            </a:extLst>
          </p:cNvPr>
          <p:cNvCxnSpPr>
            <a:cxnSpLocks/>
          </p:cNvCxnSpPr>
          <p:nvPr/>
        </p:nvCxnSpPr>
        <p:spPr>
          <a:xfrm>
            <a:off x="2140323" y="4804997"/>
            <a:ext cx="123565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B2D64B1-A4CC-E81A-04E7-DCCC27027D38}"/>
                  </a:ext>
                </a:extLst>
              </p:cNvPr>
              <p:cNvSpPr txBox="1"/>
              <p:nvPr/>
            </p:nvSpPr>
            <p:spPr>
              <a:xfrm>
                <a:off x="2042148" y="4292526"/>
                <a:ext cx="151220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B2D64B1-A4CC-E81A-04E7-DCCC27027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48" y="4292526"/>
                <a:ext cx="1512209" cy="468205"/>
              </a:xfrm>
              <a:prstGeom prst="rect">
                <a:avLst/>
              </a:prstGeom>
              <a:blipFill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68300C70-DFE6-A34C-FA29-EAEA76CEFD0E}"/>
                  </a:ext>
                </a:extLst>
              </p:cNvPr>
              <p:cNvSpPr txBox="1"/>
              <p:nvPr/>
            </p:nvSpPr>
            <p:spPr>
              <a:xfrm>
                <a:off x="277434" y="4612795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68300C70-DFE6-A34C-FA29-EAEA76CEF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34" y="4612795"/>
                <a:ext cx="1648925" cy="468205"/>
              </a:xfrm>
              <a:prstGeom prst="rect">
                <a:avLst/>
              </a:prstGeom>
              <a:blipFill>
                <a:blip r:embed="rId11"/>
                <a:stretch>
                  <a:fillRect l="-769"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9E7048A4-C9EC-E479-D6B6-3E8013E68E8E}"/>
                  </a:ext>
                </a:extLst>
              </p:cNvPr>
              <p:cNvSpPr txBox="1"/>
              <p:nvPr/>
            </p:nvSpPr>
            <p:spPr>
              <a:xfrm>
                <a:off x="153508" y="5305124"/>
                <a:ext cx="151220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9E7048A4-C9EC-E479-D6B6-3E8013E68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8" y="5305124"/>
                <a:ext cx="1512209" cy="490199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6F7B171-63BB-5AF9-660C-43FE50768421}"/>
                  </a:ext>
                </a:extLst>
              </p:cNvPr>
              <p:cNvSpPr txBox="1"/>
              <p:nvPr/>
            </p:nvSpPr>
            <p:spPr>
              <a:xfrm>
                <a:off x="244067" y="5698314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6F7B171-63BB-5AF9-660C-43FE50768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67" y="5698314"/>
                <a:ext cx="1648925" cy="468205"/>
              </a:xfrm>
              <a:prstGeom prst="rect">
                <a:avLst/>
              </a:prstGeom>
              <a:blipFill>
                <a:blip r:embed="rId13"/>
                <a:stretch>
                  <a:fillRect l="-763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B33BFC10-6A55-AE93-C818-441C589FBA14}"/>
              </a:ext>
            </a:extLst>
          </p:cNvPr>
          <p:cNvCxnSpPr>
            <a:cxnSpLocks/>
          </p:cNvCxnSpPr>
          <p:nvPr/>
        </p:nvCxnSpPr>
        <p:spPr>
          <a:xfrm>
            <a:off x="2035220" y="5853714"/>
            <a:ext cx="134075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1712B3F7-001B-7F4C-72F0-C30CD1593957}"/>
                  </a:ext>
                </a:extLst>
              </p:cNvPr>
              <p:cNvSpPr txBox="1"/>
              <p:nvPr/>
            </p:nvSpPr>
            <p:spPr>
              <a:xfrm>
                <a:off x="2035220" y="5341243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1712B3F7-001B-7F4C-72F0-C30CD1593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20" y="5341243"/>
                <a:ext cx="1512209" cy="461665"/>
              </a:xfrm>
              <a:prstGeom prst="rect">
                <a:avLst/>
              </a:prstGeom>
              <a:blipFill>
                <a:blip r:embed="rId1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CB862580-E7DD-B2CD-F052-9EE80E7266DA}"/>
                  </a:ext>
                </a:extLst>
              </p:cNvPr>
              <p:cNvSpPr txBox="1"/>
              <p:nvPr/>
            </p:nvSpPr>
            <p:spPr>
              <a:xfrm>
                <a:off x="3854958" y="5619611"/>
                <a:ext cx="164892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CB862580-E7DD-B2CD-F052-9EE80E726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958" y="5619611"/>
                <a:ext cx="1648925" cy="468205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" name="テキスト ボックス 9216">
            <a:extLst>
              <a:ext uri="{FF2B5EF4-FFF2-40B4-BE49-F238E27FC236}">
                <a16:creationId xmlns:a16="http://schemas.microsoft.com/office/drawing/2014/main" id="{FA80B506-26AB-6367-8EA2-54B0F42CC8A0}"/>
              </a:ext>
            </a:extLst>
          </p:cNvPr>
          <p:cNvSpPr txBox="1"/>
          <p:nvPr/>
        </p:nvSpPr>
        <p:spPr>
          <a:xfrm>
            <a:off x="122328" y="1274114"/>
            <a:ext cx="92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Lato" panose="020F0502020204030203" pitchFamily="34" charset="0"/>
                <a:cs typeface="Lato" panose="020F0502020204030203" pitchFamily="34" charset="0"/>
              </a:rPr>
              <a:t>DH Ratchet is a </a:t>
            </a:r>
            <a:r>
              <a:rPr kumimoji="1" lang="en-US" altLang="ja-JP" sz="2800" i="1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Continuous Key Agreement (CKA)</a:t>
            </a:r>
            <a:r>
              <a:rPr kumimoji="1" lang="en-US" altLang="ja-JP" sz="2800" dirty="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1800" dirty="0">
                <a:latin typeface="Lato" panose="020F0502020204030203" pitchFamily="34" charset="0"/>
                <a:cs typeface="Lato" panose="020F0502020204030203" pitchFamily="34" charset="0"/>
              </a:rPr>
              <a:t>[EC:ACD19]</a:t>
            </a:r>
            <a:endParaRPr kumimoji="1" lang="ja-JP" altLang="en-US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9" name="Group 288">
            <a:extLst>
              <a:ext uri="{FF2B5EF4-FFF2-40B4-BE49-F238E27FC236}">
                <a16:creationId xmlns:a16="http://schemas.microsoft.com/office/drawing/2014/main" id="{75E0344E-FFB5-CD66-8692-8F8ACA21688A}"/>
              </a:ext>
            </a:extLst>
          </p:cNvPr>
          <p:cNvGrpSpPr>
            <a:grpSpLocks/>
          </p:cNvGrpSpPr>
          <p:nvPr/>
        </p:nvGrpSpPr>
        <p:grpSpPr bwMode="auto">
          <a:xfrm>
            <a:off x="6816409" y="2204195"/>
            <a:ext cx="638202" cy="812987"/>
            <a:chOff x="201" y="576"/>
            <a:chExt cx="1055" cy="1344"/>
          </a:xfrm>
        </p:grpSpPr>
        <p:grpSp>
          <p:nvGrpSpPr>
            <p:cNvPr id="60" name="Group 27">
              <a:extLst>
                <a:ext uri="{FF2B5EF4-FFF2-40B4-BE49-F238E27FC236}">
                  <a16:creationId xmlns:a16="http://schemas.microsoft.com/office/drawing/2014/main" id="{E3CD48AC-751C-5460-919D-418741C0CB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9227" name="AutoShape 28">
                <a:extLst>
                  <a:ext uri="{FF2B5EF4-FFF2-40B4-BE49-F238E27FC236}">
                    <a16:creationId xmlns:a16="http://schemas.microsoft.com/office/drawing/2014/main" id="{E9BB7AE3-48F4-09F3-2DF4-0F5BADF68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8" name="AutoShape 29">
                <a:extLst>
                  <a:ext uri="{FF2B5EF4-FFF2-40B4-BE49-F238E27FC236}">
                    <a16:creationId xmlns:a16="http://schemas.microsoft.com/office/drawing/2014/main" id="{2C0C1EE8-BC3F-D73B-C3B3-1B0597977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29" name="Oval 30">
                <a:extLst>
                  <a:ext uri="{FF2B5EF4-FFF2-40B4-BE49-F238E27FC236}">
                    <a16:creationId xmlns:a16="http://schemas.microsoft.com/office/drawing/2014/main" id="{5FDDE7ED-6EB1-A071-6219-27515AC12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30" name="Oval 31">
                <a:extLst>
                  <a:ext uri="{FF2B5EF4-FFF2-40B4-BE49-F238E27FC236}">
                    <a16:creationId xmlns:a16="http://schemas.microsoft.com/office/drawing/2014/main" id="{4007FCF4-A94F-4348-103A-0130B81E7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31" name="AutoShape 32">
                <a:extLst>
                  <a:ext uri="{FF2B5EF4-FFF2-40B4-BE49-F238E27FC236}">
                    <a16:creationId xmlns:a16="http://schemas.microsoft.com/office/drawing/2014/main" id="{D3C7F4FC-A907-E097-F531-31A132775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32" name="Rectangle 33">
                <a:extLst>
                  <a:ext uri="{FF2B5EF4-FFF2-40B4-BE49-F238E27FC236}">
                    <a16:creationId xmlns:a16="http://schemas.microsoft.com/office/drawing/2014/main" id="{BE2FC60D-3524-A9B9-5A6D-BAEE03B52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33" name="AutoShape 34">
                <a:extLst>
                  <a:ext uri="{FF2B5EF4-FFF2-40B4-BE49-F238E27FC236}">
                    <a16:creationId xmlns:a16="http://schemas.microsoft.com/office/drawing/2014/main" id="{0FC1F473-A6F9-2F73-FE6B-11D1EAC12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63" name="Group 26">
              <a:extLst>
                <a:ext uri="{FF2B5EF4-FFF2-40B4-BE49-F238E27FC236}">
                  <a16:creationId xmlns:a16="http://schemas.microsoft.com/office/drawing/2014/main" id="{741CB37A-0B62-7D23-1FC6-7319DA8F4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9220" name="AutoShape 22">
                <a:extLst>
                  <a:ext uri="{FF2B5EF4-FFF2-40B4-BE49-F238E27FC236}">
                    <a16:creationId xmlns:a16="http://schemas.microsoft.com/office/drawing/2014/main" id="{9EECCBE3-4F0C-EE52-4E9F-1A1EE5A8E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1" name="AutoShape 19">
                <a:extLst>
                  <a:ext uri="{FF2B5EF4-FFF2-40B4-BE49-F238E27FC236}">
                    <a16:creationId xmlns:a16="http://schemas.microsoft.com/office/drawing/2014/main" id="{D11DBB5F-2F20-F996-936E-6E37B4280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22" name="Oval 3">
                <a:extLst>
                  <a:ext uri="{FF2B5EF4-FFF2-40B4-BE49-F238E27FC236}">
                    <a16:creationId xmlns:a16="http://schemas.microsoft.com/office/drawing/2014/main" id="{0148C4D7-1C3A-4D52-E2A3-15B6D1EC6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3" name="Oval 17">
                <a:extLst>
                  <a:ext uri="{FF2B5EF4-FFF2-40B4-BE49-F238E27FC236}">
                    <a16:creationId xmlns:a16="http://schemas.microsoft.com/office/drawing/2014/main" id="{B5CABD41-9AEE-2408-2BB4-F958ED23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4" name="AutoShape 12">
                <a:extLst>
                  <a:ext uri="{FF2B5EF4-FFF2-40B4-BE49-F238E27FC236}">
                    <a16:creationId xmlns:a16="http://schemas.microsoft.com/office/drawing/2014/main" id="{EF524CA7-77FA-3B25-95EC-755C96839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25" name="Rectangle 18">
                <a:extLst>
                  <a:ext uri="{FF2B5EF4-FFF2-40B4-BE49-F238E27FC236}">
                    <a16:creationId xmlns:a16="http://schemas.microsoft.com/office/drawing/2014/main" id="{1B69EF34-2A78-6493-218A-0B9CFC7CB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6" name="AutoShape 20">
                <a:extLst>
                  <a:ext uri="{FF2B5EF4-FFF2-40B4-BE49-F238E27FC236}">
                    <a16:creationId xmlns:a16="http://schemas.microsoft.com/office/drawing/2014/main" id="{EE6D2DBD-61EC-629D-1D7D-81A325E60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9234" name="Group 287">
            <a:extLst>
              <a:ext uri="{FF2B5EF4-FFF2-40B4-BE49-F238E27FC236}">
                <a16:creationId xmlns:a16="http://schemas.microsoft.com/office/drawing/2014/main" id="{D2E31741-55D8-B55A-B31A-0C4ACFA08456}"/>
              </a:ext>
            </a:extLst>
          </p:cNvPr>
          <p:cNvGrpSpPr>
            <a:grpSpLocks/>
          </p:cNvGrpSpPr>
          <p:nvPr/>
        </p:nvGrpSpPr>
        <p:grpSpPr bwMode="auto">
          <a:xfrm>
            <a:off x="10566081" y="2207935"/>
            <a:ext cx="617399" cy="786489"/>
            <a:chOff x="201" y="2380"/>
            <a:chExt cx="1055" cy="1344"/>
          </a:xfrm>
        </p:grpSpPr>
        <p:grpSp>
          <p:nvGrpSpPr>
            <p:cNvPr id="9235" name="Group 114">
              <a:extLst>
                <a:ext uri="{FF2B5EF4-FFF2-40B4-BE49-F238E27FC236}">
                  <a16:creationId xmlns:a16="http://schemas.microsoft.com/office/drawing/2014/main" id="{9A223E56-FE53-D4DE-D023-15356B46B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9244" name="AutoShape 115">
                <a:extLst>
                  <a:ext uri="{FF2B5EF4-FFF2-40B4-BE49-F238E27FC236}">
                    <a16:creationId xmlns:a16="http://schemas.microsoft.com/office/drawing/2014/main" id="{123EF3AE-63AA-5AC4-3A13-DFEA60BC6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5" name="AutoShape 116">
                <a:extLst>
                  <a:ext uri="{FF2B5EF4-FFF2-40B4-BE49-F238E27FC236}">
                    <a16:creationId xmlns:a16="http://schemas.microsoft.com/office/drawing/2014/main" id="{5CA3B61C-347E-E2C3-B74B-43FB89AA7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46" name="Oval 117">
                <a:extLst>
                  <a:ext uri="{FF2B5EF4-FFF2-40B4-BE49-F238E27FC236}">
                    <a16:creationId xmlns:a16="http://schemas.microsoft.com/office/drawing/2014/main" id="{D17A301C-B730-5C7E-77EF-615CF9F67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7" name="Oval 118">
                <a:extLst>
                  <a:ext uri="{FF2B5EF4-FFF2-40B4-BE49-F238E27FC236}">
                    <a16:creationId xmlns:a16="http://schemas.microsoft.com/office/drawing/2014/main" id="{5AA5802C-6F4B-2C41-3BFA-C7261DA7D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8" name="AutoShape 119">
                <a:extLst>
                  <a:ext uri="{FF2B5EF4-FFF2-40B4-BE49-F238E27FC236}">
                    <a16:creationId xmlns:a16="http://schemas.microsoft.com/office/drawing/2014/main" id="{B86747CA-FD40-8369-14E2-DC386CEB7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49" name="Rectangle 120">
                <a:extLst>
                  <a:ext uri="{FF2B5EF4-FFF2-40B4-BE49-F238E27FC236}">
                    <a16:creationId xmlns:a16="http://schemas.microsoft.com/office/drawing/2014/main" id="{356922A6-7FC8-9FE7-2CF4-B49E580C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50" name="AutoShape 121">
                <a:extLst>
                  <a:ext uri="{FF2B5EF4-FFF2-40B4-BE49-F238E27FC236}">
                    <a16:creationId xmlns:a16="http://schemas.microsoft.com/office/drawing/2014/main" id="{B8D21BED-BAF6-8D09-76B4-48A594C36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9236" name="Group 122">
              <a:extLst>
                <a:ext uri="{FF2B5EF4-FFF2-40B4-BE49-F238E27FC236}">
                  <a16:creationId xmlns:a16="http://schemas.microsoft.com/office/drawing/2014/main" id="{32F54BBA-D845-F53E-3F3F-87368715E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9237" name="AutoShape 123">
                <a:extLst>
                  <a:ext uri="{FF2B5EF4-FFF2-40B4-BE49-F238E27FC236}">
                    <a16:creationId xmlns:a16="http://schemas.microsoft.com/office/drawing/2014/main" id="{37214E33-2520-3AE8-CEBE-A45F9996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38" name="AutoShape 124">
                <a:extLst>
                  <a:ext uri="{FF2B5EF4-FFF2-40B4-BE49-F238E27FC236}">
                    <a16:creationId xmlns:a16="http://schemas.microsoft.com/office/drawing/2014/main" id="{F75E2738-6705-B403-48FB-CB6F39F1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39" name="Oval 125">
                <a:extLst>
                  <a:ext uri="{FF2B5EF4-FFF2-40B4-BE49-F238E27FC236}">
                    <a16:creationId xmlns:a16="http://schemas.microsoft.com/office/drawing/2014/main" id="{14A8EFF7-E3CF-8174-E078-54B616A9E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0" name="Oval 126">
                <a:extLst>
                  <a:ext uri="{FF2B5EF4-FFF2-40B4-BE49-F238E27FC236}">
                    <a16:creationId xmlns:a16="http://schemas.microsoft.com/office/drawing/2014/main" id="{9127EC75-5314-BD89-7F6F-B445BE0C6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1" name="AutoShape 127">
                <a:extLst>
                  <a:ext uri="{FF2B5EF4-FFF2-40B4-BE49-F238E27FC236}">
                    <a16:creationId xmlns:a16="http://schemas.microsoft.com/office/drawing/2014/main" id="{8AEA65C6-1062-53E3-67E0-8E7ED096A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42" name="Rectangle 128">
                <a:extLst>
                  <a:ext uri="{FF2B5EF4-FFF2-40B4-BE49-F238E27FC236}">
                    <a16:creationId xmlns:a16="http://schemas.microsoft.com/office/drawing/2014/main" id="{2ADE1E30-3ACF-A2F0-440C-5E771292C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3" name="AutoShape 129">
                <a:extLst>
                  <a:ext uri="{FF2B5EF4-FFF2-40B4-BE49-F238E27FC236}">
                    <a16:creationId xmlns:a16="http://schemas.microsoft.com/office/drawing/2014/main" id="{354F0F19-D232-130E-EEBD-2D7AD7F9D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6C3AF23C-F0C6-B8A9-04E8-11EEE50073D4}"/>
                  </a:ext>
                </a:extLst>
              </p:cNvPr>
              <p:cNvSpPr txBox="1"/>
              <p:nvPr/>
            </p:nvSpPr>
            <p:spPr>
              <a:xfrm>
                <a:off x="7431881" y="1873690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6C3AF23C-F0C6-B8A9-04E8-11EEE5007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881" y="1873690"/>
                <a:ext cx="662120" cy="4682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52" name="テキスト ボックス 9251">
                <a:extLst>
                  <a:ext uri="{FF2B5EF4-FFF2-40B4-BE49-F238E27FC236}">
                    <a16:creationId xmlns:a16="http://schemas.microsoft.com/office/drawing/2014/main" id="{8D367EB3-3649-8A0D-519C-B40726B88BC4}"/>
                  </a:ext>
                </a:extLst>
              </p:cNvPr>
              <p:cNvSpPr txBox="1"/>
              <p:nvPr/>
            </p:nvSpPr>
            <p:spPr>
              <a:xfrm>
                <a:off x="9892567" y="1938794"/>
                <a:ext cx="850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52" name="テキスト ボックス 9251">
                <a:extLst>
                  <a:ext uri="{FF2B5EF4-FFF2-40B4-BE49-F238E27FC236}">
                    <a16:creationId xmlns:a16="http://schemas.microsoft.com/office/drawing/2014/main" id="{8D367EB3-3649-8A0D-519C-B40726B88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567" y="1938794"/>
                <a:ext cx="85008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53" name="直線矢印コネクタ 9252">
            <a:extLst>
              <a:ext uri="{FF2B5EF4-FFF2-40B4-BE49-F238E27FC236}">
                <a16:creationId xmlns:a16="http://schemas.microsoft.com/office/drawing/2014/main" id="{11A4E577-AAD7-6F70-7793-AE402204C2F6}"/>
              </a:ext>
            </a:extLst>
          </p:cNvPr>
          <p:cNvCxnSpPr>
            <a:cxnSpLocks/>
          </p:cNvCxnSpPr>
          <p:nvPr/>
        </p:nvCxnSpPr>
        <p:spPr>
          <a:xfrm>
            <a:off x="8232930" y="3555534"/>
            <a:ext cx="151220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5" name="テキスト ボックス 9254">
                <a:extLst>
                  <a:ext uri="{FF2B5EF4-FFF2-40B4-BE49-F238E27FC236}">
                    <a16:creationId xmlns:a16="http://schemas.microsoft.com/office/drawing/2014/main" id="{0F4A3B11-2116-A672-E04D-5EB9D7DA6B7A}"/>
                  </a:ext>
                </a:extLst>
              </p:cNvPr>
              <p:cNvSpPr txBox="1"/>
              <p:nvPr/>
            </p:nvSpPr>
            <p:spPr>
              <a:xfrm>
                <a:off x="8261190" y="3043063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55" name="テキスト ボックス 9254">
                <a:extLst>
                  <a:ext uri="{FF2B5EF4-FFF2-40B4-BE49-F238E27FC236}">
                    <a16:creationId xmlns:a16="http://schemas.microsoft.com/office/drawing/2014/main" id="{0F4A3B11-2116-A672-E04D-5EB9D7DA6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190" y="3043063"/>
                <a:ext cx="1512209" cy="461665"/>
              </a:xfrm>
              <a:prstGeom prst="rect">
                <a:avLst/>
              </a:prstGeom>
              <a:blipFill>
                <a:blip r:embed="rId1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60" name="直線矢印コネクタ 9259">
            <a:extLst>
              <a:ext uri="{FF2B5EF4-FFF2-40B4-BE49-F238E27FC236}">
                <a16:creationId xmlns:a16="http://schemas.microsoft.com/office/drawing/2014/main" id="{A6028416-BBA3-6410-7766-4198F1928696}"/>
              </a:ext>
            </a:extLst>
          </p:cNvPr>
          <p:cNvCxnSpPr>
            <a:cxnSpLocks/>
          </p:cNvCxnSpPr>
          <p:nvPr/>
        </p:nvCxnSpPr>
        <p:spPr>
          <a:xfrm>
            <a:off x="8338033" y="4749598"/>
            <a:ext cx="123565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5" name="直線矢印コネクタ 9264">
            <a:extLst>
              <a:ext uri="{FF2B5EF4-FFF2-40B4-BE49-F238E27FC236}">
                <a16:creationId xmlns:a16="http://schemas.microsoft.com/office/drawing/2014/main" id="{10190C12-DB27-1BE6-C7CC-262FA47DB6BB}"/>
              </a:ext>
            </a:extLst>
          </p:cNvPr>
          <p:cNvCxnSpPr>
            <a:cxnSpLocks/>
          </p:cNvCxnSpPr>
          <p:nvPr/>
        </p:nvCxnSpPr>
        <p:spPr>
          <a:xfrm>
            <a:off x="8232930" y="5798315"/>
            <a:ext cx="134075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68" name="テキスト ボックス 9267">
                <a:extLst>
                  <a:ext uri="{FF2B5EF4-FFF2-40B4-BE49-F238E27FC236}">
                    <a16:creationId xmlns:a16="http://schemas.microsoft.com/office/drawing/2014/main" id="{4E03D97C-9460-2606-404C-EE663BF6E36C}"/>
                  </a:ext>
                </a:extLst>
              </p:cNvPr>
              <p:cNvSpPr txBox="1"/>
              <p:nvPr/>
            </p:nvSpPr>
            <p:spPr>
              <a:xfrm>
                <a:off x="5577065" y="3192933"/>
                <a:ext cx="3029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68" name="テキスト ボックス 9267">
                <a:extLst>
                  <a:ext uri="{FF2B5EF4-FFF2-40B4-BE49-F238E27FC236}">
                    <a16:creationId xmlns:a16="http://schemas.microsoft.com/office/drawing/2014/main" id="{4E03D97C-9460-2606-404C-EE663BF6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65" y="3192933"/>
                <a:ext cx="3029295" cy="400110"/>
              </a:xfrm>
              <a:prstGeom prst="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69" name="テキスト ボックス 9268">
                <a:extLst>
                  <a:ext uri="{FF2B5EF4-FFF2-40B4-BE49-F238E27FC236}">
                    <a16:creationId xmlns:a16="http://schemas.microsoft.com/office/drawing/2014/main" id="{F3FE28EE-89D6-CE55-F642-45A638E7FC43}"/>
                  </a:ext>
                </a:extLst>
              </p:cNvPr>
              <p:cNvSpPr txBox="1"/>
              <p:nvPr/>
            </p:nvSpPr>
            <p:spPr>
              <a:xfrm>
                <a:off x="5503883" y="3510617"/>
                <a:ext cx="3029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69" name="テキスト ボックス 9268">
                <a:extLst>
                  <a:ext uri="{FF2B5EF4-FFF2-40B4-BE49-F238E27FC236}">
                    <a16:creationId xmlns:a16="http://schemas.microsoft.com/office/drawing/2014/main" id="{F3FE28EE-89D6-CE55-F642-45A638E7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83" y="3510617"/>
                <a:ext cx="3029295" cy="400110"/>
              </a:xfrm>
              <a:prstGeom prst="rect">
                <a:avLst/>
              </a:prstGeom>
              <a:blipFill>
                <a:blip r:embed="rId2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0" name="テキスト ボックス 9269">
                <a:extLst>
                  <a:ext uri="{FF2B5EF4-FFF2-40B4-BE49-F238E27FC236}">
                    <a16:creationId xmlns:a16="http://schemas.microsoft.com/office/drawing/2014/main" id="{B1642A2A-C505-C9FB-4602-7576739B3387}"/>
                  </a:ext>
                </a:extLst>
              </p:cNvPr>
              <p:cNvSpPr txBox="1"/>
              <p:nvPr/>
            </p:nvSpPr>
            <p:spPr>
              <a:xfrm>
                <a:off x="9853734" y="3275664"/>
                <a:ext cx="24672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70" name="テキスト ボックス 9269">
                <a:extLst>
                  <a:ext uri="{FF2B5EF4-FFF2-40B4-BE49-F238E27FC236}">
                    <a16:creationId xmlns:a16="http://schemas.microsoft.com/office/drawing/2014/main" id="{B1642A2A-C505-C9FB-4602-7576739B3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734" y="3275664"/>
                <a:ext cx="2467222" cy="400110"/>
              </a:xfrm>
              <a:prstGeom prst="rect">
                <a:avLst/>
              </a:prstGeom>
              <a:blipFill>
                <a:blip r:embed="rId21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1" name="テキスト ボックス 9270">
                <a:extLst>
                  <a:ext uri="{FF2B5EF4-FFF2-40B4-BE49-F238E27FC236}">
                    <a16:creationId xmlns:a16="http://schemas.microsoft.com/office/drawing/2014/main" id="{6595FED8-EC43-E1F7-1CD0-F1926F770C92}"/>
                  </a:ext>
                </a:extLst>
              </p:cNvPr>
              <p:cNvSpPr txBox="1"/>
              <p:nvPr/>
            </p:nvSpPr>
            <p:spPr>
              <a:xfrm>
                <a:off x="9353962" y="4286567"/>
                <a:ext cx="3029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71" name="テキスト ボックス 9270">
                <a:extLst>
                  <a:ext uri="{FF2B5EF4-FFF2-40B4-BE49-F238E27FC236}">
                    <a16:creationId xmlns:a16="http://schemas.microsoft.com/office/drawing/2014/main" id="{6595FED8-EC43-E1F7-1CD0-F1926F77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962" y="4286567"/>
                <a:ext cx="3029295" cy="400110"/>
              </a:xfrm>
              <a:prstGeom prst="rect">
                <a:avLst/>
              </a:prstGeom>
              <a:blipFill>
                <a:blip r:embed="rId2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2" name="テキスト ボックス 9271">
                <a:extLst>
                  <a:ext uri="{FF2B5EF4-FFF2-40B4-BE49-F238E27FC236}">
                    <a16:creationId xmlns:a16="http://schemas.microsoft.com/office/drawing/2014/main" id="{46824F8A-CD3C-0488-E745-FFCAA3F96634}"/>
                  </a:ext>
                </a:extLst>
              </p:cNvPr>
              <p:cNvSpPr txBox="1"/>
              <p:nvPr/>
            </p:nvSpPr>
            <p:spPr>
              <a:xfrm>
                <a:off x="9280780" y="4604251"/>
                <a:ext cx="3029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72" name="テキスト ボックス 9271">
                <a:extLst>
                  <a:ext uri="{FF2B5EF4-FFF2-40B4-BE49-F238E27FC236}">
                    <a16:creationId xmlns:a16="http://schemas.microsoft.com/office/drawing/2014/main" id="{46824F8A-CD3C-0488-E745-FFCAA3F96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780" y="4604251"/>
                <a:ext cx="3029295" cy="400110"/>
              </a:xfrm>
              <a:prstGeom prst="rect">
                <a:avLst/>
              </a:prstGeom>
              <a:blipFill>
                <a:blip r:embed="rId2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3" name="テキスト ボックス 9272">
                <a:extLst>
                  <a:ext uri="{FF2B5EF4-FFF2-40B4-BE49-F238E27FC236}">
                    <a16:creationId xmlns:a16="http://schemas.microsoft.com/office/drawing/2014/main" id="{51935B87-7B36-7CB7-79FE-29FF0BB4C9FF}"/>
                  </a:ext>
                </a:extLst>
              </p:cNvPr>
              <p:cNvSpPr txBox="1"/>
              <p:nvPr/>
            </p:nvSpPr>
            <p:spPr>
              <a:xfrm>
                <a:off x="8234482" y="4237126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73" name="テキスト ボックス 9272">
                <a:extLst>
                  <a:ext uri="{FF2B5EF4-FFF2-40B4-BE49-F238E27FC236}">
                    <a16:creationId xmlns:a16="http://schemas.microsoft.com/office/drawing/2014/main" id="{51935B87-7B36-7CB7-79FE-29FF0BB4C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482" y="4237126"/>
                <a:ext cx="1512209" cy="461665"/>
              </a:xfrm>
              <a:prstGeom prst="rect">
                <a:avLst/>
              </a:prstGeom>
              <a:blipFill>
                <a:blip r:embed="rId2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4" name="テキスト ボックス 9273">
                <a:extLst>
                  <a:ext uri="{FF2B5EF4-FFF2-40B4-BE49-F238E27FC236}">
                    <a16:creationId xmlns:a16="http://schemas.microsoft.com/office/drawing/2014/main" id="{22C27CB9-01D8-7F8B-2664-7F7F137F72F1}"/>
                  </a:ext>
                </a:extLst>
              </p:cNvPr>
              <p:cNvSpPr txBox="1"/>
              <p:nvPr/>
            </p:nvSpPr>
            <p:spPr>
              <a:xfrm>
                <a:off x="5994535" y="4559333"/>
                <a:ext cx="24672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74" name="テキスト ボックス 9273">
                <a:extLst>
                  <a:ext uri="{FF2B5EF4-FFF2-40B4-BE49-F238E27FC236}">
                    <a16:creationId xmlns:a16="http://schemas.microsoft.com/office/drawing/2014/main" id="{22C27CB9-01D8-7F8B-2664-7F7F137F7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535" y="4559333"/>
                <a:ext cx="2467222" cy="400110"/>
              </a:xfrm>
              <a:prstGeom prst="rect">
                <a:avLst/>
              </a:prstGeom>
              <a:blipFill>
                <a:blip r:embed="rId2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7" name="テキスト ボックス 9276">
                <a:extLst>
                  <a:ext uri="{FF2B5EF4-FFF2-40B4-BE49-F238E27FC236}">
                    <a16:creationId xmlns:a16="http://schemas.microsoft.com/office/drawing/2014/main" id="{9A60F0D1-087C-ACCD-E756-BBBB61534228}"/>
                  </a:ext>
                </a:extLst>
              </p:cNvPr>
              <p:cNvSpPr txBox="1"/>
              <p:nvPr/>
            </p:nvSpPr>
            <p:spPr>
              <a:xfrm>
                <a:off x="5556481" y="5323186"/>
                <a:ext cx="3029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77" name="テキスト ボックス 9276">
                <a:extLst>
                  <a:ext uri="{FF2B5EF4-FFF2-40B4-BE49-F238E27FC236}">
                    <a16:creationId xmlns:a16="http://schemas.microsoft.com/office/drawing/2014/main" id="{9A60F0D1-087C-ACCD-E756-BBBB61534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481" y="5323186"/>
                <a:ext cx="3029295" cy="400110"/>
              </a:xfrm>
              <a:prstGeom prst="rect">
                <a:avLst/>
              </a:prstGeom>
              <a:blipFill>
                <a:blip r:embed="rId2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8" name="テキスト ボックス 9277">
                <a:extLst>
                  <a:ext uri="{FF2B5EF4-FFF2-40B4-BE49-F238E27FC236}">
                    <a16:creationId xmlns:a16="http://schemas.microsoft.com/office/drawing/2014/main" id="{558D89C5-4816-14DD-DFE2-951D44B8591D}"/>
                  </a:ext>
                </a:extLst>
              </p:cNvPr>
              <p:cNvSpPr txBox="1"/>
              <p:nvPr/>
            </p:nvSpPr>
            <p:spPr>
              <a:xfrm>
                <a:off x="5483299" y="5640870"/>
                <a:ext cx="3029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78" name="テキスト ボックス 9277">
                <a:extLst>
                  <a:ext uri="{FF2B5EF4-FFF2-40B4-BE49-F238E27FC236}">
                    <a16:creationId xmlns:a16="http://schemas.microsoft.com/office/drawing/2014/main" id="{558D89C5-4816-14DD-DFE2-951D44B85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299" y="5640870"/>
                <a:ext cx="3029295" cy="400110"/>
              </a:xfrm>
              <a:prstGeom prst="rect">
                <a:avLst/>
              </a:prstGeom>
              <a:blipFill>
                <a:blip r:embed="rId2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9" name="テキスト ボックス 9278">
                <a:extLst>
                  <a:ext uri="{FF2B5EF4-FFF2-40B4-BE49-F238E27FC236}">
                    <a16:creationId xmlns:a16="http://schemas.microsoft.com/office/drawing/2014/main" id="{7CAD6459-E36C-58D9-9494-F4A47EE8CC8D}"/>
                  </a:ext>
                </a:extLst>
              </p:cNvPr>
              <p:cNvSpPr txBox="1"/>
              <p:nvPr/>
            </p:nvSpPr>
            <p:spPr>
              <a:xfrm>
                <a:off x="8261190" y="5341520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79" name="テキスト ボックス 9278">
                <a:extLst>
                  <a:ext uri="{FF2B5EF4-FFF2-40B4-BE49-F238E27FC236}">
                    <a16:creationId xmlns:a16="http://schemas.microsoft.com/office/drawing/2014/main" id="{7CAD6459-E36C-58D9-9494-F4A47EE8C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190" y="5341520"/>
                <a:ext cx="1512209" cy="461665"/>
              </a:xfrm>
              <a:prstGeom prst="rect">
                <a:avLst/>
              </a:prstGeom>
              <a:blipFill>
                <a:blip r:embed="rId2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80" name="テキスト ボックス 9279">
                <a:extLst>
                  <a:ext uri="{FF2B5EF4-FFF2-40B4-BE49-F238E27FC236}">
                    <a16:creationId xmlns:a16="http://schemas.microsoft.com/office/drawing/2014/main" id="{6ED8270F-004D-F712-FF85-62055E9CDF8E}"/>
                  </a:ext>
                </a:extLst>
              </p:cNvPr>
              <p:cNvSpPr txBox="1"/>
              <p:nvPr/>
            </p:nvSpPr>
            <p:spPr>
              <a:xfrm>
                <a:off x="9773399" y="5602853"/>
                <a:ext cx="24672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80" name="テキスト ボックス 9279">
                <a:extLst>
                  <a:ext uri="{FF2B5EF4-FFF2-40B4-BE49-F238E27FC236}">
                    <a16:creationId xmlns:a16="http://schemas.microsoft.com/office/drawing/2014/main" id="{6ED8270F-004D-F712-FF85-62055E9CD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399" y="5602853"/>
                <a:ext cx="2467222" cy="400110"/>
              </a:xfrm>
              <a:prstGeom prst="rect">
                <a:avLst/>
              </a:prstGeom>
              <a:blipFill>
                <a:blip r:embed="rId29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420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96D76-15D3-CF7D-D017-5114165D8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円/楕円 48">
            <a:extLst>
              <a:ext uri="{FF2B5EF4-FFF2-40B4-BE49-F238E27FC236}">
                <a16:creationId xmlns:a16="http://schemas.microsoft.com/office/drawing/2014/main" id="{AE6F4929-B96A-FFC3-396C-765B63CCA812}"/>
              </a:ext>
            </a:extLst>
          </p:cNvPr>
          <p:cNvSpPr/>
          <p:nvPr/>
        </p:nvSpPr>
        <p:spPr>
          <a:xfrm>
            <a:off x="3935760" y="2883146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057C93E4-D0B7-F58F-76A1-9F0AD0CF161F}"/>
              </a:ext>
            </a:extLst>
          </p:cNvPr>
          <p:cNvSpPr/>
          <p:nvPr/>
        </p:nvSpPr>
        <p:spPr>
          <a:xfrm>
            <a:off x="3882234" y="3559761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18C0304-2E8A-8C2F-3A44-676C076AD24F}"/>
              </a:ext>
            </a:extLst>
          </p:cNvPr>
          <p:cNvSpPr/>
          <p:nvPr/>
        </p:nvSpPr>
        <p:spPr>
          <a:xfrm>
            <a:off x="3905619" y="4962717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D3A0E582-A008-317B-E70B-11CBC3C1D229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A39C5289-B838-04D4-4C47-AAA5EC9B4B17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98D374C6-BD62-03AC-A583-B5C8F046A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E250979E-F0E5-B88F-9EAC-5581C551F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80BCD084-6058-6D55-6EBE-4BB2F53D1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93EFFBB3-21CC-A764-F330-336DF5400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1009324F-840B-6276-941C-14897C578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0200A57C-52E7-CBEA-798E-60500D5AC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3ADBB652-08C3-BAAD-BB76-BB7110500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1719A603-FC7E-F5B3-5BC0-7F97AD82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93C9D27F-4B15-E649-5394-7D93B92A3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2E51FEB0-F329-C6D4-BAC4-5C0FFB1BF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E5B4511E-E873-3083-E65A-917F41804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3F92E7E9-7B16-1A5D-7E6E-49165A3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D561AD73-5B47-7173-F53E-C7A3FED84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A418E3B2-8F51-EEA2-AA85-8B4E53E9B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07487780-FCAC-16B0-95F6-2BBAEBBA2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AFCE2FF6-4EC6-8740-CD0D-2134E316C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F02F96B5-56B1-D815-2240-1648558517C7}"/>
              </a:ext>
            </a:extLst>
          </p:cNvPr>
          <p:cNvGrpSpPr>
            <a:grpSpLocks/>
          </p:cNvGrpSpPr>
          <p:nvPr/>
        </p:nvGrpSpPr>
        <p:grpSpPr bwMode="auto">
          <a:xfrm>
            <a:off x="9921781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C03E5C56-B636-2AFD-2C70-D743A3D8D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DE01ACB0-8DD6-DA9D-76C6-9D1EE21AD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F08DD621-C974-06F0-CAED-C34DA5B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8B5D17D7-9F32-D543-EA3E-146EA85B3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37BC5D83-8243-6326-E252-71850254C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8AC2FA26-27AA-553A-7664-F17517467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17B617B9-B012-2D5E-2787-9E3FCC64F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2900BC19-6F70-35BD-7730-2BA24124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3110CDFF-645F-8F9A-9181-230A8230AC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3C8D8AA7-EB3D-451F-730A-DDFAC0E90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1E6FEE2F-EDF5-36A1-1BF4-90F61395F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058C38CA-2095-9568-DC0A-7C2CE5C31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BCE2ED72-862C-CD4B-5F03-694B9AEF4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9A3BDE27-8EE2-DD1B-69F7-80D5A584F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822D4741-0DC4-CB17-A5BC-49D893091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4343E15D-0EDE-5B3C-5B59-25FDDD4C6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36DF7E-F05E-D9C1-79C6-EBB0A9004168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nor/>
                            </m:rPr>
                            <a:rPr lang="ja-JP" altLang="en-US" sz="2400" dirty="0"/>
                            <m:t> 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36DF7E-F05E-D9C1-79C6-EBB0A900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r="-7358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C65185F-BB84-BC06-721C-1B36BB0D27E5}"/>
                  </a:ext>
                </a:extLst>
              </p:cNvPr>
              <p:cNvSpPr txBox="1"/>
              <p:nvPr/>
            </p:nvSpPr>
            <p:spPr>
              <a:xfrm>
                <a:off x="8686095" y="1163740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nor/>
                          </m:rPr>
                          <a:rPr lang="ja-JP" altLang="en-US" sz="2400" dirty="0"/>
                          <m:t> 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C65185F-BB84-BC06-721C-1B36BB0D2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95" y="1163740"/>
                <a:ext cx="1512209" cy="461665"/>
              </a:xfrm>
              <a:prstGeom prst="rect">
                <a:avLst/>
              </a:prstGeom>
              <a:blipFill>
                <a:blip r:embed="rId3"/>
                <a:stretch>
                  <a:fillRect l="-1667" t="-10526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9C98188-B046-F760-A069-E92302D67EB0}"/>
              </a:ext>
            </a:extLst>
          </p:cNvPr>
          <p:cNvCxnSpPr>
            <a:cxnSpLocks/>
          </p:cNvCxnSpPr>
          <p:nvPr/>
        </p:nvCxnSpPr>
        <p:spPr>
          <a:xfrm>
            <a:off x="3424590" y="3429000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09688F1-4AEE-41AF-D604-893CCD549330}"/>
                  </a:ext>
                </a:extLst>
              </p:cNvPr>
              <p:cNvSpPr txBox="1"/>
              <p:nvPr/>
            </p:nvSpPr>
            <p:spPr>
              <a:xfrm>
                <a:off x="1002847" y="2205645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09688F1-4AEE-41AF-D604-893CCD549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47" y="2205645"/>
                <a:ext cx="302929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91A8962-F4A5-2D1C-BC4E-55B67C52BFE3}"/>
                  </a:ext>
                </a:extLst>
              </p:cNvPr>
              <p:cNvSpPr txBox="1"/>
              <p:nvPr/>
            </p:nvSpPr>
            <p:spPr>
              <a:xfrm>
                <a:off x="4222531" y="2916529"/>
                <a:ext cx="3383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91A8962-F4A5-2D1C-BC4E-55B67C52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31" y="2916529"/>
                <a:ext cx="3383920" cy="830997"/>
              </a:xfrm>
              <a:prstGeom prst="rect">
                <a:avLst/>
              </a:prstGeom>
              <a:blipFill>
                <a:blip r:embed="rId5"/>
                <a:stretch>
                  <a:fillRect l="-1493" t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25C1481-A59E-D967-6FA9-BCB020423F05}"/>
                  </a:ext>
                </a:extLst>
              </p:cNvPr>
              <p:cNvSpPr txBox="1"/>
              <p:nvPr/>
            </p:nvSpPr>
            <p:spPr>
              <a:xfrm>
                <a:off x="9352255" y="4474367"/>
                <a:ext cx="24672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25C1481-A59E-D967-6FA9-BCB020423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255" y="4474367"/>
                <a:ext cx="2467222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71228579-FEAB-CB3A-8629-7D2B0C58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3" y="2452956"/>
            <a:ext cx="391682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327AAE5-2C37-7ABA-149F-9B9650D3E00A}"/>
              </a:ext>
            </a:extLst>
          </p:cNvPr>
          <p:cNvSpPr/>
          <p:nvPr/>
        </p:nvSpPr>
        <p:spPr>
          <a:xfrm>
            <a:off x="386042" y="287691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19A6A53-AF7E-F096-ACB1-1510C4A24741}"/>
              </a:ext>
            </a:extLst>
          </p:cNvPr>
          <p:cNvCxnSpPr/>
          <p:nvPr/>
        </p:nvCxnSpPr>
        <p:spPr>
          <a:xfrm>
            <a:off x="542744" y="241777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32ED97E-4125-7F16-3FD3-6F2E92B5F7E2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32ED97E-4125-7F16-3FD3-6F2E92B5F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2C218897-799A-B203-EBE9-483E8ED4F4A7}"/>
                  </a:ext>
                </a:extLst>
              </p:cNvPr>
              <p:cNvSpPr txBox="1"/>
              <p:nvPr/>
            </p:nvSpPr>
            <p:spPr>
              <a:xfrm>
                <a:off x="326986" y="210437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2C218897-799A-B203-EBE9-483E8ED4F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2104374"/>
                <a:ext cx="431515" cy="374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8B514792-DA70-5AD1-BE77-47D45D080621}"/>
              </a:ext>
            </a:extLst>
          </p:cNvPr>
          <p:cNvCxnSpPr>
            <a:cxnSpLocks/>
          </p:cNvCxnSpPr>
          <p:nvPr/>
        </p:nvCxnSpPr>
        <p:spPr>
          <a:xfrm flipH="1">
            <a:off x="699444" y="3033617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78F1297F-4A92-FD54-1FC2-320ECA1E1C2F}"/>
              </a:ext>
            </a:extLst>
          </p:cNvPr>
          <p:cNvCxnSpPr>
            <a:cxnSpLocks/>
          </p:cNvCxnSpPr>
          <p:nvPr/>
        </p:nvCxnSpPr>
        <p:spPr>
          <a:xfrm>
            <a:off x="542743" y="3238788"/>
            <a:ext cx="0" cy="2591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6C93BE18-7549-96F0-1286-EA30727D87BF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6B2DB460-5981-2A9B-1C8D-8B98450CC57E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6B2DB460-5981-2A9B-1C8D-8B98450CC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46199140-3CB5-5E9E-508F-8FF318EDA728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1E6892C4-EB2E-24BF-057A-BA98F1DDF182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532A98F8-8B85-EC17-419C-FF8C89FE0897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30C5CD94-80B4-A1EE-B1C2-6F2539FFF4B2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01D48DB-0D2F-5B83-6D1A-17845BE38919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9DF37F3-866E-F7D4-51F0-54E3D80B2946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576B5599-5B6D-66A4-BFB4-4BFF41AC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7" name="直線矢印コネクタ 9226">
            <a:extLst>
              <a:ext uri="{FF2B5EF4-FFF2-40B4-BE49-F238E27FC236}">
                <a16:creationId xmlns:a16="http://schemas.microsoft.com/office/drawing/2014/main" id="{650D2AA8-F65A-25BE-E81E-4C5BB1C04009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正方形/長方形 9228">
            <a:extLst>
              <a:ext uri="{FF2B5EF4-FFF2-40B4-BE49-F238E27FC236}">
                <a16:creationId xmlns:a16="http://schemas.microsoft.com/office/drawing/2014/main" id="{1310739F-578B-C731-0EF2-EC399B4A820E}"/>
              </a:ext>
            </a:extLst>
          </p:cNvPr>
          <p:cNvSpPr/>
          <p:nvPr/>
        </p:nvSpPr>
        <p:spPr>
          <a:xfrm>
            <a:off x="2172288" y="386462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0" name="テキスト ボックス 9229">
                <a:extLst>
                  <a:ext uri="{FF2B5EF4-FFF2-40B4-BE49-F238E27FC236}">
                    <a16:creationId xmlns:a16="http://schemas.microsoft.com/office/drawing/2014/main" id="{F555B180-C138-264D-07C2-478B42053F94}"/>
                  </a:ext>
                </a:extLst>
              </p:cNvPr>
              <p:cNvSpPr txBox="1"/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30" name="テキスト ボックス 9229">
                <a:extLst>
                  <a:ext uri="{FF2B5EF4-FFF2-40B4-BE49-F238E27FC236}">
                    <a16:creationId xmlns:a16="http://schemas.microsoft.com/office/drawing/2014/main" id="{F555B180-C138-264D-07C2-478B4205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31" name="直線矢印コネクタ 9230">
            <a:extLst>
              <a:ext uri="{FF2B5EF4-FFF2-40B4-BE49-F238E27FC236}">
                <a16:creationId xmlns:a16="http://schemas.microsoft.com/office/drawing/2014/main" id="{933C4723-3BCA-5C94-B7E8-9BCB20E5C0AB}"/>
              </a:ext>
            </a:extLst>
          </p:cNvPr>
          <p:cNvCxnSpPr>
            <a:cxnSpLocks/>
          </p:cNvCxnSpPr>
          <p:nvPr/>
        </p:nvCxnSpPr>
        <p:spPr>
          <a:xfrm>
            <a:off x="2494373" y="4021142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直線矢印コネクタ 9238">
            <a:extLst>
              <a:ext uri="{FF2B5EF4-FFF2-40B4-BE49-F238E27FC236}">
                <a16:creationId xmlns:a16="http://schemas.microsoft.com/office/drawing/2014/main" id="{3E8325C8-D42D-276A-F090-B560CF680CE1}"/>
              </a:ext>
            </a:extLst>
          </p:cNvPr>
          <p:cNvCxnSpPr>
            <a:cxnSpLocks/>
          </p:cNvCxnSpPr>
          <p:nvPr/>
        </p:nvCxnSpPr>
        <p:spPr>
          <a:xfrm>
            <a:off x="2336116" y="4892882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正方形/長方形 9239">
            <a:extLst>
              <a:ext uri="{FF2B5EF4-FFF2-40B4-BE49-F238E27FC236}">
                <a16:creationId xmlns:a16="http://schemas.microsoft.com/office/drawing/2014/main" id="{CF2BCED0-A187-4E06-AEE4-33008A373E9A}"/>
              </a:ext>
            </a:extLst>
          </p:cNvPr>
          <p:cNvSpPr/>
          <p:nvPr/>
        </p:nvSpPr>
        <p:spPr>
          <a:xfrm>
            <a:off x="2188373" y="516589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9F2B4669-E0DD-F841-0FE1-671EA816858E}"/>
                  </a:ext>
                </a:extLst>
              </p:cNvPr>
              <p:cNvSpPr txBox="1"/>
              <p:nvPr/>
            </p:nvSpPr>
            <p:spPr>
              <a:xfrm>
                <a:off x="2680849" y="5135274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41" name="テキスト ボックス 9240">
                <a:extLst>
                  <a:ext uri="{FF2B5EF4-FFF2-40B4-BE49-F238E27FC236}">
                    <a16:creationId xmlns:a16="http://schemas.microsoft.com/office/drawing/2014/main" id="{9F2B4669-E0DD-F841-0FE1-671EA8168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49" y="5135274"/>
                <a:ext cx="872738" cy="374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42" name="直線矢印コネクタ 9241">
            <a:extLst>
              <a:ext uri="{FF2B5EF4-FFF2-40B4-BE49-F238E27FC236}">
                <a16:creationId xmlns:a16="http://schemas.microsoft.com/office/drawing/2014/main" id="{ED18A1EB-D39B-2FC3-2399-D348CB864340}"/>
              </a:ext>
            </a:extLst>
          </p:cNvPr>
          <p:cNvCxnSpPr>
            <a:cxnSpLocks/>
          </p:cNvCxnSpPr>
          <p:nvPr/>
        </p:nvCxnSpPr>
        <p:spPr>
          <a:xfrm>
            <a:off x="2510458" y="5322409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5" name="Picture 2" descr="Free cogwheel gear rack vector">
            <a:extLst>
              <a:ext uri="{FF2B5EF4-FFF2-40B4-BE49-F238E27FC236}">
                <a16:creationId xmlns:a16="http://schemas.microsoft.com/office/drawing/2014/main" id="{06A6A689-0971-FF83-C6EC-61C1C261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2" descr="Free cogwheel gear rack vector">
            <a:extLst>
              <a:ext uri="{FF2B5EF4-FFF2-40B4-BE49-F238E27FC236}">
                <a16:creationId xmlns:a16="http://schemas.microsoft.com/office/drawing/2014/main" id="{7267722D-0992-DE4A-49EE-EF3AFA65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5" y="4784918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2" descr="Free cogwheel gear rack vector">
            <a:extLst>
              <a:ext uri="{FF2B5EF4-FFF2-40B4-BE49-F238E27FC236}">
                <a16:creationId xmlns:a16="http://schemas.microsoft.com/office/drawing/2014/main" id="{168EDC82-AD41-4F79-545D-DB8FBE8E8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2" y="5374083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50" name="直線矢印コネクタ 9249">
            <a:extLst>
              <a:ext uri="{FF2B5EF4-FFF2-40B4-BE49-F238E27FC236}">
                <a16:creationId xmlns:a16="http://schemas.microsoft.com/office/drawing/2014/main" id="{18849856-3C35-EDA4-9453-4865D64B6777}"/>
              </a:ext>
            </a:extLst>
          </p:cNvPr>
          <p:cNvCxnSpPr>
            <a:cxnSpLocks/>
          </p:cNvCxnSpPr>
          <p:nvPr/>
        </p:nvCxnSpPr>
        <p:spPr>
          <a:xfrm>
            <a:off x="3424590" y="4120352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DBE227D8-D73B-EE1E-588F-61C4ACE01AFE}"/>
                  </a:ext>
                </a:extLst>
              </p:cNvPr>
              <p:cNvSpPr txBox="1"/>
              <p:nvPr/>
            </p:nvSpPr>
            <p:spPr>
              <a:xfrm>
                <a:off x="4256257" y="3607881"/>
                <a:ext cx="33501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DBE227D8-D73B-EE1E-588F-61C4ACE0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57" y="3607881"/>
                <a:ext cx="3350193" cy="830997"/>
              </a:xfrm>
              <a:prstGeom prst="rect">
                <a:avLst/>
              </a:prstGeom>
              <a:blipFill>
                <a:blip r:embed="rId13"/>
                <a:stretch>
                  <a:fillRect l="-1509" t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52" name="直線矢印コネクタ 9251">
            <a:extLst>
              <a:ext uri="{FF2B5EF4-FFF2-40B4-BE49-F238E27FC236}">
                <a16:creationId xmlns:a16="http://schemas.microsoft.com/office/drawing/2014/main" id="{6A2EAFB6-C1EA-EC19-D3F6-3DC4BE944AB9}"/>
              </a:ext>
            </a:extLst>
          </p:cNvPr>
          <p:cNvCxnSpPr>
            <a:cxnSpLocks/>
          </p:cNvCxnSpPr>
          <p:nvPr/>
        </p:nvCxnSpPr>
        <p:spPr>
          <a:xfrm>
            <a:off x="3424590" y="5500012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630D87E-5B83-C4A1-1156-2B29359D6262}"/>
                  </a:ext>
                </a:extLst>
              </p:cNvPr>
              <p:cNvSpPr txBox="1"/>
              <p:nvPr/>
            </p:nvSpPr>
            <p:spPr>
              <a:xfrm>
                <a:off x="876324" y="2451748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630D87E-5B83-C4A1-1156-2B29359D6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24" y="2451748"/>
                <a:ext cx="3029295" cy="369332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2335553-8765-6491-BE40-69EAC5E34171}"/>
                  </a:ext>
                </a:extLst>
              </p:cNvPr>
              <p:cNvSpPr txBox="1"/>
              <p:nvPr/>
            </p:nvSpPr>
            <p:spPr>
              <a:xfrm>
                <a:off x="4239394" y="4973777"/>
                <a:ext cx="33501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2335553-8765-6491-BE40-69EAC5E34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394" y="4973777"/>
                <a:ext cx="3350193" cy="830997"/>
              </a:xfrm>
              <a:prstGeom prst="rect">
                <a:avLst/>
              </a:prstGeom>
              <a:blipFill>
                <a:blip r:embed="rId15"/>
                <a:stretch>
                  <a:fillRect l="-1509" t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40D504D-2213-AA08-E9C2-B13F1E262EBC}"/>
              </a:ext>
            </a:extLst>
          </p:cNvPr>
          <p:cNvSpPr txBox="1"/>
          <p:nvPr/>
        </p:nvSpPr>
        <p:spPr>
          <a:xfrm rot="16200000">
            <a:off x="1995348" y="4247681"/>
            <a:ext cx="39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…</a:t>
            </a:r>
            <a:endParaRPr kumimoji="1" lang="ja-JP" altLang="en-US" sz="32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DF9E46A-D83C-DAD3-DB4D-86B6D3FFB8A9}"/>
              </a:ext>
            </a:extLst>
          </p:cNvPr>
          <p:cNvSpPr txBox="1"/>
          <p:nvPr/>
        </p:nvSpPr>
        <p:spPr>
          <a:xfrm rot="16200000">
            <a:off x="5372113" y="4300717"/>
            <a:ext cx="39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…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0B82D85F-5526-3E43-4165-91CFB6F90A7B}"/>
                  </a:ext>
                </a:extLst>
              </p:cNvPr>
              <p:cNvSpPr txBox="1"/>
              <p:nvPr/>
            </p:nvSpPr>
            <p:spPr>
              <a:xfrm>
                <a:off x="1155254" y="2797409"/>
                <a:ext cx="8539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0B82D85F-5526-3E43-4165-91CFB6F90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54" y="2797409"/>
                <a:ext cx="853909" cy="400110"/>
              </a:xfrm>
              <a:prstGeom prst="rect">
                <a:avLst/>
              </a:prstGeom>
              <a:blipFill>
                <a:blip r:embed="rId16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69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DA1C4-21E6-671D-4C4D-370552E84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円/楕円 48">
            <a:extLst>
              <a:ext uri="{FF2B5EF4-FFF2-40B4-BE49-F238E27FC236}">
                <a16:creationId xmlns:a16="http://schemas.microsoft.com/office/drawing/2014/main" id="{B66241A7-23B1-46A4-9CEA-17A3D77BA671}"/>
              </a:ext>
            </a:extLst>
          </p:cNvPr>
          <p:cNvSpPr/>
          <p:nvPr/>
        </p:nvSpPr>
        <p:spPr>
          <a:xfrm>
            <a:off x="3935760" y="2883146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8D43BAA2-FB14-F491-39DC-BC31E1D311F1}"/>
              </a:ext>
            </a:extLst>
          </p:cNvPr>
          <p:cNvSpPr/>
          <p:nvPr/>
        </p:nvSpPr>
        <p:spPr>
          <a:xfrm>
            <a:off x="3882234" y="3559761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C7AE5EA3-9625-6F80-2391-88B3724973A7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</a:t>
            </a:r>
          </a:p>
        </p:txBody>
      </p:sp>
      <p:grpSp>
        <p:nvGrpSpPr>
          <p:cNvPr id="2" name="Group 288">
            <a:extLst>
              <a:ext uri="{FF2B5EF4-FFF2-40B4-BE49-F238E27FC236}">
                <a16:creationId xmlns:a16="http://schemas.microsoft.com/office/drawing/2014/main" id="{5B5AA946-7823-FC0B-AA76-11A2037A502E}"/>
              </a:ext>
            </a:extLst>
          </p:cNvPr>
          <p:cNvGrpSpPr>
            <a:grpSpLocks/>
          </p:cNvGrpSpPr>
          <p:nvPr/>
        </p:nvGrpSpPr>
        <p:grpSpPr bwMode="auto">
          <a:xfrm>
            <a:off x="1624390" y="1429141"/>
            <a:ext cx="638202" cy="812987"/>
            <a:chOff x="201" y="576"/>
            <a:chExt cx="1055" cy="1344"/>
          </a:xfrm>
        </p:grpSpPr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22866B1C-474A-81C7-CA56-72D055974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14" name="AutoShape 28">
                <a:extLst>
                  <a:ext uri="{FF2B5EF4-FFF2-40B4-BE49-F238E27FC236}">
                    <a16:creationId xmlns:a16="http://schemas.microsoft.com/office/drawing/2014/main" id="{2FB0D689-22D8-74E2-162E-27F877BDC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5" name="AutoShape 29">
                <a:extLst>
                  <a:ext uri="{FF2B5EF4-FFF2-40B4-BE49-F238E27FC236}">
                    <a16:creationId xmlns:a16="http://schemas.microsoft.com/office/drawing/2014/main" id="{5BFF47E2-D784-6131-9BC0-A765B113B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3CDA2979-9547-7659-F4CA-51736A4F1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7349A9B1-534D-7E0D-8009-9D8F1C8A6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68C3531A-761A-2A1B-EFBC-20F9727B2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EB3DD132-1CC9-0BFB-6568-53579E518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0" name="AutoShape 34">
                <a:extLst>
                  <a:ext uri="{FF2B5EF4-FFF2-40B4-BE49-F238E27FC236}">
                    <a16:creationId xmlns:a16="http://schemas.microsoft.com/office/drawing/2014/main" id="{128901CD-04C7-8F39-E103-BFA753D41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5B205AFF-C74F-711E-1DA1-662143708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5" name="AutoShape 22">
                <a:extLst>
                  <a:ext uri="{FF2B5EF4-FFF2-40B4-BE49-F238E27FC236}">
                    <a16:creationId xmlns:a16="http://schemas.microsoft.com/office/drawing/2014/main" id="{C2E5D14D-1F42-D17F-DFBE-9CD594BE8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6" name="AutoShape 19">
                <a:extLst>
                  <a:ext uri="{FF2B5EF4-FFF2-40B4-BE49-F238E27FC236}">
                    <a16:creationId xmlns:a16="http://schemas.microsoft.com/office/drawing/2014/main" id="{65607AA3-53A4-9535-1A5F-52FAE9F8B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CFFCF5DD-16EC-3DDB-94B6-6D80817EA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C036EE44-0AAF-34CA-91E4-718DECF65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0" name="AutoShape 12">
                <a:extLst>
                  <a:ext uri="{FF2B5EF4-FFF2-40B4-BE49-F238E27FC236}">
                    <a16:creationId xmlns:a16="http://schemas.microsoft.com/office/drawing/2014/main" id="{AA95BADB-5190-28AB-BCE7-0E01EF8F2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B9E5FFDC-5D9E-06D9-6C9A-4AEC71ABA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243537D1-2BBB-BCE5-A9AC-FF61B50ED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21" name="Group 287">
            <a:extLst>
              <a:ext uri="{FF2B5EF4-FFF2-40B4-BE49-F238E27FC236}">
                <a16:creationId xmlns:a16="http://schemas.microsoft.com/office/drawing/2014/main" id="{A0B9B136-FEED-7752-6156-686B2601B2BA}"/>
              </a:ext>
            </a:extLst>
          </p:cNvPr>
          <p:cNvGrpSpPr>
            <a:grpSpLocks/>
          </p:cNvGrpSpPr>
          <p:nvPr/>
        </p:nvGrpSpPr>
        <p:grpSpPr bwMode="auto">
          <a:xfrm>
            <a:off x="9423500" y="1432881"/>
            <a:ext cx="617399" cy="786489"/>
            <a:chOff x="201" y="2380"/>
            <a:chExt cx="1055" cy="1344"/>
          </a:xfrm>
        </p:grpSpPr>
        <p:grpSp>
          <p:nvGrpSpPr>
            <p:cNvPr id="22" name="Group 114">
              <a:extLst>
                <a:ext uri="{FF2B5EF4-FFF2-40B4-BE49-F238E27FC236}">
                  <a16:creationId xmlns:a16="http://schemas.microsoft.com/office/drawing/2014/main" id="{F971CF11-2DFA-E9ED-6FAD-69F9E5651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id="{BC367043-D19A-CE06-D3E3-66757F7B5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id="{19695F2E-4142-6A2F-87BF-437083FF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D8EA066E-1FB7-E27B-39FF-624F0EA85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4" name="Oval 118">
                <a:extLst>
                  <a:ext uri="{FF2B5EF4-FFF2-40B4-BE49-F238E27FC236}">
                    <a16:creationId xmlns:a16="http://schemas.microsoft.com/office/drawing/2014/main" id="{6D2A1804-5E1C-3889-10BC-77358D10F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5" name="AutoShape 119">
                <a:extLst>
                  <a:ext uri="{FF2B5EF4-FFF2-40B4-BE49-F238E27FC236}">
                    <a16:creationId xmlns:a16="http://schemas.microsoft.com/office/drawing/2014/main" id="{37D09654-FF36-947C-2587-6D49A4022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36" name="Rectangle 120">
                <a:extLst>
                  <a:ext uri="{FF2B5EF4-FFF2-40B4-BE49-F238E27FC236}">
                    <a16:creationId xmlns:a16="http://schemas.microsoft.com/office/drawing/2014/main" id="{A1349E92-2D4D-EA1E-A0A1-E7AA823CD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7" name="AutoShape 121">
                <a:extLst>
                  <a:ext uri="{FF2B5EF4-FFF2-40B4-BE49-F238E27FC236}">
                    <a16:creationId xmlns:a16="http://schemas.microsoft.com/office/drawing/2014/main" id="{2D82D1B9-2806-E62D-0380-84C07A224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id="{ABAE8A9D-3A6E-2403-6CCE-040B7942D2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7BA41AD7-1F09-DC78-D35A-4F10ECD77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F45048F4-BE8B-3E5A-B395-1D8053094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6" name="Oval 125">
                <a:extLst>
                  <a:ext uri="{FF2B5EF4-FFF2-40B4-BE49-F238E27FC236}">
                    <a16:creationId xmlns:a16="http://schemas.microsoft.com/office/drawing/2014/main" id="{2A6437DC-A498-ECE5-9882-8DD24CCA2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7" name="Oval 126">
                <a:extLst>
                  <a:ext uri="{FF2B5EF4-FFF2-40B4-BE49-F238E27FC236}">
                    <a16:creationId xmlns:a16="http://schemas.microsoft.com/office/drawing/2014/main" id="{FA1D6A7A-0F19-1CA8-0CCF-4109AE82F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28" name="AutoShape 127">
                <a:extLst>
                  <a:ext uri="{FF2B5EF4-FFF2-40B4-BE49-F238E27FC236}">
                    <a16:creationId xmlns:a16="http://schemas.microsoft.com/office/drawing/2014/main" id="{D28A771A-9597-8BBA-1516-370F01AC2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2DF2321C-EA7C-D3A4-A333-51B41DE97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30" name="AutoShape 129">
                <a:extLst>
                  <a:ext uri="{FF2B5EF4-FFF2-40B4-BE49-F238E27FC236}">
                    <a16:creationId xmlns:a16="http://schemas.microsoft.com/office/drawing/2014/main" id="{2F3D772C-8B99-6942-DD4C-19779CDBF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31F4378-C64E-588C-D385-60B745AA145A}"/>
                  </a:ext>
                </a:extLst>
              </p:cNvPr>
              <p:cNvSpPr txBox="1"/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nor/>
                            </m:rPr>
                            <a:rPr lang="ja-JP" altLang="en-US" sz="2400" dirty="0"/>
                            <m:t> 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31F4378-C64E-588C-D385-60B745AA1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62" y="1098636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 r="-7358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2F2E022-A67E-BABE-EB37-0A7FFEB5E781}"/>
                  </a:ext>
                </a:extLst>
              </p:cNvPr>
              <p:cNvSpPr txBox="1"/>
              <p:nvPr/>
            </p:nvSpPr>
            <p:spPr>
              <a:xfrm>
                <a:off x="8187814" y="1163740"/>
                <a:ext cx="1512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nor/>
                          </m:rPr>
                          <a:rPr lang="ja-JP" altLang="en-US" sz="2400" dirty="0"/>
                          <m:t> 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2F2E022-A67E-BABE-EB37-0A7FFEB5E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814" y="1163740"/>
                <a:ext cx="1512209" cy="461665"/>
              </a:xfrm>
              <a:prstGeom prst="rect">
                <a:avLst/>
              </a:prstGeom>
              <a:blipFill>
                <a:blip r:embed="rId3"/>
                <a:stretch>
                  <a:fillRect l="-833" t="-10526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E1BC27B-34A7-76D4-CD0E-EB81E7610E3D}"/>
              </a:ext>
            </a:extLst>
          </p:cNvPr>
          <p:cNvCxnSpPr>
            <a:cxnSpLocks/>
          </p:cNvCxnSpPr>
          <p:nvPr/>
        </p:nvCxnSpPr>
        <p:spPr>
          <a:xfrm>
            <a:off x="3424590" y="3429000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627C465-136B-9B67-BE87-CC772C04D573}"/>
                  </a:ext>
                </a:extLst>
              </p:cNvPr>
              <p:cNvSpPr txBox="1"/>
              <p:nvPr/>
            </p:nvSpPr>
            <p:spPr>
              <a:xfrm>
                <a:off x="1002847" y="2205645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627C465-136B-9B67-BE87-CC772C04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47" y="2205645"/>
                <a:ext cx="302929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2C0B64E-CCB7-3F90-51FE-4E691473052F}"/>
                  </a:ext>
                </a:extLst>
              </p:cNvPr>
              <p:cNvSpPr txBox="1"/>
              <p:nvPr/>
            </p:nvSpPr>
            <p:spPr>
              <a:xfrm>
                <a:off x="4222531" y="2916529"/>
                <a:ext cx="3383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2C0B64E-CCB7-3F90-51FE-4E6914730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31" y="2916529"/>
                <a:ext cx="3383920" cy="830997"/>
              </a:xfrm>
              <a:prstGeom prst="rect">
                <a:avLst/>
              </a:prstGeom>
              <a:blipFill>
                <a:blip r:embed="rId5"/>
                <a:stretch>
                  <a:fillRect l="-1493" t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ree cogwheel gear rack vector">
            <a:extLst>
              <a:ext uri="{FF2B5EF4-FFF2-40B4-BE49-F238E27FC236}">
                <a16:creationId xmlns:a16="http://schemas.microsoft.com/office/drawing/2014/main" id="{D95283E6-85BD-44C4-FE9A-61A68DA8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3" y="2452956"/>
            <a:ext cx="391682" cy="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7CE9EEF-DF5B-2150-BB42-03F1DE9A6845}"/>
              </a:ext>
            </a:extLst>
          </p:cNvPr>
          <p:cNvSpPr/>
          <p:nvPr/>
        </p:nvSpPr>
        <p:spPr>
          <a:xfrm>
            <a:off x="386042" y="287691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0B5ECE2-7800-30A6-E5D0-C40C62FDAEAE}"/>
              </a:ext>
            </a:extLst>
          </p:cNvPr>
          <p:cNvCxnSpPr/>
          <p:nvPr/>
        </p:nvCxnSpPr>
        <p:spPr>
          <a:xfrm>
            <a:off x="542744" y="2417776"/>
            <a:ext cx="0" cy="458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CBA0D59-A790-1684-0A5D-D23AB4451D46}"/>
                  </a:ext>
                </a:extLst>
              </p:cNvPr>
              <p:cNvSpPr txBox="1"/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CBA0D59-A790-1684-0A5D-D23AB4451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23" y="3247779"/>
                <a:ext cx="872738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2C89AFDD-D08A-65F7-7F6B-7C9842B0A543}"/>
                  </a:ext>
                </a:extLst>
              </p:cNvPr>
              <p:cNvSpPr txBox="1"/>
              <p:nvPr/>
            </p:nvSpPr>
            <p:spPr>
              <a:xfrm>
                <a:off x="326986" y="2104374"/>
                <a:ext cx="43151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2C89AFDD-D08A-65F7-7F6B-7C9842B0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6" y="2104374"/>
                <a:ext cx="431515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79C5CAE9-0F9B-C66E-A57E-BA4DF9153A64}"/>
              </a:ext>
            </a:extLst>
          </p:cNvPr>
          <p:cNvCxnSpPr>
            <a:cxnSpLocks/>
          </p:cNvCxnSpPr>
          <p:nvPr/>
        </p:nvCxnSpPr>
        <p:spPr>
          <a:xfrm flipH="1">
            <a:off x="699444" y="3033617"/>
            <a:ext cx="5806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矢印コネクタ 9219">
            <a:extLst>
              <a:ext uri="{FF2B5EF4-FFF2-40B4-BE49-F238E27FC236}">
                <a16:creationId xmlns:a16="http://schemas.microsoft.com/office/drawing/2014/main" id="{9CFE6046-BCFF-610C-55A4-0820E33F3B72}"/>
              </a:ext>
            </a:extLst>
          </p:cNvPr>
          <p:cNvCxnSpPr>
            <a:cxnSpLocks/>
          </p:cNvCxnSpPr>
          <p:nvPr/>
        </p:nvCxnSpPr>
        <p:spPr>
          <a:xfrm>
            <a:off x="542743" y="3238788"/>
            <a:ext cx="0" cy="2591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直線矢印コネクタ 9227">
            <a:extLst>
              <a:ext uri="{FF2B5EF4-FFF2-40B4-BE49-F238E27FC236}">
                <a16:creationId xmlns:a16="http://schemas.microsoft.com/office/drawing/2014/main" id="{3EA7E2A3-9058-BA9E-FC4B-137E4667B1D7}"/>
              </a:ext>
            </a:extLst>
          </p:cNvPr>
          <p:cNvCxnSpPr>
            <a:cxnSpLocks/>
          </p:cNvCxnSpPr>
          <p:nvPr/>
        </p:nvCxnSpPr>
        <p:spPr>
          <a:xfrm>
            <a:off x="542743" y="3429000"/>
            <a:ext cx="6164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22154D6B-0AD0-C33C-DCB4-14776A8E364A}"/>
                  </a:ext>
                </a:extLst>
              </p:cNvPr>
              <p:cNvSpPr txBox="1"/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32" name="テキスト ボックス 9231">
                <a:extLst>
                  <a:ext uri="{FF2B5EF4-FFF2-40B4-BE49-F238E27FC236}">
                    <a16:creationId xmlns:a16="http://schemas.microsoft.com/office/drawing/2014/main" id="{22154D6B-0AD0-C33C-DCB4-14776A8E3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1" y="3238788"/>
                <a:ext cx="872738" cy="374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4" name="正方形/長方形 9233">
            <a:extLst>
              <a:ext uri="{FF2B5EF4-FFF2-40B4-BE49-F238E27FC236}">
                <a16:creationId xmlns:a16="http://schemas.microsoft.com/office/drawing/2014/main" id="{FA67C2BE-3E02-418E-9551-05C454128210}"/>
              </a:ext>
            </a:extLst>
          </p:cNvPr>
          <p:cNvSpPr/>
          <p:nvPr/>
        </p:nvSpPr>
        <p:spPr>
          <a:xfrm>
            <a:off x="2163330" y="327821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35" name="直線矢印コネクタ 9234">
            <a:extLst>
              <a:ext uri="{FF2B5EF4-FFF2-40B4-BE49-F238E27FC236}">
                <a16:creationId xmlns:a16="http://schemas.microsoft.com/office/drawing/2014/main" id="{BECBD766-CD57-5329-6DCE-02ED13772306}"/>
              </a:ext>
            </a:extLst>
          </p:cNvPr>
          <p:cNvCxnSpPr>
            <a:cxnSpLocks/>
          </p:cNvCxnSpPr>
          <p:nvPr/>
        </p:nvCxnSpPr>
        <p:spPr>
          <a:xfrm>
            <a:off x="1831506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4DCBD13E-6C82-ECA3-E126-03666C3E4C73}"/>
              </a:ext>
            </a:extLst>
          </p:cNvPr>
          <p:cNvCxnSpPr>
            <a:cxnSpLocks/>
          </p:cNvCxnSpPr>
          <p:nvPr/>
        </p:nvCxnSpPr>
        <p:spPr>
          <a:xfrm>
            <a:off x="2476732" y="3434914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直線矢印コネクタ 9237">
            <a:extLst>
              <a:ext uri="{FF2B5EF4-FFF2-40B4-BE49-F238E27FC236}">
                <a16:creationId xmlns:a16="http://schemas.microsoft.com/office/drawing/2014/main" id="{06AFF5CF-805B-DD6F-EA63-4764C6D90B44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42B1ADF-6410-040E-5C6F-0382315B7DF7}"/>
              </a:ext>
            </a:extLst>
          </p:cNvPr>
          <p:cNvSpPr/>
          <p:nvPr/>
        </p:nvSpPr>
        <p:spPr>
          <a:xfrm>
            <a:off x="10272464" y="42284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C2A0028-7F46-FAB7-2AB1-A37183378E06}"/>
              </a:ext>
            </a:extLst>
          </p:cNvPr>
          <p:cNvSpPr txBox="1"/>
          <p:nvPr/>
        </p:nvSpPr>
        <p:spPr>
          <a:xfrm>
            <a:off x="10585866" y="397694"/>
            <a:ext cx="17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KDF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2" descr="Free cogwheel gear rack vector">
            <a:extLst>
              <a:ext uri="{FF2B5EF4-FFF2-40B4-BE49-F238E27FC236}">
                <a16:creationId xmlns:a16="http://schemas.microsoft.com/office/drawing/2014/main" id="{C87F9B66-93AE-9879-28A8-4B6EE89E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7" name="直線矢印コネクタ 9226">
            <a:extLst>
              <a:ext uri="{FF2B5EF4-FFF2-40B4-BE49-F238E27FC236}">
                <a16:creationId xmlns:a16="http://schemas.microsoft.com/office/drawing/2014/main" id="{A360C2B9-D0A2-5B16-2462-040CC46A01E9}"/>
              </a:ext>
            </a:extLst>
          </p:cNvPr>
          <p:cNvCxnSpPr>
            <a:cxnSpLocks/>
          </p:cNvCxnSpPr>
          <p:nvPr/>
        </p:nvCxnSpPr>
        <p:spPr>
          <a:xfrm>
            <a:off x="2320031" y="3591615"/>
            <a:ext cx="0" cy="297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正方形/長方形 9228">
            <a:extLst>
              <a:ext uri="{FF2B5EF4-FFF2-40B4-BE49-F238E27FC236}">
                <a16:creationId xmlns:a16="http://schemas.microsoft.com/office/drawing/2014/main" id="{09CF30EC-DD12-7545-B1D6-46B27EED8660}"/>
              </a:ext>
            </a:extLst>
          </p:cNvPr>
          <p:cNvSpPr/>
          <p:nvPr/>
        </p:nvSpPr>
        <p:spPr>
          <a:xfrm>
            <a:off x="2172288" y="3864626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0" name="テキスト ボックス 9229">
                <a:extLst>
                  <a:ext uri="{FF2B5EF4-FFF2-40B4-BE49-F238E27FC236}">
                    <a16:creationId xmlns:a16="http://schemas.microsoft.com/office/drawing/2014/main" id="{3D3D7895-174F-3E58-265D-E05D2679F918}"/>
                  </a:ext>
                </a:extLst>
              </p:cNvPr>
              <p:cNvSpPr txBox="1"/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30" name="テキスト ボックス 9229">
                <a:extLst>
                  <a:ext uri="{FF2B5EF4-FFF2-40B4-BE49-F238E27FC236}">
                    <a16:creationId xmlns:a16="http://schemas.microsoft.com/office/drawing/2014/main" id="{3D3D7895-174F-3E58-265D-E05D2679F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64" y="3834007"/>
                <a:ext cx="872738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31" name="直線矢印コネクタ 9230">
            <a:extLst>
              <a:ext uri="{FF2B5EF4-FFF2-40B4-BE49-F238E27FC236}">
                <a16:creationId xmlns:a16="http://schemas.microsoft.com/office/drawing/2014/main" id="{A0212787-F5CE-7872-B853-BDE34E11AA52}"/>
              </a:ext>
            </a:extLst>
          </p:cNvPr>
          <p:cNvCxnSpPr>
            <a:cxnSpLocks/>
          </p:cNvCxnSpPr>
          <p:nvPr/>
        </p:nvCxnSpPr>
        <p:spPr>
          <a:xfrm>
            <a:off x="2494373" y="4021142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5" name="Picture 2" descr="Free cogwheel gear rack vector">
            <a:extLst>
              <a:ext uri="{FF2B5EF4-FFF2-40B4-BE49-F238E27FC236}">
                <a16:creationId xmlns:a16="http://schemas.microsoft.com/office/drawing/2014/main" id="{988A5187-122D-285A-A082-95716284A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8" y="3483652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50" name="直線矢印コネクタ 9249">
            <a:extLst>
              <a:ext uri="{FF2B5EF4-FFF2-40B4-BE49-F238E27FC236}">
                <a16:creationId xmlns:a16="http://schemas.microsoft.com/office/drawing/2014/main" id="{D21C44A2-5F35-F10E-B698-BAEA7B0072EB}"/>
              </a:ext>
            </a:extLst>
          </p:cNvPr>
          <p:cNvCxnSpPr>
            <a:cxnSpLocks/>
          </p:cNvCxnSpPr>
          <p:nvPr/>
        </p:nvCxnSpPr>
        <p:spPr>
          <a:xfrm>
            <a:off x="3424590" y="4120352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9F41DD2A-45C9-ABB9-3DCF-D142994FCF8E}"/>
                  </a:ext>
                </a:extLst>
              </p:cNvPr>
              <p:cNvSpPr txBox="1"/>
              <p:nvPr/>
            </p:nvSpPr>
            <p:spPr>
              <a:xfrm>
                <a:off x="4256257" y="3607881"/>
                <a:ext cx="33501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9F41DD2A-45C9-ABB9-3DCF-D142994FC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57" y="3607881"/>
                <a:ext cx="3350193" cy="830997"/>
              </a:xfrm>
              <a:prstGeom prst="rect">
                <a:avLst/>
              </a:prstGeom>
              <a:blipFill>
                <a:blip r:embed="rId11"/>
                <a:stretch>
                  <a:fillRect l="-1509" t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E223B41-33BA-C07B-C69F-07A3444A9D0F}"/>
                  </a:ext>
                </a:extLst>
              </p:cNvPr>
              <p:cNvSpPr txBox="1"/>
              <p:nvPr/>
            </p:nvSpPr>
            <p:spPr>
              <a:xfrm>
                <a:off x="876324" y="2451748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E223B41-33BA-C07B-C69F-07A3444A9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24" y="2451748"/>
                <a:ext cx="3029295" cy="369332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25BBA4E-1858-A02C-05BC-E566B1E06E31}"/>
                  </a:ext>
                </a:extLst>
              </p:cNvPr>
              <p:cNvSpPr txBox="1"/>
              <p:nvPr/>
            </p:nvSpPr>
            <p:spPr>
              <a:xfrm>
                <a:off x="1155254" y="2797409"/>
                <a:ext cx="8539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25BBA4E-1858-A02C-05BC-E566B1E0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54" y="2797409"/>
                <a:ext cx="853909" cy="400110"/>
              </a:xfrm>
              <a:prstGeom prst="rect">
                <a:avLst/>
              </a:prstGeom>
              <a:blipFill>
                <a:blip r:embed="rId13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51">
            <a:extLst>
              <a:ext uri="{FF2B5EF4-FFF2-40B4-BE49-F238E27FC236}">
                <a16:creationId xmlns:a16="http://schemas.microsoft.com/office/drawing/2014/main" id="{BDB83C14-B44E-0751-1EA0-4DFEF7EE3A3C}"/>
              </a:ext>
            </a:extLst>
          </p:cNvPr>
          <p:cNvSpPr/>
          <p:nvPr/>
        </p:nvSpPr>
        <p:spPr>
          <a:xfrm>
            <a:off x="3990743" y="4640328"/>
            <a:ext cx="3615706" cy="5458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447E0AEB-AD52-BE00-7992-2998562036A1}"/>
              </a:ext>
            </a:extLst>
          </p:cNvPr>
          <p:cNvSpPr/>
          <p:nvPr/>
        </p:nvSpPr>
        <p:spPr>
          <a:xfrm>
            <a:off x="3965881" y="5183292"/>
            <a:ext cx="3615706" cy="5458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8CEA409-1A73-7B70-10CA-30D0D65FCF25}"/>
              </a:ext>
            </a:extLst>
          </p:cNvPr>
          <p:cNvCxnSpPr>
            <a:cxnSpLocks/>
          </p:cNvCxnSpPr>
          <p:nvPr/>
        </p:nvCxnSpPr>
        <p:spPr>
          <a:xfrm>
            <a:off x="3529693" y="513769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CB98E42-3ADE-83B8-D171-E6C9CD697DCB}"/>
                  </a:ext>
                </a:extLst>
              </p:cNvPr>
              <p:cNvSpPr txBox="1"/>
              <p:nvPr/>
            </p:nvSpPr>
            <p:spPr>
              <a:xfrm>
                <a:off x="4222531" y="4625223"/>
                <a:ext cx="29769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nor/>
                        </m:rPr>
                        <a:rPr lang="en-US" altLang="ja-JP" sz="2400" dirty="0"/>
                        <m:t>,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ja-JP" sz="2400" dirty="0"/>
                        <m:t>)</m:t>
                      </m:r>
                    </m:oMath>
                  </m:oMathPara>
                </a14:m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CB98E42-3ADE-83B8-D171-E6C9CD697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31" y="4625223"/>
                <a:ext cx="2976921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77FAE6E3-1040-5BFF-C772-2886061F7B71}"/>
                  </a:ext>
                </a:extLst>
              </p:cNvPr>
              <p:cNvSpPr txBox="1"/>
              <p:nvPr/>
            </p:nvSpPr>
            <p:spPr>
              <a:xfrm>
                <a:off x="4256257" y="5234667"/>
                <a:ext cx="29769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nor/>
                        </m:rPr>
                        <a:rPr lang="en-US" altLang="ja-JP" sz="2400" dirty="0"/>
                        <m:t>,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ja-JP" sz="2400" dirty="0"/>
                        <m:t>)</m:t>
                      </m:r>
                    </m:oMath>
                  </m:oMathPara>
                </a14:m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16" name="テキスト ボックス 9215">
                <a:extLst>
                  <a:ext uri="{FF2B5EF4-FFF2-40B4-BE49-F238E27FC236}">
                    <a16:creationId xmlns:a16="http://schemas.microsoft.com/office/drawing/2014/main" id="{77FAE6E3-1040-5BFF-C772-2886061F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57" y="5234667"/>
                <a:ext cx="2976921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17" name="直線矢印コネクタ 9216">
            <a:extLst>
              <a:ext uri="{FF2B5EF4-FFF2-40B4-BE49-F238E27FC236}">
                <a16:creationId xmlns:a16="http://schemas.microsoft.com/office/drawing/2014/main" id="{28E76291-856A-78FF-9D06-0F6DE4035B87}"/>
              </a:ext>
            </a:extLst>
          </p:cNvPr>
          <p:cNvCxnSpPr>
            <a:cxnSpLocks/>
          </p:cNvCxnSpPr>
          <p:nvPr/>
        </p:nvCxnSpPr>
        <p:spPr>
          <a:xfrm>
            <a:off x="3537502" y="5650165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円/楕円 9235">
            <a:extLst>
              <a:ext uri="{FF2B5EF4-FFF2-40B4-BE49-F238E27FC236}">
                <a16:creationId xmlns:a16="http://schemas.microsoft.com/office/drawing/2014/main" id="{FA66BE7A-7504-279F-7251-C4CD2F3E943F}"/>
              </a:ext>
            </a:extLst>
          </p:cNvPr>
          <p:cNvSpPr/>
          <p:nvPr/>
        </p:nvSpPr>
        <p:spPr>
          <a:xfrm>
            <a:off x="3885225" y="6141589"/>
            <a:ext cx="3960440" cy="5458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43" name="直線矢印コネクタ 9242">
            <a:extLst>
              <a:ext uri="{FF2B5EF4-FFF2-40B4-BE49-F238E27FC236}">
                <a16:creationId xmlns:a16="http://schemas.microsoft.com/office/drawing/2014/main" id="{221918C1-9355-A48E-382F-EF7100859074}"/>
              </a:ext>
            </a:extLst>
          </p:cNvPr>
          <p:cNvCxnSpPr>
            <a:cxnSpLocks/>
          </p:cNvCxnSpPr>
          <p:nvPr/>
        </p:nvCxnSpPr>
        <p:spPr>
          <a:xfrm>
            <a:off x="3374055" y="6687443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44" name="テキスト ボックス 9243">
                <a:extLst>
                  <a:ext uri="{FF2B5EF4-FFF2-40B4-BE49-F238E27FC236}">
                    <a16:creationId xmlns:a16="http://schemas.microsoft.com/office/drawing/2014/main" id="{DDBCAE8D-71D1-B11C-5BAA-7CE9A1340179}"/>
                  </a:ext>
                </a:extLst>
              </p:cNvPr>
              <p:cNvSpPr txBox="1"/>
              <p:nvPr/>
            </p:nvSpPr>
            <p:spPr>
              <a:xfrm>
                <a:off x="4171996" y="6174972"/>
                <a:ext cx="3383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)</a:t>
                </a:r>
                <a:endParaRPr lang="ja-JP" altLang="en-US" sz="2400" dirty="0"/>
              </a:p>
              <a:p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44" name="テキスト ボックス 9243">
                <a:extLst>
                  <a:ext uri="{FF2B5EF4-FFF2-40B4-BE49-F238E27FC236}">
                    <a16:creationId xmlns:a16="http://schemas.microsoft.com/office/drawing/2014/main" id="{DDBCAE8D-71D1-B11C-5BAA-7CE9A1340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996" y="6174972"/>
                <a:ext cx="3383920" cy="830997"/>
              </a:xfrm>
              <a:prstGeom prst="rect">
                <a:avLst/>
              </a:prstGeom>
              <a:blipFill>
                <a:blip r:embed="rId16"/>
                <a:stretch>
                  <a:fillRect l="-1498" t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49" name="Picture 2" descr="Free cogwheel gear rack vector">
            <a:extLst>
              <a:ext uri="{FF2B5EF4-FFF2-40B4-BE49-F238E27FC236}">
                <a16:creationId xmlns:a16="http://schemas.microsoft.com/office/drawing/2014/main" id="{40E58FFD-AED4-529D-6616-4F0777E0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4055993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53" name="直線矢印コネクタ 9252">
            <a:extLst>
              <a:ext uri="{FF2B5EF4-FFF2-40B4-BE49-F238E27FC236}">
                <a16:creationId xmlns:a16="http://schemas.microsoft.com/office/drawing/2014/main" id="{6ECF133D-C2B9-0B8B-4506-3368E6624B32}"/>
              </a:ext>
            </a:extLst>
          </p:cNvPr>
          <p:cNvCxnSpPr>
            <a:cxnSpLocks/>
            <a:stCxn id="9229" idx="2"/>
            <a:endCxn id="9254" idx="0"/>
          </p:cNvCxnSpPr>
          <p:nvPr/>
        </p:nvCxnSpPr>
        <p:spPr>
          <a:xfrm flipH="1">
            <a:off x="2304376" y="4178028"/>
            <a:ext cx="24613" cy="22629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4" name="正方形/長方形 9253">
            <a:extLst>
              <a:ext uri="{FF2B5EF4-FFF2-40B4-BE49-F238E27FC236}">
                <a16:creationId xmlns:a16="http://schemas.microsoft.com/office/drawing/2014/main" id="{72A060AC-5C5F-A125-E659-69D8BF2BA7FE}"/>
              </a:ext>
            </a:extLst>
          </p:cNvPr>
          <p:cNvSpPr/>
          <p:nvPr/>
        </p:nvSpPr>
        <p:spPr>
          <a:xfrm>
            <a:off x="2147675" y="6440973"/>
            <a:ext cx="313402" cy="31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55" name="直線矢印コネクタ 9254">
            <a:extLst>
              <a:ext uri="{FF2B5EF4-FFF2-40B4-BE49-F238E27FC236}">
                <a16:creationId xmlns:a16="http://schemas.microsoft.com/office/drawing/2014/main" id="{8C130146-2F46-9AD4-2C2A-9B7423DC500C}"/>
              </a:ext>
            </a:extLst>
          </p:cNvPr>
          <p:cNvCxnSpPr>
            <a:cxnSpLocks/>
          </p:cNvCxnSpPr>
          <p:nvPr/>
        </p:nvCxnSpPr>
        <p:spPr>
          <a:xfrm>
            <a:off x="2336816" y="6597489"/>
            <a:ext cx="340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56" name="Picture 2" descr="Free cogwheel gear rack vector">
            <a:extLst>
              <a:ext uri="{FF2B5EF4-FFF2-40B4-BE49-F238E27FC236}">
                <a16:creationId xmlns:a16="http://schemas.microsoft.com/office/drawing/2014/main" id="{F1ADDA31-9F5B-48D4-2C87-755684F6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92" y="6207613"/>
            <a:ext cx="242262" cy="2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57" name="テキスト ボックス 9256">
                <a:extLst>
                  <a:ext uri="{FF2B5EF4-FFF2-40B4-BE49-F238E27FC236}">
                    <a16:creationId xmlns:a16="http://schemas.microsoft.com/office/drawing/2014/main" id="{1BF8ABBD-FAE4-516B-442E-64FB28A59204}"/>
                  </a:ext>
                </a:extLst>
              </p:cNvPr>
              <p:cNvSpPr txBox="1"/>
              <p:nvPr/>
            </p:nvSpPr>
            <p:spPr>
              <a:xfrm>
                <a:off x="2494373" y="6403335"/>
                <a:ext cx="87273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57" name="テキスト ボックス 9256">
                <a:extLst>
                  <a:ext uri="{FF2B5EF4-FFF2-40B4-BE49-F238E27FC236}">
                    <a16:creationId xmlns:a16="http://schemas.microsoft.com/office/drawing/2014/main" id="{1BF8ABBD-FAE4-516B-442E-64FB28A5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73" y="6403335"/>
                <a:ext cx="872738" cy="3742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64" name="円/楕円 9263">
            <a:extLst>
              <a:ext uri="{FF2B5EF4-FFF2-40B4-BE49-F238E27FC236}">
                <a16:creationId xmlns:a16="http://schemas.microsoft.com/office/drawing/2014/main" id="{3D45E2DB-A612-99C1-B964-85D80363FC62}"/>
              </a:ext>
            </a:extLst>
          </p:cNvPr>
          <p:cNvSpPr/>
          <p:nvPr/>
        </p:nvSpPr>
        <p:spPr>
          <a:xfrm>
            <a:off x="3622208" y="151021"/>
            <a:ext cx="3615706" cy="5458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65" name="テキスト ボックス 9264">
                <a:extLst>
                  <a:ext uri="{FF2B5EF4-FFF2-40B4-BE49-F238E27FC236}">
                    <a16:creationId xmlns:a16="http://schemas.microsoft.com/office/drawing/2014/main" id="{AD321712-B011-AA32-6869-B5AC283E06A1}"/>
                  </a:ext>
                </a:extLst>
              </p:cNvPr>
              <p:cNvSpPr txBox="1"/>
              <p:nvPr/>
            </p:nvSpPr>
            <p:spPr>
              <a:xfrm>
                <a:off x="3912584" y="202396"/>
                <a:ext cx="29769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nor/>
                        </m:rPr>
                        <a:rPr lang="en-US" altLang="ja-JP" sz="2400" dirty="0"/>
                        <m:t>,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ja-JP" sz="2400" dirty="0"/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265" name="テキスト ボックス 9264">
                <a:extLst>
                  <a:ext uri="{FF2B5EF4-FFF2-40B4-BE49-F238E27FC236}">
                    <a16:creationId xmlns:a16="http://schemas.microsoft.com/office/drawing/2014/main" id="{AD321712-B011-AA32-6869-B5AC283E0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84" y="202396"/>
                <a:ext cx="2976921" cy="461665"/>
              </a:xfrm>
              <a:prstGeom prst="rect">
                <a:avLst/>
              </a:prstGeom>
              <a:blipFill>
                <a:blip r:embed="rId1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66" name="直線矢印コネクタ 9265">
            <a:extLst>
              <a:ext uri="{FF2B5EF4-FFF2-40B4-BE49-F238E27FC236}">
                <a16:creationId xmlns:a16="http://schemas.microsoft.com/office/drawing/2014/main" id="{38D24D21-C07A-58BF-9B7D-493E768C7F76}"/>
              </a:ext>
            </a:extLst>
          </p:cNvPr>
          <p:cNvCxnSpPr>
            <a:cxnSpLocks/>
          </p:cNvCxnSpPr>
          <p:nvPr/>
        </p:nvCxnSpPr>
        <p:spPr>
          <a:xfrm>
            <a:off x="3193829" y="617894"/>
            <a:ext cx="54064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13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2F641-64D1-8567-F045-93B0698B5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5733D997-2372-7ABD-35F4-42A220AB6C6B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Diffie-Hellman Ratchet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9" name="Group 288">
            <a:extLst>
              <a:ext uri="{FF2B5EF4-FFF2-40B4-BE49-F238E27FC236}">
                <a16:creationId xmlns:a16="http://schemas.microsoft.com/office/drawing/2014/main" id="{FE6A56DF-0476-45B2-9B60-31A324CFD1EE}"/>
              </a:ext>
            </a:extLst>
          </p:cNvPr>
          <p:cNvGrpSpPr>
            <a:grpSpLocks/>
          </p:cNvGrpSpPr>
          <p:nvPr/>
        </p:nvGrpSpPr>
        <p:grpSpPr bwMode="auto">
          <a:xfrm>
            <a:off x="2714532" y="1638570"/>
            <a:ext cx="638202" cy="812987"/>
            <a:chOff x="201" y="576"/>
            <a:chExt cx="1055" cy="1344"/>
          </a:xfrm>
        </p:grpSpPr>
        <p:grpSp>
          <p:nvGrpSpPr>
            <p:cNvPr id="60" name="Group 27">
              <a:extLst>
                <a:ext uri="{FF2B5EF4-FFF2-40B4-BE49-F238E27FC236}">
                  <a16:creationId xmlns:a16="http://schemas.microsoft.com/office/drawing/2014/main" id="{03741312-5B20-9086-4ACB-75F5AC409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01"/>
              <a:ext cx="1034" cy="1319"/>
              <a:chOff x="1632" y="872"/>
              <a:chExt cx="1776" cy="2268"/>
            </a:xfrm>
          </p:grpSpPr>
          <p:sp>
            <p:nvSpPr>
              <p:cNvPr id="9227" name="AutoShape 28">
                <a:extLst>
                  <a:ext uri="{FF2B5EF4-FFF2-40B4-BE49-F238E27FC236}">
                    <a16:creationId xmlns:a16="http://schemas.microsoft.com/office/drawing/2014/main" id="{0C011CDE-DD99-E91F-1B49-4C63A44F8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8" name="AutoShape 29">
                <a:extLst>
                  <a:ext uri="{FF2B5EF4-FFF2-40B4-BE49-F238E27FC236}">
                    <a16:creationId xmlns:a16="http://schemas.microsoft.com/office/drawing/2014/main" id="{E78E4882-48F3-486B-5392-CE3CAFBA0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29" name="Oval 30">
                <a:extLst>
                  <a:ext uri="{FF2B5EF4-FFF2-40B4-BE49-F238E27FC236}">
                    <a16:creationId xmlns:a16="http://schemas.microsoft.com/office/drawing/2014/main" id="{DC842C99-B420-4B05-6876-58F42EF55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30" name="Oval 31">
                <a:extLst>
                  <a:ext uri="{FF2B5EF4-FFF2-40B4-BE49-F238E27FC236}">
                    <a16:creationId xmlns:a16="http://schemas.microsoft.com/office/drawing/2014/main" id="{031EFBFF-D8E0-64F0-2226-16D7098C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31" name="AutoShape 32">
                <a:extLst>
                  <a:ext uri="{FF2B5EF4-FFF2-40B4-BE49-F238E27FC236}">
                    <a16:creationId xmlns:a16="http://schemas.microsoft.com/office/drawing/2014/main" id="{F0B4DA98-3876-BB97-BC14-9496A0C56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32" name="Rectangle 33">
                <a:extLst>
                  <a:ext uri="{FF2B5EF4-FFF2-40B4-BE49-F238E27FC236}">
                    <a16:creationId xmlns:a16="http://schemas.microsoft.com/office/drawing/2014/main" id="{C6FC0B63-5CA7-9DAC-7FE4-2F45670E2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33" name="AutoShape 34">
                <a:extLst>
                  <a:ext uri="{FF2B5EF4-FFF2-40B4-BE49-F238E27FC236}">
                    <a16:creationId xmlns:a16="http://schemas.microsoft.com/office/drawing/2014/main" id="{256F7784-B6C1-1CC0-C262-7052088D3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63" name="Group 26">
              <a:extLst>
                <a:ext uri="{FF2B5EF4-FFF2-40B4-BE49-F238E27FC236}">
                  <a16:creationId xmlns:a16="http://schemas.microsoft.com/office/drawing/2014/main" id="{8F2E78C9-CA40-7E9C-9A40-B4478B0219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576"/>
              <a:ext cx="1034" cy="1319"/>
              <a:chOff x="1632" y="872"/>
              <a:chExt cx="1776" cy="2268"/>
            </a:xfrm>
          </p:grpSpPr>
          <p:sp>
            <p:nvSpPr>
              <p:cNvPr id="9220" name="AutoShape 22">
                <a:extLst>
                  <a:ext uri="{FF2B5EF4-FFF2-40B4-BE49-F238E27FC236}">
                    <a16:creationId xmlns:a16="http://schemas.microsoft.com/office/drawing/2014/main" id="{FFDBC682-492B-1303-D7FC-656DC6111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1" name="AutoShape 19">
                <a:extLst>
                  <a:ext uri="{FF2B5EF4-FFF2-40B4-BE49-F238E27FC236}">
                    <a16:creationId xmlns:a16="http://schemas.microsoft.com/office/drawing/2014/main" id="{8D1BA770-5DF2-7DC1-8A9D-F35427F6E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22" name="Oval 3">
                <a:extLst>
                  <a:ext uri="{FF2B5EF4-FFF2-40B4-BE49-F238E27FC236}">
                    <a16:creationId xmlns:a16="http://schemas.microsoft.com/office/drawing/2014/main" id="{4B4B9A83-9BE8-E9DC-F4F3-F3FF18827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3" name="Oval 17">
                <a:extLst>
                  <a:ext uri="{FF2B5EF4-FFF2-40B4-BE49-F238E27FC236}">
                    <a16:creationId xmlns:a16="http://schemas.microsoft.com/office/drawing/2014/main" id="{211A1D79-A74C-A83E-D975-4CF29D6BF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4" name="AutoShape 12">
                <a:extLst>
                  <a:ext uri="{FF2B5EF4-FFF2-40B4-BE49-F238E27FC236}">
                    <a16:creationId xmlns:a16="http://schemas.microsoft.com/office/drawing/2014/main" id="{38E4C153-D10F-309F-01E9-2E582933B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25" name="Rectangle 18">
                <a:extLst>
                  <a:ext uri="{FF2B5EF4-FFF2-40B4-BE49-F238E27FC236}">
                    <a16:creationId xmlns:a16="http://schemas.microsoft.com/office/drawing/2014/main" id="{6DD96317-9CB7-F416-AF0D-EB5BC359B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26" name="AutoShape 20">
                <a:extLst>
                  <a:ext uri="{FF2B5EF4-FFF2-40B4-BE49-F238E27FC236}">
                    <a16:creationId xmlns:a16="http://schemas.microsoft.com/office/drawing/2014/main" id="{8A327027-5EF0-2B16-4FD0-1A319E0FD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p:grpSp>
        <p:nvGrpSpPr>
          <p:cNvPr id="9234" name="Group 287">
            <a:extLst>
              <a:ext uri="{FF2B5EF4-FFF2-40B4-BE49-F238E27FC236}">
                <a16:creationId xmlns:a16="http://schemas.microsoft.com/office/drawing/2014/main" id="{95479697-D834-BC69-146B-2DAC1FC4A10D}"/>
              </a:ext>
            </a:extLst>
          </p:cNvPr>
          <p:cNvGrpSpPr>
            <a:grpSpLocks/>
          </p:cNvGrpSpPr>
          <p:nvPr/>
        </p:nvGrpSpPr>
        <p:grpSpPr bwMode="auto">
          <a:xfrm>
            <a:off x="7732995" y="1488057"/>
            <a:ext cx="617399" cy="786489"/>
            <a:chOff x="201" y="2380"/>
            <a:chExt cx="1055" cy="1344"/>
          </a:xfrm>
        </p:grpSpPr>
        <p:grpSp>
          <p:nvGrpSpPr>
            <p:cNvPr id="9235" name="Group 114">
              <a:extLst>
                <a:ext uri="{FF2B5EF4-FFF2-40B4-BE49-F238E27FC236}">
                  <a16:creationId xmlns:a16="http://schemas.microsoft.com/office/drawing/2014/main" id="{919BBB01-545B-35FC-2DA9-108436017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405"/>
              <a:ext cx="1034" cy="1319"/>
              <a:chOff x="1632" y="872"/>
              <a:chExt cx="1776" cy="2268"/>
            </a:xfrm>
          </p:grpSpPr>
          <p:sp>
            <p:nvSpPr>
              <p:cNvPr id="9244" name="AutoShape 115">
                <a:extLst>
                  <a:ext uri="{FF2B5EF4-FFF2-40B4-BE49-F238E27FC236}">
                    <a16:creationId xmlns:a16="http://schemas.microsoft.com/office/drawing/2014/main" id="{3EF0AFB9-A20B-47E0-B489-62F33FA05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5" name="AutoShape 116">
                <a:extLst>
                  <a:ext uri="{FF2B5EF4-FFF2-40B4-BE49-F238E27FC236}">
                    <a16:creationId xmlns:a16="http://schemas.microsoft.com/office/drawing/2014/main" id="{EBBABBB3-DA92-FBAF-6938-22F47D355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5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46" name="Oval 117">
                <a:extLst>
                  <a:ext uri="{FF2B5EF4-FFF2-40B4-BE49-F238E27FC236}">
                    <a16:creationId xmlns:a16="http://schemas.microsoft.com/office/drawing/2014/main" id="{7359DAFC-0E55-9853-9829-E1D11AD1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7" name="Oval 118">
                <a:extLst>
                  <a:ext uri="{FF2B5EF4-FFF2-40B4-BE49-F238E27FC236}">
                    <a16:creationId xmlns:a16="http://schemas.microsoft.com/office/drawing/2014/main" id="{A4EBD574-8845-5B1C-EE34-3BCE7908A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5"/>
                <a:ext cx="673" cy="67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8" name="AutoShape 119">
                <a:extLst>
                  <a:ext uri="{FF2B5EF4-FFF2-40B4-BE49-F238E27FC236}">
                    <a16:creationId xmlns:a16="http://schemas.microsoft.com/office/drawing/2014/main" id="{D28D5927-2490-A73C-C901-23AFA6A3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49" name="Rectangle 120">
                <a:extLst>
                  <a:ext uri="{FF2B5EF4-FFF2-40B4-BE49-F238E27FC236}">
                    <a16:creationId xmlns:a16="http://schemas.microsoft.com/office/drawing/2014/main" id="{1572AD3C-92D3-8262-BEA6-3EF701FE1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50" name="AutoShape 121">
                <a:extLst>
                  <a:ext uri="{FF2B5EF4-FFF2-40B4-BE49-F238E27FC236}">
                    <a16:creationId xmlns:a16="http://schemas.microsoft.com/office/drawing/2014/main" id="{DA91C7C9-31BB-76F2-BFA9-EC0EB2A35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7"/>
                <a:ext cx="911" cy="222"/>
              </a:xfrm>
              <a:prstGeom prst="flowChartTerminator">
                <a:avLst/>
              </a:prstGeom>
              <a:solidFill>
                <a:srgbClr val="7777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  <p:grpSp>
          <p:nvGrpSpPr>
            <p:cNvPr id="9236" name="Group 122">
              <a:extLst>
                <a:ext uri="{FF2B5EF4-FFF2-40B4-BE49-F238E27FC236}">
                  <a16:creationId xmlns:a16="http://schemas.microsoft.com/office/drawing/2014/main" id="{6416A357-9B36-0C1C-121B-5D59A1826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" y="2380"/>
              <a:ext cx="1034" cy="1319"/>
              <a:chOff x="1632" y="872"/>
              <a:chExt cx="1776" cy="2268"/>
            </a:xfrm>
          </p:grpSpPr>
          <p:sp>
            <p:nvSpPr>
              <p:cNvPr id="9237" name="AutoShape 123">
                <a:extLst>
                  <a:ext uri="{FF2B5EF4-FFF2-40B4-BE49-F238E27FC236}">
                    <a16:creationId xmlns:a16="http://schemas.microsoft.com/office/drawing/2014/main" id="{56652F24-A444-7ECE-E796-806194177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38" name="AutoShape 124">
                <a:extLst>
                  <a:ext uri="{FF2B5EF4-FFF2-40B4-BE49-F238E27FC236}">
                    <a16:creationId xmlns:a16="http://schemas.microsoft.com/office/drawing/2014/main" id="{7EEC0096-032F-3D0A-9632-99CEACD05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6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39" name="Oval 125">
                <a:extLst>
                  <a:ext uri="{FF2B5EF4-FFF2-40B4-BE49-F238E27FC236}">
                    <a16:creationId xmlns:a16="http://schemas.microsoft.com/office/drawing/2014/main" id="{B1782522-D3CD-4C8D-820C-A4AC7A3E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872"/>
                <a:ext cx="646" cy="64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0" name="Oval 126">
                <a:extLst>
                  <a:ext uri="{FF2B5EF4-FFF2-40B4-BE49-F238E27FC236}">
                    <a16:creationId xmlns:a16="http://schemas.microsoft.com/office/drawing/2014/main" id="{BB48A81E-50BC-6842-69DD-7E721EBE2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6"/>
                <a:ext cx="673" cy="6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1" name="AutoShape 127">
                <a:extLst>
                  <a:ext uri="{FF2B5EF4-FFF2-40B4-BE49-F238E27FC236}">
                    <a16:creationId xmlns:a16="http://schemas.microsoft.com/office/drawing/2014/main" id="{61DFFEBB-74D2-83CD-5EA0-2102D89A2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4" y="2596"/>
                <a:ext cx="817" cy="271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ja-JP" sz="2400"/>
              </a:p>
            </p:txBody>
          </p:sp>
          <p:sp>
            <p:nvSpPr>
              <p:cNvPr id="9242" name="Rectangle 128">
                <a:extLst>
                  <a:ext uri="{FF2B5EF4-FFF2-40B4-BE49-F238E27FC236}">
                    <a16:creationId xmlns:a16="http://schemas.microsoft.com/office/drawing/2014/main" id="{CFB45413-814A-7B83-9F2D-053AAFB76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800"/>
                <a:ext cx="666" cy="64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  <p:sp>
            <p:nvSpPr>
              <p:cNvPr id="9243" name="AutoShape 129">
                <a:extLst>
                  <a:ext uri="{FF2B5EF4-FFF2-40B4-BE49-F238E27FC236}">
                    <a16:creationId xmlns:a16="http://schemas.microsoft.com/office/drawing/2014/main" id="{FC7B27A7-4D07-3BB6-64D8-7B32496F2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7" y="1758"/>
                <a:ext cx="911" cy="222"/>
              </a:xfrm>
              <a:prstGeom prst="flowChartTerminator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2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124B0781-929F-E6B3-EEC0-5A514582C7BC}"/>
                  </a:ext>
                </a:extLst>
              </p:cNvPr>
              <p:cNvSpPr txBox="1"/>
              <p:nvPr/>
            </p:nvSpPr>
            <p:spPr>
              <a:xfrm>
                <a:off x="3330004" y="1308065"/>
                <a:ext cx="6621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51" name="テキスト ボックス 9250">
                <a:extLst>
                  <a:ext uri="{FF2B5EF4-FFF2-40B4-BE49-F238E27FC236}">
                    <a16:creationId xmlns:a16="http://schemas.microsoft.com/office/drawing/2014/main" id="{124B0781-929F-E6B3-EEC0-5A514582C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004" y="1308065"/>
                <a:ext cx="662120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52" name="テキスト ボックス 9251">
                <a:extLst>
                  <a:ext uri="{FF2B5EF4-FFF2-40B4-BE49-F238E27FC236}">
                    <a16:creationId xmlns:a16="http://schemas.microsoft.com/office/drawing/2014/main" id="{FF2B3438-D19E-1A1B-ACF0-FA2E6EE6B737}"/>
                  </a:ext>
                </a:extLst>
              </p:cNvPr>
              <p:cNvSpPr txBox="1"/>
              <p:nvPr/>
            </p:nvSpPr>
            <p:spPr>
              <a:xfrm>
                <a:off x="7059481" y="1218916"/>
                <a:ext cx="850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52" name="テキスト ボックス 9251">
                <a:extLst>
                  <a:ext uri="{FF2B5EF4-FFF2-40B4-BE49-F238E27FC236}">
                    <a16:creationId xmlns:a16="http://schemas.microsoft.com/office/drawing/2014/main" id="{FF2B3438-D19E-1A1B-ACF0-FA2E6EE6B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81" y="1218916"/>
                <a:ext cx="85008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53" name="直線矢印コネクタ 9252">
            <a:extLst>
              <a:ext uri="{FF2B5EF4-FFF2-40B4-BE49-F238E27FC236}">
                <a16:creationId xmlns:a16="http://schemas.microsoft.com/office/drawing/2014/main" id="{DCFA1617-203A-C1F7-0CC5-A5AC84E0C503}"/>
              </a:ext>
            </a:extLst>
          </p:cNvPr>
          <p:cNvCxnSpPr>
            <a:cxnSpLocks/>
          </p:cNvCxnSpPr>
          <p:nvPr/>
        </p:nvCxnSpPr>
        <p:spPr>
          <a:xfrm>
            <a:off x="3916452" y="3101980"/>
            <a:ext cx="27389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5" name="テキスト ボックス 9254">
                <a:extLst>
                  <a:ext uri="{FF2B5EF4-FFF2-40B4-BE49-F238E27FC236}">
                    <a16:creationId xmlns:a16="http://schemas.microsoft.com/office/drawing/2014/main" id="{1AF18382-A6A3-F75B-BEEB-E774828579B3}"/>
                  </a:ext>
                </a:extLst>
              </p:cNvPr>
              <p:cNvSpPr txBox="1"/>
              <p:nvPr/>
            </p:nvSpPr>
            <p:spPr>
              <a:xfrm>
                <a:off x="3944203" y="2661929"/>
                <a:ext cx="1512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000" dirty="0"/>
                        <m:t>,</m:t>
                      </m:r>
                      <m:r>
                        <m:rPr>
                          <m:nor/>
                        </m:rPr>
                        <a:rPr lang="en-US" altLang="ja-JP" sz="20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ja-JP" sz="2000" dirty="0"/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255" name="テキスト ボックス 9254">
                <a:extLst>
                  <a:ext uri="{FF2B5EF4-FFF2-40B4-BE49-F238E27FC236}">
                    <a16:creationId xmlns:a16="http://schemas.microsoft.com/office/drawing/2014/main" id="{1AF18382-A6A3-F75B-BEEB-E7748285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03" y="2661929"/>
                <a:ext cx="1512209" cy="400110"/>
              </a:xfrm>
              <a:prstGeom prst="rect">
                <a:avLst/>
              </a:prstGeom>
              <a:blipFill>
                <a:blip r:embed="rId4"/>
                <a:stretch>
                  <a:fillRect l="-1667" r="-52500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60" name="直線矢印コネクタ 9259">
            <a:extLst>
              <a:ext uri="{FF2B5EF4-FFF2-40B4-BE49-F238E27FC236}">
                <a16:creationId xmlns:a16="http://schemas.microsoft.com/office/drawing/2014/main" id="{33398E84-10BD-84E2-B5D5-984406E39178}"/>
              </a:ext>
            </a:extLst>
          </p:cNvPr>
          <p:cNvCxnSpPr>
            <a:cxnSpLocks/>
          </p:cNvCxnSpPr>
          <p:nvPr/>
        </p:nvCxnSpPr>
        <p:spPr>
          <a:xfrm>
            <a:off x="8338033" y="4749598"/>
            <a:ext cx="123565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5" name="直線矢印コネクタ 9264">
            <a:extLst>
              <a:ext uri="{FF2B5EF4-FFF2-40B4-BE49-F238E27FC236}">
                <a16:creationId xmlns:a16="http://schemas.microsoft.com/office/drawing/2014/main" id="{386A7FBC-6264-AEC5-6E70-DF6D8C47959E}"/>
              </a:ext>
            </a:extLst>
          </p:cNvPr>
          <p:cNvCxnSpPr>
            <a:cxnSpLocks/>
          </p:cNvCxnSpPr>
          <p:nvPr/>
        </p:nvCxnSpPr>
        <p:spPr>
          <a:xfrm>
            <a:off x="8232930" y="5798315"/>
            <a:ext cx="134075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68" name="テキスト ボックス 9267">
                <a:extLst>
                  <a:ext uri="{FF2B5EF4-FFF2-40B4-BE49-F238E27FC236}">
                    <a16:creationId xmlns:a16="http://schemas.microsoft.com/office/drawing/2014/main" id="{B8BBC978-1B51-BB53-45C5-1674B6821F8E}"/>
                  </a:ext>
                </a:extLst>
              </p:cNvPr>
              <p:cNvSpPr txBox="1"/>
              <p:nvPr/>
            </p:nvSpPr>
            <p:spPr>
              <a:xfrm>
                <a:off x="-170160" y="2661929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68" name="テキスト ボックス 9267">
                <a:extLst>
                  <a:ext uri="{FF2B5EF4-FFF2-40B4-BE49-F238E27FC236}">
                    <a16:creationId xmlns:a16="http://schemas.microsoft.com/office/drawing/2014/main" id="{B8BBC978-1B51-BB53-45C5-1674B6821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160" y="2661929"/>
                <a:ext cx="302929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69" name="テキスト ボックス 9268">
                <a:extLst>
                  <a:ext uri="{FF2B5EF4-FFF2-40B4-BE49-F238E27FC236}">
                    <a16:creationId xmlns:a16="http://schemas.microsoft.com/office/drawing/2014/main" id="{5D4DF7DC-8C3D-FB42-D5F9-9723B4A11821}"/>
                  </a:ext>
                </a:extLst>
              </p:cNvPr>
              <p:cNvSpPr txBox="1"/>
              <p:nvPr/>
            </p:nvSpPr>
            <p:spPr>
              <a:xfrm>
                <a:off x="-243342" y="2979613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69" name="テキスト ボックス 9268">
                <a:extLst>
                  <a:ext uri="{FF2B5EF4-FFF2-40B4-BE49-F238E27FC236}">
                    <a16:creationId xmlns:a16="http://schemas.microsoft.com/office/drawing/2014/main" id="{5D4DF7DC-8C3D-FB42-D5F9-9723B4A11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342" y="2979613"/>
                <a:ext cx="302929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0" name="テキスト ボックス 9269">
                <a:extLst>
                  <a:ext uri="{FF2B5EF4-FFF2-40B4-BE49-F238E27FC236}">
                    <a16:creationId xmlns:a16="http://schemas.microsoft.com/office/drawing/2014/main" id="{A9623691-BCD9-3EE2-1028-BBB64425C104}"/>
                  </a:ext>
                </a:extLst>
              </p:cNvPr>
              <p:cNvSpPr txBox="1"/>
              <p:nvPr/>
            </p:nvSpPr>
            <p:spPr>
              <a:xfrm>
                <a:off x="9853734" y="3275664"/>
                <a:ext cx="246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ja-JP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70" name="テキスト ボックス 9269">
                <a:extLst>
                  <a:ext uri="{FF2B5EF4-FFF2-40B4-BE49-F238E27FC236}">
                    <a16:creationId xmlns:a16="http://schemas.microsoft.com/office/drawing/2014/main" id="{A9623691-BCD9-3EE2-1028-BBB64425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734" y="3275664"/>
                <a:ext cx="2467222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1" name="テキスト ボックス 9270">
                <a:extLst>
                  <a:ext uri="{FF2B5EF4-FFF2-40B4-BE49-F238E27FC236}">
                    <a16:creationId xmlns:a16="http://schemas.microsoft.com/office/drawing/2014/main" id="{5A05E371-0CA3-6C12-64C0-85244323CEA1}"/>
                  </a:ext>
                </a:extLst>
              </p:cNvPr>
              <p:cNvSpPr txBox="1"/>
              <p:nvPr/>
            </p:nvSpPr>
            <p:spPr>
              <a:xfrm>
                <a:off x="9353962" y="4286567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71" name="テキスト ボックス 9270">
                <a:extLst>
                  <a:ext uri="{FF2B5EF4-FFF2-40B4-BE49-F238E27FC236}">
                    <a16:creationId xmlns:a16="http://schemas.microsoft.com/office/drawing/2014/main" id="{5A05E371-0CA3-6C12-64C0-85244323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962" y="4286567"/>
                <a:ext cx="3029295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2" name="テキスト ボックス 9271">
                <a:extLst>
                  <a:ext uri="{FF2B5EF4-FFF2-40B4-BE49-F238E27FC236}">
                    <a16:creationId xmlns:a16="http://schemas.microsoft.com/office/drawing/2014/main" id="{9C4F8208-D452-6322-D343-14B9EB414382}"/>
                  </a:ext>
                </a:extLst>
              </p:cNvPr>
              <p:cNvSpPr txBox="1"/>
              <p:nvPr/>
            </p:nvSpPr>
            <p:spPr>
              <a:xfrm>
                <a:off x="9280780" y="4604251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72" name="テキスト ボックス 9271">
                <a:extLst>
                  <a:ext uri="{FF2B5EF4-FFF2-40B4-BE49-F238E27FC236}">
                    <a16:creationId xmlns:a16="http://schemas.microsoft.com/office/drawing/2014/main" id="{9C4F8208-D452-6322-D343-14B9EB414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780" y="4604251"/>
                <a:ext cx="302929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3" name="テキスト ボックス 9272">
                <a:extLst>
                  <a:ext uri="{FF2B5EF4-FFF2-40B4-BE49-F238E27FC236}">
                    <a16:creationId xmlns:a16="http://schemas.microsoft.com/office/drawing/2014/main" id="{4FD7FEF1-2C26-DC6A-2C47-0FC0F00E08D0}"/>
                  </a:ext>
                </a:extLst>
              </p:cNvPr>
              <p:cNvSpPr txBox="1"/>
              <p:nvPr/>
            </p:nvSpPr>
            <p:spPr>
              <a:xfrm>
                <a:off x="8234482" y="4237126"/>
                <a:ext cx="1512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73" name="テキスト ボックス 9272">
                <a:extLst>
                  <a:ext uri="{FF2B5EF4-FFF2-40B4-BE49-F238E27FC236}">
                    <a16:creationId xmlns:a16="http://schemas.microsoft.com/office/drawing/2014/main" id="{4FD7FEF1-2C26-DC6A-2C47-0FC0F00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482" y="4237126"/>
                <a:ext cx="1512209" cy="40011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4" name="テキスト ボックス 9273">
                <a:extLst>
                  <a:ext uri="{FF2B5EF4-FFF2-40B4-BE49-F238E27FC236}">
                    <a16:creationId xmlns:a16="http://schemas.microsoft.com/office/drawing/2014/main" id="{D80CAEA0-787E-16E3-A215-4BFF65CFA3EB}"/>
                  </a:ext>
                </a:extLst>
              </p:cNvPr>
              <p:cNvSpPr txBox="1"/>
              <p:nvPr/>
            </p:nvSpPr>
            <p:spPr>
              <a:xfrm>
                <a:off x="247310" y="4961807"/>
                <a:ext cx="246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74" name="テキスト ボックス 9273">
                <a:extLst>
                  <a:ext uri="{FF2B5EF4-FFF2-40B4-BE49-F238E27FC236}">
                    <a16:creationId xmlns:a16="http://schemas.microsoft.com/office/drawing/2014/main" id="{D80CAEA0-787E-16E3-A215-4BFF65CFA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10" y="4961807"/>
                <a:ext cx="2467222" cy="369332"/>
              </a:xfrm>
              <a:prstGeom prst="rect">
                <a:avLst/>
              </a:prstGeom>
              <a:blipFill>
                <a:blip r:embed="rId11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7" name="テキスト ボックス 9276">
                <a:extLst>
                  <a:ext uri="{FF2B5EF4-FFF2-40B4-BE49-F238E27FC236}">
                    <a16:creationId xmlns:a16="http://schemas.microsoft.com/office/drawing/2014/main" id="{93C21E22-1D88-0535-75A3-B3EF1008AA40}"/>
                  </a:ext>
                </a:extLst>
              </p:cNvPr>
              <p:cNvSpPr txBox="1"/>
              <p:nvPr/>
            </p:nvSpPr>
            <p:spPr>
              <a:xfrm>
                <a:off x="-190744" y="5725660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77" name="テキスト ボックス 9276">
                <a:extLst>
                  <a:ext uri="{FF2B5EF4-FFF2-40B4-BE49-F238E27FC236}">
                    <a16:creationId xmlns:a16="http://schemas.microsoft.com/office/drawing/2014/main" id="{93C21E22-1D88-0535-75A3-B3EF1008A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744" y="5725660"/>
                <a:ext cx="3029295" cy="369332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8" name="テキスト ボックス 9277">
                <a:extLst>
                  <a:ext uri="{FF2B5EF4-FFF2-40B4-BE49-F238E27FC236}">
                    <a16:creationId xmlns:a16="http://schemas.microsoft.com/office/drawing/2014/main" id="{9683336B-434A-9856-680E-5D5F7CE86A62}"/>
                  </a:ext>
                </a:extLst>
              </p:cNvPr>
              <p:cNvSpPr txBox="1"/>
              <p:nvPr/>
            </p:nvSpPr>
            <p:spPr>
              <a:xfrm>
                <a:off x="-263926" y="6043344"/>
                <a:ext cx="3029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78" name="テキスト ボックス 9277">
                <a:extLst>
                  <a:ext uri="{FF2B5EF4-FFF2-40B4-BE49-F238E27FC236}">
                    <a16:creationId xmlns:a16="http://schemas.microsoft.com/office/drawing/2014/main" id="{9683336B-434A-9856-680E-5D5F7CE8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3926" y="6043344"/>
                <a:ext cx="3029295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9" name="テキスト ボックス 9278">
                <a:extLst>
                  <a:ext uri="{FF2B5EF4-FFF2-40B4-BE49-F238E27FC236}">
                    <a16:creationId xmlns:a16="http://schemas.microsoft.com/office/drawing/2014/main" id="{F3AA591E-441B-39E5-9E78-C1993040043A}"/>
                  </a:ext>
                </a:extLst>
              </p:cNvPr>
              <p:cNvSpPr txBox="1"/>
              <p:nvPr/>
            </p:nvSpPr>
            <p:spPr>
              <a:xfrm>
                <a:off x="8261190" y="5341520"/>
                <a:ext cx="1512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279" name="テキスト ボックス 9278">
                <a:extLst>
                  <a:ext uri="{FF2B5EF4-FFF2-40B4-BE49-F238E27FC236}">
                    <a16:creationId xmlns:a16="http://schemas.microsoft.com/office/drawing/2014/main" id="{F3AA591E-441B-39E5-9E78-C19930400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190" y="5341520"/>
                <a:ext cx="1512209" cy="400110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80" name="テキスト ボックス 9279">
                <a:extLst>
                  <a:ext uri="{FF2B5EF4-FFF2-40B4-BE49-F238E27FC236}">
                    <a16:creationId xmlns:a16="http://schemas.microsoft.com/office/drawing/2014/main" id="{DE00EC24-0D3C-85E3-59F0-CB3854263721}"/>
                  </a:ext>
                </a:extLst>
              </p:cNvPr>
              <p:cNvSpPr txBox="1"/>
              <p:nvPr/>
            </p:nvSpPr>
            <p:spPr>
              <a:xfrm>
                <a:off x="9773399" y="5602853"/>
                <a:ext cx="246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ja-JP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9280" name="テキスト ボックス 9279">
                <a:extLst>
                  <a:ext uri="{FF2B5EF4-FFF2-40B4-BE49-F238E27FC236}">
                    <a16:creationId xmlns:a16="http://schemas.microsoft.com/office/drawing/2014/main" id="{DE00EC24-0D3C-85E3-59F0-CB385426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399" y="5602853"/>
                <a:ext cx="246722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92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2672F-6F85-7815-478B-20BF69B4A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717B829E-AFD5-E919-7232-FA606D65771C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Transitioning to PQ Security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888B2D-BEAB-55BC-BAE7-71C3648BCC30}"/>
              </a:ext>
            </a:extLst>
          </p:cNvPr>
          <p:cNvSpPr/>
          <p:nvPr/>
        </p:nvSpPr>
        <p:spPr bwMode="auto">
          <a:xfrm>
            <a:off x="1529311" y="2237088"/>
            <a:ext cx="2160240" cy="653263"/>
          </a:xfrm>
          <a:prstGeom prst="rect">
            <a:avLst/>
          </a:prstGeom>
          <a:solidFill>
            <a:srgbClr val="00BD4B"/>
          </a:solidFill>
          <a:ln w="6350">
            <a:solidFill>
              <a:srgbClr val="48B23B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① </a:t>
            </a:r>
            <a:r>
              <a:rPr kumimoji="1"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X3DH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232BA5-D9A8-67F7-30BA-2F5762C1AD61}"/>
              </a:ext>
            </a:extLst>
          </p:cNvPr>
          <p:cNvSpPr/>
          <p:nvPr/>
        </p:nvSpPr>
        <p:spPr bwMode="auto">
          <a:xfrm>
            <a:off x="1164230" y="3610729"/>
            <a:ext cx="2890402" cy="653263"/>
          </a:xfrm>
          <a:prstGeom prst="rect">
            <a:avLst/>
          </a:prstGeom>
          <a:solidFill>
            <a:srgbClr val="ED6E33"/>
          </a:solidFill>
          <a:ln w="6350">
            <a:solidFill>
              <a:srgbClr val="ED6E33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② </a:t>
            </a:r>
            <a:r>
              <a:rPr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Ratchet</a:t>
            </a:r>
          </a:p>
        </p:txBody>
      </p:sp>
      <p:sp>
        <p:nvSpPr>
          <p:cNvPr id="6" name="下矢印 1">
            <a:extLst>
              <a:ext uri="{FF2B5EF4-FFF2-40B4-BE49-F238E27FC236}">
                <a16:creationId xmlns:a16="http://schemas.microsoft.com/office/drawing/2014/main" id="{37FB7932-850E-34B7-569D-CA2D723763AC}"/>
              </a:ext>
            </a:extLst>
          </p:cNvPr>
          <p:cNvSpPr/>
          <p:nvPr/>
        </p:nvSpPr>
        <p:spPr bwMode="auto">
          <a:xfrm>
            <a:off x="2308573" y="2960948"/>
            <a:ext cx="601715" cy="58468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Lato" panose="020F0502020204030203" pitchFamily="34" charset="0"/>
            </a:endParaRPr>
          </a:p>
        </p:txBody>
      </p:sp>
      <p:sp>
        <p:nvSpPr>
          <p:cNvPr id="7" name="四角形: 角を丸くする 4110">
            <a:extLst>
              <a:ext uri="{FF2B5EF4-FFF2-40B4-BE49-F238E27FC236}">
                <a16:creationId xmlns:a16="http://schemas.microsoft.com/office/drawing/2014/main" id="{9606D7CC-F396-F921-DD7C-03CD15A3F02E}"/>
              </a:ext>
            </a:extLst>
          </p:cNvPr>
          <p:cNvSpPr/>
          <p:nvPr/>
        </p:nvSpPr>
        <p:spPr>
          <a:xfrm>
            <a:off x="1038082" y="1772816"/>
            <a:ext cx="3202865" cy="2664296"/>
          </a:xfrm>
          <a:prstGeom prst="roundRect">
            <a:avLst>
              <a:gd name="adj" fmla="val 22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1B35A5-E38C-1F88-BC1E-3552220A940D}"/>
              </a:ext>
            </a:extLst>
          </p:cNvPr>
          <p:cNvSpPr txBox="1"/>
          <p:nvPr/>
        </p:nvSpPr>
        <p:spPr>
          <a:xfrm>
            <a:off x="1361373" y="1473633"/>
            <a:ext cx="25562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Classical Signal</a:t>
            </a:r>
            <a:endParaRPr kumimoji="1" lang="ja-JP" altLang="en-US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B4DC30-46B9-1C05-A273-A42E2E258265}"/>
              </a:ext>
            </a:extLst>
          </p:cNvPr>
          <p:cNvSpPr txBox="1"/>
          <p:nvPr/>
        </p:nvSpPr>
        <p:spPr>
          <a:xfrm>
            <a:off x="9907692" y="1606927"/>
            <a:ext cx="177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PQ security</a:t>
            </a:r>
            <a:endParaRPr kumimoji="1" lang="ja-JP" alt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F64E169C-EE01-9668-0C93-1DC4EE8C71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30" y="2269283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175A8B8B-471B-27C2-5850-535DE0F83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7" y="3584146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>
            <a:extLst>
              <a:ext uri="{FF2B5EF4-FFF2-40B4-BE49-F238E27FC236}">
                <a16:creationId xmlns:a16="http://schemas.microsoft.com/office/drawing/2014/main" id="{C3AC2FE7-A3CD-584B-F356-29181C2AB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10" y="1426827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54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1EE7C-5645-B779-5AC8-B968766D3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27854D82-CFE5-45AD-4A2F-17F94AEC2FC6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Transitioning to PQ Security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D2C5D9-156B-11E9-7A09-8EC922B6E763}"/>
              </a:ext>
            </a:extLst>
          </p:cNvPr>
          <p:cNvSpPr/>
          <p:nvPr/>
        </p:nvSpPr>
        <p:spPr bwMode="auto">
          <a:xfrm>
            <a:off x="1529311" y="2237088"/>
            <a:ext cx="2160240" cy="653263"/>
          </a:xfrm>
          <a:prstGeom prst="rect">
            <a:avLst/>
          </a:prstGeom>
          <a:solidFill>
            <a:srgbClr val="00BD4B"/>
          </a:solidFill>
          <a:ln w="6350">
            <a:solidFill>
              <a:srgbClr val="48B23B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① </a:t>
            </a:r>
            <a:r>
              <a:rPr kumimoji="1"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X3DH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C4378B-60ED-4FC0-C1BA-32B5B694A309}"/>
              </a:ext>
            </a:extLst>
          </p:cNvPr>
          <p:cNvSpPr/>
          <p:nvPr/>
        </p:nvSpPr>
        <p:spPr bwMode="auto">
          <a:xfrm>
            <a:off x="1164230" y="3610729"/>
            <a:ext cx="2890402" cy="653263"/>
          </a:xfrm>
          <a:prstGeom prst="rect">
            <a:avLst/>
          </a:prstGeom>
          <a:solidFill>
            <a:srgbClr val="ED6E33"/>
          </a:solidFill>
          <a:ln w="6350">
            <a:solidFill>
              <a:srgbClr val="ED6E33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② </a:t>
            </a:r>
            <a:r>
              <a:rPr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Ratchet</a:t>
            </a:r>
          </a:p>
        </p:txBody>
      </p:sp>
      <p:sp>
        <p:nvSpPr>
          <p:cNvPr id="6" name="下矢印 1">
            <a:extLst>
              <a:ext uri="{FF2B5EF4-FFF2-40B4-BE49-F238E27FC236}">
                <a16:creationId xmlns:a16="http://schemas.microsoft.com/office/drawing/2014/main" id="{1EB4B216-59E6-9CD3-8FFA-2C12A51174FF}"/>
              </a:ext>
            </a:extLst>
          </p:cNvPr>
          <p:cNvSpPr/>
          <p:nvPr/>
        </p:nvSpPr>
        <p:spPr bwMode="auto">
          <a:xfrm>
            <a:off x="2308573" y="2960948"/>
            <a:ext cx="601715" cy="58468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Lato" panose="020F0502020204030203" pitchFamily="34" charset="0"/>
            </a:endParaRPr>
          </a:p>
        </p:txBody>
      </p:sp>
      <p:sp>
        <p:nvSpPr>
          <p:cNvPr id="7" name="四角形: 角を丸くする 4110">
            <a:extLst>
              <a:ext uri="{FF2B5EF4-FFF2-40B4-BE49-F238E27FC236}">
                <a16:creationId xmlns:a16="http://schemas.microsoft.com/office/drawing/2014/main" id="{F71019AC-6D89-279A-F067-7D10AF2A0984}"/>
              </a:ext>
            </a:extLst>
          </p:cNvPr>
          <p:cNvSpPr/>
          <p:nvPr/>
        </p:nvSpPr>
        <p:spPr>
          <a:xfrm>
            <a:off x="1038082" y="1772816"/>
            <a:ext cx="3202865" cy="2664296"/>
          </a:xfrm>
          <a:prstGeom prst="roundRect">
            <a:avLst>
              <a:gd name="adj" fmla="val 22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0D7AC7-3F77-44F1-F67B-ABBA42F02B8C}"/>
              </a:ext>
            </a:extLst>
          </p:cNvPr>
          <p:cNvSpPr txBox="1"/>
          <p:nvPr/>
        </p:nvSpPr>
        <p:spPr>
          <a:xfrm>
            <a:off x="1361373" y="1473633"/>
            <a:ext cx="25562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Classical Signal</a:t>
            </a:r>
            <a:endParaRPr kumimoji="1" lang="ja-JP" altLang="en-US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CF9304-9B4A-0DF9-B0CC-E36F9B74D4D7}"/>
              </a:ext>
            </a:extLst>
          </p:cNvPr>
          <p:cNvSpPr/>
          <p:nvPr/>
        </p:nvSpPr>
        <p:spPr bwMode="auto">
          <a:xfrm>
            <a:off x="6301164" y="2237088"/>
            <a:ext cx="2160240" cy="65326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① 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PQ</a:t>
            </a:r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X3DH*</a:t>
            </a:r>
          </a:p>
        </p:txBody>
      </p:sp>
      <p:sp>
        <p:nvSpPr>
          <p:cNvPr id="25" name="四角形: 角を丸くする 4110">
            <a:extLst>
              <a:ext uri="{FF2B5EF4-FFF2-40B4-BE49-F238E27FC236}">
                <a16:creationId xmlns:a16="http://schemas.microsoft.com/office/drawing/2014/main" id="{FE64AC8E-1F88-802E-B5BB-872AC4E95D70}"/>
              </a:ext>
            </a:extLst>
          </p:cNvPr>
          <p:cNvSpPr/>
          <p:nvPr/>
        </p:nvSpPr>
        <p:spPr>
          <a:xfrm>
            <a:off x="5809935" y="1772816"/>
            <a:ext cx="3202865" cy="2664296"/>
          </a:xfrm>
          <a:prstGeom prst="roundRect">
            <a:avLst>
              <a:gd name="adj" fmla="val 22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B99B58-CF64-393C-1EF3-4000C2024D01}"/>
              </a:ext>
            </a:extLst>
          </p:cNvPr>
          <p:cNvSpPr txBox="1"/>
          <p:nvPr/>
        </p:nvSpPr>
        <p:spPr>
          <a:xfrm>
            <a:off x="5995740" y="1473633"/>
            <a:ext cx="27710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Towards PQ Signal</a:t>
            </a:r>
            <a:endParaRPr kumimoji="1" lang="ja-JP" altLang="en-US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右矢印 28">
            <a:extLst>
              <a:ext uri="{FF2B5EF4-FFF2-40B4-BE49-F238E27FC236}">
                <a16:creationId xmlns:a16="http://schemas.microsoft.com/office/drawing/2014/main" id="{BFAD5870-F5A3-BB6E-2E0A-C9A0A7B98DA7}"/>
              </a:ext>
            </a:extLst>
          </p:cNvPr>
          <p:cNvSpPr/>
          <p:nvPr/>
        </p:nvSpPr>
        <p:spPr>
          <a:xfrm>
            <a:off x="3917655" y="2289682"/>
            <a:ext cx="2215571" cy="54807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3FF19FE-20BF-4B2A-88A5-99F3E1776D4A}"/>
              </a:ext>
            </a:extLst>
          </p:cNvPr>
          <p:cNvSpPr txBox="1"/>
          <p:nvPr/>
        </p:nvSpPr>
        <p:spPr>
          <a:xfrm>
            <a:off x="4346464" y="1996853"/>
            <a:ext cx="140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Sep. 2023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2" name="Picture 4" descr="Free nucleus physics atom vector">
            <a:extLst>
              <a:ext uri="{FF2B5EF4-FFF2-40B4-BE49-F238E27FC236}">
                <a16:creationId xmlns:a16="http://schemas.microsoft.com/office/drawing/2014/main" id="{397F4698-7C9A-8B94-E876-D3FCA7CC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97" y="1526006"/>
            <a:ext cx="554879" cy="5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F22C9A2-77A9-3D11-0AAB-4F554FF84AD3}"/>
              </a:ext>
            </a:extLst>
          </p:cNvPr>
          <p:cNvSpPr txBox="1"/>
          <p:nvPr/>
        </p:nvSpPr>
        <p:spPr>
          <a:xfrm>
            <a:off x="9907692" y="1606927"/>
            <a:ext cx="177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PQ security</a:t>
            </a:r>
            <a:endParaRPr kumimoji="1" lang="ja-JP" alt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52DC3C9-42E8-5478-79D5-2D0300995514}"/>
              </a:ext>
            </a:extLst>
          </p:cNvPr>
          <p:cNvSpPr txBox="1"/>
          <p:nvPr/>
        </p:nvSpPr>
        <p:spPr>
          <a:xfrm>
            <a:off x="9862670" y="2032215"/>
            <a:ext cx="213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Harvest-now </a:t>
            </a:r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kumimoji="1"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ecrypt</a:t>
            </a:r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-later security</a:t>
            </a:r>
            <a:endParaRPr kumimoji="1" lang="ja-JP" alt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3" name="Picture 2" descr="Web Buttons by GDJ">
            <a:extLst>
              <a:ext uri="{FF2B5EF4-FFF2-40B4-BE49-F238E27FC236}">
                <a16:creationId xmlns:a16="http://schemas.microsoft.com/office/drawing/2014/main" id="{439434FF-972B-A745-7CC4-7DCA1E6E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8253707" y="2040594"/>
            <a:ext cx="587747" cy="5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Web Buttons by GDJ">
            <a:extLst>
              <a:ext uri="{FF2B5EF4-FFF2-40B4-BE49-F238E27FC236}">
                <a16:creationId xmlns:a16="http://schemas.microsoft.com/office/drawing/2014/main" id="{9E8B86B1-F199-6C2D-3779-56DA8193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9382255" y="2159049"/>
            <a:ext cx="525437" cy="4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6235C41-A2C9-7C76-04EF-BD28AD0E3A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30" y="2269283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801A8E5-70C5-B440-14B0-1279C36C3A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7" y="3584146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FA304C0-49CF-958F-8918-408CF53B71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10" y="1426827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7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2FDD-F578-5368-4E0B-8DB0083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9BD2C55E-2E52-B847-7718-6F5776F6157F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Transitioning to PQ Security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E4BC318-42C2-46B6-A00A-EFBDEF1AAC57}"/>
              </a:ext>
            </a:extLst>
          </p:cNvPr>
          <p:cNvSpPr/>
          <p:nvPr/>
        </p:nvSpPr>
        <p:spPr bwMode="auto">
          <a:xfrm>
            <a:off x="1529311" y="2237088"/>
            <a:ext cx="2160240" cy="653263"/>
          </a:xfrm>
          <a:prstGeom prst="rect">
            <a:avLst/>
          </a:prstGeom>
          <a:solidFill>
            <a:srgbClr val="00BD4B"/>
          </a:solidFill>
          <a:ln w="6350">
            <a:solidFill>
              <a:srgbClr val="48B23B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① </a:t>
            </a:r>
            <a:r>
              <a:rPr kumimoji="1"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X3DH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E42B9A-C92B-077A-310C-B3F702990ECC}"/>
              </a:ext>
            </a:extLst>
          </p:cNvPr>
          <p:cNvSpPr/>
          <p:nvPr/>
        </p:nvSpPr>
        <p:spPr bwMode="auto">
          <a:xfrm>
            <a:off x="1164230" y="3610729"/>
            <a:ext cx="2890402" cy="653263"/>
          </a:xfrm>
          <a:prstGeom prst="rect">
            <a:avLst/>
          </a:prstGeom>
          <a:solidFill>
            <a:srgbClr val="ED6E33"/>
          </a:solidFill>
          <a:ln w="6350">
            <a:solidFill>
              <a:srgbClr val="ED6E33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② </a:t>
            </a:r>
            <a:r>
              <a:rPr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Ratchet</a:t>
            </a:r>
          </a:p>
        </p:txBody>
      </p:sp>
      <p:sp>
        <p:nvSpPr>
          <p:cNvPr id="6" name="下矢印 1">
            <a:extLst>
              <a:ext uri="{FF2B5EF4-FFF2-40B4-BE49-F238E27FC236}">
                <a16:creationId xmlns:a16="http://schemas.microsoft.com/office/drawing/2014/main" id="{783A1F8B-70C1-D23A-51C6-55D4C50DFA8E}"/>
              </a:ext>
            </a:extLst>
          </p:cNvPr>
          <p:cNvSpPr/>
          <p:nvPr/>
        </p:nvSpPr>
        <p:spPr bwMode="auto">
          <a:xfrm>
            <a:off x="2308573" y="2960948"/>
            <a:ext cx="601715" cy="58468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Lato" panose="020F0502020204030203" pitchFamily="34" charset="0"/>
            </a:endParaRPr>
          </a:p>
        </p:txBody>
      </p:sp>
      <p:sp>
        <p:nvSpPr>
          <p:cNvPr id="7" name="四角形: 角を丸くする 4110">
            <a:extLst>
              <a:ext uri="{FF2B5EF4-FFF2-40B4-BE49-F238E27FC236}">
                <a16:creationId xmlns:a16="http://schemas.microsoft.com/office/drawing/2014/main" id="{9F398EE7-C532-EB74-6B13-4E8FF89F53A4}"/>
              </a:ext>
            </a:extLst>
          </p:cNvPr>
          <p:cNvSpPr/>
          <p:nvPr/>
        </p:nvSpPr>
        <p:spPr>
          <a:xfrm>
            <a:off x="1038082" y="1772816"/>
            <a:ext cx="3202865" cy="2664296"/>
          </a:xfrm>
          <a:prstGeom prst="roundRect">
            <a:avLst>
              <a:gd name="adj" fmla="val 22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B0AA51-C01B-F722-77A3-B2B110F9CCCD}"/>
              </a:ext>
            </a:extLst>
          </p:cNvPr>
          <p:cNvSpPr txBox="1"/>
          <p:nvPr/>
        </p:nvSpPr>
        <p:spPr>
          <a:xfrm>
            <a:off x="1361373" y="1473633"/>
            <a:ext cx="25562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Classical Signal</a:t>
            </a:r>
            <a:endParaRPr kumimoji="1" lang="ja-JP" altLang="en-US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CDDA27-F0A2-42D8-3465-E76C87B07956}"/>
              </a:ext>
            </a:extLst>
          </p:cNvPr>
          <p:cNvSpPr/>
          <p:nvPr/>
        </p:nvSpPr>
        <p:spPr bwMode="auto">
          <a:xfrm>
            <a:off x="6301164" y="2237088"/>
            <a:ext cx="2160240" cy="65326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① 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PQ</a:t>
            </a:r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X3DH*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DC7B1AD-3D89-4022-AB01-D5D047F98B70}"/>
              </a:ext>
            </a:extLst>
          </p:cNvPr>
          <p:cNvSpPr/>
          <p:nvPr/>
        </p:nvSpPr>
        <p:spPr bwMode="auto">
          <a:xfrm>
            <a:off x="5936083" y="3610729"/>
            <a:ext cx="2890402" cy="653263"/>
          </a:xfrm>
          <a:prstGeom prst="rect">
            <a:avLst/>
          </a:prstGeom>
          <a:solidFill>
            <a:srgbClr val="ED6E33"/>
          </a:solidFill>
          <a:ln w="6350">
            <a:solidFill>
              <a:srgbClr val="ED6E33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② </a:t>
            </a:r>
            <a:r>
              <a:rPr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Ratchet</a:t>
            </a:r>
          </a:p>
        </p:txBody>
      </p:sp>
      <p:sp>
        <p:nvSpPr>
          <p:cNvPr id="24" name="下矢印 1">
            <a:extLst>
              <a:ext uri="{FF2B5EF4-FFF2-40B4-BE49-F238E27FC236}">
                <a16:creationId xmlns:a16="http://schemas.microsoft.com/office/drawing/2014/main" id="{8107E5BD-A9FD-5487-8BEC-F1F11E945F91}"/>
              </a:ext>
            </a:extLst>
          </p:cNvPr>
          <p:cNvSpPr/>
          <p:nvPr/>
        </p:nvSpPr>
        <p:spPr bwMode="auto">
          <a:xfrm>
            <a:off x="7080426" y="2960948"/>
            <a:ext cx="601715" cy="58468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Lato" panose="020F0502020204030203" pitchFamily="34" charset="0"/>
            </a:endParaRPr>
          </a:p>
        </p:txBody>
      </p:sp>
      <p:sp>
        <p:nvSpPr>
          <p:cNvPr id="25" name="四角形: 角を丸くする 4110">
            <a:extLst>
              <a:ext uri="{FF2B5EF4-FFF2-40B4-BE49-F238E27FC236}">
                <a16:creationId xmlns:a16="http://schemas.microsoft.com/office/drawing/2014/main" id="{A8C8E4E5-FB7A-1A9D-AF4D-71E37618282D}"/>
              </a:ext>
            </a:extLst>
          </p:cNvPr>
          <p:cNvSpPr/>
          <p:nvPr/>
        </p:nvSpPr>
        <p:spPr>
          <a:xfrm>
            <a:off x="5809935" y="1772816"/>
            <a:ext cx="3202865" cy="2664296"/>
          </a:xfrm>
          <a:prstGeom prst="roundRect">
            <a:avLst>
              <a:gd name="adj" fmla="val 22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CA34030-0DAA-0D20-2B1F-B297907632FA}"/>
              </a:ext>
            </a:extLst>
          </p:cNvPr>
          <p:cNvSpPr txBox="1"/>
          <p:nvPr/>
        </p:nvSpPr>
        <p:spPr>
          <a:xfrm>
            <a:off x="5995740" y="1473633"/>
            <a:ext cx="27710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Towards PQ Signal</a:t>
            </a:r>
            <a:endParaRPr kumimoji="1" lang="ja-JP" altLang="en-US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5134C1-54CB-26C3-656E-D94A4F717975}"/>
              </a:ext>
            </a:extLst>
          </p:cNvPr>
          <p:cNvSpPr txBox="1"/>
          <p:nvPr/>
        </p:nvSpPr>
        <p:spPr>
          <a:xfrm>
            <a:off x="4346464" y="1996853"/>
            <a:ext cx="140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Sep. 2023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2" name="Picture 4" descr="Free nucleus physics atom vector">
            <a:extLst>
              <a:ext uri="{FF2B5EF4-FFF2-40B4-BE49-F238E27FC236}">
                <a16:creationId xmlns:a16="http://schemas.microsoft.com/office/drawing/2014/main" id="{2F0EE48F-EA30-0163-38F9-7B094113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97" y="1526006"/>
            <a:ext cx="554879" cy="5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9C7DB8-C75F-F4F1-4311-BB25959DA751}"/>
              </a:ext>
            </a:extLst>
          </p:cNvPr>
          <p:cNvSpPr txBox="1"/>
          <p:nvPr/>
        </p:nvSpPr>
        <p:spPr>
          <a:xfrm>
            <a:off x="9907692" y="1606927"/>
            <a:ext cx="177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PQ security</a:t>
            </a:r>
            <a:endParaRPr kumimoji="1" lang="ja-JP" alt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A97D3A9-D561-CF25-0EFA-980EFCF73F41}"/>
              </a:ext>
            </a:extLst>
          </p:cNvPr>
          <p:cNvSpPr txBox="1"/>
          <p:nvPr/>
        </p:nvSpPr>
        <p:spPr>
          <a:xfrm>
            <a:off x="9862670" y="2032215"/>
            <a:ext cx="213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Harvest-now </a:t>
            </a:r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kumimoji="1"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ecrypt</a:t>
            </a:r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-later security</a:t>
            </a:r>
            <a:endParaRPr kumimoji="1" lang="ja-JP" alt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3" name="Picture 2" descr="Web Buttons by GDJ">
            <a:extLst>
              <a:ext uri="{FF2B5EF4-FFF2-40B4-BE49-F238E27FC236}">
                <a16:creationId xmlns:a16="http://schemas.microsoft.com/office/drawing/2014/main" id="{6FC2BAE4-F905-13CC-1B18-F976282E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8253707" y="2040594"/>
            <a:ext cx="587747" cy="5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Web Buttons by GDJ">
            <a:extLst>
              <a:ext uri="{FF2B5EF4-FFF2-40B4-BE49-F238E27FC236}">
                <a16:creationId xmlns:a16="http://schemas.microsoft.com/office/drawing/2014/main" id="{6F18FCBA-25C1-337C-A7B2-AEFA7DBF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9382255" y="2159049"/>
            <a:ext cx="525437" cy="4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>
            <a:extLst>
              <a:ext uri="{FF2B5EF4-FFF2-40B4-BE49-F238E27FC236}">
                <a16:creationId xmlns:a16="http://schemas.microsoft.com/office/drawing/2014/main" id="{4533371C-C1BB-78F6-86E5-DB564B5D0D70}"/>
              </a:ext>
            </a:extLst>
          </p:cNvPr>
          <p:cNvSpPr/>
          <p:nvPr/>
        </p:nvSpPr>
        <p:spPr>
          <a:xfrm>
            <a:off x="3917655" y="2289682"/>
            <a:ext cx="2215571" cy="54807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B95F590-63B7-80DF-6B6B-3A4DC8F677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30" y="2269283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B1059B-4808-19EC-E8FE-9DBB7D953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7" y="3584146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A95E090-2A83-5D83-9BAE-AD6206A523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20" y="3570759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2C8332E-DFDD-AB91-4AD0-8B96C4846A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10" y="1426827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4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9CD1A-692D-3EE5-CBE3-81584EA18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751F3E30-BA71-09E8-61C3-47C36158BDF8}"/>
              </a:ext>
            </a:extLst>
          </p:cNvPr>
          <p:cNvSpPr/>
          <p:nvPr/>
        </p:nvSpPr>
        <p:spPr>
          <a:xfrm>
            <a:off x="1164230" y="5564802"/>
            <a:ext cx="10044338" cy="6973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104;p13">
            <a:extLst>
              <a:ext uri="{FF2B5EF4-FFF2-40B4-BE49-F238E27FC236}">
                <a16:creationId xmlns:a16="http://schemas.microsoft.com/office/drawing/2014/main" id="{D27514D2-7475-2A05-1807-2080136F81C1}"/>
              </a:ext>
            </a:extLst>
          </p:cNvPr>
          <p:cNvSpPr txBox="1">
            <a:spLocks/>
          </p:cNvSpPr>
          <p:nvPr/>
        </p:nvSpPr>
        <p:spPr>
          <a:xfrm>
            <a:off x="229302" y="311218"/>
            <a:ext cx="11483322" cy="64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2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Lato"/>
              <a:buNone/>
            </a:pPr>
            <a:r>
              <a:rPr lang="en-US" altLang="ja-JP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Transitioning to PQ Security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A63FC6D-8B9E-9B30-FAE7-557993D860A4}"/>
              </a:ext>
            </a:extLst>
          </p:cNvPr>
          <p:cNvSpPr/>
          <p:nvPr/>
        </p:nvSpPr>
        <p:spPr bwMode="auto">
          <a:xfrm>
            <a:off x="1529311" y="2237088"/>
            <a:ext cx="2160240" cy="653263"/>
          </a:xfrm>
          <a:prstGeom prst="rect">
            <a:avLst/>
          </a:prstGeom>
          <a:solidFill>
            <a:srgbClr val="00BD4B"/>
          </a:solidFill>
          <a:ln w="6350">
            <a:solidFill>
              <a:srgbClr val="48B23B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① </a:t>
            </a:r>
            <a:r>
              <a:rPr kumimoji="1"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X3DH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F99A33-E3CD-E75E-5579-A6B12E00243B}"/>
              </a:ext>
            </a:extLst>
          </p:cNvPr>
          <p:cNvSpPr/>
          <p:nvPr/>
        </p:nvSpPr>
        <p:spPr bwMode="auto">
          <a:xfrm>
            <a:off x="1164230" y="3610729"/>
            <a:ext cx="2890402" cy="653263"/>
          </a:xfrm>
          <a:prstGeom prst="rect">
            <a:avLst/>
          </a:prstGeom>
          <a:solidFill>
            <a:srgbClr val="ED6E33"/>
          </a:solidFill>
          <a:ln w="6350">
            <a:solidFill>
              <a:srgbClr val="ED6E33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② </a:t>
            </a:r>
            <a:r>
              <a:rPr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Ratchet</a:t>
            </a:r>
          </a:p>
        </p:txBody>
      </p:sp>
      <p:sp>
        <p:nvSpPr>
          <p:cNvPr id="6" name="下矢印 1">
            <a:extLst>
              <a:ext uri="{FF2B5EF4-FFF2-40B4-BE49-F238E27FC236}">
                <a16:creationId xmlns:a16="http://schemas.microsoft.com/office/drawing/2014/main" id="{6628A115-DAC5-1750-E116-159C3FD50321}"/>
              </a:ext>
            </a:extLst>
          </p:cNvPr>
          <p:cNvSpPr/>
          <p:nvPr/>
        </p:nvSpPr>
        <p:spPr bwMode="auto">
          <a:xfrm>
            <a:off x="2308573" y="2960948"/>
            <a:ext cx="601715" cy="58468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Lato" panose="020F0502020204030203" pitchFamily="34" charset="0"/>
            </a:endParaRPr>
          </a:p>
        </p:txBody>
      </p:sp>
      <p:sp>
        <p:nvSpPr>
          <p:cNvPr id="7" name="四角形: 角を丸くする 4110">
            <a:extLst>
              <a:ext uri="{FF2B5EF4-FFF2-40B4-BE49-F238E27FC236}">
                <a16:creationId xmlns:a16="http://schemas.microsoft.com/office/drawing/2014/main" id="{D28F443E-2D88-5CE3-398A-0F12ABFBA894}"/>
              </a:ext>
            </a:extLst>
          </p:cNvPr>
          <p:cNvSpPr/>
          <p:nvPr/>
        </p:nvSpPr>
        <p:spPr>
          <a:xfrm>
            <a:off x="1038082" y="1772816"/>
            <a:ext cx="3202865" cy="2664296"/>
          </a:xfrm>
          <a:prstGeom prst="roundRect">
            <a:avLst>
              <a:gd name="adj" fmla="val 22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562D8E-ED07-1CBE-092E-3E6358F9E49A}"/>
              </a:ext>
            </a:extLst>
          </p:cNvPr>
          <p:cNvSpPr txBox="1"/>
          <p:nvPr/>
        </p:nvSpPr>
        <p:spPr>
          <a:xfrm>
            <a:off x="1361373" y="1473633"/>
            <a:ext cx="25562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Classical Signal</a:t>
            </a:r>
            <a:endParaRPr kumimoji="1" lang="ja-JP" altLang="en-US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3CC8DA7-3B43-B169-5415-C3B399DB6F59}"/>
              </a:ext>
            </a:extLst>
          </p:cNvPr>
          <p:cNvSpPr/>
          <p:nvPr/>
        </p:nvSpPr>
        <p:spPr bwMode="auto">
          <a:xfrm>
            <a:off x="6301164" y="2237088"/>
            <a:ext cx="2160240" cy="65326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① 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PQ</a:t>
            </a:r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X3DH*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94BC0BD-E092-4B20-513A-58937A553C04}"/>
              </a:ext>
            </a:extLst>
          </p:cNvPr>
          <p:cNvSpPr/>
          <p:nvPr/>
        </p:nvSpPr>
        <p:spPr bwMode="auto">
          <a:xfrm>
            <a:off x="5936083" y="3610729"/>
            <a:ext cx="2890402" cy="653263"/>
          </a:xfrm>
          <a:prstGeom prst="rect">
            <a:avLst/>
          </a:prstGeom>
          <a:solidFill>
            <a:srgbClr val="ED6E33"/>
          </a:solidFill>
          <a:ln w="6350">
            <a:solidFill>
              <a:srgbClr val="ED6E33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② </a:t>
            </a:r>
            <a:r>
              <a:rPr lang="en-US" altLang="ja-JP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 Ratchet</a:t>
            </a:r>
          </a:p>
        </p:txBody>
      </p:sp>
      <p:sp>
        <p:nvSpPr>
          <p:cNvPr id="24" name="下矢印 1">
            <a:extLst>
              <a:ext uri="{FF2B5EF4-FFF2-40B4-BE49-F238E27FC236}">
                <a16:creationId xmlns:a16="http://schemas.microsoft.com/office/drawing/2014/main" id="{90D48FBE-9322-3A6E-E7DE-E9BE2556EED4}"/>
              </a:ext>
            </a:extLst>
          </p:cNvPr>
          <p:cNvSpPr/>
          <p:nvPr/>
        </p:nvSpPr>
        <p:spPr bwMode="auto">
          <a:xfrm>
            <a:off x="7080426" y="2960948"/>
            <a:ext cx="601715" cy="58468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Lato" panose="020F0502020204030203" pitchFamily="34" charset="0"/>
            </a:endParaRPr>
          </a:p>
        </p:txBody>
      </p:sp>
      <p:sp>
        <p:nvSpPr>
          <p:cNvPr id="25" name="四角形: 角を丸くする 4110">
            <a:extLst>
              <a:ext uri="{FF2B5EF4-FFF2-40B4-BE49-F238E27FC236}">
                <a16:creationId xmlns:a16="http://schemas.microsoft.com/office/drawing/2014/main" id="{AD01FBD6-1AA9-5B6D-06D3-AF9318F57B1D}"/>
              </a:ext>
            </a:extLst>
          </p:cNvPr>
          <p:cNvSpPr/>
          <p:nvPr/>
        </p:nvSpPr>
        <p:spPr>
          <a:xfrm>
            <a:off x="5809935" y="1772816"/>
            <a:ext cx="3202865" cy="2664296"/>
          </a:xfrm>
          <a:prstGeom prst="roundRect">
            <a:avLst>
              <a:gd name="adj" fmla="val 22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B045350-4573-FE4A-4CC1-620E7CA6BBD1}"/>
              </a:ext>
            </a:extLst>
          </p:cNvPr>
          <p:cNvSpPr txBox="1"/>
          <p:nvPr/>
        </p:nvSpPr>
        <p:spPr>
          <a:xfrm>
            <a:off x="5995740" y="1473633"/>
            <a:ext cx="27710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Towards PQ Signal</a:t>
            </a:r>
            <a:endParaRPr kumimoji="1" lang="ja-JP" altLang="en-US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B8C54A-1819-6EB7-FB82-2053D29C4A9D}"/>
              </a:ext>
            </a:extLst>
          </p:cNvPr>
          <p:cNvSpPr txBox="1"/>
          <p:nvPr/>
        </p:nvSpPr>
        <p:spPr>
          <a:xfrm>
            <a:off x="4346464" y="1996853"/>
            <a:ext cx="140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Sep. 2023</a:t>
            </a:r>
            <a:endParaRPr kumimoji="1" lang="ja-JP" alt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2" name="Picture 4" descr="Free nucleus physics atom vector">
            <a:extLst>
              <a:ext uri="{FF2B5EF4-FFF2-40B4-BE49-F238E27FC236}">
                <a16:creationId xmlns:a16="http://schemas.microsoft.com/office/drawing/2014/main" id="{BF4FC2B4-3844-76B4-8995-5AAD8D4D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97" y="1526006"/>
            <a:ext cx="554879" cy="5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0AABB6E-DFB6-807F-99D3-5483A8EB9807}"/>
              </a:ext>
            </a:extLst>
          </p:cNvPr>
          <p:cNvSpPr txBox="1"/>
          <p:nvPr/>
        </p:nvSpPr>
        <p:spPr>
          <a:xfrm>
            <a:off x="9907692" y="1606927"/>
            <a:ext cx="177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PQ security</a:t>
            </a:r>
            <a:endParaRPr kumimoji="1" lang="ja-JP" alt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D724228-0B28-E391-9700-276BD030262D}"/>
              </a:ext>
            </a:extLst>
          </p:cNvPr>
          <p:cNvSpPr txBox="1"/>
          <p:nvPr/>
        </p:nvSpPr>
        <p:spPr>
          <a:xfrm>
            <a:off x="9862670" y="2032215"/>
            <a:ext cx="213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Harvest-now </a:t>
            </a:r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kumimoji="1"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ecrypt</a:t>
            </a:r>
            <a:r>
              <a:rPr lang="en-US" altLang="ja-JP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-later security</a:t>
            </a:r>
            <a:endParaRPr kumimoji="1" lang="ja-JP" alt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5DC14A-B273-DC53-292D-00EFE34CA647}"/>
              </a:ext>
            </a:extLst>
          </p:cNvPr>
          <p:cNvSpPr txBox="1"/>
          <p:nvPr/>
        </p:nvSpPr>
        <p:spPr>
          <a:xfrm>
            <a:off x="589243" y="4980907"/>
            <a:ext cx="188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Talk</a:t>
            </a:r>
          </a:p>
        </p:txBody>
      </p:sp>
      <p:pic>
        <p:nvPicPr>
          <p:cNvPr id="43" name="Picture 2" descr="Web Buttons by GDJ">
            <a:extLst>
              <a:ext uri="{FF2B5EF4-FFF2-40B4-BE49-F238E27FC236}">
                <a16:creationId xmlns:a16="http://schemas.microsoft.com/office/drawing/2014/main" id="{9C34AA3C-AB7C-7525-158C-7DFCEB03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8253707" y="2040594"/>
            <a:ext cx="587747" cy="5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Web Buttons by GDJ">
            <a:extLst>
              <a:ext uri="{FF2B5EF4-FFF2-40B4-BE49-F238E27FC236}">
                <a16:creationId xmlns:a16="http://schemas.microsoft.com/office/drawing/2014/main" id="{9DC1E94D-C05D-D599-5C31-F896010E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 r="47441"/>
          <a:stretch>
            <a:fillRect/>
          </a:stretch>
        </p:blipFill>
        <p:spPr bwMode="auto">
          <a:xfrm>
            <a:off x="9382255" y="2159049"/>
            <a:ext cx="525437" cy="4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0A98AE0-5B17-C894-EED5-88813A2B2EC3}"/>
              </a:ext>
            </a:extLst>
          </p:cNvPr>
          <p:cNvSpPr txBox="1"/>
          <p:nvPr/>
        </p:nvSpPr>
        <p:spPr>
          <a:xfrm>
            <a:off x="1569844" y="5611954"/>
            <a:ext cx="945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can we make an </a:t>
            </a:r>
            <a:r>
              <a:rPr kumimoji="1" lang="en-US" altLang="ja-JP" sz="3200" b="1" i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efficient</a:t>
            </a:r>
            <a:r>
              <a:rPr kumimoji="1" lang="en-US" altLang="ja-JP" sz="3200" i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ja-JP" sz="32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PQ Double Ratchet?</a:t>
            </a:r>
          </a:p>
        </p:txBody>
      </p:sp>
      <p:sp>
        <p:nvSpPr>
          <p:cNvPr id="2" name="右矢印 1">
            <a:extLst>
              <a:ext uri="{FF2B5EF4-FFF2-40B4-BE49-F238E27FC236}">
                <a16:creationId xmlns:a16="http://schemas.microsoft.com/office/drawing/2014/main" id="{EE41CAAA-16DD-098C-5C7B-B063F70855F5}"/>
              </a:ext>
            </a:extLst>
          </p:cNvPr>
          <p:cNvSpPr/>
          <p:nvPr/>
        </p:nvSpPr>
        <p:spPr>
          <a:xfrm>
            <a:off x="3917655" y="2289682"/>
            <a:ext cx="2215571" cy="54807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C011D81-0AC3-0096-88A3-DFB73F2483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30" y="2269283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9758538-1CC9-B0DE-2C1C-A66E750E06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7" y="3584146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5D882EB-B7F9-877D-D09F-D7E4510CBC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20" y="3570759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D155104-B81E-377D-E9F5-3BD1FBF0D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10" y="1426827"/>
            <a:ext cx="400246" cy="5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11970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_TP2">
  <a:themeElements>
    <a:clrScheme name="TPstyle">
      <a:dk1>
        <a:srgbClr val="3F3F3F"/>
      </a:dk1>
      <a:lt1>
        <a:sysClr val="window" lastClr="FFFFFF"/>
      </a:lt1>
      <a:dk2>
        <a:srgbClr val="595959"/>
      </a:dk2>
      <a:lt2>
        <a:srgbClr val="FFFFFF"/>
      </a:lt2>
      <a:accent1>
        <a:srgbClr val="260BB2"/>
      </a:accent1>
      <a:accent2>
        <a:srgbClr val="31B200"/>
      </a:accent2>
      <a:accent3>
        <a:srgbClr val="FF832B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pica Neue P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TP2" id="{47C57154-E45C-47B2-AB1E-E363140AD424}" vid="{DE4C3D5F-4084-4505-9683-24C053E73EC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ppt_template_TP2</Template>
  <TotalTime>194935</TotalTime>
  <Words>2789</Words>
  <Application>Microsoft Macintosh PowerPoint</Application>
  <PresentationFormat>ワイド画面</PresentationFormat>
  <Paragraphs>590</Paragraphs>
  <Slides>57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6" baseType="lpstr">
      <vt:lpstr>Spica Neue P Light</vt:lpstr>
      <vt:lpstr>游ゴシック</vt:lpstr>
      <vt:lpstr>Lato</vt:lpstr>
      <vt:lpstr>Arial</vt:lpstr>
      <vt:lpstr>Spica Neue P</vt:lpstr>
      <vt:lpstr>メイリオ</vt:lpstr>
      <vt:lpstr>Cambria Math</vt:lpstr>
      <vt:lpstr>Wingdings</vt:lpstr>
      <vt:lpstr>ppt_template_TP2</vt:lpstr>
      <vt:lpstr>The Triple Ratchet Protocol:    A Bandwidth Efficient Hybrid-Secure Signal Protocol</vt:lpstr>
      <vt:lpstr>PowerPoint プレゼンテーション</vt:lpstr>
      <vt:lpstr>1. Background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Our Efficient PQ Ratchet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“Preliminary” Benchmarking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HWSフォーラム</dc:title>
  <dc:creator>r n</dc:creator>
  <cp:lastModifiedBy>Shuichi Katsumata</cp:lastModifiedBy>
  <cp:revision>788</cp:revision>
  <dcterms:created xsi:type="dcterms:W3CDTF">2017-08-02T22:47:01Z</dcterms:created>
  <dcterms:modified xsi:type="dcterms:W3CDTF">2025-03-21T00:38:44Z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f189ee4-8c06-4307-84f0-b0dc5d58d0ae_Enabled">
    <vt:lpwstr>true</vt:lpwstr>
  </property>
  <property fmtid="{D5CDD505-2E9C-101B-9397-08002B2CF9AE}" pid="3" name="MSIP_Label_ef189ee4-8c06-4307-84f0-b0dc5d58d0ae_SetDate">
    <vt:lpwstr>2022-09-15T03:56:51Z</vt:lpwstr>
  </property>
  <property fmtid="{D5CDD505-2E9C-101B-9397-08002B2CF9AE}" pid="4" name="MSIP_Label_ef189ee4-8c06-4307-84f0-b0dc5d58d0ae_Method">
    <vt:lpwstr>Standard</vt:lpwstr>
  </property>
  <property fmtid="{D5CDD505-2E9C-101B-9397-08002B2CF9AE}" pid="5" name="MSIP_Label_ef189ee4-8c06-4307-84f0-b0dc5d58d0ae_Name">
    <vt:lpwstr>ef189ee4-8c06-4307-84f0-b0dc5d58d0ae</vt:lpwstr>
  </property>
  <property fmtid="{D5CDD505-2E9C-101B-9397-08002B2CF9AE}" pid="6" name="MSIP_Label_ef189ee4-8c06-4307-84f0-b0dc5d58d0ae_SiteId">
    <vt:lpwstr>18a7fec8-652f-409b-8369-272d9ce80620</vt:lpwstr>
  </property>
  <property fmtid="{D5CDD505-2E9C-101B-9397-08002B2CF9AE}" pid="7" name="MSIP_Label_ef189ee4-8c06-4307-84f0-b0dc5d58d0ae_ActionId">
    <vt:lpwstr>6b624e96-921d-4089-a6fb-692bb0555770</vt:lpwstr>
  </property>
  <property fmtid="{D5CDD505-2E9C-101B-9397-08002B2CF9AE}" pid="8" name="MSIP_Label_ef189ee4-8c06-4307-84f0-b0dc5d58d0ae_ContentBits">
    <vt:lpwstr>8</vt:lpwstr>
  </property>
</Properties>
</file>