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787" r:id="rId2"/>
    <p:sldId id="1335" r:id="rId3"/>
    <p:sldId id="1332" r:id="rId4"/>
    <p:sldId id="1340" r:id="rId5"/>
    <p:sldId id="1260" r:id="rId6"/>
    <p:sldId id="1336" r:id="rId7"/>
    <p:sldId id="1330" r:id="rId8"/>
    <p:sldId id="1325" r:id="rId9"/>
    <p:sldId id="339" r:id="rId10"/>
    <p:sldId id="290" r:id="rId11"/>
    <p:sldId id="1346" r:id="rId12"/>
    <p:sldId id="1347" r:id="rId13"/>
    <p:sldId id="1342" r:id="rId14"/>
    <p:sldId id="1328" r:id="rId15"/>
    <p:sldId id="1329" r:id="rId16"/>
    <p:sldId id="1338" r:id="rId17"/>
    <p:sldId id="1297" r:id="rId18"/>
    <p:sldId id="1283" r:id="rId19"/>
    <p:sldId id="1343" r:id="rId20"/>
    <p:sldId id="1344" r:id="rId21"/>
    <p:sldId id="1345" r:id="rId22"/>
    <p:sldId id="1348" r:id="rId23"/>
    <p:sldId id="1311" r:id="rId24"/>
    <p:sldId id="1315" r:id="rId25"/>
    <p:sldId id="1331" r:id="rId26"/>
    <p:sldId id="1349" r:id="rId27"/>
    <p:sldId id="1117" r:id="rId28"/>
    <p:sldId id="1251" r:id="rId29"/>
    <p:sldId id="1316" r:id="rId30"/>
    <p:sldId id="1239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02BE"/>
    <a:srgbClr val="F8E331"/>
    <a:srgbClr val="990099"/>
    <a:srgbClr val="EC14DD"/>
    <a:srgbClr val="F83866"/>
    <a:srgbClr val="FB4D35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29" autoAdjust="0"/>
    <p:restoredTop sz="83242" autoAdjust="0"/>
  </p:normalViewPr>
  <p:slideViewPr>
    <p:cSldViewPr snapToGrid="0">
      <p:cViewPr varScale="1">
        <p:scale>
          <a:sx n="89" d="100"/>
          <a:sy n="89" d="100"/>
        </p:scale>
        <p:origin x="68" y="172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BE7C5D-F63A-4DB3-9EC4-24CA904B451A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CEB912-A94D-48F9-9D5E-867D3DA20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73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dblp.org/pid/22/2499.html" TargetMode="External"/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dblp.org/pid/360/1620.html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B4B1DC-E237-4686-AB39-682BEEBFCBB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3523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CEB912-A94D-48F9-9D5E-867D3DA2068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7848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CEB912-A94D-48F9-9D5E-867D3DA2068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6218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CEB912-A94D-48F9-9D5E-867D3DA2068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4035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Recall our goal was to construct a SNARG.</a:t>
            </a:r>
          </a:p>
          <a:p>
            <a:r>
              <a:rPr lang="en-US" dirty="0"/>
              <a:t>This is almost there (at least for small space computations).  There are two caveats:  First it is interactive.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4B1DC-E237-4686-AB39-682BEEBFCBB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4255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CEB912-A94D-48F9-9D5E-867D3DA2068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9100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CEB912-A94D-48F9-9D5E-867D3DA2068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7114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CEB912-A94D-48F9-9D5E-867D3DA2068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3639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CEB912-A94D-48F9-9D5E-867D3DA2068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5820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CEB912-A94D-48F9-9D5E-867D3DA2068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3365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BitCoin</a:t>
            </a:r>
            <a:r>
              <a:rPr lang="en-US" dirty="0"/>
              <a:t> uses ECDSA, and </a:t>
            </a:r>
            <a:r>
              <a:rPr lang="en-US" dirty="0" err="1"/>
              <a:t>iphone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CEB912-A94D-48F9-9D5E-867D3DA2068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392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Martin and Nick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CEB912-A94D-48F9-9D5E-867D3DA2068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634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E53410-806D-6ABF-8C8E-9A24085AC8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D17A417-C5A8-44DE-1B74-4240A2FE0B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CB49CEB-1C3A-B41A-1972-AAED4BB6C1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BitCoin</a:t>
            </a:r>
            <a:r>
              <a:rPr lang="en-US" dirty="0"/>
              <a:t> uses ECDSA, and </a:t>
            </a:r>
            <a:r>
              <a:rPr lang="en-US" dirty="0" err="1"/>
              <a:t>iphone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BD70CB-D029-05A1-A515-BB3F6031B3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CEB912-A94D-48F9-9D5E-867D3DA2068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9667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CEB912-A94D-48F9-9D5E-867D3DA2068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3923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Many of the SNARG constructions have been implemented.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CEB912-A94D-48F9-9D5E-867D3DA2068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721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Beyond all the implementations mentioned above, these SNARGs are currently widely deployed.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Many blockchain companies use these SNARGs, starting with companies who were founded by our friends, such as </a:t>
            </a:r>
            <a:r>
              <a:rPr lang="en-US" b="1" dirty="0" err="1"/>
              <a:t>Zchash</a:t>
            </a:r>
            <a:r>
              <a:rPr lang="en-US" b="1" dirty="0"/>
              <a:t> and STARKWARE, and culminating with some of the most prominent blockchain companies, such as Ethereum.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In addition, DARPA, which is one of the biggest security funding agencies, has an immense project on SNARGs.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CEB912-A94D-48F9-9D5E-867D3DA2068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1993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dirty="0">
                <a:solidFill>
                  <a:srgbClr val="7D848A"/>
                </a:solidFill>
                <a:effectLst/>
                <a:latin typeface="Open Sans" panose="020B0606030504020204" pitchFamily="34" charset="0"/>
                <a:hlinkClick r:id="rId3"/>
              </a:rPr>
              <a:t>Dmitry</a:t>
            </a:r>
            <a:r>
              <a:rPr lang="en-US" b="0" i="0" dirty="0">
                <a:solidFill>
                  <a:srgbClr val="505B62"/>
                </a:solidFill>
                <a:effectLst/>
                <a:latin typeface="Open Sans" panose="020B0606030504020204" pitchFamily="34" charset="0"/>
              </a:rPr>
              <a:t>, Ron D. </a:t>
            </a:r>
            <a:r>
              <a:rPr lang="en-US" b="0" i="0" dirty="0" err="1">
                <a:solidFill>
                  <a:srgbClr val="505B62"/>
                </a:solidFill>
                <a:effectLst/>
                <a:latin typeface="Open Sans" panose="020B0606030504020204" pitchFamily="34" charset="0"/>
              </a:rPr>
              <a:t>Rothblum</a:t>
            </a:r>
            <a:r>
              <a:rPr lang="en-US" b="0" i="0" dirty="0">
                <a:solidFill>
                  <a:srgbClr val="505B62"/>
                </a:solidFill>
                <a:effectLst/>
                <a:latin typeface="Open Sans" panose="020B0606030504020204" pitchFamily="34" charset="0"/>
              </a:rPr>
              <a:t>, </a:t>
            </a:r>
            <a:r>
              <a:rPr lang="en-US" b="0" i="0" u="none" strike="noStrike" dirty="0">
                <a:solidFill>
                  <a:srgbClr val="7D848A"/>
                </a:solidFill>
                <a:effectLst/>
                <a:latin typeface="Open Sans" panose="020B0606030504020204" pitchFamily="34" charset="0"/>
                <a:hlinkClick r:id="rId4"/>
              </a:rPr>
              <a:t>Lev </a:t>
            </a:r>
            <a:r>
              <a:rPr lang="en-US" b="0" i="0" u="none" strike="noStrike" dirty="0" err="1">
                <a:solidFill>
                  <a:srgbClr val="7D848A"/>
                </a:solidFill>
                <a:effectLst/>
                <a:latin typeface="Open Sans" panose="020B0606030504020204" pitchFamily="34" charset="0"/>
                <a:hlinkClick r:id="rId4"/>
              </a:rPr>
              <a:t>Soukhanov</a:t>
            </a:r>
            <a:r>
              <a:rPr lang="en-US" b="0" i="0" dirty="0">
                <a:solidFill>
                  <a:srgbClr val="505B62"/>
                </a:solidFill>
                <a:effectLst/>
                <a:latin typeface="Open Sans" panose="020B0606030504020204" pitchFamily="34" charset="0"/>
              </a:rPr>
              <a:t>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CEB912-A94D-48F9-9D5E-867D3DA2068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1384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CEB912-A94D-48F9-9D5E-867D3DA2068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6480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CEB912-A94D-48F9-9D5E-867D3DA2068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2928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Due to concentration bounds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4B1DC-E237-4686-AB39-682BEEBFCB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312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4B1DC-E237-4686-AB39-682BEEBFCB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7039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4B1DC-E237-4686-AB39-682BEEBFCB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8342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4B1DC-E237-4686-AB39-682BEEBFCBB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7681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4B1DC-E237-4686-AB39-682BEEBFCBB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72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65CC2-BE71-422B-914F-41CC75F40F6B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63C8E-53CA-44CA-83A1-0F073342D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941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65CC2-BE71-422B-914F-41CC75F40F6B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63C8E-53CA-44CA-83A1-0F073342D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081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65CC2-BE71-422B-914F-41CC75F40F6B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63C8E-53CA-44CA-83A1-0F073342D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987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65CC2-BE71-422B-914F-41CC75F40F6B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63C8E-53CA-44CA-83A1-0F073342D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658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65CC2-BE71-422B-914F-41CC75F40F6B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63C8E-53CA-44CA-83A1-0F073342D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919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65CC2-BE71-422B-914F-41CC75F40F6B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63C8E-53CA-44CA-83A1-0F073342D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87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65CC2-BE71-422B-914F-41CC75F40F6B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63C8E-53CA-44CA-83A1-0F073342D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989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65CC2-BE71-422B-914F-41CC75F40F6B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63C8E-53CA-44CA-83A1-0F073342D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109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65CC2-BE71-422B-914F-41CC75F40F6B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63C8E-53CA-44CA-83A1-0F073342D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516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65CC2-BE71-422B-914F-41CC75F40F6B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63C8E-53CA-44CA-83A1-0F073342D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884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65CC2-BE71-422B-914F-41CC75F40F6B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63C8E-53CA-44CA-83A1-0F073342D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483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865CC2-BE71-422B-914F-41CC75F40F6B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C63C8E-53CA-44CA-83A1-0F073342D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813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0.png"/><Relationship Id="rId10" Type="http://schemas.openxmlformats.org/officeDocument/2006/relationships/image" Target="../media/image32.tif"/><Relationship Id="rId4" Type="http://schemas.openxmlformats.org/officeDocument/2006/relationships/image" Target="../media/image29.png"/><Relationship Id="rId9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00.png"/><Relationship Id="rId3" Type="http://schemas.openxmlformats.org/officeDocument/2006/relationships/image" Target="../media/image28.png"/><Relationship Id="rId12" Type="http://schemas.openxmlformats.org/officeDocument/2006/relationships/image" Target="../media/image1700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32.t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15" Type="http://schemas.openxmlformats.org/officeDocument/2006/relationships/image" Target="../media/image2200.png"/><Relationship Id="rId4" Type="http://schemas.openxmlformats.org/officeDocument/2006/relationships/image" Target="../media/image29.png"/><Relationship Id="rId14" Type="http://schemas.openxmlformats.org/officeDocument/2006/relationships/image" Target="../media/image210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7" Type="http://schemas.openxmlformats.org/officeDocument/2006/relationships/image" Target="../media/image39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1.png"/><Relationship Id="rId5" Type="http://schemas.openxmlformats.org/officeDocument/2006/relationships/image" Target="../media/image310.png"/><Relationship Id="rId4" Type="http://schemas.openxmlformats.org/officeDocument/2006/relationships/image" Target="../media/image27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210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1.png"/><Relationship Id="rId5" Type="http://schemas.openxmlformats.org/officeDocument/2006/relationships/image" Target="../media/image310.png"/><Relationship Id="rId4" Type="http://schemas.openxmlformats.org/officeDocument/2006/relationships/image" Target="../media/image27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210.png"/><Relationship Id="rId7" Type="http://schemas.openxmlformats.org/officeDocument/2006/relationships/image" Target="../media/image26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1.png"/><Relationship Id="rId5" Type="http://schemas.openxmlformats.org/officeDocument/2006/relationships/image" Target="../media/image310.png"/><Relationship Id="rId10" Type="http://schemas.openxmlformats.org/officeDocument/2006/relationships/image" Target="../media/image46.png"/><Relationship Id="rId4" Type="http://schemas.openxmlformats.org/officeDocument/2006/relationships/image" Target="../media/image270.png"/><Relationship Id="rId9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210.png"/><Relationship Id="rId7" Type="http://schemas.openxmlformats.org/officeDocument/2006/relationships/image" Target="../media/image260.png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1.png"/><Relationship Id="rId11" Type="http://schemas.openxmlformats.org/officeDocument/2006/relationships/image" Target="../media/image48.png"/><Relationship Id="rId5" Type="http://schemas.openxmlformats.org/officeDocument/2006/relationships/image" Target="../media/image310.png"/><Relationship Id="rId10" Type="http://schemas.openxmlformats.org/officeDocument/2006/relationships/image" Target="../media/image47.png"/><Relationship Id="rId4" Type="http://schemas.openxmlformats.org/officeDocument/2006/relationships/image" Target="../media/image270.png"/><Relationship Id="rId9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18" Type="http://schemas.openxmlformats.org/officeDocument/2006/relationships/image" Target="../media/image64.png"/><Relationship Id="rId3" Type="http://schemas.openxmlformats.org/officeDocument/2006/relationships/image" Target="../media/image49.png"/><Relationship Id="rId21" Type="http://schemas.openxmlformats.org/officeDocument/2006/relationships/image" Target="../media/image67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17" Type="http://schemas.openxmlformats.org/officeDocument/2006/relationships/image" Target="../media/image63.png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62.png"/><Relationship Id="rId20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5" Type="http://schemas.openxmlformats.org/officeDocument/2006/relationships/image" Target="../media/image61.png"/><Relationship Id="rId10" Type="http://schemas.openxmlformats.org/officeDocument/2006/relationships/image" Target="../media/image56.png"/><Relationship Id="rId19" Type="http://schemas.openxmlformats.org/officeDocument/2006/relationships/image" Target="../media/image65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Relationship Id="rId14" Type="http://schemas.openxmlformats.org/officeDocument/2006/relationships/image" Target="../media/image6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17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5" Type="http://schemas.openxmlformats.org/officeDocument/2006/relationships/image" Target="../media/image2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Relationship Id="rId1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5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DC0DBFD-1C20-4EC0-8C1F-B57B130E5DA2}"/>
              </a:ext>
            </a:extLst>
          </p:cNvPr>
          <p:cNvSpPr txBox="1"/>
          <p:nvPr/>
        </p:nvSpPr>
        <p:spPr>
          <a:xfrm>
            <a:off x="1287892" y="909527"/>
            <a:ext cx="974286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Compressing Proofs using Cryptography:</a:t>
            </a:r>
          </a:p>
          <a:p>
            <a:pPr algn="ctr"/>
            <a:endParaRPr lang="en-US" sz="2800" b="1" i="0" dirty="0"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US" sz="4800" b="1" dirty="0">
                <a:solidFill>
                  <a:srgbClr val="FF0000"/>
                </a:solidFill>
              </a:rPr>
              <a:t> A Triumph of Theory and Practice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5BA5D3-7377-432E-93D9-21AD2E936688}"/>
              </a:ext>
            </a:extLst>
          </p:cNvPr>
          <p:cNvSpPr txBox="1"/>
          <p:nvPr/>
        </p:nvSpPr>
        <p:spPr>
          <a:xfrm>
            <a:off x="2286000" y="4450724"/>
            <a:ext cx="73152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Yael </a:t>
            </a:r>
            <a:r>
              <a:rPr lang="en-US" sz="2800" b="1" dirty="0" err="1"/>
              <a:t>Tauman</a:t>
            </a:r>
            <a:r>
              <a:rPr lang="en-US" sz="2800" b="1" dirty="0"/>
              <a:t> Kalai</a:t>
            </a:r>
          </a:p>
          <a:p>
            <a:pPr algn="ctr"/>
            <a:endParaRPr lang="en-US" sz="2000" b="1" dirty="0"/>
          </a:p>
          <a:p>
            <a:pPr algn="ctr"/>
            <a:r>
              <a:rPr lang="en-US" sz="2800" b="1" dirty="0"/>
              <a:t>MIT</a:t>
            </a:r>
          </a:p>
        </p:txBody>
      </p:sp>
    </p:spTree>
    <p:extLst>
      <p:ext uri="{BB962C8B-B14F-4D97-AF65-F5344CB8AC3E}">
        <p14:creationId xmlns:p14="http://schemas.microsoft.com/office/powerpoint/2010/main" val="2044772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 descr="Displaying 20140513_202615.jpg"/>
          <p:cNvSpPr>
            <a:spLocks noChangeAspect="1" noChangeArrowheads="1"/>
          </p:cNvSpPr>
          <p:nvPr/>
        </p:nvSpPr>
        <p:spPr bwMode="auto">
          <a:xfrm>
            <a:off x="1739900" y="-228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981200" y="285792"/>
            <a:ext cx="8229600" cy="1401762"/>
          </a:xfrm>
        </p:spPr>
        <p:txBody>
          <a:bodyPr>
            <a:normAutofit/>
          </a:bodyPr>
          <a:lstStyle/>
          <a:p>
            <a:r>
              <a:rPr lang="en-US" sz="4900" b="1" dirty="0"/>
              <a:t>Multi-</a:t>
            </a:r>
            <a:r>
              <a:rPr lang="en-US" sz="4900" b="1" dirty="0" err="1"/>
              <a:t>Prover</a:t>
            </a:r>
            <a:r>
              <a:rPr lang="en-US" sz="4900" b="1" dirty="0"/>
              <a:t> Interactive Proofs </a:t>
            </a:r>
            <a:r>
              <a:rPr lang="en-US" sz="3600" dirty="0"/>
              <a:t>[BenOr-Goldwasser-Kilian-Wigderson88]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255478" y="2020234"/>
                <a:ext cx="107852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4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4000" i="1">
                          <a:latin typeface="Cambria Math"/>
                        </a:rPr>
                        <m:t>  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5478" y="2020234"/>
                <a:ext cx="1078523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389078" y="2020234"/>
                <a:ext cx="107852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4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4000" i="1">
                          <a:latin typeface="Cambria Math"/>
                        </a:rPr>
                        <m:t>  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9078" y="2020234"/>
                <a:ext cx="1078523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169878" y="3945264"/>
                <a:ext cx="107852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rgbClr val="FF0000"/>
                          </a:solidFill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9878" y="3945264"/>
                <a:ext cx="1078523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/>
          <p:cNvCxnSpPr/>
          <p:nvPr/>
        </p:nvCxnSpPr>
        <p:spPr>
          <a:xfrm flipH="1" flipV="1">
            <a:off x="4971757" y="2716484"/>
            <a:ext cx="539262" cy="1160200"/>
          </a:xfrm>
          <a:prstGeom prst="straightConnector1">
            <a:avLst/>
          </a:prstGeom>
          <a:ln w="28575">
            <a:solidFill>
              <a:srgbClr val="1C05C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5855678" y="2706034"/>
            <a:ext cx="750277" cy="1160200"/>
          </a:xfrm>
          <a:prstGeom prst="straightConnector1">
            <a:avLst/>
          </a:prstGeom>
          <a:ln w="28575">
            <a:solidFill>
              <a:srgbClr val="1C05C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0800000" flipH="1" flipV="1">
            <a:off x="4819357" y="2858434"/>
            <a:ext cx="539262" cy="1160200"/>
          </a:xfrm>
          <a:prstGeom prst="straightConnector1">
            <a:avLst/>
          </a:prstGeom>
          <a:ln w="28575">
            <a:solidFill>
              <a:srgbClr val="1C05C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10800000" flipV="1">
            <a:off x="6008078" y="2835574"/>
            <a:ext cx="750277" cy="1160200"/>
          </a:xfrm>
          <a:prstGeom prst="straightConnector1">
            <a:avLst/>
          </a:prstGeom>
          <a:ln w="28575">
            <a:solidFill>
              <a:srgbClr val="1C05C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093678" y="2850696"/>
                <a:ext cx="676037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US" sz="2800" i="1" dirty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3678" y="2850696"/>
                <a:ext cx="676037" cy="80021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angle 30"/>
              <p:cNvSpPr/>
              <p:nvPr/>
            </p:nvSpPr>
            <p:spPr>
              <a:xfrm>
                <a:off x="5738043" y="2858434"/>
                <a:ext cx="62055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US" sz="2800" i="1" dirty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8043" y="2858434"/>
                <a:ext cx="620554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25EA90E-57E0-4102-93A1-8E1882C30545}"/>
                  </a:ext>
                </a:extLst>
              </p:cNvPr>
              <p:cNvSpPr txBox="1"/>
              <p:nvPr/>
            </p:nvSpPr>
            <p:spPr>
              <a:xfrm>
                <a:off x="4460370" y="3003096"/>
                <a:ext cx="676037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i="1" dirty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25EA90E-57E0-4102-93A1-8E1882C305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0370" y="3003096"/>
                <a:ext cx="676037" cy="80021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5B17DCE-B9D6-49D9-899A-362A0E6CBE98}"/>
                  </a:ext>
                </a:extLst>
              </p:cNvPr>
              <p:cNvSpPr/>
              <p:nvPr/>
            </p:nvSpPr>
            <p:spPr>
              <a:xfrm>
                <a:off x="6384889" y="3010834"/>
                <a:ext cx="63395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i="1" dirty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5B17DCE-B9D6-49D9-899A-362A0E6CBE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4889" y="3010834"/>
                <a:ext cx="633956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DAAA4958-7612-45DC-A91E-8131BB3A1F69}"/>
              </a:ext>
            </a:extLst>
          </p:cNvPr>
          <p:cNvSpPr txBox="1"/>
          <p:nvPr/>
        </p:nvSpPr>
        <p:spPr>
          <a:xfrm>
            <a:off x="788016" y="4681646"/>
            <a:ext cx="10764646" cy="954107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[Babai-Fortnow-Lund90]: Any proof can be made </a:t>
            </a:r>
            <a:r>
              <a:rPr lang="en-US" sz="2800" b="1" dirty="0">
                <a:solidFill>
                  <a:srgbClr val="FF0000"/>
                </a:solidFill>
              </a:rPr>
              <a:t>exponentially shorter</a:t>
            </a:r>
            <a:r>
              <a:rPr lang="en-US" sz="2800" dirty="0"/>
              <a:t> with a 2-prover interactive proof!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2B93243-2335-4C69-92B4-987BDF7F6A81}"/>
              </a:ext>
            </a:extLst>
          </p:cNvPr>
          <p:cNvSpPr/>
          <p:nvPr/>
        </p:nvSpPr>
        <p:spPr>
          <a:xfrm>
            <a:off x="4150991" y="5904838"/>
            <a:ext cx="3394665" cy="65740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MIP = NEXP</a:t>
            </a:r>
          </a:p>
        </p:txBody>
      </p:sp>
      <p:pic>
        <p:nvPicPr>
          <p:cNvPr id="17" name="Image" descr="Image">
            <a:extLst>
              <a:ext uri="{FF2B5EF4-FFF2-40B4-BE49-F238E27FC236}">
                <a16:creationId xmlns:a16="http://schemas.microsoft.com/office/drawing/2014/main" id="{BF59707A-47B8-4802-826B-8E20ACCA4D9B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38068" t="19518" r="38326" b="16706"/>
          <a:stretch>
            <a:fillRect/>
          </a:stretch>
        </p:blipFill>
        <p:spPr>
          <a:xfrm>
            <a:off x="5500145" y="2054202"/>
            <a:ext cx="387026" cy="8822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6" extrusionOk="0">
                <a:moveTo>
                  <a:pt x="10498" y="0"/>
                </a:moveTo>
                <a:lnTo>
                  <a:pt x="6125" y="1555"/>
                </a:lnTo>
                <a:cubicBezTo>
                  <a:pt x="3717" y="2410"/>
                  <a:pt x="1351" y="3239"/>
                  <a:pt x="872" y="3397"/>
                </a:cubicBezTo>
                <a:lnTo>
                  <a:pt x="0" y="3684"/>
                </a:lnTo>
                <a:lnTo>
                  <a:pt x="0" y="12619"/>
                </a:lnTo>
                <a:lnTo>
                  <a:pt x="0" y="21554"/>
                </a:lnTo>
                <a:lnTo>
                  <a:pt x="4010" y="21583"/>
                </a:lnTo>
                <a:cubicBezTo>
                  <a:pt x="6214" y="21598"/>
                  <a:pt x="9049" y="21600"/>
                  <a:pt x="10310" y="21589"/>
                </a:cubicBezTo>
                <a:lnTo>
                  <a:pt x="12598" y="21570"/>
                </a:lnTo>
                <a:lnTo>
                  <a:pt x="17095" y="19352"/>
                </a:lnTo>
                <a:lnTo>
                  <a:pt x="21593" y="17134"/>
                </a:lnTo>
                <a:lnTo>
                  <a:pt x="21600" y="8569"/>
                </a:lnTo>
                <a:lnTo>
                  <a:pt x="21600" y="0"/>
                </a:lnTo>
                <a:lnTo>
                  <a:pt x="16049" y="0"/>
                </a:lnTo>
                <a:lnTo>
                  <a:pt x="10498" y="0"/>
                </a:lnTo>
                <a:close/>
              </a:path>
            </a:pathLst>
          </a:cu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267883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13" grpId="0"/>
      <p:bldP spid="14" grpId="0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 descr="Displaying 20140513_202615.jpg"/>
          <p:cNvSpPr>
            <a:spLocks noChangeAspect="1" noChangeArrowheads="1"/>
          </p:cNvSpPr>
          <p:nvPr/>
        </p:nvSpPr>
        <p:spPr bwMode="auto">
          <a:xfrm>
            <a:off x="1739900" y="-228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255478" y="2020234"/>
                <a:ext cx="107852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4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4000" i="1">
                          <a:latin typeface="Cambria Math"/>
                        </a:rPr>
                        <m:t>  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5478" y="2020234"/>
                <a:ext cx="1078523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389078" y="2020234"/>
                <a:ext cx="107852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4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4000" i="1">
                          <a:latin typeface="Cambria Math"/>
                        </a:rPr>
                        <m:t>  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9078" y="2020234"/>
                <a:ext cx="1078523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169878" y="3945264"/>
                <a:ext cx="107852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rgbClr val="FF0000"/>
                          </a:solidFill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9878" y="3945264"/>
                <a:ext cx="1078523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/>
          <p:cNvCxnSpPr/>
          <p:nvPr/>
        </p:nvCxnSpPr>
        <p:spPr>
          <a:xfrm flipH="1" flipV="1">
            <a:off x="4971757" y="2716484"/>
            <a:ext cx="539262" cy="1160200"/>
          </a:xfrm>
          <a:prstGeom prst="straightConnector1">
            <a:avLst/>
          </a:prstGeom>
          <a:ln w="28575">
            <a:solidFill>
              <a:srgbClr val="1C05C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5855678" y="2706034"/>
            <a:ext cx="750277" cy="1160200"/>
          </a:xfrm>
          <a:prstGeom prst="straightConnector1">
            <a:avLst/>
          </a:prstGeom>
          <a:ln w="28575">
            <a:solidFill>
              <a:srgbClr val="1C05C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0800000" flipH="1" flipV="1">
            <a:off x="4819357" y="2858434"/>
            <a:ext cx="539262" cy="1160200"/>
          </a:xfrm>
          <a:prstGeom prst="straightConnector1">
            <a:avLst/>
          </a:prstGeom>
          <a:ln w="28575">
            <a:solidFill>
              <a:srgbClr val="1C05C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10800000" flipV="1">
            <a:off x="6008078" y="2835574"/>
            <a:ext cx="750277" cy="1160200"/>
          </a:xfrm>
          <a:prstGeom prst="straightConnector1">
            <a:avLst/>
          </a:prstGeom>
          <a:ln w="28575">
            <a:solidFill>
              <a:srgbClr val="1C05C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AAA4958-7612-45DC-A91E-8131BB3A1F69}"/>
              </a:ext>
            </a:extLst>
          </p:cNvPr>
          <p:cNvSpPr txBox="1"/>
          <p:nvPr/>
        </p:nvSpPr>
        <p:spPr>
          <a:xfrm>
            <a:off x="788016" y="4681646"/>
            <a:ext cx="10764646" cy="954107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[Babai-Fortnow-Lund90]: Any proof can be made </a:t>
            </a:r>
            <a:r>
              <a:rPr lang="en-US" sz="2800" b="1" dirty="0">
                <a:solidFill>
                  <a:srgbClr val="FF0000"/>
                </a:solidFill>
              </a:rPr>
              <a:t>exponentially shorter</a:t>
            </a:r>
            <a:r>
              <a:rPr lang="en-US" sz="2800" dirty="0"/>
              <a:t> with a 2-prover interactive proof!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2B93243-2335-4C69-92B4-987BDF7F6A81}"/>
              </a:ext>
            </a:extLst>
          </p:cNvPr>
          <p:cNvSpPr/>
          <p:nvPr/>
        </p:nvSpPr>
        <p:spPr>
          <a:xfrm>
            <a:off x="4150991" y="5904838"/>
            <a:ext cx="3394665" cy="65740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MIP = NEXP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91D61AE-6229-47A1-BFE7-7E3FDFDEFE1B}"/>
              </a:ext>
            </a:extLst>
          </p:cNvPr>
          <p:cNvSpPr/>
          <p:nvPr/>
        </p:nvSpPr>
        <p:spPr>
          <a:xfrm>
            <a:off x="1981200" y="533401"/>
            <a:ext cx="7772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sz="4400" dirty="0"/>
              <a:t>[Fortnow-Rompel-Sipser88]:  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2B0FF23-BEDE-4EAF-A841-873DC022670A}"/>
              </a:ext>
            </a:extLst>
          </p:cNvPr>
          <p:cNvGrpSpPr/>
          <p:nvPr/>
        </p:nvGrpSpPr>
        <p:grpSpPr>
          <a:xfrm>
            <a:off x="2231884" y="2090672"/>
            <a:ext cx="3635517" cy="466130"/>
            <a:chOff x="381000" y="3429000"/>
            <a:chExt cx="3635517" cy="46613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D504D014-6BB4-401E-A6C6-3EF5668FCFE7}"/>
                </a:ext>
              </a:extLst>
            </p:cNvPr>
            <p:cNvGrpSpPr/>
            <p:nvPr/>
          </p:nvGrpSpPr>
          <p:grpSpPr>
            <a:xfrm>
              <a:off x="381000" y="3429000"/>
              <a:ext cx="3635517" cy="466130"/>
              <a:chOff x="289560" y="1717655"/>
              <a:chExt cx="3635517" cy="466130"/>
            </a:xfrm>
          </p:grpSpPr>
          <p:sp>
            <p:nvSpPr>
              <p:cNvPr id="32" name="Rectangle 3">
                <a:extLst>
                  <a:ext uri="{FF2B5EF4-FFF2-40B4-BE49-F238E27FC236}">
                    <a16:creationId xmlns:a16="http://schemas.microsoft.com/office/drawing/2014/main" id="{7645492C-2846-4E7B-B4D4-FD70993EA5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000" y="1798320"/>
                <a:ext cx="3544077" cy="38100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33" name="Line 4">
                <a:extLst>
                  <a:ext uri="{FF2B5EF4-FFF2-40B4-BE49-F238E27FC236}">
                    <a16:creationId xmlns:a16="http://schemas.microsoft.com/office/drawing/2014/main" id="{B72BA3EF-2058-48D8-9AC0-6EBFA31C3B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38200" y="1798320"/>
                <a:ext cx="0" cy="3810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Line 5">
                <a:extLst>
                  <a:ext uri="{FF2B5EF4-FFF2-40B4-BE49-F238E27FC236}">
                    <a16:creationId xmlns:a16="http://schemas.microsoft.com/office/drawing/2014/main" id="{59F7DE4E-B5D5-46CC-9E35-4125DD87FB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5400" y="1798320"/>
                <a:ext cx="0" cy="3810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Line 6">
                <a:extLst>
                  <a:ext uri="{FF2B5EF4-FFF2-40B4-BE49-F238E27FC236}">
                    <a16:creationId xmlns:a16="http://schemas.microsoft.com/office/drawing/2014/main" id="{2BDB18EC-1896-4776-86CD-9F28CD8252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52600" y="1798320"/>
                <a:ext cx="0" cy="3810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Line 7">
                <a:extLst>
                  <a:ext uri="{FF2B5EF4-FFF2-40B4-BE49-F238E27FC236}">
                    <a16:creationId xmlns:a16="http://schemas.microsoft.com/office/drawing/2014/main" id="{44D5D2E9-49D5-45B4-9011-16AA5B8657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9800" y="1798320"/>
                <a:ext cx="0" cy="3810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Line 8">
                <a:extLst>
                  <a:ext uri="{FF2B5EF4-FFF2-40B4-BE49-F238E27FC236}">
                    <a16:creationId xmlns:a16="http://schemas.microsoft.com/office/drawing/2014/main" id="{EE67DA3A-71FB-48FC-8916-E1296C2341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24200" y="1798320"/>
                <a:ext cx="0" cy="3810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Line 9">
                <a:extLst>
                  <a:ext uri="{FF2B5EF4-FFF2-40B4-BE49-F238E27FC236}">
                    <a16:creationId xmlns:a16="http://schemas.microsoft.com/office/drawing/2014/main" id="{9F81AF2F-5065-4394-A821-831505F6A4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67000" y="1798320"/>
                <a:ext cx="0" cy="3810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0C544280-5E1D-4431-A158-E4E98EDDC230}"/>
                      </a:ext>
                    </a:extLst>
                  </p:cNvPr>
                  <p:cNvSpPr txBox="1"/>
                  <p:nvPr/>
                </p:nvSpPr>
                <p:spPr>
                  <a:xfrm>
                    <a:off x="289560" y="1717655"/>
                    <a:ext cx="685800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dirty="0">
                                  <a:solidFill>
                                    <a:srgbClr val="1C05C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solidFill>
                                    <a:srgbClr val="1C05C5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 dirty="0">
                                  <a:solidFill>
                                    <a:srgbClr val="1C05C5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37" name="TextBox 3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9560" y="1717655"/>
                    <a:ext cx="685800" cy="461665"/>
                  </a:xfrm>
                  <a:prstGeom prst="rect">
                    <a:avLst/>
                  </a:prstGeom>
                  <a:blipFill rotWithShape="1">
                    <a:blip r:embed="rId12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6D9A09C2-B1D5-4504-95AF-6E96D3C516E6}"/>
                      </a:ext>
                    </a:extLst>
                  </p:cNvPr>
                  <p:cNvSpPr txBox="1"/>
                  <p:nvPr/>
                </p:nvSpPr>
                <p:spPr>
                  <a:xfrm>
                    <a:off x="762000" y="1722120"/>
                    <a:ext cx="685800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dirty="0">
                                  <a:solidFill>
                                    <a:srgbClr val="1C05C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solidFill>
                                    <a:srgbClr val="1C05C5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 dirty="0">
                                  <a:solidFill>
                                    <a:srgbClr val="1C05C5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38" name="TextBox 3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2000" y="1722120"/>
                    <a:ext cx="685800" cy="461665"/>
                  </a:xfrm>
                  <a:prstGeom prst="rect">
                    <a:avLst/>
                  </a:prstGeom>
                  <a:blipFill rotWithShape="1">
                    <a:blip r:embed="rId13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6A56BC13-D499-4580-8327-324D145BA919}"/>
                      </a:ext>
                    </a:extLst>
                  </p:cNvPr>
                  <p:cNvSpPr txBox="1"/>
                  <p:nvPr/>
                </p:nvSpPr>
                <p:spPr>
                  <a:xfrm>
                    <a:off x="1203960" y="1722120"/>
                    <a:ext cx="685800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dirty="0">
                                  <a:solidFill>
                                    <a:srgbClr val="1C05C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solidFill>
                                    <a:srgbClr val="1C05C5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 dirty="0">
                                  <a:solidFill>
                                    <a:srgbClr val="1C05C5"/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39" name="TextBox 3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03960" y="1722120"/>
                    <a:ext cx="685800" cy="461665"/>
                  </a:xfrm>
                  <a:prstGeom prst="rect">
                    <a:avLst/>
                  </a:prstGeom>
                  <a:blipFill rotWithShape="1">
                    <a:blip r:embed="rId14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58D1C1EB-7C39-4D01-BC80-27C489E51882}"/>
                      </a:ext>
                    </a:extLst>
                  </p:cNvPr>
                  <p:cNvSpPr txBox="1"/>
                  <p:nvPr/>
                </p:nvSpPr>
                <p:spPr>
                  <a:xfrm>
                    <a:off x="1676400" y="1722120"/>
                    <a:ext cx="685800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dirty="0">
                                  <a:solidFill>
                                    <a:srgbClr val="1C05C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solidFill>
                                    <a:srgbClr val="1C05C5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 dirty="0">
                                  <a:solidFill>
                                    <a:srgbClr val="1C05C5"/>
                                  </a:solidFill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40" name="TextBox 3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76400" y="1722120"/>
                    <a:ext cx="685800" cy="461665"/>
                  </a:xfrm>
                  <a:prstGeom prst="rect">
                    <a:avLst/>
                  </a:prstGeom>
                  <a:blipFill rotWithShape="1">
                    <a:blip r:embed="rId15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2" name="Line 8">
              <a:extLst>
                <a:ext uri="{FF2B5EF4-FFF2-40B4-BE49-F238E27FC236}">
                  <a16:creationId xmlns:a16="http://schemas.microsoft.com/office/drawing/2014/main" id="{E628D290-2148-4813-B68F-04F98216A1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81400" y="3505200"/>
              <a:ext cx="0" cy="381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AB5B7083-5295-4AAB-9B82-980A18520AD8}"/>
              </a:ext>
            </a:extLst>
          </p:cNvPr>
          <p:cNvGrpSpPr/>
          <p:nvPr/>
        </p:nvGrpSpPr>
        <p:grpSpPr>
          <a:xfrm>
            <a:off x="6194284" y="2109989"/>
            <a:ext cx="3635517" cy="466130"/>
            <a:chOff x="4343400" y="3429000"/>
            <a:chExt cx="3635517" cy="466130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3A9B311E-C81B-435C-A059-C9652FA4A170}"/>
                </a:ext>
              </a:extLst>
            </p:cNvPr>
            <p:cNvGrpSpPr/>
            <p:nvPr/>
          </p:nvGrpSpPr>
          <p:grpSpPr>
            <a:xfrm>
              <a:off x="4343400" y="3429000"/>
              <a:ext cx="3635517" cy="466130"/>
              <a:chOff x="289560" y="1717655"/>
              <a:chExt cx="3635517" cy="466130"/>
            </a:xfrm>
          </p:grpSpPr>
          <p:sp>
            <p:nvSpPr>
              <p:cNvPr id="46" name="Rectangle 3">
                <a:extLst>
                  <a:ext uri="{FF2B5EF4-FFF2-40B4-BE49-F238E27FC236}">
                    <a16:creationId xmlns:a16="http://schemas.microsoft.com/office/drawing/2014/main" id="{E3D24DA8-1B30-4E96-83D0-BB4C3645C9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000" y="1798320"/>
                <a:ext cx="3544077" cy="38100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47" name="Line 4">
                <a:extLst>
                  <a:ext uri="{FF2B5EF4-FFF2-40B4-BE49-F238E27FC236}">
                    <a16:creationId xmlns:a16="http://schemas.microsoft.com/office/drawing/2014/main" id="{FB79D2D0-216E-4D42-9347-423CD7170E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38200" y="1798320"/>
                <a:ext cx="0" cy="3810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5">
                <a:extLst>
                  <a:ext uri="{FF2B5EF4-FFF2-40B4-BE49-F238E27FC236}">
                    <a16:creationId xmlns:a16="http://schemas.microsoft.com/office/drawing/2014/main" id="{9F08550A-82E3-4FAB-B1DF-2206829369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5400" y="1798320"/>
                <a:ext cx="0" cy="3810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6">
                <a:extLst>
                  <a:ext uri="{FF2B5EF4-FFF2-40B4-BE49-F238E27FC236}">
                    <a16:creationId xmlns:a16="http://schemas.microsoft.com/office/drawing/2014/main" id="{55EDCDD8-4865-4D2C-BBEC-97686E232C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52600" y="1798320"/>
                <a:ext cx="0" cy="3810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7">
                <a:extLst>
                  <a:ext uri="{FF2B5EF4-FFF2-40B4-BE49-F238E27FC236}">
                    <a16:creationId xmlns:a16="http://schemas.microsoft.com/office/drawing/2014/main" id="{6BD7EABE-3F1A-4D45-8EFB-5490E62778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9800" y="1798320"/>
                <a:ext cx="0" cy="3810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8">
                <a:extLst>
                  <a:ext uri="{FF2B5EF4-FFF2-40B4-BE49-F238E27FC236}">
                    <a16:creationId xmlns:a16="http://schemas.microsoft.com/office/drawing/2014/main" id="{4C6A909B-48B6-40FD-A603-D91E59EF39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24200" y="1798320"/>
                <a:ext cx="0" cy="3810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9">
                <a:extLst>
                  <a:ext uri="{FF2B5EF4-FFF2-40B4-BE49-F238E27FC236}">
                    <a16:creationId xmlns:a16="http://schemas.microsoft.com/office/drawing/2014/main" id="{00C21F6A-C92B-42C3-A160-B882FE17D9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67000" y="1798320"/>
                <a:ext cx="0" cy="3810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3" name="TextBox 52">
                    <a:extLst>
                      <a:ext uri="{FF2B5EF4-FFF2-40B4-BE49-F238E27FC236}">
                        <a16:creationId xmlns:a16="http://schemas.microsoft.com/office/drawing/2014/main" id="{4E4ACCA4-D3D9-436B-B655-485C6E9F8F07}"/>
                      </a:ext>
                    </a:extLst>
                  </p:cNvPr>
                  <p:cNvSpPr txBox="1"/>
                  <p:nvPr/>
                </p:nvSpPr>
                <p:spPr>
                  <a:xfrm>
                    <a:off x="289560" y="1717655"/>
                    <a:ext cx="685800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dirty="0">
                                  <a:solidFill>
                                    <a:srgbClr val="1C05C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solidFill>
                                    <a:srgbClr val="1C05C5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 dirty="0">
                                  <a:solidFill>
                                    <a:srgbClr val="1C05C5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37" name="TextBox 3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9560" y="1717655"/>
                    <a:ext cx="685800" cy="461665"/>
                  </a:xfrm>
                  <a:prstGeom prst="rect">
                    <a:avLst/>
                  </a:prstGeom>
                  <a:blipFill rotWithShape="1">
                    <a:blip r:embed="rId12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>
                    <a:extLst>
                      <a:ext uri="{FF2B5EF4-FFF2-40B4-BE49-F238E27FC236}">
                        <a16:creationId xmlns:a16="http://schemas.microsoft.com/office/drawing/2014/main" id="{7F4F86EB-938E-4075-A0E8-719139E6A121}"/>
                      </a:ext>
                    </a:extLst>
                  </p:cNvPr>
                  <p:cNvSpPr txBox="1"/>
                  <p:nvPr/>
                </p:nvSpPr>
                <p:spPr>
                  <a:xfrm>
                    <a:off x="762000" y="1722120"/>
                    <a:ext cx="685800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dirty="0">
                                  <a:solidFill>
                                    <a:srgbClr val="1C05C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solidFill>
                                    <a:srgbClr val="1C05C5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 dirty="0">
                                  <a:solidFill>
                                    <a:srgbClr val="1C05C5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38" name="TextBox 3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2000" y="1722120"/>
                    <a:ext cx="685800" cy="461665"/>
                  </a:xfrm>
                  <a:prstGeom prst="rect">
                    <a:avLst/>
                  </a:prstGeom>
                  <a:blipFill rotWithShape="1">
                    <a:blip r:embed="rId13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5" name="TextBox 54">
                    <a:extLst>
                      <a:ext uri="{FF2B5EF4-FFF2-40B4-BE49-F238E27FC236}">
                        <a16:creationId xmlns:a16="http://schemas.microsoft.com/office/drawing/2014/main" id="{89331A62-2FA4-4B6A-8031-47DF0B9364E2}"/>
                      </a:ext>
                    </a:extLst>
                  </p:cNvPr>
                  <p:cNvSpPr txBox="1"/>
                  <p:nvPr/>
                </p:nvSpPr>
                <p:spPr>
                  <a:xfrm>
                    <a:off x="1203960" y="1722120"/>
                    <a:ext cx="685800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dirty="0">
                                  <a:solidFill>
                                    <a:srgbClr val="1C05C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solidFill>
                                    <a:srgbClr val="1C05C5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 dirty="0">
                                  <a:solidFill>
                                    <a:srgbClr val="1C05C5"/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39" name="TextBox 3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03960" y="1722120"/>
                    <a:ext cx="685800" cy="461665"/>
                  </a:xfrm>
                  <a:prstGeom prst="rect">
                    <a:avLst/>
                  </a:prstGeom>
                  <a:blipFill rotWithShape="1">
                    <a:blip r:embed="rId14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6" name="TextBox 55">
                    <a:extLst>
                      <a:ext uri="{FF2B5EF4-FFF2-40B4-BE49-F238E27FC236}">
                        <a16:creationId xmlns:a16="http://schemas.microsoft.com/office/drawing/2014/main" id="{0856AF4C-BB27-4C41-A136-C451882D5960}"/>
                      </a:ext>
                    </a:extLst>
                  </p:cNvPr>
                  <p:cNvSpPr txBox="1"/>
                  <p:nvPr/>
                </p:nvSpPr>
                <p:spPr>
                  <a:xfrm>
                    <a:off x="1676400" y="1722120"/>
                    <a:ext cx="685800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dirty="0">
                                  <a:solidFill>
                                    <a:srgbClr val="1C05C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solidFill>
                                    <a:srgbClr val="1C05C5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 dirty="0">
                                  <a:solidFill>
                                    <a:srgbClr val="1C05C5"/>
                                  </a:solidFill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40" name="TextBox 3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76400" y="1722120"/>
                    <a:ext cx="685800" cy="461665"/>
                  </a:xfrm>
                  <a:prstGeom prst="rect">
                    <a:avLst/>
                  </a:prstGeom>
                  <a:blipFill rotWithShape="1">
                    <a:blip r:embed="rId15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45" name="Line 8">
              <a:extLst>
                <a:ext uri="{FF2B5EF4-FFF2-40B4-BE49-F238E27FC236}">
                  <a16:creationId xmlns:a16="http://schemas.microsoft.com/office/drawing/2014/main" id="{618AE932-706C-41F2-80BF-A46A99DD36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3505200"/>
              <a:ext cx="0" cy="381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7" name="Image" descr="Image">
            <a:extLst>
              <a:ext uri="{FF2B5EF4-FFF2-40B4-BE49-F238E27FC236}">
                <a16:creationId xmlns:a16="http://schemas.microsoft.com/office/drawing/2014/main" id="{F2B8CF8E-E771-468F-863D-607B579E2EBA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l="38068" t="19518" r="38326" b="16706"/>
          <a:stretch>
            <a:fillRect/>
          </a:stretch>
        </p:blipFill>
        <p:spPr>
          <a:xfrm>
            <a:off x="5500145" y="2054202"/>
            <a:ext cx="387026" cy="8822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6" extrusionOk="0">
                <a:moveTo>
                  <a:pt x="10498" y="0"/>
                </a:moveTo>
                <a:lnTo>
                  <a:pt x="6125" y="1555"/>
                </a:lnTo>
                <a:cubicBezTo>
                  <a:pt x="3717" y="2410"/>
                  <a:pt x="1351" y="3239"/>
                  <a:pt x="872" y="3397"/>
                </a:cubicBezTo>
                <a:lnTo>
                  <a:pt x="0" y="3684"/>
                </a:lnTo>
                <a:lnTo>
                  <a:pt x="0" y="12619"/>
                </a:lnTo>
                <a:lnTo>
                  <a:pt x="0" y="21554"/>
                </a:lnTo>
                <a:lnTo>
                  <a:pt x="4010" y="21583"/>
                </a:lnTo>
                <a:cubicBezTo>
                  <a:pt x="6214" y="21598"/>
                  <a:pt x="9049" y="21600"/>
                  <a:pt x="10310" y="21589"/>
                </a:cubicBezTo>
                <a:lnTo>
                  <a:pt x="12598" y="21570"/>
                </a:lnTo>
                <a:lnTo>
                  <a:pt x="17095" y="19352"/>
                </a:lnTo>
                <a:lnTo>
                  <a:pt x="21593" y="17134"/>
                </a:lnTo>
                <a:lnTo>
                  <a:pt x="21600" y="8569"/>
                </a:lnTo>
                <a:lnTo>
                  <a:pt x="21600" y="0"/>
                </a:lnTo>
                <a:lnTo>
                  <a:pt x="16049" y="0"/>
                </a:lnTo>
                <a:lnTo>
                  <a:pt x="10498" y="0"/>
                </a:lnTo>
                <a:close/>
              </a:path>
            </a:pathLst>
          </a:cu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005285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 descr="Displaying 20140513_202615.jpg"/>
          <p:cNvSpPr>
            <a:spLocks noChangeAspect="1" noChangeArrowheads="1"/>
          </p:cNvSpPr>
          <p:nvPr/>
        </p:nvSpPr>
        <p:spPr bwMode="auto">
          <a:xfrm>
            <a:off x="1739900" y="-228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169878" y="3945264"/>
                <a:ext cx="107852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rgbClr val="FF0000"/>
                          </a:solidFill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9878" y="3945264"/>
                <a:ext cx="1078523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/>
          <p:cNvCxnSpPr/>
          <p:nvPr/>
        </p:nvCxnSpPr>
        <p:spPr>
          <a:xfrm flipH="1" flipV="1">
            <a:off x="4971757" y="2716484"/>
            <a:ext cx="539262" cy="1160200"/>
          </a:xfrm>
          <a:prstGeom prst="straightConnector1">
            <a:avLst/>
          </a:prstGeom>
          <a:ln w="28575">
            <a:solidFill>
              <a:srgbClr val="1C05C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5855678" y="2706034"/>
            <a:ext cx="750277" cy="1160200"/>
          </a:xfrm>
          <a:prstGeom prst="straightConnector1">
            <a:avLst/>
          </a:prstGeom>
          <a:ln w="28575">
            <a:solidFill>
              <a:srgbClr val="1C05C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E91D61AE-6229-47A1-BFE7-7E3FDFDEFE1B}"/>
              </a:ext>
            </a:extLst>
          </p:cNvPr>
          <p:cNvSpPr/>
          <p:nvPr/>
        </p:nvSpPr>
        <p:spPr>
          <a:xfrm>
            <a:off x="1981200" y="533401"/>
            <a:ext cx="7772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sz="4400" dirty="0"/>
              <a:t>[Fortnow-Rompel-Sipser88]:  </a:t>
            </a:r>
          </a:p>
        </p:txBody>
      </p:sp>
      <p:sp>
        <p:nvSpPr>
          <p:cNvPr id="57" name="Rectangle 3">
            <a:extLst>
              <a:ext uri="{FF2B5EF4-FFF2-40B4-BE49-F238E27FC236}">
                <a16:creationId xmlns:a16="http://schemas.microsoft.com/office/drawing/2014/main" id="{04D041AA-0114-4E53-B25F-AA46A6EA76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3110" y="2230191"/>
            <a:ext cx="6438900" cy="381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58" name="Line 4">
            <a:extLst>
              <a:ext uri="{FF2B5EF4-FFF2-40B4-BE49-F238E27FC236}">
                <a16:creationId xmlns:a16="http://schemas.microsoft.com/office/drawing/2014/main" id="{72809251-3683-437F-971C-60EFE4664CB0}"/>
              </a:ext>
            </a:extLst>
          </p:cNvPr>
          <p:cNvSpPr>
            <a:spLocks noChangeShapeType="1"/>
          </p:cNvSpPr>
          <p:nvPr/>
        </p:nvSpPr>
        <p:spPr bwMode="auto">
          <a:xfrm>
            <a:off x="3250310" y="2230191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" name="Line 5">
            <a:extLst>
              <a:ext uri="{FF2B5EF4-FFF2-40B4-BE49-F238E27FC236}">
                <a16:creationId xmlns:a16="http://schemas.microsoft.com/office/drawing/2014/main" id="{80488AAA-F408-4344-9E4D-5E55111FDFB5}"/>
              </a:ext>
            </a:extLst>
          </p:cNvPr>
          <p:cNvSpPr>
            <a:spLocks noChangeShapeType="1"/>
          </p:cNvSpPr>
          <p:nvPr/>
        </p:nvSpPr>
        <p:spPr bwMode="auto">
          <a:xfrm>
            <a:off x="3707510" y="2230191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" name="Line 6">
            <a:extLst>
              <a:ext uri="{FF2B5EF4-FFF2-40B4-BE49-F238E27FC236}">
                <a16:creationId xmlns:a16="http://schemas.microsoft.com/office/drawing/2014/main" id="{DBF1D417-16FE-4AF2-9BE6-E04631C131D4}"/>
              </a:ext>
            </a:extLst>
          </p:cNvPr>
          <p:cNvSpPr>
            <a:spLocks noChangeShapeType="1"/>
          </p:cNvSpPr>
          <p:nvPr/>
        </p:nvSpPr>
        <p:spPr bwMode="auto">
          <a:xfrm>
            <a:off x="4164710" y="2230191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" name="Line 7">
            <a:extLst>
              <a:ext uri="{FF2B5EF4-FFF2-40B4-BE49-F238E27FC236}">
                <a16:creationId xmlns:a16="http://schemas.microsoft.com/office/drawing/2014/main" id="{6F5E6AB5-0485-4117-97EE-C54502ACECE3}"/>
              </a:ext>
            </a:extLst>
          </p:cNvPr>
          <p:cNvSpPr>
            <a:spLocks noChangeShapeType="1"/>
          </p:cNvSpPr>
          <p:nvPr/>
        </p:nvSpPr>
        <p:spPr bwMode="auto">
          <a:xfrm>
            <a:off x="4621910" y="2230191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" name="Line 8">
            <a:extLst>
              <a:ext uri="{FF2B5EF4-FFF2-40B4-BE49-F238E27FC236}">
                <a16:creationId xmlns:a16="http://schemas.microsoft.com/office/drawing/2014/main" id="{F125145F-FF98-41EA-A621-B5E9EA2F5316}"/>
              </a:ext>
            </a:extLst>
          </p:cNvPr>
          <p:cNvSpPr>
            <a:spLocks noChangeShapeType="1"/>
          </p:cNvSpPr>
          <p:nvPr/>
        </p:nvSpPr>
        <p:spPr bwMode="auto">
          <a:xfrm>
            <a:off x="5536310" y="2230191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" name="Line 9">
            <a:extLst>
              <a:ext uri="{FF2B5EF4-FFF2-40B4-BE49-F238E27FC236}">
                <a16:creationId xmlns:a16="http://schemas.microsoft.com/office/drawing/2014/main" id="{88897E2A-438C-414B-9C94-11ECF7518788}"/>
              </a:ext>
            </a:extLst>
          </p:cNvPr>
          <p:cNvSpPr>
            <a:spLocks noChangeShapeType="1"/>
          </p:cNvSpPr>
          <p:nvPr/>
        </p:nvSpPr>
        <p:spPr bwMode="auto">
          <a:xfrm>
            <a:off x="5079110" y="2230191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" name="Line 11">
            <a:extLst>
              <a:ext uri="{FF2B5EF4-FFF2-40B4-BE49-F238E27FC236}">
                <a16:creationId xmlns:a16="http://schemas.microsoft.com/office/drawing/2014/main" id="{FB33206E-F3B2-4FC4-A3AC-5B33140A1CB6}"/>
              </a:ext>
            </a:extLst>
          </p:cNvPr>
          <p:cNvSpPr>
            <a:spLocks noChangeShapeType="1"/>
          </p:cNvSpPr>
          <p:nvPr/>
        </p:nvSpPr>
        <p:spPr bwMode="auto">
          <a:xfrm>
            <a:off x="5993510" y="2230191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" name="Line 12">
            <a:extLst>
              <a:ext uri="{FF2B5EF4-FFF2-40B4-BE49-F238E27FC236}">
                <a16:creationId xmlns:a16="http://schemas.microsoft.com/office/drawing/2014/main" id="{79C0491A-60A1-4A23-B028-6F7B998C7AA6}"/>
              </a:ext>
            </a:extLst>
          </p:cNvPr>
          <p:cNvSpPr>
            <a:spLocks noChangeShapeType="1"/>
          </p:cNvSpPr>
          <p:nvPr/>
        </p:nvSpPr>
        <p:spPr bwMode="auto">
          <a:xfrm>
            <a:off x="6450710" y="2230191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" name="Line 13">
            <a:extLst>
              <a:ext uri="{FF2B5EF4-FFF2-40B4-BE49-F238E27FC236}">
                <a16:creationId xmlns:a16="http://schemas.microsoft.com/office/drawing/2014/main" id="{C19FA803-9068-40A1-9CE8-509A78A3C722}"/>
              </a:ext>
            </a:extLst>
          </p:cNvPr>
          <p:cNvSpPr>
            <a:spLocks noChangeShapeType="1"/>
          </p:cNvSpPr>
          <p:nvPr/>
        </p:nvSpPr>
        <p:spPr bwMode="auto">
          <a:xfrm>
            <a:off x="6907910" y="2230191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" name="Line 17">
            <a:extLst>
              <a:ext uri="{FF2B5EF4-FFF2-40B4-BE49-F238E27FC236}">
                <a16:creationId xmlns:a16="http://schemas.microsoft.com/office/drawing/2014/main" id="{051604A8-B82F-47D4-81D9-DE9FE01BBC38}"/>
              </a:ext>
            </a:extLst>
          </p:cNvPr>
          <p:cNvSpPr>
            <a:spLocks noChangeShapeType="1"/>
          </p:cNvSpPr>
          <p:nvPr/>
        </p:nvSpPr>
        <p:spPr bwMode="auto">
          <a:xfrm>
            <a:off x="7365110" y="2230191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" name="Line 18">
            <a:extLst>
              <a:ext uri="{FF2B5EF4-FFF2-40B4-BE49-F238E27FC236}">
                <a16:creationId xmlns:a16="http://schemas.microsoft.com/office/drawing/2014/main" id="{1653270A-9845-465E-A432-B57E27AD92FE}"/>
              </a:ext>
            </a:extLst>
          </p:cNvPr>
          <p:cNvSpPr>
            <a:spLocks noChangeShapeType="1"/>
          </p:cNvSpPr>
          <p:nvPr/>
        </p:nvSpPr>
        <p:spPr bwMode="auto">
          <a:xfrm>
            <a:off x="8279510" y="2230191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" name="Line 19">
            <a:extLst>
              <a:ext uri="{FF2B5EF4-FFF2-40B4-BE49-F238E27FC236}">
                <a16:creationId xmlns:a16="http://schemas.microsoft.com/office/drawing/2014/main" id="{627476DC-0205-4EE8-A17E-C8B7EE5C1245}"/>
              </a:ext>
            </a:extLst>
          </p:cNvPr>
          <p:cNvSpPr>
            <a:spLocks noChangeShapeType="1"/>
          </p:cNvSpPr>
          <p:nvPr/>
        </p:nvSpPr>
        <p:spPr bwMode="auto">
          <a:xfrm>
            <a:off x="7822310" y="2230191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" name="Line 18">
            <a:extLst>
              <a:ext uri="{FF2B5EF4-FFF2-40B4-BE49-F238E27FC236}">
                <a16:creationId xmlns:a16="http://schemas.microsoft.com/office/drawing/2014/main" id="{2B3944ED-66AA-4FC4-8396-F4142E32D2AD}"/>
              </a:ext>
            </a:extLst>
          </p:cNvPr>
          <p:cNvSpPr>
            <a:spLocks noChangeShapeType="1"/>
          </p:cNvSpPr>
          <p:nvPr/>
        </p:nvSpPr>
        <p:spPr bwMode="auto">
          <a:xfrm>
            <a:off x="8736710" y="2230509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43F6624D-0FD5-49BB-A94B-8E00BA91143A}"/>
              </a:ext>
            </a:extLst>
          </p:cNvPr>
          <p:cNvSpPr/>
          <p:nvPr/>
        </p:nvSpPr>
        <p:spPr>
          <a:xfrm>
            <a:off x="780530" y="4537396"/>
            <a:ext cx="10627346" cy="1618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PCP Theorem: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b="1" dirty="0">
                <a:solidFill>
                  <a:prstClr val="black"/>
                </a:solidFill>
              </a:rPr>
              <a:t>Every proof  can be converted to a  probabilistically checkable one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b="1" dirty="0">
                <a:solidFill>
                  <a:prstClr val="black"/>
                </a:solidFill>
              </a:rPr>
              <a:t>(of almost same size) that can be verified by reading only </a:t>
            </a:r>
            <a:r>
              <a:rPr lang="en-US" sz="2800" b="1" dirty="0">
                <a:solidFill>
                  <a:srgbClr val="FF0000"/>
                </a:solidFill>
              </a:rPr>
              <a:t>three bits</a:t>
            </a:r>
            <a:r>
              <a:rPr lang="en-US" sz="2800" b="1" dirty="0">
                <a:solidFill>
                  <a:prstClr val="black"/>
                </a:solidFill>
              </a:rPr>
              <a:t>! 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F9C0A762-54F5-4F1C-8070-7859BB1E1642}"/>
              </a:ext>
            </a:extLst>
          </p:cNvPr>
          <p:cNvSpPr/>
          <p:nvPr/>
        </p:nvSpPr>
        <p:spPr>
          <a:xfrm>
            <a:off x="420032" y="6173363"/>
            <a:ext cx="11704311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en-US" dirty="0"/>
              <a:t>[Feige-Goldwasser-Lovasz-Safra-Szegedy91, </a:t>
            </a:r>
            <a:r>
              <a:rPr lang="en-US" dirty="0" err="1"/>
              <a:t>Babai</a:t>
            </a:r>
            <a:r>
              <a:rPr lang="en-US" dirty="0"/>
              <a:t>-</a:t>
            </a:r>
            <a:r>
              <a:rPr lang="en-US" dirty="0" err="1"/>
              <a:t>Fortnow</a:t>
            </a:r>
            <a:r>
              <a:rPr lang="en-US" dirty="0"/>
              <a:t>-Levin- Szegedy91, Arora-Safra92, 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dirty="0"/>
              <a:t>Arora-Lund-Mutwani-Sudan-Szegedy92]</a:t>
            </a:r>
          </a:p>
        </p:txBody>
      </p:sp>
    </p:spTree>
    <p:extLst>
      <p:ext uri="{BB962C8B-B14F-4D97-AF65-F5344CB8AC3E}">
        <p14:creationId xmlns:p14="http://schemas.microsoft.com/office/powerpoint/2010/main" val="3964211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56220" y="826164"/>
            <a:ext cx="2209800" cy="650791"/>
          </a:xfrm>
          <a:prstGeom prst="rect">
            <a:avLst/>
          </a:prstGeom>
          <a:noFill/>
          <a:ln w="28575">
            <a:solidFill>
              <a:srgbClr val="0602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Classical proofs</a:t>
            </a:r>
          </a:p>
        </p:txBody>
      </p:sp>
      <p:sp>
        <p:nvSpPr>
          <p:cNvPr id="5" name="Down Arrow 4"/>
          <p:cNvSpPr/>
          <p:nvPr/>
        </p:nvSpPr>
        <p:spPr>
          <a:xfrm>
            <a:off x="5646820" y="1570458"/>
            <a:ext cx="2667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294270" y="2195087"/>
            <a:ext cx="2971800" cy="800974"/>
          </a:xfrm>
          <a:prstGeom prst="rect">
            <a:avLst/>
          </a:prstGeom>
          <a:noFill/>
          <a:ln w="28575">
            <a:solidFill>
              <a:srgbClr val="0602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Interactive proofs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(IP)</a:t>
            </a:r>
          </a:p>
        </p:txBody>
      </p:sp>
      <p:sp>
        <p:nvSpPr>
          <p:cNvPr id="7" name="Down Arrow 6"/>
          <p:cNvSpPr/>
          <p:nvPr/>
        </p:nvSpPr>
        <p:spPr>
          <a:xfrm>
            <a:off x="5641788" y="3155262"/>
            <a:ext cx="2667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359192" y="3799335"/>
            <a:ext cx="4921336" cy="868921"/>
          </a:xfrm>
          <a:prstGeom prst="rect">
            <a:avLst/>
          </a:prstGeom>
          <a:noFill/>
          <a:ln w="28575">
            <a:solidFill>
              <a:srgbClr val="0602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Multi-prover interactive proofs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(MIP)</a:t>
            </a:r>
          </a:p>
        </p:txBody>
      </p:sp>
      <p:sp>
        <p:nvSpPr>
          <p:cNvPr id="9" name="Down Arrow 8"/>
          <p:cNvSpPr/>
          <p:nvPr/>
        </p:nvSpPr>
        <p:spPr>
          <a:xfrm>
            <a:off x="5672268" y="4801553"/>
            <a:ext cx="2667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 descr="evolutionary biology">
            <a:extLst>
              <a:ext uri="{FF2B5EF4-FFF2-40B4-BE49-F238E27FC236}">
                <a16:creationId xmlns:a16="http://schemas.microsoft.com/office/drawing/2014/main" id="{52DB3318-AD3D-4AF8-809B-DAD4FAB63A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547" y="4378856"/>
            <a:ext cx="3699564" cy="2796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9550F1E-CE33-42D3-961C-FA123F597578}"/>
              </a:ext>
            </a:extLst>
          </p:cNvPr>
          <p:cNvSpPr/>
          <p:nvPr/>
        </p:nvSpPr>
        <p:spPr>
          <a:xfrm>
            <a:off x="3389391" y="5482022"/>
            <a:ext cx="4686334" cy="780949"/>
          </a:xfrm>
          <a:prstGeom prst="rect">
            <a:avLst/>
          </a:prstGeom>
          <a:noFill/>
          <a:ln w="28575">
            <a:solidFill>
              <a:srgbClr val="0602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Probabilistically checkable proofs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(PCP)</a:t>
            </a:r>
          </a:p>
        </p:txBody>
      </p:sp>
    </p:spTree>
    <p:extLst>
      <p:ext uri="{BB962C8B-B14F-4D97-AF65-F5344CB8AC3E}">
        <p14:creationId xmlns:p14="http://schemas.microsoft.com/office/powerpoint/2010/main" val="23859023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li Ben-Sasson on X: &quot;back from 24 hours off the grid. Brief ...">
            <a:extLst>
              <a:ext uri="{FF2B5EF4-FFF2-40B4-BE49-F238E27FC236}">
                <a16:creationId xmlns:a16="http://schemas.microsoft.com/office/drawing/2014/main" id="{D83C6BB9-DA57-445A-9B6F-B6B76C25E1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3190" y="708782"/>
            <a:ext cx="2879805" cy="2879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7EA4B763-CE04-4D17-BDBB-717EE3D20A29}"/>
              </a:ext>
            </a:extLst>
          </p:cNvPr>
          <p:cNvSpPr/>
          <p:nvPr/>
        </p:nvSpPr>
        <p:spPr>
          <a:xfrm>
            <a:off x="2729652" y="334859"/>
            <a:ext cx="5201920" cy="1450338"/>
          </a:xfrm>
          <a:prstGeom prst="wedgeEllipseCallout">
            <a:avLst>
              <a:gd name="adj1" fmla="val 75941"/>
              <a:gd name="adj2" fmla="val 3911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“Beautiful ideas will eventually have an impact”</a:t>
            </a:r>
          </a:p>
          <a:p>
            <a:pPr algn="ctr"/>
            <a:r>
              <a:rPr lang="en-US" sz="2400" b="1" dirty="0"/>
              <a:t>[2006]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465028-BB53-4BBC-AD44-0397FDA4C921}"/>
              </a:ext>
            </a:extLst>
          </p:cNvPr>
          <p:cNvSpPr txBox="1"/>
          <p:nvPr/>
        </p:nvSpPr>
        <p:spPr>
          <a:xfrm>
            <a:off x="-128691" y="3836835"/>
            <a:ext cx="110405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What motivates you?  </a:t>
            </a:r>
          </a:p>
          <a:p>
            <a:pPr algn="ctr"/>
            <a:r>
              <a:rPr lang="en-US" sz="2800" b="1" dirty="0"/>
              <a:t>PCPs are so inefficient, they will never be used in practice!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5AEB4E-478D-45AD-A939-481332E0CA1A}"/>
              </a:ext>
            </a:extLst>
          </p:cNvPr>
          <p:cNvSpPr txBox="1"/>
          <p:nvPr/>
        </p:nvSpPr>
        <p:spPr>
          <a:xfrm>
            <a:off x="8860662" y="3580329"/>
            <a:ext cx="1712891" cy="379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Eli Ben-</a:t>
            </a:r>
            <a:r>
              <a:rPr lang="en-US" b="1" dirty="0" err="1"/>
              <a:t>Sasson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13282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6293BAA-4D30-4A3B-8655-C8A1985CB9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833" y="155191"/>
            <a:ext cx="7474334" cy="6845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2486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volutionary biology">
            <a:extLst>
              <a:ext uri="{FF2B5EF4-FFF2-40B4-BE49-F238E27FC236}">
                <a16:creationId xmlns:a16="http://schemas.microsoft.com/office/drawing/2014/main" id="{4B8C6D58-C34F-4629-A387-F74DA9539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700" y="1106562"/>
            <a:ext cx="3815723" cy="2883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E7F69644-DECE-46A4-B3F1-D8B1BAFE511E}"/>
              </a:ext>
            </a:extLst>
          </p:cNvPr>
          <p:cNvSpPr txBox="1">
            <a:spLocks/>
          </p:cNvSpPr>
          <p:nvPr/>
        </p:nvSpPr>
        <p:spPr>
          <a:xfrm>
            <a:off x="831427" y="527684"/>
            <a:ext cx="10515600" cy="81343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900" b="1" dirty="0"/>
              <a:t>Evolution of Proofs in Computer Science</a:t>
            </a:r>
            <a:endParaRPr lang="en-US" sz="4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6F89B3-85A4-45DB-BE54-CD8EC7D596E9}"/>
              </a:ext>
            </a:extLst>
          </p:cNvPr>
          <p:cNvSpPr txBox="1"/>
          <p:nvPr/>
        </p:nvSpPr>
        <p:spPr>
          <a:xfrm>
            <a:off x="4280750" y="3560051"/>
            <a:ext cx="3799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Verifier:  polynomial time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9FB40C-878F-4808-A099-7A3A36C8A9B4}"/>
              </a:ext>
            </a:extLst>
          </p:cNvPr>
          <p:cNvSpPr txBox="1"/>
          <p:nvPr/>
        </p:nvSpPr>
        <p:spPr>
          <a:xfrm>
            <a:off x="4307384" y="4238365"/>
            <a:ext cx="3799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Prover:  all powerful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95C4AD9-C264-460A-856B-6860758B9BF2}"/>
              </a:ext>
            </a:extLst>
          </p:cNvPr>
          <p:cNvGrpSpPr/>
          <p:nvPr/>
        </p:nvGrpSpPr>
        <p:grpSpPr>
          <a:xfrm>
            <a:off x="322585" y="3011578"/>
            <a:ext cx="3210560" cy="1792599"/>
            <a:chOff x="575760" y="4282858"/>
            <a:chExt cx="3210560" cy="1792598"/>
          </a:xfrm>
        </p:grpSpPr>
        <p:pic>
          <p:nvPicPr>
            <p:cNvPr id="4098" name="Picture 2" descr="Merlin | Disney Fan Fiction Wiki | Fandom">
              <a:extLst>
                <a:ext uri="{FF2B5EF4-FFF2-40B4-BE49-F238E27FC236}">
                  <a16:creationId xmlns:a16="http://schemas.microsoft.com/office/drawing/2014/main" id="{0E81351C-60F0-4832-8A46-C3A0ECDA59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6961" y="4526956"/>
              <a:ext cx="1409700" cy="1409700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2F017E4-5057-4C2E-A4A7-C7B39A51DF93}"/>
                </a:ext>
              </a:extLst>
            </p:cNvPr>
            <p:cNvSpPr/>
            <p:nvPr/>
          </p:nvSpPr>
          <p:spPr>
            <a:xfrm>
              <a:off x="2817707" y="4341705"/>
              <a:ext cx="176106" cy="14799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2303D76-AAF1-40F6-B252-521CDBE3D522}"/>
                </a:ext>
              </a:extLst>
            </p:cNvPr>
            <p:cNvSpPr/>
            <p:nvPr/>
          </p:nvSpPr>
          <p:spPr>
            <a:xfrm>
              <a:off x="1303871" y="4365415"/>
              <a:ext cx="176106" cy="14799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1D01899-A91C-4BBB-9FD9-0010CE1647E7}"/>
                </a:ext>
              </a:extLst>
            </p:cNvPr>
            <p:cNvSpPr/>
            <p:nvPr/>
          </p:nvSpPr>
          <p:spPr>
            <a:xfrm>
              <a:off x="1446485" y="4282858"/>
              <a:ext cx="1409700" cy="1067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/>
            </a:p>
          </p:txBody>
        </p:sp>
        <p:sp>
          <p:nvSpPr>
            <p:cNvPr id="4" name="Speech Bubble: Oval 3">
              <a:extLst>
                <a:ext uri="{FF2B5EF4-FFF2-40B4-BE49-F238E27FC236}">
                  <a16:creationId xmlns:a16="http://schemas.microsoft.com/office/drawing/2014/main" id="{D388B391-03B6-4B6F-BFC0-BD0CCAAD5AD5}"/>
                </a:ext>
              </a:extLst>
            </p:cNvPr>
            <p:cNvSpPr/>
            <p:nvPr/>
          </p:nvSpPr>
          <p:spPr>
            <a:xfrm>
              <a:off x="575760" y="4370402"/>
              <a:ext cx="3210560" cy="1705054"/>
            </a:xfrm>
            <a:prstGeom prst="wedgeEllipseCallout">
              <a:avLst>
                <a:gd name="adj1" fmla="val 72416"/>
                <a:gd name="adj2" fmla="val 28357"/>
              </a:avLst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C5354D3-EB3B-4416-98AE-BEED9F3B069B}"/>
                  </a:ext>
                </a:extLst>
              </p:cNvPr>
              <p:cNvSpPr txBox="1"/>
              <p:nvPr/>
            </p:nvSpPr>
            <p:spPr>
              <a:xfrm>
                <a:off x="350766" y="5392492"/>
                <a:ext cx="11460479" cy="10792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/>
                  <a:t>IP = PSACE [Shamir90]:  </a:t>
                </a:r>
              </a:p>
              <a:p>
                <a:pPr algn="ctr"/>
                <a:endParaRPr lang="en-US" sz="1050" dirty="0"/>
              </a:p>
              <a:p>
                <a:pPr algn="ctr"/>
                <a:r>
                  <a:rPr lang="en-US" sz="2400" b="1" dirty="0"/>
                  <a:t>To prove correctness of time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dirty="0"/>
                  <a:t>space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dirty="0"/>
                  <a:t>computation,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prover runtime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sSup>
                          <m:sSupPr>
                            <m:ctrlP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p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sup>
                    </m:sSup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C5354D3-EB3B-4416-98AE-BEED9F3B06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766" y="5392492"/>
                <a:ext cx="11460479" cy="1079206"/>
              </a:xfrm>
              <a:prstGeom prst="rect">
                <a:avLst/>
              </a:prstGeom>
              <a:blipFill>
                <a:blip r:embed="rId5"/>
                <a:stretch>
                  <a:fillRect t="-4520" b="-10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7859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600200" y="579438"/>
            <a:ext cx="8839200" cy="14779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b="1" dirty="0"/>
              <a:t>Doubly Efficient Interactive Proofs</a:t>
            </a:r>
            <a:br>
              <a:rPr lang="en-US" sz="4900" b="1" dirty="0"/>
            </a:br>
            <a:r>
              <a:rPr lang="en-US" sz="3100" dirty="0"/>
              <a:t>[Goldwasser-K-Rothblum08]</a:t>
            </a:r>
            <a:br>
              <a:rPr lang="en-US" sz="3100" dirty="0"/>
            </a:br>
            <a:endParaRPr lang="en-US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CDF8442-41FD-403D-BCC8-7A0988070F30}"/>
                  </a:ext>
                </a:extLst>
              </p:cNvPr>
              <p:cNvSpPr txBox="1"/>
              <p:nvPr/>
            </p:nvSpPr>
            <p:spPr>
              <a:xfrm>
                <a:off x="750094" y="2102198"/>
                <a:ext cx="10465593" cy="30008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FF0000"/>
                    </a:solidFill>
                  </a:rPr>
                  <a:t>Doubly Efficient Interactive proof:</a:t>
                </a:r>
                <a:endParaRPr lang="en-US" sz="2800" b="0" dirty="0">
                  <a:solidFill>
                    <a:srgbClr val="FF0000"/>
                  </a:solidFill>
                </a:endParaRPr>
              </a:p>
              <a:p>
                <a:pPr marL="342900" indent="-342900" algn="ctr">
                  <a:buFont typeface="Arial" panose="020B0604020202020204" pitchFamily="34" charset="0"/>
                  <a:buChar char="•"/>
                </a:pPr>
                <a:endParaRPr lang="en-US" sz="105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800" b="1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800" b="1" dirty="0"/>
                  <a:t>Very easy to verify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1050" b="1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800" b="1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800" b="1" dirty="0"/>
                  <a:t>Not too hard to prove:  Time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b="1" dirty="0"/>
                  <a:t>computation can be proven correct in time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𝑻</m:t>
                    </m:r>
                  </m:oMath>
                </a14:m>
                <a:endParaRPr lang="en-US" sz="2400" b="1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CDF8442-41FD-403D-BCC8-7A0988070F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094" y="2102198"/>
                <a:ext cx="10465593" cy="3000821"/>
              </a:xfrm>
              <a:prstGeom prst="rect">
                <a:avLst/>
              </a:prstGeom>
              <a:blipFill>
                <a:blip r:embed="rId3"/>
                <a:stretch>
                  <a:fillRect l="-1048" t="-2033" r="-291" b="-4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7686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8A549-9D70-81BF-F5D3-AC24A2FD8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678" y="365125"/>
            <a:ext cx="11963392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Calibri (Headings)"/>
              </a:rPr>
              <a:t>Interactive Proof for Low Depth Computations [GKR]</a:t>
            </a:r>
          </a:p>
        </p:txBody>
      </p:sp>
      <p:sp>
        <p:nvSpPr>
          <p:cNvPr id="4" name="AutoShape 116">
            <a:extLst>
              <a:ext uri="{FF2B5EF4-FFF2-40B4-BE49-F238E27FC236}">
                <a16:creationId xmlns:a16="http://schemas.microsoft.com/office/drawing/2014/main" id="{B5AC82B1-A88B-A7ED-A6F0-E5DD42926F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1982" y="2050661"/>
            <a:ext cx="3921602" cy="3257550"/>
          </a:xfrm>
          <a:prstGeom prst="pentagon">
            <a:avLst/>
          </a:prstGeom>
          <a:solidFill>
            <a:srgbClr val="FFFF99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5" name="Oval 8">
            <a:extLst>
              <a:ext uri="{FF2B5EF4-FFF2-40B4-BE49-F238E27FC236}">
                <a16:creationId xmlns:a16="http://schemas.microsoft.com/office/drawing/2014/main" id="{F5643E19-EE4A-56B6-2202-CD208F2C60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5082" y="5232011"/>
            <a:ext cx="171450" cy="171450"/>
          </a:xfrm>
          <a:prstGeom prst="ellipse">
            <a:avLst/>
          </a:prstGeom>
          <a:solidFill>
            <a:srgbClr val="FF6600">
              <a:alpha val="60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endParaRPr lang="en-US" altLang="en-US" sz="1350">
              <a:latin typeface="Arial" panose="020B0604020202020204" pitchFamily="34" charset="0"/>
            </a:endParaRPr>
          </a:p>
        </p:txBody>
      </p:sp>
      <p:sp>
        <p:nvSpPr>
          <p:cNvPr id="6" name="Oval 9">
            <a:extLst>
              <a:ext uri="{FF2B5EF4-FFF2-40B4-BE49-F238E27FC236}">
                <a16:creationId xmlns:a16="http://schemas.microsoft.com/office/drawing/2014/main" id="{86588ABB-7C94-EA2B-6375-8B82B3AF1F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2022" y="5232011"/>
            <a:ext cx="171450" cy="171450"/>
          </a:xfrm>
          <a:prstGeom prst="ellipse">
            <a:avLst/>
          </a:prstGeom>
          <a:solidFill>
            <a:srgbClr val="FF6600">
              <a:alpha val="60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endParaRPr lang="en-US" altLang="en-US" sz="1350">
              <a:latin typeface="Arial" panose="020B0604020202020204" pitchFamily="34" charset="0"/>
            </a:endParaRPr>
          </a:p>
        </p:txBody>
      </p:sp>
      <p:sp>
        <p:nvSpPr>
          <p:cNvPr id="7" name="Oval 10">
            <a:extLst>
              <a:ext uri="{FF2B5EF4-FFF2-40B4-BE49-F238E27FC236}">
                <a16:creationId xmlns:a16="http://schemas.microsoft.com/office/drawing/2014/main" id="{3462D275-B546-A386-35DE-C9F47296C7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8500" y="5232011"/>
            <a:ext cx="171450" cy="171450"/>
          </a:xfrm>
          <a:prstGeom prst="ellipse">
            <a:avLst/>
          </a:prstGeom>
          <a:solidFill>
            <a:srgbClr val="FF6600">
              <a:alpha val="60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endParaRPr lang="en-US" altLang="en-US" sz="1350">
              <a:latin typeface="Arial" panose="020B0604020202020204" pitchFamily="34" charset="0"/>
            </a:endParaRPr>
          </a:p>
        </p:txBody>
      </p:sp>
      <p:sp>
        <p:nvSpPr>
          <p:cNvPr id="8" name="Oval 11">
            <a:extLst>
              <a:ext uri="{FF2B5EF4-FFF2-40B4-BE49-F238E27FC236}">
                <a16:creationId xmlns:a16="http://schemas.microsoft.com/office/drawing/2014/main" id="{9D7AC8DA-EA58-72A5-87B6-B8F651E6CF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7200" y="5195102"/>
            <a:ext cx="171450" cy="171450"/>
          </a:xfrm>
          <a:prstGeom prst="ellipse">
            <a:avLst/>
          </a:prstGeom>
          <a:solidFill>
            <a:srgbClr val="FF6600">
              <a:alpha val="60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endParaRPr lang="en-US" altLang="en-US" sz="1350">
              <a:latin typeface="Arial" panose="020B0604020202020204" pitchFamily="34" charset="0"/>
            </a:endParaRPr>
          </a:p>
        </p:txBody>
      </p:sp>
      <p:sp>
        <p:nvSpPr>
          <p:cNvPr id="9" name="Oval 13">
            <a:extLst>
              <a:ext uri="{FF2B5EF4-FFF2-40B4-BE49-F238E27FC236}">
                <a16:creationId xmlns:a16="http://schemas.microsoft.com/office/drawing/2014/main" id="{3D9FE778-5034-E75A-861E-4345594778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6253" y="4831961"/>
            <a:ext cx="171450" cy="171450"/>
          </a:xfrm>
          <a:prstGeom prst="ellipse">
            <a:avLst/>
          </a:prstGeom>
          <a:solidFill>
            <a:srgbClr val="FF6600">
              <a:alpha val="60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endParaRPr lang="en-US" altLang="en-US" sz="1350">
              <a:latin typeface="Arial" panose="020B0604020202020204" pitchFamily="34" charset="0"/>
            </a:endParaRPr>
          </a:p>
        </p:txBody>
      </p:sp>
      <p:sp>
        <p:nvSpPr>
          <p:cNvPr id="10" name="Oval 14">
            <a:extLst>
              <a:ext uri="{FF2B5EF4-FFF2-40B4-BE49-F238E27FC236}">
                <a16:creationId xmlns:a16="http://schemas.microsoft.com/office/drawing/2014/main" id="{EDCDD02C-7F5B-F948-4E2A-26A0690080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7753" y="4831961"/>
            <a:ext cx="171450" cy="171450"/>
          </a:xfrm>
          <a:prstGeom prst="ellipse">
            <a:avLst/>
          </a:prstGeom>
          <a:solidFill>
            <a:srgbClr val="FF6600">
              <a:alpha val="60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endParaRPr lang="en-US" altLang="en-US" sz="1350">
              <a:latin typeface="Arial" panose="020B0604020202020204" pitchFamily="34" charset="0"/>
            </a:endParaRPr>
          </a:p>
        </p:txBody>
      </p:sp>
      <p:sp>
        <p:nvSpPr>
          <p:cNvPr id="11" name="Oval 15">
            <a:extLst>
              <a:ext uri="{FF2B5EF4-FFF2-40B4-BE49-F238E27FC236}">
                <a16:creationId xmlns:a16="http://schemas.microsoft.com/office/drawing/2014/main" id="{2B2639D0-43AE-AB73-58B8-0BCCF95653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7803" y="4831961"/>
            <a:ext cx="171450" cy="171450"/>
          </a:xfrm>
          <a:prstGeom prst="ellipse">
            <a:avLst/>
          </a:prstGeom>
          <a:solidFill>
            <a:srgbClr val="FF6600">
              <a:alpha val="60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endParaRPr lang="en-US" altLang="en-US" sz="1350">
              <a:latin typeface="Arial" panose="020B0604020202020204" pitchFamily="34" charset="0"/>
            </a:endParaRPr>
          </a:p>
        </p:txBody>
      </p:sp>
      <p:sp>
        <p:nvSpPr>
          <p:cNvPr id="12" name="Oval 16">
            <a:extLst>
              <a:ext uri="{FF2B5EF4-FFF2-40B4-BE49-F238E27FC236}">
                <a16:creationId xmlns:a16="http://schemas.microsoft.com/office/drawing/2014/main" id="{31F26635-5987-8C3C-13F3-5553748E76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1482" y="4805767"/>
            <a:ext cx="171450" cy="171450"/>
          </a:xfrm>
          <a:prstGeom prst="ellipse">
            <a:avLst/>
          </a:prstGeom>
          <a:solidFill>
            <a:srgbClr val="FF6600">
              <a:alpha val="60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endParaRPr lang="en-US" altLang="en-US" sz="1350">
              <a:latin typeface="Arial" panose="020B0604020202020204" pitchFamily="34" charset="0"/>
            </a:endParaRPr>
          </a:p>
        </p:txBody>
      </p:sp>
      <p:sp>
        <p:nvSpPr>
          <p:cNvPr id="13" name="Oval 17">
            <a:extLst>
              <a:ext uri="{FF2B5EF4-FFF2-40B4-BE49-F238E27FC236}">
                <a16:creationId xmlns:a16="http://schemas.microsoft.com/office/drawing/2014/main" id="{E6FBDE03-56CD-F5FC-D124-9A14D60133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2003" y="4489061"/>
            <a:ext cx="171450" cy="171450"/>
          </a:xfrm>
          <a:prstGeom prst="ellipse">
            <a:avLst/>
          </a:prstGeom>
          <a:solidFill>
            <a:srgbClr val="FF6600">
              <a:alpha val="60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endParaRPr lang="en-US" altLang="en-US" sz="1350">
              <a:latin typeface="Arial" panose="020B0604020202020204" pitchFamily="34" charset="0"/>
            </a:endParaRPr>
          </a:p>
        </p:txBody>
      </p:sp>
      <p:sp>
        <p:nvSpPr>
          <p:cNvPr id="14" name="Oval 18">
            <a:extLst>
              <a:ext uri="{FF2B5EF4-FFF2-40B4-BE49-F238E27FC236}">
                <a16:creationId xmlns:a16="http://schemas.microsoft.com/office/drawing/2014/main" id="{4302FD6E-EFFB-27AE-DBF5-47E78576F3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9203" y="4489061"/>
            <a:ext cx="171450" cy="171450"/>
          </a:xfrm>
          <a:prstGeom prst="ellipse">
            <a:avLst/>
          </a:prstGeom>
          <a:solidFill>
            <a:srgbClr val="FF6600">
              <a:alpha val="60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endParaRPr lang="en-US" altLang="en-US" sz="1350">
              <a:latin typeface="Arial" panose="020B0604020202020204" pitchFamily="34" charset="0"/>
            </a:endParaRPr>
          </a:p>
        </p:txBody>
      </p:sp>
      <p:sp>
        <p:nvSpPr>
          <p:cNvPr id="15" name="Oval 19">
            <a:extLst>
              <a:ext uri="{FF2B5EF4-FFF2-40B4-BE49-F238E27FC236}">
                <a16:creationId xmlns:a16="http://schemas.microsoft.com/office/drawing/2014/main" id="{6E471EA6-B39C-481C-A09D-10E5A270B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2103" y="2164961"/>
            <a:ext cx="171450" cy="171450"/>
          </a:xfrm>
          <a:prstGeom prst="ellipse">
            <a:avLst/>
          </a:prstGeom>
          <a:solidFill>
            <a:srgbClr val="FF6600">
              <a:alpha val="60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endParaRPr lang="en-US" altLang="en-US" sz="1350">
              <a:latin typeface="Arial" panose="020B0604020202020204" pitchFamily="34" charset="0"/>
            </a:endParaRPr>
          </a:p>
        </p:txBody>
      </p:sp>
      <p:sp>
        <p:nvSpPr>
          <p:cNvPr id="16" name="Line 20">
            <a:extLst>
              <a:ext uri="{FF2B5EF4-FFF2-40B4-BE49-F238E27FC236}">
                <a16:creationId xmlns:a16="http://schemas.microsoft.com/office/drawing/2014/main" id="{43A6B1EA-A024-87D6-45F6-6F3392362FD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990553" y="5003411"/>
            <a:ext cx="114300" cy="2286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17" name="Line 21">
            <a:extLst>
              <a:ext uri="{FF2B5EF4-FFF2-40B4-BE49-F238E27FC236}">
                <a16:creationId xmlns:a16="http://schemas.microsoft.com/office/drawing/2014/main" id="{8C5983F6-D6DE-B17E-1CFD-33FF194B0BC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047704" y="4946261"/>
            <a:ext cx="325041" cy="292894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18" name="Line 22">
            <a:extLst>
              <a:ext uri="{FF2B5EF4-FFF2-40B4-BE49-F238E27FC236}">
                <a16:creationId xmlns:a16="http://schemas.microsoft.com/office/drawing/2014/main" id="{33D27471-7A28-FC03-8AE0-E68ECA8CA89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15607" y="4946261"/>
            <a:ext cx="432197" cy="28575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19" name="Line 25">
            <a:extLst>
              <a:ext uri="{FF2B5EF4-FFF2-40B4-BE49-F238E27FC236}">
                <a16:creationId xmlns:a16="http://schemas.microsoft.com/office/drawing/2014/main" id="{1F2AA975-4FAD-6FC7-C952-2B1ACA60D6A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771729" y="4977218"/>
            <a:ext cx="30956" cy="21788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20" name="Line 26">
            <a:extLst>
              <a:ext uri="{FF2B5EF4-FFF2-40B4-BE49-F238E27FC236}">
                <a16:creationId xmlns:a16="http://schemas.microsoft.com/office/drawing/2014/main" id="{B6D5B5EE-4D52-E426-1BEF-45090DF99A2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562054" y="5003411"/>
            <a:ext cx="175022" cy="2286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21" name="Line 27">
            <a:extLst>
              <a:ext uri="{FF2B5EF4-FFF2-40B4-BE49-F238E27FC236}">
                <a16:creationId xmlns:a16="http://schemas.microsoft.com/office/drawing/2014/main" id="{7547404A-78FE-F162-3CDF-DD47944A727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333453" y="4603361"/>
            <a:ext cx="171450" cy="2286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22" name="Line 28">
            <a:extLst>
              <a:ext uri="{FF2B5EF4-FFF2-40B4-BE49-F238E27FC236}">
                <a16:creationId xmlns:a16="http://schemas.microsoft.com/office/drawing/2014/main" id="{79551EED-6239-FFD9-C7DA-036FD187FD3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90553" y="4603361"/>
            <a:ext cx="171450" cy="2286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23" name="Line 29">
            <a:extLst>
              <a:ext uri="{FF2B5EF4-FFF2-40B4-BE49-F238E27FC236}">
                <a16:creationId xmlns:a16="http://schemas.microsoft.com/office/drawing/2014/main" id="{2EB5639A-4243-3D99-F815-B371210758F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62053" y="4660511"/>
            <a:ext cx="114300" cy="17145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24" name="Line 30">
            <a:extLst>
              <a:ext uri="{FF2B5EF4-FFF2-40B4-BE49-F238E27FC236}">
                <a16:creationId xmlns:a16="http://schemas.microsoft.com/office/drawing/2014/main" id="{7FE09AF8-DAC2-0514-573E-887DF873980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733503" y="4660511"/>
            <a:ext cx="171450" cy="17145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25" name="Line 31">
            <a:extLst>
              <a:ext uri="{FF2B5EF4-FFF2-40B4-BE49-F238E27FC236}">
                <a16:creationId xmlns:a16="http://schemas.microsoft.com/office/drawing/2014/main" id="{5719A7F3-3141-EF8B-DE2D-2FB09441F86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64472" y="2309027"/>
            <a:ext cx="126206" cy="21074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26" name="Line 32">
            <a:extLst>
              <a:ext uri="{FF2B5EF4-FFF2-40B4-BE49-F238E27FC236}">
                <a16:creationId xmlns:a16="http://schemas.microsoft.com/office/drawing/2014/main" id="{F8C4F95F-BA82-51F8-7412-57511A5252F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106170" y="2309027"/>
            <a:ext cx="101203" cy="21074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27" name="Oval 33">
            <a:extLst>
              <a:ext uri="{FF2B5EF4-FFF2-40B4-BE49-F238E27FC236}">
                <a16:creationId xmlns:a16="http://schemas.microsoft.com/office/drawing/2014/main" id="{22BAD9FE-F23A-3BFD-F77F-FA399C9202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5822" y="3319867"/>
            <a:ext cx="171450" cy="171450"/>
          </a:xfrm>
          <a:prstGeom prst="ellipse">
            <a:avLst/>
          </a:prstGeom>
          <a:solidFill>
            <a:srgbClr val="FF6600">
              <a:alpha val="60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endParaRPr lang="en-US" altLang="en-US" sz="1350">
              <a:latin typeface="Arial" panose="020B0604020202020204" pitchFamily="34" charset="0"/>
            </a:endParaRPr>
          </a:p>
        </p:txBody>
      </p:sp>
      <p:sp>
        <p:nvSpPr>
          <p:cNvPr id="28" name="Oval 34">
            <a:extLst>
              <a:ext uri="{FF2B5EF4-FFF2-40B4-BE49-F238E27FC236}">
                <a16:creationId xmlns:a16="http://schemas.microsoft.com/office/drawing/2014/main" id="{FC3DA021-26BF-AFDB-F4F2-EE4FD7ED5D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7322" y="3319867"/>
            <a:ext cx="171450" cy="171450"/>
          </a:xfrm>
          <a:prstGeom prst="ellipse">
            <a:avLst/>
          </a:prstGeom>
          <a:solidFill>
            <a:srgbClr val="FF6600">
              <a:alpha val="60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endParaRPr lang="en-US" altLang="en-US" sz="1350">
              <a:latin typeface="Arial" panose="020B0604020202020204" pitchFamily="34" charset="0"/>
            </a:endParaRPr>
          </a:p>
        </p:txBody>
      </p:sp>
      <p:sp>
        <p:nvSpPr>
          <p:cNvPr id="29" name="Oval 35">
            <a:extLst>
              <a:ext uri="{FF2B5EF4-FFF2-40B4-BE49-F238E27FC236}">
                <a16:creationId xmlns:a16="http://schemas.microsoft.com/office/drawing/2014/main" id="{509F4EC9-7478-69F5-05CB-782FFDA969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7372" y="3319867"/>
            <a:ext cx="171450" cy="171450"/>
          </a:xfrm>
          <a:prstGeom prst="ellipse">
            <a:avLst/>
          </a:prstGeom>
          <a:solidFill>
            <a:srgbClr val="FF6600">
              <a:alpha val="60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endParaRPr lang="en-US" altLang="en-US" sz="1350">
              <a:latin typeface="Arial" panose="020B0604020202020204" pitchFamily="34" charset="0"/>
            </a:endParaRPr>
          </a:p>
        </p:txBody>
      </p:sp>
      <p:sp>
        <p:nvSpPr>
          <p:cNvPr id="30" name="Oval 36">
            <a:extLst>
              <a:ext uri="{FF2B5EF4-FFF2-40B4-BE49-F238E27FC236}">
                <a16:creationId xmlns:a16="http://schemas.microsoft.com/office/drawing/2014/main" id="{6DEFFC7A-1457-797B-7B31-74FD979728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0272" y="3319867"/>
            <a:ext cx="171450" cy="171450"/>
          </a:xfrm>
          <a:prstGeom prst="ellipse">
            <a:avLst/>
          </a:prstGeom>
          <a:solidFill>
            <a:srgbClr val="FF6600">
              <a:alpha val="60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endParaRPr lang="en-US" altLang="en-US" sz="1350">
              <a:latin typeface="Arial" panose="020B0604020202020204" pitchFamily="34" charset="0"/>
            </a:endParaRPr>
          </a:p>
        </p:txBody>
      </p:sp>
      <p:sp>
        <p:nvSpPr>
          <p:cNvPr id="31" name="Oval 37">
            <a:extLst>
              <a:ext uri="{FF2B5EF4-FFF2-40B4-BE49-F238E27FC236}">
                <a16:creationId xmlns:a16="http://schemas.microsoft.com/office/drawing/2014/main" id="{002B1ECF-283C-8082-AD17-CB89023A3D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1572" y="2976967"/>
            <a:ext cx="171450" cy="171450"/>
          </a:xfrm>
          <a:prstGeom prst="ellipse">
            <a:avLst/>
          </a:prstGeom>
          <a:solidFill>
            <a:srgbClr val="FF6600">
              <a:alpha val="60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endParaRPr lang="en-US" altLang="en-US" sz="1350">
              <a:latin typeface="Arial" panose="020B0604020202020204" pitchFamily="34" charset="0"/>
            </a:endParaRPr>
          </a:p>
        </p:txBody>
      </p:sp>
      <p:sp>
        <p:nvSpPr>
          <p:cNvPr id="34" name="Line 40">
            <a:extLst>
              <a:ext uri="{FF2B5EF4-FFF2-40B4-BE49-F238E27FC236}">
                <a16:creationId xmlns:a16="http://schemas.microsoft.com/office/drawing/2014/main" id="{DA1C8FF6-DDD4-61FF-5515-8CBA1DD2CC7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693022" y="3091267"/>
            <a:ext cx="171450" cy="2286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35" name="Line 41">
            <a:extLst>
              <a:ext uri="{FF2B5EF4-FFF2-40B4-BE49-F238E27FC236}">
                <a16:creationId xmlns:a16="http://schemas.microsoft.com/office/drawing/2014/main" id="{F0A885D1-187B-E7BB-D96C-366FF272390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50122" y="3091267"/>
            <a:ext cx="171450" cy="2286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36" name="Line 42">
            <a:extLst>
              <a:ext uri="{FF2B5EF4-FFF2-40B4-BE49-F238E27FC236}">
                <a16:creationId xmlns:a16="http://schemas.microsoft.com/office/drawing/2014/main" id="{29BA7C7B-B756-A23A-475C-7DB2114B728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93022" y="2691217"/>
            <a:ext cx="514350" cy="3429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37" name="Line 43">
            <a:extLst>
              <a:ext uri="{FF2B5EF4-FFF2-40B4-BE49-F238E27FC236}">
                <a16:creationId xmlns:a16="http://schemas.microsoft.com/office/drawing/2014/main" id="{EE918184-6619-89FA-D17B-1817BE7E218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093072" y="3148417"/>
            <a:ext cx="171450" cy="17145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38" name="Line 44">
            <a:extLst>
              <a:ext uri="{FF2B5EF4-FFF2-40B4-BE49-F238E27FC236}">
                <a16:creationId xmlns:a16="http://schemas.microsoft.com/office/drawing/2014/main" id="{7745E53C-5983-B5ED-BE70-F1D5063885C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21672" y="3148417"/>
            <a:ext cx="114300" cy="17145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39" name="Line 45">
            <a:extLst>
              <a:ext uri="{FF2B5EF4-FFF2-40B4-BE49-F238E27FC236}">
                <a16:creationId xmlns:a16="http://schemas.microsoft.com/office/drawing/2014/main" id="{2E773D20-C034-4321-0CD4-84F01D2A8BC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493122" y="3148417"/>
            <a:ext cx="114300" cy="17145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40" name="Line 46">
            <a:extLst>
              <a:ext uri="{FF2B5EF4-FFF2-40B4-BE49-F238E27FC236}">
                <a16:creationId xmlns:a16="http://schemas.microsoft.com/office/drawing/2014/main" id="{C2BD49CC-6D34-18FE-79C0-8B870CA6795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047703" y="4260461"/>
            <a:ext cx="171450" cy="2286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41" name="Line 47">
            <a:extLst>
              <a:ext uri="{FF2B5EF4-FFF2-40B4-BE49-F238E27FC236}">
                <a16:creationId xmlns:a16="http://schemas.microsoft.com/office/drawing/2014/main" id="{D480E622-3A52-2ADC-BC5F-F494D59608A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33503" y="4317611"/>
            <a:ext cx="57150" cy="17145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42" name="Line 48">
            <a:extLst>
              <a:ext uri="{FF2B5EF4-FFF2-40B4-BE49-F238E27FC236}">
                <a16:creationId xmlns:a16="http://schemas.microsoft.com/office/drawing/2014/main" id="{5F4F3CC3-E90C-E612-784E-1C0D3972F5F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619203" y="4317611"/>
            <a:ext cx="57150" cy="17145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43" name="Line 49">
            <a:extLst>
              <a:ext uri="{FF2B5EF4-FFF2-40B4-BE49-F238E27FC236}">
                <a16:creationId xmlns:a16="http://schemas.microsoft.com/office/drawing/2014/main" id="{2D2A7C34-D202-4757-5338-DE6AAEB6B84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76303" y="4317611"/>
            <a:ext cx="57150" cy="17145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44" name="Line 50">
            <a:extLst>
              <a:ext uri="{FF2B5EF4-FFF2-40B4-BE49-F238E27FC236}">
                <a16:creationId xmlns:a16="http://schemas.microsoft.com/office/drawing/2014/main" id="{AE4A3EDA-61D9-ECAE-8CFA-0497E234FDE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350122" y="3491317"/>
            <a:ext cx="57150" cy="2286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45" name="Line 51">
            <a:extLst>
              <a:ext uri="{FF2B5EF4-FFF2-40B4-BE49-F238E27FC236}">
                <a16:creationId xmlns:a16="http://schemas.microsoft.com/office/drawing/2014/main" id="{FC565A14-CFB7-7F31-0767-51D85D2100C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07322" y="3491317"/>
            <a:ext cx="57150" cy="17145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46" name="Line 52">
            <a:extLst>
              <a:ext uri="{FF2B5EF4-FFF2-40B4-BE49-F238E27FC236}">
                <a16:creationId xmlns:a16="http://schemas.microsoft.com/office/drawing/2014/main" id="{1102EA8F-E623-510D-16F7-BF3CA1BCBAD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921622" y="3491317"/>
            <a:ext cx="57150" cy="17145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47" name="Line 53">
            <a:extLst>
              <a:ext uri="{FF2B5EF4-FFF2-40B4-BE49-F238E27FC236}">
                <a16:creationId xmlns:a16="http://schemas.microsoft.com/office/drawing/2014/main" id="{EF39AB5E-A1C3-312B-369C-040E333C849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321672" y="3491317"/>
            <a:ext cx="57150" cy="17145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48" name="Line 54">
            <a:extLst>
              <a:ext uri="{FF2B5EF4-FFF2-40B4-BE49-F238E27FC236}">
                <a16:creationId xmlns:a16="http://schemas.microsoft.com/office/drawing/2014/main" id="{0FFD73D4-EC1B-B528-18CB-E659229A166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07372" y="3491317"/>
            <a:ext cx="57150" cy="17145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49" name="Line 55">
            <a:extLst>
              <a:ext uri="{FF2B5EF4-FFF2-40B4-BE49-F238E27FC236}">
                <a16:creationId xmlns:a16="http://schemas.microsoft.com/office/drawing/2014/main" id="{DF5D3CAF-D45B-943E-19AF-2C2306A68BC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50272" y="3491317"/>
            <a:ext cx="57150" cy="17145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50" name="Line 56">
            <a:extLst>
              <a:ext uri="{FF2B5EF4-FFF2-40B4-BE49-F238E27FC236}">
                <a16:creationId xmlns:a16="http://schemas.microsoft.com/office/drawing/2014/main" id="{A5239C82-6094-8C1E-A8C5-F73486A78FD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664572" y="3491317"/>
            <a:ext cx="57150" cy="17145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51" name="Line 57">
            <a:extLst>
              <a:ext uri="{FF2B5EF4-FFF2-40B4-BE49-F238E27FC236}">
                <a16:creationId xmlns:a16="http://schemas.microsoft.com/office/drawing/2014/main" id="{C06B2CF2-78EC-F138-91CB-1BCD05305D8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47828" y="1933979"/>
            <a:ext cx="0" cy="2286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52" name="Text Box 58">
            <a:extLst>
              <a:ext uri="{FF2B5EF4-FFF2-40B4-BE49-F238E27FC236}">
                <a16:creationId xmlns:a16="http://schemas.microsoft.com/office/drawing/2014/main" id="{6752BB4C-6833-2ECC-B511-4D2B3E0EDE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5922" y="3834217"/>
            <a:ext cx="232756" cy="417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50000"/>
              </a:lnSpc>
              <a:spcBef>
                <a:spcPct val="0"/>
              </a:spcBef>
              <a:buFontTx/>
              <a:buNone/>
            </a:pPr>
            <a:r>
              <a:rPr lang="en-US" altLang="en-US" sz="1350" b="1">
                <a:latin typeface="Arial" panose="020B0604020202020204" pitchFamily="34" charset="0"/>
              </a:rPr>
              <a:t>.</a:t>
            </a:r>
          </a:p>
          <a:p>
            <a:pPr>
              <a:lnSpc>
                <a:spcPct val="50000"/>
              </a:lnSpc>
              <a:spcBef>
                <a:spcPct val="0"/>
              </a:spcBef>
              <a:buFontTx/>
              <a:buNone/>
            </a:pPr>
            <a:r>
              <a:rPr lang="en-US" altLang="en-US" sz="1350" b="1">
                <a:latin typeface="Arial" panose="020B0604020202020204" pitchFamily="34" charset="0"/>
              </a:rPr>
              <a:t>.</a:t>
            </a:r>
          </a:p>
          <a:p>
            <a:pPr>
              <a:lnSpc>
                <a:spcPct val="50000"/>
              </a:lnSpc>
              <a:spcBef>
                <a:spcPct val="0"/>
              </a:spcBef>
              <a:buFontTx/>
              <a:buNone/>
            </a:pPr>
            <a:r>
              <a:rPr lang="en-US" altLang="en-US" sz="1350" b="1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53" name="Line 59">
            <a:extLst>
              <a:ext uri="{FF2B5EF4-FFF2-40B4-BE49-F238E27FC236}">
                <a16:creationId xmlns:a16="http://schemas.microsoft.com/office/drawing/2014/main" id="{07C52684-BDAF-E40B-D6D6-B006B4A6D0C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35872" y="2691217"/>
            <a:ext cx="171450" cy="28575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54" name="Oval 60">
            <a:extLst>
              <a:ext uri="{FF2B5EF4-FFF2-40B4-BE49-F238E27FC236}">
                <a16:creationId xmlns:a16="http://schemas.microsoft.com/office/drawing/2014/main" id="{7919075C-1D60-DFCD-9F5E-A4A7A01A1D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0172" y="2519767"/>
            <a:ext cx="171450" cy="171450"/>
          </a:xfrm>
          <a:prstGeom prst="ellipse">
            <a:avLst/>
          </a:prstGeom>
          <a:solidFill>
            <a:srgbClr val="FF6600">
              <a:alpha val="60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endParaRPr lang="en-US" altLang="en-US" sz="1350">
              <a:latin typeface="Arial" panose="020B0604020202020204" pitchFamily="34" charset="0"/>
            </a:endParaRPr>
          </a:p>
        </p:txBody>
      </p:sp>
      <p:sp>
        <p:nvSpPr>
          <p:cNvPr id="55" name="Oval 61">
            <a:extLst>
              <a:ext uri="{FF2B5EF4-FFF2-40B4-BE49-F238E27FC236}">
                <a16:creationId xmlns:a16="http://schemas.microsoft.com/office/drawing/2014/main" id="{311C0C33-ABE1-1A1A-875B-9BC5AFFEBB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0222" y="2519767"/>
            <a:ext cx="171450" cy="171450"/>
          </a:xfrm>
          <a:prstGeom prst="ellipse">
            <a:avLst/>
          </a:prstGeom>
          <a:solidFill>
            <a:srgbClr val="FF6600">
              <a:alpha val="60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endParaRPr lang="en-US" altLang="en-US" sz="1350">
              <a:latin typeface="Arial" panose="020B0604020202020204" pitchFamily="34" charset="0"/>
            </a:endParaRPr>
          </a:p>
        </p:txBody>
      </p:sp>
      <p:sp>
        <p:nvSpPr>
          <p:cNvPr id="58" name="Line 64">
            <a:extLst>
              <a:ext uri="{FF2B5EF4-FFF2-40B4-BE49-F238E27FC236}">
                <a16:creationId xmlns:a16="http://schemas.microsoft.com/office/drawing/2014/main" id="{9FA22ECB-33F2-D5A9-F87A-798404EA8DC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350122" y="3491317"/>
            <a:ext cx="57150" cy="2286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59" name="Oval 65">
            <a:extLst>
              <a:ext uri="{FF2B5EF4-FFF2-40B4-BE49-F238E27FC236}">
                <a16:creationId xmlns:a16="http://schemas.microsoft.com/office/drawing/2014/main" id="{5C2FBADE-78CE-C9F7-D332-2FB29407B7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4966" y="4495014"/>
            <a:ext cx="171450" cy="171450"/>
          </a:xfrm>
          <a:prstGeom prst="ellipse">
            <a:avLst/>
          </a:prstGeom>
          <a:solidFill>
            <a:srgbClr val="FF6600">
              <a:alpha val="60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endParaRPr lang="en-US" altLang="en-US" sz="1350">
              <a:latin typeface="Arial" panose="020B0604020202020204" pitchFamily="34" charset="0"/>
            </a:endParaRPr>
          </a:p>
        </p:txBody>
      </p:sp>
      <p:sp>
        <p:nvSpPr>
          <p:cNvPr id="60" name="Line 66">
            <a:extLst>
              <a:ext uri="{FF2B5EF4-FFF2-40B4-BE49-F238E27FC236}">
                <a16:creationId xmlns:a16="http://schemas.microsoft.com/office/drawing/2014/main" id="{7949853D-3CA3-4F4D-6425-CEE02A1EDAB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47815" y="4656940"/>
            <a:ext cx="158354" cy="183356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1" name="Line 68">
            <a:extLst>
              <a:ext uri="{FF2B5EF4-FFF2-40B4-BE49-F238E27FC236}">
                <a16:creationId xmlns:a16="http://schemas.microsoft.com/office/drawing/2014/main" id="{B59E40C4-E429-472C-4B0F-7E7BDBE2C79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20457" y="4321183"/>
            <a:ext cx="57150" cy="17145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" name="Line 69">
            <a:extLst>
              <a:ext uri="{FF2B5EF4-FFF2-40B4-BE49-F238E27FC236}">
                <a16:creationId xmlns:a16="http://schemas.microsoft.com/office/drawing/2014/main" id="{86CD98BC-3EEC-D04F-DA60-829D39FEAA9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006157" y="4321183"/>
            <a:ext cx="57150" cy="17145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3" name="Oval 89">
            <a:extLst>
              <a:ext uri="{FF2B5EF4-FFF2-40B4-BE49-F238E27FC236}">
                <a16:creationId xmlns:a16="http://schemas.microsoft.com/office/drawing/2014/main" id="{9C7E1C26-5AE1-F88A-E483-84CCA2DF26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3172" y="4462867"/>
            <a:ext cx="171450" cy="171450"/>
          </a:xfrm>
          <a:prstGeom prst="ellipse">
            <a:avLst/>
          </a:prstGeom>
          <a:solidFill>
            <a:srgbClr val="FF6600">
              <a:alpha val="60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endParaRPr lang="en-US" altLang="en-US" sz="1350">
              <a:latin typeface="Arial" panose="020B0604020202020204" pitchFamily="34" charset="0"/>
            </a:endParaRPr>
          </a:p>
        </p:txBody>
      </p:sp>
      <p:sp>
        <p:nvSpPr>
          <p:cNvPr id="64" name="Line 90">
            <a:extLst>
              <a:ext uri="{FF2B5EF4-FFF2-40B4-BE49-F238E27FC236}">
                <a16:creationId xmlns:a16="http://schemas.microsoft.com/office/drawing/2014/main" id="{48803C15-D117-4A42-2EDA-386CA049833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08663" y="4289036"/>
            <a:ext cx="57150" cy="17145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5" name="Line 91">
            <a:extLst>
              <a:ext uri="{FF2B5EF4-FFF2-40B4-BE49-F238E27FC236}">
                <a16:creationId xmlns:a16="http://schemas.microsoft.com/office/drawing/2014/main" id="{FEB206DC-F1E7-E887-A7CD-A178617C2D8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894363" y="4289036"/>
            <a:ext cx="57150" cy="17145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6" name="Oval 93">
            <a:extLst>
              <a:ext uri="{FF2B5EF4-FFF2-40B4-BE49-F238E27FC236}">
                <a16:creationId xmlns:a16="http://schemas.microsoft.com/office/drawing/2014/main" id="{9EEA5FB1-F7FC-6DB6-D25E-DD52F54A06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9409" y="4467629"/>
            <a:ext cx="171450" cy="171450"/>
          </a:xfrm>
          <a:prstGeom prst="ellipse">
            <a:avLst/>
          </a:prstGeom>
          <a:solidFill>
            <a:srgbClr val="FF6600">
              <a:alpha val="60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endParaRPr lang="en-US" altLang="en-US" sz="1350">
              <a:latin typeface="Arial" panose="020B0604020202020204" pitchFamily="34" charset="0"/>
            </a:endParaRPr>
          </a:p>
        </p:txBody>
      </p:sp>
      <p:sp>
        <p:nvSpPr>
          <p:cNvPr id="67" name="Line 95">
            <a:extLst>
              <a:ext uri="{FF2B5EF4-FFF2-40B4-BE49-F238E27FC236}">
                <a16:creationId xmlns:a16="http://schemas.microsoft.com/office/drawing/2014/main" id="{32C7E826-F5DF-6987-88D5-D3803364937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270600" y="4293798"/>
            <a:ext cx="57150" cy="17145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" name="Oval 96">
            <a:extLst>
              <a:ext uri="{FF2B5EF4-FFF2-40B4-BE49-F238E27FC236}">
                <a16:creationId xmlns:a16="http://schemas.microsoft.com/office/drawing/2014/main" id="{2B75F74C-9F07-2AA6-302C-63091262E7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8609" y="4483108"/>
            <a:ext cx="171450" cy="171450"/>
          </a:xfrm>
          <a:prstGeom prst="ellipse">
            <a:avLst/>
          </a:prstGeom>
          <a:solidFill>
            <a:srgbClr val="FF6600">
              <a:alpha val="60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endParaRPr lang="en-US" altLang="en-US" sz="1350">
              <a:latin typeface="Arial" panose="020B0604020202020204" pitchFamily="34" charset="0"/>
            </a:endParaRPr>
          </a:p>
        </p:txBody>
      </p:sp>
      <p:sp>
        <p:nvSpPr>
          <p:cNvPr id="69" name="Line 97">
            <a:extLst>
              <a:ext uri="{FF2B5EF4-FFF2-40B4-BE49-F238E27FC236}">
                <a16:creationId xmlns:a16="http://schemas.microsoft.com/office/drawing/2014/main" id="{0ECCA831-4DE7-F180-8B2B-3DDFDB538F9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94100" y="4309277"/>
            <a:ext cx="57150" cy="17145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70" name="Line 98">
            <a:extLst>
              <a:ext uri="{FF2B5EF4-FFF2-40B4-BE49-F238E27FC236}">
                <a16:creationId xmlns:a16="http://schemas.microsoft.com/office/drawing/2014/main" id="{8CC2C970-7C63-4168-8CE2-6D9491DCD38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679800" y="4309277"/>
            <a:ext cx="57150" cy="17145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71" name="Oval 99">
            <a:extLst>
              <a:ext uri="{FF2B5EF4-FFF2-40B4-BE49-F238E27FC236}">
                <a16:creationId xmlns:a16="http://schemas.microsoft.com/office/drawing/2014/main" id="{EB7DC364-718D-6474-E09C-55D7C31384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3672" y="4795052"/>
            <a:ext cx="171450" cy="171450"/>
          </a:xfrm>
          <a:prstGeom prst="ellipse">
            <a:avLst/>
          </a:prstGeom>
          <a:solidFill>
            <a:srgbClr val="FF6600">
              <a:alpha val="60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endParaRPr lang="en-US" altLang="en-US" sz="1350">
              <a:latin typeface="Arial" panose="020B0604020202020204" pitchFamily="34" charset="0"/>
            </a:endParaRPr>
          </a:p>
        </p:txBody>
      </p:sp>
      <p:sp>
        <p:nvSpPr>
          <p:cNvPr id="72" name="Line 100">
            <a:extLst>
              <a:ext uri="{FF2B5EF4-FFF2-40B4-BE49-F238E27FC236}">
                <a16:creationId xmlns:a16="http://schemas.microsoft.com/office/drawing/2014/main" id="{D320F277-3F2B-8986-FF29-639465CBBB6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99164" y="4643843"/>
            <a:ext cx="144065" cy="148829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73" name="Line 101">
            <a:extLst>
              <a:ext uri="{FF2B5EF4-FFF2-40B4-BE49-F238E27FC236}">
                <a16:creationId xmlns:a16="http://schemas.microsoft.com/office/drawing/2014/main" id="{48B0A27D-7CBB-D317-EEE0-25207F5ECFA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997947" y="4621220"/>
            <a:ext cx="144066" cy="17145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74" name="Line 102">
            <a:extLst>
              <a:ext uri="{FF2B5EF4-FFF2-40B4-BE49-F238E27FC236}">
                <a16:creationId xmlns:a16="http://schemas.microsoft.com/office/drawing/2014/main" id="{08F69643-E32D-B268-CE2E-6BD4270FA28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09829" y="4625983"/>
            <a:ext cx="117872" cy="17264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75" name="Line 103">
            <a:extLst>
              <a:ext uri="{FF2B5EF4-FFF2-40B4-BE49-F238E27FC236}">
                <a16:creationId xmlns:a16="http://schemas.microsoft.com/office/drawing/2014/main" id="{336AFCA8-AC5F-E0EE-B9D2-7A2D9FD2DA8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772669" y="4664084"/>
            <a:ext cx="122634" cy="18216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76" name="Line 105">
            <a:extLst>
              <a:ext uri="{FF2B5EF4-FFF2-40B4-BE49-F238E27FC236}">
                <a16:creationId xmlns:a16="http://schemas.microsoft.com/office/drawing/2014/main" id="{EC934C5D-55DC-F0E2-463D-7E351B47555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67017" y="4954595"/>
            <a:ext cx="1191" cy="24765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77" name="Oval 106">
            <a:extLst>
              <a:ext uri="{FF2B5EF4-FFF2-40B4-BE49-F238E27FC236}">
                <a16:creationId xmlns:a16="http://schemas.microsoft.com/office/drawing/2014/main" id="{2CBE1AB3-1657-9C9E-8325-02DBC6E251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7478" y="5201054"/>
            <a:ext cx="171450" cy="171450"/>
          </a:xfrm>
          <a:prstGeom prst="ellipse">
            <a:avLst/>
          </a:prstGeom>
          <a:solidFill>
            <a:srgbClr val="FF6600">
              <a:alpha val="60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endParaRPr lang="en-US" altLang="en-US" sz="1350">
              <a:latin typeface="Arial" panose="020B0604020202020204" pitchFamily="34" charset="0"/>
            </a:endParaRPr>
          </a:p>
        </p:txBody>
      </p:sp>
      <p:sp>
        <p:nvSpPr>
          <p:cNvPr id="78" name="Line 108">
            <a:extLst>
              <a:ext uri="{FF2B5EF4-FFF2-40B4-BE49-F238E27FC236}">
                <a16:creationId xmlns:a16="http://schemas.microsoft.com/office/drawing/2014/main" id="{BFE6451B-F639-279E-6FE3-38A973C6112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874122" y="4906970"/>
            <a:ext cx="227410" cy="294084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1AC049C2-188E-81BA-87BB-F62202F23750}"/>
              </a:ext>
            </a:extLst>
          </p:cNvPr>
          <p:cNvSpPr txBox="1"/>
          <p:nvPr/>
        </p:nvSpPr>
        <p:spPr>
          <a:xfrm>
            <a:off x="4920964" y="2108758"/>
            <a:ext cx="29123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 Box 109">
                <a:extLst>
                  <a:ext uri="{FF2B5EF4-FFF2-40B4-BE49-F238E27FC236}">
                    <a16:creationId xmlns:a16="http://schemas.microsoft.com/office/drawing/2014/main" id="{32BC7EEC-2228-710C-0AA1-43366C7976F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25975" y="5297495"/>
                <a:ext cx="457200" cy="4080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100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en-US" sz="2100" i="1" baseline="-25000" dirty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altLang="en-US" sz="2100" baseline="-25000" dirty="0">
                  <a:latin typeface="+mj-lt"/>
                </a:endParaRPr>
              </a:p>
            </p:txBody>
          </p:sp>
        </mc:Choice>
        <mc:Fallback xmlns="">
          <p:sp>
            <p:nvSpPr>
              <p:cNvPr id="96" name="Text Box 109">
                <a:extLst>
                  <a:ext uri="{FF2B5EF4-FFF2-40B4-BE49-F238E27FC236}">
                    <a16:creationId xmlns:a16="http://schemas.microsoft.com/office/drawing/2014/main" id="{32BC7EEC-2228-710C-0AA1-43366C7976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25975" y="5297495"/>
                <a:ext cx="457200" cy="408060"/>
              </a:xfrm>
              <a:prstGeom prst="rect">
                <a:avLst/>
              </a:prstGeom>
              <a:blipFill>
                <a:blip r:embed="rId3"/>
                <a:stretch>
                  <a:fillRect b="-447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 Box 110">
                <a:extLst>
                  <a:ext uri="{FF2B5EF4-FFF2-40B4-BE49-F238E27FC236}">
                    <a16:creationId xmlns:a16="http://schemas.microsoft.com/office/drawing/2014/main" id="{1E1E126F-3BCB-05D7-556B-3B331505335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40300" y="5297495"/>
                <a:ext cx="457200" cy="4080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100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en-US" sz="2100" i="1" baseline="-25000" dirty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altLang="en-US" sz="2100" baseline="-25000" dirty="0">
                  <a:latin typeface="+mj-lt"/>
                </a:endParaRPr>
              </a:p>
            </p:txBody>
          </p:sp>
        </mc:Choice>
        <mc:Fallback xmlns="">
          <p:sp>
            <p:nvSpPr>
              <p:cNvPr id="97" name="Text Box 110">
                <a:extLst>
                  <a:ext uri="{FF2B5EF4-FFF2-40B4-BE49-F238E27FC236}">
                    <a16:creationId xmlns:a16="http://schemas.microsoft.com/office/drawing/2014/main" id="{1E1E126F-3BCB-05D7-556B-3B33150533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40300" y="5297495"/>
                <a:ext cx="457200" cy="408060"/>
              </a:xfrm>
              <a:prstGeom prst="rect">
                <a:avLst/>
              </a:prstGeom>
              <a:blipFill>
                <a:blip r:embed="rId4"/>
                <a:stretch>
                  <a:fillRect b="-447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 Box 111">
                <a:extLst>
                  <a:ext uri="{FF2B5EF4-FFF2-40B4-BE49-F238E27FC236}">
                    <a16:creationId xmlns:a16="http://schemas.microsoft.com/office/drawing/2014/main" id="{7B29CBB4-E760-787F-D993-A1D8143D1CB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47569" y="5297495"/>
                <a:ext cx="457200" cy="4080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100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en-US" sz="2100" i="1" baseline="-25000" dirty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altLang="en-US" sz="2100" baseline="-25000" dirty="0">
                  <a:latin typeface="+mj-lt"/>
                </a:endParaRPr>
              </a:p>
            </p:txBody>
          </p:sp>
        </mc:Choice>
        <mc:Fallback xmlns="">
          <p:sp>
            <p:nvSpPr>
              <p:cNvPr id="98" name="Text Box 111">
                <a:extLst>
                  <a:ext uri="{FF2B5EF4-FFF2-40B4-BE49-F238E27FC236}">
                    <a16:creationId xmlns:a16="http://schemas.microsoft.com/office/drawing/2014/main" id="{7B29CBB4-E760-787F-D993-A1D8143D1C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47569" y="5297495"/>
                <a:ext cx="457200" cy="408060"/>
              </a:xfrm>
              <a:prstGeom prst="rect">
                <a:avLst/>
              </a:prstGeom>
              <a:blipFill>
                <a:blip r:embed="rId5"/>
                <a:stretch>
                  <a:fillRect b="-447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 Box 112">
                <a:extLst>
                  <a:ext uri="{FF2B5EF4-FFF2-40B4-BE49-F238E27FC236}">
                    <a16:creationId xmlns:a16="http://schemas.microsoft.com/office/drawing/2014/main" id="{0E22D3F6-A471-312C-0C60-B902F336E78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62363" y="5307732"/>
                <a:ext cx="392476" cy="4080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marL="342900" indent="-3429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100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en-US" sz="2100" i="1" baseline="-25000" dirty="0" err="1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altLang="en-US" sz="2100" baseline="-25000" dirty="0">
                  <a:latin typeface="+mj-lt"/>
                </a:endParaRPr>
              </a:p>
            </p:txBody>
          </p:sp>
        </mc:Choice>
        <mc:Fallback xmlns="">
          <p:sp>
            <p:nvSpPr>
              <p:cNvPr id="99" name="Text Box 112">
                <a:extLst>
                  <a:ext uri="{FF2B5EF4-FFF2-40B4-BE49-F238E27FC236}">
                    <a16:creationId xmlns:a16="http://schemas.microsoft.com/office/drawing/2014/main" id="{0E22D3F6-A471-312C-0C60-B902F336E7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62363" y="5307732"/>
                <a:ext cx="392476" cy="40806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" name="Oval 61">
            <a:extLst>
              <a:ext uri="{FF2B5EF4-FFF2-40B4-BE49-F238E27FC236}">
                <a16:creationId xmlns:a16="http://schemas.microsoft.com/office/drawing/2014/main" id="{B281A56A-BBEC-3EEB-D28F-AB6A8CAC91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1252" y="2524243"/>
            <a:ext cx="171450" cy="171450"/>
          </a:xfrm>
          <a:prstGeom prst="ellipse">
            <a:avLst/>
          </a:prstGeom>
          <a:solidFill>
            <a:schemeClr val="tx1">
              <a:alpha val="60001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endParaRPr lang="en-US" altLang="en-US" sz="1350">
              <a:latin typeface="Arial" panose="020B0604020202020204" pitchFamily="34" charset="0"/>
            </a:endParaRPr>
          </a:p>
        </p:txBody>
      </p:sp>
      <p:sp>
        <p:nvSpPr>
          <p:cNvPr id="103" name="Oval 61">
            <a:extLst>
              <a:ext uri="{FF2B5EF4-FFF2-40B4-BE49-F238E27FC236}">
                <a16:creationId xmlns:a16="http://schemas.microsoft.com/office/drawing/2014/main" id="{3C3A68E1-4B47-F0DF-7F61-BA2549B37D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2319" y="2515273"/>
            <a:ext cx="171450" cy="171450"/>
          </a:xfrm>
          <a:prstGeom prst="ellipse">
            <a:avLst/>
          </a:prstGeom>
          <a:solidFill>
            <a:schemeClr val="tx1">
              <a:alpha val="60001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endParaRPr lang="en-US" altLang="en-US" sz="1350">
              <a:latin typeface="Arial" panose="020B0604020202020204" pitchFamily="34" charset="0"/>
            </a:endParaRPr>
          </a:p>
        </p:txBody>
      </p:sp>
      <p:sp>
        <p:nvSpPr>
          <p:cNvPr id="105" name="Oval 61">
            <a:extLst>
              <a:ext uri="{FF2B5EF4-FFF2-40B4-BE49-F238E27FC236}">
                <a16:creationId xmlns:a16="http://schemas.microsoft.com/office/drawing/2014/main" id="{D47C3BC5-F237-F72E-1AAC-DE2A474003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7474" y="2172379"/>
            <a:ext cx="171450" cy="171450"/>
          </a:xfrm>
          <a:prstGeom prst="ellipse">
            <a:avLst/>
          </a:prstGeom>
          <a:solidFill>
            <a:schemeClr val="tx1">
              <a:alpha val="60001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350" dirty="0">
                <a:solidFill>
                  <a:schemeClr val="bg1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113" name="Oval 61">
            <a:extLst>
              <a:ext uri="{FF2B5EF4-FFF2-40B4-BE49-F238E27FC236}">
                <a16:creationId xmlns:a16="http://schemas.microsoft.com/office/drawing/2014/main" id="{2DC68FCD-B77F-F535-61AE-AA0376B679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8200" y="2970243"/>
            <a:ext cx="171450" cy="171450"/>
          </a:xfrm>
          <a:prstGeom prst="ellipse">
            <a:avLst/>
          </a:prstGeom>
          <a:solidFill>
            <a:schemeClr val="tx1">
              <a:alpha val="60001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350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16" name="Oval 61">
            <a:extLst>
              <a:ext uri="{FF2B5EF4-FFF2-40B4-BE49-F238E27FC236}">
                <a16:creationId xmlns:a16="http://schemas.microsoft.com/office/drawing/2014/main" id="{7387CC43-322C-94E6-7FEF-8FD11DB67C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2414" y="5231168"/>
            <a:ext cx="171450" cy="171450"/>
          </a:xfrm>
          <a:prstGeom prst="ellipse">
            <a:avLst/>
          </a:prstGeom>
          <a:solidFill>
            <a:schemeClr val="tx1">
              <a:alpha val="60001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350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17" name="Line 43">
            <a:extLst>
              <a:ext uri="{FF2B5EF4-FFF2-40B4-BE49-F238E27FC236}">
                <a16:creationId xmlns:a16="http://schemas.microsoft.com/office/drawing/2014/main" id="{BE37AA46-45A7-349F-2156-41FE8A82C7C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98858" y="3138298"/>
            <a:ext cx="137066" cy="195974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32" name="Oval 38">
            <a:extLst>
              <a:ext uri="{FF2B5EF4-FFF2-40B4-BE49-F238E27FC236}">
                <a16:creationId xmlns:a16="http://schemas.microsoft.com/office/drawing/2014/main" id="{8075CB78-DFF3-9720-CEF7-EC291A7FE5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8772" y="2976967"/>
            <a:ext cx="171450" cy="171450"/>
          </a:xfrm>
          <a:prstGeom prst="ellipse">
            <a:avLst/>
          </a:prstGeom>
          <a:solidFill>
            <a:srgbClr val="FF6600">
              <a:alpha val="60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endParaRPr lang="en-US" altLang="en-US" sz="1350">
              <a:latin typeface="Arial" panose="020B0604020202020204" pitchFamily="34" charset="0"/>
            </a:endParaRPr>
          </a:p>
        </p:txBody>
      </p:sp>
      <p:sp>
        <p:nvSpPr>
          <p:cNvPr id="33" name="Oval 39">
            <a:extLst>
              <a:ext uri="{FF2B5EF4-FFF2-40B4-BE49-F238E27FC236}">
                <a16:creationId xmlns:a16="http://schemas.microsoft.com/office/drawing/2014/main" id="{1DF0B28D-067D-34B3-401C-4AE9C0ED21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8822" y="2976967"/>
            <a:ext cx="171450" cy="171450"/>
          </a:xfrm>
          <a:prstGeom prst="ellipse">
            <a:avLst/>
          </a:prstGeom>
          <a:solidFill>
            <a:srgbClr val="FF6600">
              <a:alpha val="60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endParaRPr lang="en-US" altLang="en-US" sz="1350">
              <a:latin typeface="Arial" panose="020B0604020202020204" pitchFamily="34" charset="0"/>
            </a:endParaRPr>
          </a:p>
        </p:txBody>
      </p:sp>
      <p:sp>
        <p:nvSpPr>
          <p:cNvPr id="56" name="Line 62">
            <a:extLst>
              <a:ext uri="{FF2B5EF4-FFF2-40B4-BE49-F238E27FC236}">
                <a16:creationId xmlns:a16="http://schemas.microsoft.com/office/drawing/2014/main" id="{0F7C0182-CF6A-DBEC-0851-7758C2FA0F5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864472" y="2691217"/>
            <a:ext cx="171450" cy="28575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57" name="Line 63">
            <a:extLst>
              <a:ext uri="{FF2B5EF4-FFF2-40B4-BE49-F238E27FC236}">
                <a16:creationId xmlns:a16="http://schemas.microsoft.com/office/drawing/2014/main" id="{7394F585-790A-E405-841A-0F91E025601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264522" y="2691217"/>
            <a:ext cx="171450" cy="28575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112" name="Oval 61">
            <a:extLst>
              <a:ext uri="{FF2B5EF4-FFF2-40B4-BE49-F238E27FC236}">
                <a16:creationId xmlns:a16="http://schemas.microsoft.com/office/drawing/2014/main" id="{61597576-FFE3-FB55-1242-45F25F7847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0923" y="2972485"/>
            <a:ext cx="171450" cy="171450"/>
          </a:xfrm>
          <a:prstGeom prst="ellipse">
            <a:avLst/>
          </a:prstGeom>
          <a:solidFill>
            <a:schemeClr val="tx1">
              <a:alpha val="60001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endParaRPr lang="en-US" altLang="en-US" sz="135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EBEE8BE7-84BF-ECCD-3AE2-ABE8AFB50425}"/>
                  </a:ext>
                </a:extLst>
              </p:cNvPr>
              <p:cNvSpPr/>
              <p:nvPr/>
            </p:nvSpPr>
            <p:spPr>
              <a:xfrm>
                <a:off x="2024204" y="5944101"/>
                <a:ext cx="6303473" cy="527563"/>
              </a:xfrm>
              <a:prstGeom prst="round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/>
                  <a:t>Verifier catches a cheating prover with prob.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𝒅𝒆𝒑𝒕𝒉</m:t>
                        </m:r>
                      </m:sup>
                    </m:sSup>
                  </m:oMath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EBEE8BE7-84BF-ECCD-3AE2-ABE8AFB504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4204" y="5944101"/>
                <a:ext cx="6303473" cy="527563"/>
              </a:xfrm>
              <a:prstGeom prst="roundRect">
                <a:avLst/>
              </a:prstGeom>
              <a:blipFill>
                <a:blip r:embed="rId7"/>
                <a:stretch>
                  <a:fillRect b="-786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1090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102" grpId="1" animBg="1"/>
      <p:bldP spid="103" grpId="0" animBg="1"/>
      <p:bldP spid="105" grpId="0" animBg="1"/>
      <p:bldP spid="113" grpId="0" animBg="1"/>
      <p:bldP spid="113" grpId="1" animBg="1"/>
      <p:bldP spid="116" grpId="0" animBg="1"/>
      <p:bldP spid="11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16">
            <a:extLst>
              <a:ext uri="{FF2B5EF4-FFF2-40B4-BE49-F238E27FC236}">
                <a16:creationId xmlns:a16="http://schemas.microsoft.com/office/drawing/2014/main" id="{B5AC82B1-A88B-A7ED-A6F0-E5DD42926F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1982" y="2050661"/>
            <a:ext cx="3921602" cy="3257550"/>
          </a:xfrm>
          <a:prstGeom prst="pentagon">
            <a:avLst/>
          </a:prstGeom>
          <a:solidFill>
            <a:srgbClr val="FFFF99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5" name="Oval 8">
            <a:extLst>
              <a:ext uri="{FF2B5EF4-FFF2-40B4-BE49-F238E27FC236}">
                <a16:creationId xmlns:a16="http://schemas.microsoft.com/office/drawing/2014/main" id="{F5643E19-EE4A-56B6-2202-CD208F2C60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5082" y="5232011"/>
            <a:ext cx="171450" cy="171450"/>
          </a:xfrm>
          <a:prstGeom prst="ellipse">
            <a:avLst/>
          </a:prstGeom>
          <a:solidFill>
            <a:srgbClr val="FF6600">
              <a:alpha val="60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endParaRPr lang="en-US" altLang="en-US" sz="1350">
              <a:latin typeface="Arial" panose="020B0604020202020204" pitchFamily="34" charset="0"/>
            </a:endParaRPr>
          </a:p>
        </p:txBody>
      </p:sp>
      <p:sp>
        <p:nvSpPr>
          <p:cNvPr id="6" name="Oval 9">
            <a:extLst>
              <a:ext uri="{FF2B5EF4-FFF2-40B4-BE49-F238E27FC236}">
                <a16:creationId xmlns:a16="http://schemas.microsoft.com/office/drawing/2014/main" id="{86588ABB-7C94-EA2B-6375-8B82B3AF1F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2022" y="5232011"/>
            <a:ext cx="171450" cy="171450"/>
          </a:xfrm>
          <a:prstGeom prst="ellipse">
            <a:avLst/>
          </a:prstGeom>
          <a:solidFill>
            <a:srgbClr val="FF6600">
              <a:alpha val="60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endParaRPr lang="en-US" altLang="en-US" sz="1350">
              <a:latin typeface="Arial" panose="020B0604020202020204" pitchFamily="34" charset="0"/>
            </a:endParaRPr>
          </a:p>
        </p:txBody>
      </p:sp>
      <p:sp>
        <p:nvSpPr>
          <p:cNvPr id="7" name="Oval 10">
            <a:extLst>
              <a:ext uri="{FF2B5EF4-FFF2-40B4-BE49-F238E27FC236}">
                <a16:creationId xmlns:a16="http://schemas.microsoft.com/office/drawing/2014/main" id="{3462D275-B546-A386-35DE-C9F47296C7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8500" y="5232011"/>
            <a:ext cx="171450" cy="171450"/>
          </a:xfrm>
          <a:prstGeom prst="ellipse">
            <a:avLst/>
          </a:prstGeom>
          <a:solidFill>
            <a:srgbClr val="FF6600">
              <a:alpha val="60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endParaRPr lang="en-US" altLang="en-US" sz="1350">
              <a:latin typeface="Arial" panose="020B0604020202020204" pitchFamily="34" charset="0"/>
            </a:endParaRPr>
          </a:p>
        </p:txBody>
      </p:sp>
      <p:sp>
        <p:nvSpPr>
          <p:cNvPr id="8" name="Oval 11">
            <a:extLst>
              <a:ext uri="{FF2B5EF4-FFF2-40B4-BE49-F238E27FC236}">
                <a16:creationId xmlns:a16="http://schemas.microsoft.com/office/drawing/2014/main" id="{9D7AC8DA-EA58-72A5-87B6-B8F651E6CF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7200" y="5195102"/>
            <a:ext cx="171450" cy="171450"/>
          </a:xfrm>
          <a:prstGeom prst="ellipse">
            <a:avLst/>
          </a:prstGeom>
          <a:solidFill>
            <a:srgbClr val="FF6600">
              <a:alpha val="60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endParaRPr lang="en-US" altLang="en-US" sz="1350">
              <a:latin typeface="Arial" panose="020B0604020202020204" pitchFamily="34" charset="0"/>
            </a:endParaRPr>
          </a:p>
        </p:txBody>
      </p:sp>
      <p:sp>
        <p:nvSpPr>
          <p:cNvPr id="9" name="Oval 13">
            <a:extLst>
              <a:ext uri="{FF2B5EF4-FFF2-40B4-BE49-F238E27FC236}">
                <a16:creationId xmlns:a16="http://schemas.microsoft.com/office/drawing/2014/main" id="{3D9FE778-5034-E75A-861E-4345594778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6253" y="4831961"/>
            <a:ext cx="171450" cy="171450"/>
          </a:xfrm>
          <a:prstGeom prst="ellipse">
            <a:avLst/>
          </a:prstGeom>
          <a:solidFill>
            <a:srgbClr val="FF6600">
              <a:alpha val="60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endParaRPr lang="en-US" altLang="en-US" sz="1350">
              <a:latin typeface="Arial" panose="020B0604020202020204" pitchFamily="34" charset="0"/>
            </a:endParaRPr>
          </a:p>
        </p:txBody>
      </p:sp>
      <p:sp>
        <p:nvSpPr>
          <p:cNvPr id="10" name="Oval 14">
            <a:extLst>
              <a:ext uri="{FF2B5EF4-FFF2-40B4-BE49-F238E27FC236}">
                <a16:creationId xmlns:a16="http://schemas.microsoft.com/office/drawing/2014/main" id="{EDCDD02C-7F5B-F948-4E2A-26A0690080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7753" y="4831961"/>
            <a:ext cx="171450" cy="171450"/>
          </a:xfrm>
          <a:prstGeom prst="ellipse">
            <a:avLst/>
          </a:prstGeom>
          <a:solidFill>
            <a:srgbClr val="FF6600">
              <a:alpha val="60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endParaRPr lang="en-US" altLang="en-US" sz="1350">
              <a:latin typeface="Arial" panose="020B0604020202020204" pitchFamily="34" charset="0"/>
            </a:endParaRPr>
          </a:p>
        </p:txBody>
      </p:sp>
      <p:sp>
        <p:nvSpPr>
          <p:cNvPr id="11" name="Oval 15">
            <a:extLst>
              <a:ext uri="{FF2B5EF4-FFF2-40B4-BE49-F238E27FC236}">
                <a16:creationId xmlns:a16="http://schemas.microsoft.com/office/drawing/2014/main" id="{2B2639D0-43AE-AB73-58B8-0BCCF95653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7803" y="4831961"/>
            <a:ext cx="171450" cy="171450"/>
          </a:xfrm>
          <a:prstGeom prst="ellipse">
            <a:avLst/>
          </a:prstGeom>
          <a:solidFill>
            <a:srgbClr val="FF6600">
              <a:alpha val="60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endParaRPr lang="en-US" altLang="en-US" sz="1350">
              <a:latin typeface="Arial" panose="020B0604020202020204" pitchFamily="34" charset="0"/>
            </a:endParaRPr>
          </a:p>
        </p:txBody>
      </p:sp>
      <p:sp>
        <p:nvSpPr>
          <p:cNvPr id="12" name="Oval 16">
            <a:extLst>
              <a:ext uri="{FF2B5EF4-FFF2-40B4-BE49-F238E27FC236}">
                <a16:creationId xmlns:a16="http://schemas.microsoft.com/office/drawing/2014/main" id="{31F26635-5987-8C3C-13F3-5553748E76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1482" y="4805767"/>
            <a:ext cx="171450" cy="171450"/>
          </a:xfrm>
          <a:prstGeom prst="ellipse">
            <a:avLst/>
          </a:prstGeom>
          <a:solidFill>
            <a:srgbClr val="FF6600">
              <a:alpha val="60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endParaRPr lang="en-US" altLang="en-US" sz="1350">
              <a:latin typeface="Arial" panose="020B0604020202020204" pitchFamily="34" charset="0"/>
            </a:endParaRPr>
          </a:p>
        </p:txBody>
      </p:sp>
      <p:sp>
        <p:nvSpPr>
          <p:cNvPr id="13" name="Oval 17">
            <a:extLst>
              <a:ext uri="{FF2B5EF4-FFF2-40B4-BE49-F238E27FC236}">
                <a16:creationId xmlns:a16="http://schemas.microsoft.com/office/drawing/2014/main" id="{E6FBDE03-56CD-F5FC-D124-9A14D60133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2003" y="4489061"/>
            <a:ext cx="171450" cy="171450"/>
          </a:xfrm>
          <a:prstGeom prst="ellipse">
            <a:avLst/>
          </a:prstGeom>
          <a:solidFill>
            <a:srgbClr val="FF6600">
              <a:alpha val="60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endParaRPr lang="en-US" altLang="en-US" sz="1350">
              <a:latin typeface="Arial" panose="020B0604020202020204" pitchFamily="34" charset="0"/>
            </a:endParaRPr>
          </a:p>
        </p:txBody>
      </p:sp>
      <p:sp>
        <p:nvSpPr>
          <p:cNvPr id="14" name="Oval 18">
            <a:extLst>
              <a:ext uri="{FF2B5EF4-FFF2-40B4-BE49-F238E27FC236}">
                <a16:creationId xmlns:a16="http://schemas.microsoft.com/office/drawing/2014/main" id="{4302FD6E-EFFB-27AE-DBF5-47E78576F3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9203" y="4489061"/>
            <a:ext cx="171450" cy="171450"/>
          </a:xfrm>
          <a:prstGeom prst="ellipse">
            <a:avLst/>
          </a:prstGeom>
          <a:solidFill>
            <a:srgbClr val="FF6600">
              <a:alpha val="60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endParaRPr lang="en-US" altLang="en-US" sz="1350">
              <a:latin typeface="Arial" panose="020B0604020202020204" pitchFamily="34" charset="0"/>
            </a:endParaRPr>
          </a:p>
        </p:txBody>
      </p:sp>
      <p:sp>
        <p:nvSpPr>
          <p:cNvPr id="15" name="Oval 19">
            <a:extLst>
              <a:ext uri="{FF2B5EF4-FFF2-40B4-BE49-F238E27FC236}">
                <a16:creationId xmlns:a16="http://schemas.microsoft.com/office/drawing/2014/main" id="{6E471EA6-B39C-481C-A09D-10E5A270B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2103" y="2164961"/>
            <a:ext cx="171450" cy="171450"/>
          </a:xfrm>
          <a:prstGeom prst="ellipse">
            <a:avLst/>
          </a:prstGeom>
          <a:solidFill>
            <a:srgbClr val="FF6600">
              <a:alpha val="60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endParaRPr lang="en-US" altLang="en-US" sz="1350">
              <a:latin typeface="Arial" panose="020B0604020202020204" pitchFamily="34" charset="0"/>
            </a:endParaRPr>
          </a:p>
        </p:txBody>
      </p:sp>
      <p:sp>
        <p:nvSpPr>
          <p:cNvPr id="16" name="Line 20">
            <a:extLst>
              <a:ext uri="{FF2B5EF4-FFF2-40B4-BE49-F238E27FC236}">
                <a16:creationId xmlns:a16="http://schemas.microsoft.com/office/drawing/2014/main" id="{43A6B1EA-A024-87D6-45F6-6F3392362FD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990553" y="5003411"/>
            <a:ext cx="114300" cy="2286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17" name="Line 21">
            <a:extLst>
              <a:ext uri="{FF2B5EF4-FFF2-40B4-BE49-F238E27FC236}">
                <a16:creationId xmlns:a16="http://schemas.microsoft.com/office/drawing/2014/main" id="{8C5983F6-D6DE-B17E-1CFD-33FF194B0BC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047704" y="4946261"/>
            <a:ext cx="325041" cy="292894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18" name="Line 22">
            <a:extLst>
              <a:ext uri="{FF2B5EF4-FFF2-40B4-BE49-F238E27FC236}">
                <a16:creationId xmlns:a16="http://schemas.microsoft.com/office/drawing/2014/main" id="{33D27471-7A28-FC03-8AE0-E68ECA8CA89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15607" y="4946261"/>
            <a:ext cx="432197" cy="28575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19" name="Line 25">
            <a:extLst>
              <a:ext uri="{FF2B5EF4-FFF2-40B4-BE49-F238E27FC236}">
                <a16:creationId xmlns:a16="http://schemas.microsoft.com/office/drawing/2014/main" id="{1F2AA975-4FAD-6FC7-C952-2B1ACA60D6A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771729" y="4977218"/>
            <a:ext cx="30956" cy="21788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20" name="Line 26">
            <a:extLst>
              <a:ext uri="{FF2B5EF4-FFF2-40B4-BE49-F238E27FC236}">
                <a16:creationId xmlns:a16="http://schemas.microsoft.com/office/drawing/2014/main" id="{B6D5B5EE-4D52-E426-1BEF-45090DF99A2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562054" y="5003411"/>
            <a:ext cx="175022" cy="2286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21" name="Line 27">
            <a:extLst>
              <a:ext uri="{FF2B5EF4-FFF2-40B4-BE49-F238E27FC236}">
                <a16:creationId xmlns:a16="http://schemas.microsoft.com/office/drawing/2014/main" id="{7547404A-78FE-F162-3CDF-DD47944A727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333453" y="4603361"/>
            <a:ext cx="171450" cy="2286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22" name="Line 28">
            <a:extLst>
              <a:ext uri="{FF2B5EF4-FFF2-40B4-BE49-F238E27FC236}">
                <a16:creationId xmlns:a16="http://schemas.microsoft.com/office/drawing/2014/main" id="{79551EED-6239-FFD9-C7DA-036FD187FD3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90553" y="4603361"/>
            <a:ext cx="171450" cy="2286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23" name="Line 29">
            <a:extLst>
              <a:ext uri="{FF2B5EF4-FFF2-40B4-BE49-F238E27FC236}">
                <a16:creationId xmlns:a16="http://schemas.microsoft.com/office/drawing/2014/main" id="{2EB5639A-4243-3D99-F815-B371210758F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62053" y="4660511"/>
            <a:ext cx="114300" cy="17145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24" name="Line 30">
            <a:extLst>
              <a:ext uri="{FF2B5EF4-FFF2-40B4-BE49-F238E27FC236}">
                <a16:creationId xmlns:a16="http://schemas.microsoft.com/office/drawing/2014/main" id="{7FE09AF8-DAC2-0514-573E-887DF873980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733503" y="4660511"/>
            <a:ext cx="171450" cy="17145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25" name="Line 31">
            <a:extLst>
              <a:ext uri="{FF2B5EF4-FFF2-40B4-BE49-F238E27FC236}">
                <a16:creationId xmlns:a16="http://schemas.microsoft.com/office/drawing/2014/main" id="{5719A7F3-3141-EF8B-DE2D-2FB09441F86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64472" y="2309027"/>
            <a:ext cx="126206" cy="21074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26" name="Line 32">
            <a:extLst>
              <a:ext uri="{FF2B5EF4-FFF2-40B4-BE49-F238E27FC236}">
                <a16:creationId xmlns:a16="http://schemas.microsoft.com/office/drawing/2014/main" id="{F8C4F95F-BA82-51F8-7412-57511A5252F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106170" y="2309027"/>
            <a:ext cx="101203" cy="21074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27" name="Oval 33">
            <a:extLst>
              <a:ext uri="{FF2B5EF4-FFF2-40B4-BE49-F238E27FC236}">
                <a16:creationId xmlns:a16="http://schemas.microsoft.com/office/drawing/2014/main" id="{22BAD9FE-F23A-3BFD-F77F-FA399C9202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5822" y="3319867"/>
            <a:ext cx="171450" cy="171450"/>
          </a:xfrm>
          <a:prstGeom prst="ellipse">
            <a:avLst/>
          </a:prstGeom>
          <a:solidFill>
            <a:srgbClr val="FF6600">
              <a:alpha val="60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endParaRPr lang="en-US" altLang="en-US" sz="1350">
              <a:latin typeface="Arial" panose="020B0604020202020204" pitchFamily="34" charset="0"/>
            </a:endParaRPr>
          </a:p>
        </p:txBody>
      </p:sp>
      <p:sp>
        <p:nvSpPr>
          <p:cNvPr id="28" name="Oval 34">
            <a:extLst>
              <a:ext uri="{FF2B5EF4-FFF2-40B4-BE49-F238E27FC236}">
                <a16:creationId xmlns:a16="http://schemas.microsoft.com/office/drawing/2014/main" id="{FC3DA021-26BF-AFDB-F4F2-EE4FD7ED5D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7322" y="3319867"/>
            <a:ext cx="171450" cy="171450"/>
          </a:xfrm>
          <a:prstGeom prst="ellipse">
            <a:avLst/>
          </a:prstGeom>
          <a:solidFill>
            <a:srgbClr val="FF6600">
              <a:alpha val="60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endParaRPr lang="en-US" altLang="en-US" sz="1350">
              <a:latin typeface="Arial" panose="020B0604020202020204" pitchFamily="34" charset="0"/>
            </a:endParaRPr>
          </a:p>
        </p:txBody>
      </p:sp>
      <p:sp>
        <p:nvSpPr>
          <p:cNvPr id="29" name="Oval 35">
            <a:extLst>
              <a:ext uri="{FF2B5EF4-FFF2-40B4-BE49-F238E27FC236}">
                <a16:creationId xmlns:a16="http://schemas.microsoft.com/office/drawing/2014/main" id="{509F4EC9-7478-69F5-05CB-782FFDA969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7372" y="3319867"/>
            <a:ext cx="171450" cy="171450"/>
          </a:xfrm>
          <a:prstGeom prst="ellipse">
            <a:avLst/>
          </a:prstGeom>
          <a:solidFill>
            <a:srgbClr val="FF6600">
              <a:alpha val="60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endParaRPr lang="en-US" altLang="en-US" sz="1350">
              <a:latin typeface="Arial" panose="020B0604020202020204" pitchFamily="34" charset="0"/>
            </a:endParaRPr>
          </a:p>
        </p:txBody>
      </p:sp>
      <p:sp>
        <p:nvSpPr>
          <p:cNvPr id="30" name="Oval 36">
            <a:extLst>
              <a:ext uri="{FF2B5EF4-FFF2-40B4-BE49-F238E27FC236}">
                <a16:creationId xmlns:a16="http://schemas.microsoft.com/office/drawing/2014/main" id="{6DEFFC7A-1457-797B-7B31-74FD979728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0272" y="3319867"/>
            <a:ext cx="171450" cy="171450"/>
          </a:xfrm>
          <a:prstGeom prst="ellipse">
            <a:avLst/>
          </a:prstGeom>
          <a:solidFill>
            <a:srgbClr val="FF6600">
              <a:alpha val="60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endParaRPr lang="en-US" altLang="en-US" sz="1350">
              <a:latin typeface="Arial" panose="020B0604020202020204" pitchFamily="34" charset="0"/>
            </a:endParaRPr>
          </a:p>
        </p:txBody>
      </p:sp>
      <p:sp>
        <p:nvSpPr>
          <p:cNvPr id="31" name="Oval 37">
            <a:extLst>
              <a:ext uri="{FF2B5EF4-FFF2-40B4-BE49-F238E27FC236}">
                <a16:creationId xmlns:a16="http://schemas.microsoft.com/office/drawing/2014/main" id="{002B1ECF-283C-8082-AD17-CB89023A3D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1572" y="2976967"/>
            <a:ext cx="171450" cy="171450"/>
          </a:xfrm>
          <a:prstGeom prst="ellipse">
            <a:avLst/>
          </a:prstGeom>
          <a:solidFill>
            <a:srgbClr val="FF6600">
              <a:alpha val="60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endParaRPr lang="en-US" altLang="en-US" sz="1350">
              <a:latin typeface="Arial" panose="020B0604020202020204" pitchFamily="34" charset="0"/>
            </a:endParaRPr>
          </a:p>
        </p:txBody>
      </p:sp>
      <p:sp>
        <p:nvSpPr>
          <p:cNvPr id="32" name="Oval 38">
            <a:extLst>
              <a:ext uri="{FF2B5EF4-FFF2-40B4-BE49-F238E27FC236}">
                <a16:creationId xmlns:a16="http://schemas.microsoft.com/office/drawing/2014/main" id="{8075CB78-DFF3-9720-CEF7-EC291A7FE5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8772" y="2976967"/>
            <a:ext cx="171450" cy="171450"/>
          </a:xfrm>
          <a:prstGeom prst="ellipse">
            <a:avLst/>
          </a:prstGeom>
          <a:solidFill>
            <a:srgbClr val="FF6600">
              <a:alpha val="60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endParaRPr lang="en-US" altLang="en-US" sz="1350">
              <a:latin typeface="Arial" panose="020B0604020202020204" pitchFamily="34" charset="0"/>
            </a:endParaRPr>
          </a:p>
        </p:txBody>
      </p:sp>
      <p:sp>
        <p:nvSpPr>
          <p:cNvPr id="33" name="Oval 39">
            <a:extLst>
              <a:ext uri="{FF2B5EF4-FFF2-40B4-BE49-F238E27FC236}">
                <a16:creationId xmlns:a16="http://schemas.microsoft.com/office/drawing/2014/main" id="{1DF0B28D-067D-34B3-401C-4AE9C0ED21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8822" y="2976967"/>
            <a:ext cx="171450" cy="171450"/>
          </a:xfrm>
          <a:prstGeom prst="ellipse">
            <a:avLst/>
          </a:prstGeom>
          <a:solidFill>
            <a:srgbClr val="FF6600">
              <a:alpha val="60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endParaRPr lang="en-US" altLang="en-US" sz="1350">
              <a:latin typeface="Arial" panose="020B0604020202020204" pitchFamily="34" charset="0"/>
            </a:endParaRPr>
          </a:p>
        </p:txBody>
      </p:sp>
      <p:sp>
        <p:nvSpPr>
          <p:cNvPr id="34" name="Line 40">
            <a:extLst>
              <a:ext uri="{FF2B5EF4-FFF2-40B4-BE49-F238E27FC236}">
                <a16:creationId xmlns:a16="http://schemas.microsoft.com/office/drawing/2014/main" id="{DA1C8FF6-DDD4-61FF-5515-8CBA1DD2CC7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693022" y="3091267"/>
            <a:ext cx="171450" cy="2286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35" name="Line 41">
            <a:extLst>
              <a:ext uri="{FF2B5EF4-FFF2-40B4-BE49-F238E27FC236}">
                <a16:creationId xmlns:a16="http://schemas.microsoft.com/office/drawing/2014/main" id="{F0A885D1-187B-E7BB-D96C-366FF272390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50122" y="3091267"/>
            <a:ext cx="171450" cy="2286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36" name="Line 42">
            <a:extLst>
              <a:ext uri="{FF2B5EF4-FFF2-40B4-BE49-F238E27FC236}">
                <a16:creationId xmlns:a16="http://schemas.microsoft.com/office/drawing/2014/main" id="{29BA7C7B-B756-A23A-475C-7DB2114B728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93022" y="2691217"/>
            <a:ext cx="514350" cy="3429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37" name="Line 43">
            <a:extLst>
              <a:ext uri="{FF2B5EF4-FFF2-40B4-BE49-F238E27FC236}">
                <a16:creationId xmlns:a16="http://schemas.microsoft.com/office/drawing/2014/main" id="{EE918184-6619-89FA-D17B-1817BE7E218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093072" y="3148417"/>
            <a:ext cx="171450" cy="17145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38" name="Line 44">
            <a:extLst>
              <a:ext uri="{FF2B5EF4-FFF2-40B4-BE49-F238E27FC236}">
                <a16:creationId xmlns:a16="http://schemas.microsoft.com/office/drawing/2014/main" id="{7745E53C-5983-B5ED-BE70-F1D5063885C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21672" y="3148417"/>
            <a:ext cx="114300" cy="17145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39" name="Line 45">
            <a:extLst>
              <a:ext uri="{FF2B5EF4-FFF2-40B4-BE49-F238E27FC236}">
                <a16:creationId xmlns:a16="http://schemas.microsoft.com/office/drawing/2014/main" id="{2E773D20-C034-4321-0CD4-84F01D2A8BC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493122" y="3148417"/>
            <a:ext cx="114300" cy="17145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40" name="Line 46">
            <a:extLst>
              <a:ext uri="{FF2B5EF4-FFF2-40B4-BE49-F238E27FC236}">
                <a16:creationId xmlns:a16="http://schemas.microsoft.com/office/drawing/2014/main" id="{C2BD49CC-6D34-18FE-79C0-8B870CA6795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047703" y="4260461"/>
            <a:ext cx="171450" cy="2286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41" name="Line 47">
            <a:extLst>
              <a:ext uri="{FF2B5EF4-FFF2-40B4-BE49-F238E27FC236}">
                <a16:creationId xmlns:a16="http://schemas.microsoft.com/office/drawing/2014/main" id="{D480E622-3A52-2ADC-BC5F-F494D59608A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33503" y="4317611"/>
            <a:ext cx="57150" cy="17145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42" name="Line 48">
            <a:extLst>
              <a:ext uri="{FF2B5EF4-FFF2-40B4-BE49-F238E27FC236}">
                <a16:creationId xmlns:a16="http://schemas.microsoft.com/office/drawing/2014/main" id="{5F4F3CC3-E90C-E612-784E-1C0D3972F5F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619203" y="4317611"/>
            <a:ext cx="57150" cy="17145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43" name="Line 49">
            <a:extLst>
              <a:ext uri="{FF2B5EF4-FFF2-40B4-BE49-F238E27FC236}">
                <a16:creationId xmlns:a16="http://schemas.microsoft.com/office/drawing/2014/main" id="{2D2A7C34-D202-4757-5338-DE6AAEB6B84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76303" y="4317611"/>
            <a:ext cx="57150" cy="17145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44" name="Line 50">
            <a:extLst>
              <a:ext uri="{FF2B5EF4-FFF2-40B4-BE49-F238E27FC236}">
                <a16:creationId xmlns:a16="http://schemas.microsoft.com/office/drawing/2014/main" id="{AE4A3EDA-61D9-ECAE-8CFA-0497E234FDE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350122" y="3491317"/>
            <a:ext cx="57150" cy="2286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45" name="Line 51">
            <a:extLst>
              <a:ext uri="{FF2B5EF4-FFF2-40B4-BE49-F238E27FC236}">
                <a16:creationId xmlns:a16="http://schemas.microsoft.com/office/drawing/2014/main" id="{FC565A14-CFB7-7F31-0767-51D85D2100C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07322" y="3491317"/>
            <a:ext cx="57150" cy="17145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46" name="Line 52">
            <a:extLst>
              <a:ext uri="{FF2B5EF4-FFF2-40B4-BE49-F238E27FC236}">
                <a16:creationId xmlns:a16="http://schemas.microsoft.com/office/drawing/2014/main" id="{1102EA8F-E623-510D-16F7-BF3CA1BCBAD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921622" y="3491317"/>
            <a:ext cx="57150" cy="17145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47" name="Line 53">
            <a:extLst>
              <a:ext uri="{FF2B5EF4-FFF2-40B4-BE49-F238E27FC236}">
                <a16:creationId xmlns:a16="http://schemas.microsoft.com/office/drawing/2014/main" id="{EF39AB5E-A1C3-312B-369C-040E333C849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321672" y="3491317"/>
            <a:ext cx="57150" cy="17145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48" name="Line 54">
            <a:extLst>
              <a:ext uri="{FF2B5EF4-FFF2-40B4-BE49-F238E27FC236}">
                <a16:creationId xmlns:a16="http://schemas.microsoft.com/office/drawing/2014/main" id="{0FFD73D4-EC1B-B528-18CB-E659229A166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07372" y="3491317"/>
            <a:ext cx="57150" cy="17145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49" name="Line 55">
            <a:extLst>
              <a:ext uri="{FF2B5EF4-FFF2-40B4-BE49-F238E27FC236}">
                <a16:creationId xmlns:a16="http://schemas.microsoft.com/office/drawing/2014/main" id="{DF5D3CAF-D45B-943E-19AF-2C2306A68BC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50272" y="3491317"/>
            <a:ext cx="57150" cy="17145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50" name="Line 56">
            <a:extLst>
              <a:ext uri="{FF2B5EF4-FFF2-40B4-BE49-F238E27FC236}">
                <a16:creationId xmlns:a16="http://schemas.microsoft.com/office/drawing/2014/main" id="{A5239C82-6094-8C1E-A8C5-F73486A78FD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664572" y="3491317"/>
            <a:ext cx="57150" cy="17145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51" name="Line 57">
            <a:extLst>
              <a:ext uri="{FF2B5EF4-FFF2-40B4-BE49-F238E27FC236}">
                <a16:creationId xmlns:a16="http://schemas.microsoft.com/office/drawing/2014/main" id="{C06B2CF2-78EC-F138-91CB-1BCD05305D8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47828" y="1933979"/>
            <a:ext cx="0" cy="2286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52" name="Text Box 58">
            <a:extLst>
              <a:ext uri="{FF2B5EF4-FFF2-40B4-BE49-F238E27FC236}">
                <a16:creationId xmlns:a16="http://schemas.microsoft.com/office/drawing/2014/main" id="{6752BB4C-6833-2ECC-B511-4D2B3E0EDE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5922" y="3834217"/>
            <a:ext cx="232756" cy="417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50000"/>
              </a:lnSpc>
              <a:spcBef>
                <a:spcPct val="0"/>
              </a:spcBef>
              <a:buFontTx/>
              <a:buNone/>
            </a:pPr>
            <a:r>
              <a:rPr lang="en-US" altLang="en-US" sz="1350" b="1">
                <a:latin typeface="Arial" panose="020B0604020202020204" pitchFamily="34" charset="0"/>
              </a:rPr>
              <a:t>.</a:t>
            </a:r>
          </a:p>
          <a:p>
            <a:pPr>
              <a:lnSpc>
                <a:spcPct val="50000"/>
              </a:lnSpc>
              <a:spcBef>
                <a:spcPct val="0"/>
              </a:spcBef>
              <a:buFontTx/>
              <a:buNone/>
            </a:pPr>
            <a:r>
              <a:rPr lang="en-US" altLang="en-US" sz="1350" b="1">
                <a:latin typeface="Arial" panose="020B0604020202020204" pitchFamily="34" charset="0"/>
              </a:rPr>
              <a:t>.</a:t>
            </a:r>
          </a:p>
          <a:p>
            <a:pPr>
              <a:lnSpc>
                <a:spcPct val="50000"/>
              </a:lnSpc>
              <a:spcBef>
                <a:spcPct val="0"/>
              </a:spcBef>
              <a:buFontTx/>
              <a:buNone/>
            </a:pPr>
            <a:r>
              <a:rPr lang="en-US" altLang="en-US" sz="1350" b="1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53" name="Line 59">
            <a:extLst>
              <a:ext uri="{FF2B5EF4-FFF2-40B4-BE49-F238E27FC236}">
                <a16:creationId xmlns:a16="http://schemas.microsoft.com/office/drawing/2014/main" id="{07C52684-BDAF-E40B-D6D6-B006B4A6D0C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35872" y="2691217"/>
            <a:ext cx="171450" cy="28575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54" name="Oval 60">
            <a:extLst>
              <a:ext uri="{FF2B5EF4-FFF2-40B4-BE49-F238E27FC236}">
                <a16:creationId xmlns:a16="http://schemas.microsoft.com/office/drawing/2014/main" id="{7919075C-1D60-DFCD-9F5E-A4A7A01A1D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0172" y="2519767"/>
            <a:ext cx="171450" cy="171450"/>
          </a:xfrm>
          <a:prstGeom prst="ellipse">
            <a:avLst/>
          </a:prstGeom>
          <a:solidFill>
            <a:srgbClr val="FF6600">
              <a:alpha val="60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endParaRPr lang="en-US" altLang="en-US" sz="1350">
              <a:latin typeface="Arial" panose="020B0604020202020204" pitchFamily="34" charset="0"/>
            </a:endParaRPr>
          </a:p>
        </p:txBody>
      </p:sp>
      <p:sp>
        <p:nvSpPr>
          <p:cNvPr id="55" name="Oval 61">
            <a:extLst>
              <a:ext uri="{FF2B5EF4-FFF2-40B4-BE49-F238E27FC236}">
                <a16:creationId xmlns:a16="http://schemas.microsoft.com/office/drawing/2014/main" id="{311C0C33-ABE1-1A1A-875B-9BC5AFFEBB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0222" y="2519767"/>
            <a:ext cx="171450" cy="171450"/>
          </a:xfrm>
          <a:prstGeom prst="ellipse">
            <a:avLst/>
          </a:prstGeom>
          <a:solidFill>
            <a:srgbClr val="FF6600">
              <a:alpha val="60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endParaRPr lang="en-US" altLang="en-US" sz="1350">
              <a:latin typeface="Arial" panose="020B0604020202020204" pitchFamily="34" charset="0"/>
            </a:endParaRPr>
          </a:p>
        </p:txBody>
      </p:sp>
      <p:sp>
        <p:nvSpPr>
          <p:cNvPr id="56" name="Line 62">
            <a:extLst>
              <a:ext uri="{FF2B5EF4-FFF2-40B4-BE49-F238E27FC236}">
                <a16:creationId xmlns:a16="http://schemas.microsoft.com/office/drawing/2014/main" id="{0F7C0182-CF6A-DBEC-0851-7758C2FA0F5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864472" y="2691217"/>
            <a:ext cx="171450" cy="28575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57" name="Line 63">
            <a:extLst>
              <a:ext uri="{FF2B5EF4-FFF2-40B4-BE49-F238E27FC236}">
                <a16:creationId xmlns:a16="http://schemas.microsoft.com/office/drawing/2014/main" id="{7394F585-790A-E405-841A-0F91E025601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264522" y="2691217"/>
            <a:ext cx="171450" cy="28575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58" name="Line 64">
            <a:extLst>
              <a:ext uri="{FF2B5EF4-FFF2-40B4-BE49-F238E27FC236}">
                <a16:creationId xmlns:a16="http://schemas.microsoft.com/office/drawing/2014/main" id="{9FA22ECB-33F2-D5A9-F87A-798404EA8DC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350122" y="3491317"/>
            <a:ext cx="57150" cy="2286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59" name="Oval 65">
            <a:extLst>
              <a:ext uri="{FF2B5EF4-FFF2-40B4-BE49-F238E27FC236}">
                <a16:creationId xmlns:a16="http://schemas.microsoft.com/office/drawing/2014/main" id="{5C2FBADE-78CE-C9F7-D332-2FB29407B7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4966" y="4495014"/>
            <a:ext cx="171450" cy="171450"/>
          </a:xfrm>
          <a:prstGeom prst="ellipse">
            <a:avLst/>
          </a:prstGeom>
          <a:solidFill>
            <a:srgbClr val="FF6600">
              <a:alpha val="60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endParaRPr lang="en-US" altLang="en-US" sz="1350">
              <a:latin typeface="Arial" panose="020B0604020202020204" pitchFamily="34" charset="0"/>
            </a:endParaRPr>
          </a:p>
        </p:txBody>
      </p:sp>
      <p:sp>
        <p:nvSpPr>
          <p:cNvPr id="60" name="Line 66">
            <a:extLst>
              <a:ext uri="{FF2B5EF4-FFF2-40B4-BE49-F238E27FC236}">
                <a16:creationId xmlns:a16="http://schemas.microsoft.com/office/drawing/2014/main" id="{7949853D-3CA3-4F4D-6425-CEE02A1EDAB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47815" y="4656940"/>
            <a:ext cx="158354" cy="183356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1" name="Line 68">
            <a:extLst>
              <a:ext uri="{FF2B5EF4-FFF2-40B4-BE49-F238E27FC236}">
                <a16:creationId xmlns:a16="http://schemas.microsoft.com/office/drawing/2014/main" id="{B59E40C4-E429-472C-4B0F-7E7BDBE2C79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20457" y="4321183"/>
            <a:ext cx="57150" cy="17145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" name="Line 69">
            <a:extLst>
              <a:ext uri="{FF2B5EF4-FFF2-40B4-BE49-F238E27FC236}">
                <a16:creationId xmlns:a16="http://schemas.microsoft.com/office/drawing/2014/main" id="{86CD98BC-3EEC-D04F-DA60-829D39FEAA9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006157" y="4321183"/>
            <a:ext cx="57150" cy="17145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3" name="Oval 89">
            <a:extLst>
              <a:ext uri="{FF2B5EF4-FFF2-40B4-BE49-F238E27FC236}">
                <a16:creationId xmlns:a16="http://schemas.microsoft.com/office/drawing/2014/main" id="{9C7E1C26-5AE1-F88A-E483-84CCA2DF26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3172" y="4462867"/>
            <a:ext cx="171450" cy="171450"/>
          </a:xfrm>
          <a:prstGeom prst="ellipse">
            <a:avLst/>
          </a:prstGeom>
          <a:solidFill>
            <a:srgbClr val="FF6600">
              <a:alpha val="60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endParaRPr lang="en-US" altLang="en-US" sz="1350">
              <a:latin typeface="Arial" panose="020B0604020202020204" pitchFamily="34" charset="0"/>
            </a:endParaRPr>
          </a:p>
        </p:txBody>
      </p:sp>
      <p:sp>
        <p:nvSpPr>
          <p:cNvPr id="64" name="Line 90">
            <a:extLst>
              <a:ext uri="{FF2B5EF4-FFF2-40B4-BE49-F238E27FC236}">
                <a16:creationId xmlns:a16="http://schemas.microsoft.com/office/drawing/2014/main" id="{48803C15-D117-4A42-2EDA-386CA049833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08663" y="4289036"/>
            <a:ext cx="57150" cy="17145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5" name="Line 91">
            <a:extLst>
              <a:ext uri="{FF2B5EF4-FFF2-40B4-BE49-F238E27FC236}">
                <a16:creationId xmlns:a16="http://schemas.microsoft.com/office/drawing/2014/main" id="{FEB206DC-F1E7-E887-A7CD-A178617C2D8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894363" y="4289036"/>
            <a:ext cx="57150" cy="17145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6" name="Oval 93">
            <a:extLst>
              <a:ext uri="{FF2B5EF4-FFF2-40B4-BE49-F238E27FC236}">
                <a16:creationId xmlns:a16="http://schemas.microsoft.com/office/drawing/2014/main" id="{9EEA5FB1-F7FC-6DB6-D25E-DD52F54A06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9409" y="4467629"/>
            <a:ext cx="171450" cy="171450"/>
          </a:xfrm>
          <a:prstGeom prst="ellipse">
            <a:avLst/>
          </a:prstGeom>
          <a:solidFill>
            <a:srgbClr val="FF6600">
              <a:alpha val="60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endParaRPr lang="en-US" altLang="en-US" sz="1350">
              <a:latin typeface="Arial" panose="020B0604020202020204" pitchFamily="34" charset="0"/>
            </a:endParaRPr>
          </a:p>
        </p:txBody>
      </p:sp>
      <p:sp>
        <p:nvSpPr>
          <p:cNvPr id="67" name="Line 95">
            <a:extLst>
              <a:ext uri="{FF2B5EF4-FFF2-40B4-BE49-F238E27FC236}">
                <a16:creationId xmlns:a16="http://schemas.microsoft.com/office/drawing/2014/main" id="{32C7E826-F5DF-6987-88D5-D3803364937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270600" y="4293798"/>
            <a:ext cx="57150" cy="17145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" name="Oval 96">
            <a:extLst>
              <a:ext uri="{FF2B5EF4-FFF2-40B4-BE49-F238E27FC236}">
                <a16:creationId xmlns:a16="http://schemas.microsoft.com/office/drawing/2014/main" id="{2B75F74C-9F07-2AA6-302C-63091262E7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8609" y="4483108"/>
            <a:ext cx="171450" cy="171450"/>
          </a:xfrm>
          <a:prstGeom prst="ellipse">
            <a:avLst/>
          </a:prstGeom>
          <a:solidFill>
            <a:srgbClr val="FF6600">
              <a:alpha val="60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endParaRPr lang="en-US" altLang="en-US" sz="1350">
              <a:latin typeface="Arial" panose="020B0604020202020204" pitchFamily="34" charset="0"/>
            </a:endParaRPr>
          </a:p>
        </p:txBody>
      </p:sp>
      <p:sp>
        <p:nvSpPr>
          <p:cNvPr id="69" name="Line 97">
            <a:extLst>
              <a:ext uri="{FF2B5EF4-FFF2-40B4-BE49-F238E27FC236}">
                <a16:creationId xmlns:a16="http://schemas.microsoft.com/office/drawing/2014/main" id="{0ECCA831-4DE7-F180-8B2B-3DDFDB538F9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94100" y="4309277"/>
            <a:ext cx="57150" cy="17145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70" name="Line 98">
            <a:extLst>
              <a:ext uri="{FF2B5EF4-FFF2-40B4-BE49-F238E27FC236}">
                <a16:creationId xmlns:a16="http://schemas.microsoft.com/office/drawing/2014/main" id="{8CC2C970-7C63-4168-8CE2-6D9491DCD38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679800" y="4309277"/>
            <a:ext cx="57150" cy="17145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71" name="Oval 99">
            <a:extLst>
              <a:ext uri="{FF2B5EF4-FFF2-40B4-BE49-F238E27FC236}">
                <a16:creationId xmlns:a16="http://schemas.microsoft.com/office/drawing/2014/main" id="{EB7DC364-718D-6474-E09C-55D7C31384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3672" y="4795052"/>
            <a:ext cx="171450" cy="171450"/>
          </a:xfrm>
          <a:prstGeom prst="ellipse">
            <a:avLst/>
          </a:prstGeom>
          <a:solidFill>
            <a:srgbClr val="FF6600">
              <a:alpha val="60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endParaRPr lang="en-US" altLang="en-US" sz="1350">
              <a:latin typeface="Arial" panose="020B0604020202020204" pitchFamily="34" charset="0"/>
            </a:endParaRPr>
          </a:p>
        </p:txBody>
      </p:sp>
      <p:sp>
        <p:nvSpPr>
          <p:cNvPr id="72" name="Line 100">
            <a:extLst>
              <a:ext uri="{FF2B5EF4-FFF2-40B4-BE49-F238E27FC236}">
                <a16:creationId xmlns:a16="http://schemas.microsoft.com/office/drawing/2014/main" id="{D320F277-3F2B-8986-FF29-639465CBBB6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99164" y="4643843"/>
            <a:ext cx="144065" cy="148829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73" name="Line 101">
            <a:extLst>
              <a:ext uri="{FF2B5EF4-FFF2-40B4-BE49-F238E27FC236}">
                <a16:creationId xmlns:a16="http://schemas.microsoft.com/office/drawing/2014/main" id="{48B0A27D-7CBB-D317-EEE0-25207F5ECFA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997947" y="4621220"/>
            <a:ext cx="144066" cy="17145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74" name="Line 102">
            <a:extLst>
              <a:ext uri="{FF2B5EF4-FFF2-40B4-BE49-F238E27FC236}">
                <a16:creationId xmlns:a16="http://schemas.microsoft.com/office/drawing/2014/main" id="{08F69643-E32D-B268-CE2E-6BD4270FA28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09829" y="4625983"/>
            <a:ext cx="117872" cy="17264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75" name="Line 103">
            <a:extLst>
              <a:ext uri="{FF2B5EF4-FFF2-40B4-BE49-F238E27FC236}">
                <a16:creationId xmlns:a16="http://schemas.microsoft.com/office/drawing/2014/main" id="{336AFCA8-AC5F-E0EE-B9D2-7A2D9FD2DA8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772669" y="4664084"/>
            <a:ext cx="122634" cy="18216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76" name="Line 105">
            <a:extLst>
              <a:ext uri="{FF2B5EF4-FFF2-40B4-BE49-F238E27FC236}">
                <a16:creationId xmlns:a16="http://schemas.microsoft.com/office/drawing/2014/main" id="{EC934C5D-55DC-F0E2-463D-7E351B47555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67017" y="4954595"/>
            <a:ext cx="1191" cy="24765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77" name="Oval 106">
            <a:extLst>
              <a:ext uri="{FF2B5EF4-FFF2-40B4-BE49-F238E27FC236}">
                <a16:creationId xmlns:a16="http://schemas.microsoft.com/office/drawing/2014/main" id="{2CBE1AB3-1657-9C9E-8325-02DBC6E251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7478" y="5201054"/>
            <a:ext cx="171450" cy="171450"/>
          </a:xfrm>
          <a:prstGeom prst="ellipse">
            <a:avLst/>
          </a:prstGeom>
          <a:solidFill>
            <a:srgbClr val="FF6600">
              <a:alpha val="60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endParaRPr lang="en-US" altLang="en-US" sz="1350">
              <a:latin typeface="Arial" panose="020B0604020202020204" pitchFamily="34" charset="0"/>
            </a:endParaRPr>
          </a:p>
        </p:txBody>
      </p:sp>
      <p:sp>
        <p:nvSpPr>
          <p:cNvPr id="78" name="Line 108">
            <a:extLst>
              <a:ext uri="{FF2B5EF4-FFF2-40B4-BE49-F238E27FC236}">
                <a16:creationId xmlns:a16="http://schemas.microsoft.com/office/drawing/2014/main" id="{BFE6451B-F639-279E-6FE3-38A973C6112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874122" y="4906970"/>
            <a:ext cx="227410" cy="294084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79" name="Rectangle 121">
            <a:extLst>
              <a:ext uri="{FF2B5EF4-FFF2-40B4-BE49-F238E27FC236}">
                <a16:creationId xmlns:a16="http://schemas.microsoft.com/office/drawing/2014/main" id="{F0D0EFD6-EFF1-EB8F-685E-5DE14F147A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8381" y="5193911"/>
            <a:ext cx="4337685" cy="228600"/>
          </a:xfrm>
          <a:prstGeom prst="rect">
            <a:avLst/>
          </a:prstGeom>
          <a:solidFill>
            <a:srgbClr val="000099">
              <a:alpha val="30000"/>
            </a:srgbClr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FontTx/>
              <a:buNone/>
            </a:pPr>
            <a:endParaRPr lang="en-US" altLang="en-US" sz="1350">
              <a:solidFill>
                <a:srgbClr val="6600CC"/>
              </a:solidFill>
              <a:latin typeface="Arial Narrow" panose="020B0606020202030204" pitchFamily="34" charset="0"/>
            </a:endParaRPr>
          </a:p>
        </p:txBody>
      </p:sp>
      <p:sp>
        <p:nvSpPr>
          <p:cNvPr id="80" name="Rectangle 122">
            <a:extLst>
              <a:ext uri="{FF2B5EF4-FFF2-40B4-BE49-F238E27FC236}">
                <a16:creationId xmlns:a16="http://schemas.microsoft.com/office/drawing/2014/main" id="{A1E91439-55E7-2547-FE5E-D1E4ECA85D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8381" y="4793861"/>
            <a:ext cx="4337685" cy="228600"/>
          </a:xfrm>
          <a:prstGeom prst="rect">
            <a:avLst/>
          </a:prstGeom>
          <a:solidFill>
            <a:srgbClr val="000099">
              <a:alpha val="30000"/>
            </a:srgbClr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FontTx/>
              <a:buNone/>
            </a:pPr>
            <a:endParaRPr lang="en-US" altLang="en-US" sz="1350">
              <a:solidFill>
                <a:srgbClr val="6600CC"/>
              </a:solidFill>
              <a:latin typeface="Arial Narrow" panose="020B0606020202030204" pitchFamily="34" charset="0"/>
            </a:endParaRPr>
          </a:p>
        </p:txBody>
      </p:sp>
      <p:sp>
        <p:nvSpPr>
          <p:cNvPr id="81" name="Rectangle 123">
            <a:extLst>
              <a:ext uri="{FF2B5EF4-FFF2-40B4-BE49-F238E27FC236}">
                <a16:creationId xmlns:a16="http://schemas.microsoft.com/office/drawing/2014/main" id="{66C6DAD8-5A1D-52A1-295E-524684610C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8381" y="4450961"/>
            <a:ext cx="4337685" cy="228600"/>
          </a:xfrm>
          <a:prstGeom prst="rect">
            <a:avLst/>
          </a:prstGeom>
          <a:solidFill>
            <a:srgbClr val="000099">
              <a:alpha val="30000"/>
            </a:srgbClr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FontTx/>
              <a:buNone/>
            </a:pPr>
            <a:endParaRPr lang="en-US" altLang="en-US" sz="1350">
              <a:solidFill>
                <a:srgbClr val="6600CC"/>
              </a:solidFill>
              <a:latin typeface="Arial Narrow" panose="020B0606020202030204" pitchFamily="34" charset="0"/>
            </a:endParaRPr>
          </a:p>
        </p:txBody>
      </p:sp>
      <p:sp>
        <p:nvSpPr>
          <p:cNvPr id="82" name="Rectangle 124">
            <a:extLst>
              <a:ext uri="{FF2B5EF4-FFF2-40B4-BE49-F238E27FC236}">
                <a16:creationId xmlns:a16="http://schemas.microsoft.com/office/drawing/2014/main" id="{18623B45-BAEF-E20A-1AF4-BF837287B7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8988" y="3274578"/>
            <a:ext cx="4320113" cy="228600"/>
          </a:xfrm>
          <a:prstGeom prst="rect">
            <a:avLst/>
          </a:prstGeom>
          <a:solidFill>
            <a:srgbClr val="000099">
              <a:alpha val="30000"/>
            </a:srgbClr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FontTx/>
              <a:buNone/>
            </a:pPr>
            <a:endParaRPr lang="en-US" altLang="en-US" sz="1350">
              <a:solidFill>
                <a:srgbClr val="6600CC"/>
              </a:solidFill>
              <a:latin typeface="Arial Narrow" panose="020B0606020202030204" pitchFamily="34" charset="0"/>
            </a:endParaRPr>
          </a:p>
        </p:txBody>
      </p:sp>
      <p:sp>
        <p:nvSpPr>
          <p:cNvPr id="83" name="Rectangle 125">
            <a:extLst>
              <a:ext uri="{FF2B5EF4-FFF2-40B4-BE49-F238E27FC236}">
                <a16:creationId xmlns:a16="http://schemas.microsoft.com/office/drawing/2014/main" id="{F5E93CCD-347E-92F1-F218-29E6DC8193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8382" y="2931678"/>
            <a:ext cx="4320113" cy="228600"/>
          </a:xfrm>
          <a:prstGeom prst="rect">
            <a:avLst/>
          </a:prstGeom>
          <a:solidFill>
            <a:srgbClr val="000099">
              <a:alpha val="30000"/>
            </a:srgbClr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FontTx/>
              <a:buNone/>
            </a:pPr>
            <a:endParaRPr lang="en-US" altLang="en-US" sz="1350">
              <a:solidFill>
                <a:srgbClr val="6600CC"/>
              </a:solidFill>
              <a:latin typeface="Arial Narrow" panose="020B0606020202030204" pitchFamily="34" charset="0"/>
            </a:endParaRPr>
          </a:p>
        </p:txBody>
      </p:sp>
      <p:sp>
        <p:nvSpPr>
          <p:cNvPr id="84" name="Rectangle 126">
            <a:extLst>
              <a:ext uri="{FF2B5EF4-FFF2-40B4-BE49-F238E27FC236}">
                <a16:creationId xmlns:a16="http://schemas.microsoft.com/office/drawing/2014/main" id="{87A989CE-1A9A-724C-5716-2A3DB9300E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8382" y="2483872"/>
            <a:ext cx="4320113" cy="228600"/>
          </a:xfrm>
          <a:prstGeom prst="rect">
            <a:avLst/>
          </a:prstGeom>
          <a:solidFill>
            <a:srgbClr val="000099">
              <a:alpha val="30000"/>
            </a:srgbClr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FontTx/>
              <a:buNone/>
            </a:pPr>
            <a:endParaRPr lang="en-US" altLang="en-US" sz="1350">
              <a:solidFill>
                <a:srgbClr val="6600CC"/>
              </a:solidFill>
              <a:latin typeface="Arial Narrow" panose="020B0606020202030204" pitchFamily="34" charset="0"/>
            </a:endParaRPr>
          </a:p>
        </p:txBody>
      </p:sp>
      <p:sp>
        <p:nvSpPr>
          <p:cNvPr id="85" name="Rectangle 127">
            <a:extLst>
              <a:ext uri="{FF2B5EF4-FFF2-40B4-BE49-F238E27FC236}">
                <a16:creationId xmlns:a16="http://schemas.microsoft.com/office/drawing/2014/main" id="{B2A5B927-347B-E23A-FC80-52B573C461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8382" y="2131578"/>
            <a:ext cx="4320113" cy="228600"/>
          </a:xfrm>
          <a:prstGeom prst="rect">
            <a:avLst/>
          </a:prstGeom>
          <a:solidFill>
            <a:srgbClr val="000099">
              <a:alpha val="30000"/>
            </a:srgbClr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FontTx/>
              <a:buNone/>
            </a:pPr>
            <a:endParaRPr lang="en-US" altLang="en-US" sz="135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1AC049C2-188E-81BA-87BB-F62202F23750}"/>
              </a:ext>
            </a:extLst>
          </p:cNvPr>
          <p:cNvSpPr txBox="1"/>
          <p:nvPr/>
        </p:nvSpPr>
        <p:spPr>
          <a:xfrm>
            <a:off x="4920964" y="2108758"/>
            <a:ext cx="29123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/>
              <a:t>1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17F0852E-2DF5-04D4-123D-5640A0724202}"/>
              </a:ext>
            </a:extLst>
          </p:cNvPr>
          <p:cNvSpPr txBox="1"/>
          <p:nvPr/>
        </p:nvSpPr>
        <p:spPr>
          <a:xfrm>
            <a:off x="7121300" y="5095363"/>
            <a:ext cx="959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ECC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83E89A9C-B6A8-0B2F-8EB3-A0C02D9EB841}"/>
              </a:ext>
            </a:extLst>
          </p:cNvPr>
          <p:cNvSpPr txBox="1"/>
          <p:nvPr/>
        </p:nvSpPr>
        <p:spPr>
          <a:xfrm>
            <a:off x="7060785" y="4683571"/>
            <a:ext cx="1045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ECC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9655636F-5BED-E740-B1B8-DA7A3982986D}"/>
              </a:ext>
            </a:extLst>
          </p:cNvPr>
          <p:cNvSpPr txBox="1"/>
          <p:nvPr/>
        </p:nvSpPr>
        <p:spPr>
          <a:xfrm>
            <a:off x="7097990" y="4341735"/>
            <a:ext cx="939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ECC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 Box 109">
                <a:extLst>
                  <a:ext uri="{FF2B5EF4-FFF2-40B4-BE49-F238E27FC236}">
                    <a16:creationId xmlns:a16="http://schemas.microsoft.com/office/drawing/2014/main" id="{32BC7EEC-2228-710C-0AA1-43366C7976F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25975" y="5297495"/>
                <a:ext cx="457200" cy="4080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100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en-US" sz="2100" i="1" baseline="-25000" dirty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altLang="en-US" sz="2100" baseline="-25000" dirty="0">
                  <a:latin typeface="+mj-lt"/>
                </a:endParaRPr>
              </a:p>
            </p:txBody>
          </p:sp>
        </mc:Choice>
        <mc:Fallback xmlns="">
          <p:sp>
            <p:nvSpPr>
              <p:cNvPr id="96" name="Text Box 109">
                <a:extLst>
                  <a:ext uri="{FF2B5EF4-FFF2-40B4-BE49-F238E27FC236}">
                    <a16:creationId xmlns:a16="http://schemas.microsoft.com/office/drawing/2014/main" id="{32BC7EEC-2228-710C-0AA1-43366C7976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25975" y="5297495"/>
                <a:ext cx="457200" cy="408060"/>
              </a:xfrm>
              <a:prstGeom prst="rect">
                <a:avLst/>
              </a:prstGeom>
              <a:blipFill>
                <a:blip r:embed="rId3"/>
                <a:stretch>
                  <a:fillRect b="-447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 Box 110">
                <a:extLst>
                  <a:ext uri="{FF2B5EF4-FFF2-40B4-BE49-F238E27FC236}">
                    <a16:creationId xmlns:a16="http://schemas.microsoft.com/office/drawing/2014/main" id="{1E1E126F-3BCB-05D7-556B-3B331505335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40300" y="5297495"/>
                <a:ext cx="457200" cy="4080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100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en-US" sz="2100" i="1" baseline="-25000" dirty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altLang="en-US" sz="2100" baseline="-25000" dirty="0">
                  <a:latin typeface="+mj-lt"/>
                </a:endParaRPr>
              </a:p>
            </p:txBody>
          </p:sp>
        </mc:Choice>
        <mc:Fallback xmlns="">
          <p:sp>
            <p:nvSpPr>
              <p:cNvPr id="97" name="Text Box 110">
                <a:extLst>
                  <a:ext uri="{FF2B5EF4-FFF2-40B4-BE49-F238E27FC236}">
                    <a16:creationId xmlns:a16="http://schemas.microsoft.com/office/drawing/2014/main" id="{1E1E126F-3BCB-05D7-556B-3B33150533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40300" y="5297495"/>
                <a:ext cx="457200" cy="408060"/>
              </a:xfrm>
              <a:prstGeom prst="rect">
                <a:avLst/>
              </a:prstGeom>
              <a:blipFill>
                <a:blip r:embed="rId4"/>
                <a:stretch>
                  <a:fillRect b="-447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 Box 111">
                <a:extLst>
                  <a:ext uri="{FF2B5EF4-FFF2-40B4-BE49-F238E27FC236}">
                    <a16:creationId xmlns:a16="http://schemas.microsoft.com/office/drawing/2014/main" id="{7B29CBB4-E760-787F-D993-A1D8143D1CB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47569" y="5297495"/>
                <a:ext cx="457200" cy="4080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100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en-US" sz="2100" i="1" baseline="-25000" dirty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altLang="en-US" sz="2100" baseline="-25000" dirty="0">
                  <a:latin typeface="+mj-lt"/>
                </a:endParaRPr>
              </a:p>
            </p:txBody>
          </p:sp>
        </mc:Choice>
        <mc:Fallback xmlns="">
          <p:sp>
            <p:nvSpPr>
              <p:cNvPr id="98" name="Text Box 111">
                <a:extLst>
                  <a:ext uri="{FF2B5EF4-FFF2-40B4-BE49-F238E27FC236}">
                    <a16:creationId xmlns:a16="http://schemas.microsoft.com/office/drawing/2014/main" id="{7B29CBB4-E760-787F-D993-A1D8143D1C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47569" y="5297495"/>
                <a:ext cx="457200" cy="408060"/>
              </a:xfrm>
              <a:prstGeom prst="rect">
                <a:avLst/>
              </a:prstGeom>
              <a:blipFill>
                <a:blip r:embed="rId5"/>
                <a:stretch>
                  <a:fillRect b="-447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 Box 112">
                <a:extLst>
                  <a:ext uri="{FF2B5EF4-FFF2-40B4-BE49-F238E27FC236}">
                    <a16:creationId xmlns:a16="http://schemas.microsoft.com/office/drawing/2014/main" id="{0E22D3F6-A471-312C-0C60-B902F336E78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62363" y="5307732"/>
                <a:ext cx="392476" cy="4080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marL="342900" indent="-3429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100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en-US" sz="2100" i="1" baseline="-25000" dirty="0" err="1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altLang="en-US" sz="2100" baseline="-25000" dirty="0">
                  <a:latin typeface="+mj-lt"/>
                </a:endParaRPr>
              </a:p>
            </p:txBody>
          </p:sp>
        </mc:Choice>
        <mc:Fallback xmlns="">
          <p:sp>
            <p:nvSpPr>
              <p:cNvPr id="99" name="Text Box 112">
                <a:extLst>
                  <a:ext uri="{FF2B5EF4-FFF2-40B4-BE49-F238E27FC236}">
                    <a16:creationId xmlns:a16="http://schemas.microsoft.com/office/drawing/2014/main" id="{0E22D3F6-A471-312C-0C60-B902F336E7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62363" y="5307732"/>
                <a:ext cx="392476" cy="40806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1" name="Speech Bubble: Oval 100">
            <a:extLst>
              <a:ext uri="{FF2B5EF4-FFF2-40B4-BE49-F238E27FC236}">
                <a16:creationId xmlns:a16="http://schemas.microsoft.com/office/drawing/2014/main" id="{07B9F80F-8119-4607-A203-91F2EF09467C}"/>
              </a:ext>
            </a:extLst>
          </p:cNvPr>
          <p:cNvSpPr/>
          <p:nvPr/>
        </p:nvSpPr>
        <p:spPr>
          <a:xfrm>
            <a:off x="7982465" y="5201054"/>
            <a:ext cx="4209535" cy="1245770"/>
          </a:xfrm>
          <a:prstGeom prst="wedgeEllipseCallout">
            <a:avLst>
              <a:gd name="adj1" fmla="val -55296"/>
              <a:gd name="adj2" fmla="val -68118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Error Correcting Code:  </a:t>
            </a:r>
          </a:p>
          <a:p>
            <a:pPr algn="ctr"/>
            <a:r>
              <a:rPr lang="en-US" b="1" dirty="0"/>
              <a:t>If one element is incorrect then most elements are incorrect. </a:t>
            </a:r>
          </a:p>
        </p:txBody>
      </p:sp>
      <p:sp>
        <p:nvSpPr>
          <p:cNvPr id="105" name="Title 1">
            <a:extLst>
              <a:ext uri="{FF2B5EF4-FFF2-40B4-BE49-F238E27FC236}">
                <a16:creationId xmlns:a16="http://schemas.microsoft.com/office/drawing/2014/main" id="{C43F3128-9823-40AB-B76D-3EC904F4C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678" y="365125"/>
            <a:ext cx="11963392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Calibri (Headings)"/>
              </a:rPr>
              <a:t>Interactive Proof for Low Depth Computations [GKR]</a:t>
            </a:r>
          </a:p>
        </p:txBody>
      </p:sp>
      <p:sp>
        <p:nvSpPr>
          <p:cNvPr id="112" name="Right Brace 111">
            <a:extLst>
              <a:ext uri="{FF2B5EF4-FFF2-40B4-BE49-F238E27FC236}">
                <a16:creationId xmlns:a16="http://schemas.microsoft.com/office/drawing/2014/main" id="{D9C0730A-311C-4E02-B6D4-3FDB654681BB}"/>
              </a:ext>
            </a:extLst>
          </p:cNvPr>
          <p:cNvSpPr/>
          <p:nvPr/>
        </p:nvSpPr>
        <p:spPr>
          <a:xfrm>
            <a:off x="7300244" y="2107394"/>
            <a:ext cx="159707" cy="668124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40AD0A12-8BCB-44A3-8E55-77379C032660}"/>
                  </a:ext>
                </a:extLst>
              </p:cNvPr>
              <p:cNvSpPr txBox="1"/>
              <p:nvPr/>
            </p:nvSpPr>
            <p:spPr>
              <a:xfrm>
                <a:off x="6252111" y="2414666"/>
                <a:ext cx="300625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1" i="1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sz="1500" b="1" i="1" smtClean="0">
                              <a:latin typeface="Cambria Math" panose="02040503050406030204" pitchFamily="18" charset="0"/>
                            </a:rPr>
                            <m:t>𝑫</m:t>
                          </m:r>
                          <m:r>
                            <a:rPr lang="en-US" sz="15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5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1500" b="1" dirty="0"/>
              </a:p>
            </p:txBody>
          </p:sp>
        </mc:Choice>
        <mc:Fallback xmlns="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40AD0A12-8BCB-44A3-8E55-77379C0326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2111" y="2414666"/>
                <a:ext cx="300625" cy="323165"/>
              </a:xfrm>
              <a:prstGeom prst="rect">
                <a:avLst/>
              </a:prstGeom>
              <a:blipFill>
                <a:blip r:embed="rId7"/>
                <a:stretch>
                  <a:fillRect r="-836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EECA885C-0556-4BFE-B402-17CA5563780C}"/>
              </a:ext>
            </a:extLst>
          </p:cNvPr>
          <p:cNvCxnSpPr/>
          <p:nvPr/>
        </p:nvCxnSpPr>
        <p:spPr>
          <a:xfrm>
            <a:off x="6750203" y="2478972"/>
            <a:ext cx="0" cy="23958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3DA22671-11A1-46D4-A638-83343D39056F}"/>
              </a:ext>
            </a:extLst>
          </p:cNvPr>
          <p:cNvCxnSpPr/>
          <p:nvPr/>
        </p:nvCxnSpPr>
        <p:spPr>
          <a:xfrm>
            <a:off x="6311087" y="2478972"/>
            <a:ext cx="0" cy="23958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Box 115">
            <a:extLst>
              <a:ext uri="{FF2B5EF4-FFF2-40B4-BE49-F238E27FC236}">
                <a16:creationId xmlns:a16="http://schemas.microsoft.com/office/drawing/2014/main" id="{51A354F5-334B-4D74-B34C-FE78F5510700}"/>
              </a:ext>
            </a:extLst>
          </p:cNvPr>
          <p:cNvSpPr txBox="1"/>
          <p:nvPr/>
        </p:nvSpPr>
        <p:spPr>
          <a:xfrm>
            <a:off x="7560978" y="2214176"/>
            <a:ext cx="13157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+mj-lt"/>
              </a:rPr>
              <a:t>Reduction: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F595020A-2A8E-4244-9A56-25C3078B49A3}"/>
                  </a:ext>
                </a:extLst>
              </p:cNvPr>
              <p:cNvSpPr/>
              <p:nvPr/>
            </p:nvSpPr>
            <p:spPr>
              <a:xfrm>
                <a:off x="7746611" y="2216213"/>
                <a:ext cx="4256494" cy="9387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latin typeface="+mj-lt"/>
                  </a:rPr>
                  <a:t>                  If claim is false</a:t>
                </a:r>
              </a:p>
              <a:p>
                <a:pPr algn="ctr"/>
                <a:r>
                  <a:rPr lang="en-US" sz="2000" b="1" dirty="0">
                    <a:latin typeface="+mj-lt"/>
                  </a:rPr>
                  <a:t>then </a:t>
                </a:r>
                <a:r>
                  <a:rPr lang="en-US" sz="2000" b="1" dirty="0" err="1">
                    <a:latin typeface="+mj-lt"/>
                  </a:rPr>
                  <a:t>whp</a:t>
                </a:r>
                <a:r>
                  <a:rPr lang="en-US" sz="2000" b="1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000" b="1" dirty="0">
                    <a:latin typeface="+mj-lt"/>
                  </a:rPr>
                  <a:t> is not correct</a:t>
                </a:r>
              </a:p>
              <a:p>
                <a:pPr algn="ctr"/>
                <a:endParaRPr lang="en-US" sz="1500" dirty="0">
                  <a:latin typeface="+mj-lt"/>
                </a:endParaRPr>
              </a:p>
            </p:txBody>
          </p:sp>
        </mc:Choice>
        <mc:Fallback xmlns=""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F595020A-2A8E-4244-9A56-25C3078B49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6611" y="2216213"/>
                <a:ext cx="4256494" cy="938719"/>
              </a:xfrm>
              <a:prstGeom prst="rect">
                <a:avLst/>
              </a:prstGeom>
              <a:blipFill>
                <a:blip r:embed="rId8"/>
                <a:stretch>
                  <a:fillRect t="-38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4523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  <p:bldP spid="113" grpId="0"/>
      <p:bldP spid="116" grpId="0"/>
      <p:bldP spid="1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nTech Events in March 2025 ...">
            <a:extLst>
              <a:ext uri="{FF2B5EF4-FFF2-40B4-BE49-F238E27FC236}">
                <a16:creationId xmlns:a16="http://schemas.microsoft.com/office/drawing/2014/main" id="{628C1208-05FD-4E8C-B84D-754433CB6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910" y="693321"/>
            <a:ext cx="7768714" cy="2415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573AE11-8086-4167-8E3E-C7904A252E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5268" y="3429000"/>
            <a:ext cx="1524000" cy="1524000"/>
          </a:xfrm>
          <a:prstGeom prst="rect">
            <a:avLst/>
          </a:prstGeom>
        </p:spPr>
      </p:pic>
      <p:pic>
        <p:nvPicPr>
          <p:cNvPr id="1032" name="Picture 8" descr="Nick Sullivan (@grittygrease) / X">
            <a:extLst>
              <a:ext uri="{FF2B5EF4-FFF2-40B4-BE49-F238E27FC236}">
                <a16:creationId xmlns:a16="http://schemas.microsoft.com/office/drawing/2014/main" id="{48AF1E10-FF7B-4336-81DC-BE45DE6FB2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6341" y="3428999"/>
            <a:ext cx="1654059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4C09F2A-35FE-4940-8475-194614CC8279}"/>
              </a:ext>
            </a:extLst>
          </p:cNvPr>
          <p:cNvSpPr txBox="1"/>
          <p:nvPr/>
        </p:nvSpPr>
        <p:spPr>
          <a:xfrm>
            <a:off x="1964268" y="5361082"/>
            <a:ext cx="86224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“We would like to invite you to give a talk at RWC 2025”</a:t>
            </a:r>
            <a:endParaRPr lang="en-US" sz="24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BA86C2-B542-4824-AE97-82115D1A7D8A}"/>
              </a:ext>
            </a:extLst>
          </p:cNvPr>
          <p:cNvSpPr txBox="1"/>
          <p:nvPr/>
        </p:nvSpPr>
        <p:spPr>
          <a:xfrm>
            <a:off x="3929722" y="6035040"/>
            <a:ext cx="4301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Is this a joke??</a:t>
            </a:r>
          </a:p>
        </p:txBody>
      </p:sp>
    </p:spTree>
    <p:extLst>
      <p:ext uri="{BB962C8B-B14F-4D97-AF65-F5344CB8AC3E}">
        <p14:creationId xmlns:p14="http://schemas.microsoft.com/office/powerpoint/2010/main" val="126413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16">
            <a:extLst>
              <a:ext uri="{FF2B5EF4-FFF2-40B4-BE49-F238E27FC236}">
                <a16:creationId xmlns:a16="http://schemas.microsoft.com/office/drawing/2014/main" id="{B5AC82B1-A88B-A7ED-A6F0-E5DD42926F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1982" y="2050661"/>
            <a:ext cx="3921602" cy="3257550"/>
          </a:xfrm>
          <a:prstGeom prst="pentagon">
            <a:avLst/>
          </a:prstGeom>
          <a:solidFill>
            <a:srgbClr val="FFFF99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5" name="Oval 8">
            <a:extLst>
              <a:ext uri="{FF2B5EF4-FFF2-40B4-BE49-F238E27FC236}">
                <a16:creationId xmlns:a16="http://schemas.microsoft.com/office/drawing/2014/main" id="{F5643E19-EE4A-56B6-2202-CD208F2C60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5082" y="5232011"/>
            <a:ext cx="171450" cy="171450"/>
          </a:xfrm>
          <a:prstGeom prst="ellipse">
            <a:avLst/>
          </a:prstGeom>
          <a:solidFill>
            <a:srgbClr val="FF6600">
              <a:alpha val="60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endParaRPr lang="en-US" altLang="en-US" sz="1350">
              <a:latin typeface="Arial" panose="020B0604020202020204" pitchFamily="34" charset="0"/>
            </a:endParaRPr>
          </a:p>
        </p:txBody>
      </p:sp>
      <p:sp>
        <p:nvSpPr>
          <p:cNvPr id="6" name="Oval 9">
            <a:extLst>
              <a:ext uri="{FF2B5EF4-FFF2-40B4-BE49-F238E27FC236}">
                <a16:creationId xmlns:a16="http://schemas.microsoft.com/office/drawing/2014/main" id="{86588ABB-7C94-EA2B-6375-8B82B3AF1F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2022" y="5232011"/>
            <a:ext cx="171450" cy="171450"/>
          </a:xfrm>
          <a:prstGeom prst="ellipse">
            <a:avLst/>
          </a:prstGeom>
          <a:solidFill>
            <a:srgbClr val="FF6600">
              <a:alpha val="60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endParaRPr lang="en-US" altLang="en-US" sz="1350">
              <a:latin typeface="Arial" panose="020B0604020202020204" pitchFamily="34" charset="0"/>
            </a:endParaRPr>
          </a:p>
        </p:txBody>
      </p:sp>
      <p:sp>
        <p:nvSpPr>
          <p:cNvPr id="7" name="Oval 10">
            <a:extLst>
              <a:ext uri="{FF2B5EF4-FFF2-40B4-BE49-F238E27FC236}">
                <a16:creationId xmlns:a16="http://schemas.microsoft.com/office/drawing/2014/main" id="{3462D275-B546-A386-35DE-C9F47296C7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8500" y="5232011"/>
            <a:ext cx="171450" cy="171450"/>
          </a:xfrm>
          <a:prstGeom prst="ellipse">
            <a:avLst/>
          </a:prstGeom>
          <a:solidFill>
            <a:srgbClr val="FF6600">
              <a:alpha val="60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endParaRPr lang="en-US" altLang="en-US" sz="1350">
              <a:latin typeface="Arial" panose="020B0604020202020204" pitchFamily="34" charset="0"/>
            </a:endParaRPr>
          </a:p>
        </p:txBody>
      </p:sp>
      <p:sp>
        <p:nvSpPr>
          <p:cNvPr id="8" name="Oval 11">
            <a:extLst>
              <a:ext uri="{FF2B5EF4-FFF2-40B4-BE49-F238E27FC236}">
                <a16:creationId xmlns:a16="http://schemas.microsoft.com/office/drawing/2014/main" id="{9D7AC8DA-EA58-72A5-87B6-B8F651E6CF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7200" y="5195102"/>
            <a:ext cx="171450" cy="171450"/>
          </a:xfrm>
          <a:prstGeom prst="ellipse">
            <a:avLst/>
          </a:prstGeom>
          <a:solidFill>
            <a:srgbClr val="FF6600">
              <a:alpha val="60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endParaRPr lang="en-US" altLang="en-US" sz="1350">
              <a:latin typeface="Arial" panose="020B0604020202020204" pitchFamily="34" charset="0"/>
            </a:endParaRPr>
          </a:p>
        </p:txBody>
      </p:sp>
      <p:sp>
        <p:nvSpPr>
          <p:cNvPr id="9" name="Oval 13">
            <a:extLst>
              <a:ext uri="{FF2B5EF4-FFF2-40B4-BE49-F238E27FC236}">
                <a16:creationId xmlns:a16="http://schemas.microsoft.com/office/drawing/2014/main" id="{3D9FE778-5034-E75A-861E-4345594778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6253" y="4831961"/>
            <a:ext cx="171450" cy="171450"/>
          </a:xfrm>
          <a:prstGeom prst="ellipse">
            <a:avLst/>
          </a:prstGeom>
          <a:solidFill>
            <a:srgbClr val="FF6600">
              <a:alpha val="60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endParaRPr lang="en-US" altLang="en-US" sz="1350">
              <a:latin typeface="Arial" panose="020B0604020202020204" pitchFamily="34" charset="0"/>
            </a:endParaRPr>
          </a:p>
        </p:txBody>
      </p:sp>
      <p:sp>
        <p:nvSpPr>
          <p:cNvPr id="10" name="Oval 14">
            <a:extLst>
              <a:ext uri="{FF2B5EF4-FFF2-40B4-BE49-F238E27FC236}">
                <a16:creationId xmlns:a16="http://schemas.microsoft.com/office/drawing/2014/main" id="{EDCDD02C-7F5B-F948-4E2A-26A0690080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7753" y="4831961"/>
            <a:ext cx="171450" cy="171450"/>
          </a:xfrm>
          <a:prstGeom prst="ellipse">
            <a:avLst/>
          </a:prstGeom>
          <a:solidFill>
            <a:srgbClr val="FF6600">
              <a:alpha val="60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endParaRPr lang="en-US" altLang="en-US" sz="1350">
              <a:latin typeface="Arial" panose="020B0604020202020204" pitchFamily="34" charset="0"/>
            </a:endParaRPr>
          </a:p>
        </p:txBody>
      </p:sp>
      <p:sp>
        <p:nvSpPr>
          <p:cNvPr id="11" name="Oval 15">
            <a:extLst>
              <a:ext uri="{FF2B5EF4-FFF2-40B4-BE49-F238E27FC236}">
                <a16:creationId xmlns:a16="http://schemas.microsoft.com/office/drawing/2014/main" id="{2B2639D0-43AE-AB73-58B8-0BCCF95653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7803" y="4831961"/>
            <a:ext cx="171450" cy="171450"/>
          </a:xfrm>
          <a:prstGeom prst="ellipse">
            <a:avLst/>
          </a:prstGeom>
          <a:solidFill>
            <a:srgbClr val="FF6600">
              <a:alpha val="60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endParaRPr lang="en-US" altLang="en-US" sz="1350">
              <a:latin typeface="Arial" panose="020B0604020202020204" pitchFamily="34" charset="0"/>
            </a:endParaRPr>
          </a:p>
        </p:txBody>
      </p:sp>
      <p:sp>
        <p:nvSpPr>
          <p:cNvPr id="12" name="Oval 16">
            <a:extLst>
              <a:ext uri="{FF2B5EF4-FFF2-40B4-BE49-F238E27FC236}">
                <a16:creationId xmlns:a16="http://schemas.microsoft.com/office/drawing/2014/main" id="{31F26635-5987-8C3C-13F3-5553748E76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1482" y="4805767"/>
            <a:ext cx="171450" cy="171450"/>
          </a:xfrm>
          <a:prstGeom prst="ellipse">
            <a:avLst/>
          </a:prstGeom>
          <a:solidFill>
            <a:srgbClr val="FF6600">
              <a:alpha val="60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endParaRPr lang="en-US" altLang="en-US" sz="1350">
              <a:latin typeface="Arial" panose="020B0604020202020204" pitchFamily="34" charset="0"/>
            </a:endParaRPr>
          </a:p>
        </p:txBody>
      </p:sp>
      <p:sp>
        <p:nvSpPr>
          <p:cNvPr id="13" name="Oval 17">
            <a:extLst>
              <a:ext uri="{FF2B5EF4-FFF2-40B4-BE49-F238E27FC236}">
                <a16:creationId xmlns:a16="http://schemas.microsoft.com/office/drawing/2014/main" id="{E6FBDE03-56CD-F5FC-D124-9A14D60133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2003" y="4489061"/>
            <a:ext cx="171450" cy="171450"/>
          </a:xfrm>
          <a:prstGeom prst="ellipse">
            <a:avLst/>
          </a:prstGeom>
          <a:solidFill>
            <a:srgbClr val="FF6600">
              <a:alpha val="60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endParaRPr lang="en-US" altLang="en-US" sz="1350">
              <a:latin typeface="Arial" panose="020B0604020202020204" pitchFamily="34" charset="0"/>
            </a:endParaRPr>
          </a:p>
        </p:txBody>
      </p:sp>
      <p:sp>
        <p:nvSpPr>
          <p:cNvPr id="14" name="Oval 18">
            <a:extLst>
              <a:ext uri="{FF2B5EF4-FFF2-40B4-BE49-F238E27FC236}">
                <a16:creationId xmlns:a16="http://schemas.microsoft.com/office/drawing/2014/main" id="{4302FD6E-EFFB-27AE-DBF5-47E78576F3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9203" y="4489061"/>
            <a:ext cx="171450" cy="171450"/>
          </a:xfrm>
          <a:prstGeom prst="ellipse">
            <a:avLst/>
          </a:prstGeom>
          <a:solidFill>
            <a:srgbClr val="FF6600">
              <a:alpha val="60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endParaRPr lang="en-US" altLang="en-US" sz="1350">
              <a:latin typeface="Arial" panose="020B0604020202020204" pitchFamily="34" charset="0"/>
            </a:endParaRPr>
          </a:p>
        </p:txBody>
      </p:sp>
      <p:sp>
        <p:nvSpPr>
          <p:cNvPr id="15" name="Oval 19">
            <a:extLst>
              <a:ext uri="{FF2B5EF4-FFF2-40B4-BE49-F238E27FC236}">
                <a16:creationId xmlns:a16="http://schemas.microsoft.com/office/drawing/2014/main" id="{6E471EA6-B39C-481C-A09D-10E5A270B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2103" y="2164961"/>
            <a:ext cx="171450" cy="171450"/>
          </a:xfrm>
          <a:prstGeom prst="ellipse">
            <a:avLst/>
          </a:prstGeom>
          <a:solidFill>
            <a:srgbClr val="FF6600">
              <a:alpha val="60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endParaRPr lang="en-US" altLang="en-US" sz="1350">
              <a:latin typeface="Arial" panose="020B0604020202020204" pitchFamily="34" charset="0"/>
            </a:endParaRPr>
          </a:p>
        </p:txBody>
      </p:sp>
      <p:sp>
        <p:nvSpPr>
          <p:cNvPr id="16" name="Line 20">
            <a:extLst>
              <a:ext uri="{FF2B5EF4-FFF2-40B4-BE49-F238E27FC236}">
                <a16:creationId xmlns:a16="http://schemas.microsoft.com/office/drawing/2014/main" id="{43A6B1EA-A024-87D6-45F6-6F3392362FD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990553" y="5003411"/>
            <a:ext cx="114300" cy="2286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17" name="Line 21">
            <a:extLst>
              <a:ext uri="{FF2B5EF4-FFF2-40B4-BE49-F238E27FC236}">
                <a16:creationId xmlns:a16="http://schemas.microsoft.com/office/drawing/2014/main" id="{8C5983F6-D6DE-B17E-1CFD-33FF194B0BC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047704" y="4946261"/>
            <a:ext cx="325041" cy="292894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18" name="Line 22">
            <a:extLst>
              <a:ext uri="{FF2B5EF4-FFF2-40B4-BE49-F238E27FC236}">
                <a16:creationId xmlns:a16="http://schemas.microsoft.com/office/drawing/2014/main" id="{33D27471-7A28-FC03-8AE0-E68ECA8CA89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15607" y="4946261"/>
            <a:ext cx="432197" cy="28575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19" name="Line 25">
            <a:extLst>
              <a:ext uri="{FF2B5EF4-FFF2-40B4-BE49-F238E27FC236}">
                <a16:creationId xmlns:a16="http://schemas.microsoft.com/office/drawing/2014/main" id="{1F2AA975-4FAD-6FC7-C952-2B1ACA60D6A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771729" y="4977218"/>
            <a:ext cx="30956" cy="21788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20" name="Line 26">
            <a:extLst>
              <a:ext uri="{FF2B5EF4-FFF2-40B4-BE49-F238E27FC236}">
                <a16:creationId xmlns:a16="http://schemas.microsoft.com/office/drawing/2014/main" id="{B6D5B5EE-4D52-E426-1BEF-45090DF99A2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562054" y="5003411"/>
            <a:ext cx="175022" cy="2286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21" name="Line 27">
            <a:extLst>
              <a:ext uri="{FF2B5EF4-FFF2-40B4-BE49-F238E27FC236}">
                <a16:creationId xmlns:a16="http://schemas.microsoft.com/office/drawing/2014/main" id="{7547404A-78FE-F162-3CDF-DD47944A727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333453" y="4603361"/>
            <a:ext cx="171450" cy="2286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22" name="Line 28">
            <a:extLst>
              <a:ext uri="{FF2B5EF4-FFF2-40B4-BE49-F238E27FC236}">
                <a16:creationId xmlns:a16="http://schemas.microsoft.com/office/drawing/2014/main" id="{79551EED-6239-FFD9-C7DA-036FD187FD3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90553" y="4603361"/>
            <a:ext cx="171450" cy="2286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23" name="Line 29">
            <a:extLst>
              <a:ext uri="{FF2B5EF4-FFF2-40B4-BE49-F238E27FC236}">
                <a16:creationId xmlns:a16="http://schemas.microsoft.com/office/drawing/2014/main" id="{2EB5639A-4243-3D99-F815-B371210758F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62053" y="4660511"/>
            <a:ext cx="114300" cy="17145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24" name="Line 30">
            <a:extLst>
              <a:ext uri="{FF2B5EF4-FFF2-40B4-BE49-F238E27FC236}">
                <a16:creationId xmlns:a16="http://schemas.microsoft.com/office/drawing/2014/main" id="{7FE09AF8-DAC2-0514-573E-887DF873980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733503" y="4660511"/>
            <a:ext cx="171450" cy="17145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25" name="Line 31">
            <a:extLst>
              <a:ext uri="{FF2B5EF4-FFF2-40B4-BE49-F238E27FC236}">
                <a16:creationId xmlns:a16="http://schemas.microsoft.com/office/drawing/2014/main" id="{5719A7F3-3141-EF8B-DE2D-2FB09441F86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64472" y="2309027"/>
            <a:ext cx="126206" cy="21074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26" name="Line 32">
            <a:extLst>
              <a:ext uri="{FF2B5EF4-FFF2-40B4-BE49-F238E27FC236}">
                <a16:creationId xmlns:a16="http://schemas.microsoft.com/office/drawing/2014/main" id="{F8C4F95F-BA82-51F8-7412-57511A5252F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106170" y="2309027"/>
            <a:ext cx="101203" cy="21074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27" name="Oval 33">
            <a:extLst>
              <a:ext uri="{FF2B5EF4-FFF2-40B4-BE49-F238E27FC236}">
                <a16:creationId xmlns:a16="http://schemas.microsoft.com/office/drawing/2014/main" id="{22BAD9FE-F23A-3BFD-F77F-FA399C9202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5822" y="3319867"/>
            <a:ext cx="171450" cy="171450"/>
          </a:xfrm>
          <a:prstGeom prst="ellipse">
            <a:avLst/>
          </a:prstGeom>
          <a:solidFill>
            <a:srgbClr val="FF6600">
              <a:alpha val="60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endParaRPr lang="en-US" altLang="en-US" sz="1350">
              <a:latin typeface="Arial" panose="020B0604020202020204" pitchFamily="34" charset="0"/>
            </a:endParaRPr>
          </a:p>
        </p:txBody>
      </p:sp>
      <p:sp>
        <p:nvSpPr>
          <p:cNvPr id="28" name="Oval 34">
            <a:extLst>
              <a:ext uri="{FF2B5EF4-FFF2-40B4-BE49-F238E27FC236}">
                <a16:creationId xmlns:a16="http://schemas.microsoft.com/office/drawing/2014/main" id="{FC3DA021-26BF-AFDB-F4F2-EE4FD7ED5D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7322" y="3319867"/>
            <a:ext cx="171450" cy="171450"/>
          </a:xfrm>
          <a:prstGeom prst="ellipse">
            <a:avLst/>
          </a:prstGeom>
          <a:solidFill>
            <a:srgbClr val="FF6600">
              <a:alpha val="60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endParaRPr lang="en-US" altLang="en-US" sz="1350">
              <a:latin typeface="Arial" panose="020B0604020202020204" pitchFamily="34" charset="0"/>
            </a:endParaRPr>
          </a:p>
        </p:txBody>
      </p:sp>
      <p:sp>
        <p:nvSpPr>
          <p:cNvPr id="29" name="Oval 35">
            <a:extLst>
              <a:ext uri="{FF2B5EF4-FFF2-40B4-BE49-F238E27FC236}">
                <a16:creationId xmlns:a16="http://schemas.microsoft.com/office/drawing/2014/main" id="{509F4EC9-7478-69F5-05CB-782FFDA969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7372" y="3319867"/>
            <a:ext cx="171450" cy="171450"/>
          </a:xfrm>
          <a:prstGeom prst="ellipse">
            <a:avLst/>
          </a:prstGeom>
          <a:solidFill>
            <a:srgbClr val="FF6600">
              <a:alpha val="60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endParaRPr lang="en-US" altLang="en-US" sz="1350">
              <a:latin typeface="Arial" panose="020B0604020202020204" pitchFamily="34" charset="0"/>
            </a:endParaRPr>
          </a:p>
        </p:txBody>
      </p:sp>
      <p:sp>
        <p:nvSpPr>
          <p:cNvPr id="30" name="Oval 36">
            <a:extLst>
              <a:ext uri="{FF2B5EF4-FFF2-40B4-BE49-F238E27FC236}">
                <a16:creationId xmlns:a16="http://schemas.microsoft.com/office/drawing/2014/main" id="{6DEFFC7A-1457-797B-7B31-74FD979728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0272" y="3319867"/>
            <a:ext cx="171450" cy="171450"/>
          </a:xfrm>
          <a:prstGeom prst="ellipse">
            <a:avLst/>
          </a:prstGeom>
          <a:solidFill>
            <a:srgbClr val="FF6600">
              <a:alpha val="60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endParaRPr lang="en-US" altLang="en-US" sz="1350">
              <a:latin typeface="Arial" panose="020B0604020202020204" pitchFamily="34" charset="0"/>
            </a:endParaRPr>
          </a:p>
        </p:txBody>
      </p:sp>
      <p:sp>
        <p:nvSpPr>
          <p:cNvPr id="31" name="Oval 37">
            <a:extLst>
              <a:ext uri="{FF2B5EF4-FFF2-40B4-BE49-F238E27FC236}">
                <a16:creationId xmlns:a16="http://schemas.microsoft.com/office/drawing/2014/main" id="{002B1ECF-283C-8082-AD17-CB89023A3D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1572" y="2976967"/>
            <a:ext cx="171450" cy="171450"/>
          </a:xfrm>
          <a:prstGeom prst="ellipse">
            <a:avLst/>
          </a:prstGeom>
          <a:solidFill>
            <a:srgbClr val="FF6600">
              <a:alpha val="60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endParaRPr lang="en-US" altLang="en-US" sz="1350">
              <a:latin typeface="Arial" panose="020B0604020202020204" pitchFamily="34" charset="0"/>
            </a:endParaRPr>
          </a:p>
        </p:txBody>
      </p:sp>
      <p:sp>
        <p:nvSpPr>
          <p:cNvPr id="32" name="Oval 38">
            <a:extLst>
              <a:ext uri="{FF2B5EF4-FFF2-40B4-BE49-F238E27FC236}">
                <a16:creationId xmlns:a16="http://schemas.microsoft.com/office/drawing/2014/main" id="{8075CB78-DFF3-9720-CEF7-EC291A7FE5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8772" y="2976967"/>
            <a:ext cx="171450" cy="171450"/>
          </a:xfrm>
          <a:prstGeom prst="ellipse">
            <a:avLst/>
          </a:prstGeom>
          <a:solidFill>
            <a:srgbClr val="FF6600">
              <a:alpha val="60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endParaRPr lang="en-US" altLang="en-US" sz="1350">
              <a:latin typeface="Arial" panose="020B0604020202020204" pitchFamily="34" charset="0"/>
            </a:endParaRPr>
          </a:p>
        </p:txBody>
      </p:sp>
      <p:sp>
        <p:nvSpPr>
          <p:cNvPr id="33" name="Oval 39">
            <a:extLst>
              <a:ext uri="{FF2B5EF4-FFF2-40B4-BE49-F238E27FC236}">
                <a16:creationId xmlns:a16="http://schemas.microsoft.com/office/drawing/2014/main" id="{1DF0B28D-067D-34B3-401C-4AE9C0ED21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8822" y="2976967"/>
            <a:ext cx="171450" cy="171450"/>
          </a:xfrm>
          <a:prstGeom prst="ellipse">
            <a:avLst/>
          </a:prstGeom>
          <a:solidFill>
            <a:srgbClr val="FF6600">
              <a:alpha val="60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endParaRPr lang="en-US" altLang="en-US" sz="1350">
              <a:latin typeface="Arial" panose="020B0604020202020204" pitchFamily="34" charset="0"/>
            </a:endParaRPr>
          </a:p>
        </p:txBody>
      </p:sp>
      <p:sp>
        <p:nvSpPr>
          <p:cNvPr id="34" name="Line 40">
            <a:extLst>
              <a:ext uri="{FF2B5EF4-FFF2-40B4-BE49-F238E27FC236}">
                <a16:creationId xmlns:a16="http://schemas.microsoft.com/office/drawing/2014/main" id="{DA1C8FF6-DDD4-61FF-5515-8CBA1DD2CC7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693022" y="3091267"/>
            <a:ext cx="171450" cy="2286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35" name="Line 41">
            <a:extLst>
              <a:ext uri="{FF2B5EF4-FFF2-40B4-BE49-F238E27FC236}">
                <a16:creationId xmlns:a16="http://schemas.microsoft.com/office/drawing/2014/main" id="{F0A885D1-187B-E7BB-D96C-366FF272390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50122" y="3091267"/>
            <a:ext cx="171450" cy="2286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36" name="Line 42">
            <a:extLst>
              <a:ext uri="{FF2B5EF4-FFF2-40B4-BE49-F238E27FC236}">
                <a16:creationId xmlns:a16="http://schemas.microsoft.com/office/drawing/2014/main" id="{29BA7C7B-B756-A23A-475C-7DB2114B728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93022" y="2691217"/>
            <a:ext cx="514350" cy="3429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37" name="Line 43">
            <a:extLst>
              <a:ext uri="{FF2B5EF4-FFF2-40B4-BE49-F238E27FC236}">
                <a16:creationId xmlns:a16="http://schemas.microsoft.com/office/drawing/2014/main" id="{EE918184-6619-89FA-D17B-1817BE7E218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093072" y="3148417"/>
            <a:ext cx="171450" cy="17145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38" name="Line 44">
            <a:extLst>
              <a:ext uri="{FF2B5EF4-FFF2-40B4-BE49-F238E27FC236}">
                <a16:creationId xmlns:a16="http://schemas.microsoft.com/office/drawing/2014/main" id="{7745E53C-5983-B5ED-BE70-F1D5063885C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21672" y="3148417"/>
            <a:ext cx="114300" cy="17145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39" name="Line 45">
            <a:extLst>
              <a:ext uri="{FF2B5EF4-FFF2-40B4-BE49-F238E27FC236}">
                <a16:creationId xmlns:a16="http://schemas.microsoft.com/office/drawing/2014/main" id="{2E773D20-C034-4321-0CD4-84F01D2A8BC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493122" y="3148417"/>
            <a:ext cx="114300" cy="17145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40" name="Line 46">
            <a:extLst>
              <a:ext uri="{FF2B5EF4-FFF2-40B4-BE49-F238E27FC236}">
                <a16:creationId xmlns:a16="http://schemas.microsoft.com/office/drawing/2014/main" id="{C2BD49CC-6D34-18FE-79C0-8B870CA6795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047703" y="4260461"/>
            <a:ext cx="171450" cy="2286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41" name="Line 47">
            <a:extLst>
              <a:ext uri="{FF2B5EF4-FFF2-40B4-BE49-F238E27FC236}">
                <a16:creationId xmlns:a16="http://schemas.microsoft.com/office/drawing/2014/main" id="{D480E622-3A52-2ADC-BC5F-F494D59608A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33503" y="4317611"/>
            <a:ext cx="57150" cy="17145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42" name="Line 48">
            <a:extLst>
              <a:ext uri="{FF2B5EF4-FFF2-40B4-BE49-F238E27FC236}">
                <a16:creationId xmlns:a16="http://schemas.microsoft.com/office/drawing/2014/main" id="{5F4F3CC3-E90C-E612-784E-1C0D3972F5F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619203" y="4317611"/>
            <a:ext cx="57150" cy="17145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43" name="Line 49">
            <a:extLst>
              <a:ext uri="{FF2B5EF4-FFF2-40B4-BE49-F238E27FC236}">
                <a16:creationId xmlns:a16="http://schemas.microsoft.com/office/drawing/2014/main" id="{2D2A7C34-D202-4757-5338-DE6AAEB6B84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76303" y="4317611"/>
            <a:ext cx="57150" cy="17145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44" name="Line 50">
            <a:extLst>
              <a:ext uri="{FF2B5EF4-FFF2-40B4-BE49-F238E27FC236}">
                <a16:creationId xmlns:a16="http://schemas.microsoft.com/office/drawing/2014/main" id="{AE4A3EDA-61D9-ECAE-8CFA-0497E234FDE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350122" y="3491317"/>
            <a:ext cx="57150" cy="2286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45" name="Line 51">
            <a:extLst>
              <a:ext uri="{FF2B5EF4-FFF2-40B4-BE49-F238E27FC236}">
                <a16:creationId xmlns:a16="http://schemas.microsoft.com/office/drawing/2014/main" id="{FC565A14-CFB7-7F31-0767-51D85D2100C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07322" y="3491317"/>
            <a:ext cx="57150" cy="17145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46" name="Line 52">
            <a:extLst>
              <a:ext uri="{FF2B5EF4-FFF2-40B4-BE49-F238E27FC236}">
                <a16:creationId xmlns:a16="http://schemas.microsoft.com/office/drawing/2014/main" id="{1102EA8F-E623-510D-16F7-BF3CA1BCBAD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921622" y="3491317"/>
            <a:ext cx="57150" cy="17145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47" name="Line 53">
            <a:extLst>
              <a:ext uri="{FF2B5EF4-FFF2-40B4-BE49-F238E27FC236}">
                <a16:creationId xmlns:a16="http://schemas.microsoft.com/office/drawing/2014/main" id="{EF39AB5E-A1C3-312B-369C-040E333C849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321672" y="3491317"/>
            <a:ext cx="57150" cy="17145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48" name="Line 54">
            <a:extLst>
              <a:ext uri="{FF2B5EF4-FFF2-40B4-BE49-F238E27FC236}">
                <a16:creationId xmlns:a16="http://schemas.microsoft.com/office/drawing/2014/main" id="{0FFD73D4-EC1B-B528-18CB-E659229A166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07372" y="3491317"/>
            <a:ext cx="57150" cy="17145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49" name="Line 55">
            <a:extLst>
              <a:ext uri="{FF2B5EF4-FFF2-40B4-BE49-F238E27FC236}">
                <a16:creationId xmlns:a16="http://schemas.microsoft.com/office/drawing/2014/main" id="{DF5D3CAF-D45B-943E-19AF-2C2306A68BC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50272" y="3491317"/>
            <a:ext cx="57150" cy="17145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50" name="Line 56">
            <a:extLst>
              <a:ext uri="{FF2B5EF4-FFF2-40B4-BE49-F238E27FC236}">
                <a16:creationId xmlns:a16="http://schemas.microsoft.com/office/drawing/2014/main" id="{A5239C82-6094-8C1E-A8C5-F73486A78FD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664572" y="3491317"/>
            <a:ext cx="57150" cy="17145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51" name="Line 57">
            <a:extLst>
              <a:ext uri="{FF2B5EF4-FFF2-40B4-BE49-F238E27FC236}">
                <a16:creationId xmlns:a16="http://schemas.microsoft.com/office/drawing/2014/main" id="{C06B2CF2-78EC-F138-91CB-1BCD05305D8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47828" y="1933979"/>
            <a:ext cx="0" cy="2286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52" name="Text Box 58">
            <a:extLst>
              <a:ext uri="{FF2B5EF4-FFF2-40B4-BE49-F238E27FC236}">
                <a16:creationId xmlns:a16="http://schemas.microsoft.com/office/drawing/2014/main" id="{6752BB4C-6833-2ECC-B511-4D2B3E0EDE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5922" y="3834217"/>
            <a:ext cx="232756" cy="417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50000"/>
              </a:lnSpc>
              <a:spcBef>
                <a:spcPct val="0"/>
              </a:spcBef>
              <a:buFontTx/>
              <a:buNone/>
            </a:pPr>
            <a:r>
              <a:rPr lang="en-US" altLang="en-US" sz="1350" b="1">
                <a:latin typeface="Arial" panose="020B0604020202020204" pitchFamily="34" charset="0"/>
              </a:rPr>
              <a:t>.</a:t>
            </a:r>
          </a:p>
          <a:p>
            <a:pPr>
              <a:lnSpc>
                <a:spcPct val="50000"/>
              </a:lnSpc>
              <a:spcBef>
                <a:spcPct val="0"/>
              </a:spcBef>
              <a:buFontTx/>
              <a:buNone/>
            </a:pPr>
            <a:r>
              <a:rPr lang="en-US" altLang="en-US" sz="1350" b="1">
                <a:latin typeface="Arial" panose="020B0604020202020204" pitchFamily="34" charset="0"/>
              </a:rPr>
              <a:t>.</a:t>
            </a:r>
          </a:p>
          <a:p>
            <a:pPr>
              <a:lnSpc>
                <a:spcPct val="50000"/>
              </a:lnSpc>
              <a:spcBef>
                <a:spcPct val="0"/>
              </a:spcBef>
              <a:buFontTx/>
              <a:buNone/>
            </a:pPr>
            <a:r>
              <a:rPr lang="en-US" altLang="en-US" sz="1350" b="1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53" name="Line 59">
            <a:extLst>
              <a:ext uri="{FF2B5EF4-FFF2-40B4-BE49-F238E27FC236}">
                <a16:creationId xmlns:a16="http://schemas.microsoft.com/office/drawing/2014/main" id="{07C52684-BDAF-E40B-D6D6-B006B4A6D0C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35872" y="2691217"/>
            <a:ext cx="171450" cy="28575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54" name="Oval 60">
            <a:extLst>
              <a:ext uri="{FF2B5EF4-FFF2-40B4-BE49-F238E27FC236}">
                <a16:creationId xmlns:a16="http://schemas.microsoft.com/office/drawing/2014/main" id="{7919075C-1D60-DFCD-9F5E-A4A7A01A1D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0172" y="2519767"/>
            <a:ext cx="171450" cy="171450"/>
          </a:xfrm>
          <a:prstGeom prst="ellipse">
            <a:avLst/>
          </a:prstGeom>
          <a:solidFill>
            <a:srgbClr val="FF6600">
              <a:alpha val="60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endParaRPr lang="en-US" altLang="en-US" sz="1350">
              <a:latin typeface="Arial" panose="020B0604020202020204" pitchFamily="34" charset="0"/>
            </a:endParaRPr>
          </a:p>
        </p:txBody>
      </p:sp>
      <p:sp>
        <p:nvSpPr>
          <p:cNvPr id="55" name="Oval 61">
            <a:extLst>
              <a:ext uri="{FF2B5EF4-FFF2-40B4-BE49-F238E27FC236}">
                <a16:creationId xmlns:a16="http://schemas.microsoft.com/office/drawing/2014/main" id="{311C0C33-ABE1-1A1A-875B-9BC5AFFEBB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0222" y="2519767"/>
            <a:ext cx="171450" cy="171450"/>
          </a:xfrm>
          <a:prstGeom prst="ellipse">
            <a:avLst/>
          </a:prstGeom>
          <a:solidFill>
            <a:srgbClr val="FF6600">
              <a:alpha val="60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endParaRPr lang="en-US" altLang="en-US" sz="1350">
              <a:latin typeface="Arial" panose="020B0604020202020204" pitchFamily="34" charset="0"/>
            </a:endParaRPr>
          </a:p>
        </p:txBody>
      </p:sp>
      <p:sp>
        <p:nvSpPr>
          <p:cNvPr id="56" name="Line 62">
            <a:extLst>
              <a:ext uri="{FF2B5EF4-FFF2-40B4-BE49-F238E27FC236}">
                <a16:creationId xmlns:a16="http://schemas.microsoft.com/office/drawing/2014/main" id="{0F7C0182-CF6A-DBEC-0851-7758C2FA0F5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864472" y="2691217"/>
            <a:ext cx="171450" cy="28575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57" name="Line 63">
            <a:extLst>
              <a:ext uri="{FF2B5EF4-FFF2-40B4-BE49-F238E27FC236}">
                <a16:creationId xmlns:a16="http://schemas.microsoft.com/office/drawing/2014/main" id="{7394F585-790A-E405-841A-0F91E025601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264522" y="2691217"/>
            <a:ext cx="171450" cy="28575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58" name="Line 64">
            <a:extLst>
              <a:ext uri="{FF2B5EF4-FFF2-40B4-BE49-F238E27FC236}">
                <a16:creationId xmlns:a16="http://schemas.microsoft.com/office/drawing/2014/main" id="{9FA22ECB-33F2-D5A9-F87A-798404EA8DC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350122" y="3491317"/>
            <a:ext cx="57150" cy="2286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59" name="Oval 65">
            <a:extLst>
              <a:ext uri="{FF2B5EF4-FFF2-40B4-BE49-F238E27FC236}">
                <a16:creationId xmlns:a16="http://schemas.microsoft.com/office/drawing/2014/main" id="{5C2FBADE-78CE-C9F7-D332-2FB29407B7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4966" y="4495014"/>
            <a:ext cx="171450" cy="171450"/>
          </a:xfrm>
          <a:prstGeom prst="ellipse">
            <a:avLst/>
          </a:prstGeom>
          <a:solidFill>
            <a:srgbClr val="FF6600">
              <a:alpha val="60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endParaRPr lang="en-US" altLang="en-US" sz="1350">
              <a:latin typeface="Arial" panose="020B0604020202020204" pitchFamily="34" charset="0"/>
            </a:endParaRPr>
          </a:p>
        </p:txBody>
      </p:sp>
      <p:sp>
        <p:nvSpPr>
          <p:cNvPr id="60" name="Line 66">
            <a:extLst>
              <a:ext uri="{FF2B5EF4-FFF2-40B4-BE49-F238E27FC236}">
                <a16:creationId xmlns:a16="http://schemas.microsoft.com/office/drawing/2014/main" id="{7949853D-3CA3-4F4D-6425-CEE02A1EDAB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47815" y="4656940"/>
            <a:ext cx="158354" cy="183356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1" name="Line 68">
            <a:extLst>
              <a:ext uri="{FF2B5EF4-FFF2-40B4-BE49-F238E27FC236}">
                <a16:creationId xmlns:a16="http://schemas.microsoft.com/office/drawing/2014/main" id="{B59E40C4-E429-472C-4B0F-7E7BDBE2C79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20457" y="4321183"/>
            <a:ext cx="57150" cy="17145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" name="Line 69">
            <a:extLst>
              <a:ext uri="{FF2B5EF4-FFF2-40B4-BE49-F238E27FC236}">
                <a16:creationId xmlns:a16="http://schemas.microsoft.com/office/drawing/2014/main" id="{86CD98BC-3EEC-D04F-DA60-829D39FEAA9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006157" y="4321183"/>
            <a:ext cx="57150" cy="17145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3" name="Oval 89">
            <a:extLst>
              <a:ext uri="{FF2B5EF4-FFF2-40B4-BE49-F238E27FC236}">
                <a16:creationId xmlns:a16="http://schemas.microsoft.com/office/drawing/2014/main" id="{9C7E1C26-5AE1-F88A-E483-84CCA2DF26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3172" y="4462867"/>
            <a:ext cx="171450" cy="171450"/>
          </a:xfrm>
          <a:prstGeom prst="ellipse">
            <a:avLst/>
          </a:prstGeom>
          <a:solidFill>
            <a:srgbClr val="FF6600">
              <a:alpha val="60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endParaRPr lang="en-US" altLang="en-US" sz="1350">
              <a:latin typeface="Arial" panose="020B0604020202020204" pitchFamily="34" charset="0"/>
            </a:endParaRPr>
          </a:p>
        </p:txBody>
      </p:sp>
      <p:sp>
        <p:nvSpPr>
          <p:cNvPr id="64" name="Line 90">
            <a:extLst>
              <a:ext uri="{FF2B5EF4-FFF2-40B4-BE49-F238E27FC236}">
                <a16:creationId xmlns:a16="http://schemas.microsoft.com/office/drawing/2014/main" id="{48803C15-D117-4A42-2EDA-386CA049833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08663" y="4289036"/>
            <a:ext cx="57150" cy="17145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5" name="Line 91">
            <a:extLst>
              <a:ext uri="{FF2B5EF4-FFF2-40B4-BE49-F238E27FC236}">
                <a16:creationId xmlns:a16="http://schemas.microsoft.com/office/drawing/2014/main" id="{FEB206DC-F1E7-E887-A7CD-A178617C2D8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894363" y="4289036"/>
            <a:ext cx="57150" cy="17145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6" name="Oval 93">
            <a:extLst>
              <a:ext uri="{FF2B5EF4-FFF2-40B4-BE49-F238E27FC236}">
                <a16:creationId xmlns:a16="http://schemas.microsoft.com/office/drawing/2014/main" id="{9EEA5FB1-F7FC-6DB6-D25E-DD52F54A06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9409" y="4467629"/>
            <a:ext cx="171450" cy="171450"/>
          </a:xfrm>
          <a:prstGeom prst="ellipse">
            <a:avLst/>
          </a:prstGeom>
          <a:solidFill>
            <a:srgbClr val="FF6600">
              <a:alpha val="60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endParaRPr lang="en-US" altLang="en-US" sz="1350">
              <a:latin typeface="Arial" panose="020B0604020202020204" pitchFamily="34" charset="0"/>
            </a:endParaRPr>
          </a:p>
        </p:txBody>
      </p:sp>
      <p:sp>
        <p:nvSpPr>
          <p:cNvPr id="67" name="Line 95">
            <a:extLst>
              <a:ext uri="{FF2B5EF4-FFF2-40B4-BE49-F238E27FC236}">
                <a16:creationId xmlns:a16="http://schemas.microsoft.com/office/drawing/2014/main" id="{32C7E826-F5DF-6987-88D5-D3803364937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270600" y="4293798"/>
            <a:ext cx="57150" cy="17145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" name="Oval 96">
            <a:extLst>
              <a:ext uri="{FF2B5EF4-FFF2-40B4-BE49-F238E27FC236}">
                <a16:creationId xmlns:a16="http://schemas.microsoft.com/office/drawing/2014/main" id="{2B75F74C-9F07-2AA6-302C-63091262E7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8609" y="4483108"/>
            <a:ext cx="171450" cy="171450"/>
          </a:xfrm>
          <a:prstGeom prst="ellipse">
            <a:avLst/>
          </a:prstGeom>
          <a:solidFill>
            <a:srgbClr val="FF6600">
              <a:alpha val="60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endParaRPr lang="en-US" altLang="en-US" sz="1350">
              <a:latin typeface="Arial" panose="020B0604020202020204" pitchFamily="34" charset="0"/>
            </a:endParaRPr>
          </a:p>
        </p:txBody>
      </p:sp>
      <p:sp>
        <p:nvSpPr>
          <p:cNvPr id="69" name="Line 97">
            <a:extLst>
              <a:ext uri="{FF2B5EF4-FFF2-40B4-BE49-F238E27FC236}">
                <a16:creationId xmlns:a16="http://schemas.microsoft.com/office/drawing/2014/main" id="{0ECCA831-4DE7-F180-8B2B-3DDFDB538F9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94100" y="4309277"/>
            <a:ext cx="57150" cy="17145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70" name="Line 98">
            <a:extLst>
              <a:ext uri="{FF2B5EF4-FFF2-40B4-BE49-F238E27FC236}">
                <a16:creationId xmlns:a16="http://schemas.microsoft.com/office/drawing/2014/main" id="{8CC2C970-7C63-4168-8CE2-6D9491DCD38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679800" y="4309277"/>
            <a:ext cx="57150" cy="17145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71" name="Oval 99">
            <a:extLst>
              <a:ext uri="{FF2B5EF4-FFF2-40B4-BE49-F238E27FC236}">
                <a16:creationId xmlns:a16="http://schemas.microsoft.com/office/drawing/2014/main" id="{EB7DC364-718D-6474-E09C-55D7C31384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3672" y="4795052"/>
            <a:ext cx="171450" cy="171450"/>
          </a:xfrm>
          <a:prstGeom prst="ellipse">
            <a:avLst/>
          </a:prstGeom>
          <a:solidFill>
            <a:srgbClr val="FF6600">
              <a:alpha val="60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endParaRPr lang="en-US" altLang="en-US" sz="1350">
              <a:latin typeface="Arial" panose="020B0604020202020204" pitchFamily="34" charset="0"/>
            </a:endParaRPr>
          </a:p>
        </p:txBody>
      </p:sp>
      <p:sp>
        <p:nvSpPr>
          <p:cNvPr id="72" name="Line 100">
            <a:extLst>
              <a:ext uri="{FF2B5EF4-FFF2-40B4-BE49-F238E27FC236}">
                <a16:creationId xmlns:a16="http://schemas.microsoft.com/office/drawing/2014/main" id="{D320F277-3F2B-8986-FF29-639465CBBB6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99164" y="4643843"/>
            <a:ext cx="144065" cy="148829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73" name="Line 101">
            <a:extLst>
              <a:ext uri="{FF2B5EF4-FFF2-40B4-BE49-F238E27FC236}">
                <a16:creationId xmlns:a16="http://schemas.microsoft.com/office/drawing/2014/main" id="{48B0A27D-7CBB-D317-EEE0-25207F5ECFA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997947" y="4621220"/>
            <a:ext cx="144066" cy="17145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74" name="Line 102">
            <a:extLst>
              <a:ext uri="{FF2B5EF4-FFF2-40B4-BE49-F238E27FC236}">
                <a16:creationId xmlns:a16="http://schemas.microsoft.com/office/drawing/2014/main" id="{08F69643-E32D-B268-CE2E-6BD4270FA28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09829" y="4625983"/>
            <a:ext cx="117872" cy="17264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75" name="Line 103">
            <a:extLst>
              <a:ext uri="{FF2B5EF4-FFF2-40B4-BE49-F238E27FC236}">
                <a16:creationId xmlns:a16="http://schemas.microsoft.com/office/drawing/2014/main" id="{336AFCA8-AC5F-E0EE-B9D2-7A2D9FD2DA8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772669" y="4664084"/>
            <a:ext cx="122634" cy="18216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76" name="Line 105">
            <a:extLst>
              <a:ext uri="{FF2B5EF4-FFF2-40B4-BE49-F238E27FC236}">
                <a16:creationId xmlns:a16="http://schemas.microsoft.com/office/drawing/2014/main" id="{EC934C5D-55DC-F0E2-463D-7E351B47555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67017" y="4954595"/>
            <a:ext cx="1191" cy="24765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77" name="Oval 106">
            <a:extLst>
              <a:ext uri="{FF2B5EF4-FFF2-40B4-BE49-F238E27FC236}">
                <a16:creationId xmlns:a16="http://schemas.microsoft.com/office/drawing/2014/main" id="{2CBE1AB3-1657-9C9E-8325-02DBC6E251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7478" y="5201054"/>
            <a:ext cx="171450" cy="171450"/>
          </a:xfrm>
          <a:prstGeom prst="ellipse">
            <a:avLst/>
          </a:prstGeom>
          <a:solidFill>
            <a:srgbClr val="FF6600">
              <a:alpha val="60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endParaRPr lang="en-US" altLang="en-US" sz="1350">
              <a:latin typeface="Arial" panose="020B0604020202020204" pitchFamily="34" charset="0"/>
            </a:endParaRPr>
          </a:p>
        </p:txBody>
      </p:sp>
      <p:sp>
        <p:nvSpPr>
          <p:cNvPr id="78" name="Line 108">
            <a:extLst>
              <a:ext uri="{FF2B5EF4-FFF2-40B4-BE49-F238E27FC236}">
                <a16:creationId xmlns:a16="http://schemas.microsoft.com/office/drawing/2014/main" id="{BFE6451B-F639-279E-6FE3-38A973C6112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874122" y="4906970"/>
            <a:ext cx="227410" cy="294084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79" name="Rectangle 121">
            <a:extLst>
              <a:ext uri="{FF2B5EF4-FFF2-40B4-BE49-F238E27FC236}">
                <a16:creationId xmlns:a16="http://schemas.microsoft.com/office/drawing/2014/main" id="{F0D0EFD6-EFF1-EB8F-685E-5DE14F147A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8381" y="5193911"/>
            <a:ext cx="4337685" cy="228600"/>
          </a:xfrm>
          <a:prstGeom prst="rect">
            <a:avLst/>
          </a:prstGeom>
          <a:solidFill>
            <a:srgbClr val="000099">
              <a:alpha val="30000"/>
            </a:srgbClr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FontTx/>
              <a:buNone/>
            </a:pPr>
            <a:endParaRPr lang="en-US" altLang="en-US" sz="1350">
              <a:solidFill>
                <a:srgbClr val="6600CC"/>
              </a:solidFill>
              <a:latin typeface="Arial Narrow" panose="020B0606020202030204" pitchFamily="34" charset="0"/>
            </a:endParaRPr>
          </a:p>
        </p:txBody>
      </p:sp>
      <p:sp>
        <p:nvSpPr>
          <p:cNvPr id="80" name="Rectangle 122">
            <a:extLst>
              <a:ext uri="{FF2B5EF4-FFF2-40B4-BE49-F238E27FC236}">
                <a16:creationId xmlns:a16="http://schemas.microsoft.com/office/drawing/2014/main" id="{A1E91439-55E7-2547-FE5E-D1E4ECA85D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8381" y="4793861"/>
            <a:ext cx="4337685" cy="228600"/>
          </a:xfrm>
          <a:prstGeom prst="rect">
            <a:avLst/>
          </a:prstGeom>
          <a:solidFill>
            <a:srgbClr val="000099">
              <a:alpha val="30000"/>
            </a:srgbClr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FontTx/>
              <a:buNone/>
            </a:pPr>
            <a:endParaRPr lang="en-US" altLang="en-US" sz="1350">
              <a:solidFill>
                <a:srgbClr val="6600CC"/>
              </a:solidFill>
              <a:latin typeface="Arial Narrow" panose="020B0606020202030204" pitchFamily="34" charset="0"/>
            </a:endParaRPr>
          </a:p>
        </p:txBody>
      </p:sp>
      <p:sp>
        <p:nvSpPr>
          <p:cNvPr id="81" name="Rectangle 123">
            <a:extLst>
              <a:ext uri="{FF2B5EF4-FFF2-40B4-BE49-F238E27FC236}">
                <a16:creationId xmlns:a16="http://schemas.microsoft.com/office/drawing/2014/main" id="{66C6DAD8-5A1D-52A1-295E-524684610C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8381" y="4450961"/>
            <a:ext cx="4337685" cy="228600"/>
          </a:xfrm>
          <a:prstGeom prst="rect">
            <a:avLst/>
          </a:prstGeom>
          <a:solidFill>
            <a:srgbClr val="000099">
              <a:alpha val="30000"/>
            </a:srgbClr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FontTx/>
              <a:buNone/>
            </a:pPr>
            <a:endParaRPr lang="en-US" altLang="en-US" sz="1350">
              <a:solidFill>
                <a:srgbClr val="6600CC"/>
              </a:solidFill>
              <a:latin typeface="Arial Narrow" panose="020B0606020202030204" pitchFamily="34" charset="0"/>
            </a:endParaRPr>
          </a:p>
        </p:txBody>
      </p:sp>
      <p:sp>
        <p:nvSpPr>
          <p:cNvPr id="82" name="Rectangle 124">
            <a:extLst>
              <a:ext uri="{FF2B5EF4-FFF2-40B4-BE49-F238E27FC236}">
                <a16:creationId xmlns:a16="http://schemas.microsoft.com/office/drawing/2014/main" id="{18623B45-BAEF-E20A-1AF4-BF837287B7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8988" y="3274578"/>
            <a:ext cx="4320113" cy="228600"/>
          </a:xfrm>
          <a:prstGeom prst="rect">
            <a:avLst/>
          </a:prstGeom>
          <a:solidFill>
            <a:srgbClr val="000099">
              <a:alpha val="30000"/>
            </a:srgbClr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FontTx/>
              <a:buNone/>
            </a:pPr>
            <a:endParaRPr lang="en-US" altLang="en-US" sz="1350">
              <a:solidFill>
                <a:srgbClr val="6600CC"/>
              </a:solidFill>
              <a:latin typeface="Arial Narrow" panose="020B0606020202030204" pitchFamily="34" charset="0"/>
            </a:endParaRPr>
          </a:p>
        </p:txBody>
      </p:sp>
      <p:sp>
        <p:nvSpPr>
          <p:cNvPr id="83" name="Rectangle 125">
            <a:extLst>
              <a:ext uri="{FF2B5EF4-FFF2-40B4-BE49-F238E27FC236}">
                <a16:creationId xmlns:a16="http://schemas.microsoft.com/office/drawing/2014/main" id="{F5E93CCD-347E-92F1-F218-29E6DC8193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8382" y="2931678"/>
            <a:ext cx="4320113" cy="228600"/>
          </a:xfrm>
          <a:prstGeom prst="rect">
            <a:avLst/>
          </a:prstGeom>
          <a:solidFill>
            <a:srgbClr val="000099">
              <a:alpha val="30000"/>
            </a:srgbClr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FontTx/>
              <a:buNone/>
            </a:pPr>
            <a:endParaRPr lang="en-US" altLang="en-US" sz="1350">
              <a:solidFill>
                <a:srgbClr val="6600CC"/>
              </a:solidFill>
              <a:latin typeface="Arial Narrow" panose="020B0606020202030204" pitchFamily="34" charset="0"/>
            </a:endParaRPr>
          </a:p>
        </p:txBody>
      </p:sp>
      <p:sp>
        <p:nvSpPr>
          <p:cNvPr id="84" name="Rectangle 126">
            <a:extLst>
              <a:ext uri="{FF2B5EF4-FFF2-40B4-BE49-F238E27FC236}">
                <a16:creationId xmlns:a16="http://schemas.microsoft.com/office/drawing/2014/main" id="{87A989CE-1A9A-724C-5716-2A3DB9300E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8382" y="2483872"/>
            <a:ext cx="4320113" cy="228600"/>
          </a:xfrm>
          <a:prstGeom prst="rect">
            <a:avLst/>
          </a:prstGeom>
          <a:solidFill>
            <a:srgbClr val="000099">
              <a:alpha val="30000"/>
            </a:srgbClr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FontTx/>
              <a:buNone/>
            </a:pPr>
            <a:endParaRPr lang="en-US" altLang="en-US" sz="1350">
              <a:solidFill>
                <a:srgbClr val="6600CC"/>
              </a:solidFill>
              <a:latin typeface="Arial Narrow" panose="020B0606020202030204" pitchFamily="34" charset="0"/>
            </a:endParaRPr>
          </a:p>
        </p:txBody>
      </p:sp>
      <p:sp>
        <p:nvSpPr>
          <p:cNvPr id="85" name="Rectangle 127">
            <a:extLst>
              <a:ext uri="{FF2B5EF4-FFF2-40B4-BE49-F238E27FC236}">
                <a16:creationId xmlns:a16="http://schemas.microsoft.com/office/drawing/2014/main" id="{B2A5B927-347B-E23A-FC80-52B573C461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8382" y="2131578"/>
            <a:ext cx="4320113" cy="228600"/>
          </a:xfrm>
          <a:prstGeom prst="rect">
            <a:avLst/>
          </a:prstGeom>
          <a:solidFill>
            <a:srgbClr val="000099">
              <a:alpha val="30000"/>
            </a:srgbClr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FontTx/>
              <a:buNone/>
            </a:pPr>
            <a:endParaRPr lang="en-US" altLang="en-US" sz="135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1AC049C2-188E-81BA-87BB-F62202F23750}"/>
              </a:ext>
            </a:extLst>
          </p:cNvPr>
          <p:cNvSpPr txBox="1"/>
          <p:nvPr/>
        </p:nvSpPr>
        <p:spPr>
          <a:xfrm>
            <a:off x="4920964" y="2108758"/>
            <a:ext cx="29123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/>
              <a:t>1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17F0852E-2DF5-04D4-123D-5640A0724202}"/>
              </a:ext>
            </a:extLst>
          </p:cNvPr>
          <p:cNvSpPr txBox="1"/>
          <p:nvPr/>
        </p:nvSpPr>
        <p:spPr>
          <a:xfrm>
            <a:off x="7121300" y="5095363"/>
            <a:ext cx="959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ECC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83E89A9C-B6A8-0B2F-8EB3-A0C02D9EB841}"/>
              </a:ext>
            </a:extLst>
          </p:cNvPr>
          <p:cNvSpPr txBox="1"/>
          <p:nvPr/>
        </p:nvSpPr>
        <p:spPr>
          <a:xfrm>
            <a:off x="7060785" y="4683571"/>
            <a:ext cx="1045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ECC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9655636F-5BED-E740-B1B8-DA7A3982986D}"/>
              </a:ext>
            </a:extLst>
          </p:cNvPr>
          <p:cNvSpPr txBox="1"/>
          <p:nvPr/>
        </p:nvSpPr>
        <p:spPr>
          <a:xfrm>
            <a:off x="7097990" y="4341735"/>
            <a:ext cx="939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ECC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 Box 109">
                <a:extLst>
                  <a:ext uri="{FF2B5EF4-FFF2-40B4-BE49-F238E27FC236}">
                    <a16:creationId xmlns:a16="http://schemas.microsoft.com/office/drawing/2014/main" id="{32BC7EEC-2228-710C-0AA1-43366C7976F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25975" y="5297495"/>
                <a:ext cx="457200" cy="4080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100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en-US" sz="2100" i="1" baseline="-25000" dirty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altLang="en-US" sz="2100" baseline="-25000" dirty="0">
                  <a:latin typeface="+mj-lt"/>
                </a:endParaRPr>
              </a:p>
            </p:txBody>
          </p:sp>
        </mc:Choice>
        <mc:Fallback xmlns="">
          <p:sp>
            <p:nvSpPr>
              <p:cNvPr id="96" name="Text Box 109">
                <a:extLst>
                  <a:ext uri="{FF2B5EF4-FFF2-40B4-BE49-F238E27FC236}">
                    <a16:creationId xmlns:a16="http://schemas.microsoft.com/office/drawing/2014/main" id="{32BC7EEC-2228-710C-0AA1-43366C7976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25975" y="5297495"/>
                <a:ext cx="457200" cy="408060"/>
              </a:xfrm>
              <a:prstGeom prst="rect">
                <a:avLst/>
              </a:prstGeom>
              <a:blipFill>
                <a:blip r:embed="rId3"/>
                <a:stretch>
                  <a:fillRect b="-447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 Box 110">
                <a:extLst>
                  <a:ext uri="{FF2B5EF4-FFF2-40B4-BE49-F238E27FC236}">
                    <a16:creationId xmlns:a16="http://schemas.microsoft.com/office/drawing/2014/main" id="{1E1E126F-3BCB-05D7-556B-3B331505335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40300" y="5297495"/>
                <a:ext cx="457200" cy="4080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100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en-US" sz="2100" i="1" baseline="-25000" dirty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altLang="en-US" sz="2100" baseline="-25000" dirty="0">
                  <a:latin typeface="+mj-lt"/>
                </a:endParaRPr>
              </a:p>
            </p:txBody>
          </p:sp>
        </mc:Choice>
        <mc:Fallback xmlns="">
          <p:sp>
            <p:nvSpPr>
              <p:cNvPr id="97" name="Text Box 110">
                <a:extLst>
                  <a:ext uri="{FF2B5EF4-FFF2-40B4-BE49-F238E27FC236}">
                    <a16:creationId xmlns:a16="http://schemas.microsoft.com/office/drawing/2014/main" id="{1E1E126F-3BCB-05D7-556B-3B33150533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40300" y="5297495"/>
                <a:ext cx="457200" cy="408060"/>
              </a:xfrm>
              <a:prstGeom prst="rect">
                <a:avLst/>
              </a:prstGeom>
              <a:blipFill>
                <a:blip r:embed="rId4"/>
                <a:stretch>
                  <a:fillRect b="-447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 Box 111">
                <a:extLst>
                  <a:ext uri="{FF2B5EF4-FFF2-40B4-BE49-F238E27FC236}">
                    <a16:creationId xmlns:a16="http://schemas.microsoft.com/office/drawing/2014/main" id="{7B29CBB4-E760-787F-D993-A1D8143D1CB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47569" y="5297495"/>
                <a:ext cx="457200" cy="4080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100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en-US" sz="2100" i="1" baseline="-25000" dirty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altLang="en-US" sz="2100" baseline="-25000" dirty="0">
                  <a:latin typeface="+mj-lt"/>
                </a:endParaRPr>
              </a:p>
            </p:txBody>
          </p:sp>
        </mc:Choice>
        <mc:Fallback xmlns="">
          <p:sp>
            <p:nvSpPr>
              <p:cNvPr id="98" name="Text Box 111">
                <a:extLst>
                  <a:ext uri="{FF2B5EF4-FFF2-40B4-BE49-F238E27FC236}">
                    <a16:creationId xmlns:a16="http://schemas.microsoft.com/office/drawing/2014/main" id="{7B29CBB4-E760-787F-D993-A1D8143D1C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47569" y="5297495"/>
                <a:ext cx="457200" cy="408060"/>
              </a:xfrm>
              <a:prstGeom prst="rect">
                <a:avLst/>
              </a:prstGeom>
              <a:blipFill>
                <a:blip r:embed="rId5"/>
                <a:stretch>
                  <a:fillRect b="-447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 Box 112">
                <a:extLst>
                  <a:ext uri="{FF2B5EF4-FFF2-40B4-BE49-F238E27FC236}">
                    <a16:creationId xmlns:a16="http://schemas.microsoft.com/office/drawing/2014/main" id="{0E22D3F6-A471-312C-0C60-B902F336E78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62363" y="5307732"/>
                <a:ext cx="392476" cy="4080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marL="342900" indent="-3429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100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en-US" sz="2100" i="1" baseline="-25000" dirty="0" err="1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altLang="en-US" sz="2100" baseline="-25000" dirty="0">
                  <a:latin typeface="+mj-lt"/>
                </a:endParaRPr>
              </a:p>
            </p:txBody>
          </p:sp>
        </mc:Choice>
        <mc:Fallback xmlns="">
          <p:sp>
            <p:nvSpPr>
              <p:cNvPr id="99" name="Text Box 112">
                <a:extLst>
                  <a:ext uri="{FF2B5EF4-FFF2-40B4-BE49-F238E27FC236}">
                    <a16:creationId xmlns:a16="http://schemas.microsoft.com/office/drawing/2014/main" id="{0E22D3F6-A471-312C-0C60-B902F336E7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62363" y="5307732"/>
                <a:ext cx="392476" cy="40806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ight Brace 2">
            <a:extLst>
              <a:ext uri="{FF2B5EF4-FFF2-40B4-BE49-F238E27FC236}">
                <a16:creationId xmlns:a16="http://schemas.microsoft.com/office/drawing/2014/main" id="{570CF41F-1F03-A468-CDC6-F175157BBB0C}"/>
              </a:ext>
            </a:extLst>
          </p:cNvPr>
          <p:cNvSpPr/>
          <p:nvPr/>
        </p:nvSpPr>
        <p:spPr>
          <a:xfrm>
            <a:off x="7300244" y="2445596"/>
            <a:ext cx="159707" cy="668124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737ADAE6-12C5-BDF5-BBC9-14AF659B45E8}"/>
                  </a:ext>
                </a:extLst>
              </p:cNvPr>
              <p:cNvSpPr txBox="1"/>
              <p:nvPr/>
            </p:nvSpPr>
            <p:spPr>
              <a:xfrm>
                <a:off x="6252111" y="2414666"/>
                <a:ext cx="300625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1" i="1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sz="1500" b="1" i="1" smtClean="0">
                              <a:latin typeface="Cambria Math" panose="02040503050406030204" pitchFamily="18" charset="0"/>
                            </a:rPr>
                            <m:t>𝑫</m:t>
                          </m:r>
                          <m:r>
                            <a:rPr lang="en-US" sz="15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5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1500" b="1" dirty="0"/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737ADAE6-12C5-BDF5-BBC9-14AF659B45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2111" y="2414666"/>
                <a:ext cx="300625" cy="323165"/>
              </a:xfrm>
              <a:prstGeom prst="rect">
                <a:avLst/>
              </a:prstGeom>
              <a:blipFill>
                <a:blip r:embed="rId7"/>
                <a:stretch>
                  <a:fillRect r="-836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1B4064D7-316A-08B3-CEA7-285709D44C7C}"/>
              </a:ext>
            </a:extLst>
          </p:cNvPr>
          <p:cNvCxnSpPr/>
          <p:nvPr/>
        </p:nvCxnSpPr>
        <p:spPr>
          <a:xfrm>
            <a:off x="6750203" y="2478972"/>
            <a:ext cx="0" cy="23958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6CD1FBEB-A78E-CEC9-6D68-B7A7E2E21257}"/>
              </a:ext>
            </a:extLst>
          </p:cNvPr>
          <p:cNvCxnSpPr/>
          <p:nvPr/>
        </p:nvCxnSpPr>
        <p:spPr>
          <a:xfrm>
            <a:off x="6311087" y="2478972"/>
            <a:ext cx="0" cy="23958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>
            <a:extLst>
              <a:ext uri="{FF2B5EF4-FFF2-40B4-BE49-F238E27FC236}">
                <a16:creationId xmlns:a16="http://schemas.microsoft.com/office/drawing/2014/main" id="{C18DFE4A-994D-D07D-DD12-997DCAA88750}"/>
              </a:ext>
            </a:extLst>
          </p:cNvPr>
          <p:cNvSpPr txBox="1"/>
          <p:nvPr/>
        </p:nvSpPr>
        <p:spPr>
          <a:xfrm>
            <a:off x="7560978" y="2552378"/>
            <a:ext cx="13157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+mj-lt"/>
              </a:rPr>
              <a:t>Reduction: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0EB07539-3CA4-AD68-6CF4-82258F4068B6}"/>
                  </a:ext>
                </a:extLst>
              </p:cNvPr>
              <p:cNvSpPr/>
              <p:nvPr/>
            </p:nvSpPr>
            <p:spPr>
              <a:xfrm>
                <a:off x="7746611" y="2554415"/>
                <a:ext cx="4256494" cy="9387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b="1" dirty="0">
                    <a:latin typeface="+mj-lt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0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b="1" dirty="0">
                    <a:latin typeface="+mj-lt"/>
                  </a:rPr>
                  <a:t>is not correct</a:t>
                </a:r>
              </a:p>
              <a:p>
                <a:pPr algn="ctr"/>
                <a:r>
                  <a:rPr lang="en-US" sz="2000" b="1" dirty="0">
                    <a:latin typeface="+mj-lt"/>
                  </a:rPr>
                  <a:t>then </a:t>
                </a:r>
                <a:r>
                  <a:rPr lang="en-US" sz="2000" b="1" dirty="0" err="1">
                    <a:latin typeface="+mj-lt"/>
                  </a:rPr>
                  <a:t>whp</a:t>
                </a:r>
                <a:r>
                  <a:rPr lang="en-US" sz="2000" b="1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000" b="1" dirty="0">
                    <a:latin typeface="+mj-lt"/>
                  </a:rPr>
                  <a:t> is not correct</a:t>
                </a:r>
              </a:p>
              <a:p>
                <a:pPr algn="ctr"/>
                <a:endParaRPr lang="en-US" sz="1500" dirty="0">
                  <a:latin typeface="+mj-lt"/>
                </a:endParaRPr>
              </a:p>
            </p:txBody>
          </p:sp>
        </mc:Choice>
        <mc:Fallback xmlns=""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0EB07539-3CA4-AD68-6CF4-82258F4068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6611" y="2554415"/>
                <a:ext cx="4256494" cy="938719"/>
              </a:xfrm>
              <a:prstGeom prst="rect">
                <a:avLst/>
              </a:prstGeom>
              <a:blipFill>
                <a:blip r:embed="rId8"/>
                <a:stretch>
                  <a:fillRect t="-32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5" name="Title 1">
            <a:extLst>
              <a:ext uri="{FF2B5EF4-FFF2-40B4-BE49-F238E27FC236}">
                <a16:creationId xmlns:a16="http://schemas.microsoft.com/office/drawing/2014/main" id="{C43F3128-9823-40AB-B76D-3EC904F4C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678" y="365125"/>
            <a:ext cx="11963392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Calibri (Headings)"/>
              </a:rPr>
              <a:t>Interactive Proof for Low Depth Computations [GKR]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65C0097D-2B36-42F3-97C7-735FFECB6BDE}"/>
                  </a:ext>
                </a:extLst>
              </p:cNvPr>
              <p:cNvSpPr txBox="1"/>
              <p:nvPr/>
            </p:nvSpPr>
            <p:spPr>
              <a:xfrm>
                <a:off x="6635521" y="2855826"/>
                <a:ext cx="300625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1" i="1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sz="1500" b="1" i="1" smtClean="0">
                              <a:latin typeface="Cambria Math" panose="02040503050406030204" pitchFamily="18" charset="0"/>
                            </a:rPr>
                            <m:t>𝑫</m:t>
                          </m:r>
                          <m:r>
                            <a:rPr lang="en-US" sz="15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5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1500" b="1" dirty="0"/>
              </a:p>
            </p:txBody>
          </p:sp>
        </mc:Choice>
        <mc:Fallback xmlns="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65C0097D-2B36-42F3-97C7-735FFECB6B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5521" y="2855826"/>
                <a:ext cx="300625" cy="323165"/>
              </a:xfrm>
              <a:prstGeom prst="rect">
                <a:avLst/>
              </a:prstGeom>
              <a:blipFill>
                <a:blip r:embed="rId9"/>
                <a:stretch>
                  <a:fillRect r="-836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D1AE1328-EDCD-4AAA-AA59-19262E3AC459}"/>
              </a:ext>
            </a:extLst>
          </p:cNvPr>
          <p:cNvCxnSpPr/>
          <p:nvPr/>
        </p:nvCxnSpPr>
        <p:spPr>
          <a:xfrm>
            <a:off x="7172113" y="2920132"/>
            <a:ext cx="0" cy="23958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43A25974-FE70-4EEE-A865-1E849C9012DA}"/>
              </a:ext>
            </a:extLst>
          </p:cNvPr>
          <p:cNvCxnSpPr/>
          <p:nvPr/>
        </p:nvCxnSpPr>
        <p:spPr>
          <a:xfrm>
            <a:off x="6694497" y="2920132"/>
            <a:ext cx="0" cy="23958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A29054C1-1051-4AB9-92B2-DDB79FDFABBB}"/>
                  </a:ext>
                </a:extLst>
              </p:cNvPr>
              <p:cNvSpPr txBox="1"/>
              <p:nvPr/>
            </p:nvSpPr>
            <p:spPr>
              <a:xfrm>
                <a:off x="6597691" y="5117072"/>
                <a:ext cx="300625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1" i="1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sz="15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n-US" sz="1500" b="1" dirty="0"/>
              </a:p>
            </p:txBody>
          </p:sp>
        </mc:Choice>
        <mc:Fallback xmlns="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A29054C1-1051-4AB9-92B2-DDB79FDFAB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7691" y="5117072"/>
                <a:ext cx="300625" cy="323165"/>
              </a:xfrm>
              <a:prstGeom prst="rect">
                <a:avLst/>
              </a:prstGeom>
              <a:blipFill>
                <a:blip r:embed="rId10"/>
                <a:stretch>
                  <a:fillRect r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779DEBC1-D674-40A5-97DF-A1E6B0F6C53D}"/>
              </a:ext>
            </a:extLst>
          </p:cNvPr>
          <p:cNvCxnSpPr/>
          <p:nvPr/>
        </p:nvCxnSpPr>
        <p:spPr>
          <a:xfrm>
            <a:off x="6967003" y="5181378"/>
            <a:ext cx="0" cy="23958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7408591E-697A-41B9-B449-AEE1EB1CAFCE}"/>
              </a:ext>
            </a:extLst>
          </p:cNvPr>
          <p:cNvCxnSpPr/>
          <p:nvPr/>
        </p:nvCxnSpPr>
        <p:spPr>
          <a:xfrm>
            <a:off x="6611594" y="5181378"/>
            <a:ext cx="0" cy="23958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556DA372-AEF0-4475-A52C-4C59A9E3E96C}"/>
              </a:ext>
            </a:extLst>
          </p:cNvPr>
          <p:cNvSpPr/>
          <p:nvPr/>
        </p:nvSpPr>
        <p:spPr>
          <a:xfrm>
            <a:off x="6898315" y="5570113"/>
            <a:ext cx="2780157" cy="770217"/>
          </a:xfrm>
          <a:prstGeom prst="wedgeEllipseCallout">
            <a:avLst>
              <a:gd name="adj1" fmla="val -50232"/>
              <a:gd name="adj2" fmla="val -62072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Verifier can check on her own</a:t>
            </a:r>
          </a:p>
        </p:txBody>
      </p:sp>
    </p:spTree>
    <p:extLst>
      <p:ext uri="{BB962C8B-B14F-4D97-AF65-F5344CB8AC3E}">
        <p14:creationId xmlns:p14="http://schemas.microsoft.com/office/powerpoint/2010/main" val="3839203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/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16">
            <a:extLst>
              <a:ext uri="{FF2B5EF4-FFF2-40B4-BE49-F238E27FC236}">
                <a16:creationId xmlns:a16="http://schemas.microsoft.com/office/drawing/2014/main" id="{B5AC82B1-A88B-A7ED-A6F0-E5DD42926F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1982" y="2050661"/>
            <a:ext cx="3921602" cy="3257550"/>
          </a:xfrm>
          <a:prstGeom prst="pentagon">
            <a:avLst/>
          </a:prstGeom>
          <a:solidFill>
            <a:srgbClr val="FFFF99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5" name="Oval 8">
            <a:extLst>
              <a:ext uri="{FF2B5EF4-FFF2-40B4-BE49-F238E27FC236}">
                <a16:creationId xmlns:a16="http://schemas.microsoft.com/office/drawing/2014/main" id="{F5643E19-EE4A-56B6-2202-CD208F2C60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5082" y="5232011"/>
            <a:ext cx="171450" cy="171450"/>
          </a:xfrm>
          <a:prstGeom prst="ellipse">
            <a:avLst/>
          </a:prstGeom>
          <a:solidFill>
            <a:srgbClr val="FF6600">
              <a:alpha val="60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endParaRPr lang="en-US" altLang="en-US" sz="1350">
              <a:latin typeface="Arial" panose="020B0604020202020204" pitchFamily="34" charset="0"/>
            </a:endParaRPr>
          </a:p>
        </p:txBody>
      </p:sp>
      <p:sp>
        <p:nvSpPr>
          <p:cNvPr id="6" name="Oval 9">
            <a:extLst>
              <a:ext uri="{FF2B5EF4-FFF2-40B4-BE49-F238E27FC236}">
                <a16:creationId xmlns:a16="http://schemas.microsoft.com/office/drawing/2014/main" id="{86588ABB-7C94-EA2B-6375-8B82B3AF1F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2022" y="5232011"/>
            <a:ext cx="171450" cy="171450"/>
          </a:xfrm>
          <a:prstGeom prst="ellipse">
            <a:avLst/>
          </a:prstGeom>
          <a:solidFill>
            <a:srgbClr val="FF6600">
              <a:alpha val="60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endParaRPr lang="en-US" altLang="en-US" sz="1350">
              <a:latin typeface="Arial" panose="020B0604020202020204" pitchFamily="34" charset="0"/>
            </a:endParaRPr>
          </a:p>
        </p:txBody>
      </p:sp>
      <p:sp>
        <p:nvSpPr>
          <p:cNvPr id="7" name="Oval 10">
            <a:extLst>
              <a:ext uri="{FF2B5EF4-FFF2-40B4-BE49-F238E27FC236}">
                <a16:creationId xmlns:a16="http://schemas.microsoft.com/office/drawing/2014/main" id="{3462D275-B546-A386-35DE-C9F47296C7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8500" y="5232011"/>
            <a:ext cx="171450" cy="171450"/>
          </a:xfrm>
          <a:prstGeom prst="ellipse">
            <a:avLst/>
          </a:prstGeom>
          <a:solidFill>
            <a:srgbClr val="FF6600">
              <a:alpha val="60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endParaRPr lang="en-US" altLang="en-US" sz="1350">
              <a:latin typeface="Arial" panose="020B0604020202020204" pitchFamily="34" charset="0"/>
            </a:endParaRPr>
          </a:p>
        </p:txBody>
      </p:sp>
      <p:sp>
        <p:nvSpPr>
          <p:cNvPr id="8" name="Oval 11">
            <a:extLst>
              <a:ext uri="{FF2B5EF4-FFF2-40B4-BE49-F238E27FC236}">
                <a16:creationId xmlns:a16="http://schemas.microsoft.com/office/drawing/2014/main" id="{9D7AC8DA-EA58-72A5-87B6-B8F651E6CF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7200" y="5195102"/>
            <a:ext cx="171450" cy="171450"/>
          </a:xfrm>
          <a:prstGeom prst="ellipse">
            <a:avLst/>
          </a:prstGeom>
          <a:solidFill>
            <a:srgbClr val="FF6600">
              <a:alpha val="60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endParaRPr lang="en-US" altLang="en-US" sz="1350">
              <a:latin typeface="Arial" panose="020B0604020202020204" pitchFamily="34" charset="0"/>
            </a:endParaRPr>
          </a:p>
        </p:txBody>
      </p:sp>
      <p:sp>
        <p:nvSpPr>
          <p:cNvPr id="9" name="Oval 13">
            <a:extLst>
              <a:ext uri="{FF2B5EF4-FFF2-40B4-BE49-F238E27FC236}">
                <a16:creationId xmlns:a16="http://schemas.microsoft.com/office/drawing/2014/main" id="{3D9FE778-5034-E75A-861E-4345594778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6253" y="4831961"/>
            <a:ext cx="171450" cy="171450"/>
          </a:xfrm>
          <a:prstGeom prst="ellipse">
            <a:avLst/>
          </a:prstGeom>
          <a:solidFill>
            <a:srgbClr val="FF6600">
              <a:alpha val="60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endParaRPr lang="en-US" altLang="en-US" sz="1350">
              <a:latin typeface="Arial" panose="020B0604020202020204" pitchFamily="34" charset="0"/>
            </a:endParaRPr>
          </a:p>
        </p:txBody>
      </p:sp>
      <p:sp>
        <p:nvSpPr>
          <p:cNvPr id="10" name="Oval 14">
            <a:extLst>
              <a:ext uri="{FF2B5EF4-FFF2-40B4-BE49-F238E27FC236}">
                <a16:creationId xmlns:a16="http://schemas.microsoft.com/office/drawing/2014/main" id="{EDCDD02C-7F5B-F948-4E2A-26A0690080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7753" y="4831961"/>
            <a:ext cx="171450" cy="171450"/>
          </a:xfrm>
          <a:prstGeom prst="ellipse">
            <a:avLst/>
          </a:prstGeom>
          <a:solidFill>
            <a:srgbClr val="FF6600">
              <a:alpha val="60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endParaRPr lang="en-US" altLang="en-US" sz="1350">
              <a:latin typeface="Arial" panose="020B0604020202020204" pitchFamily="34" charset="0"/>
            </a:endParaRPr>
          </a:p>
        </p:txBody>
      </p:sp>
      <p:sp>
        <p:nvSpPr>
          <p:cNvPr id="11" name="Oval 15">
            <a:extLst>
              <a:ext uri="{FF2B5EF4-FFF2-40B4-BE49-F238E27FC236}">
                <a16:creationId xmlns:a16="http://schemas.microsoft.com/office/drawing/2014/main" id="{2B2639D0-43AE-AB73-58B8-0BCCF95653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7803" y="4831961"/>
            <a:ext cx="171450" cy="171450"/>
          </a:xfrm>
          <a:prstGeom prst="ellipse">
            <a:avLst/>
          </a:prstGeom>
          <a:solidFill>
            <a:srgbClr val="FF6600">
              <a:alpha val="60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endParaRPr lang="en-US" altLang="en-US" sz="1350">
              <a:latin typeface="Arial" panose="020B0604020202020204" pitchFamily="34" charset="0"/>
            </a:endParaRPr>
          </a:p>
        </p:txBody>
      </p:sp>
      <p:sp>
        <p:nvSpPr>
          <p:cNvPr id="12" name="Oval 16">
            <a:extLst>
              <a:ext uri="{FF2B5EF4-FFF2-40B4-BE49-F238E27FC236}">
                <a16:creationId xmlns:a16="http://schemas.microsoft.com/office/drawing/2014/main" id="{31F26635-5987-8C3C-13F3-5553748E76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1482" y="4805767"/>
            <a:ext cx="171450" cy="171450"/>
          </a:xfrm>
          <a:prstGeom prst="ellipse">
            <a:avLst/>
          </a:prstGeom>
          <a:solidFill>
            <a:srgbClr val="FF6600">
              <a:alpha val="60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endParaRPr lang="en-US" altLang="en-US" sz="1350">
              <a:latin typeface="Arial" panose="020B0604020202020204" pitchFamily="34" charset="0"/>
            </a:endParaRPr>
          </a:p>
        </p:txBody>
      </p:sp>
      <p:sp>
        <p:nvSpPr>
          <p:cNvPr id="13" name="Oval 17">
            <a:extLst>
              <a:ext uri="{FF2B5EF4-FFF2-40B4-BE49-F238E27FC236}">
                <a16:creationId xmlns:a16="http://schemas.microsoft.com/office/drawing/2014/main" id="{E6FBDE03-56CD-F5FC-D124-9A14D60133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2003" y="4489061"/>
            <a:ext cx="171450" cy="171450"/>
          </a:xfrm>
          <a:prstGeom prst="ellipse">
            <a:avLst/>
          </a:prstGeom>
          <a:solidFill>
            <a:srgbClr val="FF6600">
              <a:alpha val="60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endParaRPr lang="en-US" altLang="en-US" sz="1350">
              <a:latin typeface="Arial" panose="020B0604020202020204" pitchFamily="34" charset="0"/>
            </a:endParaRPr>
          </a:p>
        </p:txBody>
      </p:sp>
      <p:sp>
        <p:nvSpPr>
          <p:cNvPr id="14" name="Oval 18">
            <a:extLst>
              <a:ext uri="{FF2B5EF4-FFF2-40B4-BE49-F238E27FC236}">
                <a16:creationId xmlns:a16="http://schemas.microsoft.com/office/drawing/2014/main" id="{4302FD6E-EFFB-27AE-DBF5-47E78576F3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9203" y="4489061"/>
            <a:ext cx="171450" cy="171450"/>
          </a:xfrm>
          <a:prstGeom prst="ellipse">
            <a:avLst/>
          </a:prstGeom>
          <a:solidFill>
            <a:srgbClr val="FF6600">
              <a:alpha val="60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endParaRPr lang="en-US" altLang="en-US" sz="1350">
              <a:latin typeface="Arial" panose="020B0604020202020204" pitchFamily="34" charset="0"/>
            </a:endParaRPr>
          </a:p>
        </p:txBody>
      </p:sp>
      <p:sp>
        <p:nvSpPr>
          <p:cNvPr id="15" name="Oval 19">
            <a:extLst>
              <a:ext uri="{FF2B5EF4-FFF2-40B4-BE49-F238E27FC236}">
                <a16:creationId xmlns:a16="http://schemas.microsoft.com/office/drawing/2014/main" id="{6E471EA6-B39C-481C-A09D-10E5A270B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2103" y="2164961"/>
            <a:ext cx="171450" cy="171450"/>
          </a:xfrm>
          <a:prstGeom prst="ellipse">
            <a:avLst/>
          </a:prstGeom>
          <a:solidFill>
            <a:srgbClr val="FF6600">
              <a:alpha val="60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endParaRPr lang="en-US" altLang="en-US" sz="1350">
              <a:latin typeface="Arial" panose="020B0604020202020204" pitchFamily="34" charset="0"/>
            </a:endParaRPr>
          </a:p>
        </p:txBody>
      </p:sp>
      <p:sp>
        <p:nvSpPr>
          <p:cNvPr id="16" name="Line 20">
            <a:extLst>
              <a:ext uri="{FF2B5EF4-FFF2-40B4-BE49-F238E27FC236}">
                <a16:creationId xmlns:a16="http://schemas.microsoft.com/office/drawing/2014/main" id="{43A6B1EA-A024-87D6-45F6-6F3392362FD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990553" y="5003411"/>
            <a:ext cx="114300" cy="2286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17" name="Line 21">
            <a:extLst>
              <a:ext uri="{FF2B5EF4-FFF2-40B4-BE49-F238E27FC236}">
                <a16:creationId xmlns:a16="http://schemas.microsoft.com/office/drawing/2014/main" id="{8C5983F6-D6DE-B17E-1CFD-33FF194B0BC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047704" y="4946261"/>
            <a:ext cx="325041" cy="292894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18" name="Line 22">
            <a:extLst>
              <a:ext uri="{FF2B5EF4-FFF2-40B4-BE49-F238E27FC236}">
                <a16:creationId xmlns:a16="http://schemas.microsoft.com/office/drawing/2014/main" id="{33D27471-7A28-FC03-8AE0-E68ECA8CA89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15607" y="4946261"/>
            <a:ext cx="432197" cy="28575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19" name="Line 25">
            <a:extLst>
              <a:ext uri="{FF2B5EF4-FFF2-40B4-BE49-F238E27FC236}">
                <a16:creationId xmlns:a16="http://schemas.microsoft.com/office/drawing/2014/main" id="{1F2AA975-4FAD-6FC7-C952-2B1ACA60D6A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771729" y="4977218"/>
            <a:ext cx="30956" cy="21788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20" name="Line 26">
            <a:extLst>
              <a:ext uri="{FF2B5EF4-FFF2-40B4-BE49-F238E27FC236}">
                <a16:creationId xmlns:a16="http://schemas.microsoft.com/office/drawing/2014/main" id="{B6D5B5EE-4D52-E426-1BEF-45090DF99A2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562054" y="5003411"/>
            <a:ext cx="175022" cy="2286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21" name="Line 27">
            <a:extLst>
              <a:ext uri="{FF2B5EF4-FFF2-40B4-BE49-F238E27FC236}">
                <a16:creationId xmlns:a16="http://schemas.microsoft.com/office/drawing/2014/main" id="{7547404A-78FE-F162-3CDF-DD47944A727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333453" y="4603361"/>
            <a:ext cx="171450" cy="2286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22" name="Line 28">
            <a:extLst>
              <a:ext uri="{FF2B5EF4-FFF2-40B4-BE49-F238E27FC236}">
                <a16:creationId xmlns:a16="http://schemas.microsoft.com/office/drawing/2014/main" id="{79551EED-6239-FFD9-C7DA-036FD187FD3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90553" y="4603361"/>
            <a:ext cx="171450" cy="2286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23" name="Line 29">
            <a:extLst>
              <a:ext uri="{FF2B5EF4-FFF2-40B4-BE49-F238E27FC236}">
                <a16:creationId xmlns:a16="http://schemas.microsoft.com/office/drawing/2014/main" id="{2EB5639A-4243-3D99-F815-B371210758F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62053" y="4660511"/>
            <a:ext cx="114300" cy="17145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24" name="Line 30">
            <a:extLst>
              <a:ext uri="{FF2B5EF4-FFF2-40B4-BE49-F238E27FC236}">
                <a16:creationId xmlns:a16="http://schemas.microsoft.com/office/drawing/2014/main" id="{7FE09AF8-DAC2-0514-573E-887DF873980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733503" y="4660511"/>
            <a:ext cx="171450" cy="17145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25" name="Line 31">
            <a:extLst>
              <a:ext uri="{FF2B5EF4-FFF2-40B4-BE49-F238E27FC236}">
                <a16:creationId xmlns:a16="http://schemas.microsoft.com/office/drawing/2014/main" id="{5719A7F3-3141-EF8B-DE2D-2FB09441F86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64472" y="2309027"/>
            <a:ext cx="126206" cy="21074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26" name="Line 32">
            <a:extLst>
              <a:ext uri="{FF2B5EF4-FFF2-40B4-BE49-F238E27FC236}">
                <a16:creationId xmlns:a16="http://schemas.microsoft.com/office/drawing/2014/main" id="{F8C4F95F-BA82-51F8-7412-57511A5252F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106170" y="2309027"/>
            <a:ext cx="101203" cy="21074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27" name="Oval 33">
            <a:extLst>
              <a:ext uri="{FF2B5EF4-FFF2-40B4-BE49-F238E27FC236}">
                <a16:creationId xmlns:a16="http://schemas.microsoft.com/office/drawing/2014/main" id="{22BAD9FE-F23A-3BFD-F77F-FA399C9202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5822" y="3319867"/>
            <a:ext cx="171450" cy="171450"/>
          </a:xfrm>
          <a:prstGeom prst="ellipse">
            <a:avLst/>
          </a:prstGeom>
          <a:solidFill>
            <a:srgbClr val="FF6600">
              <a:alpha val="60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endParaRPr lang="en-US" altLang="en-US" sz="1350">
              <a:latin typeface="Arial" panose="020B0604020202020204" pitchFamily="34" charset="0"/>
            </a:endParaRPr>
          </a:p>
        </p:txBody>
      </p:sp>
      <p:sp>
        <p:nvSpPr>
          <p:cNvPr id="28" name="Oval 34">
            <a:extLst>
              <a:ext uri="{FF2B5EF4-FFF2-40B4-BE49-F238E27FC236}">
                <a16:creationId xmlns:a16="http://schemas.microsoft.com/office/drawing/2014/main" id="{FC3DA021-26BF-AFDB-F4F2-EE4FD7ED5D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7322" y="3319867"/>
            <a:ext cx="171450" cy="171450"/>
          </a:xfrm>
          <a:prstGeom prst="ellipse">
            <a:avLst/>
          </a:prstGeom>
          <a:solidFill>
            <a:srgbClr val="FF6600">
              <a:alpha val="60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endParaRPr lang="en-US" altLang="en-US" sz="1350">
              <a:latin typeface="Arial" panose="020B0604020202020204" pitchFamily="34" charset="0"/>
            </a:endParaRPr>
          </a:p>
        </p:txBody>
      </p:sp>
      <p:sp>
        <p:nvSpPr>
          <p:cNvPr id="29" name="Oval 35">
            <a:extLst>
              <a:ext uri="{FF2B5EF4-FFF2-40B4-BE49-F238E27FC236}">
                <a16:creationId xmlns:a16="http://schemas.microsoft.com/office/drawing/2014/main" id="{509F4EC9-7478-69F5-05CB-782FFDA969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7372" y="3319867"/>
            <a:ext cx="171450" cy="171450"/>
          </a:xfrm>
          <a:prstGeom prst="ellipse">
            <a:avLst/>
          </a:prstGeom>
          <a:solidFill>
            <a:srgbClr val="FF6600">
              <a:alpha val="60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endParaRPr lang="en-US" altLang="en-US" sz="1350">
              <a:latin typeface="Arial" panose="020B0604020202020204" pitchFamily="34" charset="0"/>
            </a:endParaRPr>
          </a:p>
        </p:txBody>
      </p:sp>
      <p:sp>
        <p:nvSpPr>
          <p:cNvPr id="30" name="Oval 36">
            <a:extLst>
              <a:ext uri="{FF2B5EF4-FFF2-40B4-BE49-F238E27FC236}">
                <a16:creationId xmlns:a16="http://schemas.microsoft.com/office/drawing/2014/main" id="{6DEFFC7A-1457-797B-7B31-74FD979728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0272" y="3319867"/>
            <a:ext cx="171450" cy="171450"/>
          </a:xfrm>
          <a:prstGeom prst="ellipse">
            <a:avLst/>
          </a:prstGeom>
          <a:solidFill>
            <a:srgbClr val="FF6600">
              <a:alpha val="60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endParaRPr lang="en-US" altLang="en-US" sz="1350">
              <a:latin typeface="Arial" panose="020B0604020202020204" pitchFamily="34" charset="0"/>
            </a:endParaRPr>
          </a:p>
        </p:txBody>
      </p:sp>
      <p:sp>
        <p:nvSpPr>
          <p:cNvPr id="31" name="Oval 37">
            <a:extLst>
              <a:ext uri="{FF2B5EF4-FFF2-40B4-BE49-F238E27FC236}">
                <a16:creationId xmlns:a16="http://schemas.microsoft.com/office/drawing/2014/main" id="{002B1ECF-283C-8082-AD17-CB89023A3D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1572" y="2976967"/>
            <a:ext cx="171450" cy="171450"/>
          </a:xfrm>
          <a:prstGeom prst="ellipse">
            <a:avLst/>
          </a:prstGeom>
          <a:solidFill>
            <a:srgbClr val="FF6600">
              <a:alpha val="60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endParaRPr lang="en-US" altLang="en-US" sz="1350">
              <a:latin typeface="Arial" panose="020B0604020202020204" pitchFamily="34" charset="0"/>
            </a:endParaRPr>
          </a:p>
        </p:txBody>
      </p:sp>
      <p:sp>
        <p:nvSpPr>
          <p:cNvPr id="32" name="Oval 38">
            <a:extLst>
              <a:ext uri="{FF2B5EF4-FFF2-40B4-BE49-F238E27FC236}">
                <a16:creationId xmlns:a16="http://schemas.microsoft.com/office/drawing/2014/main" id="{8075CB78-DFF3-9720-CEF7-EC291A7FE5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8772" y="2976967"/>
            <a:ext cx="171450" cy="171450"/>
          </a:xfrm>
          <a:prstGeom prst="ellipse">
            <a:avLst/>
          </a:prstGeom>
          <a:solidFill>
            <a:srgbClr val="FF6600">
              <a:alpha val="60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endParaRPr lang="en-US" altLang="en-US" sz="1350">
              <a:latin typeface="Arial" panose="020B0604020202020204" pitchFamily="34" charset="0"/>
            </a:endParaRPr>
          </a:p>
        </p:txBody>
      </p:sp>
      <p:sp>
        <p:nvSpPr>
          <p:cNvPr id="33" name="Oval 39">
            <a:extLst>
              <a:ext uri="{FF2B5EF4-FFF2-40B4-BE49-F238E27FC236}">
                <a16:creationId xmlns:a16="http://schemas.microsoft.com/office/drawing/2014/main" id="{1DF0B28D-067D-34B3-401C-4AE9C0ED21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8822" y="2976967"/>
            <a:ext cx="171450" cy="171450"/>
          </a:xfrm>
          <a:prstGeom prst="ellipse">
            <a:avLst/>
          </a:prstGeom>
          <a:solidFill>
            <a:srgbClr val="FF6600">
              <a:alpha val="60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endParaRPr lang="en-US" altLang="en-US" sz="1350">
              <a:latin typeface="Arial" panose="020B0604020202020204" pitchFamily="34" charset="0"/>
            </a:endParaRPr>
          </a:p>
        </p:txBody>
      </p:sp>
      <p:sp>
        <p:nvSpPr>
          <p:cNvPr id="34" name="Line 40">
            <a:extLst>
              <a:ext uri="{FF2B5EF4-FFF2-40B4-BE49-F238E27FC236}">
                <a16:creationId xmlns:a16="http://schemas.microsoft.com/office/drawing/2014/main" id="{DA1C8FF6-DDD4-61FF-5515-8CBA1DD2CC7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693022" y="3091267"/>
            <a:ext cx="171450" cy="2286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35" name="Line 41">
            <a:extLst>
              <a:ext uri="{FF2B5EF4-FFF2-40B4-BE49-F238E27FC236}">
                <a16:creationId xmlns:a16="http://schemas.microsoft.com/office/drawing/2014/main" id="{F0A885D1-187B-E7BB-D96C-366FF272390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50122" y="3091267"/>
            <a:ext cx="171450" cy="2286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36" name="Line 42">
            <a:extLst>
              <a:ext uri="{FF2B5EF4-FFF2-40B4-BE49-F238E27FC236}">
                <a16:creationId xmlns:a16="http://schemas.microsoft.com/office/drawing/2014/main" id="{29BA7C7B-B756-A23A-475C-7DB2114B728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93022" y="2691217"/>
            <a:ext cx="514350" cy="3429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37" name="Line 43">
            <a:extLst>
              <a:ext uri="{FF2B5EF4-FFF2-40B4-BE49-F238E27FC236}">
                <a16:creationId xmlns:a16="http://schemas.microsoft.com/office/drawing/2014/main" id="{EE918184-6619-89FA-D17B-1817BE7E218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093072" y="3148417"/>
            <a:ext cx="171450" cy="17145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38" name="Line 44">
            <a:extLst>
              <a:ext uri="{FF2B5EF4-FFF2-40B4-BE49-F238E27FC236}">
                <a16:creationId xmlns:a16="http://schemas.microsoft.com/office/drawing/2014/main" id="{7745E53C-5983-B5ED-BE70-F1D5063885C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21672" y="3148417"/>
            <a:ext cx="114300" cy="17145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39" name="Line 45">
            <a:extLst>
              <a:ext uri="{FF2B5EF4-FFF2-40B4-BE49-F238E27FC236}">
                <a16:creationId xmlns:a16="http://schemas.microsoft.com/office/drawing/2014/main" id="{2E773D20-C034-4321-0CD4-84F01D2A8BC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493122" y="3148417"/>
            <a:ext cx="114300" cy="17145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40" name="Line 46">
            <a:extLst>
              <a:ext uri="{FF2B5EF4-FFF2-40B4-BE49-F238E27FC236}">
                <a16:creationId xmlns:a16="http://schemas.microsoft.com/office/drawing/2014/main" id="{C2BD49CC-6D34-18FE-79C0-8B870CA6795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047703" y="4260461"/>
            <a:ext cx="171450" cy="2286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41" name="Line 47">
            <a:extLst>
              <a:ext uri="{FF2B5EF4-FFF2-40B4-BE49-F238E27FC236}">
                <a16:creationId xmlns:a16="http://schemas.microsoft.com/office/drawing/2014/main" id="{D480E622-3A52-2ADC-BC5F-F494D59608A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33503" y="4317611"/>
            <a:ext cx="57150" cy="17145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42" name="Line 48">
            <a:extLst>
              <a:ext uri="{FF2B5EF4-FFF2-40B4-BE49-F238E27FC236}">
                <a16:creationId xmlns:a16="http://schemas.microsoft.com/office/drawing/2014/main" id="{5F4F3CC3-E90C-E612-784E-1C0D3972F5F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619203" y="4317611"/>
            <a:ext cx="57150" cy="17145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43" name="Line 49">
            <a:extLst>
              <a:ext uri="{FF2B5EF4-FFF2-40B4-BE49-F238E27FC236}">
                <a16:creationId xmlns:a16="http://schemas.microsoft.com/office/drawing/2014/main" id="{2D2A7C34-D202-4757-5338-DE6AAEB6B84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76303" y="4317611"/>
            <a:ext cx="57150" cy="17145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44" name="Line 50">
            <a:extLst>
              <a:ext uri="{FF2B5EF4-FFF2-40B4-BE49-F238E27FC236}">
                <a16:creationId xmlns:a16="http://schemas.microsoft.com/office/drawing/2014/main" id="{AE4A3EDA-61D9-ECAE-8CFA-0497E234FDE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350122" y="3491317"/>
            <a:ext cx="57150" cy="2286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45" name="Line 51">
            <a:extLst>
              <a:ext uri="{FF2B5EF4-FFF2-40B4-BE49-F238E27FC236}">
                <a16:creationId xmlns:a16="http://schemas.microsoft.com/office/drawing/2014/main" id="{FC565A14-CFB7-7F31-0767-51D85D2100C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07322" y="3491317"/>
            <a:ext cx="57150" cy="17145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46" name="Line 52">
            <a:extLst>
              <a:ext uri="{FF2B5EF4-FFF2-40B4-BE49-F238E27FC236}">
                <a16:creationId xmlns:a16="http://schemas.microsoft.com/office/drawing/2014/main" id="{1102EA8F-E623-510D-16F7-BF3CA1BCBAD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921622" y="3491317"/>
            <a:ext cx="57150" cy="17145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47" name="Line 53">
            <a:extLst>
              <a:ext uri="{FF2B5EF4-FFF2-40B4-BE49-F238E27FC236}">
                <a16:creationId xmlns:a16="http://schemas.microsoft.com/office/drawing/2014/main" id="{EF39AB5E-A1C3-312B-369C-040E333C849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321672" y="3491317"/>
            <a:ext cx="57150" cy="17145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48" name="Line 54">
            <a:extLst>
              <a:ext uri="{FF2B5EF4-FFF2-40B4-BE49-F238E27FC236}">
                <a16:creationId xmlns:a16="http://schemas.microsoft.com/office/drawing/2014/main" id="{0FFD73D4-EC1B-B528-18CB-E659229A166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07372" y="3491317"/>
            <a:ext cx="57150" cy="17145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49" name="Line 55">
            <a:extLst>
              <a:ext uri="{FF2B5EF4-FFF2-40B4-BE49-F238E27FC236}">
                <a16:creationId xmlns:a16="http://schemas.microsoft.com/office/drawing/2014/main" id="{DF5D3CAF-D45B-943E-19AF-2C2306A68BC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50272" y="3491317"/>
            <a:ext cx="57150" cy="17145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50" name="Line 56">
            <a:extLst>
              <a:ext uri="{FF2B5EF4-FFF2-40B4-BE49-F238E27FC236}">
                <a16:creationId xmlns:a16="http://schemas.microsoft.com/office/drawing/2014/main" id="{A5239C82-6094-8C1E-A8C5-F73486A78FD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664572" y="3491317"/>
            <a:ext cx="57150" cy="17145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51" name="Line 57">
            <a:extLst>
              <a:ext uri="{FF2B5EF4-FFF2-40B4-BE49-F238E27FC236}">
                <a16:creationId xmlns:a16="http://schemas.microsoft.com/office/drawing/2014/main" id="{C06B2CF2-78EC-F138-91CB-1BCD05305D8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47828" y="1933979"/>
            <a:ext cx="0" cy="2286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52" name="Text Box 58">
            <a:extLst>
              <a:ext uri="{FF2B5EF4-FFF2-40B4-BE49-F238E27FC236}">
                <a16:creationId xmlns:a16="http://schemas.microsoft.com/office/drawing/2014/main" id="{6752BB4C-6833-2ECC-B511-4D2B3E0EDE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5922" y="3834217"/>
            <a:ext cx="232756" cy="417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50000"/>
              </a:lnSpc>
              <a:spcBef>
                <a:spcPct val="0"/>
              </a:spcBef>
              <a:buFontTx/>
              <a:buNone/>
            </a:pPr>
            <a:r>
              <a:rPr lang="en-US" altLang="en-US" sz="1350" b="1">
                <a:latin typeface="Arial" panose="020B0604020202020204" pitchFamily="34" charset="0"/>
              </a:rPr>
              <a:t>.</a:t>
            </a:r>
          </a:p>
          <a:p>
            <a:pPr>
              <a:lnSpc>
                <a:spcPct val="50000"/>
              </a:lnSpc>
              <a:spcBef>
                <a:spcPct val="0"/>
              </a:spcBef>
              <a:buFontTx/>
              <a:buNone/>
            </a:pPr>
            <a:r>
              <a:rPr lang="en-US" altLang="en-US" sz="1350" b="1">
                <a:latin typeface="Arial" panose="020B0604020202020204" pitchFamily="34" charset="0"/>
              </a:rPr>
              <a:t>.</a:t>
            </a:r>
          </a:p>
          <a:p>
            <a:pPr>
              <a:lnSpc>
                <a:spcPct val="50000"/>
              </a:lnSpc>
              <a:spcBef>
                <a:spcPct val="0"/>
              </a:spcBef>
              <a:buFontTx/>
              <a:buNone/>
            </a:pPr>
            <a:r>
              <a:rPr lang="en-US" altLang="en-US" sz="1350" b="1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53" name="Line 59">
            <a:extLst>
              <a:ext uri="{FF2B5EF4-FFF2-40B4-BE49-F238E27FC236}">
                <a16:creationId xmlns:a16="http://schemas.microsoft.com/office/drawing/2014/main" id="{07C52684-BDAF-E40B-D6D6-B006B4A6D0C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35872" y="2691217"/>
            <a:ext cx="171450" cy="28575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54" name="Oval 60">
            <a:extLst>
              <a:ext uri="{FF2B5EF4-FFF2-40B4-BE49-F238E27FC236}">
                <a16:creationId xmlns:a16="http://schemas.microsoft.com/office/drawing/2014/main" id="{7919075C-1D60-DFCD-9F5E-A4A7A01A1D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0172" y="2519767"/>
            <a:ext cx="171450" cy="171450"/>
          </a:xfrm>
          <a:prstGeom prst="ellipse">
            <a:avLst/>
          </a:prstGeom>
          <a:solidFill>
            <a:srgbClr val="FF6600">
              <a:alpha val="60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endParaRPr lang="en-US" altLang="en-US" sz="1350">
              <a:latin typeface="Arial" panose="020B0604020202020204" pitchFamily="34" charset="0"/>
            </a:endParaRPr>
          </a:p>
        </p:txBody>
      </p:sp>
      <p:sp>
        <p:nvSpPr>
          <p:cNvPr id="55" name="Oval 61">
            <a:extLst>
              <a:ext uri="{FF2B5EF4-FFF2-40B4-BE49-F238E27FC236}">
                <a16:creationId xmlns:a16="http://schemas.microsoft.com/office/drawing/2014/main" id="{311C0C33-ABE1-1A1A-875B-9BC5AFFEBB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0222" y="2519767"/>
            <a:ext cx="171450" cy="171450"/>
          </a:xfrm>
          <a:prstGeom prst="ellipse">
            <a:avLst/>
          </a:prstGeom>
          <a:solidFill>
            <a:srgbClr val="FF6600">
              <a:alpha val="60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endParaRPr lang="en-US" altLang="en-US" sz="1350">
              <a:latin typeface="Arial" panose="020B0604020202020204" pitchFamily="34" charset="0"/>
            </a:endParaRPr>
          </a:p>
        </p:txBody>
      </p:sp>
      <p:sp>
        <p:nvSpPr>
          <p:cNvPr id="56" name="Line 62">
            <a:extLst>
              <a:ext uri="{FF2B5EF4-FFF2-40B4-BE49-F238E27FC236}">
                <a16:creationId xmlns:a16="http://schemas.microsoft.com/office/drawing/2014/main" id="{0F7C0182-CF6A-DBEC-0851-7758C2FA0F5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864472" y="2691217"/>
            <a:ext cx="171450" cy="28575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57" name="Line 63">
            <a:extLst>
              <a:ext uri="{FF2B5EF4-FFF2-40B4-BE49-F238E27FC236}">
                <a16:creationId xmlns:a16="http://schemas.microsoft.com/office/drawing/2014/main" id="{7394F585-790A-E405-841A-0F91E025601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264522" y="2691217"/>
            <a:ext cx="171450" cy="28575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58" name="Line 64">
            <a:extLst>
              <a:ext uri="{FF2B5EF4-FFF2-40B4-BE49-F238E27FC236}">
                <a16:creationId xmlns:a16="http://schemas.microsoft.com/office/drawing/2014/main" id="{9FA22ECB-33F2-D5A9-F87A-798404EA8DC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350122" y="3491317"/>
            <a:ext cx="57150" cy="2286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59" name="Oval 65">
            <a:extLst>
              <a:ext uri="{FF2B5EF4-FFF2-40B4-BE49-F238E27FC236}">
                <a16:creationId xmlns:a16="http://schemas.microsoft.com/office/drawing/2014/main" id="{5C2FBADE-78CE-C9F7-D332-2FB29407B7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4966" y="4495014"/>
            <a:ext cx="171450" cy="171450"/>
          </a:xfrm>
          <a:prstGeom prst="ellipse">
            <a:avLst/>
          </a:prstGeom>
          <a:solidFill>
            <a:srgbClr val="FF6600">
              <a:alpha val="60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endParaRPr lang="en-US" altLang="en-US" sz="1350">
              <a:latin typeface="Arial" panose="020B0604020202020204" pitchFamily="34" charset="0"/>
            </a:endParaRPr>
          </a:p>
        </p:txBody>
      </p:sp>
      <p:sp>
        <p:nvSpPr>
          <p:cNvPr id="60" name="Line 66">
            <a:extLst>
              <a:ext uri="{FF2B5EF4-FFF2-40B4-BE49-F238E27FC236}">
                <a16:creationId xmlns:a16="http://schemas.microsoft.com/office/drawing/2014/main" id="{7949853D-3CA3-4F4D-6425-CEE02A1EDAB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47815" y="4656940"/>
            <a:ext cx="158354" cy="183356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1" name="Line 68">
            <a:extLst>
              <a:ext uri="{FF2B5EF4-FFF2-40B4-BE49-F238E27FC236}">
                <a16:creationId xmlns:a16="http://schemas.microsoft.com/office/drawing/2014/main" id="{B59E40C4-E429-472C-4B0F-7E7BDBE2C79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20457" y="4321183"/>
            <a:ext cx="57150" cy="17145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" name="Line 69">
            <a:extLst>
              <a:ext uri="{FF2B5EF4-FFF2-40B4-BE49-F238E27FC236}">
                <a16:creationId xmlns:a16="http://schemas.microsoft.com/office/drawing/2014/main" id="{86CD98BC-3EEC-D04F-DA60-829D39FEAA9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006157" y="4321183"/>
            <a:ext cx="57150" cy="17145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3" name="Oval 89">
            <a:extLst>
              <a:ext uri="{FF2B5EF4-FFF2-40B4-BE49-F238E27FC236}">
                <a16:creationId xmlns:a16="http://schemas.microsoft.com/office/drawing/2014/main" id="{9C7E1C26-5AE1-F88A-E483-84CCA2DF26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3172" y="4462867"/>
            <a:ext cx="171450" cy="171450"/>
          </a:xfrm>
          <a:prstGeom prst="ellipse">
            <a:avLst/>
          </a:prstGeom>
          <a:solidFill>
            <a:srgbClr val="FF6600">
              <a:alpha val="60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endParaRPr lang="en-US" altLang="en-US" sz="1350">
              <a:latin typeface="Arial" panose="020B0604020202020204" pitchFamily="34" charset="0"/>
            </a:endParaRPr>
          </a:p>
        </p:txBody>
      </p:sp>
      <p:sp>
        <p:nvSpPr>
          <p:cNvPr id="64" name="Line 90">
            <a:extLst>
              <a:ext uri="{FF2B5EF4-FFF2-40B4-BE49-F238E27FC236}">
                <a16:creationId xmlns:a16="http://schemas.microsoft.com/office/drawing/2014/main" id="{48803C15-D117-4A42-2EDA-386CA049833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08663" y="4289036"/>
            <a:ext cx="57150" cy="17145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5" name="Line 91">
            <a:extLst>
              <a:ext uri="{FF2B5EF4-FFF2-40B4-BE49-F238E27FC236}">
                <a16:creationId xmlns:a16="http://schemas.microsoft.com/office/drawing/2014/main" id="{FEB206DC-F1E7-E887-A7CD-A178617C2D8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894363" y="4289036"/>
            <a:ext cx="57150" cy="17145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6" name="Oval 93">
            <a:extLst>
              <a:ext uri="{FF2B5EF4-FFF2-40B4-BE49-F238E27FC236}">
                <a16:creationId xmlns:a16="http://schemas.microsoft.com/office/drawing/2014/main" id="{9EEA5FB1-F7FC-6DB6-D25E-DD52F54A06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9409" y="4467629"/>
            <a:ext cx="171450" cy="171450"/>
          </a:xfrm>
          <a:prstGeom prst="ellipse">
            <a:avLst/>
          </a:prstGeom>
          <a:solidFill>
            <a:srgbClr val="FF6600">
              <a:alpha val="60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endParaRPr lang="en-US" altLang="en-US" sz="1350">
              <a:latin typeface="Arial" panose="020B0604020202020204" pitchFamily="34" charset="0"/>
            </a:endParaRPr>
          </a:p>
        </p:txBody>
      </p:sp>
      <p:sp>
        <p:nvSpPr>
          <p:cNvPr id="67" name="Line 95">
            <a:extLst>
              <a:ext uri="{FF2B5EF4-FFF2-40B4-BE49-F238E27FC236}">
                <a16:creationId xmlns:a16="http://schemas.microsoft.com/office/drawing/2014/main" id="{32C7E826-F5DF-6987-88D5-D3803364937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270600" y="4293798"/>
            <a:ext cx="57150" cy="17145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" name="Oval 96">
            <a:extLst>
              <a:ext uri="{FF2B5EF4-FFF2-40B4-BE49-F238E27FC236}">
                <a16:creationId xmlns:a16="http://schemas.microsoft.com/office/drawing/2014/main" id="{2B75F74C-9F07-2AA6-302C-63091262E7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8609" y="4483108"/>
            <a:ext cx="171450" cy="171450"/>
          </a:xfrm>
          <a:prstGeom prst="ellipse">
            <a:avLst/>
          </a:prstGeom>
          <a:solidFill>
            <a:srgbClr val="FF6600">
              <a:alpha val="60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endParaRPr lang="en-US" altLang="en-US" sz="1350">
              <a:latin typeface="Arial" panose="020B0604020202020204" pitchFamily="34" charset="0"/>
            </a:endParaRPr>
          </a:p>
        </p:txBody>
      </p:sp>
      <p:sp>
        <p:nvSpPr>
          <p:cNvPr id="69" name="Line 97">
            <a:extLst>
              <a:ext uri="{FF2B5EF4-FFF2-40B4-BE49-F238E27FC236}">
                <a16:creationId xmlns:a16="http://schemas.microsoft.com/office/drawing/2014/main" id="{0ECCA831-4DE7-F180-8B2B-3DDFDB538F9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94100" y="4309277"/>
            <a:ext cx="57150" cy="17145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70" name="Line 98">
            <a:extLst>
              <a:ext uri="{FF2B5EF4-FFF2-40B4-BE49-F238E27FC236}">
                <a16:creationId xmlns:a16="http://schemas.microsoft.com/office/drawing/2014/main" id="{8CC2C970-7C63-4168-8CE2-6D9491DCD38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679800" y="4309277"/>
            <a:ext cx="57150" cy="17145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71" name="Oval 99">
            <a:extLst>
              <a:ext uri="{FF2B5EF4-FFF2-40B4-BE49-F238E27FC236}">
                <a16:creationId xmlns:a16="http://schemas.microsoft.com/office/drawing/2014/main" id="{EB7DC364-718D-6474-E09C-55D7C31384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3672" y="4795052"/>
            <a:ext cx="171450" cy="171450"/>
          </a:xfrm>
          <a:prstGeom prst="ellipse">
            <a:avLst/>
          </a:prstGeom>
          <a:solidFill>
            <a:srgbClr val="FF6600">
              <a:alpha val="60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endParaRPr lang="en-US" altLang="en-US" sz="1350">
              <a:latin typeface="Arial" panose="020B0604020202020204" pitchFamily="34" charset="0"/>
            </a:endParaRPr>
          </a:p>
        </p:txBody>
      </p:sp>
      <p:sp>
        <p:nvSpPr>
          <p:cNvPr id="72" name="Line 100">
            <a:extLst>
              <a:ext uri="{FF2B5EF4-FFF2-40B4-BE49-F238E27FC236}">
                <a16:creationId xmlns:a16="http://schemas.microsoft.com/office/drawing/2014/main" id="{D320F277-3F2B-8986-FF29-639465CBBB6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99164" y="4643843"/>
            <a:ext cx="144065" cy="148829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73" name="Line 101">
            <a:extLst>
              <a:ext uri="{FF2B5EF4-FFF2-40B4-BE49-F238E27FC236}">
                <a16:creationId xmlns:a16="http://schemas.microsoft.com/office/drawing/2014/main" id="{48B0A27D-7CBB-D317-EEE0-25207F5ECFA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997947" y="4621220"/>
            <a:ext cx="144066" cy="17145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74" name="Line 102">
            <a:extLst>
              <a:ext uri="{FF2B5EF4-FFF2-40B4-BE49-F238E27FC236}">
                <a16:creationId xmlns:a16="http://schemas.microsoft.com/office/drawing/2014/main" id="{08F69643-E32D-B268-CE2E-6BD4270FA28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09829" y="4625983"/>
            <a:ext cx="117872" cy="17264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75" name="Line 103">
            <a:extLst>
              <a:ext uri="{FF2B5EF4-FFF2-40B4-BE49-F238E27FC236}">
                <a16:creationId xmlns:a16="http://schemas.microsoft.com/office/drawing/2014/main" id="{336AFCA8-AC5F-E0EE-B9D2-7A2D9FD2DA8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772669" y="4664084"/>
            <a:ext cx="122634" cy="18216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76" name="Line 105">
            <a:extLst>
              <a:ext uri="{FF2B5EF4-FFF2-40B4-BE49-F238E27FC236}">
                <a16:creationId xmlns:a16="http://schemas.microsoft.com/office/drawing/2014/main" id="{EC934C5D-55DC-F0E2-463D-7E351B47555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67017" y="4954595"/>
            <a:ext cx="1191" cy="24765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77" name="Oval 106">
            <a:extLst>
              <a:ext uri="{FF2B5EF4-FFF2-40B4-BE49-F238E27FC236}">
                <a16:creationId xmlns:a16="http://schemas.microsoft.com/office/drawing/2014/main" id="{2CBE1AB3-1657-9C9E-8325-02DBC6E251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7478" y="5201054"/>
            <a:ext cx="171450" cy="171450"/>
          </a:xfrm>
          <a:prstGeom prst="ellipse">
            <a:avLst/>
          </a:prstGeom>
          <a:solidFill>
            <a:srgbClr val="FF6600">
              <a:alpha val="60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endParaRPr lang="en-US" altLang="en-US" sz="1350">
              <a:latin typeface="Arial" panose="020B0604020202020204" pitchFamily="34" charset="0"/>
            </a:endParaRPr>
          </a:p>
        </p:txBody>
      </p:sp>
      <p:sp>
        <p:nvSpPr>
          <p:cNvPr id="78" name="Line 108">
            <a:extLst>
              <a:ext uri="{FF2B5EF4-FFF2-40B4-BE49-F238E27FC236}">
                <a16:creationId xmlns:a16="http://schemas.microsoft.com/office/drawing/2014/main" id="{BFE6451B-F639-279E-6FE3-38A973C6112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874122" y="4906970"/>
            <a:ext cx="227410" cy="294084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79" name="Rectangle 121">
            <a:extLst>
              <a:ext uri="{FF2B5EF4-FFF2-40B4-BE49-F238E27FC236}">
                <a16:creationId xmlns:a16="http://schemas.microsoft.com/office/drawing/2014/main" id="{F0D0EFD6-EFF1-EB8F-685E-5DE14F147A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8381" y="5193911"/>
            <a:ext cx="4337685" cy="228600"/>
          </a:xfrm>
          <a:prstGeom prst="rect">
            <a:avLst/>
          </a:prstGeom>
          <a:solidFill>
            <a:srgbClr val="000099">
              <a:alpha val="30000"/>
            </a:srgbClr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FontTx/>
              <a:buNone/>
            </a:pPr>
            <a:endParaRPr lang="en-US" altLang="en-US" sz="1350">
              <a:solidFill>
                <a:srgbClr val="6600CC"/>
              </a:solidFill>
              <a:latin typeface="Arial Narrow" panose="020B0606020202030204" pitchFamily="34" charset="0"/>
            </a:endParaRPr>
          </a:p>
        </p:txBody>
      </p:sp>
      <p:sp>
        <p:nvSpPr>
          <p:cNvPr id="80" name="Rectangle 122">
            <a:extLst>
              <a:ext uri="{FF2B5EF4-FFF2-40B4-BE49-F238E27FC236}">
                <a16:creationId xmlns:a16="http://schemas.microsoft.com/office/drawing/2014/main" id="{A1E91439-55E7-2547-FE5E-D1E4ECA85D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8381" y="4793861"/>
            <a:ext cx="4337685" cy="228600"/>
          </a:xfrm>
          <a:prstGeom prst="rect">
            <a:avLst/>
          </a:prstGeom>
          <a:solidFill>
            <a:srgbClr val="000099">
              <a:alpha val="30000"/>
            </a:srgbClr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FontTx/>
              <a:buNone/>
            </a:pPr>
            <a:endParaRPr lang="en-US" altLang="en-US" sz="1350">
              <a:solidFill>
                <a:srgbClr val="6600CC"/>
              </a:solidFill>
              <a:latin typeface="Arial Narrow" panose="020B0606020202030204" pitchFamily="34" charset="0"/>
            </a:endParaRPr>
          </a:p>
        </p:txBody>
      </p:sp>
      <p:sp>
        <p:nvSpPr>
          <p:cNvPr id="81" name="Rectangle 123">
            <a:extLst>
              <a:ext uri="{FF2B5EF4-FFF2-40B4-BE49-F238E27FC236}">
                <a16:creationId xmlns:a16="http://schemas.microsoft.com/office/drawing/2014/main" id="{66C6DAD8-5A1D-52A1-295E-524684610C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8381" y="4450961"/>
            <a:ext cx="4337685" cy="228600"/>
          </a:xfrm>
          <a:prstGeom prst="rect">
            <a:avLst/>
          </a:prstGeom>
          <a:solidFill>
            <a:srgbClr val="000099">
              <a:alpha val="30000"/>
            </a:srgbClr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FontTx/>
              <a:buNone/>
            </a:pPr>
            <a:endParaRPr lang="en-US" altLang="en-US" sz="1350">
              <a:solidFill>
                <a:srgbClr val="6600CC"/>
              </a:solidFill>
              <a:latin typeface="Arial Narrow" panose="020B0606020202030204" pitchFamily="34" charset="0"/>
            </a:endParaRPr>
          </a:p>
        </p:txBody>
      </p:sp>
      <p:sp>
        <p:nvSpPr>
          <p:cNvPr id="82" name="Rectangle 124">
            <a:extLst>
              <a:ext uri="{FF2B5EF4-FFF2-40B4-BE49-F238E27FC236}">
                <a16:creationId xmlns:a16="http://schemas.microsoft.com/office/drawing/2014/main" id="{18623B45-BAEF-E20A-1AF4-BF837287B7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8988" y="3274578"/>
            <a:ext cx="4320113" cy="228600"/>
          </a:xfrm>
          <a:prstGeom prst="rect">
            <a:avLst/>
          </a:prstGeom>
          <a:solidFill>
            <a:srgbClr val="000099">
              <a:alpha val="30000"/>
            </a:srgbClr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FontTx/>
              <a:buNone/>
            </a:pPr>
            <a:endParaRPr lang="en-US" altLang="en-US" sz="1350">
              <a:solidFill>
                <a:srgbClr val="6600CC"/>
              </a:solidFill>
              <a:latin typeface="Arial Narrow" panose="020B0606020202030204" pitchFamily="34" charset="0"/>
            </a:endParaRPr>
          </a:p>
        </p:txBody>
      </p:sp>
      <p:sp>
        <p:nvSpPr>
          <p:cNvPr id="83" name="Rectangle 125">
            <a:extLst>
              <a:ext uri="{FF2B5EF4-FFF2-40B4-BE49-F238E27FC236}">
                <a16:creationId xmlns:a16="http://schemas.microsoft.com/office/drawing/2014/main" id="{F5E93CCD-347E-92F1-F218-29E6DC8193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8382" y="2931678"/>
            <a:ext cx="4320113" cy="228600"/>
          </a:xfrm>
          <a:prstGeom prst="rect">
            <a:avLst/>
          </a:prstGeom>
          <a:solidFill>
            <a:srgbClr val="000099">
              <a:alpha val="30000"/>
            </a:srgbClr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FontTx/>
              <a:buNone/>
            </a:pPr>
            <a:endParaRPr lang="en-US" altLang="en-US" sz="1350">
              <a:solidFill>
                <a:srgbClr val="6600CC"/>
              </a:solidFill>
              <a:latin typeface="Arial Narrow" panose="020B0606020202030204" pitchFamily="34" charset="0"/>
            </a:endParaRPr>
          </a:p>
        </p:txBody>
      </p:sp>
      <p:sp>
        <p:nvSpPr>
          <p:cNvPr id="84" name="Rectangle 126">
            <a:extLst>
              <a:ext uri="{FF2B5EF4-FFF2-40B4-BE49-F238E27FC236}">
                <a16:creationId xmlns:a16="http://schemas.microsoft.com/office/drawing/2014/main" id="{87A989CE-1A9A-724C-5716-2A3DB9300E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8382" y="2483872"/>
            <a:ext cx="4320113" cy="228600"/>
          </a:xfrm>
          <a:prstGeom prst="rect">
            <a:avLst/>
          </a:prstGeom>
          <a:solidFill>
            <a:srgbClr val="000099">
              <a:alpha val="30000"/>
            </a:srgbClr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FontTx/>
              <a:buNone/>
            </a:pPr>
            <a:endParaRPr lang="en-US" altLang="en-US" sz="1350">
              <a:solidFill>
                <a:srgbClr val="6600CC"/>
              </a:solidFill>
              <a:latin typeface="Arial Narrow" panose="020B0606020202030204" pitchFamily="34" charset="0"/>
            </a:endParaRPr>
          </a:p>
        </p:txBody>
      </p:sp>
      <p:sp>
        <p:nvSpPr>
          <p:cNvPr id="85" name="Rectangle 127">
            <a:extLst>
              <a:ext uri="{FF2B5EF4-FFF2-40B4-BE49-F238E27FC236}">
                <a16:creationId xmlns:a16="http://schemas.microsoft.com/office/drawing/2014/main" id="{B2A5B927-347B-E23A-FC80-52B573C461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8382" y="2131578"/>
            <a:ext cx="4320113" cy="228600"/>
          </a:xfrm>
          <a:prstGeom prst="rect">
            <a:avLst/>
          </a:prstGeom>
          <a:solidFill>
            <a:srgbClr val="000099">
              <a:alpha val="30000"/>
            </a:srgbClr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FontTx/>
              <a:buNone/>
            </a:pPr>
            <a:endParaRPr lang="en-US" altLang="en-US" sz="135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1AC049C2-188E-81BA-87BB-F62202F23750}"/>
              </a:ext>
            </a:extLst>
          </p:cNvPr>
          <p:cNvSpPr txBox="1"/>
          <p:nvPr/>
        </p:nvSpPr>
        <p:spPr>
          <a:xfrm>
            <a:off x="4920964" y="2108758"/>
            <a:ext cx="29123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/>
              <a:t>1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17F0852E-2DF5-04D4-123D-5640A0724202}"/>
              </a:ext>
            </a:extLst>
          </p:cNvPr>
          <p:cNvSpPr txBox="1"/>
          <p:nvPr/>
        </p:nvSpPr>
        <p:spPr>
          <a:xfrm>
            <a:off x="7121300" y="5095363"/>
            <a:ext cx="959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ECC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83E89A9C-B6A8-0B2F-8EB3-A0C02D9EB841}"/>
              </a:ext>
            </a:extLst>
          </p:cNvPr>
          <p:cNvSpPr txBox="1"/>
          <p:nvPr/>
        </p:nvSpPr>
        <p:spPr>
          <a:xfrm>
            <a:off x="7060785" y="4683571"/>
            <a:ext cx="1045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ECC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9655636F-5BED-E740-B1B8-DA7A3982986D}"/>
              </a:ext>
            </a:extLst>
          </p:cNvPr>
          <p:cNvSpPr txBox="1"/>
          <p:nvPr/>
        </p:nvSpPr>
        <p:spPr>
          <a:xfrm>
            <a:off x="7097990" y="4341735"/>
            <a:ext cx="939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ECC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 Box 109">
                <a:extLst>
                  <a:ext uri="{FF2B5EF4-FFF2-40B4-BE49-F238E27FC236}">
                    <a16:creationId xmlns:a16="http://schemas.microsoft.com/office/drawing/2014/main" id="{32BC7EEC-2228-710C-0AA1-43366C7976F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25975" y="5297495"/>
                <a:ext cx="457200" cy="4080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100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en-US" sz="2100" i="1" baseline="-25000" dirty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altLang="en-US" sz="2100" baseline="-25000" dirty="0">
                  <a:latin typeface="+mj-lt"/>
                </a:endParaRPr>
              </a:p>
            </p:txBody>
          </p:sp>
        </mc:Choice>
        <mc:Fallback xmlns="">
          <p:sp>
            <p:nvSpPr>
              <p:cNvPr id="96" name="Text Box 109">
                <a:extLst>
                  <a:ext uri="{FF2B5EF4-FFF2-40B4-BE49-F238E27FC236}">
                    <a16:creationId xmlns:a16="http://schemas.microsoft.com/office/drawing/2014/main" id="{32BC7EEC-2228-710C-0AA1-43366C7976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25975" y="5297495"/>
                <a:ext cx="457200" cy="408060"/>
              </a:xfrm>
              <a:prstGeom prst="rect">
                <a:avLst/>
              </a:prstGeom>
              <a:blipFill>
                <a:blip r:embed="rId3"/>
                <a:stretch>
                  <a:fillRect b="-447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 Box 110">
                <a:extLst>
                  <a:ext uri="{FF2B5EF4-FFF2-40B4-BE49-F238E27FC236}">
                    <a16:creationId xmlns:a16="http://schemas.microsoft.com/office/drawing/2014/main" id="{1E1E126F-3BCB-05D7-556B-3B331505335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40300" y="5297495"/>
                <a:ext cx="457200" cy="4080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100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en-US" sz="2100" i="1" baseline="-25000" dirty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altLang="en-US" sz="2100" baseline="-25000" dirty="0">
                  <a:latin typeface="+mj-lt"/>
                </a:endParaRPr>
              </a:p>
            </p:txBody>
          </p:sp>
        </mc:Choice>
        <mc:Fallback xmlns="">
          <p:sp>
            <p:nvSpPr>
              <p:cNvPr id="97" name="Text Box 110">
                <a:extLst>
                  <a:ext uri="{FF2B5EF4-FFF2-40B4-BE49-F238E27FC236}">
                    <a16:creationId xmlns:a16="http://schemas.microsoft.com/office/drawing/2014/main" id="{1E1E126F-3BCB-05D7-556B-3B33150533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40300" y="5297495"/>
                <a:ext cx="457200" cy="408060"/>
              </a:xfrm>
              <a:prstGeom prst="rect">
                <a:avLst/>
              </a:prstGeom>
              <a:blipFill>
                <a:blip r:embed="rId4"/>
                <a:stretch>
                  <a:fillRect b="-447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 Box 111">
                <a:extLst>
                  <a:ext uri="{FF2B5EF4-FFF2-40B4-BE49-F238E27FC236}">
                    <a16:creationId xmlns:a16="http://schemas.microsoft.com/office/drawing/2014/main" id="{7B29CBB4-E760-787F-D993-A1D8143D1CB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47569" y="5297495"/>
                <a:ext cx="457200" cy="4080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100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en-US" sz="2100" i="1" baseline="-25000" dirty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altLang="en-US" sz="2100" baseline="-25000" dirty="0">
                  <a:latin typeface="+mj-lt"/>
                </a:endParaRPr>
              </a:p>
            </p:txBody>
          </p:sp>
        </mc:Choice>
        <mc:Fallback xmlns="">
          <p:sp>
            <p:nvSpPr>
              <p:cNvPr id="98" name="Text Box 111">
                <a:extLst>
                  <a:ext uri="{FF2B5EF4-FFF2-40B4-BE49-F238E27FC236}">
                    <a16:creationId xmlns:a16="http://schemas.microsoft.com/office/drawing/2014/main" id="{7B29CBB4-E760-787F-D993-A1D8143D1C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47569" y="5297495"/>
                <a:ext cx="457200" cy="408060"/>
              </a:xfrm>
              <a:prstGeom prst="rect">
                <a:avLst/>
              </a:prstGeom>
              <a:blipFill>
                <a:blip r:embed="rId5"/>
                <a:stretch>
                  <a:fillRect b="-447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 Box 112">
                <a:extLst>
                  <a:ext uri="{FF2B5EF4-FFF2-40B4-BE49-F238E27FC236}">
                    <a16:creationId xmlns:a16="http://schemas.microsoft.com/office/drawing/2014/main" id="{0E22D3F6-A471-312C-0C60-B902F336E78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62363" y="5307732"/>
                <a:ext cx="392476" cy="4080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marL="342900" indent="-3429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100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en-US" sz="2100" i="1" baseline="-25000" dirty="0" err="1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altLang="en-US" sz="2100" baseline="-25000" dirty="0">
                  <a:latin typeface="+mj-lt"/>
                </a:endParaRPr>
              </a:p>
            </p:txBody>
          </p:sp>
        </mc:Choice>
        <mc:Fallback xmlns="">
          <p:sp>
            <p:nvSpPr>
              <p:cNvPr id="99" name="Text Box 112">
                <a:extLst>
                  <a:ext uri="{FF2B5EF4-FFF2-40B4-BE49-F238E27FC236}">
                    <a16:creationId xmlns:a16="http://schemas.microsoft.com/office/drawing/2014/main" id="{0E22D3F6-A471-312C-0C60-B902F336E7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62363" y="5307732"/>
                <a:ext cx="392476" cy="40806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ight Brace 2">
            <a:extLst>
              <a:ext uri="{FF2B5EF4-FFF2-40B4-BE49-F238E27FC236}">
                <a16:creationId xmlns:a16="http://schemas.microsoft.com/office/drawing/2014/main" id="{570CF41F-1F03-A468-CDC6-F175157BBB0C}"/>
              </a:ext>
            </a:extLst>
          </p:cNvPr>
          <p:cNvSpPr/>
          <p:nvPr/>
        </p:nvSpPr>
        <p:spPr>
          <a:xfrm>
            <a:off x="7300244" y="2445596"/>
            <a:ext cx="159707" cy="668124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737ADAE6-12C5-BDF5-BBC9-14AF659B45E8}"/>
                  </a:ext>
                </a:extLst>
              </p:cNvPr>
              <p:cNvSpPr txBox="1"/>
              <p:nvPr/>
            </p:nvSpPr>
            <p:spPr>
              <a:xfrm>
                <a:off x="6252111" y="2414666"/>
                <a:ext cx="300625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1" i="1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sz="1500" b="1" i="1" smtClean="0">
                              <a:latin typeface="Cambria Math" panose="02040503050406030204" pitchFamily="18" charset="0"/>
                            </a:rPr>
                            <m:t>𝑫</m:t>
                          </m:r>
                          <m:r>
                            <a:rPr lang="en-US" sz="15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5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1500" b="1" dirty="0"/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737ADAE6-12C5-BDF5-BBC9-14AF659B45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2111" y="2414666"/>
                <a:ext cx="300625" cy="323165"/>
              </a:xfrm>
              <a:prstGeom prst="rect">
                <a:avLst/>
              </a:prstGeom>
              <a:blipFill>
                <a:blip r:embed="rId7"/>
                <a:stretch>
                  <a:fillRect r="-836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1B4064D7-316A-08B3-CEA7-285709D44C7C}"/>
              </a:ext>
            </a:extLst>
          </p:cNvPr>
          <p:cNvCxnSpPr/>
          <p:nvPr/>
        </p:nvCxnSpPr>
        <p:spPr>
          <a:xfrm>
            <a:off x="6750203" y="2478972"/>
            <a:ext cx="0" cy="23958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6CD1FBEB-A78E-CEC9-6D68-B7A7E2E21257}"/>
              </a:ext>
            </a:extLst>
          </p:cNvPr>
          <p:cNvCxnSpPr/>
          <p:nvPr/>
        </p:nvCxnSpPr>
        <p:spPr>
          <a:xfrm>
            <a:off x="6311087" y="2478972"/>
            <a:ext cx="0" cy="23958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>
            <a:extLst>
              <a:ext uri="{FF2B5EF4-FFF2-40B4-BE49-F238E27FC236}">
                <a16:creationId xmlns:a16="http://schemas.microsoft.com/office/drawing/2014/main" id="{C18DFE4A-994D-D07D-DD12-997DCAA88750}"/>
              </a:ext>
            </a:extLst>
          </p:cNvPr>
          <p:cNvSpPr txBox="1"/>
          <p:nvPr/>
        </p:nvSpPr>
        <p:spPr>
          <a:xfrm>
            <a:off x="7560978" y="2552378"/>
            <a:ext cx="13157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+mj-lt"/>
              </a:rPr>
              <a:t>Reduction: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0EB07539-3CA4-AD68-6CF4-82258F4068B6}"/>
                  </a:ext>
                </a:extLst>
              </p:cNvPr>
              <p:cNvSpPr/>
              <p:nvPr/>
            </p:nvSpPr>
            <p:spPr>
              <a:xfrm>
                <a:off x="7746611" y="2554415"/>
                <a:ext cx="4256494" cy="9387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b="1" dirty="0">
                    <a:latin typeface="+mj-lt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0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b="1" dirty="0">
                    <a:latin typeface="+mj-lt"/>
                  </a:rPr>
                  <a:t>is not correct</a:t>
                </a:r>
              </a:p>
              <a:p>
                <a:pPr algn="ctr"/>
                <a:r>
                  <a:rPr lang="en-US" sz="2000" b="1" dirty="0">
                    <a:latin typeface="+mj-lt"/>
                  </a:rPr>
                  <a:t>then </a:t>
                </a:r>
                <a:r>
                  <a:rPr lang="en-US" sz="2000" b="1" dirty="0" err="1">
                    <a:latin typeface="+mj-lt"/>
                  </a:rPr>
                  <a:t>whp</a:t>
                </a:r>
                <a:r>
                  <a:rPr lang="en-US" sz="2000" b="1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000" b="1" dirty="0">
                    <a:latin typeface="+mj-lt"/>
                  </a:rPr>
                  <a:t> is not correct</a:t>
                </a:r>
              </a:p>
              <a:p>
                <a:pPr algn="ctr"/>
                <a:endParaRPr lang="en-US" sz="1500" dirty="0">
                  <a:latin typeface="+mj-lt"/>
                </a:endParaRPr>
              </a:p>
            </p:txBody>
          </p:sp>
        </mc:Choice>
        <mc:Fallback xmlns=""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0EB07539-3CA4-AD68-6CF4-82258F4068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6611" y="2554415"/>
                <a:ext cx="4256494" cy="938719"/>
              </a:xfrm>
              <a:prstGeom prst="rect">
                <a:avLst/>
              </a:prstGeom>
              <a:blipFill>
                <a:blip r:embed="rId8"/>
                <a:stretch>
                  <a:fillRect t="-32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5" name="Title 1">
            <a:extLst>
              <a:ext uri="{FF2B5EF4-FFF2-40B4-BE49-F238E27FC236}">
                <a16:creationId xmlns:a16="http://schemas.microsoft.com/office/drawing/2014/main" id="{C43F3128-9823-40AB-B76D-3EC904F4C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678" y="365125"/>
            <a:ext cx="11963392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Calibri (Headings)"/>
              </a:rPr>
              <a:t>Succinct Interactive Arguments for NP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65C0097D-2B36-42F3-97C7-735FFECB6BDE}"/>
                  </a:ext>
                </a:extLst>
              </p:cNvPr>
              <p:cNvSpPr txBox="1"/>
              <p:nvPr/>
            </p:nvSpPr>
            <p:spPr>
              <a:xfrm>
                <a:off x="6635521" y="2855826"/>
                <a:ext cx="300625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1" i="1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sz="1500" b="1" i="1" smtClean="0">
                              <a:latin typeface="Cambria Math" panose="02040503050406030204" pitchFamily="18" charset="0"/>
                            </a:rPr>
                            <m:t>𝑫</m:t>
                          </m:r>
                          <m:r>
                            <a:rPr lang="en-US" sz="15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5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1500" b="1" dirty="0"/>
              </a:p>
            </p:txBody>
          </p:sp>
        </mc:Choice>
        <mc:Fallback xmlns="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65C0097D-2B36-42F3-97C7-735FFECB6B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5521" y="2855826"/>
                <a:ext cx="300625" cy="323165"/>
              </a:xfrm>
              <a:prstGeom prst="rect">
                <a:avLst/>
              </a:prstGeom>
              <a:blipFill>
                <a:blip r:embed="rId9"/>
                <a:stretch>
                  <a:fillRect r="-836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D1AE1328-EDCD-4AAA-AA59-19262E3AC459}"/>
              </a:ext>
            </a:extLst>
          </p:cNvPr>
          <p:cNvCxnSpPr/>
          <p:nvPr/>
        </p:nvCxnSpPr>
        <p:spPr>
          <a:xfrm>
            <a:off x="7172113" y="2920132"/>
            <a:ext cx="0" cy="23958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43A25974-FE70-4EEE-A865-1E849C9012DA}"/>
              </a:ext>
            </a:extLst>
          </p:cNvPr>
          <p:cNvCxnSpPr/>
          <p:nvPr/>
        </p:nvCxnSpPr>
        <p:spPr>
          <a:xfrm>
            <a:off x="6694497" y="2920132"/>
            <a:ext cx="0" cy="23958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DE436610-E08E-4CDF-A657-BE0DB1C1A9EA}"/>
              </a:ext>
            </a:extLst>
          </p:cNvPr>
          <p:cNvCxnSpPr>
            <a:cxnSpLocks/>
          </p:cNvCxnSpPr>
          <p:nvPr/>
        </p:nvCxnSpPr>
        <p:spPr>
          <a:xfrm>
            <a:off x="3772462" y="5547273"/>
            <a:ext cx="261788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93AD7A6D-896C-43ED-9A57-94919F9003F0}"/>
                  </a:ext>
                </a:extLst>
              </p:cNvPr>
              <p:cNvSpPr txBox="1"/>
              <p:nvPr/>
            </p:nvSpPr>
            <p:spPr>
              <a:xfrm>
                <a:off x="3850059" y="5690586"/>
                <a:ext cx="270267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𝒘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93AD7A6D-896C-43ED-9A57-94919F9003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0059" y="5690586"/>
                <a:ext cx="2702677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2458389D-DD03-4B10-B207-8B7213402ED0}"/>
                  </a:ext>
                </a:extLst>
              </p:cNvPr>
              <p:cNvSpPr txBox="1"/>
              <p:nvPr/>
            </p:nvSpPr>
            <p:spPr>
              <a:xfrm>
                <a:off x="4225764" y="1429304"/>
                <a:ext cx="183767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𝒄𝒐𝒎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𝒘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2458389D-DD03-4B10-B207-8B7213402E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5764" y="1429304"/>
                <a:ext cx="1837677" cy="461665"/>
              </a:xfrm>
              <a:prstGeom prst="rect">
                <a:avLst/>
              </a:prstGeom>
              <a:blipFill>
                <a:blip r:embed="rId11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66308B28-F645-4158-822C-A0FE08522836}"/>
                  </a:ext>
                </a:extLst>
              </p:cNvPr>
              <p:cNvSpPr txBox="1"/>
              <p:nvPr/>
            </p:nvSpPr>
            <p:spPr>
              <a:xfrm>
                <a:off x="6597691" y="5117072"/>
                <a:ext cx="300625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1" i="1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sz="15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n-US" sz="1500" b="1" dirty="0"/>
              </a:p>
            </p:txBody>
          </p:sp>
        </mc:Choice>
        <mc:Fallback xmlns="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66308B28-F645-4158-822C-A0FE085228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7691" y="5117072"/>
                <a:ext cx="300625" cy="323165"/>
              </a:xfrm>
              <a:prstGeom prst="rect">
                <a:avLst/>
              </a:prstGeom>
              <a:blipFill>
                <a:blip r:embed="rId12"/>
                <a:stretch>
                  <a:fillRect r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B3B5E2CD-F9EE-41D0-BBCB-04D5DC01A1B1}"/>
              </a:ext>
            </a:extLst>
          </p:cNvPr>
          <p:cNvCxnSpPr/>
          <p:nvPr/>
        </p:nvCxnSpPr>
        <p:spPr>
          <a:xfrm>
            <a:off x="6967003" y="5181378"/>
            <a:ext cx="0" cy="23958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F40F1937-978D-499A-9E73-A5343658865B}"/>
              </a:ext>
            </a:extLst>
          </p:cNvPr>
          <p:cNvCxnSpPr/>
          <p:nvPr/>
        </p:nvCxnSpPr>
        <p:spPr>
          <a:xfrm>
            <a:off x="6611594" y="5181378"/>
            <a:ext cx="0" cy="23958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Speech Bubble: Oval 112">
            <a:extLst>
              <a:ext uri="{FF2B5EF4-FFF2-40B4-BE49-F238E27FC236}">
                <a16:creationId xmlns:a16="http://schemas.microsoft.com/office/drawing/2014/main" id="{8F1635C2-5DFA-4A90-9784-C6BF38F5D823}"/>
              </a:ext>
            </a:extLst>
          </p:cNvPr>
          <p:cNvSpPr/>
          <p:nvPr/>
        </p:nvSpPr>
        <p:spPr>
          <a:xfrm>
            <a:off x="6898315" y="5570113"/>
            <a:ext cx="2780157" cy="770217"/>
          </a:xfrm>
          <a:prstGeom prst="wedgeEllipseCallout">
            <a:avLst>
              <a:gd name="adj1" fmla="val -50232"/>
              <a:gd name="adj2" fmla="val -62072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Verifier can check on her own</a:t>
            </a:r>
          </a:p>
        </p:txBody>
      </p:sp>
      <p:sp>
        <p:nvSpPr>
          <p:cNvPr id="114" name="Speech Bubble: Oval 113">
            <a:extLst>
              <a:ext uri="{FF2B5EF4-FFF2-40B4-BE49-F238E27FC236}">
                <a16:creationId xmlns:a16="http://schemas.microsoft.com/office/drawing/2014/main" id="{827B8071-B953-4A9C-AD85-89BC3C3E4BFD}"/>
              </a:ext>
            </a:extLst>
          </p:cNvPr>
          <p:cNvSpPr/>
          <p:nvPr/>
        </p:nvSpPr>
        <p:spPr>
          <a:xfrm>
            <a:off x="6851092" y="5580847"/>
            <a:ext cx="2780157" cy="770217"/>
          </a:xfrm>
          <a:prstGeom prst="wedgeEllipseCallout">
            <a:avLst>
              <a:gd name="adj1" fmla="val -50232"/>
              <a:gd name="adj2" fmla="val -62072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Prover reveals</a:t>
            </a:r>
          </a:p>
        </p:txBody>
      </p:sp>
    </p:spTree>
    <p:extLst>
      <p:ext uri="{BB962C8B-B14F-4D97-AF65-F5344CB8AC3E}">
        <p14:creationId xmlns:p14="http://schemas.microsoft.com/office/powerpoint/2010/main" val="2675505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  <p:bldP spid="106" grpId="0"/>
      <p:bldP spid="113" grpId="0" animBg="1"/>
      <p:bldP spid="1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itle 1">
            <a:extLst>
              <a:ext uri="{FF2B5EF4-FFF2-40B4-BE49-F238E27FC236}">
                <a16:creationId xmlns:a16="http://schemas.microsoft.com/office/drawing/2014/main" id="{C43F3128-9823-40AB-B76D-3EC904F4C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678" y="365125"/>
            <a:ext cx="11963392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Calibri (Headings)"/>
              </a:rPr>
              <a:t>Succinct </a:t>
            </a:r>
            <a:r>
              <a:rPr lang="en-US" sz="4000" dirty="0">
                <a:solidFill>
                  <a:srgbClr val="FF0000"/>
                </a:solidFill>
                <a:latin typeface="Calibri (Headings)"/>
              </a:rPr>
              <a:t>Interactive</a:t>
            </a:r>
            <a:r>
              <a:rPr lang="en-US" sz="4000" dirty="0">
                <a:latin typeface="Calibri (Headings)"/>
              </a:rPr>
              <a:t> Arguments for NP</a:t>
            </a: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30375D89-EF88-48B7-AB37-3561042CE0E5}"/>
              </a:ext>
            </a:extLst>
          </p:cNvPr>
          <p:cNvSpPr/>
          <p:nvPr/>
        </p:nvSpPr>
        <p:spPr>
          <a:xfrm>
            <a:off x="5731098" y="1745083"/>
            <a:ext cx="470079" cy="2614411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115" name="Title 1">
            <a:extLst>
              <a:ext uri="{FF2B5EF4-FFF2-40B4-BE49-F238E27FC236}">
                <a16:creationId xmlns:a16="http://schemas.microsoft.com/office/drawing/2014/main" id="{C0E3BEA8-E2C3-4733-976F-82B57B1E6592}"/>
              </a:ext>
            </a:extLst>
          </p:cNvPr>
          <p:cNvSpPr txBox="1">
            <a:spLocks/>
          </p:cNvSpPr>
          <p:nvPr/>
        </p:nvSpPr>
        <p:spPr>
          <a:xfrm>
            <a:off x="127976" y="4632307"/>
            <a:ext cx="1196339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latin typeface="Calibri (Headings)"/>
              </a:rPr>
              <a:t>Succinct </a:t>
            </a:r>
            <a:r>
              <a:rPr lang="en-US" sz="4000" dirty="0">
                <a:solidFill>
                  <a:srgbClr val="FF0000"/>
                </a:solidFill>
                <a:latin typeface="Calibri (Headings)"/>
              </a:rPr>
              <a:t>Non-Interactive</a:t>
            </a:r>
            <a:r>
              <a:rPr lang="en-US" sz="4000" dirty="0">
                <a:latin typeface="Calibri (Headings)"/>
              </a:rPr>
              <a:t> Arguments for NP</a:t>
            </a:r>
          </a:p>
          <a:p>
            <a:pPr algn="ctr"/>
            <a:r>
              <a:rPr lang="en-US" sz="4000" dirty="0">
                <a:latin typeface="Calibri (Headings)"/>
              </a:rPr>
              <a:t>(SNARGs)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1135C6CF-2C11-4040-A767-5EF34CF46C47}"/>
              </a:ext>
            </a:extLst>
          </p:cNvPr>
          <p:cNvSpPr txBox="1"/>
          <p:nvPr/>
        </p:nvSpPr>
        <p:spPr>
          <a:xfrm>
            <a:off x="5835728" y="1805072"/>
            <a:ext cx="287683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From Where You Are"/>
              </a:rPr>
              <a:t>Fiat-Shamir Heuristic </a:t>
            </a:r>
            <a:br>
              <a:rPr lang="en-US" sz="2000" b="1" dirty="0">
                <a:solidFill>
                  <a:srgbClr val="FF0000"/>
                </a:solidFill>
                <a:latin typeface="From Where You Are"/>
              </a:rPr>
            </a:br>
            <a:r>
              <a:rPr lang="en-US" sz="2000" b="1" dirty="0">
                <a:latin typeface="From Where You Are"/>
              </a:rPr>
              <a:t>for eliminating interaction</a:t>
            </a:r>
            <a:endParaRPr lang="en-US" sz="2000" b="1" dirty="0"/>
          </a:p>
        </p:txBody>
      </p:sp>
      <p:pic>
        <p:nvPicPr>
          <p:cNvPr id="118" name="Picture 2" descr="See the source image">
            <a:extLst>
              <a:ext uri="{FF2B5EF4-FFF2-40B4-BE49-F238E27FC236}">
                <a16:creationId xmlns:a16="http://schemas.microsoft.com/office/drawing/2014/main" id="{5C3286ED-0675-4503-A1AA-9AA301AF25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5" t="9091" r="40643"/>
          <a:stretch/>
        </p:blipFill>
        <p:spPr bwMode="auto">
          <a:xfrm>
            <a:off x="6778806" y="2841234"/>
            <a:ext cx="990677" cy="1045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4399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5" grpId="0"/>
      <p:bldP spid="1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F1AD3-7C68-4DE1-AEF0-696407CB3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265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Is the Fiat-Shamir (FS) Heuristic Secure?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D92B9A-4D3A-42D8-8F96-42CE755A1A95}"/>
              </a:ext>
            </a:extLst>
          </p:cNvPr>
          <p:cNvSpPr txBox="1"/>
          <p:nvPr/>
        </p:nvSpPr>
        <p:spPr>
          <a:xfrm>
            <a:off x="522251" y="1697268"/>
            <a:ext cx="38896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In practice: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C316B2-E0E8-46CC-B3F6-51AA63D4F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242" y="1478774"/>
            <a:ext cx="931658" cy="702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04193C0-7CC6-4A11-962B-E9A75B6503DE}"/>
              </a:ext>
            </a:extLst>
          </p:cNvPr>
          <p:cNvSpPr txBox="1"/>
          <p:nvPr/>
        </p:nvSpPr>
        <p:spPr>
          <a:xfrm>
            <a:off x="523208" y="3277417"/>
            <a:ext cx="38896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In theory: </a:t>
            </a:r>
          </a:p>
        </p:txBody>
      </p:sp>
      <p:pic>
        <p:nvPicPr>
          <p:cNvPr id="1026" name="Picture 2" descr="Free Question Mark Images, Download Free Question Mark Images png images,  Free ClipArts on Clipart Library">
            <a:extLst>
              <a:ext uri="{FF2B5EF4-FFF2-40B4-BE49-F238E27FC236}">
                <a16:creationId xmlns:a16="http://schemas.microsoft.com/office/drawing/2014/main" id="{F67A4349-8E03-4795-A951-597770C28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283" y="3208320"/>
            <a:ext cx="994674" cy="1462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7F082A8-2058-4952-A278-8A9987C868EF}"/>
              </a:ext>
            </a:extLst>
          </p:cNvPr>
          <p:cNvSpPr txBox="1"/>
          <p:nvPr/>
        </p:nvSpPr>
        <p:spPr>
          <a:xfrm>
            <a:off x="714371" y="2455751"/>
            <a:ext cx="105155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One of the most widely used signature schemes (ECDSA) is based on this heuristic  </a:t>
            </a:r>
          </a:p>
        </p:txBody>
      </p:sp>
    </p:spTree>
    <p:extLst>
      <p:ext uri="{BB962C8B-B14F-4D97-AF65-F5344CB8AC3E}">
        <p14:creationId xmlns:p14="http://schemas.microsoft.com/office/powerpoint/2010/main" val="847909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AEEF35-3B22-CDCC-C2BC-3094114929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D5A37-6B04-C6E9-FAC1-DC3849AA1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265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Is the Fiat-Shamir (FS) Heuristic Secure?</a:t>
            </a:r>
          </a:p>
        </p:txBody>
      </p:sp>
      <p:pic>
        <p:nvPicPr>
          <p:cNvPr id="3" name="Picture 8" descr="Free No Symbol, Download Free No Symbol png images, Free ClipArts on  Clipart Library">
            <a:extLst>
              <a:ext uri="{FF2B5EF4-FFF2-40B4-BE49-F238E27FC236}">
                <a16:creationId xmlns:a16="http://schemas.microsoft.com/office/drawing/2014/main" id="{FF56FE26-49B9-D31E-73FD-ADA04D361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336" y="3341897"/>
            <a:ext cx="637134" cy="564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C8774FF-09B9-022F-6719-ABF87BF247F1}"/>
              </a:ext>
            </a:extLst>
          </p:cNvPr>
          <p:cNvSpPr txBox="1"/>
          <p:nvPr/>
        </p:nvSpPr>
        <p:spPr>
          <a:xfrm>
            <a:off x="3857102" y="3397890"/>
            <a:ext cx="7496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[Barak01, GoldwasswerK03]</a:t>
            </a:r>
            <a:endParaRPr lang="en-US" sz="24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B2A2207-38B6-4676-A3B9-75F92BBD6404}"/>
              </a:ext>
            </a:extLst>
          </p:cNvPr>
          <p:cNvSpPr txBox="1"/>
          <p:nvPr/>
        </p:nvSpPr>
        <p:spPr>
          <a:xfrm>
            <a:off x="522251" y="1697268"/>
            <a:ext cx="38896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In practice: 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27FA9B07-F068-46A2-810C-6C4C4DDBF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242" y="1478774"/>
            <a:ext cx="931658" cy="702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6B5E1662-05E6-45D3-A22F-F7F5E99E6E73}"/>
              </a:ext>
            </a:extLst>
          </p:cNvPr>
          <p:cNvSpPr txBox="1"/>
          <p:nvPr/>
        </p:nvSpPr>
        <p:spPr>
          <a:xfrm>
            <a:off x="714371" y="2455751"/>
            <a:ext cx="105155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One of the most widely used signature schemes (ECDSA) is based on this heuristic  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6CEDAD7A-3597-4FB1-8556-63F279ECF08D}"/>
              </a:ext>
            </a:extLst>
          </p:cNvPr>
          <p:cNvSpPr/>
          <p:nvPr/>
        </p:nvSpPr>
        <p:spPr>
          <a:xfrm>
            <a:off x="2119725" y="4347147"/>
            <a:ext cx="7669200" cy="87395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[Jawale-K-Khurana-Zhang21]:  </a:t>
            </a:r>
          </a:p>
          <a:p>
            <a:pPr algn="ctr"/>
            <a:r>
              <a:rPr lang="en-US" sz="2400" b="1" dirty="0"/>
              <a:t>FS is sound when applied to GKR under LWE!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18FD7FF-9D1A-4048-B7CE-CD04C91F8DAF}"/>
              </a:ext>
            </a:extLst>
          </p:cNvPr>
          <p:cNvSpPr txBox="1"/>
          <p:nvPr/>
        </p:nvSpPr>
        <p:spPr>
          <a:xfrm>
            <a:off x="523208" y="3277417"/>
            <a:ext cx="38896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In theory: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B08EB7F-698E-4F22-9C72-695AB0352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9154" y="4426074"/>
            <a:ext cx="931658" cy="702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499F4E0-E4A8-4C85-A6C9-4FF9CBAD6595}"/>
              </a:ext>
            </a:extLst>
          </p:cNvPr>
          <p:cNvSpPr/>
          <p:nvPr/>
        </p:nvSpPr>
        <p:spPr>
          <a:xfrm>
            <a:off x="1631443" y="5601273"/>
            <a:ext cx="8505911" cy="949544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[</a:t>
            </a:r>
            <a:r>
              <a:rPr lang="en-US" sz="2400" b="1" dirty="0">
                <a:solidFill>
                  <a:schemeClr val="bg1"/>
                </a:solidFill>
                <a:latin typeface="Calibri (body)"/>
              </a:rPr>
              <a:t>Khovratovich-</a:t>
            </a:r>
            <a:r>
              <a:rPr lang="en-US" sz="2400" b="1" dirty="0">
                <a:latin typeface="Calibri (body)"/>
              </a:rPr>
              <a:t>Rothblum-Soukanov25]:  </a:t>
            </a:r>
          </a:p>
          <a:p>
            <a:pPr algn="ctr"/>
            <a:r>
              <a:rPr lang="en-US" sz="2400" b="1" dirty="0">
                <a:latin typeface="Calibri (body)"/>
              </a:rPr>
              <a:t>FS is not sound when applied to </a:t>
            </a:r>
            <a:r>
              <a:rPr lang="en-US" sz="2400" b="1" dirty="0"/>
              <a:t>GKR for NP </a:t>
            </a:r>
          </a:p>
        </p:txBody>
      </p:sp>
      <p:pic>
        <p:nvPicPr>
          <p:cNvPr id="12" name="Picture 8" descr="Free No Symbol, Download Free No Symbol png images, Free ClipArts on  Clipart Library">
            <a:extLst>
              <a:ext uri="{FF2B5EF4-FFF2-40B4-BE49-F238E27FC236}">
                <a16:creationId xmlns:a16="http://schemas.microsoft.com/office/drawing/2014/main" id="{E3C4A212-DCA6-4049-9B32-8DF1B6D1C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3265" y="5823051"/>
            <a:ext cx="637134" cy="564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0987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Real World Royalty-Free Images, Stock Photos &amp; Pictures ...">
            <a:extLst>
              <a:ext uri="{FF2B5EF4-FFF2-40B4-BE49-F238E27FC236}">
                <a16:creationId xmlns:a16="http://schemas.microsoft.com/office/drawing/2014/main" id="{FFE5CB0C-2DCF-4942-9488-064997D0C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297" y="4706988"/>
            <a:ext cx="2240444" cy="2034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loud Clipart Vector Art, Icons, and ...">
            <a:extLst>
              <a:ext uri="{FF2B5EF4-FFF2-40B4-BE49-F238E27FC236}">
                <a16:creationId xmlns:a16="http://schemas.microsoft.com/office/drawing/2014/main" id="{0B21B38C-A970-4E10-8F29-B60E08529E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179" y="1351864"/>
            <a:ext cx="4022716" cy="1888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ouse - Free vector clipart images on creazilla.com">
            <a:extLst>
              <a:ext uri="{FF2B5EF4-FFF2-40B4-BE49-F238E27FC236}">
                <a16:creationId xmlns:a16="http://schemas.microsoft.com/office/drawing/2014/main" id="{35948270-D4A2-4AA5-A5F0-D4EF8ACA8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189" y="311846"/>
            <a:ext cx="1143753" cy="1050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Ron Rothblum - Wolf Foundation">
            <a:extLst>
              <a:ext uri="{FF2B5EF4-FFF2-40B4-BE49-F238E27FC236}">
                <a16:creationId xmlns:a16="http://schemas.microsoft.com/office/drawing/2014/main" id="{779D8E75-0161-426E-80FD-998685C2B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224" y="1616857"/>
            <a:ext cx="1255111" cy="1255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90F7CDF-9EC6-41C2-976A-A85656FC9BB3}"/>
              </a:ext>
            </a:extLst>
          </p:cNvPr>
          <p:cNvSpPr txBox="1"/>
          <p:nvPr/>
        </p:nvSpPr>
        <p:spPr>
          <a:xfrm>
            <a:off x="4063282" y="4832969"/>
            <a:ext cx="1257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Succinct</a:t>
            </a:r>
          </a:p>
        </p:txBody>
      </p:sp>
    </p:spTree>
    <p:extLst>
      <p:ext uri="{BB962C8B-B14F-4D97-AF65-F5344CB8AC3E}">
        <p14:creationId xmlns:p14="http://schemas.microsoft.com/office/powerpoint/2010/main" val="3773150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33333E-6 L -0.00078 0.2754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1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Real World Royalty-Free Images, Stock Photos &amp; Pictures ...">
            <a:extLst>
              <a:ext uri="{FF2B5EF4-FFF2-40B4-BE49-F238E27FC236}">
                <a16:creationId xmlns:a16="http://schemas.microsoft.com/office/drawing/2014/main" id="{FFE5CB0C-2DCF-4942-9488-064997D0C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297" y="4706988"/>
            <a:ext cx="2240444" cy="2034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loud Clipart Vector Art, Icons, and ...">
            <a:extLst>
              <a:ext uri="{FF2B5EF4-FFF2-40B4-BE49-F238E27FC236}">
                <a16:creationId xmlns:a16="http://schemas.microsoft.com/office/drawing/2014/main" id="{0B21B38C-A970-4E10-8F29-B60E08529E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179" y="1351864"/>
            <a:ext cx="4022716" cy="1888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ouse - Free vector clipart images on creazilla.com">
            <a:extLst>
              <a:ext uri="{FF2B5EF4-FFF2-40B4-BE49-F238E27FC236}">
                <a16:creationId xmlns:a16="http://schemas.microsoft.com/office/drawing/2014/main" id="{35948270-D4A2-4AA5-A5F0-D4EF8ACA8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189" y="311846"/>
            <a:ext cx="1143753" cy="1050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onnection Images – Browse 17,572,159 ...">
            <a:extLst>
              <a:ext uri="{FF2B5EF4-FFF2-40B4-BE49-F238E27FC236}">
                <a16:creationId xmlns:a16="http://schemas.microsoft.com/office/drawing/2014/main" id="{735F8287-03E7-4135-8FB6-7B2D9BC59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236254" y="3703253"/>
            <a:ext cx="1434033" cy="345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08299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A0A8876-10E4-45CA-85F2-F72883AA0F83}"/>
              </a:ext>
            </a:extLst>
          </p:cNvPr>
          <p:cNvSpPr/>
          <p:nvPr/>
        </p:nvSpPr>
        <p:spPr>
          <a:xfrm>
            <a:off x="377579" y="5704282"/>
            <a:ext cx="3163697" cy="4960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194,436 School Sports Stock Photos and Images - 123RF">
            <a:extLst>
              <a:ext uri="{FF2B5EF4-FFF2-40B4-BE49-F238E27FC236}">
                <a16:creationId xmlns:a16="http://schemas.microsoft.com/office/drawing/2014/main" id="{A7095A3C-DA57-453E-A80B-58B0860451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6244" y="-155153"/>
            <a:ext cx="3786187" cy="2148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50B2BCC-2E52-437D-A92E-29582FF13F13}"/>
              </a:ext>
            </a:extLst>
          </p:cNvPr>
          <p:cNvSpPr txBox="1"/>
          <p:nvPr/>
        </p:nvSpPr>
        <p:spPr>
          <a:xfrm>
            <a:off x="4118472" y="1586339"/>
            <a:ext cx="4035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602BE"/>
                </a:solidFill>
              </a:rPr>
              <a:t>Success for theory of cryptography!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7D3436-50C9-4580-B87B-1920A0B665D9}"/>
              </a:ext>
            </a:extLst>
          </p:cNvPr>
          <p:cNvSpPr txBox="1"/>
          <p:nvPr/>
        </p:nvSpPr>
        <p:spPr>
          <a:xfrm>
            <a:off x="268941" y="2013814"/>
            <a:ext cx="11453452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K-Raz09, Groth10, Gennaro-Gentry-Parno2010 , Chung-K-Vadhan2010, Applebaum-Ishai-Kushilevitz2010, Parno-Raykova-Vaikuntanathan2011,Goldwasser-Lin-Rubinstein11, </a:t>
            </a:r>
            <a:r>
              <a:rPr lang="en-US" dirty="0" err="1"/>
              <a:t>Damgard</a:t>
            </a:r>
            <a:r>
              <a:rPr lang="en-US" dirty="0"/>
              <a:t>-Faust -Hazay11, Lipma12, Bitanski-Canetti12, Gennaro-Gentry-Parno-Raykova12, Bitansky-Canetti-Chiesa-Tromer12a, Bitansky-Canetti-Chiesa-Tromer12b, Bitansky-Chiesa-Ishai-Ostrovsky-Paneth13, K-Raz-Rothblum13, Thaler13, K-Raz-Rothblum14, Bitansky-Sanjam-Lin-Pass-Telang14,</a:t>
            </a:r>
            <a:r>
              <a:rPr lang="fi-FI" dirty="0"/>
              <a:t> </a:t>
            </a:r>
            <a:r>
              <a:rPr lang="en-US" dirty="0"/>
              <a:t>Canetti-Holmgren-Jain-Vaikuntanathan14,</a:t>
            </a:r>
            <a:r>
              <a:rPr lang="fi-FI" dirty="0"/>
              <a:t> Koppula-Lewko-Waters14,K-Paenth15, Canetti-Holmgren16, Chen-Chow-Chung-Lai16,</a:t>
            </a:r>
            <a:r>
              <a:rPr lang="en-US" dirty="0"/>
              <a:t> Bootle-Cerulli-Chaidos-Growth-Petit16, </a:t>
            </a:r>
            <a:r>
              <a:rPr lang="it-IT" dirty="0"/>
              <a:t>Giacomelli-Madsen-Orlandi16, </a:t>
            </a:r>
            <a:r>
              <a:rPr lang="en-US" dirty="0"/>
              <a:t>K-Rothblum-Rothblum16,</a:t>
            </a:r>
            <a:r>
              <a:rPr lang="en-US" baseline="0" dirty="0"/>
              <a:t> </a:t>
            </a:r>
            <a:r>
              <a:rPr lang="en-US" dirty="0"/>
              <a:t>Paneth-Rothblum17, </a:t>
            </a:r>
            <a:r>
              <a:rPr lang="en-US" b="0" dirty="0">
                <a:effectLst/>
                <a:latin typeface="Calibri body"/>
              </a:rPr>
              <a:t>Wahby</a:t>
            </a:r>
            <a:r>
              <a:rPr lang="en-US" dirty="0">
                <a:latin typeface="Calibri body"/>
              </a:rPr>
              <a:t>-</a:t>
            </a:r>
            <a:r>
              <a:rPr lang="en-US" b="0" dirty="0">
                <a:effectLst/>
                <a:latin typeface="Calibri body"/>
              </a:rPr>
              <a:t>Ji-Blumberg-shelat-Thaler-Walfish</a:t>
            </a:r>
            <a:r>
              <a:rPr lang="en-US" dirty="0">
                <a:latin typeface="Calibri body"/>
              </a:rPr>
              <a:t>-</a:t>
            </a:r>
            <a:r>
              <a:rPr lang="en-US" b="0" dirty="0">
                <a:effectLst/>
                <a:latin typeface="Calibri body"/>
              </a:rPr>
              <a:t>Wies17, </a:t>
            </a:r>
            <a:r>
              <a:rPr lang="en-US" dirty="0">
                <a:latin typeface="Calibri body"/>
              </a:rPr>
              <a:t>Ames-H</a:t>
            </a:r>
            <a:r>
              <a:rPr lang="en-US" dirty="0"/>
              <a:t>azay-Ishai-Venkitasubramaniam17 Brakerski-Holmgren-K17, Holmgren-Rothblum17, Zhang-Genkin-Katz-Papadopoulos-Papamanthou17 ,Reingold-Rothblum-Rothblum17, Badrinarayanan-K-Khurana-Sahai-Wichs18, Bunz-Bootle-Boneh-Poelstra-Wuille-Maxwell18, Canetti-Chen-Reyzin-Rothblum18, Zhang-Genkin-Katz-Papadopoulos-Papamanthou18, Wahby-Tzialla-shelat-Thaler-Walfish18, Katz-Kolesnikov-Wang18, Holmgren-Lombardi18, Bootle-Lyubashevsky-Seiler19, Canetti-Chen-Holmgren-Lombardi-Rothblum-Rothblum-Wichs19, K-Paneth-Yang19, Ben-Sasson-Bentov-Horesh-Riabzev19, Xie-Zhang-Zhang-Papamanthou-Song19, Ben-Sasson-Chiesa-Riabzev-Spooner-Virza-Ward19, Boschini-Camenisch-Ovsiankin-Spooner20, Chiesa-Ojha-Spooner20, Baum-Nof20, Setty-Lee20, Bhadauria-Fang-Hazay-Venkitasubramaniam-Xie-Zhang20, Setty20, Esgin-Nguyen-Seiler20, Zhang-Xie-Zhang-Song20,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Bunz-Fisch-Szepieniec20, Chiesa-Hu-Maller-Mishra-Vesely-Ward20,Boneh-Drake-Fisch-Gabizon21, Baum-Malozemoff-Rosen-Scholl21, Dittmer-Ishai-Ostrovsky21, Jawale-K-Khurana-Zhang21</a:t>
            </a:r>
            <a:r>
              <a:rPr lang="en-US" dirty="0"/>
              <a:t>, K-Vaikuntanathan-Zhang21, Weng-Yang-Katz-Wang21, Zhang-Liu-Wang-Zhang-Song-Xie-Zhang21, Chiesa-Yogev21,…</a:t>
            </a:r>
          </a:p>
        </p:txBody>
      </p:sp>
    </p:spTree>
    <p:extLst>
      <p:ext uri="{BB962C8B-B14F-4D97-AF65-F5344CB8AC3E}">
        <p14:creationId xmlns:p14="http://schemas.microsoft.com/office/powerpoint/2010/main" val="2851060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6" name="Picture 42" descr="GitHub - PickXu/pantry: A system for verifiable computation with state. The  details are described in &quot;Verifying computations with state&quot;, ACM SOSP 2013">
            <a:extLst>
              <a:ext uri="{FF2B5EF4-FFF2-40B4-BE49-F238E27FC236}">
                <a16:creationId xmlns:a16="http://schemas.microsoft.com/office/drawing/2014/main" id="{4DC76DE8-D1BD-4263-8AF1-CACEBE59D7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4862">
            <a:off x="8381574" y="4700296"/>
            <a:ext cx="2286000" cy="114300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702232-1C4E-40CB-8E10-474663401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47"/>
            <a:ext cx="10515600" cy="1325563"/>
          </a:xfrm>
          <a:noFill/>
        </p:spPr>
        <p:txBody>
          <a:bodyPr/>
          <a:lstStyle/>
          <a:p>
            <a:pPr algn="ctr"/>
            <a:r>
              <a:rPr lang="en-US" dirty="0">
                <a:latin typeface="Calibri (Headings)"/>
              </a:rPr>
              <a:t>From Theory to Practice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D94BE5-C338-47EF-ACB0-EEEB11FFF1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972" y="1912687"/>
            <a:ext cx="2999331" cy="996475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AutoShape 6">
            <a:extLst>
              <a:ext uri="{FF2B5EF4-FFF2-40B4-BE49-F238E27FC236}">
                <a16:creationId xmlns:a16="http://schemas.microsoft.com/office/drawing/2014/main" id="{9DE7AA53-1000-4244-ACAE-013865D9D1B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GitHub - ZenGo-X/bulletproofs: Bulletproofs and Bulletproofs+ Rust  implementation for Aggregated Range Proofs over multiple elliptic curves">
            <a:extLst>
              <a:ext uri="{FF2B5EF4-FFF2-40B4-BE49-F238E27FC236}">
                <a16:creationId xmlns:a16="http://schemas.microsoft.com/office/drawing/2014/main" id="{6A7B1602-1207-4A98-BC18-75DCD61DBB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28581">
            <a:off x="175676" y="3185751"/>
            <a:ext cx="2286000" cy="1143001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38" name="Picture 14" descr="libsnark/README.md at master · scipr-lab/libsnark · GitHub">
            <a:extLst>
              <a:ext uri="{FF2B5EF4-FFF2-40B4-BE49-F238E27FC236}">
                <a16:creationId xmlns:a16="http://schemas.microsoft.com/office/drawing/2014/main" id="{47DD12AD-D68D-42CA-9672-459F1D2CDB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0816">
            <a:off x="521823" y="476474"/>
            <a:ext cx="2286000" cy="114300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40" name="Picture 16" descr="GitHub - akosba/jsnark: A Java library for zk-SNARK circuits">
            <a:extLst>
              <a:ext uri="{FF2B5EF4-FFF2-40B4-BE49-F238E27FC236}">
                <a16:creationId xmlns:a16="http://schemas.microsoft.com/office/drawing/2014/main" id="{EEB4BFB2-E046-45EA-A4F8-2FED390E28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33011">
            <a:off x="2723399" y="3175411"/>
            <a:ext cx="2286000" cy="1143001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42" name="Picture 18" descr="GitHub - HorizenOfficial/ginger-lib: Ginger-lib is a general purpose  zk-SNARK library that supports recursive proof composition">
            <a:extLst>
              <a:ext uri="{FF2B5EF4-FFF2-40B4-BE49-F238E27FC236}">
                <a16:creationId xmlns:a16="http://schemas.microsoft.com/office/drawing/2014/main" id="{93849CE8-8B82-47E0-88C2-03FF5EC39A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04172">
            <a:off x="6980028" y="1526948"/>
            <a:ext cx="2286000" cy="114300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44" name="Picture 20" descr="GitHub - pepper-project/pequin: A system for verifying outsourced  computations, and applying SNARKs. Simplified release of the main Pepper  codebase.">
            <a:extLst>
              <a:ext uri="{FF2B5EF4-FFF2-40B4-BE49-F238E27FC236}">
                <a16:creationId xmlns:a16="http://schemas.microsoft.com/office/drawing/2014/main" id="{C3AE2AF2-9247-483F-ABA9-74C905F233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7349" y="1870153"/>
            <a:ext cx="2286000" cy="114300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46" name="Picture 22" descr="GitHub - pepper-project/giraffe: An implementation of &quot;Full accounting for  verifiable outsourcing&quot; (CCS17)">
            <a:extLst>
              <a:ext uri="{FF2B5EF4-FFF2-40B4-BE49-F238E27FC236}">
                <a16:creationId xmlns:a16="http://schemas.microsoft.com/office/drawing/2014/main" id="{897DA1EB-07A5-4A82-A3CB-E445DF1C3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11" y="5484925"/>
            <a:ext cx="2286000" cy="114300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50" name="Picture 26" descr="GitHub - pepper-project/zebra: An implementation of Verifiable ASICs  (Oakland16), a.k.a. Zebra">
            <a:extLst>
              <a:ext uri="{FF2B5EF4-FFF2-40B4-BE49-F238E27FC236}">
                <a16:creationId xmlns:a16="http://schemas.microsoft.com/office/drawing/2014/main" id="{39D6156B-1E83-4BE2-A155-7F14CEFA98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36232">
            <a:off x="6807105" y="5566463"/>
            <a:ext cx="2286000" cy="114300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52" name="Picture 28" descr="GitHub - pepper-project/pinocchio: An independent reimplementation of  Pinocchio.">
            <a:extLst>
              <a:ext uri="{FF2B5EF4-FFF2-40B4-BE49-F238E27FC236}">
                <a16:creationId xmlns:a16="http://schemas.microsoft.com/office/drawing/2014/main" id="{0EBBF1EC-2F7E-4145-B098-5BD5DA1247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625" y="4239088"/>
            <a:ext cx="2286000" cy="114300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54" name="Picture 30" descr="GitHub - scipr-lab/libiop: C++ library for IOP-based zkSNARKs">
            <a:extLst>
              <a:ext uri="{FF2B5EF4-FFF2-40B4-BE49-F238E27FC236}">
                <a16:creationId xmlns:a16="http://schemas.microsoft.com/office/drawing/2014/main" id="{855C7AB9-5509-43ED-9FD0-E7A8E7EC3E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7914">
            <a:off x="9523187" y="5263603"/>
            <a:ext cx="2286000" cy="114300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56" name="Picture 32" descr="GitHub - sunblaze-ucb/Virgo">
            <a:extLst>
              <a:ext uri="{FF2B5EF4-FFF2-40B4-BE49-F238E27FC236}">
                <a16:creationId xmlns:a16="http://schemas.microsoft.com/office/drawing/2014/main" id="{48012ADE-BE25-4D98-974D-189F692C6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5645">
            <a:off x="4369038" y="1271275"/>
            <a:ext cx="2286000" cy="114300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58" name="Picture 34" descr="GitHub - imdea-software/legosnark: C++ codebase for highly composable  zkSNARKs with commit-and-prove capabilities.">
            <a:extLst>
              <a:ext uri="{FF2B5EF4-FFF2-40B4-BE49-F238E27FC236}">
                <a16:creationId xmlns:a16="http://schemas.microsoft.com/office/drawing/2014/main" id="{B42B5E93-DD6D-413F-B46A-92240264A6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8505">
            <a:off x="3776615" y="5366263"/>
            <a:ext cx="2286000" cy="114300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62" name="Picture 38">
            <a:extLst>
              <a:ext uri="{FF2B5EF4-FFF2-40B4-BE49-F238E27FC236}">
                <a16:creationId xmlns:a16="http://schemas.microsoft.com/office/drawing/2014/main" id="{E0592BFB-4ACC-4634-A3D3-E1811A4038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8630">
            <a:off x="9351148" y="3441586"/>
            <a:ext cx="2286000" cy="114300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64" name="Picture 40" descr="GitHub - meilof/geppetri: Pinocchio-based adaptive zk-SNARK and distributed  computation">
            <a:extLst>
              <a:ext uri="{FF2B5EF4-FFF2-40B4-BE49-F238E27FC236}">
                <a16:creationId xmlns:a16="http://schemas.microsoft.com/office/drawing/2014/main" id="{FC937F0F-468C-47A0-B840-93E797D6AC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5322">
            <a:off x="7365763" y="3028383"/>
            <a:ext cx="2286000" cy="114300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34" name="Picture 10" descr="GitHub - hyraxZK/hyraxZK: Hyrax reference implementation: meta-repo with  top-level makefile, etc">
            <a:extLst>
              <a:ext uri="{FF2B5EF4-FFF2-40B4-BE49-F238E27FC236}">
                <a16:creationId xmlns:a16="http://schemas.microsoft.com/office/drawing/2014/main" id="{FD9A4A93-91C8-4A40-90E4-A40063B57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433" y="2688228"/>
            <a:ext cx="2286000" cy="114300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48" name="Picture 24" descr="GitHub - pepper-project/pepper: A system for verifying outsourced  computations. This repo always contains the latest release of the Pepper  system.">
            <a:extLst>
              <a:ext uri="{FF2B5EF4-FFF2-40B4-BE49-F238E27FC236}">
                <a16:creationId xmlns:a16="http://schemas.microsoft.com/office/drawing/2014/main" id="{BCA05B64-291F-40A5-B520-2E707DB3C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1696">
            <a:off x="213226" y="4391337"/>
            <a:ext cx="2286000" cy="114300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 descr="GitHub - microsoft/Spartan: Spartan: High-speed zkSNARKs without trusted  setup">
            <a:extLst>
              <a:ext uri="{FF2B5EF4-FFF2-40B4-BE49-F238E27FC236}">
                <a16:creationId xmlns:a16="http://schemas.microsoft.com/office/drawing/2014/main" id="{C222CFA3-1DC6-4FAF-B911-6E937A537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0425">
            <a:off x="9465699" y="347996"/>
            <a:ext cx="2286000" cy="114300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8" name="Picture 4" descr="GitHub - sunblaze-ucb/Libra: Libra zero knowledge proof system">
            <a:extLst>
              <a:ext uri="{FF2B5EF4-FFF2-40B4-BE49-F238E27FC236}">
                <a16:creationId xmlns:a16="http://schemas.microsoft.com/office/drawing/2014/main" id="{1929D188-3B14-49F8-9CE6-7D361AA704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0512">
            <a:off x="2495768" y="4294421"/>
            <a:ext cx="2286001" cy="1143001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686022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Jobs at O(1) Labs">
            <a:extLst>
              <a:ext uri="{FF2B5EF4-FFF2-40B4-BE49-F238E27FC236}">
                <a16:creationId xmlns:a16="http://schemas.microsoft.com/office/drawing/2014/main" id="{638333B9-CF89-42A2-8F7D-713A81FF2C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573" y="4005753"/>
            <a:ext cx="2152796" cy="816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Zcash Media Kit - Zcash">
            <a:extLst>
              <a:ext uri="{FF2B5EF4-FFF2-40B4-BE49-F238E27FC236}">
                <a16:creationId xmlns:a16="http://schemas.microsoft.com/office/drawing/2014/main" id="{8E54BA79-CD7B-4663-9DBE-5B68BCF77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029" y="1708541"/>
            <a:ext cx="2491036" cy="990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StarkWare – Medium">
            <a:extLst>
              <a:ext uri="{FF2B5EF4-FFF2-40B4-BE49-F238E27FC236}">
                <a16:creationId xmlns:a16="http://schemas.microsoft.com/office/drawing/2014/main" id="{EE02CEB6-EE0C-48E3-B3DC-83540DD87B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9957" y="1032578"/>
            <a:ext cx="2342451" cy="234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Ethereum brand assets | ethereum.org">
            <a:extLst>
              <a:ext uri="{FF2B5EF4-FFF2-40B4-BE49-F238E27FC236}">
                <a16:creationId xmlns:a16="http://schemas.microsoft.com/office/drawing/2014/main" id="{B8D7E782-197C-4652-B040-D40780E31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357" y="2500124"/>
            <a:ext cx="2133285" cy="1464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Job Application for Senior Protocol Engineer at Aleo Systems">
            <a:extLst>
              <a:ext uri="{FF2B5EF4-FFF2-40B4-BE49-F238E27FC236}">
                <a16:creationId xmlns:a16="http://schemas.microsoft.com/office/drawing/2014/main" id="{D51E3932-DA97-4E1B-A0AD-B3EFD9F8C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5252" y="4090810"/>
            <a:ext cx="2301911" cy="646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57C7E4CC-83B4-4C47-B547-554E0162F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47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Calibri (Headings)"/>
              </a:rPr>
              <a:t>From Theory to Deployment </a:t>
            </a:r>
          </a:p>
        </p:txBody>
      </p:sp>
      <p:pic>
        <p:nvPicPr>
          <p:cNvPr id="9" name="Picture 4" descr="Homepage - ZKProof Standards">
            <a:extLst>
              <a:ext uri="{FF2B5EF4-FFF2-40B4-BE49-F238E27FC236}">
                <a16:creationId xmlns:a16="http://schemas.microsoft.com/office/drawing/2014/main" id="{13B2CDB8-1075-4321-8C51-CD16A0E24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472" y="5220272"/>
            <a:ext cx="388620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5232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loud Clipart Vector Art, Icons, and ...">
            <a:extLst>
              <a:ext uri="{FF2B5EF4-FFF2-40B4-BE49-F238E27FC236}">
                <a16:creationId xmlns:a16="http://schemas.microsoft.com/office/drawing/2014/main" id="{F4BC66B3-59A5-43AA-B05B-E5D702170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65" y="2577187"/>
            <a:ext cx="4867487" cy="2285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ouse - Free vector clipart images on creazilla.com">
            <a:extLst>
              <a:ext uri="{FF2B5EF4-FFF2-40B4-BE49-F238E27FC236}">
                <a16:creationId xmlns:a16="http://schemas.microsoft.com/office/drawing/2014/main" id="{9E1642E3-C6DC-41C9-8E88-D214D9075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269" y="1472459"/>
            <a:ext cx="1522335" cy="139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eal World Royalty-Free Images, Stock Photos &amp; Pictures ...">
            <a:extLst>
              <a:ext uri="{FF2B5EF4-FFF2-40B4-BE49-F238E27FC236}">
                <a16:creationId xmlns:a16="http://schemas.microsoft.com/office/drawing/2014/main" id="{30515806-C8D7-4B9A-96A1-A74D3B8D8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961" y="1472459"/>
            <a:ext cx="3608257" cy="3276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22606D2-7604-4CF8-B205-77BA9EAE4ED6}"/>
              </a:ext>
            </a:extLst>
          </p:cNvPr>
          <p:cNvSpPr txBox="1"/>
          <p:nvPr/>
        </p:nvSpPr>
        <p:spPr>
          <a:xfrm>
            <a:off x="1331651" y="5149040"/>
            <a:ext cx="3222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Ideal world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2AB1EB-E529-4873-ABA0-81432D244828}"/>
              </a:ext>
            </a:extLst>
          </p:cNvPr>
          <p:cNvSpPr txBox="1"/>
          <p:nvPr/>
        </p:nvSpPr>
        <p:spPr>
          <a:xfrm>
            <a:off x="8142321" y="5159395"/>
            <a:ext cx="3222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Real world</a:t>
            </a:r>
          </a:p>
        </p:txBody>
      </p:sp>
      <p:pic>
        <p:nvPicPr>
          <p:cNvPr id="11" name="Picture 4" descr="Connection Images – Browse 17,572,159 ...">
            <a:extLst>
              <a:ext uri="{FF2B5EF4-FFF2-40B4-BE49-F238E27FC236}">
                <a16:creationId xmlns:a16="http://schemas.microsoft.com/office/drawing/2014/main" id="{F83DE548-6601-4906-B352-6D64D21343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136" y="2819141"/>
            <a:ext cx="2309525" cy="55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8413A41-2A11-4726-B6CC-1C2068994449}"/>
              </a:ext>
            </a:extLst>
          </p:cNvPr>
          <p:cNvSpPr txBox="1"/>
          <p:nvPr/>
        </p:nvSpPr>
        <p:spPr>
          <a:xfrm>
            <a:off x="1915312" y="3399317"/>
            <a:ext cx="2513411" cy="643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Math and 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Theoretical CS</a:t>
            </a:r>
          </a:p>
        </p:txBody>
      </p:sp>
    </p:spTree>
    <p:extLst>
      <p:ext uri="{BB962C8B-B14F-4D97-AF65-F5344CB8AC3E}">
        <p14:creationId xmlns:p14="http://schemas.microsoft.com/office/powerpoint/2010/main" val="204771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Image result for images thank you">
            <a:extLst>
              <a:ext uri="{FF2B5EF4-FFF2-40B4-BE49-F238E27FC236}">
                <a16:creationId xmlns:a16="http://schemas.microsoft.com/office/drawing/2014/main" id="{A75B9300-EC9C-4BE4-98F7-DADC5B8979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153" y="622242"/>
            <a:ext cx="9589623" cy="537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2391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DB902-0BD3-DC19-AA7E-4EAD60048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3754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My Journey:  Succinct proofs</a:t>
            </a:r>
          </a:p>
        </p:txBody>
      </p:sp>
      <p:pic>
        <p:nvPicPr>
          <p:cNvPr id="1026" name="Picture 2" descr="Adventist Review Online | The Journey Must Go On!">
            <a:extLst>
              <a:ext uri="{FF2B5EF4-FFF2-40B4-BE49-F238E27FC236}">
                <a16:creationId xmlns:a16="http://schemas.microsoft.com/office/drawing/2014/main" id="{1DBEDBBD-0DDC-810B-9BDF-5485EDFDA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998" y="1495698"/>
            <a:ext cx="10173259" cy="5086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1379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isa Yang | lisayang">
            <a:extLst>
              <a:ext uri="{FF2B5EF4-FFF2-40B4-BE49-F238E27FC236}">
                <a16:creationId xmlns:a16="http://schemas.microsoft.com/office/drawing/2014/main" id="{2EA9D399-C46A-4B7A-9DE8-100265CE6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387" y="424121"/>
            <a:ext cx="1428869" cy="188776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Star High School Students Mentored at Stony Brook Reach Intel Finals | |  SBU News">
            <a:extLst>
              <a:ext uri="{FF2B5EF4-FFF2-40B4-BE49-F238E27FC236}">
                <a16:creationId xmlns:a16="http://schemas.microsoft.com/office/drawing/2014/main" id="{24B58B61-55C9-427C-AE21-6CDAAFED2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187" y="424121"/>
            <a:ext cx="1529250" cy="192115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Menu About Labs Faculty Publications Posts Dakshita Khurana Dr. Dakshita  Khuruna is an Assistant Professor working on foundational computer  security, cryptography, and theoretical computer science. « Previous Next »  Recent Posts High School Senior ...">
            <a:extLst>
              <a:ext uri="{FF2B5EF4-FFF2-40B4-BE49-F238E27FC236}">
                <a16:creationId xmlns:a16="http://schemas.microsoft.com/office/drawing/2014/main" id="{FDB61C72-2EC2-4367-8753-75A00C5E92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279" y="2680254"/>
            <a:ext cx="1382336" cy="185358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Department of Mathematics - Faculty">
            <a:extLst>
              <a:ext uri="{FF2B5EF4-FFF2-40B4-BE49-F238E27FC236}">
                <a16:creationId xmlns:a16="http://schemas.microsoft.com/office/drawing/2014/main" id="{2F8E3EB4-861B-4081-ADE1-C6F13521C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683" y="2673697"/>
            <a:ext cx="1439819" cy="188776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Omer Paneth">
            <a:extLst>
              <a:ext uri="{FF2B5EF4-FFF2-40B4-BE49-F238E27FC236}">
                <a16:creationId xmlns:a16="http://schemas.microsoft.com/office/drawing/2014/main" id="{9D9618D7-E3EE-45A4-99D7-F70E0C101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339" y="2681468"/>
            <a:ext cx="1439820" cy="185237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Zvika Brakerski | Simons Institute for the Theory of Computing">
            <a:extLst>
              <a:ext uri="{FF2B5EF4-FFF2-40B4-BE49-F238E27FC236}">
                <a16:creationId xmlns:a16="http://schemas.microsoft.com/office/drawing/2014/main" id="{94591A83-952B-46D8-8121-6E17BC5F6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535" y="4755112"/>
            <a:ext cx="1512493" cy="161851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 descr="Guy Rothblum's Homepage">
            <a:extLst>
              <a:ext uri="{FF2B5EF4-FFF2-40B4-BE49-F238E27FC236}">
                <a16:creationId xmlns:a16="http://schemas.microsoft.com/office/drawing/2014/main" id="{0ADCC7AE-2E4B-43B5-B093-97BFA5CA11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416" y="4755113"/>
            <a:ext cx="1552912" cy="161851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Vinod Vaikuntanathan – MIT EECS">
            <a:extLst>
              <a:ext uri="{FF2B5EF4-FFF2-40B4-BE49-F238E27FC236}">
                <a16:creationId xmlns:a16="http://schemas.microsoft.com/office/drawing/2014/main" id="{DB3A65CE-3ABC-40B8-856F-8E0EFBEC1B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999" y="4757532"/>
            <a:ext cx="1575600" cy="161609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4" descr="Ran Raz (home page)">
            <a:extLst>
              <a:ext uri="{FF2B5EF4-FFF2-40B4-BE49-F238E27FC236}">
                <a16:creationId xmlns:a16="http://schemas.microsoft.com/office/drawing/2014/main" id="{E05873B4-C778-4633-AC48-C474EA4D4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270" y="4755113"/>
            <a:ext cx="1295858" cy="160007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Shafi Goldwasser">
            <a:extLst>
              <a:ext uri="{FF2B5EF4-FFF2-40B4-BE49-F238E27FC236}">
                <a16:creationId xmlns:a16="http://schemas.microsoft.com/office/drawing/2014/main" id="{5F23B4D3-DDCA-40C1-AC25-F7F7B25BD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5091" y="4755113"/>
            <a:ext cx="1367007" cy="156807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DA50BD88-D511-4E83-9281-14318CDB0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6122" y="2248525"/>
            <a:ext cx="1597493" cy="2241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7F2D567-A7BE-444A-AC14-E67ABD4B74AC}"/>
              </a:ext>
            </a:extLst>
          </p:cNvPr>
          <p:cNvSpPr/>
          <p:nvPr/>
        </p:nvSpPr>
        <p:spPr>
          <a:xfrm>
            <a:off x="8355728" y="1278542"/>
            <a:ext cx="2625161" cy="1353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pic>
        <p:nvPicPr>
          <p:cNvPr id="2" name="Picture 1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C13AADA1-00E4-4586-BBB1-7D8AB23BA3C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771" y="437120"/>
            <a:ext cx="1833613" cy="1921156"/>
          </a:xfrm>
          <a:prstGeom prst="rect">
            <a:avLst/>
          </a:prstGeom>
        </p:spPr>
      </p:pic>
      <p:pic>
        <p:nvPicPr>
          <p:cNvPr id="2052" name="Picture 4" descr="Image result for zhengzhong jin images">
            <a:extLst>
              <a:ext uri="{FF2B5EF4-FFF2-40B4-BE49-F238E27FC236}">
                <a16:creationId xmlns:a16="http://schemas.microsoft.com/office/drawing/2014/main" id="{0F1648EC-E7D6-17A9-DB1B-174B20A7A8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847" y="2667247"/>
            <a:ext cx="1879688" cy="1879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Alex Lombardi | Simons Institute for the Theory of Computing">
            <a:extLst>
              <a:ext uri="{FF2B5EF4-FFF2-40B4-BE49-F238E27FC236}">
                <a16:creationId xmlns:a16="http://schemas.microsoft.com/office/drawing/2014/main" id="{AD9B99B4-C441-97CB-0868-5EC9D919D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236" y="486727"/>
            <a:ext cx="1697584" cy="1873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Keep Your Cards Hidden With New Server Methods: ORAM">
            <a:extLst>
              <a:ext uri="{FF2B5EF4-FFF2-40B4-BE49-F238E27FC236}">
                <a16:creationId xmlns:a16="http://schemas.microsoft.com/office/drawing/2014/main" id="{D0BF2995-B45A-4183-A49B-ECF2C0B4F9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939" y="460064"/>
            <a:ext cx="1921155" cy="1921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4600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volutionary biology">
            <a:extLst>
              <a:ext uri="{FF2B5EF4-FFF2-40B4-BE49-F238E27FC236}">
                <a16:creationId xmlns:a16="http://schemas.microsoft.com/office/drawing/2014/main" id="{4B8C6D58-C34F-4629-A387-F74DA9539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307" y="1104802"/>
            <a:ext cx="6759786" cy="5109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E7F69644-DECE-46A4-B3F1-D8B1BAFE511E}"/>
              </a:ext>
            </a:extLst>
          </p:cNvPr>
          <p:cNvSpPr txBox="1">
            <a:spLocks/>
          </p:cNvSpPr>
          <p:nvPr/>
        </p:nvSpPr>
        <p:spPr>
          <a:xfrm>
            <a:off x="831427" y="527684"/>
            <a:ext cx="10515600" cy="81343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900" b="1" dirty="0"/>
              <a:t>Evolution of Proofs in Computer Science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352407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15FB1D66-8004-4714-9B50-4E33140F91B5}"/>
              </a:ext>
            </a:extLst>
          </p:cNvPr>
          <p:cNvGrpSpPr/>
          <p:nvPr/>
        </p:nvGrpSpPr>
        <p:grpSpPr>
          <a:xfrm>
            <a:off x="5453225" y="2321295"/>
            <a:ext cx="1143000" cy="1550616"/>
            <a:chOff x="4060984" y="2956560"/>
            <a:chExt cx="1143000" cy="9906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A7F53E8-707D-474A-9CFC-1145FD9E89F9}"/>
                </a:ext>
              </a:extLst>
            </p:cNvPr>
            <p:cNvSpPr/>
            <p:nvPr/>
          </p:nvSpPr>
          <p:spPr>
            <a:xfrm>
              <a:off x="4060984" y="2956560"/>
              <a:ext cx="1143000" cy="9906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" name="Freeform 15">
              <a:extLst>
                <a:ext uri="{FF2B5EF4-FFF2-40B4-BE49-F238E27FC236}">
                  <a16:creationId xmlns:a16="http://schemas.microsoft.com/office/drawing/2014/main" id="{14F93F89-C040-4D66-B891-E4E39CEDBB1B}"/>
                </a:ext>
              </a:extLst>
            </p:cNvPr>
            <p:cNvSpPr/>
            <p:nvPr/>
          </p:nvSpPr>
          <p:spPr>
            <a:xfrm>
              <a:off x="4262915" y="3049548"/>
              <a:ext cx="640080" cy="121920"/>
            </a:xfrm>
            <a:custGeom>
              <a:avLst/>
              <a:gdLst>
                <a:gd name="connsiteX0" fmla="*/ 0 w 563880"/>
                <a:gd name="connsiteY0" fmla="*/ 76200 h 121920"/>
                <a:gd name="connsiteX1" fmla="*/ 76200 w 563880"/>
                <a:gd name="connsiteY1" fmla="*/ 45720 h 121920"/>
                <a:gd name="connsiteX2" fmla="*/ 121920 w 563880"/>
                <a:gd name="connsiteY2" fmla="*/ 30480 h 121920"/>
                <a:gd name="connsiteX3" fmla="*/ 167640 w 563880"/>
                <a:gd name="connsiteY3" fmla="*/ 0 h 121920"/>
                <a:gd name="connsiteX4" fmla="*/ 259080 w 563880"/>
                <a:gd name="connsiteY4" fmla="*/ 45720 h 121920"/>
                <a:gd name="connsiteX5" fmla="*/ 350520 w 563880"/>
                <a:gd name="connsiteY5" fmla="*/ 121920 h 121920"/>
                <a:gd name="connsiteX6" fmla="*/ 441960 w 563880"/>
                <a:gd name="connsiteY6" fmla="*/ 76200 h 121920"/>
                <a:gd name="connsiteX7" fmla="*/ 487680 w 563880"/>
                <a:gd name="connsiteY7" fmla="*/ 45720 h 121920"/>
                <a:gd name="connsiteX8" fmla="*/ 563880 w 563880"/>
                <a:gd name="connsiteY8" fmla="*/ 45720 h 121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3880" h="121920">
                  <a:moveTo>
                    <a:pt x="0" y="76200"/>
                  </a:moveTo>
                  <a:cubicBezTo>
                    <a:pt x="25400" y="66040"/>
                    <a:pt x="50585" y="55326"/>
                    <a:pt x="76200" y="45720"/>
                  </a:cubicBezTo>
                  <a:cubicBezTo>
                    <a:pt x="91242" y="40079"/>
                    <a:pt x="107552" y="37664"/>
                    <a:pt x="121920" y="30480"/>
                  </a:cubicBezTo>
                  <a:cubicBezTo>
                    <a:pt x="138303" y="22289"/>
                    <a:pt x="152400" y="10160"/>
                    <a:pt x="167640" y="0"/>
                  </a:cubicBezTo>
                  <a:cubicBezTo>
                    <a:pt x="204825" y="12395"/>
                    <a:pt x="229537" y="16177"/>
                    <a:pt x="259080" y="45720"/>
                  </a:cubicBezTo>
                  <a:cubicBezTo>
                    <a:pt x="342118" y="128758"/>
                    <a:pt x="263198" y="92813"/>
                    <a:pt x="350520" y="121920"/>
                  </a:cubicBezTo>
                  <a:cubicBezTo>
                    <a:pt x="481547" y="34569"/>
                    <a:pt x="315767" y="139296"/>
                    <a:pt x="441960" y="76200"/>
                  </a:cubicBezTo>
                  <a:cubicBezTo>
                    <a:pt x="458343" y="68009"/>
                    <a:pt x="469911" y="50162"/>
                    <a:pt x="487680" y="45720"/>
                  </a:cubicBezTo>
                  <a:cubicBezTo>
                    <a:pt x="512322" y="39560"/>
                    <a:pt x="538480" y="45720"/>
                    <a:pt x="563880" y="4572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" name="Freeform 16">
              <a:extLst>
                <a:ext uri="{FF2B5EF4-FFF2-40B4-BE49-F238E27FC236}">
                  <a16:creationId xmlns:a16="http://schemas.microsoft.com/office/drawing/2014/main" id="{7B68B476-D8AB-46E5-AC88-788EEB0890A6}"/>
                </a:ext>
              </a:extLst>
            </p:cNvPr>
            <p:cNvSpPr/>
            <p:nvPr/>
          </p:nvSpPr>
          <p:spPr>
            <a:xfrm>
              <a:off x="4293395" y="3208140"/>
              <a:ext cx="563880" cy="121920"/>
            </a:xfrm>
            <a:custGeom>
              <a:avLst/>
              <a:gdLst>
                <a:gd name="connsiteX0" fmla="*/ 0 w 563880"/>
                <a:gd name="connsiteY0" fmla="*/ 76200 h 121920"/>
                <a:gd name="connsiteX1" fmla="*/ 76200 w 563880"/>
                <a:gd name="connsiteY1" fmla="*/ 45720 h 121920"/>
                <a:gd name="connsiteX2" fmla="*/ 121920 w 563880"/>
                <a:gd name="connsiteY2" fmla="*/ 30480 h 121920"/>
                <a:gd name="connsiteX3" fmla="*/ 167640 w 563880"/>
                <a:gd name="connsiteY3" fmla="*/ 0 h 121920"/>
                <a:gd name="connsiteX4" fmla="*/ 259080 w 563880"/>
                <a:gd name="connsiteY4" fmla="*/ 45720 h 121920"/>
                <a:gd name="connsiteX5" fmla="*/ 350520 w 563880"/>
                <a:gd name="connsiteY5" fmla="*/ 121920 h 121920"/>
                <a:gd name="connsiteX6" fmla="*/ 441960 w 563880"/>
                <a:gd name="connsiteY6" fmla="*/ 76200 h 121920"/>
                <a:gd name="connsiteX7" fmla="*/ 487680 w 563880"/>
                <a:gd name="connsiteY7" fmla="*/ 45720 h 121920"/>
                <a:gd name="connsiteX8" fmla="*/ 563880 w 563880"/>
                <a:gd name="connsiteY8" fmla="*/ 45720 h 121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3880" h="121920">
                  <a:moveTo>
                    <a:pt x="0" y="76200"/>
                  </a:moveTo>
                  <a:cubicBezTo>
                    <a:pt x="25400" y="66040"/>
                    <a:pt x="50585" y="55326"/>
                    <a:pt x="76200" y="45720"/>
                  </a:cubicBezTo>
                  <a:cubicBezTo>
                    <a:pt x="91242" y="40079"/>
                    <a:pt x="107552" y="37664"/>
                    <a:pt x="121920" y="30480"/>
                  </a:cubicBezTo>
                  <a:cubicBezTo>
                    <a:pt x="138303" y="22289"/>
                    <a:pt x="152400" y="10160"/>
                    <a:pt x="167640" y="0"/>
                  </a:cubicBezTo>
                  <a:cubicBezTo>
                    <a:pt x="204825" y="12395"/>
                    <a:pt x="229537" y="16177"/>
                    <a:pt x="259080" y="45720"/>
                  </a:cubicBezTo>
                  <a:cubicBezTo>
                    <a:pt x="342118" y="128758"/>
                    <a:pt x="263198" y="92813"/>
                    <a:pt x="350520" y="121920"/>
                  </a:cubicBezTo>
                  <a:cubicBezTo>
                    <a:pt x="481547" y="34569"/>
                    <a:pt x="315767" y="139296"/>
                    <a:pt x="441960" y="76200"/>
                  </a:cubicBezTo>
                  <a:cubicBezTo>
                    <a:pt x="458343" y="68009"/>
                    <a:pt x="469911" y="50162"/>
                    <a:pt x="487680" y="45720"/>
                  </a:cubicBezTo>
                  <a:cubicBezTo>
                    <a:pt x="512322" y="39560"/>
                    <a:pt x="538480" y="45720"/>
                    <a:pt x="563880" y="4572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" name="Freeform 17">
              <a:extLst>
                <a:ext uri="{FF2B5EF4-FFF2-40B4-BE49-F238E27FC236}">
                  <a16:creationId xmlns:a16="http://schemas.microsoft.com/office/drawing/2014/main" id="{AC74BE8C-B414-4463-AB57-2C5264FFC76D}"/>
                </a:ext>
              </a:extLst>
            </p:cNvPr>
            <p:cNvSpPr/>
            <p:nvPr/>
          </p:nvSpPr>
          <p:spPr>
            <a:xfrm>
              <a:off x="4293395" y="3374232"/>
              <a:ext cx="563880" cy="121920"/>
            </a:xfrm>
            <a:custGeom>
              <a:avLst/>
              <a:gdLst>
                <a:gd name="connsiteX0" fmla="*/ 0 w 563880"/>
                <a:gd name="connsiteY0" fmla="*/ 76200 h 121920"/>
                <a:gd name="connsiteX1" fmla="*/ 76200 w 563880"/>
                <a:gd name="connsiteY1" fmla="*/ 45720 h 121920"/>
                <a:gd name="connsiteX2" fmla="*/ 121920 w 563880"/>
                <a:gd name="connsiteY2" fmla="*/ 30480 h 121920"/>
                <a:gd name="connsiteX3" fmla="*/ 167640 w 563880"/>
                <a:gd name="connsiteY3" fmla="*/ 0 h 121920"/>
                <a:gd name="connsiteX4" fmla="*/ 259080 w 563880"/>
                <a:gd name="connsiteY4" fmla="*/ 45720 h 121920"/>
                <a:gd name="connsiteX5" fmla="*/ 350520 w 563880"/>
                <a:gd name="connsiteY5" fmla="*/ 121920 h 121920"/>
                <a:gd name="connsiteX6" fmla="*/ 441960 w 563880"/>
                <a:gd name="connsiteY6" fmla="*/ 76200 h 121920"/>
                <a:gd name="connsiteX7" fmla="*/ 487680 w 563880"/>
                <a:gd name="connsiteY7" fmla="*/ 45720 h 121920"/>
                <a:gd name="connsiteX8" fmla="*/ 563880 w 563880"/>
                <a:gd name="connsiteY8" fmla="*/ 45720 h 121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3880" h="121920">
                  <a:moveTo>
                    <a:pt x="0" y="76200"/>
                  </a:moveTo>
                  <a:cubicBezTo>
                    <a:pt x="25400" y="66040"/>
                    <a:pt x="50585" y="55326"/>
                    <a:pt x="76200" y="45720"/>
                  </a:cubicBezTo>
                  <a:cubicBezTo>
                    <a:pt x="91242" y="40079"/>
                    <a:pt x="107552" y="37664"/>
                    <a:pt x="121920" y="30480"/>
                  </a:cubicBezTo>
                  <a:cubicBezTo>
                    <a:pt x="138303" y="22289"/>
                    <a:pt x="152400" y="10160"/>
                    <a:pt x="167640" y="0"/>
                  </a:cubicBezTo>
                  <a:cubicBezTo>
                    <a:pt x="204825" y="12395"/>
                    <a:pt x="229537" y="16177"/>
                    <a:pt x="259080" y="45720"/>
                  </a:cubicBezTo>
                  <a:cubicBezTo>
                    <a:pt x="342118" y="128758"/>
                    <a:pt x="263198" y="92813"/>
                    <a:pt x="350520" y="121920"/>
                  </a:cubicBezTo>
                  <a:cubicBezTo>
                    <a:pt x="481547" y="34569"/>
                    <a:pt x="315767" y="139296"/>
                    <a:pt x="441960" y="76200"/>
                  </a:cubicBezTo>
                  <a:cubicBezTo>
                    <a:pt x="458343" y="68009"/>
                    <a:pt x="469911" y="50162"/>
                    <a:pt x="487680" y="45720"/>
                  </a:cubicBezTo>
                  <a:cubicBezTo>
                    <a:pt x="512322" y="39560"/>
                    <a:pt x="538480" y="45720"/>
                    <a:pt x="563880" y="4572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1" name="Freeform 18">
              <a:extLst>
                <a:ext uri="{FF2B5EF4-FFF2-40B4-BE49-F238E27FC236}">
                  <a16:creationId xmlns:a16="http://schemas.microsoft.com/office/drawing/2014/main" id="{CC90DEAC-7CD0-4857-AADB-A08BBB0CEA2C}"/>
                </a:ext>
              </a:extLst>
            </p:cNvPr>
            <p:cNvSpPr/>
            <p:nvPr/>
          </p:nvSpPr>
          <p:spPr>
            <a:xfrm>
              <a:off x="4339115" y="3517586"/>
              <a:ext cx="563880" cy="121920"/>
            </a:xfrm>
            <a:custGeom>
              <a:avLst/>
              <a:gdLst>
                <a:gd name="connsiteX0" fmla="*/ 0 w 563880"/>
                <a:gd name="connsiteY0" fmla="*/ 76200 h 121920"/>
                <a:gd name="connsiteX1" fmla="*/ 76200 w 563880"/>
                <a:gd name="connsiteY1" fmla="*/ 45720 h 121920"/>
                <a:gd name="connsiteX2" fmla="*/ 121920 w 563880"/>
                <a:gd name="connsiteY2" fmla="*/ 30480 h 121920"/>
                <a:gd name="connsiteX3" fmla="*/ 167640 w 563880"/>
                <a:gd name="connsiteY3" fmla="*/ 0 h 121920"/>
                <a:gd name="connsiteX4" fmla="*/ 259080 w 563880"/>
                <a:gd name="connsiteY4" fmla="*/ 45720 h 121920"/>
                <a:gd name="connsiteX5" fmla="*/ 350520 w 563880"/>
                <a:gd name="connsiteY5" fmla="*/ 121920 h 121920"/>
                <a:gd name="connsiteX6" fmla="*/ 441960 w 563880"/>
                <a:gd name="connsiteY6" fmla="*/ 76200 h 121920"/>
                <a:gd name="connsiteX7" fmla="*/ 487680 w 563880"/>
                <a:gd name="connsiteY7" fmla="*/ 45720 h 121920"/>
                <a:gd name="connsiteX8" fmla="*/ 563880 w 563880"/>
                <a:gd name="connsiteY8" fmla="*/ 45720 h 121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3880" h="121920">
                  <a:moveTo>
                    <a:pt x="0" y="76200"/>
                  </a:moveTo>
                  <a:cubicBezTo>
                    <a:pt x="25400" y="66040"/>
                    <a:pt x="50585" y="55326"/>
                    <a:pt x="76200" y="45720"/>
                  </a:cubicBezTo>
                  <a:cubicBezTo>
                    <a:pt x="91242" y="40079"/>
                    <a:pt x="107552" y="37664"/>
                    <a:pt x="121920" y="30480"/>
                  </a:cubicBezTo>
                  <a:cubicBezTo>
                    <a:pt x="138303" y="22289"/>
                    <a:pt x="152400" y="10160"/>
                    <a:pt x="167640" y="0"/>
                  </a:cubicBezTo>
                  <a:cubicBezTo>
                    <a:pt x="204825" y="12395"/>
                    <a:pt x="229537" y="16177"/>
                    <a:pt x="259080" y="45720"/>
                  </a:cubicBezTo>
                  <a:cubicBezTo>
                    <a:pt x="342118" y="128758"/>
                    <a:pt x="263198" y="92813"/>
                    <a:pt x="350520" y="121920"/>
                  </a:cubicBezTo>
                  <a:cubicBezTo>
                    <a:pt x="481547" y="34569"/>
                    <a:pt x="315767" y="139296"/>
                    <a:pt x="441960" y="76200"/>
                  </a:cubicBezTo>
                  <a:cubicBezTo>
                    <a:pt x="458343" y="68009"/>
                    <a:pt x="469911" y="50162"/>
                    <a:pt x="487680" y="45720"/>
                  </a:cubicBezTo>
                  <a:cubicBezTo>
                    <a:pt x="512322" y="39560"/>
                    <a:pt x="538480" y="45720"/>
                    <a:pt x="563880" y="4572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9902EB52-F234-48A2-986C-9687F2ED9939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900" b="1" dirty="0"/>
              <a:t>Classical Proofs</a:t>
            </a:r>
            <a:endParaRPr lang="en-US" sz="4000" dirty="0"/>
          </a:p>
        </p:txBody>
      </p:sp>
      <p:sp>
        <p:nvSpPr>
          <p:cNvPr id="13" name="Freeform 18">
            <a:extLst>
              <a:ext uri="{FF2B5EF4-FFF2-40B4-BE49-F238E27FC236}">
                <a16:creationId xmlns:a16="http://schemas.microsoft.com/office/drawing/2014/main" id="{EFD6C2B9-4EFB-41A3-88E7-63DF42DD938D}"/>
              </a:ext>
            </a:extLst>
          </p:cNvPr>
          <p:cNvSpPr/>
          <p:nvPr/>
        </p:nvSpPr>
        <p:spPr>
          <a:xfrm>
            <a:off x="5733736" y="3444758"/>
            <a:ext cx="563880" cy="190845"/>
          </a:xfrm>
          <a:custGeom>
            <a:avLst/>
            <a:gdLst>
              <a:gd name="connsiteX0" fmla="*/ 0 w 563880"/>
              <a:gd name="connsiteY0" fmla="*/ 76200 h 121920"/>
              <a:gd name="connsiteX1" fmla="*/ 76200 w 563880"/>
              <a:gd name="connsiteY1" fmla="*/ 45720 h 121920"/>
              <a:gd name="connsiteX2" fmla="*/ 121920 w 563880"/>
              <a:gd name="connsiteY2" fmla="*/ 30480 h 121920"/>
              <a:gd name="connsiteX3" fmla="*/ 167640 w 563880"/>
              <a:gd name="connsiteY3" fmla="*/ 0 h 121920"/>
              <a:gd name="connsiteX4" fmla="*/ 259080 w 563880"/>
              <a:gd name="connsiteY4" fmla="*/ 45720 h 121920"/>
              <a:gd name="connsiteX5" fmla="*/ 350520 w 563880"/>
              <a:gd name="connsiteY5" fmla="*/ 121920 h 121920"/>
              <a:gd name="connsiteX6" fmla="*/ 441960 w 563880"/>
              <a:gd name="connsiteY6" fmla="*/ 76200 h 121920"/>
              <a:gd name="connsiteX7" fmla="*/ 487680 w 563880"/>
              <a:gd name="connsiteY7" fmla="*/ 45720 h 121920"/>
              <a:gd name="connsiteX8" fmla="*/ 563880 w 563880"/>
              <a:gd name="connsiteY8" fmla="*/ 45720 h 121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3880" h="121920">
                <a:moveTo>
                  <a:pt x="0" y="76200"/>
                </a:moveTo>
                <a:cubicBezTo>
                  <a:pt x="25400" y="66040"/>
                  <a:pt x="50585" y="55326"/>
                  <a:pt x="76200" y="45720"/>
                </a:cubicBezTo>
                <a:cubicBezTo>
                  <a:pt x="91242" y="40079"/>
                  <a:pt x="107552" y="37664"/>
                  <a:pt x="121920" y="30480"/>
                </a:cubicBezTo>
                <a:cubicBezTo>
                  <a:pt x="138303" y="22289"/>
                  <a:pt x="152400" y="10160"/>
                  <a:pt x="167640" y="0"/>
                </a:cubicBezTo>
                <a:cubicBezTo>
                  <a:pt x="204825" y="12395"/>
                  <a:pt x="229537" y="16177"/>
                  <a:pt x="259080" y="45720"/>
                </a:cubicBezTo>
                <a:cubicBezTo>
                  <a:pt x="342118" y="128758"/>
                  <a:pt x="263198" y="92813"/>
                  <a:pt x="350520" y="121920"/>
                </a:cubicBezTo>
                <a:cubicBezTo>
                  <a:pt x="481547" y="34569"/>
                  <a:pt x="315767" y="139296"/>
                  <a:pt x="441960" y="76200"/>
                </a:cubicBezTo>
                <a:cubicBezTo>
                  <a:pt x="458343" y="68009"/>
                  <a:pt x="469911" y="50162"/>
                  <a:pt x="487680" y="45720"/>
                </a:cubicBezTo>
                <a:cubicBezTo>
                  <a:pt x="512322" y="39560"/>
                  <a:pt x="538480" y="45720"/>
                  <a:pt x="563880" y="4572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845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900" b="1" dirty="0"/>
              <a:t>Interactive Proofs</a:t>
            </a:r>
            <a:br>
              <a:rPr lang="en-US" sz="4900" b="1" dirty="0">
                <a:solidFill>
                  <a:srgbClr val="FF0000"/>
                </a:solidFill>
              </a:rPr>
            </a:br>
            <a:r>
              <a:rPr lang="en-US" sz="3100" dirty="0"/>
              <a:t>[Goldwasser-Micali-Rackoff85, Babai85]</a:t>
            </a:r>
            <a:endParaRPr lang="en-US" sz="4000" dirty="0"/>
          </a:p>
        </p:txBody>
      </p:sp>
      <p:sp>
        <p:nvSpPr>
          <p:cNvPr id="5" name="Line 12"/>
          <p:cNvSpPr>
            <a:spLocks noChangeShapeType="1"/>
          </p:cNvSpPr>
          <p:nvPr/>
        </p:nvSpPr>
        <p:spPr bwMode="auto">
          <a:xfrm flipH="1">
            <a:off x="5059966" y="2618232"/>
            <a:ext cx="1578652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286144" y="1676401"/>
                <a:ext cx="99229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𝑃</m:t>
                      </m:r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6144" y="1676401"/>
                <a:ext cx="992295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631569" y="1676401"/>
                <a:ext cx="721669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solidFill>
                            <a:srgbClr val="FF0000"/>
                          </a:solidFill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1569" y="1676401"/>
                <a:ext cx="721669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Line 11"/>
          <p:cNvSpPr>
            <a:spLocks noChangeShapeType="1"/>
          </p:cNvSpPr>
          <p:nvPr/>
        </p:nvSpPr>
        <p:spPr bwMode="auto">
          <a:xfrm flipH="1">
            <a:off x="5032903" y="2956560"/>
            <a:ext cx="1578652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2"/>
          <p:cNvSpPr>
            <a:spLocks noChangeShapeType="1"/>
          </p:cNvSpPr>
          <p:nvPr/>
        </p:nvSpPr>
        <p:spPr bwMode="auto">
          <a:xfrm flipH="1">
            <a:off x="5032903" y="3276600"/>
            <a:ext cx="1578652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13"/>
          <p:cNvSpPr>
            <a:spLocks noChangeShapeType="1"/>
          </p:cNvSpPr>
          <p:nvPr/>
        </p:nvSpPr>
        <p:spPr bwMode="auto">
          <a:xfrm flipH="1">
            <a:off x="5032903" y="3596640"/>
            <a:ext cx="1578652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14"/>
          <p:cNvSpPr>
            <a:spLocks noChangeShapeType="1"/>
          </p:cNvSpPr>
          <p:nvPr/>
        </p:nvSpPr>
        <p:spPr bwMode="auto">
          <a:xfrm flipH="1">
            <a:off x="5032903" y="3962400"/>
            <a:ext cx="1578652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051" name="Picture 3" descr="C:\Users\yael\AppData\Local\Microsoft\Windows\Temporary Internet Files\Content.IE5\VDR4OSMJ\MC900440395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404" y="2097024"/>
            <a:ext cx="802857" cy="81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30DD3D2-8EA8-4934-9567-61FEC043A05E}"/>
                  </a:ext>
                </a:extLst>
              </p:cNvPr>
              <p:cNvSpPr txBox="1"/>
              <p:nvPr/>
            </p:nvSpPr>
            <p:spPr>
              <a:xfrm>
                <a:off x="1303637" y="4888465"/>
                <a:ext cx="925315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rgbClr val="FF0000"/>
                    </a:solidFill>
                  </a:rPr>
                  <a:t>Soundness:</a:t>
                </a:r>
                <a:r>
                  <a:rPr lang="en-US" sz="2400" dirty="0"/>
                  <a:t>  Every false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is accepted with </a:t>
                </a:r>
                <a:r>
                  <a:rPr lang="en-US" sz="2400" b="1" dirty="0"/>
                  <a:t>negligible probability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30DD3D2-8EA8-4934-9567-61FEC043A0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3637" y="4888465"/>
                <a:ext cx="9253151" cy="461665"/>
              </a:xfrm>
              <a:prstGeom prst="rect">
                <a:avLst/>
              </a:prstGeom>
              <a:blipFill>
                <a:blip r:embed="rId6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5349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8" grpId="0" animBg="1"/>
      <p:bldP spid="19" grpId="0" animBg="1"/>
      <p:bldP spid="20" grpId="0" animBg="1"/>
      <p:bldP spid="21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905000" y="2210546"/>
            <a:ext cx="8153400" cy="2759196"/>
            <a:chOff x="609600" y="1853625"/>
            <a:chExt cx="8153400" cy="2759196"/>
          </a:xfrm>
        </p:grpSpPr>
        <p:sp>
          <p:nvSpPr>
            <p:cNvPr id="11" name="TextBox 10"/>
            <p:cNvSpPr txBox="1"/>
            <p:nvPr/>
          </p:nvSpPr>
          <p:spPr>
            <a:xfrm>
              <a:off x="609600" y="1853625"/>
              <a:ext cx="8153400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Correctness of any computation can be proved:</a:t>
              </a:r>
            </a:p>
            <a:p>
              <a:pPr algn="ctr"/>
              <a:endParaRPr lang="en-US" dirty="0"/>
            </a:p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Time to verify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514600" y="3535603"/>
              <a:ext cx="4572000" cy="107721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0" algn="ctr"/>
              <a:r>
                <a:rPr lang="en-US" sz="3200" b="1" dirty="0">
                  <a:solidFill>
                    <a:srgbClr val="FF0000"/>
                  </a:solidFill>
                </a:rPr>
                <a:t>Space</a:t>
              </a:r>
              <a:r>
                <a:rPr lang="en-US" sz="3200" dirty="0">
                  <a:solidFill>
                    <a:srgbClr val="FF0000"/>
                  </a:solidFill>
                </a:rPr>
                <a:t> </a:t>
              </a:r>
              <a:r>
                <a:rPr lang="en-US" sz="3200" b="1" dirty="0">
                  <a:solidFill>
                    <a:srgbClr val="FF0000"/>
                  </a:solidFill>
                </a:rPr>
                <a:t>required to do the computation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/>
                <p:cNvSpPr/>
                <p:nvPr/>
              </p:nvSpPr>
              <p:spPr>
                <a:xfrm>
                  <a:off x="4342610" y="3024505"/>
                  <a:ext cx="668773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≈ </m:t>
                        </m:r>
                      </m:oMath>
                    </m:oMathPara>
                  </a14:m>
                  <a:endParaRPr lang="en-US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Rectangle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42610" y="3024505"/>
                  <a:ext cx="668773" cy="58477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600200" y="579438"/>
            <a:ext cx="8839200" cy="14779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b="1" dirty="0"/>
              <a:t>Interactive Proofs are More Efficient!</a:t>
            </a:r>
            <a:br>
              <a:rPr lang="en-US" sz="4900" b="1" dirty="0"/>
            </a:br>
            <a:r>
              <a:rPr lang="en-US" sz="3600" dirty="0"/>
              <a:t>[Lund-Fortnow-Karloff-Nissan90, Shamir90]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8A20045-B31C-40FC-BC91-60C2D31F5AAA}"/>
              </a:ext>
            </a:extLst>
          </p:cNvPr>
          <p:cNvSpPr/>
          <p:nvPr/>
        </p:nvSpPr>
        <p:spPr>
          <a:xfrm>
            <a:off x="4336846" y="5518259"/>
            <a:ext cx="3778513" cy="65740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IP = PSPACE</a:t>
            </a:r>
          </a:p>
        </p:txBody>
      </p:sp>
    </p:spTree>
    <p:extLst>
      <p:ext uri="{BB962C8B-B14F-4D97-AF65-F5344CB8AC3E}">
        <p14:creationId xmlns:p14="http://schemas.microsoft.com/office/powerpoint/2010/main" val="1645879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000" b="1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87867195-f2b8-4ac2-b0b6-6bb73cb33afc}" enabled="1" method="Privilege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70978</TotalTime>
  <Words>939</Words>
  <Application>Microsoft Office PowerPoint</Application>
  <PresentationFormat>Widescreen</PresentationFormat>
  <Paragraphs>211</Paragraphs>
  <Slides>30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1" baseType="lpstr">
      <vt:lpstr>Arial</vt:lpstr>
      <vt:lpstr>Arial Narrow</vt:lpstr>
      <vt:lpstr>Calibri</vt:lpstr>
      <vt:lpstr>Calibri (body)</vt:lpstr>
      <vt:lpstr>Calibri (Headings)</vt:lpstr>
      <vt:lpstr>Calibri body</vt:lpstr>
      <vt:lpstr>Calibri Light</vt:lpstr>
      <vt:lpstr>Cambria Math</vt:lpstr>
      <vt:lpstr>From Where You Are</vt:lpstr>
      <vt:lpstr>Open Sans</vt:lpstr>
      <vt:lpstr>Office Theme</vt:lpstr>
      <vt:lpstr>PowerPoint Presentation</vt:lpstr>
      <vt:lpstr>PowerPoint Presentation</vt:lpstr>
      <vt:lpstr>PowerPoint Presentation</vt:lpstr>
      <vt:lpstr>My Journey:  Succinct proofs</vt:lpstr>
      <vt:lpstr>PowerPoint Presentation</vt:lpstr>
      <vt:lpstr>PowerPoint Presentation</vt:lpstr>
      <vt:lpstr>PowerPoint Presentation</vt:lpstr>
      <vt:lpstr>Interactive Proofs [Goldwasser-Micali-Rackoff85, Babai85]</vt:lpstr>
      <vt:lpstr>Interactive Proofs are More Efficient! [Lund-Fortnow-Karloff-Nissan90, Shamir90] </vt:lpstr>
      <vt:lpstr>Multi-Prover Interactive Proofs [BenOr-Goldwasser-Kilian-Wigderson88]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Doubly Efficient Interactive Proofs [Goldwasser-K-Rothblum08] </vt:lpstr>
      <vt:lpstr>Interactive Proof for Low Depth Computations [GKR]</vt:lpstr>
      <vt:lpstr>Interactive Proof for Low Depth Computations [GKR]</vt:lpstr>
      <vt:lpstr>Interactive Proof for Low Depth Computations [GKR]</vt:lpstr>
      <vt:lpstr>Succinct Interactive Arguments for NP</vt:lpstr>
      <vt:lpstr>Succinct Interactive Arguments for NP</vt:lpstr>
      <vt:lpstr>Is the Fiat-Shamir (FS) Heuristic Secure?</vt:lpstr>
      <vt:lpstr>Is the Fiat-Shamir (FS) Heuristic Secure?</vt:lpstr>
      <vt:lpstr>PowerPoint Presentation</vt:lpstr>
      <vt:lpstr>PowerPoint Presentation</vt:lpstr>
      <vt:lpstr>PowerPoint Presentation</vt:lpstr>
      <vt:lpstr>From Theory to Practice </vt:lpstr>
      <vt:lpstr>From Theory to Deployment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Publicly Verifiable Delegation from Standard Assumptions</dc:title>
  <dc:creator>Yael Kalai</dc:creator>
  <cp:lastModifiedBy>Yael T Kalai</cp:lastModifiedBy>
  <cp:revision>318</cp:revision>
  <dcterms:created xsi:type="dcterms:W3CDTF">2018-11-06T19:42:48Z</dcterms:created>
  <dcterms:modified xsi:type="dcterms:W3CDTF">2025-03-26T11:47:22Z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etDate">
    <vt:lpwstr>2022-02-01T13:42:45Z</vt:lpwstr>
  </property>
  <property fmtid="{D5CDD505-2E9C-101B-9397-08002B2CF9AE}" pid="4" name="MSIP_Label_f42aa342-8706-4288-bd11-ebb85995028c_Method">
    <vt:lpwstr>Standard</vt:lpwstr>
  </property>
  <property fmtid="{D5CDD505-2E9C-101B-9397-08002B2CF9AE}" pid="5" name="MSIP_Label_f42aa342-8706-4288-bd11-ebb85995028c_Name">
    <vt:lpwstr>Internal</vt:lpwstr>
  </property>
  <property fmtid="{D5CDD505-2E9C-101B-9397-08002B2CF9AE}" pid="6" name="MSIP_Label_f42aa342-8706-4288-bd11-ebb85995028c_SiteId">
    <vt:lpwstr>72f988bf-86f1-41af-91ab-2d7cd011db47</vt:lpwstr>
  </property>
  <property fmtid="{D5CDD505-2E9C-101B-9397-08002B2CF9AE}" pid="7" name="MSIP_Label_f42aa342-8706-4288-bd11-ebb85995028c_ActionId">
    <vt:lpwstr>a08a89dd-bfe5-45fa-9563-2384088faba7</vt:lpwstr>
  </property>
  <property fmtid="{D5CDD505-2E9C-101B-9397-08002B2CF9AE}" pid="8" name="MSIP_Label_f42aa342-8706-4288-bd11-ebb85995028c_ContentBits">
    <vt:lpwstr>0</vt:lpwstr>
  </property>
</Properties>
</file>