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8" r:id="rId2"/>
    <p:sldId id="533" r:id="rId3"/>
    <p:sldId id="498" r:id="rId4"/>
    <p:sldId id="501" r:id="rId5"/>
    <p:sldId id="502" r:id="rId6"/>
    <p:sldId id="503" r:id="rId7"/>
    <p:sldId id="504" r:id="rId8"/>
    <p:sldId id="479" r:id="rId9"/>
    <p:sldId id="521" r:id="rId10"/>
    <p:sldId id="530" r:id="rId11"/>
    <p:sldId id="495" r:id="rId12"/>
    <p:sldId id="532" r:id="rId13"/>
    <p:sldId id="488" r:id="rId14"/>
    <p:sldId id="486" r:id="rId15"/>
    <p:sldId id="510" r:id="rId16"/>
    <p:sldId id="513" r:id="rId17"/>
    <p:sldId id="514" r:id="rId18"/>
    <p:sldId id="512" r:id="rId19"/>
    <p:sldId id="509" r:id="rId20"/>
    <p:sldId id="511" r:id="rId21"/>
    <p:sldId id="517" r:id="rId22"/>
    <p:sldId id="518" r:id="rId23"/>
    <p:sldId id="519" r:id="rId24"/>
    <p:sldId id="520" r:id="rId25"/>
    <p:sldId id="516" r:id="rId26"/>
    <p:sldId id="522" r:id="rId27"/>
    <p:sldId id="490" r:id="rId28"/>
    <p:sldId id="487" r:id="rId29"/>
    <p:sldId id="523" r:id="rId30"/>
    <p:sldId id="524" r:id="rId31"/>
    <p:sldId id="525" r:id="rId32"/>
    <p:sldId id="526" r:id="rId33"/>
    <p:sldId id="527" r:id="rId34"/>
    <p:sldId id="528" r:id="rId35"/>
    <p:sldId id="45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EDEDE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>
        <p:scale>
          <a:sx n="65" d="100"/>
          <a:sy n="65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C1F4-970B-4950-9552-F7070414C79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7873-0A18-4DD7-A9AB-B701DB1D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ACA2F-18A8-4585-8F67-5A66671DEFB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9C26-1B39-360C-47C2-AAAB5CA4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4594353-1968-7A56-6027-F8AA95D99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899B4B4-753B-D382-5E3B-65D64E67B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32CA28F-D76A-4B71-97D5-BBEA5C4FF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79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09EA8-8E84-C299-120D-B4FFD4EA7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5464B90-D06D-3938-9F40-4BE007616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8175B92-428C-A339-26B3-71894890A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E0F1EF-D3B8-646C-538D-AB8C39957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524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584B-25FA-CDE6-50B2-48418AD8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9A67358-C3F8-2124-3BA4-75FA929D8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9114613-23B7-C870-77C6-F4775B362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BB5E668-C7F7-DABB-E3F3-3C6C0363E7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066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2090-18CB-18E7-5835-A06C65B79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F20F6BC-3646-A068-FB35-FCF9A6798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7EDCE83-5863-7D0F-F239-1C9AB2A3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06D193E-23F8-1185-F87E-E98C0732F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61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B325-3FFF-F820-D1AE-6725683C1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CC67A69-4BBF-9D19-AF18-EE593A2E8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F9C7A39-14AE-C2B3-4EEB-932E8C3BC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D053AF9-D8CB-EC4A-1084-E500425E9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04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09501-2930-14E6-81F1-E56685A7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6A016AD-307F-BF97-6FD6-309766E0B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D815E64-3562-A364-5ADC-03697AD4B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19527EC-A6EC-A50E-E6D6-FCBB94D6F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73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BA62-D7D5-D907-8318-3E2B55FC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4F21AC3-1681-7900-8641-B717981D6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7F5E9B0-FB67-F783-18B9-783FFCAAE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D84ECB1-212C-0299-9278-3BE973C93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88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753F-A968-52E7-CE36-BAAD00DB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4698B93-1966-E5DB-A8E1-3F656A0D9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4876C97-B7DF-4800-090F-2F9F35E40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A2A35CA-9969-4E6F-21F7-D4E1A4131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374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74E9-D8F6-F65B-C4D2-D5296BFE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241211-9E5B-47CD-F5B1-D879FE7CC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D90C58B-E7A5-985C-DA99-4714D9FA3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636D276-5572-D520-6A01-7C4D7914B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1700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BEE9E-2998-F495-6787-4621B081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24DE8A7-714B-66AD-4A04-EB5937D38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B628723-6EEB-F872-2D5E-94C130DB8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3408D6D-1DF2-8FB3-EE23-4A426CD1E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93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2B00B-FC48-BCA5-E029-FB46A148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601BB2-A68E-3122-2287-DB83811E9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96893B1-4551-3BE6-43C4-B6AF39579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57AD2E6-E1DD-2883-61F5-B44AE3100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6540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CC71-549C-1680-A138-64DAB374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0FF7089-4715-A2CA-DEC2-F8CC224C7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04638A-E78F-23AB-6539-144398B73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E72F413-BF98-3AD9-4F14-EB5C34042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98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C5850-F3D4-EE68-8637-164AE2F3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F585FA2-6847-8AE8-989B-50B7A231A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439A6FD-5353-21E0-8D8D-621D3BE2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58A660-6EBF-ADEC-296A-70096BEA5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946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E09B5-674B-2E10-B5A9-6F570DC5A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DD6F9F6-71B6-DD44-F414-D84EE5A5B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77E5424-9EB9-3746-0F59-19971552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25C18F3-C354-A7F5-AA2D-2DEC2E0DC2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6422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0497A-B16F-E95C-145B-F37266D5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246A358-5FBC-2D9A-9BE6-6E86E578B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E7739A1-C091-FAC0-B678-1EB0C7A20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1DC5807-1923-E2E9-683B-7F580FB9D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2596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ADC4F-E3F7-9408-C9B9-FF50084D3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E59A002-7698-DF4D-F30F-217D2BFC3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BF3EFC5-0CF0-ACCC-BDB1-234BB7A1B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22642DD-650E-7422-67D7-38B30AE76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595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5C3C-7511-47CB-8806-861FC755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97F78E3-F323-89F6-F871-D2CD27B3B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30F70EC-7E43-68B3-EC61-688E76BFE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6328A79-15DE-0137-8404-0FA245B5C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9082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7343-3835-6238-A4A0-A7B1A42C3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2F24E18-CD32-21D9-7BAF-7C0869247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B03C207-4D73-127D-4905-376D2EA8D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56B358F-2806-107E-5F4D-0ED6FB509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687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8B7D8-05D6-16AD-40A0-1A6DDBFA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FDB42E2-74E2-B8A5-624E-70EA55577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8DF7CB5-2F1E-0CB8-EB22-BD8F27401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4CAB80-67A6-2BD5-A504-83F21FA1F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37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7DC23-DDEC-BCEA-FFCF-2DBE8B46E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F7CACC-E6B1-C6D8-7664-4666B7470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01C363-C03A-B063-5091-7BF4B365F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C53495-9103-FAEF-4FF5-4B19072AB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587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4720C-3D66-0919-B10A-F13679C76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4640D14-160D-D7C3-4C75-A238EFF8A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A61A197-9E8F-51B2-5DC8-5EC96678C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FEEE485-9958-F65F-C231-D25023103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75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15185-21E5-46DC-0753-AE765B56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5B8B8A-5956-AF83-ED59-82D10F795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7240FDD-95F7-1C24-51CB-875027337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BA2AE4F-0D3A-D43B-56FE-383DA31D1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421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117B0-2C34-2706-C405-EFC8C870C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4ECC7EB-4C4F-DEE8-7782-55E65028A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4D01A2D-2A51-13C7-9F84-E2BEF61E7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D90E3A2-EDCD-F1C6-77C9-3775497DD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378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5B2E7-994D-73B0-EF54-FA6AF6010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CB0B620-3891-196F-3531-A548124F8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ED50EB3-2C36-F085-AB6D-530A00A5B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2605931-7CCA-AB7A-8449-DF206B84E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3850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8CCCA-9E73-D8FD-53D4-692451D30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72F5495-BC3A-6C8D-0B6D-B8AC1638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A7E2BA6-A6B6-97DB-47A5-E1BAD4E78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F3CD378-CDA4-1790-7C1B-737EE298B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4621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3B071-A86C-1E3C-6738-859C83DA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A806B38-36BD-38F3-D038-C760B0212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41ABE91-42D4-55AF-795C-2DB50ADA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6B7B33A-6F32-0CA6-5BA2-6764C0332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138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CF30B-5A95-486D-6AD4-8CFFEEC5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9798165-B8EA-C7D7-2348-B695EF57B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81A3C4E-12D4-6856-CA44-63E7F2C6D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97CDD62-DAA1-7A32-B231-EB75ECBE2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82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AE9F-0F62-03D8-633D-6B9B280D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3C7B4C2-157B-BF59-3C1F-8D4B94BF6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941E7F8-B371-EEE3-BC3B-30B8EAF2E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5FFEDFA-2CCA-CA08-4B51-0B64DA369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23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67F6-C762-A5A8-3F13-A9BEEF13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9537D99-B46B-7DE2-04F7-31D805B6D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F947DF0-77F8-87FD-3E2A-103E05E0C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5894BD1-58D1-E4E4-10E4-8CD7A33998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672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7E5C3-8570-618D-1BFF-0FE0B292A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5165658-76EA-9E84-7B5E-BD3947F44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C9E55C5-CF5D-0213-2167-10E5D530A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AAD26B0-658A-42B1-BB40-0E60E1AA6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769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31E9A-45C5-87AF-E8E1-17BFD004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C73A371-CC5F-1E3C-0861-3B2BB6EFA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291141D-3A25-708D-C59D-4E762D607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4CFD00-3127-CF8D-30FC-42A010CF5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198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40F73-1E9A-0741-AC93-6BBD2C2A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09C9701-7367-3BE9-5E6F-F675AAB7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5E1474E-2C64-FF72-A7B6-A5F642FFA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8FDE28-FDB1-89C6-3E90-4D78A0F7C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30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D540E-0646-5139-9A6C-EB4FE47D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4AD1622-74F8-EA4B-599C-65883B83C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4D6F3D9-8B80-E48D-5624-4089673E3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M. </a:t>
            </a:r>
            <a:r>
              <a:rPr lang="en-US" dirty="0" err="1"/>
              <a:t>Barreno</a:t>
            </a:r>
            <a:r>
              <a:rPr lang="en-US" dirty="0"/>
              <a:t>, B. Nelson, R. Sears, A. D. Joseph, and J. D. </a:t>
            </a:r>
            <a:r>
              <a:rPr lang="en-US" dirty="0" err="1"/>
              <a:t>Tygar</a:t>
            </a:r>
            <a:r>
              <a:rPr lang="en-US" dirty="0"/>
              <a:t>, “Can machine learning be secure?” in Proceedings of the 2006 ACM Symposium on Information, computer and communications security. ACM, 2006, pp. 16–25.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Anthony and P. L. Bartlett, Neural network learning: Theoretical foundations. </a:t>
            </a:r>
            <a:r>
              <a:rPr lang="en-US" dirty="0" err="1"/>
              <a:t>cambridge</a:t>
            </a:r>
            <a:r>
              <a:rPr lang="en-US" dirty="0"/>
              <a:t> university press, 2009.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834DEC8-CABF-B2A7-1494-6DE4819A8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91A92-88C2-4736-8783-ADF60D80CDFE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01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1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B2EC-081C-4252-8DAF-7339422E111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D8D3-0B87-4F81-989A-37C5F605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687" y="550906"/>
            <a:ext cx="9136626" cy="22586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Securely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Implement Cryptography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in Deep Neural Networks</a:t>
            </a:r>
            <a:endParaRPr lang="he-IL" sz="40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381" y="2949676"/>
            <a:ext cx="10183761" cy="3841955"/>
          </a:xfrm>
        </p:spPr>
        <p:txBody>
          <a:bodyPr>
            <a:no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</a:rPr>
              <a:t>Adi Shamir</a:t>
            </a:r>
          </a:p>
          <a:p>
            <a:pPr rtl="0"/>
            <a:r>
              <a:rPr lang="en-US" sz="3200" dirty="0">
                <a:solidFill>
                  <a:schemeClr val="tx1"/>
                </a:solidFill>
              </a:rPr>
              <a:t>Computer Science </a:t>
            </a:r>
            <a:r>
              <a:rPr lang="en-US" sz="3200" dirty="0" err="1">
                <a:solidFill>
                  <a:schemeClr val="tx1"/>
                </a:solidFill>
              </a:rPr>
              <a:t>Dept</a:t>
            </a:r>
            <a:endParaRPr lang="en-US" sz="3200" dirty="0">
              <a:solidFill>
                <a:schemeClr val="tx1"/>
              </a:solidFill>
            </a:endParaRPr>
          </a:p>
          <a:p>
            <a:pPr rtl="0"/>
            <a:r>
              <a:rPr lang="en-US" sz="3200" dirty="0">
                <a:solidFill>
                  <a:schemeClr val="tx1"/>
                </a:solidFill>
              </a:rPr>
              <a:t>Weizmann Institute of Science</a:t>
            </a:r>
          </a:p>
          <a:p>
            <a:pPr rtl="0"/>
            <a:r>
              <a:rPr lang="en-US" sz="3200" dirty="0">
                <a:solidFill>
                  <a:schemeClr val="tx1"/>
                </a:solidFill>
              </a:rPr>
              <a:t>Israel</a:t>
            </a:r>
          </a:p>
          <a:p>
            <a:pPr rtl="0"/>
            <a:endParaRPr lang="en-US" sz="3200" dirty="0"/>
          </a:p>
          <a:p>
            <a:pPr rtl="0"/>
            <a:r>
              <a:rPr lang="en-US" sz="3200" dirty="0">
                <a:solidFill>
                  <a:schemeClr val="tx1"/>
                </a:solidFill>
              </a:rPr>
              <a:t>Joint work with </a:t>
            </a:r>
            <a:r>
              <a:rPr lang="en-US" sz="3200" dirty="0">
                <a:solidFill>
                  <a:srgbClr val="0070C0"/>
                </a:solidFill>
              </a:rPr>
              <a:t>David Gerault </a:t>
            </a:r>
            <a:r>
              <a:rPr lang="en-US" sz="3200" dirty="0">
                <a:solidFill>
                  <a:schemeClr val="tx1"/>
                </a:solidFill>
              </a:rPr>
              <a:t>(TII), </a:t>
            </a:r>
            <a:r>
              <a:rPr lang="en-US" sz="3200" dirty="0">
                <a:solidFill>
                  <a:srgbClr val="0070C0"/>
                </a:solidFill>
              </a:rPr>
              <a:t>Anna Hambitzer </a:t>
            </a:r>
            <a:r>
              <a:rPr lang="en-US" sz="3200" dirty="0">
                <a:solidFill>
                  <a:schemeClr val="tx1"/>
                </a:solidFill>
              </a:rPr>
              <a:t>(TII), and </a:t>
            </a:r>
            <a:r>
              <a:rPr lang="en-US" sz="3200" dirty="0">
                <a:solidFill>
                  <a:srgbClr val="0070C0"/>
                </a:solidFill>
              </a:rPr>
              <a:t>Eyal Ronen </a:t>
            </a:r>
            <a:r>
              <a:rPr lang="en-US" sz="3200" dirty="0">
                <a:solidFill>
                  <a:schemeClr val="tx1"/>
                </a:solidFill>
              </a:rPr>
              <a:t>(Tel Aviv University)</a:t>
            </a:r>
          </a:p>
          <a:p>
            <a:pPr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14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F69B-2698-32EC-0215-1B32470C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9465D7-8FB6-0EAE-84F5-36992776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46687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This is a totally new security playground with new rules and new techniques</a:t>
            </a:r>
            <a:endParaRPr lang="he-IL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27B9F09-8492-7CF1-E0CA-390C2DE3F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988" y="1464524"/>
                <a:ext cx="12074012" cy="5253367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For example, the attacker can ask the DNN to encrypt the “plaintext” P whose “bits” are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(0.3, -7,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, …) 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and obtain the “ciphertext” </a:t>
                </a:r>
                <a:r>
                  <a:rPr lang="en-US" sz="3200" dirty="0">
                    <a:solidFill>
                      <a:srgbClr val="FF0000"/>
                    </a:solidFill>
                  </a:rPr>
                  <a:t>(-2.7, √2,…)</a:t>
                </a:r>
              </a:p>
              <a:p>
                <a:pPr algn="l" rtl="0"/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 rtl="0"/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For example, the attacker can apply a </a:t>
                </a:r>
                <a:r>
                  <a:rPr lang="en-US" sz="3200" dirty="0">
                    <a:solidFill>
                      <a:srgbClr val="FF0000"/>
                    </a:solidFill>
                  </a:rPr>
                  <a:t>jitter attack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, in which 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increases or decreases the value of one “bit” by ±</a:t>
                </a:r>
                <a:r>
                  <a:rPr lang="el-GR" sz="3200" dirty="0">
                    <a:solidFill>
                      <a:srgbClr val="FF0000"/>
                    </a:solidFill>
                  </a:rPr>
                  <a:t>ε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, and observe whether the “ciphertext” changes or not. This is a stronger form of differential cryptanalysis, where the attacker can only flip 0/1 values</a:t>
                </a:r>
              </a:p>
              <a:p>
                <a:pPr algn="l" rtl="0"/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 rtl="0"/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For example, the attacker can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analyze the piecewise linear output 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as the input follows a straight line between two plaintexts P1 and P2, as   I did in a Eurocrypt’24 paper on extracting the parameters of DNN’s</a:t>
                </a:r>
              </a:p>
              <a:p>
                <a:pPr algn="l" rtl="0"/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 rtl="0"/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27B9F09-8492-7CF1-E0CA-390C2DE3F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988" y="1464524"/>
                <a:ext cx="12074012" cy="5253367"/>
              </a:xfrm>
              <a:blipFill>
                <a:blip r:embed="rId3"/>
                <a:stretch>
                  <a:fillRect l="-1161" t="-2436" r="-1918" b="-71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99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A12EF-4A97-F0AE-A8F1-77F68C51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A6098-AD22-37F0-EC14-EA4330BD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382292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How secret keys are handled in the DNN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3E56D9B-01BA-7614-F6CF-35DE6605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8" y="1420278"/>
            <a:ext cx="11911781" cy="11049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secret key can be provided as a sequence of additional inputs; we assume that </a:t>
            </a:r>
            <a:r>
              <a:rPr lang="en-US" sz="3200" dirty="0">
                <a:solidFill>
                  <a:srgbClr val="FF0000"/>
                </a:solidFill>
              </a:rPr>
              <a:t>the adversary cannot see or change these inputs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D029A6-BC50-44DC-A3FC-DC7118116523}"/>
              </a:ext>
            </a:extLst>
          </p:cNvPr>
          <p:cNvSpPr/>
          <p:nvPr/>
        </p:nvSpPr>
        <p:spPr>
          <a:xfrm>
            <a:off x="3116910" y="2898250"/>
            <a:ext cx="6440557" cy="356218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en-I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D8C41F-9BCE-E209-ADF6-01DC8EFD619D}"/>
              </a:ext>
            </a:extLst>
          </p:cNvPr>
          <p:cNvSpPr/>
          <p:nvPr/>
        </p:nvSpPr>
        <p:spPr>
          <a:xfrm>
            <a:off x="4834393" y="3291840"/>
            <a:ext cx="4174435" cy="277500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9966FF"/>
                </a:solidFill>
              </a:rPr>
              <a:t>E</a:t>
            </a:r>
            <a:endParaRPr lang="en-IL" sz="6600" dirty="0">
              <a:solidFill>
                <a:srgbClr val="9966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91854-C0AA-4616-77F4-15B6A4F0B1AD}"/>
              </a:ext>
            </a:extLst>
          </p:cNvPr>
          <p:cNvCxnSpPr/>
          <p:nvPr/>
        </p:nvCxnSpPr>
        <p:spPr>
          <a:xfrm>
            <a:off x="1995777" y="3570136"/>
            <a:ext cx="283861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3DF1EB9-A04B-A3E8-A8E9-1B01B9AE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77" y="3738103"/>
            <a:ext cx="3005588" cy="32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DAB01-9312-A960-A28D-267CE0D2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77" y="4423615"/>
            <a:ext cx="3005588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86E28-4A58-8FA3-563B-CDB118DA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77" y="4099027"/>
            <a:ext cx="3005588" cy="3292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2638FD-4E3F-87B0-DA6B-9EBB20F92A41}"/>
              </a:ext>
            </a:extLst>
          </p:cNvPr>
          <p:cNvCxnSpPr/>
          <p:nvPr/>
        </p:nvCxnSpPr>
        <p:spPr>
          <a:xfrm>
            <a:off x="4238045" y="5112689"/>
            <a:ext cx="5963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0466D59-6D91-EFDB-758F-48C6E7B6B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45" y="5206054"/>
            <a:ext cx="707197" cy="231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5194C4-D5CD-A408-79EB-65472B59A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42" y="5636449"/>
            <a:ext cx="707197" cy="231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DFC21F-8EFC-9DFD-E427-F209E5D72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42" y="5437721"/>
            <a:ext cx="707197" cy="23166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3F3B7C-45A3-942F-7DB3-D0ED9F77F31B}"/>
              </a:ext>
            </a:extLst>
          </p:cNvPr>
          <p:cNvCxnSpPr/>
          <p:nvPr/>
        </p:nvCxnSpPr>
        <p:spPr>
          <a:xfrm>
            <a:off x="9008828" y="3586039"/>
            <a:ext cx="11290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68A0AB-F85C-247E-FA03-8DE51D5651E1}"/>
              </a:ext>
            </a:extLst>
          </p:cNvPr>
          <p:cNvCxnSpPr/>
          <p:nvPr/>
        </p:nvCxnSpPr>
        <p:spPr>
          <a:xfrm>
            <a:off x="9008828" y="3905416"/>
            <a:ext cx="11290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27F96C-47E8-F41C-DFBC-271D4A02CEBD}"/>
              </a:ext>
            </a:extLst>
          </p:cNvPr>
          <p:cNvCxnSpPr/>
          <p:nvPr/>
        </p:nvCxnSpPr>
        <p:spPr>
          <a:xfrm>
            <a:off x="9008828" y="4230094"/>
            <a:ext cx="11290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F3543E-3EC6-B17D-5116-782040FC368F}"/>
              </a:ext>
            </a:extLst>
          </p:cNvPr>
          <p:cNvCxnSpPr/>
          <p:nvPr/>
        </p:nvCxnSpPr>
        <p:spPr>
          <a:xfrm>
            <a:off x="9008828" y="4564049"/>
            <a:ext cx="11290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DC95C0-D36E-044F-06A4-C6A7BFF0B91B}"/>
              </a:ext>
            </a:extLst>
          </p:cNvPr>
          <p:cNvSpPr txBox="1"/>
          <p:nvPr/>
        </p:nvSpPr>
        <p:spPr>
          <a:xfrm>
            <a:off x="3678803" y="505300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9966FF"/>
                </a:solidFill>
              </a:rPr>
              <a:t>K</a:t>
            </a:r>
            <a:endParaRPr lang="en-IL" sz="4400" dirty="0">
              <a:solidFill>
                <a:srgbClr val="9966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2751DC-2DB7-6AAF-08DF-6501CE1F28B6}"/>
              </a:ext>
            </a:extLst>
          </p:cNvPr>
          <p:cNvSpPr txBox="1"/>
          <p:nvPr/>
        </p:nvSpPr>
        <p:spPr>
          <a:xfrm>
            <a:off x="1283568" y="3693555"/>
            <a:ext cx="50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9966FF"/>
                </a:solidFill>
              </a:rPr>
              <a:t>P</a:t>
            </a:r>
            <a:endParaRPr lang="en-IL" sz="4800" dirty="0">
              <a:solidFill>
                <a:srgbClr val="9966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BEE14-D4AE-876D-F53F-9025C3059CAC}"/>
              </a:ext>
            </a:extLst>
          </p:cNvPr>
          <p:cNvSpPr txBox="1"/>
          <p:nvPr/>
        </p:nvSpPr>
        <p:spPr>
          <a:xfrm>
            <a:off x="10479825" y="3683529"/>
            <a:ext cx="6042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9966FF"/>
                </a:solidFill>
              </a:rPr>
              <a:t>C</a:t>
            </a:r>
            <a:endParaRPr lang="en-IL" sz="4400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5F2FE-EEE0-36C3-67AD-DA8BCA173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0C66B6-BF70-3AF7-36AC-73F6D04B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2" y="130433"/>
            <a:ext cx="12109657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How to implement Cryptography on DNN’s: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The example of AES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153D6A-05F7-9ACD-E990-8407050C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4" y="2024961"/>
            <a:ext cx="11540613" cy="4567569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Everything in AES can be implemented with just two types of operations: </a:t>
            </a:r>
            <a:r>
              <a:rPr lang="en-US" sz="3200" dirty="0">
                <a:solidFill>
                  <a:srgbClr val="C00000"/>
                </a:solidFill>
              </a:rPr>
              <a:t>Mapping 8-bit inputs to 8-bit outputs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multiplication of a byte by the constants 2 and 3 in the AES finite field), and </a:t>
            </a:r>
            <a:r>
              <a:rPr lang="en-US" sz="3200" dirty="0">
                <a:solidFill>
                  <a:srgbClr val="C00000"/>
                </a:solidFill>
              </a:rPr>
              <a:t>mapping 2-bit inputs to 1-bit outputs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(XOR’s of subkeys, and XOR’s in the linear mixing)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There is a simple way to implement any Boolean function with a small number of input bits as a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ReLU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-based DNN</a:t>
            </a:r>
          </a:p>
        </p:txBody>
      </p:sp>
    </p:spTree>
    <p:extLst>
      <p:ext uri="{BB962C8B-B14F-4D97-AF65-F5344CB8AC3E}">
        <p14:creationId xmlns:p14="http://schemas.microsoft.com/office/powerpoint/2010/main" val="37405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90CD-AF65-C437-7568-699A32869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259DC4-2E09-F3B1-AF23-DFC750C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734799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To implement </a:t>
            </a:r>
            <a:r>
              <a:rPr lang="en-US" sz="5400" dirty="0" err="1">
                <a:solidFill>
                  <a:srgbClr val="FF0000"/>
                </a:solidFill>
              </a:rPr>
              <a:t>Sbox</a:t>
            </a:r>
            <a:r>
              <a:rPr lang="en-US" sz="5400" dirty="0">
                <a:solidFill>
                  <a:srgbClr val="FF0000"/>
                </a:solidFill>
              </a:rPr>
              <a:t>, use corner functions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2C53430-FD2E-646F-0A49-F85F54408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0277"/>
            <a:ext cx="12191999" cy="110490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Consider an </a:t>
            </a:r>
            <a:r>
              <a:rPr lang="en-US" sz="3200" dirty="0">
                <a:solidFill>
                  <a:srgbClr val="FF0000"/>
                </a:solidFill>
              </a:rPr>
              <a:t>8-dimensional Boolean cube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with a single 1 at one of its corners, and 0’s at all the other corners. We can easily implement this function with a single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ReLU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applied to a linear combination of its inputs</a:t>
            </a: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For example, if the single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output is at corner </a:t>
            </a:r>
            <a:r>
              <a:rPr lang="en-US" sz="3200" dirty="0">
                <a:solidFill>
                  <a:srgbClr val="FF0000"/>
                </a:solidFill>
              </a:rPr>
              <a:t>101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use the corner function as 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(x1-x2+x3-1)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which is 0 at all corners except </a:t>
            </a:r>
            <a:r>
              <a:rPr lang="en-US" sz="3200" dirty="0">
                <a:solidFill>
                  <a:srgbClr val="FF0000"/>
                </a:solidFill>
              </a:rPr>
              <a:t>101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drawing of a hexagon and a rectangle&#10;&#10;AI-generated content may be incorrect.">
            <a:extLst>
              <a:ext uri="{FF2B5EF4-FFF2-40B4-BE49-F238E27FC236}">
                <a16:creationId xmlns:a16="http://schemas.microsoft.com/office/drawing/2014/main" id="{C0436EC5-F615-4B6C-4508-C12633794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05" y="3821167"/>
            <a:ext cx="8847587" cy="30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5989A-D1DE-8EF1-CFFB-FF8770EDE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96983A-6A90-D36C-9F93-E552F53E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91178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To implement </a:t>
            </a:r>
            <a:r>
              <a:rPr lang="en-US" sz="5400" dirty="0" err="1">
                <a:solidFill>
                  <a:srgbClr val="FF0000"/>
                </a:solidFill>
              </a:rPr>
              <a:t>Sbox</a:t>
            </a:r>
            <a:r>
              <a:rPr lang="en-US" sz="5400" dirty="0">
                <a:solidFill>
                  <a:srgbClr val="FF0000"/>
                </a:solidFill>
              </a:rPr>
              <a:t>, use corner functions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1666CF-83BE-4F3F-FB96-C7CEF0419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8" y="1420277"/>
            <a:ext cx="11911781" cy="110490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Each output bit of the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can be implemented as the sum of 128 corner functions for the 128 out of 256 corners which output 1. This requires one hidden layer with 128 neurons</a:t>
            </a: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To implement all 8 output bits, place 8x128=1024 neurons in parallel in the same hidden layer, and sum each group of 128 separately</a:t>
            </a:r>
          </a:p>
        </p:txBody>
      </p:sp>
      <p:pic>
        <p:nvPicPr>
          <p:cNvPr id="17" name="Picture 16" descr="A close-up of a diagram&#10;&#10;AI-generated content may be incorrect.">
            <a:extLst>
              <a:ext uri="{FF2B5EF4-FFF2-40B4-BE49-F238E27FC236}">
                <a16:creationId xmlns:a16="http://schemas.microsoft.com/office/drawing/2014/main" id="{52815A8F-3350-A297-DAB9-FD4FF80DA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25" y="3910801"/>
            <a:ext cx="8015749" cy="35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17749-DDEB-9074-EF5A-72B57CF23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F5DFB3-F228-06B2-8A2D-D1F7BCD2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140109"/>
            <a:ext cx="11791336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To implement each XOR, use 2 neurons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1445360-F2BB-A71A-A17D-6C2179AD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1464524"/>
            <a:ext cx="12074012" cy="52533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definition </a:t>
            </a:r>
            <a:r>
              <a:rPr lang="pt-BR" sz="3200" dirty="0">
                <a:solidFill>
                  <a:srgbClr val="FF0000"/>
                </a:solidFill>
              </a:rPr>
              <a:t>XOR(x1,x2) = ReLU(x1-x2) + ReLU(x2-x1)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is a special case of the general Boolean cube construction since XOR(x1,x2) is 2-dim cube with two corners outputing 0 and two corners outputing 1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can thus implement everything in AES as sums of corner functions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call this the </a:t>
            </a:r>
            <a:r>
              <a:rPr lang="en-US" sz="3200" dirty="0">
                <a:solidFill>
                  <a:srgbClr val="FF0000"/>
                </a:solidFill>
              </a:rPr>
              <a:t>natural implementation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of AES in a DNN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It is </a:t>
            </a:r>
            <a:r>
              <a:rPr lang="en-US" sz="3200" dirty="0">
                <a:solidFill>
                  <a:srgbClr val="FF0000"/>
                </a:solidFill>
              </a:rPr>
              <a:t>correct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 the sense that it computes the correct 0/1 outputs for any collection of 0/1 inputs; it computes something weird otherwise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9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218A0-9F8D-7F32-E354-86C6261C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D598A3-031C-43D7-2CC8-3DB4505E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5" y="359624"/>
            <a:ext cx="11157156" cy="1104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Is this natural implementation secure when the adversary can use real valued inputs?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046EE4-CFAA-44BC-0E7B-5AE906E5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754" y="1464524"/>
            <a:ext cx="10987549" cy="52533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answer is that </a:t>
            </a:r>
            <a:r>
              <a:rPr lang="en-US" sz="3200" dirty="0">
                <a:solidFill>
                  <a:srgbClr val="FF0000"/>
                </a:solidFill>
              </a:rPr>
              <a:t>these implementations can be easily broken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Almost any secret key block cipher (including AES) starts by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XOR’ing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each input bit </a:t>
            </a:r>
            <a:r>
              <a:rPr lang="en-US" sz="3200" dirty="0">
                <a:solidFill>
                  <a:srgbClr val="FF0000"/>
                </a:solidFill>
              </a:rPr>
              <a:t>xi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with some key bit </a:t>
            </a:r>
            <a:r>
              <a:rPr lang="en-US" sz="3200" dirty="0">
                <a:solidFill>
                  <a:srgbClr val="FF0000"/>
                </a:solidFill>
              </a:rPr>
              <a:t>ki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will now show how to recover all the </a:t>
            </a:r>
            <a:r>
              <a:rPr lang="en-US" sz="3200" dirty="0">
                <a:solidFill>
                  <a:srgbClr val="FF0000"/>
                </a:solidFill>
              </a:rPr>
              <a:t>ki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bits used in the first round of the encryption via a simple </a:t>
            </a:r>
            <a:r>
              <a:rPr lang="en-US" sz="3200" dirty="0">
                <a:solidFill>
                  <a:srgbClr val="C00000"/>
                </a:solidFill>
              </a:rPr>
              <a:t>jitter attack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1AF8-8F4B-B49E-A7AC-637E4944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00FB97-D8DF-240D-1C43-E16E3469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0"/>
            <a:ext cx="11932674" cy="1104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Attacking the natural implementation of XOR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B299BD-04F6-DF49-D97E-AB23C17F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8419"/>
            <a:ext cx="12307528" cy="18538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When implemented XOR as the sum of two </a:t>
            </a:r>
            <a:r>
              <a:rPr lang="en-US" sz="3200" dirty="0">
                <a:solidFill>
                  <a:srgbClr val="FF0000"/>
                </a:solidFill>
              </a:rPr>
              <a:t>separated corner functions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can use </a:t>
            </a:r>
            <a:r>
              <a:rPr lang="en-US" sz="3200" dirty="0">
                <a:solidFill>
                  <a:srgbClr val="FF0000"/>
                </a:solidFill>
              </a:rPr>
              <a:t>xi=0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and distinguish between </a:t>
            </a:r>
            <a:r>
              <a:rPr lang="en-US" sz="3200" dirty="0">
                <a:solidFill>
                  <a:srgbClr val="FF0000"/>
                </a:solidFill>
              </a:rPr>
              <a:t>ki=0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3200" dirty="0">
                <a:solidFill>
                  <a:srgbClr val="FF0000"/>
                </a:solidFill>
              </a:rPr>
              <a:t>ki=1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by jittering </a:t>
            </a:r>
            <a:r>
              <a:rPr lang="en-US" sz="3200" dirty="0">
                <a:solidFill>
                  <a:srgbClr val="FF0000"/>
                </a:solidFill>
              </a:rPr>
              <a:t>xi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If </a:t>
            </a:r>
            <a:r>
              <a:rPr lang="en-US" sz="3200" dirty="0">
                <a:solidFill>
                  <a:srgbClr val="FF0000"/>
                </a:solidFill>
              </a:rPr>
              <a:t>ki=0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the output is always stable, while if </a:t>
            </a:r>
            <a:r>
              <a:rPr lang="en-US" sz="3200" dirty="0">
                <a:solidFill>
                  <a:srgbClr val="FF0000"/>
                </a:solidFill>
              </a:rPr>
              <a:t>ki=1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the output (usually) jitters </a:t>
            </a:r>
            <a:endParaRPr lang="en-US" sz="3200" dirty="0">
              <a:solidFill>
                <a:srgbClr val="7030A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collage of math equations&#10;&#10;AI-generated content may be incorrect.">
            <a:extLst>
              <a:ext uri="{FF2B5EF4-FFF2-40B4-BE49-F238E27FC236}">
                <a16:creationId xmlns:a16="http://schemas.microsoft.com/office/drawing/2014/main" id="{F50AC3E6-AB50-E4EF-96A5-F547726A1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3" y="2706329"/>
            <a:ext cx="10794154" cy="80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2329-EE01-851F-067F-B937E8119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96DB2-9B1B-6A24-4AF0-C7B95E5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" y="0"/>
            <a:ext cx="1220429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 natural implementation of bitwise XOR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B5C03E-6234-FE75-F3DA-48F15D69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9" y="921774"/>
            <a:ext cx="11856474" cy="118158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Implementing XOR as the sum of two </a:t>
            </a:r>
            <a:r>
              <a:rPr lang="en-US" sz="3200" dirty="0">
                <a:solidFill>
                  <a:srgbClr val="C00000"/>
                </a:solidFill>
              </a:rPr>
              <a:t>back-to-back corner functions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pl-PL" sz="3200" dirty="0">
                <a:solidFill>
                  <a:srgbClr val="FF0000"/>
                </a:solidFill>
              </a:rPr>
              <a:t>XOR(xi,ki) = ReLU(xi-ki) + ReLU(ki-xi)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 case (c) we look for jitter symmetry; in the input-sanitized case (d) we can’t jitter in both directions so we need a different kind of attack</a:t>
            </a:r>
            <a:endParaRPr lang="pl-PL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dirty="0">
              <a:solidFill>
                <a:srgbClr val="7030A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22DF00A2-3F76-68F2-C1E2-6B225841F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6" y="2913548"/>
            <a:ext cx="9424219" cy="39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BF952-8FF9-AAFA-A47A-4E65F786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5BC253-DC5E-E343-E43C-DDC71A80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0" y="1800412"/>
            <a:ext cx="3729053" cy="1104901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Perfect sanitization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can’t be implemented with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ReLU’s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408571DB-4931-90C1-6F00-605056F79917}"/>
              </a:ext>
            </a:extLst>
          </p:cNvPr>
          <p:cNvSpPr txBox="1">
            <a:spLocks/>
          </p:cNvSpPr>
          <p:nvPr/>
        </p:nvSpPr>
        <p:spPr>
          <a:xfrm>
            <a:off x="7942005" y="1802237"/>
            <a:ext cx="4374055" cy="73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Partial sanitization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can be realized with a simple DNN: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STEP(x)=</a:t>
            </a:r>
            <a:r>
              <a:rPr lang="en-US" dirty="0" err="1">
                <a:solidFill>
                  <a:srgbClr val="FF0000"/>
                </a:solidFill>
              </a:rPr>
              <a:t>ReLU</a:t>
            </a:r>
            <a:r>
              <a:rPr lang="en-US" dirty="0">
                <a:solidFill>
                  <a:srgbClr val="FF0000"/>
                </a:solidFill>
              </a:rPr>
              <a:t>(x)-</a:t>
            </a:r>
            <a:r>
              <a:rPr lang="en-US" dirty="0" err="1">
                <a:solidFill>
                  <a:srgbClr val="FF0000"/>
                </a:solidFill>
              </a:rPr>
              <a:t>ReLU</a:t>
            </a:r>
            <a:r>
              <a:rPr lang="en-US" dirty="0">
                <a:solidFill>
                  <a:srgbClr val="FF0000"/>
                </a:solidFill>
              </a:rPr>
              <a:t>(x-1)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Attacker can only use input values in the range </a:t>
            </a:r>
            <a:r>
              <a:rPr lang="en-US" dirty="0">
                <a:solidFill>
                  <a:srgbClr val="FF0000"/>
                </a:solidFill>
              </a:rPr>
              <a:t>[0,1]</a:t>
            </a: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8CC2EA93-8D09-8F11-B623-62FA3F6454AE}"/>
              </a:ext>
            </a:extLst>
          </p:cNvPr>
          <p:cNvSpPr txBox="1">
            <a:spLocks/>
          </p:cNvSpPr>
          <p:nvPr/>
        </p:nvSpPr>
        <p:spPr>
          <a:xfrm>
            <a:off x="4275670" y="1798846"/>
            <a:ext cx="3816626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Perfect sanitization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can’t be implemented with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ReLU’s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A20283-89C6-2619-AE79-D784F64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13" y="378084"/>
            <a:ext cx="11457739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potential solution: try to sanitize all input values to restrict the power of the adversary</a:t>
            </a:r>
            <a:b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BB075-CFF8-F0C9-72C1-9739B51A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368" y="4278427"/>
            <a:ext cx="2697831" cy="21353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80049-CFE5-307A-B469-6D7B9D881B0A}"/>
              </a:ext>
            </a:extLst>
          </p:cNvPr>
          <p:cNvCxnSpPr/>
          <p:nvPr/>
        </p:nvCxnSpPr>
        <p:spPr>
          <a:xfrm>
            <a:off x="10434484" y="4726858"/>
            <a:ext cx="1039761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29BB27-8196-5BBE-C2D7-FB8967A27798}"/>
              </a:ext>
            </a:extLst>
          </p:cNvPr>
          <p:cNvCxnSpPr>
            <a:cxnSpLocks/>
          </p:cNvCxnSpPr>
          <p:nvPr/>
        </p:nvCxnSpPr>
        <p:spPr>
          <a:xfrm flipV="1">
            <a:off x="1935564" y="4350254"/>
            <a:ext cx="0" cy="200372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3F6A75-8110-FC2A-8F56-5BB246560F7D}"/>
              </a:ext>
            </a:extLst>
          </p:cNvPr>
          <p:cNvCxnSpPr>
            <a:cxnSpLocks/>
          </p:cNvCxnSpPr>
          <p:nvPr/>
        </p:nvCxnSpPr>
        <p:spPr>
          <a:xfrm>
            <a:off x="663677" y="5769547"/>
            <a:ext cx="2617839" cy="227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B96C62-AEF4-C5CB-A3BE-D9BD73A69F16}"/>
              </a:ext>
            </a:extLst>
          </p:cNvPr>
          <p:cNvCxnSpPr>
            <a:cxnSpLocks/>
          </p:cNvCxnSpPr>
          <p:nvPr/>
        </p:nvCxnSpPr>
        <p:spPr>
          <a:xfrm flipV="1">
            <a:off x="5836513" y="4278427"/>
            <a:ext cx="0" cy="200372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118020-FDAC-C6C3-F133-44D2D4BE7996}"/>
              </a:ext>
            </a:extLst>
          </p:cNvPr>
          <p:cNvCxnSpPr>
            <a:cxnSpLocks/>
          </p:cNvCxnSpPr>
          <p:nvPr/>
        </p:nvCxnSpPr>
        <p:spPr>
          <a:xfrm flipV="1">
            <a:off x="4494409" y="5740150"/>
            <a:ext cx="2983023" cy="2939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99970B-2F1F-B399-C28D-58AF60BD537C}"/>
              </a:ext>
            </a:extLst>
          </p:cNvPr>
          <p:cNvCxnSpPr>
            <a:cxnSpLocks/>
          </p:cNvCxnSpPr>
          <p:nvPr/>
        </p:nvCxnSpPr>
        <p:spPr>
          <a:xfrm>
            <a:off x="353604" y="5740150"/>
            <a:ext cx="239466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9B95F0-088C-4CEB-6C82-47D979A8C72E}"/>
              </a:ext>
            </a:extLst>
          </p:cNvPr>
          <p:cNvCxnSpPr>
            <a:cxnSpLocks/>
          </p:cNvCxnSpPr>
          <p:nvPr/>
        </p:nvCxnSpPr>
        <p:spPr>
          <a:xfrm>
            <a:off x="2846439" y="5740150"/>
            <a:ext cx="516193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FD61FD8-8ACC-8120-A15C-6B417754EEFE}"/>
              </a:ext>
            </a:extLst>
          </p:cNvPr>
          <p:cNvSpPr/>
          <p:nvPr/>
        </p:nvSpPr>
        <p:spPr>
          <a:xfrm>
            <a:off x="2690768" y="4726858"/>
            <a:ext cx="153726" cy="141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571954-4C8A-1F21-8B16-46EB4498BF61}"/>
              </a:ext>
            </a:extLst>
          </p:cNvPr>
          <p:cNvCxnSpPr>
            <a:cxnSpLocks/>
          </p:cNvCxnSpPr>
          <p:nvPr/>
        </p:nvCxnSpPr>
        <p:spPr>
          <a:xfrm>
            <a:off x="6280098" y="4775951"/>
            <a:ext cx="1145715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A9449B-8F97-60D4-812B-29F6A32B7A37}"/>
              </a:ext>
            </a:extLst>
          </p:cNvPr>
          <p:cNvCxnSpPr>
            <a:cxnSpLocks/>
          </p:cNvCxnSpPr>
          <p:nvPr/>
        </p:nvCxnSpPr>
        <p:spPr>
          <a:xfrm>
            <a:off x="4630994" y="5740150"/>
            <a:ext cx="1629852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DDFEFA2-770A-6619-6DA1-F6A91AFB4C80}"/>
              </a:ext>
            </a:extLst>
          </p:cNvPr>
          <p:cNvSpPr/>
          <p:nvPr/>
        </p:nvSpPr>
        <p:spPr>
          <a:xfrm>
            <a:off x="6183983" y="4707517"/>
            <a:ext cx="153726" cy="141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667EA0-CCD6-F5FF-756C-C7F8B101AE38}"/>
              </a:ext>
            </a:extLst>
          </p:cNvPr>
          <p:cNvSpPr txBox="1"/>
          <p:nvPr/>
        </p:nvSpPr>
        <p:spPr>
          <a:xfrm>
            <a:off x="6015812" y="57401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1/2</a:t>
            </a:r>
            <a:endParaRPr lang="en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E523A1-903E-C2A0-F527-CE1B10F3C74C}"/>
              </a:ext>
            </a:extLst>
          </p:cNvPr>
          <p:cNvSpPr txBox="1"/>
          <p:nvPr/>
        </p:nvSpPr>
        <p:spPr>
          <a:xfrm>
            <a:off x="2648603" y="5754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DD210E-261F-F481-27B6-C77C73DC46E0}"/>
              </a:ext>
            </a:extLst>
          </p:cNvPr>
          <p:cNvSpPr txBox="1"/>
          <p:nvPr/>
        </p:nvSpPr>
        <p:spPr>
          <a:xfrm>
            <a:off x="1644826" y="4591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2AF65-4498-7028-C5F0-FD536A4DB1D6}"/>
              </a:ext>
            </a:extLst>
          </p:cNvPr>
          <p:cNvSpPr txBox="1"/>
          <p:nvPr/>
        </p:nvSpPr>
        <p:spPr>
          <a:xfrm>
            <a:off x="5523880" y="4612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43F2DF-3170-EB1C-7B43-8754A5A78AE9}"/>
              </a:ext>
            </a:extLst>
          </p:cNvPr>
          <p:cNvSpPr txBox="1"/>
          <p:nvPr/>
        </p:nvSpPr>
        <p:spPr>
          <a:xfrm>
            <a:off x="9252091" y="4542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A285CF-E329-1897-B9B5-FA72D03ED452}"/>
              </a:ext>
            </a:extLst>
          </p:cNvPr>
          <p:cNvSpPr txBox="1"/>
          <p:nvPr/>
        </p:nvSpPr>
        <p:spPr>
          <a:xfrm>
            <a:off x="10283641" y="5754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D08ED5-489E-F0F3-364B-3077C970D36D}"/>
              </a:ext>
            </a:extLst>
          </p:cNvPr>
          <p:cNvSpPr txBox="1"/>
          <p:nvPr/>
        </p:nvSpPr>
        <p:spPr>
          <a:xfrm>
            <a:off x="9307259" y="57580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172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45CC2-EEA9-9EA4-CFA2-BA592253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9BA2CA-AB09-B219-4DBC-4DC14C2B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437374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two major research areas in CS with almost no intersection so far: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27CB16-6A04-91AF-85B8-FE632BFCC313}"/>
              </a:ext>
            </a:extLst>
          </p:cNvPr>
          <p:cNvSpPr/>
          <p:nvPr/>
        </p:nvSpPr>
        <p:spPr>
          <a:xfrm>
            <a:off x="1537519" y="1656250"/>
            <a:ext cx="5158249" cy="5004135"/>
          </a:xfrm>
          <a:prstGeom prst="ellipse">
            <a:avLst/>
          </a:prstGeom>
          <a:solidFill>
            <a:srgbClr val="EDEDED">
              <a:alpha val="0"/>
            </a:srgb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BAF5962-1514-B5F7-F548-6C8DFE97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227" y="3047027"/>
            <a:ext cx="3483797" cy="132292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Cryptography</a:t>
            </a:r>
          </a:p>
          <a:p>
            <a:pPr marL="0" indent="0" algn="l" rtl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(essentially digital, mapping bit strings to bit strings)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DD14D8-EA5B-4404-8C06-509AAFD5E90F}"/>
              </a:ext>
            </a:extLst>
          </p:cNvPr>
          <p:cNvSpPr/>
          <p:nvPr/>
        </p:nvSpPr>
        <p:spPr>
          <a:xfrm>
            <a:off x="5686732" y="1656250"/>
            <a:ext cx="5158249" cy="5004135"/>
          </a:xfrm>
          <a:prstGeom prst="ellipse">
            <a:avLst/>
          </a:prstGeom>
          <a:solidFill>
            <a:srgbClr val="EDEDED">
              <a:alpha val="0"/>
            </a:srgb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9D72064-ACF6-2EF4-AABB-A81DBA06D8B1}"/>
              </a:ext>
            </a:extLst>
          </p:cNvPr>
          <p:cNvSpPr txBox="1">
            <a:spLocks/>
          </p:cNvSpPr>
          <p:nvPr/>
        </p:nvSpPr>
        <p:spPr>
          <a:xfrm>
            <a:off x="6797590" y="3047028"/>
            <a:ext cx="3960300" cy="1322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Deep learning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(essentially analog, mapping real numbers to real numbers)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D79C2-798E-FAA2-AD57-12D4C3BE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07" y="3775221"/>
            <a:ext cx="787470" cy="7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06185-0646-170B-26A8-1C3774D06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3A5379-9F23-795D-673C-0EA3D163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140109"/>
            <a:ext cx="1214038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Attacking the input-sanitized version of AES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B2AE6A7-D7BA-6D6A-3EC5-F8409852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52" y="2020529"/>
            <a:ext cx="11230896" cy="459412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 AES, after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XOR’ing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 group of 8 input bits </a:t>
            </a:r>
            <a:r>
              <a:rPr lang="en-US" sz="3200" dirty="0">
                <a:solidFill>
                  <a:srgbClr val="FF0000"/>
                </a:solidFill>
              </a:rPr>
              <a:t>x1…x8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with 8 key bits </a:t>
            </a:r>
            <a:r>
              <a:rPr lang="en-US" sz="3200" dirty="0">
                <a:solidFill>
                  <a:srgbClr val="FF0000"/>
                </a:solidFill>
              </a:rPr>
              <a:t>k1,…k8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we map the resultant 8 bits </a:t>
            </a:r>
            <a:r>
              <a:rPr lang="en-US" sz="3200" dirty="0">
                <a:solidFill>
                  <a:srgbClr val="FF0000"/>
                </a:solidFill>
              </a:rPr>
              <a:t>y1,…y8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z1…z8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via an 8-bit to  8-bit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(i.e.,  </a:t>
            </a:r>
            <a:r>
              <a:rPr lang="en-US" sz="3200" dirty="0">
                <a:solidFill>
                  <a:srgbClr val="FF0000"/>
                </a:solidFill>
              </a:rPr>
              <a:t>z1…z8=</a:t>
            </a:r>
            <a:r>
              <a:rPr lang="en-US" sz="3200" dirty="0" err="1">
                <a:solidFill>
                  <a:srgbClr val="FF0000"/>
                </a:solidFill>
              </a:rPr>
              <a:t>Sbox</a:t>
            </a:r>
            <a:r>
              <a:rPr lang="en-US" sz="3200" dirty="0">
                <a:solidFill>
                  <a:srgbClr val="FF0000"/>
                </a:solidFill>
              </a:rPr>
              <a:t>( x1…x8 XOR k1…k8 ) 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Assume that each output bit </a:t>
            </a:r>
            <a:r>
              <a:rPr lang="en-US" sz="3200" dirty="0">
                <a:solidFill>
                  <a:srgbClr val="FF0000"/>
                </a:solidFill>
              </a:rPr>
              <a:t>zi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of the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</a:t>
            </a:r>
            <a:r>
              <a:rPr lang="en-US" sz="3200" dirty="0" err="1">
                <a:solidFill>
                  <a:srgbClr val="0070C0"/>
                </a:solidFill>
              </a:rPr>
              <a:t>o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is naturally implemented as a sum of 128 corner functions over the 8-dimensional cube of </a:t>
            </a:r>
            <a:r>
              <a:rPr lang="en-US" sz="3200" dirty="0" err="1">
                <a:solidFill>
                  <a:srgbClr val="FF0000"/>
                </a:solidFill>
              </a:rPr>
              <a:t>yi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02600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0F8D9-94C0-ACF3-0A73-5B079EAC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3B5E4E-966B-A275-D5B7-E1631D47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140109"/>
            <a:ext cx="1214038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Attacking the input-sanitized version of AES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1BAC32-C722-7497-A88D-77892B30F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87" y="1464524"/>
            <a:ext cx="11931444" cy="52533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When we jitter the input </a:t>
            </a:r>
            <a:r>
              <a:rPr lang="en-US" sz="3200" dirty="0">
                <a:solidFill>
                  <a:srgbClr val="FF0000"/>
                </a:solidFill>
              </a:rPr>
              <a:t>y1,…,y8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around any combination of 0/1 values, an output bit </a:t>
            </a:r>
            <a:r>
              <a:rPr lang="en-US" sz="3200" dirty="0">
                <a:solidFill>
                  <a:srgbClr val="FF0000"/>
                </a:solidFill>
              </a:rPr>
              <a:t>zi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remains stable if and only if </a:t>
            </a:r>
            <a:r>
              <a:rPr lang="en-US" sz="3200" dirty="0">
                <a:solidFill>
                  <a:srgbClr val="FF0000"/>
                </a:solidFill>
              </a:rPr>
              <a:t>zi=0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for that input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When we concatenate the 8 output bits </a:t>
            </a:r>
            <a:r>
              <a:rPr lang="en-US" sz="3200" dirty="0">
                <a:solidFill>
                  <a:srgbClr val="FF0000"/>
                </a:solidFill>
              </a:rPr>
              <a:t>z1,…z8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all of them remain stable simultaneously if and only if the 0/1 output of the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is </a:t>
            </a:r>
            <a:r>
              <a:rPr lang="en-US" sz="3200" dirty="0">
                <a:solidFill>
                  <a:srgbClr val="FF0000"/>
                </a:solidFill>
              </a:rPr>
              <a:t>0…0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If at least one of the eight 0/1 outputs of the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is not 0, the 8 output values of the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will jitter, and this jitter is likely to avalanche all the way to the ciphertext values, which will also jitter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40C7F-6AA3-CA32-DB0D-CC20AA3A2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1082BA-0C05-7E7D-3FC3-DA39928C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140109"/>
            <a:ext cx="1214038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Attacking the input-sanitized version of AES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09F410-24D5-605B-506C-01C3B101A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4414"/>
            <a:ext cx="12269429" cy="613826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now have a way to test if the output of any particular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in the first round of AES is </a:t>
            </a:r>
            <a:r>
              <a:rPr lang="en-US" sz="3200" dirty="0">
                <a:solidFill>
                  <a:srgbClr val="FF0000"/>
                </a:solidFill>
              </a:rPr>
              <a:t>z1,…,z8=00000000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; this happens if and only if the input to this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is </a:t>
            </a:r>
            <a:r>
              <a:rPr lang="en-US" sz="3200" dirty="0">
                <a:solidFill>
                  <a:srgbClr val="FF0000"/>
                </a:solidFill>
              </a:rPr>
              <a:t>y1,…,y8=01010010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. Since we know the plaintext bits </a:t>
            </a:r>
            <a:r>
              <a:rPr lang="en-US" sz="3200" dirty="0">
                <a:solidFill>
                  <a:srgbClr val="FF0000"/>
                </a:solidFill>
              </a:rPr>
              <a:t>x1…x8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we can now recover the 8 corresponding key bits as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rgbClr val="FF0000"/>
                </a:solidFill>
              </a:rPr>
              <a:t>k1…k8 = x1…x8 XOR 01010010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Repeating for all the 16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Sboxes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in the first round of AES recovers the  full 128 bit key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attack was </a:t>
            </a:r>
            <a:r>
              <a:rPr lang="en-US" sz="3200" dirty="0">
                <a:solidFill>
                  <a:srgbClr val="FF0000"/>
                </a:solidFill>
              </a:rPr>
              <a:t>experimentally verified </a:t>
            </a:r>
            <a:r>
              <a:rPr lang="en-US" sz="3200" dirty="0">
                <a:solidFill>
                  <a:srgbClr val="0070C0"/>
                </a:solidFill>
              </a:rPr>
              <a:t>using</a:t>
            </a:r>
            <a:r>
              <a:rPr lang="en-US" sz="3200" dirty="0">
                <a:solidFill>
                  <a:srgbClr val="FF0000"/>
                </a:solidFill>
              </a:rPr>
              <a:t> negligible time </a:t>
            </a:r>
            <a:r>
              <a:rPr lang="en-US" sz="3200" dirty="0">
                <a:solidFill>
                  <a:srgbClr val="0070C0"/>
                </a:solidFill>
              </a:rPr>
              <a:t>with   </a:t>
            </a:r>
            <a:r>
              <a:rPr lang="en-US" sz="3200" dirty="0">
                <a:solidFill>
                  <a:srgbClr val="FF0000"/>
                </a:solidFill>
              </a:rPr>
              <a:t>100% success rate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C05B-D8EC-8159-2B68-2ADB0C1D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DD0EC9-10C6-0489-CAB3-EE46A178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109"/>
            <a:ext cx="12337026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Can we find a different implementation of AES which is secure against any such attack?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387E0F7-645A-2ABC-EEBA-85984795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03" y="2010214"/>
            <a:ext cx="11878597" cy="613826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At first </a:t>
            </a:r>
            <a:r>
              <a:rPr lang="en-US" sz="3200" dirty="0">
                <a:solidFill>
                  <a:srgbClr val="FF0000"/>
                </a:solidFill>
              </a:rPr>
              <a:t>we were skeptical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since attackers have so much additional power in this analog model of computation (as in the case of side channel attacks, where no perfectly secure solutions are known)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However, after thinking hard, we found a </a:t>
            </a:r>
            <a:r>
              <a:rPr lang="en-US" sz="3200" dirty="0">
                <a:solidFill>
                  <a:srgbClr val="FF0000"/>
                </a:solidFill>
              </a:rPr>
              <a:t>provably secure way to  implement any cryptographic functionality in a 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-based DNN</a:t>
            </a:r>
          </a:p>
        </p:txBody>
      </p:sp>
    </p:spTree>
    <p:extLst>
      <p:ext uri="{BB962C8B-B14F-4D97-AF65-F5344CB8AC3E}">
        <p14:creationId xmlns:p14="http://schemas.microsoft.com/office/powerpoint/2010/main" val="316988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B8FB-5691-217F-37AE-A74EC081A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085DE7-1DCC-03EC-E1E9-F8E59A94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2" y="140109"/>
            <a:ext cx="11878597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First step: sanitize the inputs more tightly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F36A59-FEAE-FFD7-572E-31CC043F6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69" y="1871608"/>
            <a:ext cx="9984558" cy="16396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Apply a tighter step function to each input separately: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C9C701-D312-0527-F63D-9381247252DE}"/>
              </a:ext>
            </a:extLst>
          </p:cNvPr>
          <p:cNvCxnSpPr>
            <a:cxnSpLocks/>
          </p:cNvCxnSpPr>
          <p:nvPr/>
        </p:nvCxnSpPr>
        <p:spPr>
          <a:xfrm flipV="1">
            <a:off x="7635817" y="3878826"/>
            <a:ext cx="0" cy="185829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32308-FB28-398A-F1B3-507A57C26BC4}"/>
              </a:ext>
            </a:extLst>
          </p:cNvPr>
          <p:cNvCxnSpPr>
            <a:cxnSpLocks/>
          </p:cNvCxnSpPr>
          <p:nvPr/>
        </p:nvCxnSpPr>
        <p:spPr>
          <a:xfrm>
            <a:off x="6496665" y="5267718"/>
            <a:ext cx="3347883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88879D-CB14-8CA3-321C-7693BF42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42" y="3695865"/>
            <a:ext cx="2697831" cy="21353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13CE53-2033-6DF1-B9BC-B1E06B61ABE5}"/>
              </a:ext>
            </a:extLst>
          </p:cNvPr>
          <p:cNvCxnSpPr>
            <a:cxnSpLocks/>
          </p:cNvCxnSpPr>
          <p:nvPr/>
        </p:nvCxnSpPr>
        <p:spPr>
          <a:xfrm>
            <a:off x="6007081" y="5267718"/>
            <a:ext cx="239466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7B1DD2-BA16-7141-5226-90A15BEBAC65}"/>
              </a:ext>
            </a:extLst>
          </p:cNvPr>
          <p:cNvCxnSpPr>
            <a:cxnSpLocks/>
          </p:cNvCxnSpPr>
          <p:nvPr/>
        </p:nvCxnSpPr>
        <p:spPr>
          <a:xfrm>
            <a:off x="8919889" y="4191213"/>
            <a:ext cx="1293369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B33A81-91A4-1A71-AFE3-1901F3F334F4}"/>
              </a:ext>
            </a:extLst>
          </p:cNvPr>
          <p:cNvCxnSpPr>
            <a:cxnSpLocks/>
          </p:cNvCxnSpPr>
          <p:nvPr/>
        </p:nvCxnSpPr>
        <p:spPr>
          <a:xfrm>
            <a:off x="4244649" y="4191213"/>
            <a:ext cx="784551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4C6A83-880A-3BDF-9823-817E4B2CD8BF}"/>
              </a:ext>
            </a:extLst>
          </p:cNvPr>
          <p:cNvCxnSpPr>
            <a:cxnSpLocks/>
          </p:cNvCxnSpPr>
          <p:nvPr/>
        </p:nvCxnSpPr>
        <p:spPr>
          <a:xfrm flipH="1">
            <a:off x="8401749" y="4191213"/>
            <a:ext cx="518140" cy="10765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76AAF-67B0-9BC7-2CD0-DA1C4BCCFF4F}"/>
              </a:ext>
            </a:extLst>
          </p:cNvPr>
          <p:cNvSpPr txBox="1"/>
          <p:nvPr/>
        </p:nvSpPr>
        <p:spPr>
          <a:xfrm>
            <a:off x="7334131" y="5213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CAD0BB-B821-D1EA-52E8-59007800E186}"/>
              </a:ext>
            </a:extLst>
          </p:cNvPr>
          <p:cNvSpPr txBox="1"/>
          <p:nvPr/>
        </p:nvSpPr>
        <p:spPr>
          <a:xfrm>
            <a:off x="7364990" y="401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7A0A7E-2F92-DE7C-7850-39E86D4233D3}"/>
              </a:ext>
            </a:extLst>
          </p:cNvPr>
          <p:cNvSpPr txBox="1"/>
          <p:nvPr/>
        </p:nvSpPr>
        <p:spPr>
          <a:xfrm>
            <a:off x="9306770" y="5206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F09E4-DFB7-DC9D-9D74-490BFC9B47F8}"/>
              </a:ext>
            </a:extLst>
          </p:cNvPr>
          <p:cNvSpPr txBox="1"/>
          <p:nvPr/>
        </p:nvSpPr>
        <p:spPr>
          <a:xfrm>
            <a:off x="8061929" y="521402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0.33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FDE1C-8E05-6E7B-0DB4-4D73A5750F9D}"/>
              </a:ext>
            </a:extLst>
          </p:cNvPr>
          <p:cNvSpPr txBox="1"/>
          <p:nvPr/>
        </p:nvSpPr>
        <p:spPr>
          <a:xfrm>
            <a:off x="8655361" y="52135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0.66</a:t>
            </a:r>
            <a:endParaRPr lang="en-I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799A21-2431-1ED5-2530-57BA250820D5}"/>
              </a:ext>
            </a:extLst>
          </p:cNvPr>
          <p:cNvSpPr txBox="1"/>
          <p:nvPr/>
        </p:nvSpPr>
        <p:spPr>
          <a:xfrm>
            <a:off x="6116795" y="5954438"/>
            <a:ext cx="507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STEP(x)=3*</a:t>
            </a:r>
            <a:r>
              <a:rPr lang="en-US" sz="2400" dirty="0" err="1"/>
              <a:t>ReLU</a:t>
            </a:r>
            <a:r>
              <a:rPr lang="en-US" sz="2400" dirty="0"/>
              <a:t>(x-0.33)-</a:t>
            </a:r>
            <a:r>
              <a:rPr lang="en-US" sz="2400" dirty="0" err="1"/>
              <a:t>ReLU</a:t>
            </a:r>
            <a:r>
              <a:rPr lang="en-US" sz="2400" dirty="0"/>
              <a:t>(x-0.66))</a:t>
            </a:r>
            <a:endParaRPr lang="en-IL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02DD69-1F20-2D39-BCE7-6B56E86F6E7A}"/>
              </a:ext>
            </a:extLst>
          </p:cNvPr>
          <p:cNvSpPr txBox="1"/>
          <p:nvPr/>
        </p:nvSpPr>
        <p:spPr>
          <a:xfrm>
            <a:off x="1706083" y="5939016"/>
            <a:ext cx="507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OLD-STEP(x)=</a:t>
            </a:r>
            <a:r>
              <a:rPr lang="en-US" sz="2400" dirty="0" err="1"/>
              <a:t>ReLU</a:t>
            </a:r>
            <a:r>
              <a:rPr lang="en-US" sz="2400" dirty="0"/>
              <a:t>(x)-</a:t>
            </a:r>
            <a:r>
              <a:rPr lang="en-US" sz="2400" dirty="0" err="1"/>
              <a:t>ReLU</a:t>
            </a:r>
            <a:r>
              <a:rPr lang="en-US" sz="2400" dirty="0"/>
              <a:t>(x-1)</a:t>
            </a:r>
            <a:endParaRPr lang="en-IL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A2A6E1-EDE4-D372-A651-B92F64F7A3B6}"/>
              </a:ext>
            </a:extLst>
          </p:cNvPr>
          <p:cNvSpPr txBox="1"/>
          <p:nvPr/>
        </p:nvSpPr>
        <p:spPr>
          <a:xfrm>
            <a:off x="3107771" y="401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749AF8-2BBD-5DE8-4F2B-2FBCE89133BF}"/>
              </a:ext>
            </a:extLst>
          </p:cNvPr>
          <p:cNvSpPr txBox="1"/>
          <p:nvPr/>
        </p:nvSpPr>
        <p:spPr>
          <a:xfrm>
            <a:off x="4093805" y="5206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99AE00-58F6-5D02-A05B-3E804EE014ED}"/>
              </a:ext>
            </a:extLst>
          </p:cNvPr>
          <p:cNvSpPr txBox="1"/>
          <p:nvPr/>
        </p:nvSpPr>
        <p:spPr>
          <a:xfrm>
            <a:off x="3107771" y="5206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4905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6B3DB-5414-BF23-F45F-59BEDF1B0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8F514D-7D89-B9F0-97C8-FDD043AA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46687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Second step: Identify the “danger zone”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4655B2-A23A-2CBF-FCB3-4B101D0F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865" y="1464524"/>
            <a:ext cx="12287865" cy="256178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Consider the multiwall in the input space, which is the high dimensional cross where at least one input coordinate lies between 0.33 to 0.66 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is the “danger zone” where the sanitized inputs may not be 0 or 1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 each orthant (separated from all other orthants by the multiwall), the sanitized inputs are a constant binary strings of just 0’s and 1’s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A drawing of a four-dimensional object&#10;&#10;AI-generated content may be incorrect.">
            <a:extLst>
              <a:ext uri="{FF2B5EF4-FFF2-40B4-BE49-F238E27FC236}">
                <a16:creationId xmlns:a16="http://schemas.microsoft.com/office/drawing/2014/main" id="{EC6B042E-A4F6-717B-2D76-2C875E92C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57" y="4089849"/>
            <a:ext cx="7863086" cy="27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283F-88E7-6198-FB5A-10378075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3CA2B2-0C1B-07C8-6B93-121440E2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798710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Third step: force all outputs for inputs in the “danger zone” to be identically zero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DA317B-41E5-0446-7A6A-D46D4589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865" y="1464524"/>
            <a:ext cx="12287865" cy="214145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Problem: we have to continuously connect these zero values on the multiwall with the correct non-zero values required at the unique binary point in each orthant, using only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ReLU’s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and linear functions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smooth interpolation should not leak any information on the key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4EAAF-3110-6591-326F-601E9D88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39" y="4036998"/>
            <a:ext cx="7864522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2273-3B95-3860-93D3-F44875CFB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B3B329-EC4A-7BE4-ABE8-158FF774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46687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Third step: force all outputs for inputs in the “danger zone” to be identically zero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FEEB66-BECD-4836-D789-B7A8D926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1634128"/>
            <a:ext cx="11911781" cy="1657043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 addition to the tighter STEP function, we introduce a new function </a:t>
            </a:r>
            <a:r>
              <a:rPr lang="en-US" sz="3200" dirty="0">
                <a:solidFill>
                  <a:srgbClr val="FF0000"/>
                </a:solidFill>
              </a:rPr>
              <a:t>RECT(x)=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(x)-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(x-0.33)-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(x-0.66)+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(x-1)</a:t>
            </a: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then define </a:t>
            </a:r>
            <a:r>
              <a:rPr lang="en-US" sz="3200" dirty="0">
                <a:solidFill>
                  <a:srgbClr val="FF0000"/>
                </a:solidFill>
              </a:rPr>
              <a:t>MASK(x1,…,</a:t>
            </a:r>
            <a:r>
              <a:rPr lang="en-US" sz="3200" dirty="0" err="1">
                <a:solidFill>
                  <a:srgbClr val="FF0000"/>
                </a:solidFill>
              </a:rPr>
              <a:t>xn</a:t>
            </a:r>
            <a:r>
              <a:rPr lang="en-US" sz="3200" dirty="0">
                <a:solidFill>
                  <a:srgbClr val="FF0000"/>
                </a:solidFill>
              </a:rPr>
              <a:t>) = ∑RECT(xi)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=1,…,n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graph of a person with a yellow line&#10;&#10;AI-generated content may be incorrect.">
            <a:extLst>
              <a:ext uri="{FF2B5EF4-FFF2-40B4-BE49-F238E27FC236}">
                <a16:creationId xmlns:a16="http://schemas.microsoft.com/office/drawing/2014/main" id="{AB014591-CD88-5D72-2CE1-A7E1E1605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58" y="3566829"/>
            <a:ext cx="7795884" cy="32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3642-6B5E-7A33-6243-26553F679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96F262-AD99-88DB-F7C3-3D2DD362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58" y="140109"/>
            <a:ext cx="11122742" cy="11049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final DNN implementation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3CA62D-2F24-F9D6-423C-E1619587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819" y="1342843"/>
            <a:ext cx="10508226" cy="110490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Combines all the previously defined filter functions, where each one of them is crucial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5BEB8B07-EC96-6EAB-B495-C69F80F5C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0" y="2545579"/>
            <a:ext cx="9457240" cy="41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A323A-DA84-2773-2CDB-C22D4E3DA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DE3F3C-787C-84BB-D7EE-DB087577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46687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Third step: force all outputs for inputs in the “danger zone” to be identically zero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8DCEEB-6D7E-1259-A8F2-83265220E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1" y="1634128"/>
            <a:ext cx="12051890" cy="110490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</a:rPr>
              <a:t>MASK(x1,…,</a:t>
            </a:r>
            <a:r>
              <a:rPr lang="en-US" sz="3200" dirty="0" err="1">
                <a:solidFill>
                  <a:srgbClr val="FF0000"/>
                </a:solidFill>
              </a:rPr>
              <a:t>xn</a:t>
            </a:r>
            <a:r>
              <a:rPr lang="en-US" sz="3200" dirty="0">
                <a:solidFill>
                  <a:srgbClr val="FF0000"/>
                </a:solidFill>
              </a:rPr>
              <a:t>)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is a smoothed continuous version of the multiwall</a:t>
            </a: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It has a value of </a:t>
            </a:r>
            <a:r>
              <a:rPr lang="en-US" sz="3200" dirty="0">
                <a:solidFill>
                  <a:srgbClr val="FF0000"/>
                </a:solidFill>
              </a:rPr>
              <a:t>at least 1 at any point in the multiwall</a:t>
            </a: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It has a value of </a:t>
            </a:r>
            <a:r>
              <a:rPr lang="en-US" sz="3200" dirty="0">
                <a:solidFill>
                  <a:srgbClr val="FF0000"/>
                </a:solidFill>
              </a:rPr>
              <a:t>0 at any binary point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 the input space (with just 0/1)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graph of a person with a yellow line&#10;&#10;AI-generated content may be incorrect.">
            <a:extLst>
              <a:ext uri="{FF2B5EF4-FFF2-40B4-BE49-F238E27FC236}">
                <a16:creationId xmlns:a16="http://schemas.microsoft.com/office/drawing/2014/main" id="{4F085E14-98BD-0F4E-5C9F-BDF6BB7BA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58" y="3566829"/>
            <a:ext cx="7795884" cy="32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2C983-E9B5-0EA4-E8DC-36336A40A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8778D5-02F8-69FA-70DD-54A339A2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140109"/>
            <a:ext cx="11953738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For 2000 years, we used analog computers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79ED6B-B5A1-A46E-F759-AC62C4E7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9" y="1590739"/>
            <a:ext cx="4291781" cy="1104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Antikythera mechanism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09CAE9C8-24EE-FE6C-E3BB-084E34E5D280}"/>
              </a:ext>
            </a:extLst>
          </p:cNvPr>
          <p:cNvSpPr txBox="1">
            <a:spLocks/>
          </p:cNvSpPr>
          <p:nvPr/>
        </p:nvSpPr>
        <p:spPr>
          <a:xfrm>
            <a:off x="4676896" y="1603402"/>
            <a:ext cx="3471003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Solving differential equations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71DC88DA-0324-3283-20E5-D2AF1C719745}"/>
              </a:ext>
            </a:extLst>
          </p:cNvPr>
          <p:cNvSpPr txBox="1">
            <a:spLocks/>
          </p:cNvSpPr>
          <p:nvPr/>
        </p:nvSpPr>
        <p:spPr>
          <a:xfrm>
            <a:off x="8250142" y="1590739"/>
            <a:ext cx="4479896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Norden bomb sight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0C74B-66A5-60A1-1E01-50DD6FD4A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" y="3104994"/>
            <a:ext cx="4032922" cy="3598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2C8DD-419D-E61B-BBAF-7DF13E618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560" y="2934737"/>
            <a:ext cx="4189940" cy="1208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284914-D213-42FD-F995-742DA0039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59" y="4562349"/>
            <a:ext cx="4181193" cy="2174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E682F9-665E-0DED-C34D-24C8C0925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578" y="2987621"/>
            <a:ext cx="2805023" cy="3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889A-6714-8842-D584-084F0085B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686C35-1DBB-9922-91F9-A1F02CD2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46687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Why this DNN implementation is correct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F0B88BB-813F-75A3-EFCA-8861B264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1464524"/>
            <a:ext cx="12074012" cy="52533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For any </a:t>
            </a:r>
            <a:r>
              <a:rPr lang="en-US" sz="3200" dirty="0">
                <a:solidFill>
                  <a:srgbClr val="FF0000"/>
                </a:solidFill>
              </a:rPr>
              <a:t>binary vector of 0/1 values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the initial input sanitization   </a:t>
            </a:r>
            <a:r>
              <a:rPr lang="en-US" sz="3200" dirty="0">
                <a:solidFill>
                  <a:srgbClr val="FF0000"/>
                </a:solidFill>
              </a:rPr>
              <a:t>leaves the inputs unchanged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(potentially insecure) AES implementation then provides the correct 0/1 output values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These outputs are again </a:t>
            </a:r>
            <a:r>
              <a:rPr lang="en-US" sz="3200" dirty="0">
                <a:solidFill>
                  <a:srgbClr val="FF0000"/>
                </a:solidFill>
              </a:rPr>
              <a:t>left unchanged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by the final STEP sanitizations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sanitized outputs </a:t>
            </a:r>
            <a:r>
              <a:rPr lang="en-US" sz="3200" dirty="0">
                <a:solidFill>
                  <a:srgbClr val="FF0000"/>
                </a:solidFill>
              </a:rPr>
              <a:t>are not affected by the zero-valued MASK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0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B282-4A7C-E987-F416-FC49458D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D2AC27-014A-A535-1AA6-A5C07161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140109"/>
            <a:ext cx="12351775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Why this implementation is provably secure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4DBA3C-C9D0-F63E-EB0E-F7B50460D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19" y="1038532"/>
            <a:ext cx="11689326" cy="5590868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want to show that real valued queries do not leak any information about the secret key that is not already leaked via binary valued queries to the primitive.</a:t>
            </a:r>
          </a:p>
          <a:p>
            <a:pPr marL="0" indent="0" algn="l" rtl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Intuition: Any input </a:t>
            </a:r>
            <a:r>
              <a:rPr lang="en-US" sz="3200" dirty="0">
                <a:solidFill>
                  <a:srgbClr val="FF0000"/>
                </a:solidFill>
              </a:rPr>
              <a:t>within the danger zone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yields only </a:t>
            </a:r>
            <a:r>
              <a:rPr lang="en-US" sz="3200" dirty="0">
                <a:solidFill>
                  <a:srgbClr val="FF0000"/>
                </a:solidFill>
              </a:rPr>
              <a:t>zero outputs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For any input in a particular orthant which is </a:t>
            </a:r>
            <a:r>
              <a:rPr lang="en-US" sz="3200" dirty="0">
                <a:solidFill>
                  <a:srgbClr val="FF0000"/>
                </a:solidFill>
              </a:rPr>
              <a:t>not in the danger zone, the output is completely determined by the output of AES at the unique binary input contained in that orthant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interpolated smoothly by the MASK of the known values of the plaintext “bits”. This can be computed without any knowledge of the secret key bits!</a:t>
            </a:r>
          </a:p>
        </p:txBody>
      </p:sp>
    </p:spTree>
    <p:extLst>
      <p:ext uri="{BB962C8B-B14F-4D97-AF65-F5344CB8AC3E}">
        <p14:creationId xmlns:p14="http://schemas.microsoft.com/office/powerpoint/2010/main" val="416372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561B-3E50-CC29-9BE8-6ACBCB4A0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F17AB5-0DE7-8558-0B74-9721D171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140109"/>
            <a:ext cx="12351775" cy="1104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 extra cost of securing a DNN implementation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5A53EE6-8925-9E3F-FDE2-598F92C9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29" y="1163893"/>
            <a:ext cx="11623572" cy="5253367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To obtain our secure DNN implementation of a cryptographic functionality,  we can start with any (potentially insecure) DNN implementation such as the easily breakable natural implementation described above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can then make it secure by adding a </a:t>
            </a:r>
            <a:r>
              <a:rPr lang="en-US" sz="3200" dirty="0">
                <a:solidFill>
                  <a:srgbClr val="FF0000"/>
                </a:solidFill>
              </a:rPr>
              <a:t>constant number of additional layers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and a </a:t>
            </a:r>
            <a:r>
              <a:rPr lang="en-US" sz="3200" dirty="0">
                <a:solidFill>
                  <a:srgbClr val="FF0000"/>
                </a:solidFill>
              </a:rPr>
              <a:t>linear number of additional </a:t>
            </a:r>
            <a:r>
              <a:rPr lang="en-US" sz="3200" dirty="0" err="1">
                <a:solidFill>
                  <a:srgbClr val="FF0000"/>
                </a:solidFill>
              </a:rPr>
              <a:t>ReLU</a:t>
            </a:r>
            <a:r>
              <a:rPr lang="en-US" sz="3200" dirty="0">
                <a:solidFill>
                  <a:srgbClr val="FF0000"/>
                </a:solidFill>
              </a:rPr>
              <a:t>-based neurons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(as a function of the number of input and output values)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is a negligible cost for any nontrivial DNN, and thus our construction is </a:t>
            </a:r>
            <a:r>
              <a:rPr lang="en-US" sz="3200" dirty="0">
                <a:solidFill>
                  <a:srgbClr val="FF0000"/>
                </a:solidFill>
              </a:rPr>
              <a:t>very easy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sz="3200" dirty="0">
                <a:solidFill>
                  <a:srgbClr val="FF0000"/>
                </a:solidFill>
              </a:rPr>
              <a:t>completely practical</a:t>
            </a:r>
          </a:p>
        </p:txBody>
      </p:sp>
    </p:spTree>
    <p:extLst>
      <p:ext uri="{BB962C8B-B14F-4D97-AF65-F5344CB8AC3E}">
        <p14:creationId xmlns:p14="http://schemas.microsoft.com/office/powerpoint/2010/main" val="2589888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3A6C-2949-81C2-FF4F-B07CB480D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9733C-F4E9-22D9-58C7-51192EA1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88" y="140109"/>
            <a:ext cx="12351775" cy="1104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How to secure other cryptographic functionalities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30745B4-0A85-6A7A-A002-279F7641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29" y="1163893"/>
            <a:ext cx="11547987" cy="5253367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Consider, for example, the case of public key signature verification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functionality has no secret key, so our security guarantee (of not leaking any information about it) is meaningless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functionality should accept a message M and a signature S, and compute a function </a:t>
            </a:r>
            <a:r>
              <a:rPr lang="en-US" sz="3200" dirty="0">
                <a:solidFill>
                  <a:srgbClr val="FF0000"/>
                </a:solidFill>
              </a:rPr>
              <a:t>VERIFY(M,S)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which should output 1 when the signature is valid and 0 when the signature is not valid.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Given a DNN implementation of VERIFY, the attacker wins if he can produce some real-valued S’ which makes </a:t>
            </a:r>
            <a:r>
              <a:rPr lang="en-US" sz="3200" dirty="0">
                <a:solidFill>
                  <a:srgbClr val="FF0000"/>
                </a:solidFill>
              </a:rPr>
              <a:t>Verify(M,S’)=1</a:t>
            </a:r>
          </a:p>
        </p:txBody>
      </p:sp>
    </p:spTree>
    <p:extLst>
      <p:ext uri="{BB962C8B-B14F-4D97-AF65-F5344CB8AC3E}">
        <p14:creationId xmlns:p14="http://schemas.microsoft.com/office/powerpoint/2010/main" val="148575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A3F4-5C9C-5D97-8F57-37C3371D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7618EF-34EA-3D46-A85A-C4554C1C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88" y="140109"/>
            <a:ext cx="12351775" cy="11049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How to secure other cryptographic functionalities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02F745-39F8-8647-EABE-0086DAFA6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29" y="1163893"/>
            <a:ext cx="11547987" cy="5253367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security of the signature scheme in the binary case does not imply that its DNN implementation is also secure for real valued signatures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We can use our sanitization techniques to force the output of VERIFY to be 0 for any real valued signature in the danger zone</a:t>
            </a: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makes our DNN implementation provably secure in the sense that any attacker which can find a real valued S’ satisfying the DNN version of VERIFY can also find a binary S satisfying the original (binary) version of  VERIFY</a:t>
            </a:r>
          </a:p>
        </p:txBody>
      </p:sp>
    </p:spTree>
    <p:extLst>
      <p:ext uri="{BB962C8B-B14F-4D97-AF65-F5344CB8AC3E}">
        <p14:creationId xmlns:p14="http://schemas.microsoft.com/office/powerpoint/2010/main" val="670020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91" y="75297"/>
            <a:ext cx="11547988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909917"/>
            <a:ext cx="12373896" cy="4041057"/>
          </a:xfrm>
        </p:spPr>
        <p:txBody>
          <a:bodyPr>
            <a:noAutofit/>
          </a:bodyPr>
          <a:lstStyle/>
          <a:p>
            <a:r>
              <a:rPr lang="en-US" sz="3600" dirty="0"/>
              <a:t>In this talk I defined the </a:t>
            </a:r>
            <a:r>
              <a:rPr lang="en-US" sz="3600" dirty="0">
                <a:solidFill>
                  <a:srgbClr val="FF0000"/>
                </a:solidFill>
              </a:rPr>
              <a:t>new research area </a:t>
            </a:r>
            <a:r>
              <a:rPr lang="en-US" sz="3600" dirty="0"/>
              <a:t>of how to implement digital cryptography in an analog computer</a:t>
            </a:r>
          </a:p>
          <a:p>
            <a:endParaRPr lang="en-US" sz="3600" dirty="0"/>
          </a:p>
          <a:p>
            <a:r>
              <a:rPr lang="en-US" sz="3600" dirty="0"/>
              <a:t>I defined the notion of </a:t>
            </a:r>
            <a:r>
              <a:rPr lang="en-US" sz="3600" dirty="0">
                <a:solidFill>
                  <a:srgbClr val="FF0000"/>
                </a:solidFill>
              </a:rPr>
              <a:t>natural implementation of schemes</a:t>
            </a:r>
          </a:p>
          <a:p>
            <a:endParaRPr lang="en-US" sz="3600" dirty="0"/>
          </a:p>
          <a:p>
            <a:r>
              <a:rPr lang="en-US" sz="3600" dirty="0"/>
              <a:t>I demonstrated the </a:t>
            </a:r>
            <a:r>
              <a:rPr lang="en-US" sz="3600" dirty="0">
                <a:solidFill>
                  <a:srgbClr val="FF0000"/>
                </a:solidFill>
              </a:rPr>
              <a:t>insecurity</a:t>
            </a:r>
            <a:r>
              <a:rPr lang="en-US" sz="3600" dirty="0"/>
              <a:t> of such natural implementations</a:t>
            </a:r>
          </a:p>
          <a:p>
            <a:endParaRPr lang="en-US" sz="3600" dirty="0"/>
          </a:p>
          <a:p>
            <a:r>
              <a:rPr lang="en-US" sz="3600" dirty="0"/>
              <a:t>I described a different implementation which is </a:t>
            </a:r>
            <a:r>
              <a:rPr lang="en-US" sz="3600" dirty="0">
                <a:solidFill>
                  <a:srgbClr val="FF0000"/>
                </a:solidFill>
              </a:rPr>
              <a:t>provably secure</a:t>
            </a:r>
          </a:p>
        </p:txBody>
      </p:sp>
    </p:spTree>
    <p:extLst>
      <p:ext uri="{BB962C8B-B14F-4D97-AF65-F5344CB8AC3E}">
        <p14:creationId xmlns:p14="http://schemas.microsoft.com/office/powerpoint/2010/main" val="13379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40F87-7034-4A71-5740-267E96EB2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509F11-5D5A-C639-D187-46E9F621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44" y="140109"/>
            <a:ext cx="11142577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About 70 years ago, we completely switched to digital computers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AC2FC5-B519-DA25-FC66-2962C836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2708303"/>
            <a:ext cx="4291781" cy="1104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The Colossus code breaking computer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E45CCE4F-06C8-06FF-B116-108B7A610111}"/>
              </a:ext>
            </a:extLst>
          </p:cNvPr>
          <p:cNvSpPr txBox="1">
            <a:spLocks/>
          </p:cNvSpPr>
          <p:nvPr/>
        </p:nvSpPr>
        <p:spPr>
          <a:xfrm>
            <a:off x="4699019" y="2708303"/>
            <a:ext cx="3471003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IBM System 360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0BA02F13-88A8-CDF5-737B-E58D1B4C25BC}"/>
              </a:ext>
            </a:extLst>
          </p:cNvPr>
          <p:cNvSpPr txBox="1">
            <a:spLocks/>
          </p:cNvSpPr>
          <p:nvPr/>
        </p:nvSpPr>
        <p:spPr>
          <a:xfrm>
            <a:off x="8679426" y="2708303"/>
            <a:ext cx="2942303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Microprocessors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8888D-049D-0AC5-D6B8-534560C9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4162361"/>
            <a:ext cx="3837132" cy="2555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0DF0A-592D-4BFC-DF34-950BF2C0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901" y="4162362"/>
            <a:ext cx="3415224" cy="2555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C7CFB-A9D2-6CB5-F5BD-5391978CA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974" y="4162361"/>
            <a:ext cx="2301027" cy="25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67FA7-CF18-5765-0079-C996940F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8E4925-7F05-75CC-752A-997508BF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109"/>
            <a:ext cx="12241161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They are back! The </a:t>
            </a:r>
            <a:r>
              <a:rPr lang="en-US" sz="5400" dirty="0">
                <a:solidFill>
                  <a:srgbClr val="7030A0"/>
                </a:solidFill>
              </a:rPr>
              <a:t>MAGA</a:t>
            </a:r>
            <a:r>
              <a:rPr lang="en-US" sz="5400" dirty="0">
                <a:solidFill>
                  <a:srgbClr val="FF0000"/>
                </a:solidFill>
              </a:rPr>
              <a:t> movement of the last 20 years </a:t>
            </a:r>
            <a:r>
              <a:rPr lang="en-US" sz="5400" dirty="0">
                <a:solidFill>
                  <a:srgbClr val="7030A0"/>
                </a:solidFill>
              </a:rPr>
              <a:t>(Make Analog Great Again)</a:t>
            </a:r>
            <a:endParaRPr lang="he-IL" sz="5400" dirty="0">
              <a:solidFill>
                <a:srgbClr val="7030A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00955A-0D8E-F642-2118-5B449AF9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9" y="1590739"/>
            <a:ext cx="4291781" cy="1104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Quantum computers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(with complex valued superpositions in qubits)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F78C18CF-A824-5EB3-9173-DF9AFC807843}"/>
              </a:ext>
            </a:extLst>
          </p:cNvPr>
          <p:cNvSpPr txBox="1">
            <a:spLocks/>
          </p:cNvSpPr>
          <p:nvPr/>
        </p:nvSpPr>
        <p:spPr>
          <a:xfrm>
            <a:off x="4529412" y="1605373"/>
            <a:ext cx="4002529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Deep Neural Networks (with real valued inputs and weights)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14373916-44AD-ADBC-0F07-4019EBA5FF0D}"/>
              </a:ext>
            </a:extLst>
          </p:cNvPr>
          <p:cNvSpPr txBox="1">
            <a:spLocks/>
          </p:cNvSpPr>
          <p:nvPr/>
        </p:nvSpPr>
        <p:spPr>
          <a:xfrm>
            <a:off x="8812161" y="1607460"/>
            <a:ext cx="3148781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Neuromorphic computers (with time-coded spiking networks)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192C0-3AE8-CFA4-2A7D-A37B13AC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5" y="4041058"/>
            <a:ext cx="3694470" cy="2460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96EAF-B369-401E-B28E-499FBB36F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11" y="4043209"/>
            <a:ext cx="4438650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43A92-54EB-830C-9D75-7DE55D80E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13" y="404105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B0C0-5165-54D8-F3DD-CC5FB775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CFDD7C-3F2B-C356-D5A5-B4B490BD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140109"/>
            <a:ext cx="12137922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Even our digital computers have analog characteristics, used in side channel attacks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71EAE8-7D7E-86A7-5161-A3F2FFBE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58" y="2072158"/>
            <a:ext cx="3943995" cy="1029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Various emanations from digital computers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7F347596-D866-3824-DB48-30FCC2665C90}"/>
              </a:ext>
            </a:extLst>
          </p:cNvPr>
          <p:cNvSpPr txBox="1">
            <a:spLocks/>
          </p:cNvSpPr>
          <p:nvPr/>
        </p:nvSpPr>
        <p:spPr>
          <a:xfrm>
            <a:off x="4676896" y="2012080"/>
            <a:ext cx="3471003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Cryptanalysis of AES by analyzing power traces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E7F83E0A-096A-80F0-5BC5-393005D25638}"/>
              </a:ext>
            </a:extLst>
          </p:cNvPr>
          <p:cNvSpPr txBox="1">
            <a:spLocks/>
          </p:cNvSpPr>
          <p:nvPr/>
        </p:nvSpPr>
        <p:spPr>
          <a:xfrm>
            <a:off x="8711461" y="2034353"/>
            <a:ext cx="2824317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Fault attacks with modified clock pulses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FBD9E-635D-A728-7437-93694296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8" y="3741020"/>
            <a:ext cx="3790950" cy="2886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BE787-B7F5-4608-52A4-4592F8C59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257" y="4162361"/>
            <a:ext cx="4524375" cy="225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237BE-14ED-0FE5-BA1F-4B90293B5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632" y="3951690"/>
            <a:ext cx="3289977" cy="26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3C931-36EE-8B26-E8F7-F7FC71B0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59FFC7-7325-EC2B-CC97-2D7D1159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8" y="-186071"/>
            <a:ext cx="11909322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 landscape of analog/digital security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6963C33-9886-0E98-1E15-78A1CC90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893" y="1022714"/>
            <a:ext cx="1364146" cy="576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6"/>
                </a:solidFill>
              </a:rPr>
              <a:t>users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E65DB97-00AC-DA0F-38D7-C4911B3A8B8B}"/>
              </a:ext>
            </a:extLst>
          </p:cNvPr>
          <p:cNvSpPr txBox="1">
            <a:spLocks/>
          </p:cNvSpPr>
          <p:nvPr/>
        </p:nvSpPr>
        <p:spPr>
          <a:xfrm>
            <a:off x="0" y="4152283"/>
            <a:ext cx="2377562" cy="1104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accent6"/>
                </a:solidFill>
              </a:rPr>
              <a:t>adversaries</a:t>
            </a: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7BF2A3A6-B4E1-33E2-C176-449D21EB2A20}"/>
              </a:ext>
            </a:extLst>
          </p:cNvPr>
          <p:cNvSpPr txBox="1">
            <a:spLocks/>
          </p:cNvSpPr>
          <p:nvPr/>
        </p:nvSpPr>
        <p:spPr>
          <a:xfrm>
            <a:off x="6012072" y="1753597"/>
            <a:ext cx="2814689" cy="57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digital data, leaky computer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06BADA-3512-74B0-A8B7-ADEE9C8FFAE6}"/>
              </a:ext>
            </a:extLst>
          </p:cNvPr>
          <p:cNvSpPr/>
          <p:nvPr/>
        </p:nvSpPr>
        <p:spPr>
          <a:xfrm>
            <a:off x="3070203" y="2753347"/>
            <a:ext cx="8160694" cy="32566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DE8EE2-0DAE-D6EB-91CA-4C395B52BE92}"/>
              </a:ext>
            </a:extLst>
          </p:cNvPr>
          <p:cNvCxnSpPr>
            <a:cxnSpLocks/>
          </p:cNvCxnSpPr>
          <p:nvPr/>
        </p:nvCxnSpPr>
        <p:spPr>
          <a:xfrm>
            <a:off x="5890832" y="2743810"/>
            <a:ext cx="0" cy="3266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2FDF93D6-38CE-A434-45B7-8106C53DBE13}"/>
              </a:ext>
            </a:extLst>
          </p:cNvPr>
          <p:cNvSpPr txBox="1">
            <a:spLocks/>
          </p:cNvSpPr>
          <p:nvPr/>
        </p:nvSpPr>
        <p:spPr>
          <a:xfrm>
            <a:off x="3070203" y="1794607"/>
            <a:ext cx="2939765" cy="913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digital data, digital computer</a:t>
            </a:r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E0C16F72-EA0D-E0C7-BAF0-299152FCEDF6}"/>
              </a:ext>
            </a:extLst>
          </p:cNvPr>
          <p:cNvSpPr txBox="1">
            <a:spLocks/>
          </p:cNvSpPr>
          <p:nvPr/>
        </p:nvSpPr>
        <p:spPr>
          <a:xfrm>
            <a:off x="1706057" y="3106680"/>
            <a:ext cx="1290404" cy="57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digital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attack</a:t>
            </a:r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8D8D637F-5139-55D0-3A4E-1CE7A530F5C7}"/>
              </a:ext>
            </a:extLst>
          </p:cNvPr>
          <p:cNvSpPr txBox="1">
            <a:spLocks/>
          </p:cNvSpPr>
          <p:nvPr/>
        </p:nvSpPr>
        <p:spPr>
          <a:xfrm>
            <a:off x="1706057" y="4821798"/>
            <a:ext cx="1364146" cy="57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analog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attack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D6D13C-962D-B600-3363-5A2CCA83E2AB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3070203" y="4381658"/>
            <a:ext cx="816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ציין מיקום תוכן 2">
            <a:extLst>
              <a:ext uri="{FF2B5EF4-FFF2-40B4-BE49-F238E27FC236}">
                <a16:creationId xmlns:a16="http://schemas.microsoft.com/office/drawing/2014/main" id="{42D913DA-259A-511E-A74A-96FA6171DC4A}"/>
              </a:ext>
            </a:extLst>
          </p:cNvPr>
          <p:cNvSpPr txBox="1">
            <a:spLocks/>
          </p:cNvSpPr>
          <p:nvPr/>
        </p:nvSpPr>
        <p:spPr>
          <a:xfrm>
            <a:off x="3285939" y="3094093"/>
            <a:ext cx="2389158" cy="100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standard cryptography</a:t>
            </a:r>
          </a:p>
        </p:txBody>
      </p:sp>
      <p:sp>
        <p:nvSpPr>
          <p:cNvPr id="21" name="מציין מיקום תוכן 2">
            <a:extLst>
              <a:ext uri="{FF2B5EF4-FFF2-40B4-BE49-F238E27FC236}">
                <a16:creationId xmlns:a16="http://schemas.microsoft.com/office/drawing/2014/main" id="{1C8402B8-4A48-CBE4-89AB-A3A2B78DA7E2}"/>
              </a:ext>
            </a:extLst>
          </p:cNvPr>
          <p:cNvSpPr txBox="1">
            <a:spLocks/>
          </p:cNvSpPr>
          <p:nvPr/>
        </p:nvSpPr>
        <p:spPr>
          <a:xfrm>
            <a:off x="6301169" y="4660371"/>
            <a:ext cx="2346759" cy="100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side channel attacks</a:t>
            </a:r>
          </a:p>
        </p:txBody>
      </p:sp>
      <p:sp>
        <p:nvSpPr>
          <p:cNvPr id="22" name="מציין מיקום תוכן 2">
            <a:extLst>
              <a:ext uri="{FF2B5EF4-FFF2-40B4-BE49-F238E27FC236}">
                <a16:creationId xmlns:a16="http://schemas.microsoft.com/office/drawing/2014/main" id="{78F55AD8-E7CC-75AC-EEAF-7F6AAA84E6ED}"/>
              </a:ext>
            </a:extLst>
          </p:cNvPr>
          <p:cNvSpPr txBox="1">
            <a:spLocks/>
          </p:cNvSpPr>
          <p:nvPr/>
        </p:nvSpPr>
        <p:spPr>
          <a:xfrm>
            <a:off x="8798284" y="2985903"/>
            <a:ext cx="2531152" cy="100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unreasonable restriction</a:t>
            </a:r>
          </a:p>
        </p:txBody>
      </p:sp>
      <p:sp>
        <p:nvSpPr>
          <p:cNvPr id="23" name="מציין מיקום תוכן 2">
            <a:extLst>
              <a:ext uri="{FF2B5EF4-FFF2-40B4-BE49-F238E27FC236}">
                <a16:creationId xmlns:a16="http://schemas.microsoft.com/office/drawing/2014/main" id="{A7662DFB-6B02-F55F-7EF4-E200A8598DC3}"/>
              </a:ext>
            </a:extLst>
          </p:cNvPr>
          <p:cNvSpPr txBox="1">
            <a:spLocks/>
          </p:cNvSpPr>
          <p:nvPr/>
        </p:nvSpPr>
        <p:spPr>
          <a:xfrm>
            <a:off x="9380629" y="4607947"/>
            <a:ext cx="1554647" cy="100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this paper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7353C1-6227-44CC-5BDE-3937EB90C720}"/>
              </a:ext>
            </a:extLst>
          </p:cNvPr>
          <p:cNvCxnSpPr>
            <a:cxnSpLocks/>
          </p:cNvCxnSpPr>
          <p:nvPr/>
        </p:nvCxnSpPr>
        <p:spPr>
          <a:xfrm>
            <a:off x="8793806" y="2743810"/>
            <a:ext cx="0" cy="3266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ציין מיקום תוכן 2">
            <a:extLst>
              <a:ext uri="{FF2B5EF4-FFF2-40B4-BE49-F238E27FC236}">
                <a16:creationId xmlns:a16="http://schemas.microsoft.com/office/drawing/2014/main" id="{B0780956-45A1-8513-8E0A-610AB672F500}"/>
              </a:ext>
            </a:extLst>
          </p:cNvPr>
          <p:cNvSpPr txBox="1">
            <a:spLocks/>
          </p:cNvSpPr>
          <p:nvPr/>
        </p:nvSpPr>
        <p:spPr>
          <a:xfrm>
            <a:off x="8793806" y="1763134"/>
            <a:ext cx="3163678" cy="57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digital data, analog computer</a:t>
            </a:r>
          </a:p>
        </p:txBody>
      </p:sp>
      <p:sp>
        <p:nvSpPr>
          <p:cNvPr id="36" name="מציין מיקום תוכן 2">
            <a:extLst>
              <a:ext uri="{FF2B5EF4-FFF2-40B4-BE49-F238E27FC236}">
                <a16:creationId xmlns:a16="http://schemas.microsoft.com/office/drawing/2014/main" id="{BF591ADD-F546-FF7F-FF8F-71A458DFC1FE}"/>
              </a:ext>
            </a:extLst>
          </p:cNvPr>
          <p:cNvSpPr txBox="1">
            <a:spLocks/>
          </p:cNvSpPr>
          <p:nvPr/>
        </p:nvSpPr>
        <p:spPr>
          <a:xfrm>
            <a:off x="6046918" y="2985903"/>
            <a:ext cx="2531152" cy="100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unreasonable restriction</a:t>
            </a:r>
          </a:p>
        </p:txBody>
      </p:sp>
      <p:sp>
        <p:nvSpPr>
          <p:cNvPr id="37" name="מציין מיקום תוכן 2">
            <a:extLst>
              <a:ext uri="{FF2B5EF4-FFF2-40B4-BE49-F238E27FC236}">
                <a16:creationId xmlns:a16="http://schemas.microsoft.com/office/drawing/2014/main" id="{47D167B4-E0EA-B4DE-1C5A-940FA413E45E}"/>
              </a:ext>
            </a:extLst>
          </p:cNvPr>
          <p:cNvSpPr txBox="1">
            <a:spLocks/>
          </p:cNvSpPr>
          <p:nvPr/>
        </p:nvSpPr>
        <p:spPr>
          <a:xfrm>
            <a:off x="3251812" y="4660371"/>
            <a:ext cx="2531152" cy="100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meaningless</a:t>
            </a:r>
          </a:p>
        </p:txBody>
      </p:sp>
    </p:spTree>
    <p:extLst>
      <p:ext uri="{BB962C8B-B14F-4D97-AF65-F5344CB8AC3E}">
        <p14:creationId xmlns:p14="http://schemas.microsoft.com/office/powerpoint/2010/main" val="40826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8F6AE-484B-485E-165A-B68DA83F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14F48-2671-AC2C-604E-4F9059A9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570110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 layered structure of DNN computers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9391F0-C69F-5605-FE43-161E0D213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03491"/>
            <a:ext cx="11798710" cy="2125509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Deep neural networks have multiple layers, where each layer typically consists of a linear mapping with real valued coefficients followed by the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ReLU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activation functions applied to all its outputs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BA0FF-29E9-622B-5000-6757D2878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34" y="3191985"/>
            <a:ext cx="5866289" cy="3525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E1F1D-5C55-7E74-9FBA-09912FC3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371" y="3974342"/>
            <a:ext cx="3645724" cy="288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65E34-CAE3-8416-03C7-00F1A9E8EB40}"/>
              </a:ext>
            </a:extLst>
          </p:cNvPr>
          <p:cNvSpPr txBox="1"/>
          <p:nvPr/>
        </p:nvSpPr>
        <p:spPr>
          <a:xfrm>
            <a:off x="8354961" y="3191985"/>
            <a:ext cx="244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ReLU</a:t>
            </a:r>
            <a:r>
              <a:rPr lang="en-US" sz="2400" dirty="0"/>
              <a:t>(x)=MAX(x,0)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55682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32449-59FA-33E2-128C-989F450CD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E69D2B-B819-5129-8C08-D8EF282F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109"/>
            <a:ext cx="11651226" cy="11049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Can we implement digital cryptography on such an analog computational model?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C94FB1-1010-9498-78F1-5D0E3162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6" y="1464524"/>
            <a:ext cx="11253020" cy="5253367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ReLU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-based DNN’s are </a:t>
            </a:r>
            <a:r>
              <a:rPr lang="en-US" sz="3200" dirty="0">
                <a:solidFill>
                  <a:srgbClr val="C00000"/>
                </a:solidFill>
              </a:rPr>
              <a:t>digitally universal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since they can easily implement the basic Boolean functions of “</a:t>
            </a:r>
            <a:r>
              <a:rPr lang="en-US" sz="3200" dirty="0">
                <a:solidFill>
                  <a:srgbClr val="FF0000"/>
                </a:solidFill>
              </a:rPr>
              <a:t>AND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” “</a:t>
            </a:r>
            <a:r>
              <a:rPr lang="en-US" sz="3200" dirty="0">
                <a:solidFill>
                  <a:srgbClr val="FF0000"/>
                </a:solidFill>
              </a:rPr>
              <a:t>OR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” and “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ReLU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-based DNN’s are also </a:t>
            </a:r>
            <a:r>
              <a:rPr lang="en-US" sz="3200" dirty="0" err="1">
                <a:solidFill>
                  <a:srgbClr val="C00000"/>
                </a:solidFill>
              </a:rPr>
              <a:t>analogly</a:t>
            </a:r>
            <a:r>
              <a:rPr lang="en-US" sz="3200" dirty="0">
                <a:solidFill>
                  <a:srgbClr val="C00000"/>
                </a:solidFill>
              </a:rPr>
              <a:t> universal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, since they can approximate any </a:t>
            </a:r>
            <a:r>
              <a:rPr lang="en-US" sz="3200" dirty="0">
                <a:solidFill>
                  <a:srgbClr val="C00000"/>
                </a:solidFill>
              </a:rPr>
              <a:t>continuous real-valued function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using a sufficiently wide network with one hidden layer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While we already know that DNN’s can correctly implement any digital cryptographic function, the question </a:t>
            </a:r>
            <a:r>
              <a:rPr lang="en-US" sz="3200" dirty="0">
                <a:solidFill>
                  <a:srgbClr val="9966FF"/>
                </a:solidFill>
              </a:rPr>
              <a:t>whether such implementations are secure had not been analyzed so far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l" rtl="0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4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87494</TotalTime>
  <Words>4962</Words>
  <Application>Microsoft Office PowerPoint</Application>
  <PresentationFormat>Widescreen</PresentationFormat>
  <Paragraphs>326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How to Securely  Implement Cryptography  in Deep Neural Networks</vt:lpstr>
      <vt:lpstr>There are two major research areas in CS with almost no intersection so far:</vt:lpstr>
      <vt:lpstr>For 2000 years, we used analog computers</vt:lpstr>
      <vt:lpstr>About 70 years ago, we completely switched to digital computers</vt:lpstr>
      <vt:lpstr>They are back! The MAGA movement of the last 20 years (Make Analog Great Again)</vt:lpstr>
      <vt:lpstr>Even our digital computers have analog characteristics, used in side channel attacks</vt:lpstr>
      <vt:lpstr>The landscape of analog/digital security</vt:lpstr>
      <vt:lpstr>The layered structure of DNN computers</vt:lpstr>
      <vt:lpstr>Can we implement digital cryptography on such an analog computational model?</vt:lpstr>
      <vt:lpstr>This is a totally new security playground with new rules and new techniques</vt:lpstr>
      <vt:lpstr>How secret keys are handled in the DNN</vt:lpstr>
      <vt:lpstr>How to implement Cryptography on DNN’s: The example of AES</vt:lpstr>
      <vt:lpstr>To implement Sbox, use corner functions</vt:lpstr>
      <vt:lpstr>To implement Sbox, use corner functions</vt:lpstr>
      <vt:lpstr>To implement each XOR, use 2 neurons</vt:lpstr>
      <vt:lpstr>Is this natural implementation secure when the adversary can use real valued inputs?</vt:lpstr>
      <vt:lpstr>Attacking the natural implementation of XOR</vt:lpstr>
      <vt:lpstr>The natural implementation of bitwise XOR</vt:lpstr>
      <vt:lpstr>A potential solution: try to sanitize all input values to restrict the power of the adversary </vt:lpstr>
      <vt:lpstr>Attacking the input-sanitized version of AES</vt:lpstr>
      <vt:lpstr>Attacking the input-sanitized version of AES</vt:lpstr>
      <vt:lpstr>Attacking the input-sanitized version of AES</vt:lpstr>
      <vt:lpstr>Can we find a different implementation of AES which is secure against any such attack?</vt:lpstr>
      <vt:lpstr>First step: sanitize the inputs more tightly</vt:lpstr>
      <vt:lpstr>Second step: Identify the “danger zone”</vt:lpstr>
      <vt:lpstr>Third step: force all outputs for inputs in the “danger zone” to be identically zero</vt:lpstr>
      <vt:lpstr>Third step: force all outputs for inputs in the “danger zone” to be identically zero</vt:lpstr>
      <vt:lpstr>The final DNN implementation</vt:lpstr>
      <vt:lpstr>Third step: force all outputs for inputs in the “danger zone” to be identically zero</vt:lpstr>
      <vt:lpstr>Why this DNN implementation is correct</vt:lpstr>
      <vt:lpstr>Why this implementation is provably secure</vt:lpstr>
      <vt:lpstr>The extra cost of securing a DNN implementation</vt:lpstr>
      <vt:lpstr>How to secure other cryptographic functionalities</vt:lpstr>
      <vt:lpstr>How to secure other cryptographic functionalities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Adi Shamir</cp:lastModifiedBy>
  <cp:revision>331</cp:revision>
  <dcterms:created xsi:type="dcterms:W3CDTF">2021-02-08T06:10:21Z</dcterms:created>
  <dcterms:modified xsi:type="dcterms:W3CDTF">2025-03-17T18:44:24Z</dcterms:modified>
</cp:coreProperties>
</file>