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9" name="Shape 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ctr" defTabSz="584200">
              <a:lnSpc>
                <a:spcPct val="100000"/>
              </a:lnSpc>
              <a:defRPr cap="none" sz="8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 defTabSz="584200">
              <a:lnSpc>
                <a:spcPct val="100000"/>
              </a:lnSpc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584200">
              <a:lnSpc>
                <a:spcPct val="100000"/>
              </a:lnSpc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584200">
              <a:lnSpc>
                <a:spcPct val="100000"/>
              </a:lnSpc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584200">
              <a:lnSpc>
                <a:spcPct val="100000"/>
              </a:lnSpc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584200">
              <a:lnSpc>
                <a:spcPct val="100000"/>
              </a:lnSpc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_Headline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5600">
                <a:solidFill>
                  <a:srgbClr val="655A9F"/>
                </a:solidFill>
              </a:rPr>
              <a:t>Title Text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655A9F"/>
                </a:solidFill>
              </a:rPr>
              <a:t>Body Level One</a:t>
            </a:r>
            <a:endParaRPr sz="3800">
              <a:solidFill>
                <a:srgbClr val="655A9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655A9F"/>
                </a:solidFill>
              </a:rPr>
              <a:t>Body Level Two</a:t>
            </a:r>
            <a:endParaRPr sz="3800">
              <a:solidFill>
                <a:srgbClr val="655A9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655A9F"/>
                </a:solidFill>
              </a:rPr>
              <a:t>Body Level Three</a:t>
            </a:r>
            <a:endParaRPr sz="3800">
              <a:solidFill>
                <a:srgbClr val="655A9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655A9F"/>
                </a:solidFill>
              </a:rPr>
              <a:t>Body Level Four</a:t>
            </a:r>
            <a:endParaRPr sz="3800">
              <a:solidFill>
                <a:srgbClr val="655A9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655A9F"/>
                </a:solidFill>
              </a:rPr>
              <a:t>Body Level Five</a:t>
            </a:r>
          </a:p>
        </p:txBody>
      </p:sp>
      <p:sp>
        <p:nvSpPr>
          <p:cNvPr id="47" name="Shape 4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ctr" defTabSz="584200">
              <a:lnSpc>
                <a:spcPct val="100000"/>
              </a:lnSpc>
              <a:defRPr cap="none" sz="8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4" name="Shape 24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 defTabSz="584200">
              <a:lnSpc>
                <a:spcPct val="100000"/>
              </a:lnSpc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584200">
              <a:lnSpc>
                <a:spcPct val="100000"/>
              </a:lnSpc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584200">
              <a:lnSpc>
                <a:spcPct val="100000"/>
              </a:lnSpc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584200">
              <a:lnSpc>
                <a:spcPct val="100000"/>
              </a:lnSpc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584200">
              <a:lnSpc>
                <a:spcPct val="100000"/>
              </a:lnSpc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ctr" defTabSz="584200">
              <a:lnSpc>
                <a:spcPct val="100000"/>
              </a:lnSpc>
              <a:defRPr cap="none" sz="8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ctr" defTabSz="584200">
              <a:lnSpc>
                <a:spcPct val="100000"/>
              </a:lnSpc>
              <a:defRPr cap="none" sz="6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29" name="Shape 29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 defTabSz="584200">
              <a:lnSpc>
                <a:spcPct val="100000"/>
              </a:lnSpc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584200">
              <a:lnSpc>
                <a:spcPct val="100000"/>
              </a:lnSpc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584200">
              <a:lnSpc>
                <a:spcPct val="100000"/>
              </a:lnSpc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584200">
              <a:lnSpc>
                <a:spcPct val="100000"/>
              </a:lnSpc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584200">
              <a:lnSpc>
                <a:spcPct val="100000"/>
              </a:lnSpc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ctr" defTabSz="584200">
              <a:lnSpc>
                <a:spcPct val="100000"/>
              </a:lnSpc>
              <a:defRPr cap="none" sz="8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ctr" defTabSz="584200">
              <a:lnSpc>
                <a:spcPct val="100000"/>
              </a:lnSpc>
              <a:defRPr cap="none" sz="8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444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8890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1333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7780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2222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ctr" defTabSz="584200">
              <a:lnSpc>
                <a:spcPct val="100000"/>
              </a:lnSpc>
              <a:defRPr cap="none" sz="8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429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6858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10287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3716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17145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444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8890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1333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7780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2222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408658" y="408658"/>
            <a:ext cx="839894" cy="419948"/>
            <a:chOff x="0" y="0"/>
            <a:chExt cx="839893" cy="419946"/>
          </a:xfrm>
        </p:grpSpPr>
        <p:sp>
          <p:nvSpPr>
            <p:cNvPr id="2" name="Shape 2"/>
            <p:cNvSpPr/>
            <p:nvPr/>
          </p:nvSpPr>
          <p:spPr>
            <a:xfrm>
              <a:off x="419946" y="209973"/>
              <a:ext cx="419948" cy="209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587" y="1106"/>
                  </a:lnTo>
                  <a:lnTo>
                    <a:pt x="21544" y="2202"/>
                  </a:lnTo>
                  <a:lnTo>
                    <a:pt x="21476" y="3282"/>
                  </a:lnTo>
                  <a:lnTo>
                    <a:pt x="21380" y="4346"/>
                  </a:lnTo>
                  <a:lnTo>
                    <a:pt x="21264" y="5395"/>
                  </a:lnTo>
                  <a:lnTo>
                    <a:pt x="21116" y="6416"/>
                  </a:lnTo>
                  <a:lnTo>
                    <a:pt x="20946" y="7417"/>
                  </a:lnTo>
                  <a:lnTo>
                    <a:pt x="20756" y="8402"/>
                  </a:lnTo>
                  <a:lnTo>
                    <a:pt x="20539" y="9360"/>
                  </a:lnTo>
                  <a:lnTo>
                    <a:pt x="20300" y="10286"/>
                  </a:lnTo>
                  <a:lnTo>
                    <a:pt x="20041" y="11192"/>
                  </a:lnTo>
                  <a:lnTo>
                    <a:pt x="19760" y="12071"/>
                  </a:lnTo>
                  <a:lnTo>
                    <a:pt x="19461" y="12918"/>
                  </a:lnTo>
                  <a:lnTo>
                    <a:pt x="19141" y="13733"/>
                  </a:lnTo>
                  <a:lnTo>
                    <a:pt x="18802" y="14516"/>
                  </a:lnTo>
                  <a:lnTo>
                    <a:pt x="18445" y="15268"/>
                  </a:lnTo>
                  <a:lnTo>
                    <a:pt x="18071" y="15983"/>
                  </a:lnTo>
                  <a:lnTo>
                    <a:pt x="17680" y="16666"/>
                  </a:lnTo>
                  <a:lnTo>
                    <a:pt x="17272" y="17301"/>
                  </a:lnTo>
                  <a:lnTo>
                    <a:pt x="16849" y="17905"/>
                  </a:lnTo>
                  <a:lnTo>
                    <a:pt x="16412" y="18466"/>
                  </a:lnTo>
                  <a:lnTo>
                    <a:pt x="15956" y="18985"/>
                  </a:lnTo>
                  <a:lnTo>
                    <a:pt x="15493" y="19466"/>
                  </a:lnTo>
                  <a:lnTo>
                    <a:pt x="15011" y="19901"/>
                  </a:lnTo>
                  <a:lnTo>
                    <a:pt x="14524" y="20287"/>
                  </a:lnTo>
                  <a:lnTo>
                    <a:pt x="14021" y="20626"/>
                  </a:lnTo>
                  <a:lnTo>
                    <a:pt x="13508" y="20917"/>
                  </a:lnTo>
                  <a:lnTo>
                    <a:pt x="12984" y="21161"/>
                  </a:lnTo>
                  <a:lnTo>
                    <a:pt x="12449" y="21351"/>
                  </a:lnTo>
                  <a:lnTo>
                    <a:pt x="11909" y="21489"/>
                  </a:lnTo>
                  <a:lnTo>
                    <a:pt x="11359" y="21574"/>
                  </a:lnTo>
                  <a:lnTo>
                    <a:pt x="10800" y="21600"/>
                  </a:lnTo>
                  <a:lnTo>
                    <a:pt x="10247" y="21574"/>
                  </a:lnTo>
                  <a:lnTo>
                    <a:pt x="9699" y="21489"/>
                  </a:lnTo>
                  <a:lnTo>
                    <a:pt x="9159" y="21351"/>
                  </a:lnTo>
                  <a:lnTo>
                    <a:pt x="8627" y="21161"/>
                  </a:lnTo>
                  <a:lnTo>
                    <a:pt x="8105" y="20917"/>
                  </a:lnTo>
                  <a:lnTo>
                    <a:pt x="7592" y="20626"/>
                  </a:lnTo>
                  <a:lnTo>
                    <a:pt x="7091" y="20287"/>
                  </a:lnTo>
                  <a:lnTo>
                    <a:pt x="6602" y="19901"/>
                  </a:lnTo>
                  <a:lnTo>
                    <a:pt x="6123" y="19466"/>
                  </a:lnTo>
                  <a:lnTo>
                    <a:pt x="5657" y="18985"/>
                  </a:lnTo>
                  <a:lnTo>
                    <a:pt x="5207" y="18466"/>
                  </a:lnTo>
                  <a:lnTo>
                    <a:pt x="4765" y="17905"/>
                  </a:lnTo>
                  <a:lnTo>
                    <a:pt x="4341" y="17301"/>
                  </a:lnTo>
                  <a:lnTo>
                    <a:pt x="3934" y="16666"/>
                  </a:lnTo>
                  <a:lnTo>
                    <a:pt x="3542" y="15983"/>
                  </a:lnTo>
                  <a:lnTo>
                    <a:pt x="3166" y="15268"/>
                  </a:lnTo>
                  <a:lnTo>
                    <a:pt x="2809" y="14516"/>
                  </a:lnTo>
                  <a:lnTo>
                    <a:pt x="2470" y="13733"/>
                  </a:lnTo>
                  <a:lnTo>
                    <a:pt x="2149" y="12918"/>
                  </a:lnTo>
                  <a:lnTo>
                    <a:pt x="1848" y="12071"/>
                  </a:lnTo>
                  <a:lnTo>
                    <a:pt x="1567" y="11192"/>
                  </a:lnTo>
                  <a:lnTo>
                    <a:pt x="1305" y="10286"/>
                  </a:lnTo>
                  <a:lnTo>
                    <a:pt x="1067" y="9360"/>
                  </a:lnTo>
                  <a:lnTo>
                    <a:pt x="850" y="8402"/>
                  </a:lnTo>
                  <a:lnTo>
                    <a:pt x="656" y="7417"/>
                  </a:lnTo>
                  <a:lnTo>
                    <a:pt x="487" y="6416"/>
                  </a:lnTo>
                  <a:lnTo>
                    <a:pt x="341" y="5395"/>
                  </a:lnTo>
                  <a:lnTo>
                    <a:pt x="220" y="4346"/>
                  </a:lnTo>
                  <a:lnTo>
                    <a:pt x="124" y="3282"/>
                  </a:lnTo>
                  <a:lnTo>
                    <a:pt x="56" y="2202"/>
                  </a:lnTo>
                  <a:lnTo>
                    <a:pt x="13" y="1106"/>
                  </a:lnTo>
                  <a:lnTo>
                    <a:pt x="0" y="0"/>
                  </a:lnTo>
                  <a:lnTo>
                    <a:pt x="5400" y="0"/>
                  </a:lnTo>
                  <a:lnTo>
                    <a:pt x="5408" y="551"/>
                  </a:lnTo>
                  <a:lnTo>
                    <a:pt x="5429" y="1096"/>
                  </a:lnTo>
                  <a:lnTo>
                    <a:pt x="5464" y="1636"/>
                  </a:lnTo>
                  <a:lnTo>
                    <a:pt x="5511" y="2165"/>
                  </a:lnTo>
                  <a:lnTo>
                    <a:pt x="5572" y="2684"/>
                  </a:lnTo>
                  <a:lnTo>
                    <a:pt x="5646" y="3198"/>
                  </a:lnTo>
                  <a:lnTo>
                    <a:pt x="5728" y="3701"/>
                  </a:lnTo>
                  <a:lnTo>
                    <a:pt x="5826" y="4188"/>
                  </a:lnTo>
                  <a:lnTo>
                    <a:pt x="5937" y="4664"/>
                  </a:lnTo>
                  <a:lnTo>
                    <a:pt x="6056" y="5130"/>
                  </a:lnTo>
                  <a:lnTo>
                    <a:pt x="6186" y="5585"/>
                  </a:lnTo>
                  <a:lnTo>
                    <a:pt x="6329" y="6019"/>
                  </a:lnTo>
                  <a:lnTo>
                    <a:pt x="6480" y="6443"/>
                  </a:lnTo>
                  <a:lnTo>
                    <a:pt x="6639" y="6851"/>
                  </a:lnTo>
                  <a:lnTo>
                    <a:pt x="6808" y="7248"/>
                  </a:lnTo>
                  <a:lnTo>
                    <a:pt x="6991" y="7618"/>
                  </a:lnTo>
                  <a:lnTo>
                    <a:pt x="7176" y="7984"/>
                  </a:lnTo>
                  <a:lnTo>
                    <a:pt x="7375" y="8322"/>
                  </a:lnTo>
                  <a:lnTo>
                    <a:pt x="7579" y="8640"/>
                  </a:lnTo>
                  <a:lnTo>
                    <a:pt x="7790" y="8942"/>
                  </a:lnTo>
                  <a:lnTo>
                    <a:pt x="8007" y="9228"/>
                  </a:lnTo>
                  <a:lnTo>
                    <a:pt x="8235" y="9487"/>
                  </a:lnTo>
                  <a:lnTo>
                    <a:pt x="8468" y="9731"/>
                  </a:lnTo>
                  <a:lnTo>
                    <a:pt x="8709" y="9948"/>
                  </a:lnTo>
                  <a:lnTo>
                    <a:pt x="8950" y="10144"/>
                  </a:lnTo>
                  <a:lnTo>
                    <a:pt x="9201" y="10313"/>
                  </a:lnTo>
                  <a:lnTo>
                    <a:pt x="9458" y="10461"/>
                  </a:lnTo>
                  <a:lnTo>
                    <a:pt x="9717" y="10578"/>
                  </a:lnTo>
                  <a:lnTo>
                    <a:pt x="9982" y="10678"/>
                  </a:lnTo>
                  <a:lnTo>
                    <a:pt x="10252" y="10747"/>
                  </a:lnTo>
                  <a:lnTo>
                    <a:pt x="10525" y="10784"/>
                  </a:lnTo>
                  <a:lnTo>
                    <a:pt x="10800" y="10800"/>
                  </a:lnTo>
                  <a:lnTo>
                    <a:pt x="11081" y="10784"/>
                  </a:lnTo>
                  <a:lnTo>
                    <a:pt x="11353" y="10747"/>
                  </a:lnTo>
                  <a:lnTo>
                    <a:pt x="11626" y="10678"/>
                  </a:lnTo>
                  <a:lnTo>
                    <a:pt x="11891" y="10578"/>
                  </a:lnTo>
                  <a:lnTo>
                    <a:pt x="12153" y="10461"/>
                  </a:lnTo>
                  <a:lnTo>
                    <a:pt x="12409" y="10313"/>
                  </a:lnTo>
                  <a:lnTo>
                    <a:pt x="12664" y="10144"/>
                  </a:lnTo>
                  <a:lnTo>
                    <a:pt x="12907" y="9948"/>
                  </a:lnTo>
                  <a:lnTo>
                    <a:pt x="13145" y="9731"/>
                  </a:lnTo>
                  <a:lnTo>
                    <a:pt x="13378" y="9487"/>
                  </a:lnTo>
                  <a:lnTo>
                    <a:pt x="13606" y="9228"/>
                  </a:lnTo>
                  <a:lnTo>
                    <a:pt x="13823" y="8942"/>
                  </a:lnTo>
                  <a:lnTo>
                    <a:pt x="14037" y="8640"/>
                  </a:lnTo>
                  <a:lnTo>
                    <a:pt x="14239" y="8322"/>
                  </a:lnTo>
                  <a:lnTo>
                    <a:pt x="14437" y="7984"/>
                  </a:lnTo>
                  <a:lnTo>
                    <a:pt x="14622" y="7618"/>
                  </a:lnTo>
                  <a:lnTo>
                    <a:pt x="14802" y="7248"/>
                  </a:lnTo>
                  <a:lnTo>
                    <a:pt x="14972" y="6851"/>
                  </a:lnTo>
                  <a:lnTo>
                    <a:pt x="15131" y="6443"/>
                  </a:lnTo>
                  <a:lnTo>
                    <a:pt x="15281" y="6019"/>
                  </a:lnTo>
                  <a:lnTo>
                    <a:pt x="15422" y="5585"/>
                  </a:lnTo>
                  <a:lnTo>
                    <a:pt x="15551" y="5130"/>
                  </a:lnTo>
                  <a:lnTo>
                    <a:pt x="15671" y="4664"/>
                  </a:lnTo>
                  <a:lnTo>
                    <a:pt x="15779" y="4188"/>
                  </a:lnTo>
                  <a:lnTo>
                    <a:pt x="15874" y="3701"/>
                  </a:lnTo>
                  <a:lnTo>
                    <a:pt x="15959" y="3198"/>
                  </a:lnTo>
                  <a:lnTo>
                    <a:pt x="16033" y="2684"/>
                  </a:lnTo>
                  <a:lnTo>
                    <a:pt x="16091" y="2165"/>
                  </a:lnTo>
                  <a:lnTo>
                    <a:pt x="16139" y="1636"/>
                  </a:lnTo>
                  <a:lnTo>
                    <a:pt x="16174" y="1096"/>
                  </a:lnTo>
                  <a:lnTo>
                    <a:pt x="16195" y="551"/>
                  </a:lnTo>
                  <a:lnTo>
                    <a:pt x="1620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55A9F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lnSpc>
                  <a:spcPts val="3600"/>
                </a:lnSpc>
                <a:defRPr sz="5000">
                  <a:latin typeface="AU Passata"/>
                  <a:ea typeface="AU Passata"/>
                  <a:cs typeface="AU Passata"/>
                  <a:sym typeface="AU Passata"/>
                </a:defRPr>
              </a:pPr>
            </a:p>
          </p:txBody>
        </p:sp>
        <p:sp>
          <p:nvSpPr>
            <p:cNvPr id="3" name="Shape 3"/>
            <p:cNvSpPr/>
            <p:nvPr/>
          </p:nvSpPr>
          <p:spPr>
            <a:xfrm>
              <a:off x="-1" y="-1"/>
              <a:ext cx="419948" cy="419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8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7655"/>
                  </a:lnTo>
                  <a:lnTo>
                    <a:pt x="7618" y="21600"/>
                  </a:lnTo>
                  <a:close/>
                </a:path>
              </a:pathLst>
            </a:custGeom>
            <a:solidFill>
              <a:srgbClr val="655A9F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lnSpc>
                  <a:spcPts val="3600"/>
                </a:lnSpc>
                <a:defRPr sz="5000">
                  <a:latin typeface="AU Passata"/>
                  <a:ea typeface="AU Passata"/>
                  <a:cs typeface="AU Passata"/>
                  <a:sym typeface="AU Passata"/>
                </a:defRPr>
              </a:pPr>
            </a:p>
          </p:txBody>
        </p:sp>
      </p:grpSp>
      <p:sp>
        <p:nvSpPr>
          <p:cNvPr id="5" name="Shape 5"/>
          <p:cNvSpPr/>
          <p:nvPr/>
        </p:nvSpPr>
        <p:spPr>
          <a:xfrm>
            <a:off x="1487876" y="404479"/>
            <a:ext cx="5829583" cy="338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 defTabSz="914400">
              <a:lnSpc>
                <a:spcPts val="1300"/>
              </a:lnSpc>
              <a:defRPr sz="1800"/>
            </a:pPr>
            <a:r>
              <a:rPr cap="all" sz="1400">
                <a:solidFill>
                  <a:srgbClr val="655A9F"/>
                </a:solidFill>
                <a:latin typeface="AU Passata"/>
                <a:ea typeface="AU Passata"/>
                <a:cs typeface="AU Passata"/>
                <a:sym typeface="AU Passata"/>
              </a:rPr>
              <a:t>AARHUS</a:t>
            </a:r>
            <a:endParaRPr cap="all" sz="1400">
              <a:solidFill>
                <a:srgbClr val="655A9F"/>
              </a:solidFill>
              <a:latin typeface="AU Passata"/>
              <a:ea typeface="AU Passata"/>
              <a:cs typeface="AU Passata"/>
              <a:sym typeface="AU Passata"/>
            </a:endParaRPr>
          </a:p>
          <a:p>
            <a:pPr lvl="0" algn="l" defTabSz="914400">
              <a:lnSpc>
                <a:spcPts val="1300"/>
              </a:lnSpc>
              <a:defRPr sz="1800"/>
            </a:pPr>
            <a:r>
              <a:rPr cap="all" sz="1400">
                <a:solidFill>
                  <a:srgbClr val="655A9F"/>
                </a:solidFill>
                <a:latin typeface="AU Passata"/>
                <a:ea typeface="AU Passata"/>
                <a:cs typeface="AU Passata"/>
                <a:sym typeface="AU Passata"/>
              </a:rPr>
              <a:t>UNIVERSITY</a:t>
            </a:r>
          </a:p>
        </p:txBody>
      </p:sp>
      <p:sp>
        <p:nvSpPr>
          <p:cNvPr id="6" name="Shape 6"/>
          <p:cNvSpPr/>
          <p:nvPr/>
        </p:nvSpPr>
        <p:spPr>
          <a:xfrm>
            <a:off x="1489919" y="962559"/>
            <a:ext cx="5831682" cy="136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4400">
              <a:lnSpc>
                <a:spcPts val="1000"/>
              </a:lnSpc>
              <a:defRPr cap="all" sz="1200">
                <a:solidFill>
                  <a:srgbClr val="655A9F"/>
                </a:solidFill>
                <a:latin typeface="AU Passata"/>
                <a:ea typeface="AU Passata"/>
                <a:cs typeface="AU Passata"/>
                <a:sym typeface="AU Passata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1200">
                <a:solidFill>
                  <a:srgbClr val="655A9F"/>
                </a:solidFill>
              </a:rPr>
              <a:t>Pratyay Mukherjee</a:t>
            </a:r>
          </a:p>
        </p:txBody>
      </p:sp>
      <p:sp>
        <p:nvSpPr>
          <p:cNvPr id="7" name="Shape 7"/>
          <p:cNvSpPr/>
          <p:nvPr/>
        </p:nvSpPr>
        <p:spPr>
          <a:xfrm>
            <a:off x="6448213" y="9034953"/>
            <a:ext cx="3838223" cy="162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r" defTabSz="914400">
              <a:lnSpc>
                <a:spcPts val="1200"/>
              </a:lnSpc>
              <a:defRPr cap="all" sz="1400">
                <a:solidFill>
                  <a:srgbClr val="655A9F"/>
                </a:solidFill>
                <a:latin typeface="AU Passata"/>
                <a:ea typeface="AU Passata"/>
                <a:cs typeface="AU Passata"/>
                <a:sym typeface="AU Passata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1400">
                <a:solidFill>
                  <a:srgbClr val="655A9F"/>
                </a:solidFill>
              </a:rPr>
              <a:t>New Results in Non-Malleable Codes</a:t>
            </a:r>
          </a:p>
        </p:txBody>
      </p:sp>
      <p:sp>
        <p:nvSpPr>
          <p:cNvPr id="8" name="Shape 8"/>
          <p:cNvSpPr/>
          <p:nvPr/>
        </p:nvSpPr>
        <p:spPr>
          <a:xfrm>
            <a:off x="6451199" y="9286021"/>
            <a:ext cx="3838223" cy="162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r" defTabSz="914400">
              <a:lnSpc>
                <a:spcPts val="1200"/>
              </a:lnSpc>
              <a:defRPr cap="all" sz="1400">
                <a:solidFill>
                  <a:srgbClr val="655A9F"/>
                </a:solidFill>
                <a:latin typeface="AU Passata"/>
                <a:ea typeface="AU Passata"/>
                <a:cs typeface="AU Passata"/>
                <a:sym typeface="AU Passata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1400">
                <a:solidFill>
                  <a:srgbClr val="655A9F"/>
                </a:solidFill>
              </a:rPr>
              <a:t>Pratyay Mukherjee</a:t>
            </a:r>
          </a:p>
        </p:txBody>
      </p:sp>
      <p:sp>
        <p:nvSpPr>
          <p:cNvPr id="9" name="Shape 9"/>
          <p:cNvSpPr/>
          <p:nvPr/>
        </p:nvSpPr>
        <p:spPr>
          <a:xfrm>
            <a:off x="10543822" y="9038115"/>
            <a:ext cx="2047806" cy="162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r" defTabSz="914400">
              <a:lnSpc>
                <a:spcPts val="1200"/>
              </a:lnSpc>
              <a:defRPr cap="all" sz="1400">
                <a:solidFill>
                  <a:srgbClr val="655A9F"/>
                </a:solidFill>
                <a:latin typeface="AU Passata"/>
                <a:ea typeface="AU Passata"/>
                <a:cs typeface="AU Passata"/>
                <a:sym typeface="AU Passata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1400">
                <a:solidFill>
                  <a:srgbClr val="655A9F"/>
                </a:solidFill>
              </a:rPr>
              <a:t>28. march 2014</a:t>
            </a:r>
          </a:p>
        </p:txBody>
      </p:sp>
      <p:sp>
        <p:nvSpPr>
          <p:cNvPr id="10" name="Shape 10"/>
          <p:cNvSpPr/>
          <p:nvPr/>
        </p:nvSpPr>
        <p:spPr>
          <a:xfrm>
            <a:off x="6448213" y="8755199"/>
            <a:ext cx="3838223" cy="1"/>
          </a:xfrm>
          <a:prstGeom prst="line">
            <a:avLst/>
          </a:prstGeom>
          <a:ln w="3175">
            <a:solidFill>
              <a:srgbClr val="655A9F"/>
            </a:solidFill>
            <a:round/>
          </a:ln>
        </p:spPr>
        <p:txBody>
          <a:bodyPr lIns="65023" tIns="65023" rIns="65023" bIns="65023"/>
          <a:lstStyle/>
          <a:p>
            <a:pPr lvl="0"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" name="Shape 11"/>
          <p:cNvSpPr/>
          <p:nvPr/>
        </p:nvSpPr>
        <p:spPr>
          <a:xfrm>
            <a:off x="10543822" y="8755199"/>
            <a:ext cx="2047806" cy="1"/>
          </a:xfrm>
          <a:prstGeom prst="line">
            <a:avLst/>
          </a:prstGeom>
          <a:ln w="3175">
            <a:solidFill>
              <a:srgbClr val="655A9F"/>
            </a:solidFill>
            <a:round/>
          </a:ln>
        </p:spPr>
        <p:txBody>
          <a:bodyPr lIns="65023" tIns="65023" rIns="65023" bIns="65023"/>
          <a:lstStyle/>
          <a:p>
            <a:pPr lvl="0"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" name="Shape 12"/>
          <p:cNvSpPr/>
          <p:nvPr/>
        </p:nvSpPr>
        <p:spPr>
          <a:xfrm>
            <a:off x="417689" y="8784375"/>
            <a:ext cx="830863" cy="787909"/>
          </a:xfrm>
          <a:prstGeom prst="rect">
            <a:avLst/>
          </a:prstGeom>
          <a:solidFill>
            <a:srgbClr val="FFFFFF">
              <a:alpha val="0"/>
            </a:srgbClr>
          </a:solidFill>
          <a:ln w="3175">
            <a:solidFill>
              <a:srgbClr val="FFFFFF"/>
            </a:solidFill>
            <a:miter/>
          </a:ln>
        </p:spPr>
        <p:txBody>
          <a:bodyPr lIns="65023" tIns="65023" rIns="65023" bIns="65023" anchor="ctr"/>
          <a:lstStyle/>
          <a:p>
            <a:pPr lvl="0" algn="l" defTabSz="914400">
              <a:lnSpc>
                <a:spcPts val="3600"/>
              </a:lnSpc>
              <a:defRPr sz="5000">
                <a:latin typeface="AU Passata"/>
                <a:ea typeface="AU Passata"/>
                <a:cs typeface="AU Passata"/>
                <a:sym typeface="AU Passata"/>
              </a:defRPr>
            </a:pPr>
          </a:p>
        </p:txBody>
      </p:sp>
      <p:sp>
        <p:nvSpPr>
          <p:cNvPr id="13" name="Shape 13"/>
          <p:cNvSpPr/>
          <p:nvPr>
            <p:ph type="title"/>
          </p:nvPr>
        </p:nvSpPr>
        <p:spPr>
          <a:xfrm>
            <a:off x="408658" y="1688817"/>
            <a:ext cx="12180711" cy="103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5600">
                <a:solidFill>
                  <a:srgbClr val="655A9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408658" y="2725138"/>
            <a:ext cx="5980854" cy="702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655A9F"/>
                </a:solidFill>
              </a:rPr>
              <a:t>Body Level One</a:t>
            </a:r>
            <a:endParaRPr sz="3800">
              <a:solidFill>
                <a:srgbClr val="655A9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655A9F"/>
                </a:solidFill>
              </a:rPr>
              <a:t>Body Level Two</a:t>
            </a:r>
            <a:endParaRPr sz="3800">
              <a:solidFill>
                <a:srgbClr val="655A9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655A9F"/>
                </a:solidFill>
              </a:rPr>
              <a:t>Body Level Three</a:t>
            </a:r>
            <a:endParaRPr sz="3800">
              <a:solidFill>
                <a:srgbClr val="655A9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655A9F"/>
                </a:solidFill>
              </a:rPr>
              <a:t>Body Level Four</a:t>
            </a:r>
            <a:endParaRPr sz="3800">
              <a:solidFill>
                <a:srgbClr val="655A9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655A9F"/>
                </a:solidFill>
              </a:rPr>
              <a:t>Body Level Five</a:t>
            </a:r>
          </a:p>
        </p:txBody>
      </p:sp>
      <p:sp>
        <p:nvSpPr>
          <p:cNvPr id="15" name="Shape 15"/>
          <p:cNvSpPr/>
          <p:nvPr>
            <p:ph type="sldNum" sz="quarter" idx="2"/>
          </p:nvPr>
        </p:nvSpPr>
        <p:spPr>
          <a:xfrm>
            <a:off x="10547200" y="9286021"/>
            <a:ext cx="2047806" cy="16281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>
            <a:spAutoFit/>
          </a:bodyPr>
          <a:lstStyle>
            <a:lvl1pPr algn="r" defTabSz="914400">
              <a:lnSpc>
                <a:spcPts val="1200"/>
              </a:lnSpc>
              <a:defRPr sz="1400">
                <a:solidFill>
                  <a:srgbClr val="655A9F"/>
                </a:solidFill>
                <a:latin typeface="AU Passata"/>
                <a:ea typeface="AU Passata"/>
                <a:cs typeface="AU Passata"/>
                <a:sym typeface="AU Passat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6" name="Shape 16"/>
          <p:cNvSpPr/>
          <p:nvPr/>
        </p:nvSpPr>
        <p:spPr>
          <a:xfrm>
            <a:off x="408658" y="2524021"/>
            <a:ext cx="1995876" cy="1"/>
          </a:xfrm>
          <a:prstGeom prst="line">
            <a:avLst/>
          </a:prstGeom>
          <a:ln w="3175">
            <a:solidFill>
              <a:srgbClr val="655A9F"/>
            </a:solidFill>
            <a:round/>
          </a:ln>
        </p:spPr>
        <p:txBody>
          <a:bodyPr lIns="65023" tIns="65023" rIns="65023" bIns="65023"/>
          <a:lstStyle/>
          <a:p>
            <a:pPr lvl="0"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" name="Shape 17"/>
          <p:cNvSpPr/>
          <p:nvPr/>
        </p:nvSpPr>
        <p:spPr>
          <a:xfrm>
            <a:off x="6448213" y="8755199"/>
            <a:ext cx="3838223" cy="1"/>
          </a:xfrm>
          <a:prstGeom prst="line">
            <a:avLst/>
          </a:prstGeom>
          <a:ln w="3175">
            <a:solidFill>
              <a:srgbClr val="655A9F"/>
            </a:solidFill>
            <a:round/>
          </a:ln>
        </p:spPr>
        <p:txBody>
          <a:bodyPr lIns="65023" tIns="65023" rIns="65023" bIns="65023"/>
          <a:lstStyle/>
          <a:p>
            <a:pPr lvl="0"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" name="Shape 18"/>
          <p:cNvSpPr/>
          <p:nvPr/>
        </p:nvSpPr>
        <p:spPr>
          <a:xfrm>
            <a:off x="10543822" y="8755199"/>
            <a:ext cx="2047806" cy="1"/>
          </a:xfrm>
          <a:prstGeom prst="line">
            <a:avLst/>
          </a:prstGeom>
          <a:ln w="3175">
            <a:solidFill>
              <a:srgbClr val="655A9F"/>
            </a:solidFill>
            <a:round/>
          </a:ln>
        </p:spPr>
        <p:txBody>
          <a:bodyPr lIns="65023" tIns="65023" rIns="65023" bIns="65023"/>
          <a:lstStyle/>
          <a:p>
            <a:pPr lvl="0"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spd="med" advClick="1"/>
  <p:txStyles>
    <p:titleStyle>
      <a:lvl1pPr>
        <a:lnSpc>
          <a:spcPct val="83000"/>
        </a:lnSpc>
        <a:defRPr cap="all" sz="5600">
          <a:solidFill>
            <a:srgbClr val="655A9F"/>
          </a:solidFill>
          <a:latin typeface="AU Passata"/>
          <a:ea typeface="AU Passata"/>
          <a:cs typeface="AU Passata"/>
          <a:sym typeface="AU Passata"/>
        </a:defRPr>
      </a:lvl1pPr>
      <a:lvl2pPr>
        <a:lnSpc>
          <a:spcPct val="83000"/>
        </a:lnSpc>
        <a:defRPr cap="all" sz="5600">
          <a:solidFill>
            <a:srgbClr val="655A9F"/>
          </a:solidFill>
          <a:latin typeface="AU Passata"/>
          <a:ea typeface="AU Passata"/>
          <a:cs typeface="AU Passata"/>
          <a:sym typeface="AU Passata"/>
        </a:defRPr>
      </a:lvl2pPr>
      <a:lvl3pPr>
        <a:lnSpc>
          <a:spcPct val="83000"/>
        </a:lnSpc>
        <a:defRPr cap="all" sz="5600">
          <a:solidFill>
            <a:srgbClr val="655A9F"/>
          </a:solidFill>
          <a:latin typeface="AU Passata"/>
          <a:ea typeface="AU Passata"/>
          <a:cs typeface="AU Passata"/>
          <a:sym typeface="AU Passata"/>
        </a:defRPr>
      </a:lvl3pPr>
      <a:lvl4pPr>
        <a:lnSpc>
          <a:spcPct val="83000"/>
        </a:lnSpc>
        <a:defRPr cap="all" sz="5600">
          <a:solidFill>
            <a:srgbClr val="655A9F"/>
          </a:solidFill>
          <a:latin typeface="AU Passata"/>
          <a:ea typeface="AU Passata"/>
          <a:cs typeface="AU Passata"/>
          <a:sym typeface="AU Passata"/>
        </a:defRPr>
      </a:lvl4pPr>
      <a:lvl5pPr>
        <a:lnSpc>
          <a:spcPct val="83000"/>
        </a:lnSpc>
        <a:defRPr cap="all" sz="5600">
          <a:solidFill>
            <a:srgbClr val="655A9F"/>
          </a:solidFill>
          <a:latin typeface="AU Passata"/>
          <a:ea typeface="AU Passata"/>
          <a:cs typeface="AU Passata"/>
          <a:sym typeface="AU Passata"/>
        </a:defRPr>
      </a:lvl5pPr>
      <a:lvl6pPr indent="457200">
        <a:lnSpc>
          <a:spcPct val="83000"/>
        </a:lnSpc>
        <a:defRPr cap="all" sz="5600">
          <a:solidFill>
            <a:srgbClr val="655A9F"/>
          </a:solidFill>
          <a:latin typeface="AU Passata"/>
          <a:ea typeface="AU Passata"/>
          <a:cs typeface="AU Passata"/>
          <a:sym typeface="AU Passata"/>
        </a:defRPr>
      </a:lvl6pPr>
      <a:lvl7pPr indent="914400">
        <a:lnSpc>
          <a:spcPct val="83000"/>
        </a:lnSpc>
        <a:defRPr cap="all" sz="5600">
          <a:solidFill>
            <a:srgbClr val="655A9F"/>
          </a:solidFill>
          <a:latin typeface="AU Passata"/>
          <a:ea typeface="AU Passata"/>
          <a:cs typeface="AU Passata"/>
          <a:sym typeface="AU Passata"/>
        </a:defRPr>
      </a:lvl7pPr>
      <a:lvl8pPr indent="1371600">
        <a:lnSpc>
          <a:spcPct val="83000"/>
        </a:lnSpc>
        <a:defRPr cap="all" sz="5600">
          <a:solidFill>
            <a:srgbClr val="655A9F"/>
          </a:solidFill>
          <a:latin typeface="AU Passata"/>
          <a:ea typeface="AU Passata"/>
          <a:cs typeface="AU Passata"/>
          <a:sym typeface="AU Passata"/>
        </a:defRPr>
      </a:lvl8pPr>
      <a:lvl9pPr indent="1828800">
        <a:lnSpc>
          <a:spcPct val="83000"/>
        </a:lnSpc>
        <a:defRPr cap="all" sz="5600">
          <a:solidFill>
            <a:srgbClr val="655A9F"/>
          </a:solidFill>
          <a:latin typeface="AU Passata"/>
          <a:ea typeface="AU Passata"/>
          <a:cs typeface="AU Passata"/>
          <a:sym typeface="AU Passata"/>
        </a:defRPr>
      </a:lvl9pPr>
    </p:titleStyle>
    <p:bodyStyle>
      <a:lvl1pPr marL="236991" indent="-236991">
        <a:lnSpc>
          <a:spcPct val="92000"/>
        </a:lnSpc>
        <a:buSzPct val="100000"/>
        <a:buFont typeface="Helvetica"/>
        <a:buChar char="›"/>
        <a:defRPr sz="3800">
          <a:solidFill>
            <a:srgbClr val="655A9F"/>
          </a:solidFill>
          <a:latin typeface="AU Passata"/>
          <a:ea typeface="AU Passata"/>
          <a:cs typeface="AU Passata"/>
          <a:sym typeface="AU Passata"/>
        </a:defRPr>
      </a:lvl1pPr>
      <a:lvl2pPr marL="276489" indent="-276489">
        <a:lnSpc>
          <a:spcPct val="92000"/>
        </a:lnSpc>
        <a:buSzPct val="100000"/>
        <a:buFont typeface="Helvetica"/>
        <a:buChar char="›"/>
        <a:defRPr sz="3800">
          <a:solidFill>
            <a:srgbClr val="655A9F"/>
          </a:solidFill>
          <a:latin typeface="AU Passata"/>
          <a:ea typeface="AU Passata"/>
          <a:cs typeface="AU Passata"/>
          <a:sym typeface="AU Passata"/>
        </a:defRPr>
      </a:lvl2pPr>
      <a:lvl3pPr marL="331787" indent="-331787">
        <a:lnSpc>
          <a:spcPct val="92000"/>
        </a:lnSpc>
        <a:buSzPct val="100000"/>
        <a:buFont typeface="Helvetica"/>
        <a:buChar char="›"/>
        <a:defRPr sz="3800">
          <a:solidFill>
            <a:srgbClr val="655A9F"/>
          </a:solidFill>
          <a:latin typeface="AU Passata"/>
          <a:ea typeface="AU Passata"/>
          <a:cs typeface="AU Passata"/>
          <a:sym typeface="AU Passata"/>
        </a:defRPr>
      </a:lvl3pPr>
      <a:lvl4pPr marL="414734" indent="-414734">
        <a:lnSpc>
          <a:spcPct val="92000"/>
        </a:lnSpc>
        <a:buSzPct val="100000"/>
        <a:buFont typeface="Helvetica"/>
        <a:buChar char="›"/>
        <a:defRPr sz="3800">
          <a:solidFill>
            <a:srgbClr val="655A9F"/>
          </a:solidFill>
          <a:latin typeface="AU Passata"/>
          <a:ea typeface="AU Passata"/>
          <a:cs typeface="AU Passata"/>
          <a:sym typeface="AU Passata"/>
        </a:defRPr>
      </a:lvl4pPr>
      <a:lvl5pPr marL="414734" indent="-414734">
        <a:lnSpc>
          <a:spcPct val="92000"/>
        </a:lnSpc>
        <a:buSzPct val="100000"/>
        <a:buFont typeface="Helvetica"/>
        <a:buChar char="›"/>
        <a:defRPr sz="3800">
          <a:solidFill>
            <a:srgbClr val="655A9F"/>
          </a:solidFill>
          <a:latin typeface="AU Passata"/>
          <a:ea typeface="AU Passata"/>
          <a:cs typeface="AU Passata"/>
          <a:sym typeface="AU Passata"/>
        </a:defRPr>
      </a:lvl5pPr>
      <a:lvl6pPr marL="1548342" indent="-372005">
        <a:lnSpc>
          <a:spcPct val="92000"/>
        </a:lnSpc>
        <a:buSzPct val="100000"/>
        <a:buFont typeface="Helvetica"/>
        <a:buChar char="›"/>
        <a:defRPr sz="3800">
          <a:solidFill>
            <a:srgbClr val="655A9F"/>
          </a:solidFill>
          <a:latin typeface="AU Passata"/>
          <a:ea typeface="AU Passata"/>
          <a:cs typeface="AU Passata"/>
          <a:sym typeface="AU Passata"/>
        </a:defRPr>
      </a:lvl6pPr>
      <a:lvl7pPr marL="2005542" indent="-372005">
        <a:lnSpc>
          <a:spcPct val="92000"/>
        </a:lnSpc>
        <a:buSzPct val="100000"/>
        <a:buFont typeface="Helvetica"/>
        <a:buChar char="›"/>
        <a:defRPr sz="3800">
          <a:solidFill>
            <a:srgbClr val="655A9F"/>
          </a:solidFill>
          <a:latin typeface="AU Passata"/>
          <a:ea typeface="AU Passata"/>
          <a:cs typeface="AU Passata"/>
          <a:sym typeface="AU Passata"/>
        </a:defRPr>
      </a:lvl7pPr>
      <a:lvl8pPr marL="2462742" indent="-372005">
        <a:lnSpc>
          <a:spcPct val="92000"/>
        </a:lnSpc>
        <a:buSzPct val="100000"/>
        <a:buFont typeface="Helvetica"/>
        <a:buChar char="›"/>
        <a:defRPr sz="3800">
          <a:solidFill>
            <a:srgbClr val="655A9F"/>
          </a:solidFill>
          <a:latin typeface="AU Passata"/>
          <a:ea typeface="AU Passata"/>
          <a:cs typeface="AU Passata"/>
          <a:sym typeface="AU Passata"/>
        </a:defRPr>
      </a:lvl8pPr>
      <a:lvl9pPr marL="2919942" indent="-372005">
        <a:lnSpc>
          <a:spcPct val="92000"/>
        </a:lnSpc>
        <a:buSzPct val="100000"/>
        <a:buFont typeface="Helvetica"/>
        <a:buChar char="›"/>
        <a:defRPr sz="3800">
          <a:solidFill>
            <a:srgbClr val="655A9F"/>
          </a:solidFill>
          <a:latin typeface="AU Passata"/>
          <a:ea typeface="AU Passata"/>
          <a:cs typeface="AU Passata"/>
          <a:sym typeface="AU Passata"/>
        </a:defRPr>
      </a:lvl9pPr>
    </p:bodyStyle>
    <p:otherStyle>
      <a:lvl1pPr algn="r">
        <a:lnSpc>
          <a:spcPts val="1200"/>
        </a:lnSpc>
        <a:defRPr sz="1400">
          <a:solidFill>
            <a:schemeClr val="tx1"/>
          </a:solidFill>
          <a:latin typeface="+mn-lt"/>
          <a:ea typeface="+mn-ea"/>
          <a:cs typeface="+mn-cs"/>
          <a:sym typeface="AU Passata"/>
        </a:defRPr>
      </a:lvl1pPr>
      <a:lvl2pPr indent="457200" algn="r">
        <a:lnSpc>
          <a:spcPts val="1200"/>
        </a:lnSpc>
        <a:defRPr sz="1400">
          <a:solidFill>
            <a:schemeClr val="tx1"/>
          </a:solidFill>
          <a:latin typeface="+mn-lt"/>
          <a:ea typeface="+mn-ea"/>
          <a:cs typeface="+mn-cs"/>
          <a:sym typeface="AU Passata"/>
        </a:defRPr>
      </a:lvl2pPr>
      <a:lvl3pPr indent="914400" algn="r">
        <a:lnSpc>
          <a:spcPts val="1200"/>
        </a:lnSpc>
        <a:defRPr sz="1400">
          <a:solidFill>
            <a:schemeClr val="tx1"/>
          </a:solidFill>
          <a:latin typeface="+mn-lt"/>
          <a:ea typeface="+mn-ea"/>
          <a:cs typeface="+mn-cs"/>
          <a:sym typeface="AU Passata"/>
        </a:defRPr>
      </a:lvl3pPr>
      <a:lvl4pPr indent="1371600" algn="r">
        <a:lnSpc>
          <a:spcPts val="1200"/>
        </a:lnSpc>
        <a:defRPr sz="1400">
          <a:solidFill>
            <a:schemeClr val="tx1"/>
          </a:solidFill>
          <a:latin typeface="+mn-lt"/>
          <a:ea typeface="+mn-ea"/>
          <a:cs typeface="+mn-cs"/>
          <a:sym typeface="AU Passata"/>
        </a:defRPr>
      </a:lvl4pPr>
      <a:lvl5pPr indent="1828800" algn="r">
        <a:lnSpc>
          <a:spcPts val="1200"/>
        </a:lnSpc>
        <a:defRPr sz="1400">
          <a:solidFill>
            <a:schemeClr val="tx1"/>
          </a:solidFill>
          <a:latin typeface="+mn-lt"/>
          <a:ea typeface="+mn-ea"/>
          <a:cs typeface="+mn-cs"/>
          <a:sym typeface="AU Passata"/>
        </a:defRPr>
      </a:lvl5pPr>
      <a:lvl6pPr indent="2286000" algn="r">
        <a:lnSpc>
          <a:spcPts val="1200"/>
        </a:lnSpc>
        <a:defRPr sz="1400">
          <a:solidFill>
            <a:schemeClr val="tx1"/>
          </a:solidFill>
          <a:latin typeface="+mn-lt"/>
          <a:ea typeface="+mn-ea"/>
          <a:cs typeface="+mn-cs"/>
          <a:sym typeface="AU Passata"/>
        </a:defRPr>
      </a:lvl6pPr>
      <a:lvl7pPr indent="2743200" algn="r">
        <a:lnSpc>
          <a:spcPts val="1200"/>
        </a:lnSpc>
        <a:defRPr sz="1400">
          <a:solidFill>
            <a:schemeClr val="tx1"/>
          </a:solidFill>
          <a:latin typeface="+mn-lt"/>
          <a:ea typeface="+mn-ea"/>
          <a:cs typeface="+mn-cs"/>
          <a:sym typeface="AU Passata"/>
        </a:defRPr>
      </a:lvl7pPr>
      <a:lvl8pPr indent="3200400" algn="r">
        <a:lnSpc>
          <a:spcPts val="1200"/>
        </a:lnSpc>
        <a:defRPr sz="1400">
          <a:solidFill>
            <a:schemeClr val="tx1"/>
          </a:solidFill>
          <a:latin typeface="+mn-lt"/>
          <a:ea typeface="+mn-ea"/>
          <a:cs typeface="+mn-cs"/>
          <a:sym typeface="AU Passata"/>
        </a:defRPr>
      </a:lvl8pPr>
      <a:lvl9pPr indent="3657600" algn="r">
        <a:lnSpc>
          <a:spcPts val="1200"/>
        </a:lnSpc>
        <a:defRPr sz="1400">
          <a:solidFill>
            <a:schemeClr val="tx1"/>
          </a:solidFill>
          <a:latin typeface="+mn-lt"/>
          <a:ea typeface="+mn-ea"/>
          <a:cs typeface="+mn-cs"/>
          <a:sym typeface="AU Passat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image" Target="../media/image2.png"/><Relationship Id="rId4" Type="http://schemas.openxmlformats.org/officeDocument/2006/relationships/image" Target="../media/image21.png"/><Relationship Id="rId5" Type="http://schemas.openxmlformats.org/officeDocument/2006/relationships/image" Target="../media/image1.png"/><Relationship Id="rId6" Type="http://schemas.openxmlformats.org/officeDocument/2006/relationships/image" Target="../media/image2.jpeg"/><Relationship Id="rId7" Type="http://schemas.openxmlformats.org/officeDocument/2006/relationships/image" Target="../media/image8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Relationship Id="rId3" Type="http://schemas.openxmlformats.org/officeDocument/2006/relationships/image" Target="../media/image4.png"/><Relationship Id="rId4" Type="http://schemas.openxmlformats.org/officeDocument/2006/relationships/image" Target="../media/image30.png"/><Relationship Id="rId5" Type="http://schemas.openxmlformats.org/officeDocument/2006/relationships/image" Target="../media/image9.png"/><Relationship Id="rId6" Type="http://schemas.openxmlformats.org/officeDocument/2006/relationships/image" Target="../media/image2.png"/><Relationship Id="rId7" Type="http://schemas.openxmlformats.org/officeDocument/2006/relationships/image" Target="../media/image1.png"/><Relationship Id="rId8" Type="http://schemas.openxmlformats.org/officeDocument/2006/relationships/image" Target="../media/image3.jpeg"/><Relationship Id="rId9" Type="http://schemas.openxmlformats.org/officeDocument/2006/relationships/image" Target="../media/image31.png"/><Relationship Id="rId10" Type="http://schemas.openxmlformats.org/officeDocument/2006/relationships/image" Target="../media/image2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3.jpeg"/><Relationship Id="rId9" Type="http://schemas.openxmlformats.org/officeDocument/2006/relationships/image" Target="../media/image6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3.jpeg"/><Relationship Id="rId7" Type="http://schemas.openxmlformats.org/officeDocument/2006/relationships/image" Target="../media/image7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10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png"/><Relationship Id="rId9" Type="http://schemas.openxmlformats.org/officeDocument/2006/relationships/image" Target="../media/image1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2.png"/><Relationship Id="rId8" Type="http://schemas.openxmlformats.org/officeDocument/2006/relationships/image" Target="../media/image1.png"/><Relationship Id="rId9" Type="http://schemas.openxmlformats.org/officeDocument/2006/relationships/image" Target="../media/image2.jpeg"/><Relationship Id="rId10" Type="http://schemas.openxmlformats.org/officeDocument/2006/relationships/image" Target="../media/image3.jpeg"/><Relationship Id="rId11" Type="http://schemas.openxmlformats.org/officeDocument/2006/relationships/image" Target="../media/image4.png"/><Relationship Id="rId12" Type="http://schemas.openxmlformats.org/officeDocument/2006/relationships/image" Target="../media/image17.png"/><Relationship Id="rId13" Type="http://schemas.openxmlformats.org/officeDocument/2006/relationships/image" Target="../media/image3.png"/><Relationship Id="rId14" Type="http://schemas.openxmlformats.org/officeDocument/2006/relationships/image" Target="../media/image10.png"/><Relationship Id="rId15" Type="http://schemas.openxmlformats.org/officeDocument/2006/relationships/image" Target="../media/image6.png"/><Relationship Id="rId16" Type="http://schemas.openxmlformats.org/officeDocument/2006/relationships/image" Target="../media/image7.jpeg"/><Relationship Id="rId17" Type="http://schemas.openxmlformats.org/officeDocument/2006/relationships/image" Target="../media/image18.png"/><Relationship Id="rId18" Type="http://schemas.openxmlformats.org/officeDocument/2006/relationships/image" Target="../media/image1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/>
          </p:nvPr>
        </p:nvSpPr>
        <p:spPr>
          <a:xfrm>
            <a:off x="1473200" y="1079500"/>
            <a:ext cx="10464800" cy="3302000"/>
          </a:xfrm>
          <a:prstGeom prst="rect">
            <a:avLst/>
          </a:prstGeom>
        </p:spPr>
        <p:txBody>
          <a:bodyPr/>
          <a:lstStyle/>
          <a:p>
            <a:pPr lvl="1" indent="228600" algn="ctr" defTabSz="584200">
              <a:lnSpc>
                <a:spcPct val="100000"/>
              </a:lnSpc>
              <a:defRPr cap="none" sz="1800">
                <a:solidFill>
                  <a:srgbClr val="000000"/>
                </a:solidFill>
              </a:defRPr>
            </a:pPr>
            <a:r>
              <a:rPr sz="5000">
                <a:latin typeface="+mn-lt"/>
                <a:ea typeface="+mn-ea"/>
                <a:cs typeface="+mn-cs"/>
                <a:sym typeface="Helvetica Light"/>
              </a:rPr>
              <a:t>A Tamper and Leakage Resilient von Neumann Architecture</a:t>
            </a:r>
          </a:p>
        </p:txBody>
      </p:sp>
      <p:sp>
        <p:nvSpPr>
          <p:cNvPr id="52" name="Shape 5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385572">
              <a:defRPr sz="1800"/>
            </a:pPr>
            <a:r>
              <a:rPr sz="2640"/>
              <a:t>Pratyay Mukherjee</a:t>
            </a:r>
            <a:endParaRPr sz="2640"/>
          </a:p>
          <a:p>
            <a:pPr lvl="0" defTabSz="385572">
              <a:defRPr sz="1800"/>
            </a:pPr>
            <a:r>
              <a:rPr sz="2112"/>
              <a:t>Aarhus University</a:t>
            </a:r>
            <a:endParaRPr sz="2112"/>
          </a:p>
        </p:txBody>
      </p:sp>
      <p:sp>
        <p:nvSpPr>
          <p:cNvPr id="53" name="Shape 53"/>
          <p:cNvSpPr/>
          <p:nvPr/>
        </p:nvSpPr>
        <p:spPr>
          <a:xfrm>
            <a:off x="5587523" y="5913754"/>
            <a:ext cx="1524954" cy="504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 lvl="0">
              <a:defRPr sz="1800"/>
            </a:pPr>
            <a:r>
              <a:rPr sz="2000"/>
              <a:t>joint work with</a:t>
            </a:r>
          </a:p>
        </p:txBody>
      </p:sp>
      <p:sp>
        <p:nvSpPr>
          <p:cNvPr id="54" name="Shape 54"/>
          <p:cNvSpPr/>
          <p:nvPr/>
        </p:nvSpPr>
        <p:spPr>
          <a:xfrm>
            <a:off x="1371600" y="6756400"/>
            <a:ext cx="10464800" cy="1460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Sebastian Faust (EPFL), Jesper Buus Nielsen (Aarhus), Daniele Venturi (La Sapienza, Rome)</a:t>
            </a:r>
            <a:endParaRPr sz="3200"/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30819" y="3883229"/>
            <a:ext cx="2374679" cy="437047"/>
          </a:xfrm>
          <a:prstGeom prst="rect">
            <a:avLst/>
          </a:prstGeom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</p:pic>
      <p:sp>
        <p:nvSpPr>
          <p:cNvPr id="272" name="Shape 272"/>
          <p:cNvSpPr/>
          <p:nvPr/>
        </p:nvSpPr>
        <p:spPr>
          <a:xfrm>
            <a:off x="5905500" y="3403600"/>
            <a:ext cx="1435100" cy="1396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pic>
        <p:nvPicPr>
          <p:cNvPr id="273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64199" y="3238499"/>
            <a:ext cx="1902249" cy="1720926"/>
          </a:xfrm>
          <a:prstGeom prst="rect">
            <a:avLst/>
          </a:prstGeom>
        </p:spPr>
      </p:pic>
      <p:sp>
        <p:nvSpPr>
          <p:cNvPr id="275" name="Shape 27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pPr lvl="0">
              <a:defRPr sz="1800"/>
            </a:pPr>
            <a:r>
              <a:rPr sz="4500"/>
              <a:t>Modular approach: Hybrid world</a:t>
            </a:r>
          </a:p>
        </p:txBody>
      </p:sp>
      <p:grpSp>
        <p:nvGrpSpPr>
          <p:cNvPr id="280" name="Group 280"/>
          <p:cNvGrpSpPr/>
          <p:nvPr/>
        </p:nvGrpSpPr>
        <p:grpSpPr>
          <a:xfrm>
            <a:off x="2819400" y="2959100"/>
            <a:ext cx="1270000" cy="1409700"/>
            <a:chOff x="0" y="25400"/>
            <a:chExt cx="1270000" cy="1409700"/>
          </a:xfrm>
        </p:grpSpPr>
        <p:sp>
          <p:nvSpPr>
            <p:cNvPr id="276" name="Shape 276"/>
            <p:cNvSpPr/>
            <p:nvPr/>
          </p:nvSpPr>
          <p:spPr>
            <a:xfrm>
              <a:off x="0" y="25400"/>
              <a:ext cx="1270000" cy="355600"/>
            </a:xfrm>
            <a:prstGeom prst="rect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3175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77" name="Shape 277"/>
            <p:cNvSpPr/>
            <p:nvPr/>
          </p:nvSpPr>
          <p:spPr>
            <a:xfrm>
              <a:off x="0" y="381000"/>
              <a:ext cx="1270000" cy="355600"/>
            </a:xfrm>
            <a:prstGeom prst="rect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3175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78" name="Shape 278"/>
            <p:cNvSpPr/>
            <p:nvPr/>
          </p:nvSpPr>
          <p:spPr>
            <a:xfrm>
              <a:off x="0" y="736600"/>
              <a:ext cx="1270000" cy="355600"/>
            </a:xfrm>
            <a:prstGeom prst="rect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3175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79" name="Shape 279"/>
            <p:cNvSpPr/>
            <p:nvPr/>
          </p:nvSpPr>
          <p:spPr>
            <a:xfrm>
              <a:off x="0" y="1079500"/>
              <a:ext cx="1270000" cy="355600"/>
            </a:xfrm>
            <a:prstGeom prst="rect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3175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81" name="Shape 281"/>
          <p:cNvSpPr/>
          <p:nvPr/>
        </p:nvSpPr>
        <p:spPr>
          <a:xfrm>
            <a:off x="6206870" y="3835400"/>
            <a:ext cx="845059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 lvl="0">
              <a:defRPr sz="1800"/>
            </a:pPr>
            <a:r>
              <a:rPr sz="2800"/>
              <a:t>CPU</a:t>
            </a:r>
          </a:p>
        </p:txBody>
      </p:sp>
      <p:pic>
        <p:nvPicPr>
          <p:cNvPr id="282" name="image14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617999" y="2278790"/>
            <a:ext cx="1487402" cy="1658455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Shape 283"/>
          <p:cNvSpPr/>
          <p:nvPr/>
        </p:nvSpPr>
        <p:spPr>
          <a:xfrm>
            <a:off x="8117128" y="4197350"/>
            <a:ext cx="1698144" cy="4953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No leakage</a:t>
            </a:r>
          </a:p>
        </p:txBody>
      </p:sp>
      <p:sp>
        <p:nvSpPr>
          <p:cNvPr id="284" name="Shape 284"/>
          <p:cNvSpPr/>
          <p:nvPr/>
        </p:nvSpPr>
        <p:spPr>
          <a:xfrm>
            <a:off x="5207380" y="6369049"/>
            <a:ext cx="3707640" cy="12319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sz="2400"/>
              <a:t>Mild tampering:</a:t>
            </a:r>
            <a:endParaRPr sz="2400"/>
          </a:p>
          <a:p>
            <a:pPr lvl="0" marL="352777" indent="-352777" algn="l">
              <a:buSzPct val="100000"/>
              <a:buAutoNum type="arabicPeriod" startAt="1"/>
              <a:defRPr sz="1800"/>
            </a:pPr>
            <a:r>
              <a:rPr sz="2400">
                <a:solidFill>
                  <a:srgbClr val="C82506"/>
                </a:solidFill>
              </a:rPr>
              <a:t>COPY</a:t>
            </a:r>
            <a:r>
              <a:rPr sz="2400"/>
              <a:t> within disk</a:t>
            </a:r>
            <a:endParaRPr sz="2400"/>
          </a:p>
          <a:p>
            <a:pPr lvl="0" marL="352777" indent="-352777" algn="l">
              <a:buSzPct val="100000"/>
              <a:buAutoNum type="arabicPeriod" startAt="1"/>
              <a:defRPr sz="1800"/>
            </a:pPr>
            <a:r>
              <a:rPr sz="2400">
                <a:solidFill>
                  <a:srgbClr val="C82506"/>
                </a:solidFill>
              </a:rPr>
              <a:t>Overwrite</a:t>
            </a:r>
          </a:p>
        </p:txBody>
      </p:sp>
      <p:pic>
        <p:nvPicPr>
          <p:cNvPr id="285" name="image25-enhanced.jpeg"/>
          <p:cNvPicPr/>
          <p:nvPr/>
        </p:nvPicPr>
        <p:blipFill>
          <a:blip r:embed="rId7">
            <a:extLst/>
          </a:blip>
          <a:srcRect l="0" t="0" r="0" b="0"/>
          <a:stretch>
            <a:fillRect/>
          </a:stretch>
        </p:blipFill>
        <p:spPr>
          <a:xfrm flipH="1" rot="5401919">
            <a:off x="3073258" y="2281320"/>
            <a:ext cx="803035" cy="518027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Shape 286"/>
          <p:cNvSpPr/>
          <p:nvPr/>
        </p:nvSpPr>
        <p:spPr>
          <a:xfrm>
            <a:off x="3109919" y="2955867"/>
            <a:ext cx="57988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P[1]</a:t>
            </a:r>
          </a:p>
        </p:txBody>
      </p:sp>
      <p:sp>
        <p:nvSpPr>
          <p:cNvPr id="287" name="Shape 287"/>
          <p:cNvSpPr/>
          <p:nvPr/>
        </p:nvSpPr>
        <p:spPr>
          <a:xfrm>
            <a:off x="3139058" y="3986718"/>
            <a:ext cx="57988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P[4]</a:t>
            </a:r>
          </a:p>
        </p:txBody>
      </p:sp>
      <p:sp>
        <p:nvSpPr>
          <p:cNvPr id="288" name="Shape 288"/>
          <p:cNvSpPr/>
          <p:nvPr/>
        </p:nvSpPr>
        <p:spPr>
          <a:xfrm>
            <a:off x="3265556" y="3642156"/>
            <a:ext cx="31191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Q</a:t>
            </a:r>
          </a:p>
        </p:txBody>
      </p:sp>
      <p:grpSp>
        <p:nvGrpSpPr>
          <p:cNvPr id="293" name="Group 293"/>
          <p:cNvGrpSpPr/>
          <p:nvPr/>
        </p:nvGrpSpPr>
        <p:grpSpPr>
          <a:xfrm>
            <a:off x="2819400" y="4356100"/>
            <a:ext cx="1270000" cy="1409700"/>
            <a:chOff x="0" y="25400"/>
            <a:chExt cx="1270000" cy="1409700"/>
          </a:xfrm>
        </p:grpSpPr>
        <p:sp>
          <p:nvSpPr>
            <p:cNvPr id="289" name="Shape 289"/>
            <p:cNvSpPr/>
            <p:nvPr/>
          </p:nvSpPr>
          <p:spPr>
            <a:xfrm>
              <a:off x="0" y="25400"/>
              <a:ext cx="1270000" cy="355600"/>
            </a:xfrm>
            <a:prstGeom prst="rect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3175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0" name="Shape 290"/>
            <p:cNvSpPr/>
            <p:nvPr/>
          </p:nvSpPr>
          <p:spPr>
            <a:xfrm>
              <a:off x="0" y="381000"/>
              <a:ext cx="1270000" cy="355600"/>
            </a:xfrm>
            <a:prstGeom prst="rect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3175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1" name="Shape 291"/>
            <p:cNvSpPr/>
            <p:nvPr/>
          </p:nvSpPr>
          <p:spPr>
            <a:xfrm>
              <a:off x="0" y="736600"/>
              <a:ext cx="1270000" cy="355600"/>
            </a:xfrm>
            <a:prstGeom prst="rect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3175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2" name="Shape 292"/>
            <p:cNvSpPr/>
            <p:nvPr/>
          </p:nvSpPr>
          <p:spPr>
            <a:xfrm>
              <a:off x="0" y="1079500"/>
              <a:ext cx="1270000" cy="355600"/>
            </a:xfrm>
            <a:prstGeom prst="rect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3175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5" grpId="2"/>
      <p:bldP build="p" bldLvl="1" animBg="1" rev="0" advAuto="0" spid="284" grpId="3"/>
      <p:bldP build="whole" bldLvl="1" animBg="1" rev="0" advAuto="0" spid="288" grpId="4"/>
      <p:bldP build="whole" bldLvl="1" animBg="1" rev="0" advAuto="0" spid="283" grpId="1"/>
      <p:bldP build="whole" bldLvl="1" animBg="1" rev="0" advAuto="0" spid="286" grpId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pPr lvl="0">
              <a:defRPr sz="1800"/>
            </a:pPr>
            <a:r>
              <a:rPr sz="4500"/>
              <a:t>Our construction: Two steps</a:t>
            </a:r>
          </a:p>
        </p:txBody>
      </p:sp>
      <p:grpSp>
        <p:nvGrpSpPr>
          <p:cNvPr id="301" name="Group 301"/>
          <p:cNvGrpSpPr/>
          <p:nvPr/>
        </p:nvGrpSpPr>
        <p:grpSpPr>
          <a:xfrm>
            <a:off x="3221189" y="2303766"/>
            <a:ext cx="6776010" cy="980468"/>
            <a:chOff x="1017993" y="0"/>
            <a:chExt cx="6776009" cy="980466"/>
          </a:xfrm>
        </p:grpSpPr>
        <p:grpSp>
          <p:nvGrpSpPr>
            <p:cNvPr id="298" name="Group 298"/>
            <p:cNvGrpSpPr/>
            <p:nvPr/>
          </p:nvGrpSpPr>
          <p:grpSpPr>
            <a:xfrm>
              <a:off x="1017993" y="0"/>
              <a:ext cx="1987719" cy="980467"/>
              <a:chOff x="0" y="0"/>
              <a:chExt cx="1987717" cy="980466"/>
            </a:xfrm>
          </p:grpSpPr>
          <p:sp>
            <p:nvSpPr>
              <p:cNvPr id="296" name="Shape 296"/>
              <p:cNvSpPr/>
              <p:nvPr/>
            </p:nvSpPr>
            <p:spPr>
              <a:xfrm>
                <a:off x="0" y="0"/>
                <a:ext cx="1987718" cy="975190"/>
              </a:xfrm>
              <a:prstGeom prst="rect">
                <a:avLst/>
              </a:prstGeom>
              <a:blipFill rotWithShape="1">
                <a:blip r:embed="rId2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lvl="0" algn="l" defTabSz="914400">
                  <a:lnSpc>
                    <a:spcPts val="3600"/>
                  </a:lnSpc>
                  <a:defRPr>
                    <a:latin typeface="AU Passata"/>
                    <a:ea typeface="AU Passata"/>
                    <a:cs typeface="AU Passata"/>
                    <a:sym typeface="AU Passata"/>
                  </a:defRPr>
                </a:pPr>
              </a:p>
            </p:txBody>
          </p:sp>
          <p:sp>
            <p:nvSpPr>
              <p:cNvPr id="297" name="Shape 297"/>
              <p:cNvSpPr/>
              <p:nvPr/>
            </p:nvSpPr>
            <p:spPr>
              <a:xfrm>
                <a:off x="0" y="0"/>
                <a:ext cx="1987718" cy="9804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lnSpc>
                    <a:spcPts val="3600"/>
                  </a:lnSpc>
                  <a:defRPr>
                    <a:latin typeface="AU Passata"/>
                    <a:ea typeface="AU Passata"/>
                    <a:cs typeface="AU Passata"/>
                    <a:sym typeface="AU Passata"/>
                  </a:defRPr>
                </a:lvl1pPr>
              </a:lstStyle>
              <a:p>
                <a:pPr lvl="0">
                  <a:defRPr sz="1800"/>
                </a:pPr>
                <a:r>
                  <a:rPr sz="3600"/>
                  <a:t> </a:t>
                </a:r>
              </a:p>
            </p:txBody>
          </p:sp>
        </p:grpSp>
        <p:sp>
          <p:nvSpPr>
            <p:cNvPr id="299" name="Shape 299"/>
            <p:cNvSpPr/>
            <p:nvPr/>
          </p:nvSpPr>
          <p:spPr>
            <a:xfrm>
              <a:off x="5224005" y="242583"/>
              <a:ext cx="2569999" cy="495301"/>
            </a:xfrm>
            <a:prstGeom prst="rect">
              <a:avLst/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2600"/>
              </a:lvl1pPr>
            </a:lstStyle>
            <a:p>
              <a:pPr lvl="0">
                <a:defRPr sz="1800"/>
              </a:pPr>
              <a:r>
                <a:rPr sz="2600"/>
                <a:t>P= (P[1],P[2],…)</a:t>
              </a:r>
            </a:p>
          </p:txBody>
        </p:sp>
        <p:sp>
          <p:nvSpPr>
            <p:cNvPr id="300" name="Shape 300"/>
            <p:cNvSpPr/>
            <p:nvPr/>
          </p:nvSpPr>
          <p:spPr>
            <a:xfrm>
              <a:off x="3257803" y="236233"/>
              <a:ext cx="1530519" cy="457201"/>
            </a:xfrm>
            <a:prstGeom prst="rightArrow">
              <a:avLst>
                <a:gd name="adj1" fmla="val 32000"/>
                <a:gd name="adj2" fmla="val 129064"/>
              </a:avLst>
            </a:prstGeom>
            <a:gradFill flip="none" rotWithShape="1">
              <a:gsLst>
                <a:gs pos="0">
                  <a:srgbClr val="FBFBFB"/>
                </a:gs>
                <a:gs pos="100000">
                  <a:srgbClr val="BEBEBE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</p:grpSp>
      <p:grpSp>
        <p:nvGrpSpPr>
          <p:cNvPr id="313" name="Group 313"/>
          <p:cNvGrpSpPr/>
          <p:nvPr/>
        </p:nvGrpSpPr>
        <p:grpSpPr>
          <a:xfrm>
            <a:off x="2336800" y="3479800"/>
            <a:ext cx="7861300" cy="2679701"/>
            <a:chOff x="0" y="0"/>
            <a:chExt cx="7861300" cy="2679700"/>
          </a:xfrm>
        </p:grpSpPr>
        <p:sp>
          <p:nvSpPr>
            <p:cNvPr id="302" name="Shape 302"/>
            <p:cNvSpPr/>
            <p:nvPr/>
          </p:nvSpPr>
          <p:spPr>
            <a:xfrm>
              <a:off x="6210300" y="1028700"/>
              <a:ext cx="1651000" cy="1028700"/>
            </a:xfrm>
            <a:prstGeom prst="roundRect">
              <a:avLst>
                <a:gd name="adj" fmla="val 18519"/>
              </a:avLst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3" name="Shape 303"/>
            <p:cNvSpPr/>
            <p:nvPr/>
          </p:nvSpPr>
          <p:spPr>
            <a:xfrm>
              <a:off x="0" y="1028700"/>
              <a:ext cx="1651000" cy="1028700"/>
            </a:xfrm>
            <a:prstGeom prst="roundRect">
              <a:avLst>
                <a:gd name="adj" fmla="val 18519"/>
              </a:avLst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50800" dist="12700" dir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4" name="Shape 304"/>
            <p:cNvSpPr/>
            <p:nvPr/>
          </p:nvSpPr>
          <p:spPr>
            <a:xfrm>
              <a:off x="3289300" y="782549"/>
              <a:ext cx="1270000" cy="127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949BE"/>
                </a:gs>
                <a:gs pos="100000">
                  <a:srgbClr val="69F612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Compiler</a:t>
              </a:r>
            </a:p>
          </p:txBody>
        </p:sp>
        <p:sp>
          <p:nvSpPr>
            <p:cNvPr id="305" name="Shape 305"/>
            <p:cNvSpPr/>
            <p:nvPr/>
          </p:nvSpPr>
          <p:spPr>
            <a:xfrm>
              <a:off x="3343528" y="0"/>
              <a:ext cx="1161543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800" u="sng"/>
              </a:lvl1pPr>
            </a:lstStyle>
            <a:p>
              <a:pPr lvl="0">
                <a:defRPr sz="1800" u="none"/>
              </a:pPr>
              <a:r>
                <a:rPr sz="2800" u="sng"/>
                <a:t>Step-1</a:t>
              </a:r>
            </a:p>
          </p:txBody>
        </p:sp>
        <p:sp>
          <p:nvSpPr>
            <p:cNvPr id="306" name="Shape 306"/>
            <p:cNvSpPr/>
            <p:nvPr/>
          </p:nvSpPr>
          <p:spPr>
            <a:xfrm>
              <a:off x="679475" y="1212850"/>
              <a:ext cx="393650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P</a:t>
              </a:r>
            </a:p>
          </p:txBody>
        </p:sp>
        <p:sp>
          <p:nvSpPr>
            <p:cNvPr id="307" name="Shape 307"/>
            <p:cNvSpPr/>
            <p:nvPr/>
          </p:nvSpPr>
          <p:spPr>
            <a:xfrm>
              <a:off x="6724726" y="1212850"/>
              <a:ext cx="495148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P’</a:t>
              </a:r>
            </a:p>
          </p:txBody>
        </p:sp>
        <p:sp>
          <p:nvSpPr>
            <p:cNvPr id="308" name="Shape 308"/>
            <p:cNvSpPr/>
            <p:nvPr/>
          </p:nvSpPr>
          <p:spPr>
            <a:xfrm>
              <a:off x="296900" y="2032000"/>
              <a:ext cx="904800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800">
                  <a:solidFill>
                    <a:srgbClr val="00882B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00882B"/>
                  </a:solidFill>
                </a:rPr>
                <a:t>Ideal</a:t>
              </a:r>
            </a:p>
          </p:txBody>
        </p:sp>
        <p:sp>
          <p:nvSpPr>
            <p:cNvPr id="309" name="Shape 309"/>
            <p:cNvSpPr/>
            <p:nvPr/>
          </p:nvSpPr>
          <p:spPr>
            <a:xfrm>
              <a:off x="6407327" y="2146300"/>
              <a:ext cx="1180746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800">
                  <a:solidFill>
                    <a:srgbClr val="0365C0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0365C0"/>
                  </a:solidFill>
                </a:rPr>
                <a:t>Hybrid</a:t>
              </a:r>
            </a:p>
          </p:txBody>
        </p:sp>
        <p:sp>
          <p:nvSpPr>
            <p:cNvPr id="310" name="Shape 310"/>
            <p:cNvSpPr/>
            <p:nvPr/>
          </p:nvSpPr>
          <p:spPr>
            <a:xfrm>
              <a:off x="3063747" y="2095500"/>
              <a:ext cx="1721105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/>
              </a:lvl1pPr>
            </a:lstStyle>
            <a:p>
              <a:pPr lvl="0">
                <a:defRPr sz="1800"/>
              </a:pPr>
              <a:r>
                <a:rPr sz="2000"/>
                <a:t>I-&gt;H Compiler</a:t>
              </a:r>
            </a:p>
          </p:txBody>
        </p:sp>
        <p:sp>
          <p:nvSpPr>
            <p:cNvPr id="311" name="Shape 311"/>
            <p:cNvSpPr/>
            <p:nvPr/>
          </p:nvSpPr>
          <p:spPr>
            <a:xfrm>
              <a:off x="1854200" y="1219200"/>
              <a:ext cx="1530518" cy="457200"/>
            </a:xfrm>
            <a:prstGeom prst="rightArrow">
              <a:avLst>
                <a:gd name="adj1" fmla="val 32000"/>
                <a:gd name="adj2" fmla="val 129064"/>
              </a:avLst>
            </a:prstGeom>
            <a:gradFill flip="none" rotWithShape="1">
              <a:gsLst>
                <a:gs pos="0">
                  <a:srgbClr val="FBFBFB"/>
                </a:gs>
                <a:gs pos="100000">
                  <a:srgbClr val="BEBEBE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312" name="Shape 312"/>
            <p:cNvSpPr/>
            <p:nvPr/>
          </p:nvSpPr>
          <p:spPr>
            <a:xfrm>
              <a:off x="4521200" y="1219200"/>
              <a:ext cx="1530518" cy="457200"/>
            </a:xfrm>
            <a:prstGeom prst="rightArrow">
              <a:avLst>
                <a:gd name="adj1" fmla="val 32000"/>
                <a:gd name="adj2" fmla="val 129064"/>
              </a:avLst>
            </a:prstGeom>
            <a:gradFill flip="none" rotWithShape="1">
              <a:gsLst>
                <a:gs pos="0">
                  <a:srgbClr val="FBFBFB"/>
                </a:gs>
                <a:gs pos="100000">
                  <a:srgbClr val="BEBEBE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</p:grpSp>
      <p:grpSp>
        <p:nvGrpSpPr>
          <p:cNvPr id="325" name="Group 325"/>
          <p:cNvGrpSpPr/>
          <p:nvPr/>
        </p:nvGrpSpPr>
        <p:grpSpPr>
          <a:xfrm>
            <a:off x="2324100" y="6146800"/>
            <a:ext cx="7874000" cy="2247901"/>
            <a:chOff x="0" y="0"/>
            <a:chExt cx="7874000" cy="2247899"/>
          </a:xfrm>
        </p:grpSpPr>
        <p:sp>
          <p:nvSpPr>
            <p:cNvPr id="314" name="Shape 314"/>
            <p:cNvSpPr/>
            <p:nvPr/>
          </p:nvSpPr>
          <p:spPr>
            <a:xfrm>
              <a:off x="0" y="647700"/>
              <a:ext cx="1651000" cy="1028700"/>
            </a:xfrm>
            <a:prstGeom prst="roundRect">
              <a:avLst>
                <a:gd name="adj" fmla="val 18519"/>
              </a:avLst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223000" y="647700"/>
              <a:ext cx="1651000" cy="1028700"/>
            </a:xfrm>
            <a:prstGeom prst="roundRect">
              <a:avLst>
                <a:gd name="adj" fmla="val 18519"/>
              </a:avLst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6" name="Shape 316"/>
            <p:cNvSpPr/>
            <p:nvPr/>
          </p:nvSpPr>
          <p:spPr>
            <a:xfrm>
              <a:off x="3302000" y="528549"/>
              <a:ext cx="1270000" cy="127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E3800"/>
                </a:gs>
                <a:gs pos="100000">
                  <a:srgbClr val="0949BE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7" name="Shape 317"/>
            <p:cNvSpPr/>
            <p:nvPr/>
          </p:nvSpPr>
          <p:spPr>
            <a:xfrm>
              <a:off x="3356228" y="0"/>
              <a:ext cx="1161543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800" u="sng"/>
              </a:lvl1pPr>
            </a:lstStyle>
            <a:p>
              <a:pPr lvl="0">
                <a:defRPr sz="1800" u="none"/>
              </a:pPr>
              <a:r>
                <a:rPr sz="2800" u="sng"/>
                <a:t>Step-2</a:t>
              </a:r>
            </a:p>
          </p:txBody>
        </p:sp>
        <p:sp>
          <p:nvSpPr>
            <p:cNvPr id="318" name="Shape 318"/>
            <p:cNvSpPr/>
            <p:nvPr/>
          </p:nvSpPr>
          <p:spPr>
            <a:xfrm>
              <a:off x="514426" y="831850"/>
              <a:ext cx="495148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P’</a:t>
              </a:r>
            </a:p>
          </p:txBody>
        </p:sp>
        <p:sp>
          <p:nvSpPr>
            <p:cNvPr id="319" name="Shape 319"/>
            <p:cNvSpPr/>
            <p:nvPr/>
          </p:nvSpPr>
          <p:spPr>
            <a:xfrm>
              <a:off x="6699250" y="831850"/>
              <a:ext cx="571501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P”</a:t>
              </a:r>
            </a:p>
          </p:txBody>
        </p:sp>
        <p:sp>
          <p:nvSpPr>
            <p:cNvPr id="320" name="Shape 320"/>
            <p:cNvSpPr/>
            <p:nvPr/>
          </p:nvSpPr>
          <p:spPr>
            <a:xfrm>
              <a:off x="197027" y="1701800"/>
              <a:ext cx="1180746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800">
                  <a:solidFill>
                    <a:srgbClr val="0365C0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0365C0"/>
                  </a:solidFill>
                </a:rPr>
                <a:t>Hybrid</a:t>
              </a:r>
            </a:p>
          </p:txBody>
        </p:sp>
        <p:sp>
          <p:nvSpPr>
            <p:cNvPr id="321" name="Shape 321"/>
            <p:cNvSpPr/>
            <p:nvPr/>
          </p:nvSpPr>
          <p:spPr>
            <a:xfrm>
              <a:off x="6610172" y="1663700"/>
              <a:ext cx="825856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800">
                  <a:solidFill>
                    <a:srgbClr val="C82506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Real</a:t>
              </a:r>
            </a:p>
          </p:txBody>
        </p:sp>
        <p:sp>
          <p:nvSpPr>
            <p:cNvPr id="322" name="Shape 322"/>
            <p:cNvSpPr/>
            <p:nvPr/>
          </p:nvSpPr>
          <p:spPr>
            <a:xfrm>
              <a:off x="3027045" y="1841500"/>
              <a:ext cx="1819911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/>
              </a:lvl1pPr>
            </a:lstStyle>
            <a:p>
              <a:pPr lvl="0">
                <a:defRPr sz="1800"/>
              </a:pPr>
              <a:r>
                <a:rPr sz="2000"/>
                <a:t>H-&gt;R Compiler</a:t>
              </a:r>
            </a:p>
          </p:txBody>
        </p:sp>
        <p:sp>
          <p:nvSpPr>
            <p:cNvPr id="323" name="Shape 323"/>
            <p:cNvSpPr/>
            <p:nvPr/>
          </p:nvSpPr>
          <p:spPr>
            <a:xfrm>
              <a:off x="1739900" y="838200"/>
              <a:ext cx="1530518" cy="457200"/>
            </a:xfrm>
            <a:prstGeom prst="rightArrow">
              <a:avLst>
                <a:gd name="adj1" fmla="val 32000"/>
                <a:gd name="adj2" fmla="val 129064"/>
              </a:avLst>
            </a:prstGeom>
            <a:gradFill flip="none" rotWithShape="1">
              <a:gsLst>
                <a:gs pos="0">
                  <a:srgbClr val="FBFBFB"/>
                </a:gs>
                <a:gs pos="100000">
                  <a:srgbClr val="BEBEBE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324" name="Shape 324"/>
            <p:cNvSpPr/>
            <p:nvPr/>
          </p:nvSpPr>
          <p:spPr>
            <a:xfrm>
              <a:off x="4533900" y="965200"/>
              <a:ext cx="1530518" cy="457200"/>
            </a:xfrm>
            <a:prstGeom prst="rightArrow">
              <a:avLst>
                <a:gd name="adj1" fmla="val 32000"/>
                <a:gd name="adj2" fmla="val 129064"/>
              </a:avLst>
            </a:prstGeom>
            <a:gradFill flip="none" rotWithShape="1">
              <a:gsLst>
                <a:gs pos="0">
                  <a:srgbClr val="FBFBFB"/>
                </a:gs>
                <a:gs pos="100000">
                  <a:srgbClr val="BEBEBE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</p:grpSp>
    </p:spTree>
  </p:cSld>
  <p:clrMapOvr>
    <a:masterClrMapping/>
  </p:clrMapOvr>
  <p:transition spd="slow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1" grpId="1"/>
      <p:bldP build="whole" bldLvl="1" animBg="1" rev="0" advAuto="0" spid="325" grpId="3"/>
      <p:bldP build="whole" bldLvl="1" animBg="1" rev="0" advAuto="0" spid="313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pPr lvl="0">
              <a:defRPr sz="1800"/>
            </a:pPr>
            <a:r>
              <a:rPr sz="4500"/>
              <a:t>Step-1: Ideal to Hybrid compiler</a:t>
            </a:r>
          </a:p>
        </p:txBody>
      </p:sp>
      <p:sp>
        <p:nvSpPr>
          <p:cNvPr id="328" name="Shape 328"/>
          <p:cNvSpPr/>
          <p:nvPr/>
        </p:nvSpPr>
        <p:spPr>
          <a:xfrm>
            <a:off x="3862222" y="5105399"/>
            <a:ext cx="4848556" cy="8636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2400"/>
              <a:t>Augment each P[i] by appending:</a:t>
            </a:r>
            <a:endParaRPr sz="2400"/>
          </a:p>
          <a:p>
            <a:pPr lvl="0" marL="296333" indent="-296333" algn="l">
              <a:buSzPct val="75000"/>
              <a:buChar char="•"/>
              <a:defRPr sz="1800"/>
            </a:pPr>
            <a:r>
              <a:rPr sz="2400"/>
              <a:t>A </a:t>
            </a:r>
            <a:r>
              <a:rPr sz="2400">
                <a:solidFill>
                  <a:srgbClr val="C82506"/>
                </a:solidFill>
              </a:rPr>
              <a:t>secret level</a:t>
            </a:r>
            <a:r>
              <a:rPr sz="2400"/>
              <a:t> L</a:t>
            </a:r>
          </a:p>
        </p:txBody>
      </p:sp>
      <p:sp>
        <p:nvSpPr>
          <p:cNvPr id="329" name="Shape 329"/>
          <p:cNvSpPr/>
          <p:nvPr/>
        </p:nvSpPr>
        <p:spPr>
          <a:xfrm>
            <a:off x="2137562" y="3746499"/>
            <a:ext cx="7789876" cy="8636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2400"/>
              <a:t>Recall : in hybrid model there is only limited tampering: </a:t>
            </a:r>
            <a:endParaRPr sz="2400"/>
          </a:p>
          <a:p>
            <a:pPr lvl="0">
              <a:defRPr sz="1800"/>
            </a:pPr>
            <a:r>
              <a:rPr sz="2400"/>
              <a:t>1. COPY 2. OVERWRITE</a:t>
            </a:r>
          </a:p>
        </p:txBody>
      </p:sp>
      <p:grpSp>
        <p:nvGrpSpPr>
          <p:cNvPr id="332" name="Group 332"/>
          <p:cNvGrpSpPr/>
          <p:nvPr/>
        </p:nvGrpSpPr>
        <p:grpSpPr>
          <a:xfrm>
            <a:off x="1224050" y="5885259"/>
            <a:ext cx="10125076" cy="2941242"/>
            <a:chOff x="0" y="-699690"/>
            <a:chExt cx="10125075" cy="2941240"/>
          </a:xfrm>
        </p:grpSpPr>
        <p:sp>
          <p:nvSpPr>
            <p:cNvPr id="330" name="Shape 330"/>
            <p:cNvSpPr/>
            <p:nvPr/>
          </p:nvSpPr>
          <p:spPr>
            <a:xfrm>
              <a:off x="0" y="-699691"/>
              <a:ext cx="10125075" cy="2941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28" y="0"/>
                  </a:moveTo>
                  <a:lnTo>
                    <a:pt x="8171" y="5278"/>
                  </a:lnTo>
                  <a:lnTo>
                    <a:pt x="229" y="5278"/>
                  </a:lnTo>
                  <a:cubicBezTo>
                    <a:pt x="102" y="5278"/>
                    <a:pt x="0" y="5631"/>
                    <a:pt x="0" y="6065"/>
                  </a:cubicBezTo>
                  <a:lnTo>
                    <a:pt x="0" y="20813"/>
                  </a:lnTo>
                  <a:cubicBezTo>
                    <a:pt x="0" y="21247"/>
                    <a:pt x="102" y="21600"/>
                    <a:pt x="229" y="21600"/>
                  </a:cubicBezTo>
                  <a:lnTo>
                    <a:pt x="21371" y="21600"/>
                  </a:lnTo>
                  <a:cubicBezTo>
                    <a:pt x="21498" y="21600"/>
                    <a:pt x="21600" y="21247"/>
                    <a:pt x="21600" y="20813"/>
                  </a:cubicBezTo>
                  <a:lnTo>
                    <a:pt x="21600" y="6065"/>
                  </a:lnTo>
                  <a:cubicBezTo>
                    <a:pt x="21600" y="5631"/>
                    <a:pt x="21498" y="5278"/>
                    <a:pt x="21371" y="5278"/>
                  </a:cubicBezTo>
                  <a:lnTo>
                    <a:pt x="9086" y="5278"/>
                  </a:lnTo>
                  <a:lnTo>
                    <a:pt x="8628" y="0"/>
                  </a:lnTo>
                  <a:close/>
                </a:path>
              </a:pathLst>
            </a:custGeom>
            <a:noFill/>
            <a:ln w="63500" cap="flat">
              <a:solidFill>
                <a:srgbClr val="773F9B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331" name="Shape 331"/>
            <p:cNvSpPr/>
            <p:nvPr/>
          </p:nvSpPr>
          <p:spPr>
            <a:xfrm>
              <a:off x="95732" y="0"/>
              <a:ext cx="9678790" cy="2070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 marL="246944" indent="-246944" algn="l">
                <a:buSzPct val="75000"/>
                <a:buChar char="•"/>
                <a:defRPr sz="1800"/>
              </a:pPr>
              <a:r>
                <a:rPr sz="2600"/>
                <a:t>Binds the instructions and secrets</a:t>
              </a:r>
              <a:endParaRPr sz="2600"/>
            </a:p>
            <a:p>
              <a:pPr lvl="0" marL="246944" indent="-246944" algn="l">
                <a:buSzPct val="75000"/>
                <a:buChar char="•"/>
                <a:defRPr sz="1800"/>
              </a:pPr>
              <a:r>
                <a:rPr sz="2600"/>
                <a:t>Guarantees that if the adversary overwrites instructions, it has to overwrite secrets.</a:t>
              </a:r>
              <a:endParaRPr sz="2600"/>
            </a:p>
            <a:p>
              <a:pPr lvl="1" marL="691444" indent="-246944" algn="l">
                <a:buSzPct val="75000"/>
                <a:buChar char="•"/>
                <a:defRPr sz="1800"/>
              </a:pPr>
              <a:r>
                <a:rPr sz="2600"/>
                <a:t>Otherwise one can just overwrites instructions to output secrets.</a:t>
              </a:r>
            </a:p>
          </p:txBody>
        </p:sp>
      </p:grpSp>
      <p:grpSp>
        <p:nvGrpSpPr>
          <p:cNvPr id="344" name="Group 344"/>
          <p:cNvGrpSpPr/>
          <p:nvPr/>
        </p:nvGrpSpPr>
        <p:grpSpPr>
          <a:xfrm>
            <a:off x="935190" y="2303766"/>
            <a:ext cx="11355058" cy="1328435"/>
            <a:chOff x="0" y="0"/>
            <a:chExt cx="11355057" cy="1328433"/>
          </a:xfrm>
        </p:grpSpPr>
        <p:sp>
          <p:nvSpPr>
            <p:cNvPr id="333" name="Shape 333"/>
            <p:cNvSpPr/>
            <p:nvPr/>
          </p:nvSpPr>
          <p:spPr>
            <a:xfrm>
              <a:off x="5000510" y="795033"/>
              <a:ext cx="904800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800">
                  <a:solidFill>
                    <a:srgbClr val="00882B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00882B"/>
                  </a:solidFill>
                </a:rPr>
                <a:t>Ideal</a:t>
              </a:r>
            </a:p>
          </p:txBody>
        </p:sp>
        <p:grpSp>
          <p:nvGrpSpPr>
            <p:cNvPr id="342" name="Group 342"/>
            <p:cNvGrpSpPr/>
            <p:nvPr/>
          </p:nvGrpSpPr>
          <p:grpSpPr>
            <a:xfrm>
              <a:off x="0" y="0"/>
              <a:ext cx="11355058" cy="980467"/>
              <a:chOff x="0" y="0"/>
              <a:chExt cx="11355057" cy="980466"/>
            </a:xfrm>
          </p:grpSpPr>
          <p:grpSp>
            <p:nvGrpSpPr>
              <p:cNvPr id="339" name="Group 339"/>
              <p:cNvGrpSpPr/>
              <p:nvPr/>
            </p:nvGrpSpPr>
            <p:grpSpPr>
              <a:xfrm>
                <a:off x="0" y="0"/>
                <a:ext cx="6681560" cy="980467"/>
                <a:chOff x="1017993" y="0"/>
                <a:chExt cx="6681559" cy="980466"/>
              </a:xfrm>
            </p:grpSpPr>
            <p:grpSp>
              <p:nvGrpSpPr>
                <p:cNvPr id="336" name="Group 336"/>
                <p:cNvGrpSpPr/>
                <p:nvPr/>
              </p:nvGrpSpPr>
              <p:grpSpPr>
                <a:xfrm>
                  <a:off x="1017993" y="0"/>
                  <a:ext cx="1987719" cy="980467"/>
                  <a:chOff x="0" y="0"/>
                  <a:chExt cx="1987717" cy="980466"/>
                </a:xfrm>
              </p:grpSpPr>
              <p:sp>
                <p:nvSpPr>
                  <p:cNvPr id="334" name="Shape 334"/>
                  <p:cNvSpPr/>
                  <p:nvPr/>
                </p:nvSpPr>
                <p:spPr>
                  <a:xfrm>
                    <a:off x="0" y="0"/>
                    <a:ext cx="1987718" cy="975190"/>
                  </a:xfrm>
                  <a:prstGeom prst="rect">
                    <a:avLst/>
                  </a:prstGeom>
                  <a:blipFill rotWithShape="1">
                    <a:blip r:embed="rId2"/>
                    <a:srcRect l="0" t="0" r="0" b="0"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 lvl="0" algn="l" defTabSz="914400">
                      <a:lnSpc>
                        <a:spcPts val="3600"/>
                      </a:lnSpc>
                      <a:defRPr>
                        <a:latin typeface="AU Passata"/>
                        <a:ea typeface="AU Passata"/>
                        <a:cs typeface="AU Passata"/>
                        <a:sym typeface="AU Passata"/>
                      </a:defRPr>
                    </a:pPr>
                  </a:p>
                </p:txBody>
              </p:sp>
              <p:sp>
                <p:nvSpPr>
                  <p:cNvPr id="335" name="Shape 335"/>
                  <p:cNvSpPr/>
                  <p:nvPr/>
                </p:nvSpPr>
                <p:spPr>
                  <a:xfrm>
                    <a:off x="0" y="0"/>
                    <a:ext cx="1987718" cy="980467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45719" tIns="45719" rIns="45719" bIns="45719" numCol="1" anchor="t">
                    <a:noAutofit/>
                  </a:bodyPr>
                  <a:lstStyle>
                    <a:lvl1pPr algn="l" defTabSz="914400">
                      <a:lnSpc>
                        <a:spcPts val="3600"/>
                      </a:lnSpc>
                      <a:defRPr>
                        <a:latin typeface="AU Passata"/>
                        <a:ea typeface="AU Passata"/>
                        <a:cs typeface="AU Passata"/>
                        <a:sym typeface="AU Passata"/>
                      </a:defRPr>
                    </a:lvl1pPr>
                  </a:lstStyle>
                  <a:p>
                    <a:pPr lvl="0">
                      <a:defRPr sz="1800"/>
                    </a:pPr>
                    <a:r>
                      <a:rPr sz="3600"/>
                      <a:t> </a:t>
                    </a:r>
                  </a:p>
                </p:txBody>
              </p:sp>
            </p:grpSp>
            <p:sp>
              <p:nvSpPr>
                <p:cNvPr id="337" name="Shape 337"/>
                <p:cNvSpPr/>
                <p:nvPr/>
              </p:nvSpPr>
              <p:spPr>
                <a:xfrm>
                  <a:off x="5318455" y="255283"/>
                  <a:ext cx="2381099" cy="469901"/>
                </a:xfrm>
                <a:prstGeom prst="rect">
                  <a:avLst/>
                </a:prstGeom>
                <a:blipFill rotWithShape="1">
                  <a:blip r:embed="rId3"/>
                  <a:srcRect l="0" t="0" r="0" b="0"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50800" dist="12700" dir="0">
                    <a:srgbClr val="000000">
                      <a:alpha val="50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>
                  <a:lvl1pPr>
                    <a:defRPr sz="2400">
                      <a:solidFill>
                        <a:srgbClr val="FFFFFF"/>
                      </a:solidFill>
                    </a:defRPr>
                  </a:lvl1pPr>
                </a:lstStyle>
                <a:p>
                  <a:pPr lvl="0">
                    <a:defRPr sz="1800">
                      <a:solidFill>
                        <a:srgbClr val="000000"/>
                      </a:solidFill>
                    </a:defRPr>
                  </a:pPr>
                  <a:r>
                    <a:rPr sz="2400">
                      <a:solidFill>
                        <a:srgbClr val="FFFFFF"/>
                      </a:solidFill>
                    </a:rPr>
                    <a:t>P= (P[1],P[2],…)</a:t>
                  </a:r>
                </a:p>
              </p:txBody>
            </p:sp>
            <p:sp>
              <p:nvSpPr>
                <p:cNvPr id="338" name="Shape 338"/>
                <p:cNvSpPr/>
                <p:nvPr/>
              </p:nvSpPr>
              <p:spPr>
                <a:xfrm>
                  <a:off x="3257803" y="236233"/>
                  <a:ext cx="1530519" cy="457201"/>
                </a:xfrm>
                <a:prstGeom prst="rightArrow">
                  <a:avLst>
                    <a:gd name="adj1" fmla="val 32000"/>
                    <a:gd name="adj2" fmla="val 129064"/>
                  </a:avLst>
                </a:prstGeom>
                <a:blipFill rotWithShape="1">
                  <a:blip r:embed="rId3"/>
                  <a:srcRect l="0" t="0" r="0" b="0"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50800" dist="12700" dir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  <p:sp>
            <p:nvSpPr>
              <p:cNvPr id="340" name="Shape 340"/>
              <p:cNvSpPr/>
              <p:nvPr/>
            </p:nvSpPr>
            <p:spPr>
              <a:xfrm>
                <a:off x="6811809" y="236233"/>
                <a:ext cx="1530519" cy="457201"/>
              </a:xfrm>
              <a:prstGeom prst="rightArrow">
                <a:avLst>
                  <a:gd name="adj1" fmla="val 32000"/>
                  <a:gd name="adj2" fmla="val 129064"/>
                </a:avLst>
              </a:prstGeom>
              <a:blipFill rotWithShape="1">
                <a:blip r:embed="rId4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25400" dist="25400" dir="2388334">
                  <a:srgbClr val="000000">
                    <a:alpha val="7931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41" name="Shape 341"/>
              <p:cNvSpPr/>
              <p:nvPr/>
            </p:nvSpPr>
            <p:spPr>
              <a:xfrm>
                <a:off x="8770963" y="255283"/>
                <a:ext cx="2584095" cy="469901"/>
              </a:xfrm>
              <a:prstGeom prst="rect">
                <a:avLst/>
              </a:prstGeom>
              <a:blipFill rotWithShape="1">
                <a:blip r:embed="rId4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25400" dist="25400" dir="2388334">
                  <a:srgbClr val="000000">
                    <a:alpha val="7931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400">
                    <a:solidFill>
                      <a:srgbClr val="FFFFFF"/>
                    </a:solidFill>
                  </a:rPr>
                  <a:t>P’= (P’[1],P’[2],…)</a:t>
                </a:r>
              </a:p>
            </p:txBody>
          </p:sp>
        </p:grpSp>
        <p:sp>
          <p:nvSpPr>
            <p:cNvPr id="343" name="Shape 343"/>
            <p:cNvSpPr/>
            <p:nvPr/>
          </p:nvSpPr>
          <p:spPr>
            <a:xfrm>
              <a:off x="9180538" y="795033"/>
              <a:ext cx="1180745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800">
                  <a:solidFill>
                    <a:srgbClr val="5F327C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5F327C"/>
                  </a:solidFill>
                </a:rPr>
                <a:t>Hybrid</a:t>
              </a: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2" grpId="4"/>
      <p:bldP build="whole" bldLvl="1" animBg="1" rev="0" advAuto="0" spid="344" grpId="1"/>
      <p:bldP build="whole" bldLvl="1" animBg="1" rev="0" advAuto="0" spid="328" grpId="3"/>
      <p:bldP build="whole" bldLvl="1" animBg="1" rev="0" advAuto="0" spid="329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pPr lvl="0">
              <a:defRPr sz="1800"/>
            </a:pPr>
            <a:r>
              <a:rPr sz="4500"/>
              <a:t>Step-1: Ideal to Hybrid compiler</a:t>
            </a:r>
          </a:p>
        </p:txBody>
      </p:sp>
      <p:sp>
        <p:nvSpPr>
          <p:cNvPr id="347" name="Shape 347"/>
          <p:cNvSpPr/>
          <p:nvPr/>
        </p:nvSpPr>
        <p:spPr>
          <a:xfrm>
            <a:off x="3862222" y="5175249"/>
            <a:ext cx="4848556" cy="12319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2400"/>
              <a:t>Augment each P[i] by appending:</a:t>
            </a:r>
            <a:endParaRPr sz="2400"/>
          </a:p>
          <a:p>
            <a:pPr lvl="0" marL="296333" indent="-296333" algn="l">
              <a:buSzPct val="75000"/>
              <a:buChar char="•"/>
              <a:defRPr sz="1800"/>
            </a:pPr>
            <a:r>
              <a:rPr sz="2400"/>
              <a:t>A </a:t>
            </a:r>
            <a:r>
              <a:rPr sz="2400">
                <a:solidFill>
                  <a:srgbClr val="C82506"/>
                </a:solidFill>
              </a:rPr>
              <a:t>secret level</a:t>
            </a:r>
            <a:r>
              <a:rPr sz="2400"/>
              <a:t> L</a:t>
            </a:r>
            <a:endParaRPr sz="2400"/>
          </a:p>
          <a:p>
            <a:pPr lvl="0" marL="296333" indent="-296333" algn="l">
              <a:buSzPct val="75000"/>
              <a:buChar char="•"/>
              <a:defRPr sz="1800"/>
            </a:pPr>
            <a:r>
              <a:rPr sz="2400"/>
              <a:t>The </a:t>
            </a:r>
            <a:r>
              <a:rPr sz="2400">
                <a:solidFill>
                  <a:srgbClr val="C82506"/>
                </a:solidFill>
              </a:rPr>
              <a:t>position</a:t>
            </a:r>
            <a:r>
              <a:rPr sz="2400"/>
              <a:t> i</a:t>
            </a:r>
          </a:p>
        </p:txBody>
      </p:sp>
      <p:sp>
        <p:nvSpPr>
          <p:cNvPr id="348" name="Shape 348"/>
          <p:cNvSpPr/>
          <p:nvPr/>
        </p:nvSpPr>
        <p:spPr>
          <a:xfrm>
            <a:off x="2137562" y="3746499"/>
            <a:ext cx="7789876" cy="8636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2400"/>
              <a:t>Recall : in hybrid model there is only limited tampering: </a:t>
            </a:r>
            <a:endParaRPr sz="2400"/>
          </a:p>
          <a:p>
            <a:pPr lvl="0">
              <a:defRPr sz="1800"/>
            </a:pPr>
            <a:r>
              <a:rPr sz="2400"/>
              <a:t>1. COPY 2. OVERWRITE</a:t>
            </a:r>
          </a:p>
        </p:txBody>
      </p:sp>
      <p:sp>
        <p:nvSpPr>
          <p:cNvPr id="349" name="Shape 349"/>
          <p:cNvSpPr/>
          <p:nvPr/>
        </p:nvSpPr>
        <p:spPr>
          <a:xfrm>
            <a:off x="1605270" y="6501606"/>
            <a:ext cx="8854680" cy="1981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703" y="0"/>
                </a:moveTo>
                <a:lnTo>
                  <a:pt x="8238" y="12188"/>
                </a:lnTo>
                <a:lnTo>
                  <a:pt x="232" y="12188"/>
                </a:lnTo>
                <a:cubicBezTo>
                  <a:pt x="104" y="12188"/>
                  <a:pt x="0" y="12654"/>
                  <a:pt x="0" y="13226"/>
                </a:cubicBezTo>
                <a:lnTo>
                  <a:pt x="0" y="20562"/>
                </a:lnTo>
                <a:cubicBezTo>
                  <a:pt x="0" y="21134"/>
                  <a:pt x="104" y="21600"/>
                  <a:pt x="232" y="21600"/>
                </a:cubicBezTo>
                <a:lnTo>
                  <a:pt x="21368" y="21600"/>
                </a:lnTo>
                <a:cubicBezTo>
                  <a:pt x="21496" y="21600"/>
                  <a:pt x="21600" y="21134"/>
                  <a:pt x="21600" y="20562"/>
                </a:cubicBezTo>
                <a:lnTo>
                  <a:pt x="21600" y="13226"/>
                </a:lnTo>
                <a:cubicBezTo>
                  <a:pt x="21600" y="12654"/>
                  <a:pt x="21496" y="12188"/>
                  <a:pt x="21368" y="12188"/>
                </a:cubicBezTo>
                <a:lnTo>
                  <a:pt x="9166" y="12188"/>
                </a:lnTo>
                <a:lnTo>
                  <a:pt x="8703" y="0"/>
                </a:lnTo>
                <a:close/>
              </a:path>
            </a:pathLst>
          </a:custGeom>
          <a:ln w="63500">
            <a:solidFill>
              <a:srgbClr val="773F9B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350" name="Shape 350"/>
          <p:cNvSpPr/>
          <p:nvPr/>
        </p:nvSpPr>
        <p:spPr>
          <a:xfrm>
            <a:off x="2244953" y="7740650"/>
            <a:ext cx="7829094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/>
            </a:lvl1pPr>
          </a:lstStyle>
          <a:p>
            <a:pPr lvl="0">
              <a:defRPr sz="1800"/>
            </a:pPr>
            <a:r>
              <a:rPr sz="2600"/>
              <a:t>Protect against copying from one location to another</a:t>
            </a:r>
          </a:p>
        </p:txBody>
      </p:sp>
      <p:grpSp>
        <p:nvGrpSpPr>
          <p:cNvPr id="362" name="Group 362"/>
          <p:cNvGrpSpPr/>
          <p:nvPr/>
        </p:nvGrpSpPr>
        <p:grpSpPr>
          <a:xfrm>
            <a:off x="935190" y="2303766"/>
            <a:ext cx="11355058" cy="1328435"/>
            <a:chOff x="0" y="0"/>
            <a:chExt cx="11355057" cy="1328433"/>
          </a:xfrm>
        </p:grpSpPr>
        <p:sp>
          <p:nvSpPr>
            <p:cNvPr id="351" name="Shape 351"/>
            <p:cNvSpPr/>
            <p:nvPr/>
          </p:nvSpPr>
          <p:spPr>
            <a:xfrm>
              <a:off x="5000510" y="795033"/>
              <a:ext cx="904800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800">
                  <a:solidFill>
                    <a:srgbClr val="00882B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00882B"/>
                  </a:solidFill>
                </a:rPr>
                <a:t>Ideal</a:t>
              </a:r>
            </a:p>
          </p:txBody>
        </p:sp>
        <p:grpSp>
          <p:nvGrpSpPr>
            <p:cNvPr id="360" name="Group 360"/>
            <p:cNvGrpSpPr/>
            <p:nvPr/>
          </p:nvGrpSpPr>
          <p:grpSpPr>
            <a:xfrm>
              <a:off x="0" y="0"/>
              <a:ext cx="11355058" cy="980467"/>
              <a:chOff x="0" y="0"/>
              <a:chExt cx="11355057" cy="980466"/>
            </a:xfrm>
          </p:grpSpPr>
          <p:grpSp>
            <p:nvGrpSpPr>
              <p:cNvPr id="357" name="Group 357"/>
              <p:cNvGrpSpPr/>
              <p:nvPr/>
            </p:nvGrpSpPr>
            <p:grpSpPr>
              <a:xfrm>
                <a:off x="0" y="0"/>
                <a:ext cx="6681560" cy="980467"/>
                <a:chOff x="1017993" y="0"/>
                <a:chExt cx="6681559" cy="980466"/>
              </a:xfrm>
            </p:grpSpPr>
            <p:grpSp>
              <p:nvGrpSpPr>
                <p:cNvPr id="354" name="Group 354"/>
                <p:cNvGrpSpPr/>
                <p:nvPr/>
              </p:nvGrpSpPr>
              <p:grpSpPr>
                <a:xfrm>
                  <a:off x="1017993" y="0"/>
                  <a:ext cx="1987719" cy="980467"/>
                  <a:chOff x="0" y="0"/>
                  <a:chExt cx="1987717" cy="980466"/>
                </a:xfrm>
              </p:grpSpPr>
              <p:sp>
                <p:nvSpPr>
                  <p:cNvPr id="352" name="Shape 352"/>
                  <p:cNvSpPr/>
                  <p:nvPr/>
                </p:nvSpPr>
                <p:spPr>
                  <a:xfrm>
                    <a:off x="0" y="0"/>
                    <a:ext cx="1987718" cy="975190"/>
                  </a:xfrm>
                  <a:prstGeom prst="rect">
                    <a:avLst/>
                  </a:prstGeom>
                  <a:blipFill rotWithShape="1">
                    <a:blip r:embed="rId2"/>
                    <a:srcRect l="0" t="0" r="0" b="0"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 lvl="0" algn="l" defTabSz="914400">
                      <a:lnSpc>
                        <a:spcPts val="3600"/>
                      </a:lnSpc>
                      <a:defRPr>
                        <a:latin typeface="AU Passata"/>
                        <a:ea typeface="AU Passata"/>
                        <a:cs typeface="AU Passata"/>
                        <a:sym typeface="AU Passata"/>
                      </a:defRPr>
                    </a:pPr>
                  </a:p>
                </p:txBody>
              </p:sp>
              <p:sp>
                <p:nvSpPr>
                  <p:cNvPr id="353" name="Shape 353"/>
                  <p:cNvSpPr/>
                  <p:nvPr/>
                </p:nvSpPr>
                <p:spPr>
                  <a:xfrm>
                    <a:off x="0" y="0"/>
                    <a:ext cx="1987718" cy="980467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45719" tIns="45719" rIns="45719" bIns="45719" numCol="1" anchor="t">
                    <a:noAutofit/>
                  </a:bodyPr>
                  <a:lstStyle>
                    <a:lvl1pPr algn="l" defTabSz="914400">
                      <a:lnSpc>
                        <a:spcPts val="3600"/>
                      </a:lnSpc>
                      <a:defRPr>
                        <a:latin typeface="AU Passata"/>
                        <a:ea typeface="AU Passata"/>
                        <a:cs typeface="AU Passata"/>
                        <a:sym typeface="AU Passata"/>
                      </a:defRPr>
                    </a:lvl1pPr>
                  </a:lstStyle>
                  <a:p>
                    <a:pPr lvl="0">
                      <a:defRPr sz="1800"/>
                    </a:pPr>
                    <a:r>
                      <a:rPr sz="3600"/>
                      <a:t> </a:t>
                    </a:r>
                  </a:p>
                </p:txBody>
              </p:sp>
            </p:grpSp>
            <p:sp>
              <p:nvSpPr>
                <p:cNvPr id="355" name="Shape 355"/>
                <p:cNvSpPr/>
                <p:nvPr/>
              </p:nvSpPr>
              <p:spPr>
                <a:xfrm>
                  <a:off x="5318455" y="255283"/>
                  <a:ext cx="2381099" cy="469901"/>
                </a:xfrm>
                <a:prstGeom prst="rect">
                  <a:avLst/>
                </a:prstGeom>
                <a:blipFill rotWithShape="1">
                  <a:blip r:embed="rId3"/>
                  <a:srcRect l="0" t="0" r="0" b="0"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50800" dist="12700" dir="0">
                    <a:srgbClr val="000000">
                      <a:alpha val="50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>
                  <a:lvl1pPr>
                    <a:defRPr sz="2400">
                      <a:solidFill>
                        <a:srgbClr val="FFFFFF"/>
                      </a:solidFill>
                    </a:defRPr>
                  </a:lvl1pPr>
                </a:lstStyle>
                <a:p>
                  <a:pPr lvl="0">
                    <a:defRPr sz="1800">
                      <a:solidFill>
                        <a:srgbClr val="000000"/>
                      </a:solidFill>
                    </a:defRPr>
                  </a:pPr>
                  <a:r>
                    <a:rPr sz="2400">
                      <a:solidFill>
                        <a:srgbClr val="FFFFFF"/>
                      </a:solidFill>
                    </a:rPr>
                    <a:t>P= (P[1],P[2],…)</a:t>
                  </a:r>
                </a:p>
              </p:txBody>
            </p:sp>
            <p:sp>
              <p:nvSpPr>
                <p:cNvPr id="356" name="Shape 356"/>
                <p:cNvSpPr/>
                <p:nvPr/>
              </p:nvSpPr>
              <p:spPr>
                <a:xfrm>
                  <a:off x="3257803" y="236233"/>
                  <a:ext cx="1530519" cy="457201"/>
                </a:xfrm>
                <a:prstGeom prst="rightArrow">
                  <a:avLst>
                    <a:gd name="adj1" fmla="val 32000"/>
                    <a:gd name="adj2" fmla="val 129064"/>
                  </a:avLst>
                </a:prstGeom>
                <a:blipFill rotWithShape="1">
                  <a:blip r:embed="rId3"/>
                  <a:srcRect l="0" t="0" r="0" b="0"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50800" dist="12700" dir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  <p:sp>
            <p:nvSpPr>
              <p:cNvPr id="358" name="Shape 358"/>
              <p:cNvSpPr/>
              <p:nvPr/>
            </p:nvSpPr>
            <p:spPr>
              <a:xfrm>
                <a:off x="6811809" y="236233"/>
                <a:ext cx="1530519" cy="457201"/>
              </a:xfrm>
              <a:prstGeom prst="rightArrow">
                <a:avLst>
                  <a:gd name="adj1" fmla="val 32000"/>
                  <a:gd name="adj2" fmla="val 129064"/>
                </a:avLst>
              </a:prstGeom>
              <a:blipFill rotWithShape="1">
                <a:blip r:embed="rId4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25400" dist="25400" dir="2388334">
                  <a:srgbClr val="000000">
                    <a:alpha val="7931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59" name="Shape 359"/>
              <p:cNvSpPr/>
              <p:nvPr/>
            </p:nvSpPr>
            <p:spPr>
              <a:xfrm>
                <a:off x="8770963" y="255283"/>
                <a:ext cx="2584095" cy="469901"/>
              </a:xfrm>
              <a:prstGeom prst="rect">
                <a:avLst/>
              </a:prstGeom>
              <a:blipFill rotWithShape="1">
                <a:blip r:embed="rId4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25400" dist="25400" dir="2388334">
                  <a:srgbClr val="000000">
                    <a:alpha val="7931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400">
                    <a:solidFill>
                      <a:srgbClr val="FFFFFF"/>
                    </a:solidFill>
                  </a:rPr>
                  <a:t>P’= (P’[1],P’[2],…)</a:t>
                </a:r>
              </a:p>
            </p:txBody>
          </p:sp>
        </p:grpSp>
        <p:sp>
          <p:nvSpPr>
            <p:cNvPr id="361" name="Shape 361"/>
            <p:cNvSpPr/>
            <p:nvPr/>
          </p:nvSpPr>
          <p:spPr>
            <a:xfrm>
              <a:off x="9180538" y="795033"/>
              <a:ext cx="1180745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800">
                  <a:solidFill>
                    <a:srgbClr val="5F327C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5F327C"/>
                  </a:solidFill>
                </a:rPr>
                <a:t>Hybrid</a:t>
              </a:r>
            </a:p>
          </p:txBody>
        </p:sp>
      </p:grp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>
            <p:ph type="title"/>
          </p:nvPr>
        </p:nvSpPr>
        <p:spPr>
          <a:xfrm>
            <a:off x="952500" y="635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pPr lvl="0">
              <a:defRPr sz="1800"/>
            </a:pPr>
            <a:r>
              <a:rPr sz="4500"/>
              <a:t>Step-2: Hybrid to Real compiler </a:t>
            </a:r>
          </a:p>
        </p:txBody>
      </p:sp>
      <p:sp>
        <p:nvSpPr>
          <p:cNvPr id="365" name="Shape 365"/>
          <p:cNvSpPr/>
          <p:nvPr/>
        </p:nvSpPr>
        <p:spPr>
          <a:xfrm>
            <a:off x="896061" y="3638550"/>
            <a:ext cx="11390478" cy="4953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2400"/>
              <a:t>Idea: Encode each P’[i] such that the adversary can only </a:t>
            </a:r>
            <a:r>
              <a:rPr sz="2400">
                <a:solidFill>
                  <a:srgbClr val="C82506"/>
                </a:solidFill>
              </a:rPr>
              <a:t>copy</a:t>
            </a:r>
            <a:r>
              <a:rPr sz="2400"/>
              <a:t> or </a:t>
            </a:r>
            <a:r>
              <a:rPr sz="2400">
                <a:solidFill>
                  <a:srgbClr val="C82506"/>
                </a:solidFill>
              </a:rPr>
              <a:t>overwrite</a:t>
            </a:r>
          </a:p>
        </p:txBody>
      </p:sp>
      <p:sp>
        <p:nvSpPr>
          <p:cNvPr id="366" name="Shape 366"/>
          <p:cNvSpPr/>
          <p:nvPr/>
        </p:nvSpPr>
        <p:spPr>
          <a:xfrm>
            <a:off x="3396487" y="4400550"/>
            <a:ext cx="5018025" cy="4953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2400"/>
              <a:t>Encode using </a:t>
            </a:r>
            <a:r>
              <a:rPr sz="2400">
                <a:solidFill>
                  <a:srgbClr val="C82506"/>
                </a:solidFill>
              </a:rPr>
              <a:t>Non-malleable codes</a:t>
            </a:r>
          </a:p>
        </p:txBody>
      </p:sp>
      <p:grpSp>
        <p:nvGrpSpPr>
          <p:cNvPr id="372" name="Group 372"/>
          <p:cNvGrpSpPr/>
          <p:nvPr/>
        </p:nvGrpSpPr>
        <p:grpSpPr>
          <a:xfrm>
            <a:off x="2848153" y="2286000"/>
            <a:ext cx="7613447" cy="1092201"/>
            <a:chOff x="0" y="0"/>
            <a:chExt cx="7613446" cy="1092200"/>
          </a:xfrm>
        </p:grpSpPr>
        <p:sp>
          <p:nvSpPr>
            <p:cNvPr id="367" name="Shape 367"/>
            <p:cNvSpPr/>
            <p:nvPr/>
          </p:nvSpPr>
          <p:spPr>
            <a:xfrm>
              <a:off x="5794018" y="558800"/>
              <a:ext cx="825857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800">
                  <a:solidFill>
                    <a:srgbClr val="C82506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Real</a:t>
              </a:r>
            </a:p>
          </p:txBody>
        </p:sp>
        <p:sp>
          <p:nvSpPr>
            <p:cNvPr id="368" name="Shape 368"/>
            <p:cNvSpPr/>
            <p:nvPr/>
          </p:nvSpPr>
          <p:spPr>
            <a:xfrm>
              <a:off x="4876647" y="19049"/>
              <a:ext cx="2736800" cy="469901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P”= (P”[1],P”[2],…)</a:t>
              </a:r>
            </a:p>
          </p:txBody>
        </p:sp>
        <p:sp>
          <p:nvSpPr>
            <p:cNvPr id="369" name="Shape 369"/>
            <p:cNvSpPr/>
            <p:nvPr/>
          </p:nvSpPr>
          <p:spPr>
            <a:xfrm>
              <a:off x="2993846" y="0"/>
              <a:ext cx="1530518" cy="457200"/>
            </a:xfrm>
            <a:prstGeom prst="rightArrow">
              <a:avLst>
                <a:gd name="adj1" fmla="val 32000"/>
                <a:gd name="adj2" fmla="val 129064"/>
              </a:avLst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0" name="Shape 370"/>
            <p:cNvSpPr/>
            <p:nvPr/>
          </p:nvSpPr>
          <p:spPr>
            <a:xfrm>
              <a:off x="0" y="19049"/>
              <a:ext cx="2584095" cy="469901"/>
            </a:xfrm>
            <a:prstGeom prst="rect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P’= (P’[1],P’[2],…)</a:t>
              </a:r>
            </a:p>
          </p:txBody>
        </p:sp>
        <p:sp>
          <p:nvSpPr>
            <p:cNvPr id="371" name="Shape 371"/>
            <p:cNvSpPr/>
            <p:nvPr/>
          </p:nvSpPr>
          <p:spPr>
            <a:xfrm>
              <a:off x="536575" y="558800"/>
              <a:ext cx="1180745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800">
                  <a:solidFill>
                    <a:srgbClr val="5F327C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5F327C"/>
                  </a:solidFill>
                </a:rPr>
                <a:t>Hybrid</a:t>
              </a:r>
            </a:p>
          </p:txBody>
        </p:sp>
      </p:grpSp>
      <p:grpSp>
        <p:nvGrpSpPr>
          <p:cNvPr id="375" name="Group 375"/>
          <p:cNvGrpSpPr/>
          <p:nvPr/>
        </p:nvGrpSpPr>
        <p:grpSpPr>
          <a:xfrm>
            <a:off x="3035656" y="4792209"/>
            <a:ext cx="5868592" cy="1229123"/>
            <a:chOff x="0" y="-484981"/>
            <a:chExt cx="5868590" cy="1229121"/>
          </a:xfrm>
        </p:grpSpPr>
        <p:sp>
          <p:nvSpPr>
            <p:cNvPr id="373" name="Shape 373"/>
            <p:cNvSpPr/>
            <p:nvPr/>
          </p:nvSpPr>
          <p:spPr>
            <a:xfrm>
              <a:off x="68730" y="6008"/>
              <a:ext cx="5526025" cy="71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2000"/>
                <a:t>Guarantees that if the adversary does not copy</a:t>
              </a:r>
              <a:endParaRPr sz="2000"/>
            </a:p>
            <a:p>
              <a:pPr lvl="0">
                <a:defRPr sz="1800"/>
              </a:pPr>
              <a:r>
                <a:rPr sz="2000"/>
                <a:t> the encoding then only can overwrite</a:t>
              </a:r>
            </a:p>
          </p:txBody>
        </p:sp>
        <p:sp>
          <p:nvSpPr>
            <p:cNvPr id="374" name="Shape 374"/>
            <p:cNvSpPr/>
            <p:nvPr/>
          </p:nvSpPr>
          <p:spPr>
            <a:xfrm>
              <a:off x="0" y="-484982"/>
              <a:ext cx="5868591" cy="1229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41" y="0"/>
                  </a:moveTo>
                  <a:lnTo>
                    <a:pt x="11084" y="8523"/>
                  </a:lnTo>
                  <a:lnTo>
                    <a:pt x="228" y="8523"/>
                  </a:lnTo>
                  <a:cubicBezTo>
                    <a:pt x="102" y="8523"/>
                    <a:pt x="0" y="9008"/>
                    <a:pt x="0" y="9611"/>
                  </a:cubicBezTo>
                  <a:lnTo>
                    <a:pt x="0" y="20505"/>
                  </a:lnTo>
                  <a:cubicBezTo>
                    <a:pt x="0" y="21108"/>
                    <a:pt x="102" y="21600"/>
                    <a:pt x="228" y="21600"/>
                  </a:cubicBezTo>
                  <a:lnTo>
                    <a:pt x="21372" y="21600"/>
                  </a:lnTo>
                  <a:cubicBezTo>
                    <a:pt x="21498" y="21600"/>
                    <a:pt x="21600" y="21108"/>
                    <a:pt x="21600" y="20505"/>
                  </a:cubicBezTo>
                  <a:lnTo>
                    <a:pt x="21600" y="9611"/>
                  </a:lnTo>
                  <a:cubicBezTo>
                    <a:pt x="21600" y="9008"/>
                    <a:pt x="21498" y="8523"/>
                    <a:pt x="21372" y="8523"/>
                  </a:cubicBezTo>
                  <a:lnTo>
                    <a:pt x="11997" y="8523"/>
                  </a:lnTo>
                  <a:lnTo>
                    <a:pt x="11541" y="0"/>
                  </a:lnTo>
                  <a:close/>
                </a:path>
              </a:pathLst>
            </a:custGeom>
            <a:noFill/>
            <a:ln w="63500" cap="flat">
              <a:solidFill>
                <a:srgbClr val="773F9B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</p:grpSp>
      <p:grpSp>
        <p:nvGrpSpPr>
          <p:cNvPr id="391" name="Group 391"/>
          <p:cNvGrpSpPr/>
          <p:nvPr/>
        </p:nvGrpSpPr>
        <p:grpSpPr>
          <a:xfrm>
            <a:off x="732790" y="6388100"/>
            <a:ext cx="9644344" cy="2529676"/>
            <a:chOff x="0" y="0"/>
            <a:chExt cx="9644343" cy="2529675"/>
          </a:xfrm>
        </p:grpSpPr>
        <p:grpSp>
          <p:nvGrpSpPr>
            <p:cNvPr id="379" name="Group 379"/>
            <p:cNvGrpSpPr/>
            <p:nvPr/>
          </p:nvGrpSpPr>
          <p:grpSpPr>
            <a:xfrm>
              <a:off x="2917647" y="1612899"/>
              <a:ext cx="4661664" cy="431801"/>
              <a:chOff x="803859" y="63499"/>
              <a:chExt cx="4661663" cy="431800"/>
            </a:xfrm>
          </p:grpSpPr>
          <p:sp>
            <p:nvSpPr>
              <p:cNvPr id="376" name="Shape 376"/>
              <p:cNvSpPr/>
              <p:nvPr/>
            </p:nvSpPr>
            <p:spPr>
              <a:xfrm>
                <a:off x="803859" y="63499"/>
                <a:ext cx="4535526" cy="431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>
                  <a:defRPr sz="1800"/>
                </a:pPr>
                <a:r>
                  <a:rPr sz="2200"/>
                  <a:t>  Then     is </a:t>
                </a:r>
                <a:r>
                  <a:rPr sz="2200">
                    <a:solidFill>
                      <a:srgbClr val="C82506"/>
                    </a:solidFill>
                  </a:rPr>
                  <a:t>equal</a:t>
                </a:r>
                <a:r>
                  <a:rPr sz="2200"/>
                  <a:t> or </a:t>
                </a:r>
                <a:r>
                  <a:rPr sz="2200">
                    <a:solidFill>
                      <a:srgbClr val="C82506"/>
                    </a:solidFill>
                  </a:rPr>
                  <a:t>unrelated</a:t>
                </a:r>
                <a:r>
                  <a:rPr sz="2200"/>
                  <a:t> to     </a:t>
                </a:r>
              </a:p>
            </p:txBody>
          </p:sp>
          <p:pic>
            <p:nvPicPr>
              <p:cNvPr id="377" name="pasted-image.pdf"/>
              <p:cNvPicPr/>
              <p:nvPr/>
            </p:nvPicPr>
            <p:blipFill>
              <a:blip r:embed="rId4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883160" y="223893"/>
                <a:ext cx="261313" cy="15075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78" name="pasted-image.pdf"/>
              <p:cNvPicPr/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5196127" y="183263"/>
                <a:ext cx="269396" cy="20408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390" name="Group 390"/>
            <p:cNvGrpSpPr/>
            <p:nvPr/>
          </p:nvGrpSpPr>
          <p:grpSpPr>
            <a:xfrm>
              <a:off x="-1" y="0"/>
              <a:ext cx="9644345" cy="2529676"/>
              <a:chOff x="0" y="0"/>
              <a:chExt cx="9644343" cy="2529675"/>
            </a:xfrm>
          </p:grpSpPr>
          <p:grpSp>
            <p:nvGrpSpPr>
              <p:cNvPr id="382" name="Group 382"/>
              <p:cNvGrpSpPr/>
              <p:nvPr/>
            </p:nvGrpSpPr>
            <p:grpSpPr>
              <a:xfrm>
                <a:off x="2125469" y="208938"/>
                <a:ext cx="6723879" cy="1232513"/>
                <a:chOff x="0" y="0"/>
                <a:chExt cx="6723877" cy="1232512"/>
              </a:xfrm>
            </p:grpSpPr>
            <p:sp>
              <p:nvSpPr>
                <p:cNvPr id="380" name="Shape 380"/>
                <p:cNvSpPr/>
                <p:nvPr/>
              </p:nvSpPr>
              <p:spPr>
                <a:xfrm>
                  <a:off x="0" y="0"/>
                  <a:ext cx="6723878" cy="123251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2200"/>
                  </a:lvl1pPr>
                </a:lstStyle>
                <a:p>
                  <a:pPr lvl="0">
                    <a:defRPr sz="1800"/>
                  </a:pPr>
                  <a:r>
                    <a:rPr sz="2200"/>
                    <a:t>An encoding   (ENC, DEC) is non-malleable w.r.t. a function family        if  the following holds</a:t>
                  </a:r>
                </a:p>
              </p:txBody>
            </p:sp>
            <p:pic>
              <p:nvPicPr>
                <p:cNvPr id="381" name="pasted-image.pdf"/>
                <p:cNvPicPr/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2795141" y="704969"/>
                  <a:ext cx="239093" cy="21518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387" name="Group 387"/>
              <p:cNvGrpSpPr/>
              <p:nvPr/>
            </p:nvGrpSpPr>
            <p:grpSpPr>
              <a:xfrm>
                <a:off x="1777872" y="1301750"/>
                <a:ext cx="7507563" cy="368640"/>
                <a:chOff x="1443912" y="0"/>
                <a:chExt cx="7507561" cy="368639"/>
              </a:xfrm>
            </p:grpSpPr>
            <p:pic>
              <p:nvPicPr>
                <p:cNvPr id="383" name="pasted-image.pdf"/>
                <p:cNvPicPr/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1443912" y="88900"/>
                  <a:ext cx="1502488" cy="27974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384" name="pasted-image.pdf"/>
                <p:cNvPicPr/>
                <p:nvPr/>
              </p:nvPicPr>
              <p:blipFill>
                <a:blip r:embed="rId8">
                  <a:extLst/>
                </a:blip>
                <a:stretch>
                  <a:fillRect/>
                </a:stretch>
              </p:blipFill>
              <p:spPr>
                <a:xfrm>
                  <a:off x="3517293" y="69850"/>
                  <a:ext cx="1499207" cy="260696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385" name="pasted-image.pdf"/>
                <p:cNvPicPr/>
                <p:nvPr/>
              </p:nvPicPr>
              <p:blipFill>
                <a:blip r:embed="rId9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5461000" y="0"/>
                  <a:ext cx="1120927" cy="30171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386" name="pasted-image.pdf"/>
                <p:cNvPicPr/>
                <p:nvPr/>
              </p:nvPicPr>
              <p:blipFill>
                <a:blip r:embed="rId10">
                  <a:extLst/>
                </a:blip>
                <a:stretch>
                  <a:fillRect/>
                </a:stretch>
              </p:blipFill>
              <p:spPr>
                <a:xfrm>
                  <a:off x="7315200" y="0"/>
                  <a:ext cx="1636274" cy="2669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388" name="Shape 388"/>
              <p:cNvSpPr/>
              <p:nvPr/>
            </p:nvSpPr>
            <p:spPr>
              <a:xfrm>
                <a:off x="1418963" y="442463"/>
                <a:ext cx="8225381" cy="2087213"/>
              </a:xfrm>
              <a:prstGeom prst="roundRect">
                <a:avLst>
                  <a:gd name="adj" fmla="val 13175"/>
                </a:avLst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  <p:sp>
            <p:nvSpPr>
              <p:cNvPr id="389" name="Shape 389"/>
              <p:cNvSpPr/>
              <p:nvPr/>
            </p:nvSpPr>
            <p:spPr>
              <a:xfrm>
                <a:off x="-1" y="0"/>
                <a:ext cx="3741421" cy="406401"/>
              </a:xfrm>
              <a:prstGeom prst="rect">
                <a:avLst/>
              </a:prstGeom>
              <a:gradFill flip="none" rotWithShape="1">
                <a:gsLst>
                  <a:gs pos="0">
                    <a:srgbClr val="FBFBFB"/>
                  </a:gs>
                  <a:gs pos="100000">
                    <a:srgbClr val="BEBEB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2000"/>
                </a:lvl1pPr>
              </a:lstStyle>
              <a:p>
                <a:pPr lvl="0">
                  <a:defRPr sz="1800"/>
                </a:pPr>
                <a:r>
                  <a:rPr sz="2000"/>
                  <a:t> Non-malleable Codes (DPW10)</a:t>
                </a:r>
              </a:p>
            </p:txBody>
          </p:sp>
        </p:grp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6" grpId="3"/>
      <p:bldP build="whole" bldLvl="1" animBg="1" rev="0" advAuto="0" spid="372" grpId="1"/>
      <p:bldP build="whole" bldLvl="1" animBg="1" rev="0" advAuto="0" spid="365" grpId="2"/>
      <p:bldP build="whole" bldLvl="1" animBg="1" rev="0" advAuto="0" spid="375" grpId="4"/>
      <p:bldP build="whole" bldLvl="1" animBg="1" rev="0" advAuto="0" spid="391" grpId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A suitable instantiation of</a:t>
            </a:r>
            <a:endParaRPr sz="4500"/>
          </a:p>
          <a:p>
            <a:pPr lvl="0">
              <a:defRPr sz="1800"/>
            </a:pPr>
            <a:r>
              <a:rPr sz="4500"/>
              <a:t>Non-malleable codes</a:t>
            </a:r>
          </a:p>
        </p:txBody>
      </p:sp>
      <p:sp>
        <p:nvSpPr>
          <p:cNvPr id="394" name="Shape 394"/>
          <p:cNvSpPr/>
          <p:nvPr/>
        </p:nvSpPr>
        <p:spPr>
          <a:xfrm>
            <a:off x="1116025" y="2616199"/>
            <a:ext cx="11217250" cy="8636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2400"/>
              <a:t>Since the same encoding can be tampered multiple times we will need </a:t>
            </a:r>
            <a:r>
              <a:rPr sz="2400">
                <a:solidFill>
                  <a:srgbClr val="C82506"/>
                </a:solidFill>
              </a:rPr>
              <a:t>continuous non-malleable codes</a:t>
            </a:r>
          </a:p>
        </p:txBody>
      </p:sp>
      <p:sp>
        <p:nvSpPr>
          <p:cNvPr id="395" name="Shape 395"/>
          <p:cNvSpPr/>
          <p:nvPr/>
        </p:nvSpPr>
        <p:spPr>
          <a:xfrm>
            <a:off x="2912008" y="3943350"/>
            <a:ext cx="8044384" cy="4953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2400"/>
              <a:t>Continuous Non-malleable Codes: introduced by F</a:t>
            </a:r>
            <a:r>
              <a:rPr sz="2400">
                <a:solidFill>
                  <a:srgbClr val="C82506"/>
                </a:solidFill>
              </a:rPr>
              <a:t>M</a:t>
            </a:r>
            <a:r>
              <a:rPr sz="2400"/>
              <a:t>NV14</a:t>
            </a:r>
          </a:p>
        </p:txBody>
      </p:sp>
      <p:sp>
        <p:nvSpPr>
          <p:cNvPr id="396" name="Shape 396"/>
          <p:cNvSpPr/>
          <p:nvPr/>
        </p:nvSpPr>
        <p:spPr>
          <a:xfrm>
            <a:off x="1998860" y="4379118"/>
            <a:ext cx="10061180" cy="2933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55" y="0"/>
                </a:moveTo>
                <a:lnTo>
                  <a:pt x="17291" y="7125"/>
                </a:lnTo>
                <a:lnTo>
                  <a:pt x="232" y="7125"/>
                </a:lnTo>
                <a:cubicBezTo>
                  <a:pt x="104" y="7125"/>
                  <a:pt x="0" y="7480"/>
                  <a:pt x="0" y="7920"/>
                </a:cubicBezTo>
                <a:lnTo>
                  <a:pt x="0" y="20805"/>
                </a:lnTo>
                <a:cubicBezTo>
                  <a:pt x="0" y="21244"/>
                  <a:pt x="104" y="21600"/>
                  <a:pt x="232" y="21600"/>
                </a:cubicBezTo>
                <a:lnTo>
                  <a:pt x="21367" y="21600"/>
                </a:lnTo>
                <a:cubicBezTo>
                  <a:pt x="21495" y="21600"/>
                  <a:pt x="21600" y="21244"/>
                  <a:pt x="21600" y="20805"/>
                </a:cubicBezTo>
                <a:lnTo>
                  <a:pt x="21600" y="7920"/>
                </a:lnTo>
                <a:cubicBezTo>
                  <a:pt x="21600" y="7480"/>
                  <a:pt x="21495" y="7125"/>
                  <a:pt x="21367" y="7125"/>
                </a:cubicBezTo>
                <a:lnTo>
                  <a:pt x="18219" y="7125"/>
                </a:lnTo>
                <a:lnTo>
                  <a:pt x="17755" y="0"/>
                </a:lnTo>
                <a:close/>
              </a:path>
            </a:pathLst>
          </a:custGeom>
          <a:ln w="63500">
            <a:solidFill>
              <a:srgbClr val="773F9B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           </a:t>
            </a:r>
          </a:p>
        </p:txBody>
      </p:sp>
      <p:sp>
        <p:nvSpPr>
          <p:cNvPr id="397" name="Shape 397"/>
          <p:cNvSpPr/>
          <p:nvPr/>
        </p:nvSpPr>
        <p:spPr>
          <a:xfrm>
            <a:off x="2769412" y="5537199"/>
            <a:ext cx="8634376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marL="444500" indent="-444500" algn="l">
              <a:buSzPct val="75000"/>
              <a:buChar char="•"/>
              <a:defRPr sz="1800"/>
            </a:pPr>
            <a:r>
              <a:rPr sz="2400"/>
              <a:t>Construction works for </a:t>
            </a:r>
            <a:r>
              <a:rPr sz="2400">
                <a:solidFill>
                  <a:srgbClr val="C82506"/>
                </a:solidFill>
              </a:rPr>
              <a:t>split-state</a:t>
            </a:r>
            <a:r>
              <a:rPr sz="2400"/>
              <a:t>    : codeword has two parts which are independently temperable  </a:t>
            </a:r>
            <a:endParaRPr sz="2400"/>
          </a:p>
          <a:p>
            <a:pPr lvl="0" marL="444500" indent="-444500" algn="l">
              <a:buSzPct val="75000"/>
              <a:buChar char="•"/>
              <a:defRPr sz="1800"/>
            </a:pPr>
            <a:r>
              <a:rPr sz="2400"/>
              <a:t>Needs </a:t>
            </a:r>
            <a:r>
              <a:rPr sz="2400">
                <a:solidFill>
                  <a:srgbClr val="C82506"/>
                </a:solidFill>
              </a:rPr>
              <a:t>Common Random String</a:t>
            </a:r>
            <a:endParaRPr sz="2400">
              <a:solidFill>
                <a:srgbClr val="C82506"/>
              </a:solidFill>
            </a:endParaRPr>
          </a:p>
          <a:p>
            <a:pPr lvl="0" marL="444500" indent="-444500" algn="l">
              <a:buSzPct val="75000"/>
              <a:buChar char="•"/>
              <a:defRPr sz="1800"/>
            </a:pPr>
            <a:r>
              <a:rPr sz="2400"/>
              <a:t>Needs </a:t>
            </a:r>
            <a:r>
              <a:rPr sz="2400">
                <a:solidFill>
                  <a:srgbClr val="C82506"/>
                </a:solidFill>
              </a:rPr>
              <a:t>self-destruct</a:t>
            </a:r>
          </a:p>
        </p:txBody>
      </p:sp>
      <p:pic>
        <p:nvPicPr>
          <p:cNvPr id="398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96228" y="5683200"/>
            <a:ext cx="268223" cy="241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after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5" grpId="2"/>
      <p:bldP build="whole" bldLvl="1" animBg="1" rev="0" advAuto="0" spid="394" grpId="1"/>
      <p:bldP build="whole" bldLvl="1" animBg="1" rev="0" advAuto="0" spid="398" grpId="4"/>
      <p:bldP build="whole" bldLvl="1" animBg="1" rev="0" advAuto="0" spid="396" grpId="5"/>
      <p:bldP build="p" bldLvl="5" animBg="1" rev="0" advAuto="0" spid="397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/>
          <p:nvPr>
            <p:ph type="title" idx="4294967295"/>
          </p:nvPr>
        </p:nvSpPr>
        <p:spPr>
          <a:xfrm>
            <a:off x="558800" y="-241300"/>
            <a:ext cx="11099800" cy="2159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lvl="0" algn="ctr" defTabSz="584200">
              <a:lnSpc>
                <a:spcPct val="100000"/>
              </a:lnSpc>
              <a:defRPr cap="none" sz="1800">
                <a:solidFill>
                  <a:srgbClr val="000000"/>
                </a:solidFill>
              </a:defRPr>
            </a:pPr>
            <a:r>
              <a:rPr sz="4500">
                <a:latin typeface="+mn-lt"/>
                <a:ea typeface="+mn-ea"/>
                <a:cs typeface="+mn-cs"/>
                <a:sym typeface="Helvetica Light"/>
              </a:rPr>
              <a:t>Implementing </a:t>
            </a:r>
            <a:r>
              <a:rPr sz="4500">
                <a:latin typeface="+mn-lt"/>
                <a:ea typeface="+mn-ea"/>
                <a:cs typeface="+mn-cs"/>
                <a:sym typeface="Helvetica Light"/>
              </a:rPr>
              <a:t>vNA via FMNV14 code </a:t>
            </a:r>
          </a:p>
        </p:txBody>
      </p:sp>
      <p:sp>
        <p:nvSpPr>
          <p:cNvPr id="401" name="Shape 401"/>
          <p:cNvSpPr/>
          <p:nvPr/>
        </p:nvSpPr>
        <p:spPr>
          <a:xfrm>
            <a:off x="259965" y="7670619"/>
            <a:ext cx="8484369" cy="12700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marL="740833" indent="-296333" algn="l">
              <a:buSzPct val="75000"/>
              <a:buChar char="•"/>
              <a:defRPr sz="1800"/>
            </a:pPr>
            <a:r>
              <a:rPr sz="2200">
                <a:solidFill>
                  <a:srgbClr val="C82506"/>
                </a:solidFill>
              </a:rPr>
              <a:t>CRS</a:t>
            </a:r>
            <a:r>
              <a:rPr sz="2200">
                <a:solidFill>
                  <a:srgbClr val="0B5D18"/>
                </a:solidFill>
              </a:rPr>
              <a:t> is part of description and hardwired.</a:t>
            </a:r>
            <a:endParaRPr sz="2200">
              <a:solidFill>
                <a:srgbClr val="0B5D18"/>
              </a:solidFill>
            </a:endParaRPr>
          </a:p>
          <a:p>
            <a:pPr lvl="1" marL="740833" indent="-296333" algn="l">
              <a:buSzPct val="75000"/>
              <a:buChar char="•"/>
              <a:defRPr sz="1800"/>
            </a:pPr>
            <a:r>
              <a:rPr sz="2200">
                <a:solidFill>
                  <a:srgbClr val="0B5D18"/>
                </a:solidFill>
              </a:rPr>
              <a:t>stores one untamperable special purpose bit.</a:t>
            </a:r>
          </a:p>
        </p:txBody>
      </p:sp>
      <p:sp>
        <p:nvSpPr>
          <p:cNvPr id="402" name="Shape 402"/>
          <p:cNvSpPr/>
          <p:nvPr/>
        </p:nvSpPr>
        <p:spPr>
          <a:xfrm>
            <a:off x="3432911" y="2406650"/>
            <a:ext cx="4183178" cy="4953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(P”[i][1],P”[i][2])&lt;—ENC(P’[i])</a:t>
            </a:r>
          </a:p>
        </p:txBody>
      </p:sp>
      <p:grpSp>
        <p:nvGrpSpPr>
          <p:cNvPr id="453" name="Group 453"/>
          <p:cNvGrpSpPr/>
          <p:nvPr/>
        </p:nvGrpSpPr>
        <p:grpSpPr>
          <a:xfrm>
            <a:off x="1549400" y="2024790"/>
            <a:ext cx="9556002" cy="5087211"/>
            <a:chOff x="1217650" y="0"/>
            <a:chExt cx="9556001" cy="5087209"/>
          </a:xfrm>
        </p:grpSpPr>
        <p:grpSp>
          <p:nvGrpSpPr>
            <p:cNvPr id="450" name="Group 450"/>
            <p:cNvGrpSpPr/>
            <p:nvPr/>
          </p:nvGrpSpPr>
          <p:grpSpPr>
            <a:xfrm>
              <a:off x="1217650" y="0"/>
              <a:ext cx="9556002" cy="5087210"/>
              <a:chOff x="1217650" y="0"/>
              <a:chExt cx="9556001" cy="5087209"/>
            </a:xfrm>
          </p:grpSpPr>
          <p:grpSp>
            <p:nvGrpSpPr>
              <p:cNvPr id="448" name="Group 448"/>
              <p:cNvGrpSpPr/>
              <p:nvPr/>
            </p:nvGrpSpPr>
            <p:grpSpPr>
              <a:xfrm>
                <a:off x="1217650" y="0"/>
                <a:ext cx="9556002" cy="5087210"/>
                <a:chOff x="1217650" y="0"/>
                <a:chExt cx="9556000" cy="5087209"/>
              </a:xfrm>
            </p:grpSpPr>
            <p:grpSp>
              <p:nvGrpSpPr>
                <p:cNvPr id="446" name="Group 446"/>
                <p:cNvGrpSpPr/>
                <p:nvPr/>
              </p:nvGrpSpPr>
              <p:grpSpPr>
                <a:xfrm>
                  <a:off x="1217650" y="758414"/>
                  <a:ext cx="7924801" cy="4328796"/>
                  <a:chOff x="1217650" y="0"/>
                  <a:chExt cx="7924800" cy="4328795"/>
                </a:xfrm>
              </p:grpSpPr>
              <p:pic>
                <p:nvPicPr>
                  <p:cNvPr id="403" name=""/>
                  <p:cNvPicPr/>
                  <p:nvPr/>
                </p:nvPicPr>
                <p:blipFill>
                  <a:blip r:embed="rId2">
                    <a:extLst/>
                  </a:blip>
                  <a:stretch>
                    <a:fillRect/>
                  </a:stretch>
                </p:blipFill>
                <p:spPr>
                  <a:xfrm>
                    <a:off x="5812069" y="2370025"/>
                    <a:ext cx="2374679" cy="437046"/>
                  </a:xfrm>
                  <a:prstGeom prst="rect">
                    <a:avLst/>
                  </a:prstGeom>
                  <a:effectLst>
                    <a:outerShdw sx="100000" sy="100000" kx="0" ky="0" algn="b" rotWithShape="0" blurRad="50800" dist="12700" dir="0">
                      <a:srgbClr val="000000">
                        <a:alpha val="50000"/>
                      </a:srgbClr>
                    </a:outerShdw>
                  </a:effectLst>
                </p:spPr>
              </p:pic>
              <p:pic>
                <p:nvPicPr>
                  <p:cNvPr id="404" name="image16.png"/>
                  <p:cNvPicPr/>
                  <p:nvPr/>
                </p:nvPicPr>
                <p:blipFill>
                  <a:blip r:embed="rId3">
                    <a:extLst/>
                  </a:blip>
                  <a:stretch>
                    <a:fillRect/>
                  </a:stretch>
                </p:blipFill>
                <p:spPr>
                  <a:xfrm rot="10800000">
                    <a:off x="6573312" y="1599745"/>
                    <a:ext cx="819064" cy="98287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405" name=""/>
                  <p:cNvPicPr/>
                  <p:nvPr/>
                </p:nvPicPr>
                <p:blipFill>
                  <a:blip r:embed="rId4">
                    <a:extLst/>
                  </a:blip>
                  <a:stretch>
                    <a:fillRect/>
                  </a:stretch>
                </p:blipFill>
                <p:spPr>
                  <a:xfrm>
                    <a:off x="2256069" y="2370025"/>
                    <a:ext cx="2374679" cy="437046"/>
                  </a:xfrm>
                  <a:prstGeom prst="rect">
                    <a:avLst/>
                  </a:prstGeom>
                  <a:effectLst>
                    <a:outerShdw sx="100000" sy="100000" kx="0" ky="0" algn="b" rotWithShape="0" blurRad="50800" dist="12700" dir="0">
                      <a:srgbClr val="000000">
                        <a:alpha val="50000"/>
                      </a:srgbClr>
                    </a:outerShdw>
                  </a:effectLst>
                </p:spPr>
              </p:pic>
              <p:pic>
                <p:nvPicPr>
                  <p:cNvPr id="406" name="MathTypeEquation.pdf"/>
                  <p:cNvPicPr/>
                  <p:nvPr/>
                </p:nvPicPr>
                <p:blipFill>
                  <a:blip r:embed="rId5">
                    <a:extLst/>
                  </a:blip>
                  <a:stretch>
                    <a:fillRect/>
                  </a:stretch>
                </p:blipFill>
                <p:spPr>
                  <a:xfrm>
                    <a:off x="4932400" y="563245"/>
                    <a:ext cx="114301" cy="16510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sp>
                <p:nvSpPr>
                  <p:cNvPr id="407" name="Shape 407"/>
                  <p:cNvSpPr/>
                  <p:nvPr/>
                </p:nvSpPr>
                <p:spPr>
                  <a:xfrm>
                    <a:off x="4443450" y="1890395"/>
                    <a:ext cx="1435101" cy="139630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10800"/>
                        </a:moveTo>
                        <a:lnTo>
                          <a:pt x="10800" y="21600"/>
                        </a:lnTo>
                        <a:lnTo>
                          <a:pt x="21600" y="10800"/>
                        </a:lnTo>
                        <a:lnTo>
                          <a:pt x="10800" y="0"/>
                        </a:lnTo>
                        <a:close/>
                      </a:path>
                    </a:pathLst>
                  </a:custGeom>
                  <a:blipFill rotWithShape="1">
                    <a:blip r:embed="rId6"/>
                    <a:srcRect l="0" t="0" r="0" b="0"/>
                    <a:tile tx="0" ty="0" sx="100000" sy="100000" flip="none" algn="tl"/>
                  </a:blipFill>
                  <a:ln w="12700" cap="flat">
                    <a:noFill/>
                    <a:miter lim="400000"/>
                  </a:ln>
                  <a:effectLst>
                    <a:outerShdw sx="100000" sy="100000" kx="0" ky="0" algn="b" rotWithShape="0" blurRad="38100" dist="25400" dir="5400000">
                      <a:srgbClr val="000000">
                        <a:alpha val="50000"/>
                      </a:srgbClr>
                    </a:outerShdw>
                  </a:effectLst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lvl="0">
                      <a:defRPr sz="2400">
                        <a:solidFill>
                          <a:srgbClr val="FFFFFF"/>
                        </a:solidFill>
                      </a:defRPr>
                    </a:pPr>
                  </a:p>
                </p:txBody>
              </p:sp>
              <p:grpSp>
                <p:nvGrpSpPr>
                  <p:cNvPr id="412" name="Group 412"/>
                  <p:cNvGrpSpPr/>
                  <p:nvPr/>
                </p:nvGrpSpPr>
                <p:grpSpPr>
                  <a:xfrm>
                    <a:off x="1217650" y="1064894"/>
                    <a:ext cx="1270001" cy="1409701"/>
                    <a:chOff x="0" y="25400"/>
                    <a:chExt cx="1270000" cy="1409700"/>
                  </a:xfrm>
                </p:grpSpPr>
                <p:sp>
                  <p:nvSpPr>
                    <p:cNvPr id="408" name="Shape 408"/>
                    <p:cNvSpPr/>
                    <p:nvPr/>
                  </p:nvSpPr>
                  <p:spPr>
                    <a:xfrm>
                      <a:off x="0" y="25400"/>
                      <a:ext cx="1270000" cy="355600"/>
                    </a:xfrm>
                    <a:prstGeom prst="rect">
                      <a:avLst/>
                    </a:prstGeom>
                    <a:blipFill rotWithShape="1">
                      <a:blip r:embed="rId7"/>
                      <a:srcRect l="0" t="0" r="0" b="0"/>
                      <a:tile tx="0" ty="0" sx="100000" sy="100000" flip="none" algn="tl"/>
                    </a:blipFill>
                    <a:ln w="3175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>
                      <a:outerShdw sx="100000" sy="100000" kx="0" ky="0" algn="b" rotWithShape="0" blurRad="38100" dist="25400" dir="5400000">
                        <a:srgbClr val="000000">
                          <a:alpha val="50000"/>
                        </a:srgbClr>
                      </a:outerShdw>
                    </a:effectLst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2400">
                          <a:solidFill>
                            <a:srgbClr val="FFFFFF"/>
                          </a:solidFill>
                        </a:defRPr>
                      </a:pPr>
                    </a:p>
                  </p:txBody>
                </p:sp>
                <p:sp>
                  <p:nvSpPr>
                    <p:cNvPr id="409" name="Shape 409"/>
                    <p:cNvSpPr/>
                    <p:nvPr/>
                  </p:nvSpPr>
                  <p:spPr>
                    <a:xfrm>
                      <a:off x="0" y="381000"/>
                      <a:ext cx="1270000" cy="355600"/>
                    </a:xfrm>
                    <a:prstGeom prst="rect">
                      <a:avLst/>
                    </a:prstGeom>
                    <a:blipFill rotWithShape="1">
                      <a:blip r:embed="rId7"/>
                      <a:srcRect l="0" t="0" r="0" b="0"/>
                      <a:tile tx="0" ty="0" sx="100000" sy="100000" flip="none" algn="tl"/>
                    </a:blipFill>
                    <a:ln w="3175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>
                      <a:outerShdw sx="100000" sy="100000" kx="0" ky="0" algn="b" rotWithShape="0" blurRad="38100" dist="25400" dir="5400000">
                        <a:srgbClr val="000000">
                          <a:alpha val="50000"/>
                        </a:srgbClr>
                      </a:outerShdw>
                    </a:effectLst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2400">
                          <a:solidFill>
                            <a:srgbClr val="FFFFFF"/>
                          </a:solidFill>
                        </a:defRPr>
                      </a:pPr>
                    </a:p>
                  </p:txBody>
                </p:sp>
                <p:sp>
                  <p:nvSpPr>
                    <p:cNvPr id="410" name="Shape 410"/>
                    <p:cNvSpPr/>
                    <p:nvPr/>
                  </p:nvSpPr>
                  <p:spPr>
                    <a:xfrm>
                      <a:off x="0" y="736600"/>
                      <a:ext cx="1270000" cy="355600"/>
                    </a:xfrm>
                    <a:prstGeom prst="rect">
                      <a:avLst/>
                    </a:prstGeom>
                    <a:blipFill rotWithShape="1">
                      <a:blip r:embed="rId7"/>
                      <a:srcRect l="0" t="0" r="0" b="0"/>
                      <a:tile tx="0" ty="0" sx="100000" sy="100000" flip="none" algn="tl"/>
                    </a:blipFill>
                    <a:ln w="3175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>
                      <a:outerShdw sx="100000" sy="100000" kx="0" ky="0" algn="b" rotWithShape="0" blurRad="38100" dist="25400" dir="5400000">
                        <a:srgbClr val="000000">
                          <a:alpha val="50000"/>
                        </a:srgbClr>
                      </a:outerShdw>
                    </a:effectLst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2400">
                          <a:solidFill>
                            <a:srgbClr val="FFFFFF"/>
                          </a:solidFill>
                        </a:defRPr>
                      </a:pPr>
                    </a:p>
                  </p:txBody>
                </p:sp>
                <p:sp>
                  <p:nvSpPr>
                    <p:cNvPr id="411" name="Shape 411"/>
                    <p:cNvSpPr/>
                    <p:nvPr/>
                  </p:nvSpPr>
                  <p:spPr>
                    <a:xfrm>
                      <a:off x="0" y="1079500"/>
                      <a:ext cx="1270000" cy="355600"/>
                    </a:xfrm>
                    <a:prstGeom prst="rect">
                      <a:avLst/>
                    </a:prstGeom>
                    <a:blipFill rotWithShape="1">
                      <a:blip r:embed="rId7"/>
                      <a:srcRect l="0" t="0" r="0" b="0"/>
                      <a:tile tx="0" ty="0" sx="100000" sy="100000" flip="none" algn="tl"/>
                    </a:blipFill>
                    <a:ln w="3175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>
                      <a:outerShdw sx="100000" sy="100000" kx="0" ky="0" algn="b" rotWithShape="0" blurRad="38100" dist="25400" dir="5400000">
                        <a:srgbClr val="000000">
                          <a:alpha val="50000"/>
                        </a:srgbClr>
                      </a:outerShdw>
                    </a:effectLst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2400">
                          <a:solidFill>
                            <a:srgbClr val="FFFFF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413" name="Shape 413"/>
                  <p:cNvSpPr/>
                  <p:nvPr/>
                </p:nvSpPr>
                <p:spPr>
                  <a:xfrm>
                    <a:off x="4732121" y="2322195"/>
                    <a:ext cx="845059" cy="53340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50800" tIns="50800" rIns="50800" bIns="50800" numCol="1" anchor="ctr">
                    <a:spAutoFit/>
                  </a:bodyPr>
                  <a:lstStyle>
                    <a:lvl1pPr>
                      <a:defRPr sz="2800"/>
                    </a:lvl1pPr>
                  </a:lstStyle>
                  <a:p>
                    <a:pPr lvl="0">
                      <a:defRPr sz="1800"/>
                    </a:pPr>
                    <a:r>
                      <a:rPr sz="2800"/>
                      <a:t>CPU</a:t>
                    </a:r>
                  </a:p>
                </p:txBody>
              </p:sp>
              <p:sp>
                <p:nvSpPr>
                  <p:cNvPr id="414" name="Shape 414"/>
                  <p:cNvSpPr/>
                  <p:nvPr/>
                </p:nvSpPr>
                <p:spPr>
                  <a:xfrm>
                    <a:off x="1323529" y="3871595"/>
                    <a:ext cx="905842" cy="43180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50800" tIns="50800" rIns="50800" bIns="50800" numCol="1" anchor="ctr">
                    <a:spAutoFit/>
                  </a:bodyPr>
                  <a:lstStyle>
                    <a:lvl1pPr>
                      <a:defRPr sz="2200"/>
                    </a:lvl1pPr>
                  </a:lstStyle>
                  <a:p>
                    <a:pPr lvl="0">
                      <a:defRPr sz="1800"/>
                    </a:pPr>
                    <a:r>
                      <a:rPr sz="2200"/>
                      <a:t>Disk-1</a:t>
                    </a:r>
                  </a:p>
                </p:txBody>
              </p:sp>
              <p:sp>
                <p:nvSpPr>
                  <p:cNvPr id="415" name="Shape 415"/>
                  <p:cNvSpPr/>
                  <p:nvPr/>
                </p:nvSpPr>
                <p:spPr>
                  <a:xfrm>
                    <a:off x="3129596" y="2715895"/>
                    <a:ext cx="595708" cy="43180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50800" tIns="50800" rIns="50800" bIns="50800" numCol="1" anchor="ctr">
                    <a:spAutoFit/>
                  </a:bodyPr>
                  <a:lstStyle>
                    <a:lvl1pPr>
                      <a:defRPr sz="2200"/>
                    </a:lvl1pPr>
                  </a:lstStyle>
                  <a:p>
                    <a:pPr lvl="0">
                      <a:defRPr sz="1800"/>
                    </a:pPr>
                    <a:r>
                      <a:rPr sz="2200"/>
                      <a:t>Bus</a:t>
                    </a:r>
                  </a:p>
                </p:txBody>
              </p:sp>
              <p:grpSp>
                <p:nvGrpSpPr>
                  <p:cNvPr id="418" name="Group 418"/>
                  <p:cNvGrpSpPr/>
                  <p:nvPr/>
                </p:nvGrpSpPr>
                <p:grpSpPr>
                  <a:xfrm>
                    <a:off x="1231112" y="1026795"/>
                    <a:ext cx="1001777" cy="749301"/>
                    <a:chOff x="-176402" y="1193800"/>
                    <a:chExt cx="1001775" cy="749300"/>
                  </a:xfrm>
                </p:grpSpPr>
                <p:sp>
                  <p:nvSpPr>
                    <p:cNvPr id="416" name="Shape 416"/>
                    <p:cNvSpPr/>
                    <p:nvPr/>
                  </p:nvSpPr>
                  <p:spPr>
                    <a:xfrm>
                      <a:off x="-163704" y="1193800"/>
                      <a:ext cx="989077" cy="40640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none" lIns="50800" tIns="50800" rIns="50800" bIns="50800" numCol="1" anchor="ctr">
                      <a:spAutoFit/>
                    </a:bodyPr>
                    <a:lstStyle>
                      <a:lvl1pPr>
                        <a:defRPr sz="2000"/>
                      </a:lvl1pPr>
                    </a:lstStyle>
                    <a:p>
                      <a:pPr lvl="0">
                        <a:defRPr sz="1800"/>
                      </a:pPr>
                      <a:r>
                        <a:rPr sz="2000"/>
                        <a:t>P”[1][1]</a:t>
                      </a:r>
                    </a:p>
                  </p:txBody>
                </p:sp>
                <p:sp>
                  <p:nvSpPr>
                    <p:cNvPr id="417" name="Shape 417"/>
                    <p:cNvSpPr/>
                    <p:nvPr/>
                  </p:nvSpPr>
                  <p:spPr>
                    <a:xfrm>
                      <a:off x="-176404" y="1536700"/>
                      <a:ext cx="989077" cy="40640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none" lIns="50800" tIns="50800" rIns="50800" bIns="50800" numCol="1" anchor="ctr">
                      <a:spAutoFit/>
                    </a:bodyPr>
                    <a:lstStyle>
                      <a:lvl1pPr>
                        <a:defRPr sz="2000"/>
                      </a:lvl1pPr>
                    </a:lstStyle>
                    <a:p>
                      <a:pPr lvl="0">
                        <a:defRPr sz="1800"/>
                      </a:pPr>
                      <a:r>
                        <a:rPr sz="2000"/>
                        <a:t>P”[2][1]</a:t>
                      </a:r>
                    </a:p>
                  </p:txBody>
                </p:sp>
              </p:grpSp>
              <p:pic>
                <p:nvPicPr>
                  <p:cNvPr id="419" name="image25.jpg"/>
                  <p:cNvPicPr/>
                  <p:nvPr/>
                </p:nvPicPr>
                <p:blipFill>
                  <a:blip r:embed="rId8">
                    <a:extLst/>
                  </a:blip>
                  <a:stretch>
                    <a:fillRect/>
                  </a:stretch>
                </p:blipFill>
                <p:spPr>
                  <a:xfrm flipH="1" rot="5401919">
                    <a:off x="1338822" y="174584"/>
                    <a:ext cx="973857" cy="625037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420" name="image16.png"/>
                  <p:cNvPicPr/>
                  <p:nvPr/>
                </p:nvPicPr>
                <p:blipFill>
                  <a:blip r:embed="rId3">
                    <a:extLst/>
                  </a:blip>
                  <a:stretch>
                    <a:fillRect/>
                  </a:stretch>
                </p:blipFill>
                <p:spPr>
                  <a:xfrm rot="10800000">
                    <a:off x="3017312" y="1599745"/>
                    <a:ext cx="819064" cy="98287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grpSp>
                <p:nvGrpSpPr>
                  <p:cNvPr id="424" name="Group 424"/>
                  <p:cNvGrpSpPr/>
                  <p:nvPr/>
                </p:nvGrpSpPr>
                <p:grpSpPr>
                  <a:xfrm>
                    <a:off x="4098937" y="1306194"/>
                    <a:ext cx="2086026" cy="2140026"/>
                    <a:chOff x="0" y="0"/>
                    <a:chExt cx="2086025" cy="2140024"/>
                  </a:xfrm>
                </p:grpSpPr>
                <p:pic>
                  <p:nvPicPr>
                    <p:cNvPr id="421" name=""/>
                    <p:cNvPicPr/>
                    <p:nvPr/>
                  </p:nvPicPr>
                  <p:blipFill>
                    <a:blip r:embed="rId9">
                      <a:extLst/>
                    </a:blip>
                    <a:stretch>
                      <a:fillRect/>
                    </a:stretch>
                  </p:blipFill>
                  <p:spPr>
                    <a:xfrm>
                      <a:off x="103212" y="419100"/>
                      <a:ext cx="1902249" cy="1720925"/>
                    </a:xfrm>
                    <a:prstGeom prst="rect">
                      <a:avLst/>
                    </a:prstGeom>
                    <a:effectLst/>
                  </p:spPr>
                </p:pic>
                <p:sp>
                  <p:nvSpPr>
                    <p:cNvPr id="423" name="Shape 423"/>
                    <p:cNvSpPr/>
                    <p:nvPr/>
                  </p:nvSpPr>
                  <p:spPr>
                    <a:xfrm>
                      <a:off x="0" y="-1"/>
                      <a:ext cx="2086026" cy="43180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none" lIns="50800" tIns="50800" rIns="50800" bIns="50800" numCol="1" anchor="ctr">
                      <a:spAutoFit/>
                    </a:bodyPr>
                    <a:lstStyle>
                      <a:lvl1pPr>
                        <a:defRPr sz="2200"/>
                      </a:lvl1pPr>
                    </a:lstStyle>
                    <a:p>
                      <a:pPr lvl="0">
                        <a:defRPr sz="1800"/>
                      </a:pPr>
                      <a:r>
                        <a:rPr sz="2200"/>
                        <a:t>NO leak/tamper</a:t>
                      </a:r>
                    </a:p>
                  </p:txBody>
                </p:sp>
              </p:grpSp>
              <p:grpSp>
                <p:nvGrpSpPr>
                  <p:cNvPr id="429" name="Group 429"/>
                  <p:cNvGrpSpPr/>
                  <p:nvPr/>
                </p:nvGrpSpPr>
                <p:grpSpPr>
                  <a:xfrm>
                    <a:off x="1217650" y="2474595"/>
                    <a:ext cx="1270001" cy="1409701"/>
                    <a:chOff x="0" y="25400"/>
                    <a:chExt cx="1270000" cy="1409700"/>
                  </a:xfrm>
                </p:grpSpPr>
                <p:sp>
                  <p:nvSpPr>
                    <p:cNvPr id="425" name="Shape 425"/>
                    <p:cNvSpPr/>
                    <p:nvPr/>
                  </p:nvSpPr>
                  <p:spPr>
                    <a:xfrm>
                      <a:off x="0" y="25400"/>
                      <a:ext cx="1270000" cy="355600"/>
                    </a:xfrm>
                    <a:prstGeom prst="rect">
                      <a:avLst/>
                    </a:prstGeom>
                    <a:blipFill rotWithShape="1">
                      <a:blip r:embed="rId7"/>
                      <a:srcRect l="0" t="0" r="0" b="0"/>
                      <a:tile tx="0" ty="0" sx="100000" sy="100000" flip="none" algn="tl"/>
                    </a:blipFill>
                    <a:ln w="3175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>
                      <a:outerShdw sx="100000" sy="100000" kx="0" ky="0" algn="b" rotWithShape="0" blurRad="38100" dist="25400" dir="5400000">
                        <a:srgbClr val="000000">
                          <a:alpha val="50000"/>
                        </a:srgbClr>
                      </a:outerShdw>
                    </a:effectLst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2400">
                          <a:solidFill>
                            <a:srgbClr val="FFFFFF"/>
                          </a:solidFill>
                        </a:defRPr>
                      </a:pPr>
                    </a:p>
                  </p:txBody>
                </p:sp>
                <p:sp>
                  <p:nvSpPr>
                    <p:cNvPr id="426" name="Shape 426"/>
                    <p:cNvSpPr/>
                    <p:nvPr/>
                  </p:nvSpPr>
                  <p:spPr>
                    <a:xfrm>
                      <a:off x="0" y="381000"/>
                      <a:ext cx="1270000" cy="355600"/>
                    </a:xfrm>
                    <a:prstGeom prst="rect">
                      <a:avLst/>
                    </a:prstGeom>
                    <a:blipFill rotWithShape="1">
                      <a:blip r:embed="rId7"/>
                      <a:srcRect l="0" t="0" r="0" b="0"/>
                      <a:tile tx="0" ty="0" sx="100000" sy="100000" flip="none" algn="tl"/>
                    </a:blipFill>
                    <a:ln w="3175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>
                      <a:outerShdw sx="100000" sy="100000" kx="0" ky="0" algn="b" rotWithShape="0" blurRad="38100" dist="25400" dir="5400000">
                        <a:srgbClr val="000000">
                          <a:alpha val="50000"/>
                        </a:srgbClr>
                      </a:outerShdw>
                    </a:effectLst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2400">
                          <a:solidFill>
                            <a:srgbClr val="FFFFFF"/>
                          </a:solidFill>
                        </a:defRPr>
                      </a:pPr>
                    </a:p>
                  </p:txBody>
                </p:sp>
                <p:sp>
                  <p:nvSpPr>
                    <p:cNvPr id="427" name="Shape 427"/>
                    <p:cNvSpPr/>
                    <p:nvPr/>
                  </p:nvSpPr>
                  <p:spPr>
                    <a:xfrm>
                      <a:off x="0" y="736600"/>
                      <a:ext cx="1270000" cy="355600"/>
                    </a:xfrm>
                    <a:prstGeom prst="rect">
                      <a:avLst/>
                    </a:prstGeom>
                    <a:blipFill rotWithShape="1">
                      <a:blip r:embed="rId7"/>
                      <a:srcRect l="0" t="0" r="0" b="0"/>
                      <a:tile tx="0" ty="0" sx="100000" sy="100000" flip="none" algn="tl"/>
                    </a:blipFill>
                    <a:ln w="3175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>
                      <a:outerShdw sx="100000" sy="100000" kx="0" ky="0" algn="b" rotWithShape="0" blurRad="38100" dist="25400" dir="5400000">
                        <a:srgbClr val="000000">
                          <a:alpha val="50000"/>
                        </a:srgbClr>
                      </a:outerShdw>
                    </a:effectLst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2400">
                          <a:solidFill>
                            <a:srgbClr val="FFFFFF"/>
                          </a:solidFill>
                        </a:defRPr>
                      </a:pPr>
                    </a:p>
                  </p:txBody>
                </p:sp>
                <p:sp>
                  <p:nvSpPr>
                    <p:cNvPr id="428" name="Shape 428"/>
                    <p:cNvSpPr/>
                    <p:nvPr/>
                  </p:nvSpPr>
                  <p:spPr>
                    <a:xfrm>
                      <a:off x="0" y="1079500"/>
                      <a:ext cx="1270000" cy="355600"/>
                    </a:xfrm>
                    <a:prstGeom prst="rect">
                      <a:avLst/>
                    </a:prstGeom>
                    <a:blipFill rotWithShape="1">
                      <a:blip r:embed="rId7"/>
                      <a:srcRect l="0" t="0" r="0" b="0"/>
                      <a:tile tx="0" ty="0" sx="100000" sy="100000" flip="none" algn="tl"/>
                    </a:blipFill>
                    <a:ln w="3175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>
                      <a:outerShdw sx="100000" sy="100000" kx="0" ky="0" algn="b" rotWithShape="0" blurRad="38100" dist="25400" dir="5400000">
                        <a:srgbClr val="000000">
                          <a:alpha val="50000"/>
                        </a:srgbClr>
                      </a:outerShdw>
                    </a:effectLst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2400">
                          <a:solidFill>
                            <a:srgbClr val="FFFFFF"/>
                          </a:solidFill>
                        </a:defRPr>
                      </a:pPr>
                    </a:p>
                  </p:txBody>
                </p:sp>
              </p:grpSp>
              <p:grpSp>
                <p:nvGrpSpPr>
                  <p:cNvPr id="440" name="Group 440"/>
                  <p:cNvGrpSpPr/>
                  <p:nvPr/>
                </p:nvGrpSpPr>
                <p:grpSpPr>
                  <a:xfrm>
                    <a:off x="7872450" y="1115694"/>
                    <a:ext cx="1270001" cy="2819401"/>
                    <a:chOff x="0" y="0"/>
                    <a:chExt cx="1270000" cy="2819399"/>
                  </a:xfrm>
                </p:grpSpPr>
                <p:grpSp>
                  <p:nvGrpSpPr>
                    <p:cNvPr id="434" name="Group 434"/>
                    <p:cNvGrpSpPr/>
                    <p:nvPr/>
                  </p:nvGrpSpPr>
                  <p:grpSpPr>
                    <a:xfrm>
                      <a:off x="0" y="0"/>
                      <a:ext cx="1270000" cy="1409700"/>
                      <a:chOff x="0" y="25400"/>
                      <a:chExt cx="1270000" cy="1409700"/>
                    </a:xfrm>
                  </p:grpSpPr>
                  <p:sp>
                    <p:nvSpPr>
                      <p:cNvPr id="430" name="Shape 430"/>
                      <p:cNvSpPr/>
                      <p:nvPr/>
                    </p:nvSpPr>
                    <p:spPr>
                      <a:xfrm>
                        <a:off x="0" y="25400"/>
                        <a:ext cx="1270000" cy="355600"/>
                      </a:xfrm>
                      <a:prstGeom prst="rect">
                        <a:avLst/>
                      </a:prstGeom>
                      <a:blipFill rotWithShape="1">
                        <a:blip r:embed="rId7"/>
                        <a:srcRect l="0" t="0" r="0" b="0"/>
                        <a:tile tx="0" ty="0" sx="100000" sy="100000" flip="none" algn="tl"/>
                      </a:blipFill>
                      <a:ln w="31750" cap="flat">
                        <a:solidFill>
                          <a:srgbClr val="000000"/>
                        </a:solidFill>
                        <a:prstDash val="solid"/>
                        <a:miter lim="400000"/>
                      </a:ln>
                      <a:effectLst>
                        <a:outerShdw sx="100000" sy="100000" kx="0" ky="0" algn="b" rotWithShape="0" blurRad="38100" dist="25400" dir="5400000">
                          <a:srgbClr val="000000">
                            <a:alpha val="50000"/>
                          </a:srgbClr>
                        </a:outerShdw>
                      </a:effectLst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lvl="0">
                          <a:defRPr sz="2400">
                            <a:solidFill>
                              <a:srgbClr val="FFFFFF"/>
                            </a:solidFill>
                          </a:defRPr>
                        </a:pPr>
                      </a:p>
                    </p:txBody>
                  </p:sp>
                  <p:sp>
                    <p:nvSpPr>
                      <p:cNvPr id="431" name="Shape 431"/>
                      <p:cNvSpPr/>
                      <p:nvPr/>
                    </p:nvSpPr>
                    <p:spPr>
                      <a:xfrm>
                        <a:off x="0" y="381000"/>
                        <a:ext cx="1270000" cy="355600"/>
                      </a:xfrm>
                      <a:prstGeom prst="rect">
                        <a:avLst/>
                      </a:prstGeom>
                      <a:blipFill rotWithShape="1">
                        <a:blip r:embed="rId7"/>
                        <a:srcRect l="0" t="0" r="0" b="0"/>
                        <a:tile tx="0" ty="0" sx="100000" sy="100000" flip="none" algn="tl"/>
                      </a:blipFill>
                      <a:ln w="31750" cap="flat">
                        <a:solidFill>
                          <a:srgbClr val="000000"/>
                        </a:solidFill>
                        <a:prstDash val="solid"/>
                        <a:miter lim="400000"/>
                      </a:ln>
                      <a:effectLst>
                        <a:outerShdw sx="100000" sy="100000" kx="0" ky="0" algn="b" rotWithShape="0" blurRad="38100" dist="25400" dir="5400000">
                          <a:srgbClr val="000000">
                            <a:alpha val="50000"/>
                          </a:srgbClr>
                        </a:outerShdw>
                      </a:effectLst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lvl="0">
                          <a:defRPr sz="2400">
                            <a:solidFill>
                              <a:srgbClr val="FFFFFF"/>
                            </a:solidFill>
                          </a:defRPr>
                        </a:pPr>
                      </a:p>
                    </p:txBody>
                  </p:sp>
                  <p:sp>
                    <p:nvSpPr>
                      <p:cNvPr id="432" name="Shape 432"/>
                      <p:cNvSpPr/>
                      <p:nvPr/>
                    </p:nvSpPr>
                    <p:spPr>
                      <a:xfrm>
                        <a:off x="0" y="736600"/>
                        <a:ext cx="1270000" cy="355600"/>
                      </a:xfrm>
                      <a:prstGeom prst="rect">
                        <a:avLst/>
                      </a:prstGeom>
                      <a:blipFill rotWithShape="1">
                        <a:blip r:embed="rId7"/>
                        <a:srcRect l="0" t="0" r="0" b="0"/>
                        <a:tile tx="0" ty="0" sx="100000" sy="100000" flip="none" algn="tl"/>
                      </a:blipFill>
                      <a:ln w="31750" cap="flat">
                        <a:solidFill>
                          <a:srgbClr val="000000"/>
                        </a:solidFill>
                        <a:prstDash val="solid"/>
                        <a:miter lim="400000"/>
                      </a:ln>
                      <a:effectLst>
                        <a:outerShdw sx="100000" sy="100000" kx="0" ky="0" algn="b" rotWithShape="0" blurRad="38100" dist="25400" dir="5400000">
                          <a:srgbClr val="000000">
                            <a:alpha val="50000"/>
                          </a:srgbClr>
                        </a:outerShdw>
                      </a:effectLst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lvl="0">
                          <a:defRPr sz="2400">
                            <a:solidFill>
                              <a:srgbClr val="FFFFFF"/>
                            </a:solidFill>
                          </a:defRPr>
                        </a:pPr>
                      </a:p>
                    </p:txBody>
                  </p:sp>
                  <p:sp>
                    <p:nvSpPr>
                      <p:cNvPr id="433" name="Shape 433"/>
                      <p:cNvSpPr/>
                      <p:nvPr/>
                    </p:nvSpPr>
                    <p:spPr>
                      <a:xfrm>
                        <a:off x="0" y="1079500"/>
                        <a:ext cx="1270000" cy="355600"/>
                      </a:xfrm>
                      <a:prstGeom prst="rect">
                        <a:avLst/>
                      </a:prstGeom>
                      <a:blipFill rotWithShape="1">
                        <a:blip r:embed="rId7"/>
                        <a:srcRect l="0" t="0" r="0" b="0"/>
                        <a:tile tx="0" ty="0" sx="100000" sy="100000" flip="none" algn="tl"/>
                      </a:blipFill>
                      <a:ln w="31750" cap="flat">
                        <a:solidFill>
                          <a:srgbClr val="000000"/>
                        </a:solidFill>
                        <a:prstDash val="solid"/>
                        <a:miter lim="400000"/>
                      </a:ln>
                      <a:effectLst>
                        <a:outerShdw sx="100000" sy="100000" kx="0" ky="0" algn="b" rotWithShape="0" blurRad="38100" dist="25400" dir="5400000">
                          <a:srgbClr val="000000">
                            <a:alpha val="50000"/>
                          </a:srgbClr>
                        </a:outerShdw>
                      </a:effectLst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lvl="0">
                          <a:defRPr sz="2400">
                            <a:solidFill>
                              <a:srgbClr val="FFFFFF"/>
                            </a:solidFill>
                          </a:defRPr>
                        </a:pPr>
                      </a:p>
                    </p:txBody>
                  </p:sp>
                </p:grpSp>
                <p:grpSp>
                  <p:nvGrpSpPr>
                    <p:cNvPr id="439" name="Group 439"/>
                    <p:cNvGrpSpPr/>
                    <p:nvPr/>
                  </p:nvGrpSpPr>
                  <p:grpSpPr>
                    <a:xfrm>
                      <a:off x="0" y="1409699"/>
                      <a:ext cx="1270000" cy="1409701"/>
                      <a:chOff x="0" y="25400"/>
                      <a:chExt cx="1270000" cy="1409700"/>
                    </a:xfrm>
                  </p:grpSpPr>
                  <p:sp>
                    <p:nvSpPr>
                      <p:cNvPr id="435" name="Shape 435"/>
                      <p:cNvSpPr/>
                      <p:nvPr/>
                    </p:nvSpPr>
                    <p:spPr>
                      <a:xfrm>
                        <a:off x="0" y="25400"/>
                        <a:ext cx="1270000" cy="355600"/>
                      </a:xfrm>
                      <a:prstGeom prst="rect">
                        <a:avLst/>
                      </a:prstGeom>
                      <a:blipFill rotWithShape="1">
                        <a:blip r:embed="rId7"/>
                        <a:srcRect l="0" t="0" r="0" b="0"/>
                        <a:tile tx="0" ty="0" sx="100000" sy="100000" flip="none" algn="tl"/>
                      </a:blipFill>
                      <a:ln w="31750" cap="flat">
                        <a:solidFill>
                          <a:srgbClr val="000000"/>
                        </a:solidFill>
                        <a:prstDash val="solid"/>
                        <a:miter lim="400000"/>
                      </a:ln>
                      <a:effectLst>
                        <a:outerShdw sx="100000" sy="100000" kx="0" ky="0" algn="b" rotWithShape="0" blurRad="38100" dist="25400" dir="5400000">
                          <a:srgbClr val="000000">
                            <a:alpha val="50000"/>
                          </a:srgbClr>
                        </a:outerShdw>
                      </a:effectLst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lvl="0">
                          <a:defRPr sz="2400">
                            <a:solidFill>
                              <a:srgbClr val="FFFFFF"/>
                            </a:solidFill>
                          </a:defRPr>
                        </a:pPr>
                      </a:p>
                    </p:txBody>
                  </p:sp>
                  <p:sp>
                    <p:nvSpPr>
                      <p:cNvPr id="436" name="Shape 436"/>
                      <p:cNvSpPr/>
                      <p:nvPr/>
                    </p:nvSpPr>
                    <p:spPr>
                      <a:xfrm>
                        <a:off x="0" y="381000"/>
                        <a:ext cx="1270000" cy="355600"/>
                      </a:xfrm>
                      <a:prstGeom prst="rect">
                        <a:avLst/>
                      </a:prstGeom>
                      <a:blipFill rotWithShape="1">
                        <a:blip r:embed="rId7"/>
                        <a:srcRect l="0" t="0" r="0" b="0"/>
                        <a:tile tx="0" ty="0" sx="100000" sy="100000" flip="none" algn="tl"/>
                      </a:blipFill>
                      <a:ln w="31750" cap="flat">
                        <a:solidFill>
                          <a:srgbClr val="000000"/>
                        </a:solidFill>
                        <a:prstDash val="solid"/>
                        <a:miter lim="400000"/>
                      </a:ln>
                      <a:effectLst>
                        <a:outerShdw sx="100000" sy="100000" kx="0" ky="0" algn="b" rotWithShape="0" blurRad="38100" dist="25400" dir="5400000">
                          <a:srgbClr val="000000">
                            <a:alpha val="50000"/>
                          </a:srgbClr>
                        </a:outerShdw>
                      </a:effectLst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lvl="0">
                          <a:defRPr sz="2400">
                            <a:solidFill>
                              <a:srgbClr val="FFFFFF"/>
                            </a:solidFill>
                          </a:defRPr>
                        </a:pPr>
                      </a:p>
                    </p:txBody>
                  </p:sp>
                  <p:sp>
                    <p:nvSpPr>
                      <p:cNvPr id="437" name="Shape 437"/>
                      <p:cNvSpPr/>
                      <p:nvPr/>
                    </p:nvSpPr>
                    <p:spPr>
                      <a:xfrm>
                        <a:off x="0" y="736600"/>
                        <a:ext cx="1270000" cy="355600"/>
                      </a:xfrm>
                      <a:prstGeom prst="rect">
                        <a:avLst/>
                      </a:prstGeom>
                      <a:blipFill rotWithShape="1">
                        <a:blip r:embed="rId7"/>
                        <a:srcRect l="0" t="0" r="0" b="0"/>
                        <a:tile tx="0" ty="0" sx="100000" sy="100000" flip="none" algn="tl"/>
                      </a:blipFill>
                      <a:ln w="31750" cap="flat">
                        <a:solidFill>
                          <a:srgbClr val="000000"/>
                        </a:solidFill>
                        <a:prstDash val="solid"/>
                        <a:miter lim="400000"/>
                      </a:ln>
                      <a:effectLst>
                        <a:outerShdw sx="100000" sy="100000" kx="0" ky="0" algn="b" rotWithShape="0" blurRad="38100" dist="25400" dir="5400000">
                          <a:srgbClr val="000000">
                            <a:alpha val="50000"/>
                          </a:srgbClr>
                        </a:outerShdw>
                      </a:effectLst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lvl="0">
                          <a:defRPr sz="2400">
                            <a:solidFill>
                              <a:srgbClr val="FFFFFF"/>
                            </a:solidFill>
                          </a:defRPr>
                        </a:pPr>
                      </a:p>
                    </p:txBody>
                  </p:sp>
                  <p:sp>
                    <p:nvSpPr>
                      <p:cNvPr id="438" name="Shape 438"/>
                      <p:cNvSpPr/>
                      <p:nvPr/>
                    </p:nvSpPr>
                    <p:spPr>
                      <a:xfrm>
                        <a:off x="0" y="1079500"/>
                        <a:ext cx="1270000" cy="355600"/>
                      </a:xfrm>
                      <a:prstGeom prst="rect">
                        <a:avLst/>
                      </a:prstGeom>
                      <a:blipFill rotWithShape="1">
                        <a:blip r:embed="rId7"/>
                        <a:srcRect l="0" t="0" r="0" b="0"/>
                        <a:tile tx="0" ty="0" sx="100000" sy="100000" flip="none" algn="tl"/>
                      </a:blipFill>
                      <a:ln w="31750" cap="flat">
                        <a:solidFill>
                          <a:srgbClr val="000000"/>
                        </a:solidFill>
                        <a:prstDash val="solid"/>
                        <a:miter lim="400000"/>
                      </a:ln>
                      <a:effectLst>
                        <a:outerShdw sx="100000" sy="100000" kx="0" ky="0" algn="b" rotWithShape="0" blurRad="38100" dist="25400" dir="5400000">
                          <a:srgbClr val="000000">
                            <a:alpha val="50000"/>
                          </a:srgbClr>
                        </a:outerShdw>
                      </a:effectLst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lvl="0">
                          <a:defRPr sz="2400">
                            <a:solidFill>
                              <a:srgbClr val="FFFFFF"/>
                            </a:solidFill>
                          </a:defRPr>
                        </a:pPr>
                      </a:p>
                    </p:txBody>
                  </p:sp>
                </p:grpSp>
              </p:grpSp>
              <p:grpSp>
                <p:nvGrpSpPr>
                  <p:cNvPr id="443" name="Group 443"/>
                  <p:cNvGrpSpPr/>
                  <p:nvPr/>
                </p:nvGrpSpPr>
                <p:grpSpPr>
                  <a:xfrm>
                    <a:off x="7936712" y="1064895"/>
                    <a:ext cx="1001777" cy="749301"/>
                    <a:chOff x="-176402" y="1193800"/>
                    <a:chExt cx="1001775" cy="749300"/>
                  </a:xfrm>
                </p:grpSpPr>
                <p:sp>
                  <p:nvSpPr>
                    <p:cNvPr id="441" name="Shape 441"/>
                    <p:cNvSpPr/>
                    <p:nvPr/>
                  </p:nvSpPr>
                  <p:spPr>
                    <a:xfrm>
                      <a:off x="-163704" y="1193800"/>
                      <a:ext cx="989077" cy="40640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none" lIns="50800" tIns="50800" rIns="50800" bIns="50800" numCol="1" anchor="ctr">
                      <a:spAutoFit/>
                    </a:bodyPr>
                    <a:lstStyle>
                      <a:lvl1pPr>
                        <a:defRPr sz="2000"/>
                      </a:lvl1pPr>
                    </a:lstStyle>
                    <a:p>
                      <a:pPr lvl="0">
                        <a:defRPr sz="1800"/>
                      </a:pPr>
                      <a:r>
                        <a:rPr sz="2000"/>
                        <a:t>P”[1][2]</a:t>
                      </a:r>
                    </a:p>
                  </p:txBody>
                </p:sp>
                <p:sp>
                  <p:nvSpPr>
                    <p:cNvPr id="442" name="Shape 442"/>
                    <p:cNvSpPr/>
                    <p:nvPr/>
                  </p:nvSpPr>
                  <p:spPr>
                    <a:xfrm>
                      <a:off x="-176404" y="1536700"/>
                      <a:ext cx="989077" cy="40640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none" lIns="50800" tIns="50800" rIns="50800" bIns="50800" numCol="1" anchor="ctr">
                      <a:spAutoFit/>
                    </a:bodyPr>
                    <a:lstStyle>
                      <a:lvl1pPr>
                        <a:defRPr sz="2000"/>
                      </a:lvl1pPr>
                    </a:lstStyle>
                    <a:p>
                      <a:pPr lvl="0">
                        <a:defRPr sz="1800"/>
                      </a:pPr>
                      <a:r>
                        <a:rPr sz="2000"/>
                        <a:t>P”[2][2]</a:t>
                      </a:r>
                    </a:p>
                  </p:txBody>
                </p:sp>
              </p:grpSp>
              <p:sp>
                <p:nvSpPr>
                  <p:cNvPr id="444" name="Shape 444"/>
                  <p:cNvSpPr/>
                  <p:nvPr/>
                </p:nvSpPr>
                <p:spPr>
                  <a:xfrm>
                    <a:off x="6685597" y="2715895"/>
                    <a:ext cx="595707" cy="43180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50800" tIns="50800" rIns="50800" bIns="50800" numCol="1" anchor="ctr">
                    <a:spAutoFit/>
                  </a:bodyPr>
                  <a:lstStyle>
                    <a:lvl1pPr>
                      <a:defRPr sz="2200"/>
                    </a:lvl1pPr>
                  </a:lstStyle>
                  <a:p>
                    <a:pPr lvl="0">
                      <a:defRPr sz="1800"/>
                    </a:pPr>
                    <a:r>
                      <a:rPr sz="2200"/>
                      <a:t>Bus</a:t>
                    </a:r>
                  </a:p>
                </p:txBody>
              </p:sp>
              <p:sp>
                <p:nvSpPr>
                  <p:cNvPr id="445" name="Shape 445"/>
                  <p:cNvSpPr/>
                  <p:nvPr/>
                </p:nvSpPr>
                <p:spPr>
                  <a:xfrm>
                    <a:off x="8054530" y="3896995"/>
                    <a:ext cx="905841" cy="43180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50800" tIns="50800" rIns="50800" bIns="50800" numCol="1" anchor="ctr">
                    <a:spAutoFit/>
                  </a:bodyPr>
                  <a:lstStyle>
                    <a:lvl1pPr>
                      <a:defRPr sz="2200"/>
                    </a:lvl1pPr>
                  </a:lstStyle>
                  <a:p>
                    <a:pPr lvl="0">
                      <a:defRPr sz="1800"/>
                    </a:pPr>
                    <a:r>
                      <a:rPr sz="2200"/>
                      <a:t>Disk-2</a:t>
                    </a:r>
                  </a:p>
                </p:txBody>
              </p:sp>
            </p:grpSp>
            <p:pic>
              <p:nvPicPr>
                <p:cNvPr id="447" name="image14.jpg"/>
                <p:cNvPicPr/>
                <p:nvPr/>
              </p:nvPicPr>
              <p:blipFill>
                <a:blip r:embed="rId10">
                  <a:extLst/>
                </a:blip>
                <a:stretch>
                  <a:fillRect/>
                </a:stretch>
              </p:blipFill>
              <p:spPr>
                <a:xfrm>
                  <a:off x="9286250" y="0"/>
                  <a:ext cx="1487402" cy="165845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pic>
            <p:nvPicPr>
              <p:cNvPr id="449" name="image25.jpg"/>
              <p:cNvPicPr/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 flipH="1" rot="5401919">
                <a:off x="7968222" y="971099"/>
                <a:ext cx="973857" cy="62503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451" name="Shape 451"/>
            <p:cNvSpPr/>
            <p:nvPr/>
          </p:nvSpPr>
          <p:spPr>
            <a:xfrm flipH="1">
              <a:off x="2525750" y="845409"/>
              <a:ext cx="1104901" cy="1323120"/>
            </a:xfrm>
            <a:prstGeom prst="line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452" name="Shape 452"/>
            <p:cNvSpPr/>
            <p:nvPr/>
          </p:nvSpPr>
          <p:spPr>
            <a:xfrm>
              <a:off x="4900650" y="883508"/>
              <a:ext cx="2959100" cy="1236308"/>
            </a:xfrm>
            <a:prstGeom prst="line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</p:grpSp>
      <p:grpSp>
        <p:nvGrpSpPr>
          <p:cNvPr id="456" name="Group 456"/>
          <p:cNvGrpSpPr/>
          <p:nvPr/>
        </p:nvGrpSpPr>
        <p:grpSpPr>
          <a:xfrm>
            <a:off x="6586203" y="4592117"/>
            <a:ext cx="5882131" cy="1821384"/>
            <a:chOff x="0" y="210617"/>
            <a:chExt cx="5882129" cy="1821382"/>
          </a:xfrm>
        </p:grpSpPr>
        <p:sp>
          <p:nvSpPr>
            <p:cNvPr id="454" name="Shape 454"/>
            <p:cNvSpPr/>
            <p:nvPr/>
          </p:nvSpPr>
          <p:spPr>
            <a:xfrm>
              <a:off x="3400911" y="228600"/>
              <a:ext cx="2481219" cy="1803401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marL="222250" indent="-222250" algn="l">
                <a:buSzPct val="75000"/>
                <a:buChar char="•"/>
                <a:defRPr sz="1800"/>
              </a:pPr>
              <a:r>
                <a:t>P’[i] accessed bounded no. of times.</a:t>
              </a:r>
            </a:p>
            <a:p>
              <a:pPr lvl="0" marL="222250" indent="-222250" algn="l">
                <a:buSzPct val="75000"/>
                <a:buChar char="•"/>
                <a:defRPr sz="1800"/>
              </a:pPr>
              <a:r>
                <a:t>CNMC protect against bounded leakage</a:t>
              </a:r>
            </a:p>
          </p:txBody>
        </p:sp>
        <p:sp>
          <p:nvSpPr>
            <p:cNvPr id="455" name="Shape 455"/>
            <p:cNvSpPr/>
            <p:nvPr/>
          </p:nvSpPr>
          <p:spPr>
            <a:xfrm>
              <a:off x="0" y="210617"/>
              <a:ext cx="1732297" cy="934658"/>
            </a:xfrm>
            <a:prstGeom prst="wedgeEllipseCallout">
              <a:avLst>
                <a:gd name="adj1" fmla="val 146657"/>
                <a:gd name="adj2" fmla="val -13535"/>
              </a:avLst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457" name="Shape 457"/>
          <p:cNvSpPr/>
          <p:nvPr/>
        </p:nvSpPr>
        <p:spPr>
          <a:xfrm>
            <a:off x="3968800" y="7372349"/>
            <a:ext cx="825400" cy="469901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 CPU</a:t>
            </a:r>
          </a:p>
        </p:txBody>
      </p:sp>
      <p:grpSp>
        <p:nvGrpSpPr>
          <p:cNvPr id="460" name="Group 460"/>
          <p:cNvGrpSpPr/>
          <p:nvPr/>
        </p:nvGrpSpPr>
        <p:grpSpPr>
          <a:xfrm>
            <a:off x="4140200" y="7150099"/>
            <a:ext cx="7977531" cy="1678676"/>
            <a:chOff x="711200" y="596899"/>
            <a:chExt cx="7977530" cy="1678674"/>
          </a:xfrm>
        </p:grpSpPr>
        <p:sp>
          <p:nvSpPr>
            <p:cNvPr id="458" name="Shape 458"/>
            <p:cNvSpPr/>
            <p:nvPr/>
          </p:nvSpPr>
          <p:spPr>
            <a:xfrm>
              <a:off x="711200" y="1640845"/>
              <a:ext cx="2730500" cy="634730"/>
            </a:xfrm>
            <a:prstGeom prst="wedgeEllipseCallout">
              <a:avLst>
                <a:gd name="adj1" fmla="val 121482"/>
                <a:gd name="adj2" fmla="val -192096"/>
              </a:avLst>
            </a:prstGeom>
            <a:noFill/>
            <a:ln w="63500" cap="flat">
              <a:solidFill>
                <a:srgbClr val="85888D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59" name="Shape 459"/>
            <p:cNvSpPr/>
            <p:nvPr/>
          </p:nvSpPr>
          <p:spPr>
            <a:xfrm>
              <a:off x="5404446" y="596899"/>
              <a:ext cx="3284285" cy="457201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>
                <a:defRPr sz="1800"/>
              </a:pPr>
              <a:r>
                <a:rPr sz="2200"/>
                <a:t>the </a:t>
              </a:r>
              <a:r>
                <a:rPr sz="2200">
                  <a:solidFill>
                    <a:srgbClr val="C82506"/>
                  </a:solidFill>
                </a:rPr>
                <a:t>self-destruct flag</a:t>
              </a: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3" grpId="2"/>
      <p:bldP build="whole" bldLvl="1" animBg="1" rev="0" advAuto="0" spid="401" grpId="3"/>
      <p:bldP build="whole" bldLvl="1" animBg="1" rev="0" advAuto="0" spid="457" grpId="4"/>
      <p:bldP build="whole" bldLvl="1" animBg="1" rev="0" advAuto="0" spid="460" grpId="5"/>
      <p:bldP build="whole" bldLvl="1" animBg="1" rev="0" advAuto="0" spid="402" grpId="1"/>
      <p:bldP build="whole" bldLvl="1" animBg="1" rev="0" advAuto="0" spid="456" grpId="6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pPr lvl="0">
              <a:defRPr sz="1800"/>
            </a:pPr>
            <a:r>
              <a:rPr sz="4500"/>
              <a:t>Summarizing..</a:t>
            </a:r>
          </a:p>
        </p:txBody>
      </p:sp>
      <p:sp>
        <p:nvSpPr>
          <p:cNvPr id="463" name="Shape 463"/>
          <p:cNvSpPr/>
          <p:nvPr/>
        </p:nvSpPr>
        <p:spPr>
          <a:xfrm>
            <a:off x="1384300" y="3120389"/>
            <a:ext cx="11353800" cy="4274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marL="444500" indent="-444500" algn="l">
              <a:lnSpc>
                <a:spcPct val="120000"/>
              </a:lnSpc>
              <a:buSzPct val="75000"/>
              <a:buChar char="•"/>
              <a:defRPr sz="1800"/>
            </a:pPr>
            <a:r>
              <a:rPr sz="2600"/>
              <a:t>We propose a </a:t>
            </a:r>
            <a:r>
              <a:rPr sz="2600">
                <a:solidFill>
                  <a:srgbClr val="C82506"/>
                </a:solidFill>
              </a:rPr>
              <a:t>new framework</a:t>
            </a:r>
            <a:r>
              <a:rPr sz="2600"/>
              <a:t> of protecting computations against tampering (and leakage). </a:t>
            </a:r>
            <a:endParaRPr sz="2600"/>
          </a:p>
          <a:p>
            <a:pPr lvl="0" marL="444500" indent="-444500" algn="l">
              <a:lnSpc>
                <a:spcPct val="120000"/>
              </a:lnSpc>
              <a:buSzPct val="75000"/>
              <a:buChar char="•"/>
              <a:defRPr sz="1800"/>
            </a:pPr>
            <a:r>
              <a:rPr sz="2600"/>
              <a:t>Our architecture can withhold significantly </a:t>
            </a:r>
            <a:r>
              <a:rPr sz="2600">
                <a:solidFill>
                  <a:srgbClr val="C82506"/>
                </a:solidFill>
              </a:rPr>
              <a:t>stronger tampering</a:t>
            </a:r>
            <a:r>
              <a:rPr sz="2600"/>
              <a:t>: (split-state) than the circuit-oriented approach. </a:t>
            </a:r>
            <a:endParaRPr sz="2600"/>
          </a:p>
          <a:p>
            <a:pPr lvl="0" marL="444500" indent="-444500" algn="l">
              <a:lnSpc>
                <a:spcPct val="120000"/>
              </a:lnSpc>
              <a:buSzPct val="75000"/>
              <a:buChar char="•"/>
              <a:defRPr sz="1800"/>
            </a:pPr>
            <a:r>
              <a:rPr sz="2600"/>
              <a:t>Since our transformation from Hybrid to Real uses the CNMC in </a:t>
            </a:r>
            <a:r>
              <a:rPr sz="2600">
                <a:solidFill>
                  <a:srgbClr val="C82506"/>
                </a:solidFill>
              </a:rPr>
              <a:t>blackbox</a:t>
            </a:r>
            <a:r>
              <a:rPr sz="2600"/>
              <a:t> way, better construction will improve the overall construction. </a:t>
            </a:r>
            <a:endParaRPr sz="2600"/>
          </a:p>
          <a:p>
            <a:pPr lvl="0" marL="444500" indent="-444500" algn="l">
              <a:lnSpc>
                <a:spcPct val="120000"/>
              </a:lnSpc>
              <a:buSzPct val="75000"/>
              <a:buChar char="•"/>
              <a:defRPr sz="1800"/>
            </a:pPr>
            <a:r>
              <a:rPr sz="2600"/>
              <a:t>Future direction: </a:t>
            </a:r>
            <a:endParaRPr sz="2600"/>
          </a:p>
          <a:p>
            <a:pPr lvl="1" marL="889000" indent="-444500" algn="l">
              <a:lnSpc>
                <a:spcPct val="120000"/>
              </a:lnSpc>
              <a:buSzPct val="75000"/>
              <a:buChar char="•"/>
              <a:defRPr sz="1800"/>
            </a:pPr>
            <a:r>
              <a:rPr sz="2600"/>
              <a:t>CPU size depends </a:t>
            </a:r>
            <a:r>
              <a:rPr sz="2600">
                <a:solidFill>
                  <a:srgbClr val="C82506"/>
                </a:solidFill>
              </a:rPr>
              <a:t>linearly</a:t>
            </a:r>
            <a:r>
              <a:rPr sz="2600"/>
              <a:t> on sec-param since it has to execute DECODE of CNMC. Can we get constant?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6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C82506"/>
                </a:solidFill>
              </a:rPr>
              <a:t>Thank You !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8"/>
          <p:cNvGrpSpPr/>
          <p:nvPr/>
        </p:nvGrpSpPr>
        <p:grpSpPr>
          <a:xfrm>
            <a:off x="8954620" y="4454402"/>
            <a:ext cx="1823776" cy="2210545"/>
            <a:chOff x="0" y="0"/>
            <a:chExt cx="1823774" cy="2210543"/>
          </a:xfrm>
        </p:grpSpPr>
        <p:sp>
          <p:nvSpPr>
            <p:cNvPr id="56" name="Shape 56"/>
            <p:cNvSpPr/>
            <p:nvPr/>
          </p:nvSpPr>
          <p:spPr>
            <a:xfrm>
              <a:off x="0" y="0"/>
              <a:ext cx="1823775" cy="2210544"/>
            </a:xfrm>
            <a:prstGeom prst="roundRect">
              <a:avLst>
                <a:gd name="adj" fmla="val 16667"/>
              </a:avLst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57" name="image13.jp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8687" y="75432"/>
              <a:ext cx="1328032" cy="1328033"/>
            </a:xfrm>
            <a:prstGeom prst="rect">
              <a:avLst/>
            </a:prstGeom>
            <a:ln w="34925" cap="flat">
              <a:solidFill>
                <a:srgbClr val="FF0000"/>
              </a:solidFill>
              <a:prstDash val="solid"/>
              <a:bevel/>
            </a:ln>
            <a:effectLst/>
          </p:spPr>
        </p:pic>
      </p:grpSp>
      <p:sp>
        <p:nvSpPr>
          <p:cNvPr id="59" name="Shape 59"/>
          <p:cNvSpPr/>
          <p:nvPr>
            <p:ph type="title" idx="4294967295"/>
          </p:nvPr>
        </p:nvSpPr>
        <p:spPr>
          <a:xfrm>
            <a:off x="736600" y="571500"/>
            <a:ext cx="11099800" cy="2159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ctr" defTabSz="584200">
              <a:lnSpc>
                <a:spcPct val="100000"/>
              </a:lnSpc>
              <a:defRPr cap="none" sz="4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4500"/>
              <a:t>Physical Attack on implementations</a:t>
            </a:r>
          </a:p>
        </p:txBody>
      </p:sp>
      <p:sp>
        <p:nvSpPr>
          <p:cNvPr id="60" name="Shape 60"/>
          <p:cNvSpPr/>
          <p:nvPr>
            <p:ph type="body" idx="4294967295"/>
          </p:nvPr>
        </p:nvSpPr>
        <p:spPr>
          <a:xfrm>
            <a:off x="764620" y="3034198"/>
            <a:ext cx="4916489" cy="5532439"/>
          </a:xfrm>
          <a:prstGeom prst="rect">
            <a:avLst/>
          </a:prstGeom>
          <a:ln w="25400">
            <a:solidFill/>
          </a:ln>
        </p:spPr>
        <p:txBody>
          <a:bodyPr>
            <a:normAutofit fontScale="100000" lnSpcReduction="0"/>
          </a:bodyPr>
          <a:lstStyle/>
          <a:p>
            <a:pPr lvl="0" mar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04040"/>
                </a:solidFill>
              </a:rPr>
              <a:t>Traditional Crypto:</a:t>
            </a:r>
            <a:endParaRPr sz="2400">
              <a:solidFill>
                <a:srgbClr val="404040"/>
              </a:solidFill>
            </a:endParaRPr>
          </a:p>
          <a:p>
            <a:pPr lvl="0" mar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04040"/>
                </a:solidFill>
              </a:rPr>
              <a:t>Blackbox</a:t>
            </a:r>
          </a:p>
        </p:txBody>
      </p:sp>
      <p:pic>
        <p:nvPicPr>
          <p:cNvPr id="61" name="image14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98199" y="4971190"/>
            <a:ext cx="1487402" cy="1658455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62"/>
          <p:cNvSpPr/>
          <p:nvPr/>
        </p:nvSpPr>
        <p:spPr>
          <a:xfrm>
            <a:off x="1261044" y="4346452"/>
            <a:ext cx="1947764" cy="2426445"/>
          </a:xfrm>
          <a:prstGeom prst="roundRect">
            <a:avLst>
              <a:gd name="adj" fmla="val 16667"/>
            </a:avLst>
          </a:prstGeom>
          <a:solidFill/>
          <a:ln w="3175">
            <a:solidFill>
              <a:srgbClr val="808092"/>
            </a:solidFill>
            <a:round/>
          </a:ln>
        </p:spPr>
        <p:txBody>
          <a:bodyPr lIns="45719" rIns="45719"/>
          <a:lstStyle/>
          <a:p>
            <a:pPr lvl="0" algn="l" defTabSz="914400">
              <a:lnSpc>
                <a:spcPts val="3600"/>
              </a:lnSpc>
              <a:defRPr>
                <a:latin typeface="AU Passata"/>
                <a:ea typeface="AU Passata"/>
                <a:cs typeface="AU Passata"/>
                <a:sym typeface="AU Passata"/>
              </a:defRPr>
            </a:pPr>
          </a:p>
        </p:txBody>
      </p:sp>
      <p:grpSp>
        <p:nvGrpSpPr>
          <p:cNvPr id="65" name="Group 65"/>
          <p:cNvGrpSpPr/>
          <p:nvPr/>
        </p:nvGrpSpPr>
        <p:grpSpPr>
          <a:xfrm>
            <a:off x="1088667" y="5310184"/>
            <a:ext cx="1987718" cy="980467"/>
            <a:chOff x="0" y="0"/>
            <a:chExt cx="1987717" cy="980466"/>
          </a:xfrm>
        </p:grpSpPr>
        <p:sp>
          <p:nvSpPr>
            <p:cNvPr id="63" name="Shape 63"/>
            <p:cNvSpPr/>
            <p:nvPr/>
          </p:nvSpPr>
          <p:spPr>
            <a:xfrm>
              <a:off x="0" y="0"/>
              <a:ext cx="1987718" cy="975190"/>
            </a:xfrm>
            <a:prstGeom prst="rect">
              <a:avLst/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algn="l" defTabSz="914400">
                <a:lnSpc>
                  <a:spcPts val="3600"/>
                </a:lnSpc>
                <a:defRPr>
                  <a:latin typeface="AU Passata"/>
                  <a:ea typeface="AU Passata"/>
                  <a:cs typeface="AU Passata"/>
                  <a:sym typeface="AU Passata"/>
                </a:defRPr>
              </a:pPr>
            </a:p>
          </p:txBody>
        </p:sp>
        <p:sp>
          <p:nvSpPr>
            <p:cNvPr id="64" name="Shape 64"/>
            <p:cNvSpPr/>
            <p:nvPr/>
          </p:nvSpPr>
          <p:spPr>
            <a:xfrm>
              <a:off x="0" y="0"/>
              <a:ext cx="1987718" cy="9804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914400">
                <a:lnSpc>
                  <a:spcPts val="3600"/>
                </a:lnSpc>
                <a:defRPr>
                  <a:latin typeface="AU Passata"/>
                  <a:ea typeface="AU Passata"/>
                  <a:cs typeface="AU Passata"/>
                  <a:sym typeface="AU Passata"/>
                </a:defRPr>
              </a:lvl1pPr>
            </a:lstStyle>
            <a:p>
              <a:pPr lvl="0">
                <a:defRPr sz="1800"/>
              </a:pPr>
              <a:r>
                <a:rPr sz="3600"/>
                <a:t> </a:t>
              </a: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2611776" y="6705660"/>
            <a:ext cx="1950939" cy="731561"/>
            <a:chOff x="0" y="0"/>
            <a:chExt cx="1950938" cy="731560"/>
          </a:xfrm>
        </p:grpSpPr>
        <p:sp>
          <p:nvSpPr>
            <p:cNvPr id="66" name="Shape 66"/>
            <p:cNvSpPr/>
            <p:nvPr/>
          </p:nvSpPr>
          <p:spPr>
            <a:xfrm>
              <a:off x="0" y="0"/>
              <a:ext cx="1950939" cy="731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21" fill="norm" stroke="1" extrusionOk="0">
                  <a:moveTo>
                    <a:pt x="19875" y="0"/>
                  </a:moveTo>
                  <a:lnTo>
                    <a:pt x="21600" y="5155"/>
                  </a:lnTo>
                  <a:lnTo>
                    <a:pt x="20588" y="5155"/>
                  </a:lnTo>
                  <a:lnTo>
                    <a:pt x="20588" y="5155"/>
                  </a:lnTo>
                  <a:cubicBezTo>
                    <a:pt x="19417" y="15066"/>
                    <a:pt x="15098" y="21600"/>
                    <a:pt x="10444" y="20501"/>
                  </a:cubicBezTo>
                  <a:lnTo>
                    <a:pt x="10444" y="20501"/>
                  </a:lnTo>
                  <a:cubicBezTo>
                    <a:pt x="14347" y="19580"/>
                    <a:pt x="17581" y="13467"/>
                    <a:pt x="18563" y="5155"/>
                  </a:cubicBezTo>
                  <a:lnTo>
                    <a:pt x="17550" y="5155"/>
                  </a:lnTo>
                  <a:close/>
                  <a:moveTo>
                    <a:pt x="9431" y="20620"/>
                  </a:moveTo>
                  <a:cubicBezTo>
                    <a:pt x="4222" y="20620"/>
                    <a:pt x="0" y="11388"/>
                    <a:pt x="0" y="0"/>
                  </a:cubicBezTo>
                  <a:lnTo>
                    <a:pt x="2025" y="0"/>
                  </a:lnTo>
                  <a:lnTo>
                    <a:pt x="2025" y="0"/>
                  </a:lnTo>
                  <a:cubicBezTo>
                    <a:pt x="2025" y="11388"/>
                    <a:pt x="6247" y="20620"/>
                    <a:pt x="11456" y="20620"/>
                  </a:cubicBezTo>
                  <a:close/>
                </a:path>
              </a:pathLst>
            </a:custGeom>
            <a:solidFill>
              <a:srgbClr val="80809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algn="l" defTabSz="914400">
                <a:lnSpc>
                  <a:spcPts val="3600"/>
                </a:lnSpc>
                <a:defRPr>
                  <a:latin typeface="AU Passata"/>
                  <a:ea typeface="AU Passata"/>
                  <a:cs typeface="AU Passata"/>
                  <a:sym typeface="AU Passata"/>
                </a:defRPr>
              </a:pPr>
            </a:p>
          </p:txBody>
        </p:sp>
        <p:sp>
          <p:nvSpPr>
            <p:cNvPr id="67" name="Shape 67"/>
            <p:cNvSpPr/>
            <p:nvPr/>
          </p:nvSpPr>
          <p:spPr>
            <a:xfrm>
              <a:off x="0" y="0"/>
              <a:ext cx="1034715" cy="731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82" y="21600"/>
                  </a:moveTo>
                  <a:cubicBezTo>
                    <a:pt x="7961" y="21600"/>
                    <a:pt x="0" y="11929"/>
                    <a:pt x="0" y="0"/>
                  </a:cubicBezTo>
                  <a:lnTo>
                    <a:pt x="3818" y="0"/>
                  </a:lnTo>
                  <a:lnTo>
                    <a:pt x="3818" y="0"/>
                  </a:lnTo>
                  <a:cubicBezTo>
                    <a:pt x="3818" y="11929"/>
                    <a:pt x="11779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algn="l" defTabSz="914400">
                <a:lnSpc>
                  <a:spcPts val="3600"/>
                </a:lnSpc>
                <a:defRPr>
                  <a:latin typeface="AU Passata"/>
                  <a:ea typeface="AU Passata"/>
                  <a:cs typeface="AU Passata"/>
                  <a:sym typeface="AU Passata"/>
                </a:defRPr>
              </a:pPr>
            </a:p>
          </p:txBody>
        </p:sp>
        <p:sp>
          <p:nvSpPr>
            <p:cNvPr id="68" name="Shape 68"/>
            <p:cNvSpPr/>
            <p:nvPr/>
          </p:nvSpPr>
          <p:spPr>
            <a:xfrm>
              <a:off x="0" y="0"/>
              <a:ext cx="1950939" cy="731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44" y="21475"/>
                  </a:moveTo>
                  <a:lnTo>
                    <a:pt x="10444" y="21475"/>
                  </a:lnTo>
                  <a:cubicBezTo>
                    <a:pt x="14347" y="20510"/>
                    <a:pt x="17581" y="14107"/>
                    <a:pt x="18563" y="5400"/>
                  </a:cubicBezTo>
                  <a:lnTo>
                    <a:pt x="17550" y="5400"/>
                  </a:lnTo>
                  <a:lnTo>
                    <a:pt x="19875" y="0"/>
                  </a:lnTo>
                  <a:lnTo>
                    <a:pt x="21600" y="5400"/>
                  </a:lnTo>
                  <a:lnTo>
                    <a:pt x="20588" y="5400"/>
                  </a:lnTo>
                  <a:lnTo>
                    <a:pt x="20588" y="5400"/>
                  </a:lnTo>
                  <a:cubicBezTo>
                    <a:pt x="19512" y="14937"/>
                    <a:pt x="15757" y="21600"/>
                    <a:pt x="11456" y="21600"/>
                  </a:cubicBezTo>
                  <a:lnTo>
                    <a:pt x="9431" y="21600"/>
                  </a:lnTo>
                  <a:cubicBezTo>
                    <a:pt x="4222" y="21600"/>
                    <a:pt x="0" y="11929"/>
                    <a:pt x="0" y="0"/>
                  </a:cubicBezTo>
                  <a:lnTo>
                    <a:pt x="2025" y="0"/>
                  </a:lnTo>
                  <a:lnTo>
                    <a:pt x="2025" y="0"/>
                  </a:lnTo>
                  <a:cubicBezTo>
                    <a:pt x="2025" y="11929"/>
                    <a:pt x="6247" y="21600"/>
                    <a:pt x="11456" y="21600"/>
                  </a:cubicBezTo>
                </a:path>
              </a:pathLst>
            </a:custGeom>
            <a:noFill/>
            <a:ln w="3175" cap="flat">
              <a:solidFill>
                <a:srgbClr val="80809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algn="l" defTabSz="914400">
                <a:lnSpc>
                  <a:spcPts val="3600"/>
                </a:lnSpc>
                <a:defRPr>
                  <a:latin typeface="AU Passata"/>
                  <a:ea typeface="AU Passata"/>
                  <a:cs typeface="AU Passata"/>
                  <a:sym typeface="AU Passata"/>
                </a:defRPr>
              </a:pPr>
            </a:p>
          </p:txBody>
        </p:sp>
      </p:grpSp>
      <p:sp>
        <p:nvSpPr>
          <p:cNvPr id="70" name="Shape 70"/>
          <p:cNvSpPr/>
          <p:nvPr/>
        </p:nvSpPr>
        <p:spPr>
          <a:xfrm>
            <a:off x="3406006" y="4279424"/>
            <a:ext cx="654929" cy="515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lnSpc>
                <a:spcPts val="3600"/>
              </a:lnSpc>
              <a:defRPr sz="2000">
                <a:latin typeface="AU Passata"/>
                <a:ea typeface="AU Passata"/>
                <a:cs typeface="AU Passata"/>
                <a:sym typeface="AU Passata"/>
              </a:defRPr>
            </a:lvl1pPr>
          </a:lstStyle>
          <a:p>
            <a:pPr lvl="0">
              <a:defRPr sz="1800"/>
            </a:pPr>
            <a:r>
              <a:rPr sz="2000"/>
              <a:t>input</a:t>
            </a:r>
          </a:p>
        </p:txBody>
      </p:sp>
      <p:sp>
        <p:nvSpPr>
          <p:cNvPr id="71" name="Shape 71"/>
          <p:cNvSpPr/>
          <p:nvPr/>
        </p:nvSpPr>
        <p:spPr>
          <a:xfrm>
            <a:off x="3142148" y="6860616"/>
            <a:ext cx="810331" cy="515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lnSpc>
                <a:spcPts val="3600"/>
              </a:lnSpc>
              <a:defRPr sz="2000">
                <a:latin typeface="AU Passata"/>
                <a:ea typeface="AU Passata"/>
                <a:cs typeface="AU Passata"/>
                <a:sym typeface="AU Passata"/>
              </a:defRPr>
            </a:lvl1pPr>
          </a:lstStyle>
          <a:p>
            <a:pPr lvl="0">
              <a:defRPr sz="1800"/>
            </a:pPr>
            <a:r>
              <a:rPr sz="2000"/>
              <a:t>output</a:t>
            </a:r>
          </a:p>
        </p:txBody>
      </p:sp>
      <p:grpSp>
        <p:nvGrpSpPr>
          <p:cNvPr id="75" name="Group 75"/>
          <p:cNvGrpSpPr/>
          <p:nvPr/>
        </p:nvGrpSpPr>
        <p:grpSpPr>
          <a:xfrm rot="10800000">
            <a:off x="2624476" y="4265671"/>
            <a:ext cx="1823939" cy="683939"/>
            <a:chOff x="0" y="0"/>
            <a:chExt cx="1823938" cy="683937"/>
          </a:xfrm>
        </p:grpSpPr>
        <p:sp>
          <p:nvSpPr>
            <p:cNvPr id="72" name="Shape 72"/>
            <p:cNvSpPr/>
            <p:nvPr/>
          </p:nvSpPr>
          <p:spPr>
            <a:xfrm>
              <a:off x="0" y="0"/>
              <a:ext cx="1823939" cy="68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21" fill="norm" stroke="1" extrusionOk="0">
                  <a:moveTo>
                    <a:pt x="19875" y="0"/>
                  </a:moveTo>
                  <a:lnTo>
                    <a:pt x="21600" y="5155"/>
                  </a:lnTo>
                  <a:lnTo>
                    <a:pt x="20588" y="5155"/>
                  </a:lnTo>
                  <a:lnTo>
                    <a:pt x="20588" y="5155"/>
                  </a:lnTo>
                  <a:cubicBezTo>
                    <a:pt x="19417" y="15066"/>
                    <a:pt x="15098" y="21600"/>
                    <a:pt x="10444" y="20501"/>
                  </a:cubicBezTo>
                  <a:lnTo>
                    <a:pt x="10444" y="20501"/>
                  </a:lnTo>
                  <a:cubicBezTo>
                    <a:pt x="14347" y="19580"/>
                    <a:pt x="17581" y="13467"/>
                    <a:pt x="18563" y="5155"/>
                  </a:cubicBezTo>
                  <a:lnTo>
                    <a:pt x="17550" y="5155"/>
                  </a:lnTo>
                  <a:close/>
                  <a:moveTo>
                    <a:pt x="9431" y="20620"/>
                  </a:moveTo>
                  <a:cubicBezTo>
                    <a:pt x="4222" y="20620"/>
                    <a:pt x="0" y="11388"/>
                    <a:pt x="0" y="0"/>
                  </a:cubicBezTo>
                  <a:lnTo>
                    <a:pt x="2025" y="0"/>
                  </a:lnTo>
                  <a:lnTo>
                    <a:pt x="2025" y="0"/>
                  </a:lnTo>
                  <a:cubicBezTo>
                    <a:pt x="2025" y="11388"/>
                    <a:pt x="6247" y="20620"/>
                    <a:pt x="11456" y="20620"/>
                  </a:cubicBezTo>
                  <a:close/>
                </a:path>
              </a:pathLst>
            </a:custGeom>
            <a:solidFill>
              <a:srgbClr val="80809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algn="l" defTabSz="914400">
                <a:lnSpc>
                  <a:spcPts val="3600"/>
                </a:lnSpc>
                <a:defRPr>
                  <a:latin typeface="AU Passata"/>
                  <a:ea typeface="AU Passata"/>
                  <a:cs typeface="AU Passata"/>
                  <a:sym typeface="AU Passata"/>
                </a:defRPr>
              </a:pPr>
            </a:p>
          </p:txBody>
        </p:sp>
        <p:sp>
          <p:nvSpPr>
            <p:cNvPr id="73" name="Shape 73"/>
            <p:cNvSpPr/>
            <p:nvPr/>
          </p:nvSpPr>
          <p:spPr>
            <a:xfrm>
              <a:off x="0" y="0"/>
              <a:ext cx="967358" cy="68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82" y="21600"/>
                  </a:moveTo>
                  <a:cubicBezTo>
                    <a:pt x="7961" y="21600"/>
                    <a:pt x="0" y="11929"/>
                    <a:pt x="0" y="0"/>
                  </a:cubicBezTo>
                  <a:lnTo>
                    <a:pt x="3818" y="0"/>
                  </a:lnTo>
                  <a:lnTo>
                    <a:pt x="3818" y="0"/>
                  </a:lnTo>
                  <a:cubicBezTo>
                    <a:pt x="3818" y="11929"/>
                    <a:pt x="11779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algn="l" defTabSz="914400">
                <a:lnSpc>
                  <a:spcPts val="3600"/>
                </a:lnSpc>
                <a:defRPr>
                  <a:latin typeface="AU Passata"/>
                  <a:ea typeface="AU Passata"/>
                  <a:cs typeface="AU Passata"/>
                  <a:sym typeface="AU Passata"/>
                </a:defRPr>
              </a:pPr>
            </a:p>
          </p:txBody>
        </p:sp>
        <p:sp>
          <p:nvSpPr>
            <p:cNvPr id="74" name="Shape 74"/>
            <p:cNvSpPr/>
            <p:nvPr/>
          </p:nvSpPr>
          <p:spPr>
            <a:xfrm>
              <a:off x="0" y="0"/>
              <a:ext cx="1823939" cy="68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44" y="21475"/>
                  </a:moveTo>
                  <a:lnTo>
                    <a:pt x="10444" y="21475"/>
                  </a:lnTo>
                  <a:cubicBezTo>
                    <a:pt x="14347" y="20510"/>
                    <a:pt x="17581" y="14107"/>
                    <a:pt x="18563" y="5400"/>
                  </a:cubicBezTo>
                  <a:lnTo>
                    <a:pt x="17550" y="5400"/>
                  </a:lnTo>
                  <a:lnTo>
                    <a:pt x="19875" y="0"/>
                  </a:lnTo>
                  <a:lnTo>
                    <a:pt x="21600" y="5400"/>
                  </a:lnTo>
                  <a:lnTo>
                    <a:pt x="20588" y="5400"/>
                  </a:lnTo>
                  <a:lnTo>
                    <a:pt x="20588" y="5400"/>
                  </a:lnTo>
                  <a:cubicBezTo>
                    <a:pt x="19512" y="14937"/>
                    <a:pt x="15757" y="21600"/>
                    <a:pt x="11456" y="21600"/>
                  </a:cubicBezTo>
                  <a:lnTo>
                    <a:pt x="9431" y="21600"/>
                  </a:lnTo>
                  <a:cubicBezTo>
                    <a:pt x="4222" y="21600"/>
                    <a:pt x="0" y="11929"/>
                    <a:pt x="0" y="0"/>
                  </a:cubicBezTo>
                  <a:lnTo>
                    <a:pt x="2025" y="0"/>
                  </a:lnTo>
                  <a:lnTo>
                    <a:pt x="2025" y="0"/>
                  </a:lnTo>
                  <a:cubicBezTo>
                    <a:pt x="2025" y="11929"/>
                    <a:pt x="6247" y="21600"/>
                    <a:pt x="11456" y="21600"/>
                  </a:cubicBezTo>
                </a:path>
              </a:pathLst>
            </a:custGeom>
            <a:noFill/>
            <a:ln w="3175" cap="flat">
              <a:solidFill>
                <a:srgbClr val="80809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algn="l" defTabSz="914400">
                <a:lnSpc>
                  <a:spcPts val="3600"/>
                </a:lnSpc>
                <a:defRPr>
                  <a:latin typeface="AU Passata"/>
                  <a:ea typeface="AU Passata"/>
                  <a:cs typeface="AU Passata"/>
                  <a:sym typeface="AU Passata"/>
                </a:defRPr>
              </a:pPr>
            </a:p>
          </p:txBody>
        </p:sp>
      </p:grpSp>
      <p:sp>
        <p:nvSpPr>
          <p:cNvPr id="76" name="Shape 76"/>
          <p:cNvSpPr/>
          <p:nvPr/>
        </p:nvSpPr>
        <p:spPr>
          <a:xfrm>
            <a:off x="6301820" y="3034198"/>
            <a:ext cx="4916488" cy="5532439"/>
          </a:xfrm>
          <a:prstGeom prst="rect">
            <a:avLst/>
          </a:prstGeom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defTabSz="914400">
              <a:lnSpc>
                <a:spcPct val="92000"/>
              </a:lnSpc>
              <a:buFont typeface="Helvetica"/>
              <a:defRPr sz="1800"/>
            </a:pPr>
            <a:r>
              <a:rPr sz="2400">
                <a:solidFill>
                  <a:srgbClr val="404040"/>
                </a:solidFill>
                <a:latin typeface="AU Passata"/>
                <a:ea typeface="AU Passata"/>
                <a:cs typeface="AU Passata"/>
                <a:sym typeface="AU Passata"/>
              </a:rPr>
              <a:t>Reality:</a:t>
            </a:r>
            <a:endParaRPr sz="2400">
              <a:solidFill>
                <a:srgbClr val="404040"/>
              </a:solidFill>
              <a:latin typeface="AU Passata"/>
              <a:ea typeface="AU Passata"/>
              <a:cs typeface="AU Passata"/>
              <a:sym typeface="AU Passata"/>
            </a:endParaRPr>
          </a:p>
          <a:p>
            <a:pPr lvl="0" defTabSz="914400">
              <a:lnSpc>
                <a:spcPct val="92000"/>
              </a:lnSpc>
              <a:buFont typeface="Helvetica"/>
              <a:defRPr sz="1800"/>
            </a:pPr>
            <a:r>
              <a:rPr sz="2400">
                <a:solidFill>
                  <a:srgbClr val="C82506"/>
                </a:solidFill>
                <a:latin typeface="AU Passata"/>
                <a:ea typeface="AU Passata"/>
                <a:cs typeface="AU Passata"/>
                <a:sym typeface="AU Passata"/>
              </a:rPr>
              <a:t>Physical Attacks</a:t>
            </a:r>
          </a:p>
        </p:txBody>
      </p:sp>
      <p:pic>
        <p:nvPicPr>
          <p:cNvPr id="77" name="image14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flipH="1">
            <a:off x="6593844" y="4781165"/>
            <a:ext cx="1487402" cy="1658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image16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 rot="5400000">
            <a:off x="7870956" y="5105837"/>
            <a:ext cx="1097075" cy="131648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1" name="Group 81"/>
          <p:cNvGrpSpPr/>
          <p:nvPr/>
        </p:nvGrpSpPr>
        <p:grpSpPr>
          <a:xfrm>
            <a:off x="8862128" y="5919139"/>
            <a:ext cx="1908793" cy="683938"/>
            <a:chOff x="0" y="0"/>
            <a:chExt cx="1908792" cy="683937"/>
          </a:xfrm>
        </p:grpSpPr>
        <p:sp>
          <p:nvSpPr>
            <p:cNvPr id="79" name="Shape 79"/>
            <p:cNvSpPr/>
            <p:nvPr/>
          </p:nvSpPr>
          <p:spPr>
            <a:xfrm>
              <a:off x="-1" y="-1"/>
              <a:ext cx="1908794" cy="683939"/>
            </a:xfrm>
            <a:prstGeom prst="rect">
              <a:avLst/>
            </a:prstGeom>
            <a:blipFill rotWithShape="1">
              <a:blip r:embed="rId7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algn="l" defTabSz="914400">
                <a:lnSpc>
                  <a:spcPts val="3600"/>
                </a:lnSpc>
                <a:defRPr>
                  <a:latin typeface="AU Passata"/>
                  <a:ea typeface="AU Passata"/>
                  <a:cs typeface="AU Passata"/>
                  <a:sym typeface="AU Passata"/>
                </a:defRPr>
              </a:pPr>
            </a:p>
          </p:txBody>
        </p:sp>
        <p:sp>
          <p:nvSpPr>
            <p:cNvPr id="80" name="Shape 80"/>
            <p:cNvSpPr/>
            <p:nvPr/>
          </p:nvSpPr>
          <p:spPr>
            <a:xfrm>
              <a:off x="-1" y="-1"/>
              <a:ext cx="1908794" cy="6701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algn="l" defTabSz="914400">
                <a:lnSpc>
                  <a:spcPts val="3600"/>
                </a:lnSpc>
                <a:defRPr>
                  <a:latin typeface="AU Passata"/>
                  <a:ea typeface="AU Passata"/>
                  <a:cs typeface="AU Passata"/>
                  <a:sym typeface="AU Passata"/>
                </a:defRPr>
              </a:pPr>
            </a:p>
          </p:txBody>
        </p:sp>
      </p:grpSp>
      <p:sp>
        <p:nvSpPr>
          <p:cNvPr id="82" name="Shape 82"/>
          <p:cNvSpPr/>
          <p:nvPr/>
        </p:nvSpPr>
        <p:spPr>
          <a:xfrm>
            <a:off x="9077738" y="3762616"/>
            <a:ext cx="1577539" cy="527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lnSpc>
                <a:spcPts val="3600"/>
              </a:lnSpc>
              <a:defRPr b="1" sz="2400">
                <a:solidFill>
                  <a:srgbClr val="C00000"/>
                </a:solidFill>
                <a:latin typeface="AU Passata"/>
                <a:ea typeface="AU Passata"/>
                <a:cs typeface="AU Passata"/>
                <a:sym typeface="AU Passat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C00000"/>
                </a:solidFill>
              </a:rPr>
              <a:t>tampering</a:t>
            </a:r>
          </a:p>
        </p:txBody>
      </p:sp>
      <p:grpSp>
        <p:nvGrpSpPr>
          <p:cNvPr id="86" name="Group 86"/>
          <p:cNvGrpSpPr/>
          <p:nvPr/>
        </p:nvGrpSpPr>
        <p:grpSpPr>
          <a:xfrm flipH="1">
            <a:off x="7559416" y="6553260"/>
            <a:ext cx="1950939" cy="731561"/>
            <a:chOff x="0" y="0"/>
            <a:chExt cx="1950938" cy="731560"/>
          </a:xfrm>
        </p:grpSpPr>
        <p:sp>
          <p:nvSpPr>
            <p:cNvPr id="83" name="Shape 83"/>
            <p:cNvSpPr/>
            <p:nvPr/>
          </p:nvSpPr>
          <p:spPr>
            <a:xfrm>
              <a:off x="0" y="0"/>
              <a:ext cx="1950939" cy="731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21" fill="norm" stroke="1" extrusionOk="0">
                  <a:moveTo>
                    <a:pt x="19875" y="0"/>
                  </a:moveTo>
                  <a:lnTo>
                    <a:pt x="21600" y="5155"/>
                  </a:lnTo>
                  <a:lnTo>
                    <a:pt x="20588" y="5155"/>
                  </a:lnTo>
                  <a:lnTo>
                    <a:pt x="20588" y="5155"/>
                  </a:lnTo>
                  <a:cubicBezTo>
                    <a:pt x="19417" y="15066"/>
                    <a:pt x="15098" y="21600"/>
                    <a:pt x="10444" y="20501"/>
                  </a:cubicBezTo>
                  <a:lnTo>
                    <a:pt x="10444" y="20501"/>
                  </a:lnTo>
                  <a:cubicBezTo>
                    <a:pt x="14347" y="19580"/>
                    <a:pt x="17581" y="13467"/>
                    <a:pt x="18563" y="5155"/>
                  </a:cubicBezTo>
                  <a:lnTo>
                    <a:pt x="17550" y="5155"/>
                  </a:lnTo>
                  <a:close/>
                  <a:moveTo>
                    <a:pt x="9431" y="20620"/>
                  </a:moveTo>
                  <a:cubicBezTo>
                    <a:pt x="4222" y="20620"/>
                    <a:pt x="0" y="11388"/>
                    <a:pt x="0" y="0"/>
                  </a:cubicBezTo>
                  <a:lnTo>
                    <a:pt x="2025" y="0"/>
                  </a:lnTo>
                  <a:lnTo>
                    <a:pt x="2025" y="0"/>
                  </a:lnTo>
                  <a:cubicBezTo>
                    <a:pt x="2025" y="11388"/>
                    <a:pt x="6247" y="20620"/>
                    <a:pt x="11456" y="20620"/>
                  </a:cubicBez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algn="l" defTabSz="914400">
                <a:lnSpc>
                  <a:spcPts val="3600"/>
                </a:lnSpc>
                <a:defRPr>
                  <a:latin typeface="AU Passata"/>
                  <a:ea typeface="AU Passata"/>
                  <a:cs typeface="AU Passata"/>
                  <a:sym typeface="AU Passata"/>
                </a:defRPr>
              </a:pPr>
            </a:p>
          </p:txBody>
        </p:sp>
        <p:sp>
          <p:nvSpPr>
            <p:cNvPr id="84" name="Shape 84"/>
            <p:cNvSpPr/>
            <p:nvPr/>
          </p:nvSpPr>
          <p:spPr>
            <a:xfrm>
              <a:off x="0" y="0"/>
              <a:ext cx="1034715" cy="731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82" y="21600"/>
                  </a:moveTo>
                  <a:cubicBezTo>
                    <a:pt x="7961" y="21600"/>
                    <a:pt x="0" y="11929"/>
                    <a:pt x="0" y="0"/>
                  </a:cubicBezTo>
                  <a:lnTo>
                    <a:pt x="3818" y="0"/>
                  </a:lnTo>
                  <a:lnTo>
                    <a:pt x="3818" y="0"/>
                  </a:lnTo>
                  <a:cubicBezTo>
                    <a:pt x="3818" y="11929"/>
                    <a:pt x="11779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algn="l" defTabSz="914400">
                <a:lnSpc>
                  <a:spcPts val="3600"/>
                </a:lnSpc>
                <a:defRPr>
                  <a:latin typeface="AU Passata"/>
                  <a:ea typeface="AU Passata"/>
                  <a:cs typeface="AU Passata"/>
                  <a:sym typeface="AU Passata"/>
                </a:defRPr>
              </a:pPr>
            </a:p>
          </p:txBody>
        </p:sp>
        <p:sp>
          <p:nvSpPr>
            <p:cNvPr id="85" name="Shape 85"/>
            <p:cNvSpPr/>
            <p:nvPr/>
          </p:nvSpPr>
          <p:spPr>
            <a:xfrm>
              <a:off x="0" y="0"/>
              <a:ext cx="1950939" cy="731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44" y="21475"/>
                  </a:moveTo>
                  <a:lnTo>
                    <a:pt x="10444" y="21475"/>
                  </a:lnTo>
                  <a:cubicBezTo>
                    <a:pt x="14347" y="20510"/>
                    <a:pt x="17581" y="14107"/>
                    <a:pt x="18563" y="5400"/>
                  </a:cubicBezTo>
                  <a:lnTo>
                    <a:pt x="17550" y="5400"/>
                  </a:lnTo>
                  <a:lnTo>
                    <a:pt x="19875" y="0"/>
                  </a:lnTo>
                  <a:lnTo>
                    <a:pt x="21600" y="5400"/>
                  </a:lnTo>
                  <a:lnTo>
                    <a:pt x="20588" y="5400"/>
                  </a:lnTo>
                  <a:lnTo>
                    <a:pt x="20588" y="5400"/>
                  </a:lnTo>
                  <a:cubicBezTo>
                    <a:pt x="19512" y="14937"/>
                    <a:pt x="15757" y="21600"/>
                    <a:pt x="11456" y="21600"/>
                  </a:cubicBezTo>
                  <a:lnTo>
                    <a:pt x="9431" y="21600"/>
                  </a:lnTo>
                  <a:cubicBezTo>
                    <a:pt x="4222" y="21600"/>
                    <a:pt x="0" y="11929"/>
                    <a:pt x="0" y="0"/>
                  </a:cubicBezTo>
                  <a:lnTo>
                    <a:pt x="2025" y="0"/>
                  </a:lnTo>
                  <a:lnTo>
                    <a:pt x="2025" y="0"/>
                  </a:lnTo>
                  <a:cubicBezTo>
                    <a:pt x="2025" y="11929"/>
                    <a:pt x="6247" y="21600"/>
                    <a:pt x="11456" y="21600"/>
                  </a:cubicBezTo>
                </a:path>
              </a:pathLst>
            </a:custGeom>
            <a:noFill/>
            <a:ln w="3175" cap="flat">
              <a:solidFill>
                <a:srgbClr val="80809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algn="l" defTabSz="914400">
                <a:lnSpc>
                  <a:spcPts val="3600"/>
                </a:lnSpc>
                <a:defRPr>
                  <a:latin typeface="AU Passata"/>
                  <a:ea typeface="AU Passata"/>
                  <a:cs typeface="AU Passata"/>
                  <a:sym typeface="AU Passata"/>
                </a:defRPr>
              </a:pPr>
            </a:p>
          </p:txBody>
        </p:sp>
      </p:grpSp>
      <p:sp>
        <p:nvSpPr>
          <p:cNvPr id="87" name="Shape 87"/>
          <p:cNvSpPr/>
          <p:nvPr/>
        </p:nvSpPr>
        <p:spPr>
          <a:xfrm>
            <a:off x="7622330" y="6539963"/>
            <a:ext cx="1953951" cy="515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lnSpc>
                <a:spcPts val="3600"/>
              </a:lnSpc>
              <a:defRPr sz="2000">
                <a:solidFill>
                  <a:srgbClr val="002060"/>
                </a:solidFill>
                <a:latin typeface="AU Passata"/>
                <a:ea typeface="AU Passata"/>
                <a:cs typeface="AU Passata"/>
                <a:sym typeface="AU Passa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2060"/>
                </a:solidFill>
              </a:rPr>
              <a:t>tampered output</a:t>
            </a:r>
          </a:p>
        </p:txBody>
      </p:sp>
      <p:grpSp>
        <p:nvGrpSpPr>
          <p:cNvPr id="91" name="Group 91"/>
          <p:cNvGrpSpPr/>
          <p:nvPr/>
        </p:nvGrpSpPr>
        <p:grpSpPr>
          <a:xfrm flipH="1" rot="10800000">
            <a:off x="7386976" y="3960871"/>
            <a:ext cx="1823939" cy="683939"/>
            <a:chOff x="0" y="0"/>
            <a:chExt cx="1823938" cy="683937"/>
          </a:xfrm>
        </p:grpSpPr>
        <p:sp>
          <p:nvSpPr>
            <p:cNvPr id="88" name="Shape 88"/>
            <p:cNvSpPr/>
            <p:nvPr/>
          </p:nvSpPr>
          <p:spPr>
            <a:xfrm>
              <a:off x="0" y="0"/>
              <a:ext cx="1823939" cy="68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21" fill="norm" stroke="1" extrusionOk="0">
                  <a:moveTo>
                    <a:pt x="19875" y="0"/>
                  </a:moveTo>
                  <a:lnTo>
                    <a:pt x="21600" y="5155"/>
                  </a:lnTo>
                  <a:lnTo>
                    <a:pt x="20588" y="5155"/>
                  </a:lnTo>
                  <a:lnTo>
                    <a:pt x="20588" y="5155"/>
                  </a:lnTo>
                  <a:cubicBezTo>
                    <a:pt x="19417" y="15066"/>
                    <a:pt x="15098" y="21600"/>
                    <a:pt x="10444" y="20501"/>
                  </a:cubicBezTo>
                  <a:lnTo>
                    <a:pt x="10444" y="20501"/>
                  </a:lnTo>
                  <a:cubicBezTo>
                    <a:pt x="14347" y="19580"/>
                    <a:pt x="17581" y="13467"/>
                    <a:pt x="18563" y="5155"/>
                  </a:cubicBezTo>
                  <a:lnTo>
                    <a:pt x="17550" y="5155"/>
                  </a:lnTo>
                  <a:close/>
                  <a:moveTo>
                    <a:pt x="9431" y="20620"/>
                  </a:moveTo>
                  <a:cubicBezTo>
                    <a:pt x="4222" y="20620"/>
                    <a:pt x="0" y="11388"/>
                    <a:pt x="0" y="0"/>
                  </a:cubicBezTo>
                  <a:lnTo>
                    <a:pt x="2025" y="0"/>
                  </a:lnTo>
                  <a:lnTo>
                    <a:pt x="2025" y="0"/>
                  </a:lnTo>
                  <a:cubicBezTo>
                    <a:pt x="2025" y="11388"/>
                    <a:pt x="6247" y="20620"/>
                    <a:pt x="11456" y="20620"/>
                  </a:cubicBezTo>
                  <a:close/>
                </a:path>
              </a:pathLst>
            </a:custGeom>
            <a:solidFill>
              <a:srgbClr val="80809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algn="l" defTabSz="914400">
                <a:lnSpc>
                  <a:spcPts val="3600"/>
                </a:lnSpc>
                <a:defRPr>
                  <a:latin typeface="AU Passata"/>
                  <a:ea typeface="AU Passata"/>
                  <a:cs typeface="AU Passata"/>
                  <a:sym typeface="AU Passata"/>
                </a:defRPr>
              </a:pPr>
            </a:p>
          </p:txBody>
        </p:sp>
        <p:sp>
          <p:nvSpPr>
            <p:cNvPr id="89" name="Shape 89"/>
            <p:cNvSpPr/>
            <p:nvPr/>
          </p:nvSpPr>
          <p:spPr>
            <a:xfrm>
              <a:off x="0" y="0"/>
              <a:ext cx="967358" cy="68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82" y="21600"/>
                  </a:moveTo>
                  <a:cubicBezTo>
                    <a:pt x="7961" y="21600"/>
                    <a:pt x="0" y="11929"/>
                    <a:pt x="0" y="0"/>
                  </a:cubicBezTo>
                  <a:lnTo>
                    <a:pt x="3818" y="0"/>
                  </a:lnTo>
                  <a:lnTo>
                    <a:pt x="3818" y="0"/>
                  </a:lnTo>
                  <a:cubicBezTo>
                    <a:pt x="3818" y="11929"/>
                    <a:pt x="11779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algn="l" defTabSz="914400">
                <a:lnSpc>
                  <a:spcPts val="3600"/>
                </a:lnSpc>
                <a:defRPr>
                  <a:latin typeface="AU Passata"/>
                  <a:ea typeface="AU Passata"/>
                  <a:cs typeface="AU Passata"/>
                  <a:sym typeface="AU Passata"/>
                </a:defRPr>
              </a:pPr>
            </a:p>
          </p:txBody>
        </p:sp>
        <p:sp>
          <p:nvSpPr>
            <p:cNvPr id="90" name="Shape 90"/>
            <p:cNvSpPr/>
            <p:nvPr/>
          </p:nvSpPr>
          <p:spPr>
            <a:xfrm>
              <a:off x="0" y="0"/>
              <a:ext cx="1823939" cy="68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44" y="21475"/>
                  </a:moveTo>
                  <a:lnTo>
                    <a:pt x="10444" y="21475"/>
                  </a:lnTo>
                  <a:cubicBezTo>
                    <a:pt x="14347" y="20510"/>
                    <a:pt x="17581" y="14107"/>
                    <a:pt x="18563" y="5400"/>
                  </a:cubicBezTo>
                  <a:lnTo>
                    <a:pt x="17550" y="5400"/>
                  </a:lnTo>
                  <a:lnTo>
                    <a:pt x="19875" y="0"/>
                  </a:lnTo>
                  <a:lnTo>
                    <a:pt x="21600" y="5400"/>
                  </a:lnTo>
                  <a:lnTo>
                    <a:pt x="20588" y="5400"/>
                  </a:lnTo>
                  <a:lnTo>
                    <a:pt x="20588" y="5400"/>
                  </a:lnTo>
                  <a:cubicBezTo>
                    <a:pt x="19512" y="14937"/>
                    <a:pt x="15757" y="21600"/>
                    <a:pt x="11456" y="21600"/>
                  </a:cubicBezTo>
                  <a:lnTo>
                    <a:pt x="9431" y="21600"/>
                  </a:lnTo>
                  <a:cubicBezTo>
                    <a:pt x="4222" y="21600"/>
                    <a:pt x="0" y="11929"/>
                    <a:pt x="0" y="0"/>
                  </a:cubicBezTo>
                  <a:lnTo>
                    <a:pt x="2025" y="0"/>
                  </a:lnTo>
                  <a:lnTo>
                    <a:pt x="2025" y="0"/>
                  </a:lnTo>
                  <a:cubicBezTo>
                    <a:pt x="2025" y="11929"/>
                    <a:pt x="6247" y="21600"/>
                    <a:pt x="11456" y="21600"/>
                  </a:cubicBezTo>
                </a:path>
              </a:pathLst>
            </a:custGeom>
            <a:noFill/>
            <a:ln w="3175" cap="flat">
              <a:solidFill>
                <a:srgbClr val="80809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algn="l" defTabSz="914400">
                <a:lnSpc>
                  <a:spcPts val="3600"/>
                </a:lnSpc>
                <a:defRPr>
                  <a:latin typeface="AU Passata"/>
                  <a:ea typeface="AU Passata"/>
                  <a:cs typeface="AU Passata"/>
                  <a:sym typeface="AU Passata"/>
                </a:defRPr>
              </a:pPr>
            </a:p>
          </p:txBody>
        </p:sp>
      </p:grpSp>
      <p:sp>
        <p:nvSpPr>
          <p:cNvPr id="92" name="Shape 92"/>
          <p:cNvSpPr/>
          <p:nvPr/>
        </p:nvSpPr>
        <p:spPr>
          <a:xfrm>
            <a:off x="7807738" y="4715116"/>
            <a:ext cx="1222584" cy="527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lnSpc>
                <a:spcPts val="3600"/>
              </a:lnSpc>
              <a:defRPr b="1" sz="2400">
                <a:solidFill>
                  <a:srgbClr val="C00000"/>
                </a:solidFill>
                <a:latin typeface="AU Passata"/>
                <a:ea typeface="AU Passata"/>
                <a:cs typeface="AU Passata"/>
                <a:sym typeface="AU Passat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C00000"/>
                </a:solidFill>
              </a:rPr>
              <a:t>leakage</a:t>
            </a:r>
          </a:p>
        </p:txBody>
      </p:sp>
      <p:grpSp>
        <p:nvGrpSpPr>
          <p:cNvPr id="97" name="Group 97"/>
          <p:cNvGrpSpPr/>
          <p:nvPr/>
        </p:nvGrpSpPr>
        <p:grpSpPr>
          <a:xfrm>
            <a:off x="5541129" y="3272923"/>
            <a:ext cx="5479512" cy="1141170"/>
            <a:chOff x="0" y="0"/>
            <a:chExt cx="5479510" cy="1141169"/>
          </a:xfrm>
        </p:grpSpPr>
        <p:sp>
          <p:nvSpPr>
            <p:cNvPr id="93" name="Shape 93"/>
            <p:cNvSpPr/>
            <p:nvPr/>
          </p:nvSpPr>
          <p:spPr>
            <a:xfrm>
              <a:off x="3226036" y="613410"/>
              <a:ext cx="2253475" cy="450013"/>
            </a:xfrm>
            <a:prstGeom prst="rect">
              <a:avLst/>
            </a:prstGeom>
            <a:solidFill>
              <a:srgbClr val="FF0000">
                <a:alpha val="0"/>
              </a:srgbClr>
            </a:solidFill>
            <a:ln w="32258" cap="flat">
              <a:solidFill>
                <a:srgbClr val="FF0000"/>
              </a:solidFill>
              <a:prstDash val="sysDash"/>
              <a:round/>
            </a:ln>
            <a:effectLst>
              <a:outerShdw sx="100000" sy="100000" kx="0" ky="0" algn="b" rotWithShape="0" blurRad="63500" dist="0" dir="0">
                <a:srgbClr val="FFCC66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algn="l" defTabSz="914400">
                <a:lnSpc>
                  <a:spcPts val="3600"/>
                </a:lnSpc>
                <a:defRPr>
                  <a:latin typeface="AU Passata"/>
                  <a:ea typeface="AU Passata"/>
                  <a:cs typeface="AU Passata"/>
                  <a:sym typeface="AU Passata"/>
                </a:defRPr>
              </a:pPr>
            </a:p>
          </p:txBody>
        </p:sp>
        <p:grpSp>
          <p:nvGrpSpPr>
            <p:cNvPr id="96" name="Group 96"/>
            <p:cNvGrpSpPr/>
            <p:nvPr/>
          </p:nvGrpSpPr>
          <p:grpSpPr>
            <a:xfrm>
              <a:off x="0" y="0"/>
              <a:ext cx="2859241" cy="1141170"/>
              <a:chOff x="0" y="0"/>
              <a:chExt cx="2859240" cy="1141169"/>
            </a:xfrm>
          </p:grpSpPr>
          <p:sp>
            <p:nvSpPr>
              <p:cNvPr id="94" name="Shape 94"/>
              <p:cNvSpPr/>
              <p:nvPr/>
            </p:nvSpPr>
            <p:spPr>
              <a:xfrm>
                <a:off x="0" y="0"/>
                <a:ext cx="2859241" cy="764782"/>
              </a:xfrm>
              <a:prstGeom prst="wedgeEllipseCallout">
                <a:avLst>
                  <a:gd name="adj1" fmla="val 62967"/>
                  <a:gd name="adj2" fmla="val 57055"/>
                </a:avLst>
              </a:prstGeom>
              <a:solidFill>
                <a:srgbClr val="FFFF00"/>
              </a:solidFill>
              <a:ln w="25400" cap="flat">
                <a:solidFill>
                  <a:srgbClr val="FF0000"/>
                </a:solidFill>
                <a:prstDash val="sysDash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lvl="0" algn="l" defTabSz="914400">
                  <a:lnSpc>
                    <a:spcPts val="3600"/>
                  </a:lnSpc>
                  <a:defRPr b="1" sz="2600">
                    <a:solidFill>
                      <a:srgbClr val="FF0000"/>
                    </a:solidFill>
                    <a:latin typeface="AU Passata"/>
                    <a:ea typeface="AU Passata"/>
                    <a:cs typeface="AU Passata"/>
                    <a:sym typeface="AU Passata"/>
                  </a:defRPr>
                </a:pPr>
              </a:p>
            </p:txBody>
          </p:sp>
          <p:sp>
            <p:nvSpPr>
              <p:cNvPr id="95" name="Shape 95"/>
              <p:cNvSpPr/>
              <p:nvPr/>
            </p:nvSpPr>
            <p:spPr>
              <a:xfrm>
                <a:off x="418726" y="111999"/>
                <a:ext cx="2021789" cy="10291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lnSpc>
                    <a:spcPts val="3600"/>
                  </a:lnSpc>
                  <a:defRPr b="1" sz="2600">
                    <a:solidFill>
                      <a:srgbClr val="FF0000"/>
                    </a:solidFill>
                    <a:latin typeface="AU Passata"/>
                    <a:ea typeface="AU Passata"/>
                    <a:cs typeface="AU Passata"/>
                    <a:sym typeface="AU Passata"/>
                  </a:defRPr>
                </a:lvl1pPr>
              </a:lstStyle>
              <a:p>
                <a:pPr lvl="0">
                  <a:defRPr b="0" sz="1800">
                    <a:solidFill>
                      <a:srgbClr val="000000"/>
                    </a:solidFill>
                  </a:defRPr>
                </a:pPr>
                <a:r>
                  <a:rPr b="1" sz="2600">
                    <a:solidFill>
                      <a:srgbClr val="FF0000"/>
                    </a:solidFill>
                  </a:rPr>
                  <a:t>  Main focus</a:t>
                </a:r>
              </a:p>
            </p:txBody>
          </p:sp>
        </p:grpSp>
      </p:grpSp>
      <p:pic>
        <p:nvPicPr>
          <p:cNvPr id="98" name="image25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 flipH="1" rot="5400516">
            <a:off x="9563389" y="4426006"/>
            <a:ext cx="573499" cy="36818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1" name="Group 101"/>
          <p:cNvGrpSpPr/>
          <p:nvPr/>
        </p:nvGrpSpPr>
        <p:grpSpPr>
          <a:xfrm>
            <a:off x="5034411" y="3949700"/>
            <a:ext cx="1770475" cy="971865"/>
            <a:chOff x="0" y="0"/>
            <a:chExt cx="1770474" cy="971864"/>
          </a:xfrm>
        </p:grpSpPr>
        <p:sp>
          <p:nvSpPr>
            <p:cNvPr id="99" name="Shape 99"/>
            <p:cNvSpPr/>
            <p:nvPr/>
          </p:nvSpPr>
          <p:spPr>
            <a:xfrm>
              <a:off x="0" y="0"/>
              <a:ext cx="1770475" cy="971865"/>
            </a:xfrm>
            <a:prstGeom prst="rightArrow">
              <a:avLst>
                <a:gd name="adj1" fmla="val 32000"/>
                <a:gd name="adj2" fmla="val 90669"/>
              </a:avLst>
            </a:prstGeom>
            <a:blipFill rotWithShape="1">
              <a:blip r:embed="rId9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0" name="Shape 100"/>
            <p:cNvSpPr/>
            <p:nvPr/>
          </p:nvSpPr>
          <p:spPr>
            <a:xfrm>
              <a:off x="27135" y="266699"/>
              <a:ext cx="1433907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/>
              </a:lvl1pPr>
            </a:lstStyle>
            <a:p>
              <a:pPr lvl="0">
                <a:defRPr sz="1800"/>
              </a:pPr>
              <a:r>
                <a:rPr sz="2200"/>
                <a:t>Implement</a:t>
              </a: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nodeType="afterEffect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nodeType="after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after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after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after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after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4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Class="entr" presetSubtype="4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nodeType="afterEffect" presetClass="entr" presetSubtype="4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nodeType="afterEffect" presetClass="entr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nodeType="afterEffect" presetClass="entr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nodeType="clickEffect" presetClass="entr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afterEffect" presetClass="entr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nodeType="afterEffect" presetClass="entr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afterEffect" presetClass="entr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nodeType="afterEffect" presetClass="entr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afterEffect" presetClass="entr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nodeType="afterEffect" presetClass="entr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afterEffect" presetClass="entr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presetClass="entr" presetSubtype="1" presetID="22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7" grpId="21"/>
      <p:bldP build="p" bldLvl="1" animBg="1" rev="0" advAuto="0" spid="76" grpId="10"/>
      <p:bldP build="whole" bldLvl="1" animBg="1" rev="0" advAuto="0" spid="86" grpId="15"/>
      <p:bldP build="whole" bldLvl="1" animBg="1" rev="0" advAuto="0" spid="75" grpId="8"/>
      <p:bldP build="whole" bldLvl="1" animBg="1" rev="0" advAuto="0" spid="61" grpId="4"/>
      <p:bldP build="whole" bldLvl="1" animBg="1" rev="0" advAuto="0" spid="69" grpId="7"/>
      <p:bldP build="whole" bldLvl="1" animBg="1" rev="0" advAuto="0" spid="77" grpId="12"/>
      <p:bldP build="whole" bldLvl="1" animBg="1" rev="0" advAuto="0" spid="71" grpId="6"/>
      <p:bldP build="whole" bldLvl="1" animBg="1" rev="0" advAuto="0" spid="70" grpId="5"/>
      <p:bldP build="whole" bldLvl="1" animBg="1" rev="0" advAuto="0" spid="92" grpId="20"/>
      <p:bldP build="whole" bldLvl="1" animBg="1" rev="0" advAuto="0" spid="58" grpId="11"/>
      <p:bldP build="whole" bldLvl="1" animBg="1" rev="0" advAuto="0" spid="65" grpId="3"/>
      <p:bldP build="whole" bldLvl="1" animBg="1" rev="0" advAuto="0" spid="91" grpId="19"/>
      <p:bldP build="whole" bldLvl="1" animBg="1" rev="0" advAuto="0" spid="101" grpId="9"/>
      <p:bldP build="whole" bldLvl="1" animBg="1" rev="0" advAuto="0" spid="82" grpId="14"/>
      <p:bldP build="p" bldLvl="1" animBg="1" rev="0" advAuto="0" spid="60" grpId="1"/>
      <p:bldP build="whole" bldLvl="1" animBg="1" rev="0" advAuto="0" spid="81" grpId="16"/>
      <p:bldP build="whole" bldLvl="1" animBg="1" rev="0" advAuto="0" spid="87" grpId="17"/>
      <p:bldP build="whole" bldLvl="1" animBg="1" rev="0" advAuto="0" spid="98" grpId="18"/>
      <p:bldP build="whole" bldLvl="1" animBg="1" rev="0" advAuto="0" spid="78" grpId="13"/>
      <p:bldP build="whole" bldLvl="1" animBg="1" rev="0" advAuto="0" spid="6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title" idx="4294967295"/>
          </p:nvPr>
        </p:nvSpPr>
        <p:spPr>
          <a:xfrm>
            <a:off x="444500" y="698500"/>
            <a:ext cx="11099800" cy="2159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ctr" defTabSz="584200">
              <a:lnSpc>
                <a:spcPct val="100000"/>
              </a:lnSpc>
              <a:defRPr cap="none" sz="4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4500"/>
              <a:t>Why care about tampering?</a:t>
            </a:r>
          </a:p>
        </p:txBody>
      </p:sp>
      <p:grpSp>
        <p:nvGrpSpPr>
          <p:cNvPr id="106" name="Group 106"/>
          <p:cNvGrpSpPr/>
          <p:nvPr/>
        </p:nvGrpSpPr>
        <p:grpSpPr>
          <a:xfrm>
            <a:off x="1224458" y="2946524"/>
            <a:ext cx="9512996" cy="1895471"/>
            <a:chOff x="0" y="0"/>
            <a:chExt cx="9512994" cy="1895469"/>
          </a:xfrm>
        </p:grpSpPr>
        <p:sp>
          <p:nvSpPr>
            <p:cNvPr id="104" name="Shape 104"/>
            <p:cNvSpPr/>
            <p:nvPr/>
          </p:nvSpPr>
          <p:spPr>
            <a:xfrm>
              <a:off x="0" y="0"/>
              <a:ext cx="9512995" cy="1895471"/>
            </a:xfrm>
            <a:prstGeom prst="rect">
              <a:avLst/>
            </a:prstGeom>
            <a:gradFill flip="none" rotWithShape="1">
              <a:gsLst>
                <a:gs pos="0">
                  <a:srgbClr val="DDF8E1"/>
                </a:gs>
                <a:gs pos="100000">
                  <a:srgbClr val="BCBE80"/>
                </a:gs>
              </a:gsLst>
              <a:lin ang="5400000" scaled="0"/>
            </a:gradFill>
            <a:ln w="8255" cap="flat">
              <a:solidFill>
                <a:srgbClr val="933348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algn="l" defTabSz="914400">
                <a:lnSpc>
                  <a:spcPts val="3600"/>
                </a:lnSpc>
                <a:defRPr sz="1800"/>
              </a:pPr>
              <a:r>
                <a:rPr b="1" sz="2000">
                  <a:latin typeface="AU Passata"/>
                  <a:ea typeface="AU Passata"/>
                  <a:cs typeface="AU Passata"/>
                  <a:sym typeface="AU Passata"/>
                </a:rPr>
                <a:t>BDL’01: </a:t>
              </a:r>
              <a:r>
                <a:rPr sz="2000">
                  <a:latin typeface="AU Passata"/>
                  <a:ea typeface="AU Passata"/>
                  <a:cs typeface="AU Passata"/>
                  <a:sym typeface="AU Passata"/>
                </a:rPr>
                <a:t>Inject single (random) fault to the signing-key of some type of RSA-sig  </a:t>
              </a:r>
              <a:endParaRPr sz="2000">
                <a:latin typeface="AU Passata"/>
                <a:ea typeface="AU Passata"/>
                <a:cs typeface="AU Passata"/>
                <a:sym typeface="AU Passata"/>
              </a:endParaRPr>
            </a:p>
            <a:p>
              <a:pPr lvl="0" algn="l" defTabSz="914400">
                <a:lnSpc>
                  <a:spcPts val="3600"/>
                </a:lnSpc>
                <a:defRPr sz="1800"/>
              </a:pPr>
              <a:endParaRPr sz="2000">
                <a:latin typeface="AU Passata"/>
                <a:ea typeface="AU Passata"/>
                <a:cs typeface="AU Passata"/>
                <a:sym typeface="AU Passata"/>
              </a:endParaRPr>
            </a:p>
            <a:p>
              <a:pPr lvl="0" defTabSz="914400">
                <a:lnSpc>
                  <a:spcPts val="3600"/>
                </a:lnSpc>
                <a:defRPr sz="1800"/>
              </a:pPr>
              <a:endParaRPr sz="2000">
                <a:latin typeface="AU Passata"/>
                <a:ea typeface="AU Passata"/>
                <a:cs typeface="AU Passata"/>
                <a:sym typeface="AU Passata"/>
              </a:endParaRPr>
            </a:p>
            <a:p>
              <a:pPr lvl="0" defTabSz="914400">
                <a:lnSpc>
                  <a:spcPts val="3600"/>
                </a:lnSpc>
                <a:defRPr sz="1800"/>
              </a:pPr>
              <a:r>
                <a:rPr sz="2000">
                  <a:latin typeface="AU Passata"/>
                  <a:ea typeface="AU Passata"/>
                  <a:cs typeface="AU Passata"/>
                  <a:sym typeface="AU Passata"/>
                </a:rPr>
                <a:t>Factor RSA-modulus !</a:t>
              </a:r>
            </a:p>
          </p:txBody>
        </p:sp>
        <p:sp>
          <p:nvSpPr>
            <p:cNvPr id="105" name="Shape 105"/>
            <p:cNvSpPr/>
            <p:nvPr/>
          </p:nvSpPr>
          <p:spPr>
            <a:xfrm rot="5431787">
              <a:off x="4264696" y="707339"/>
              <a:ext cx="835893" cy="575547"/>
            </a:xfrm>
            <a:prstGeom prst="rightArrow">
              <a:avLst>
                <a:gd name="adj1" fmla="val 32000"/>
                <a:gd name="adj2" fmla="val 64000"/>
              </a:avLst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13" name="Group 113"/>
          <p:cNvGrpSpPr/>
          <p:nvPr/>
        </p:nvGrpSpPr>
        <p:grpSpPr>
          <a:xfrm>
            <a:off x="4119936" y="4956943"/>
            <a:ext cx="2874135" cy="2763253"/>
            <a:chOff x="0" y="0"/>
            <a:chExt cx="2874133" cy="2763251"/>
          </a:xfrm>
        </p:grpSpPr>
        <p:grpSp>
          <p:nvGrpSpPr>
            <p:cNvPr id="109" name="Group 109"/>
            <p:cNvGrpSpPr/>
            <p:nvPr/>
          </p:nvGrpSpPr>
          <p:grpSpPr>
            <a:xfrm>
              <a:off x="0" y="386139"/>
              <a:ext cx="2471580" cy="2377113"/>
              <a:chOff x="0" y="0"/>
              <a:chExt cx="2471579" cy="2377112"/>
            </a:xfrm>
          </p:grpSpPr>
          <p:sp>
            <p:nvSpPr>
              <p:cNvPr id="107" name="Shape 107"/>
              <p:cNvSpPr/>
              <p:nvPr/>
            </p:nvSpPr>
            <p:spPr>
              <a:xfrm>
                <a:off x="0" y="0"/>
                <a:ext cx="2471580" cy="23771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255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15641"/>
                    </a:lnTo>
                    <a:cubicBezTo>
                      <a:pt x="10800" y="15641"/>
                      <a:pt x="10800" y="21600"/>
                      <a:pt x="0" y="18214"/>
                    </a:cubicBezTo>
                    <a:close/>
                  </a:path>
                </a:pathLst>
              </a:custGeom>
              <a:solidFill>
                <a:srgbClr val="7030A0">
                  <a:alpha val="22000"/>
                </a:srgbClr>
              </a:solidFill>
              <a:ln w="3175" cap="flat">
                <a:solidFill>
                  <a:srgbClr val="00206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lvl="0" algn="l" defTabSz="914400">
                  <a:lnSpc>
                    <a:spcPts val="3600"/>
                  </a:lnSpc>
                  <a:defRPr sz="1400">
                    <a:latin typeface="AU Passata"/>
                    <a:ea typeface="AU Passata"/>
                    <a:cs typeface="AU Passata"/>
                    <a:sym typeface="AU Passata"/>
                  </a:defRPr>
                </a:pPr>
              </a:p>
            </p:txBody>
          </p:sp>
          <p:sp>
            <p:nvSpPr>
              <p:cNvPr id="108" name="Shape 108"/>
              <p:cNvSpPr/>
              <p:nvPr/>
            </p:nvSpPr>
            <p:spPr>
              <a:xfrm>
                <a:off x="0" y="0"/>
                <a:ext cx="2471580" cy="18696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 algn="l" defTabSz="914400">
                  <a:lnSpc>
                    <a:spcPts val="3600"/>
                  </a:lnSpc>
                  <a:defRPr sz="1800"/>
                </a:pPr>
                <a:r>
                  <a:rPr sz="1400">
                    <a:latin typeface="AU Passata"/>
                    <a:ea typeface="AU Passata"/>
                    <a:cs typeface="AU Passata"/>
                    <a:sym typeface="AU Passata"/>
                  </a:rPr>
                  <a:t>Anderson and Kuhn ’96</a:t>
                </a:r>
                <a:endParaRPr sz="1400">
                  <a:latin typeface="AU Passata"/>
                  <a:ea typeface="AU Passata"/>
                  <a:cs typeface="AU Passata"/>
                  <a:sym typeface="AU Passata"/>
                </a:endParaRPr>
              </a:p>
              <a:p>
                <a:pPr lvl="0" algn="l" defTabSz="914400">
                  <a:lnSpc>
                    <a:spcPts val="3600"/>
                  </a:lnSpc>
                  <a:defRPr sz="1800"/>
                </a:pPr>
                <a:r>
                  <a:rPr sz="1400">
                    <a:latin typeface="AU Passata"/>
                    <a:ea typeface="AU Passata"/>
                    <a:cs typeface="AU Passata"/>
                    <a:sym typeface="AU Passata"/>
                  </a:rPr>
                  <a:t>Skorobogatov et al. ’02</a:t>
                </a:r>
                <a:endParaRPr sz="1400">
                  <a:latin typeface="AU Passata"/>
                  <a:ea typeface="AU Passata"/>
                  <a:cs typeface="AU Passata"/>
                  <a:sym typeface="AU Passata"/>
                </a:endParaRPr>
              </a:p>
              <a:p>
                <a:pPr lvl="0" algn="l" defTabSz="914400">
                  <a:lnSpc>
                    <a:spcPts val="3600"/>
                  </a:lnSpc>
                  <a:defRPr sz="1800"/>
                </a:pPr>
                <a:r>
                  <a:rPr sz="1400">
                    <a:latin typeface="AU Passata"/>
                    <a:ea typeface="AU Passata"/>
                    <a:cs typeface="AU Passata"/>
                    <a:sym typeface="AU Passata"/>
                  </a:rPr>
                  <a:t>Coron et al. ’09</a:t>
                </a:r>
                <a:endParaRPr sz="1400">
                  <a:latin typeface="AU Passata"/>
                  <a:ea typeface="AU Passata"/>
                  <a:cs typeface="AU Passata"/>
                  <a:sym typeface="AU Passata"/>
                </a:endParaRPr>
              </a:p>
              <a:p>
                <a:pPr lvl="0" algn="l" defTabSz="914400">
                  <a:lnSpc>
                    <a:spcPts val="3600"/>
                  </a:lnSpc>
                  <a:defRPr sz="1800"/>
                </a:pPr>
                <a:r>
                  <a:rPr sz="1400">
                    <a:latin typeface="AU Passata"/>
                    <a:ea typeface="AU Passata"/>
                    <a:cs typeface="AU Passata"/>
                    <a:sym typeface="AU Passata"/>
                  </a:rPr>
                  <a:t>…………and many more…….</a:t>
                </a:r>
              </a:p>
            </p:txBody>
          </p:sp>
        </p:grpSp>
        <p:grpSp>
          <p:nvGrpSpPr>
            <p:cNvPr id="112" name="Group 112"/>
            <p:cNvGrpSpPr/>
            <p:nvPr/>
          </p:nvGrpSpPr>
          <p:grpSpPr>
            <a:xfrm>
              <a:off x="1903996" y="0"/>
              <a:ext cx="970138" cy="558181"/>
              <a:chOff x="0" y="0"/>
              <a:chExt cx="970137" cy="558180"/>
            </a:xfrm>
          </p:grpSpPr>
          <p:sp>
            <p:nvSpPr>
              <p:cNvPr id="110" name="Shape 110"/>
              <p:cNvSpPr/>
              <p:nvPr/>
            </p:nvSpPr>
            <p:spPr>
              <a:xfrm>
                <a:off x="0" y="0"/>
                <a:ext cx="961876" cy="558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53" y="0"/>
                    </a:moveTo>
                    <a:lnTo>
                      <a:pt x="21600" y="0"/>
                    </a:lnTo>
                    <a:lnTo>
                      <a:pt x="21600" y="17200"/>
                    </a:lnTo>
                    <a:cubicBezTo>
                      <a:pt x="21600" y="19630"/>
                      <a:pt x="20457" y="21600"/>
                      <a:pt x="19047" y="21600"/>
                    </a:cubicBezTo>
                    <a:lnTo>
                      <a:pt x="0" y="21600"/>
                    </a:lnTo>
                    <a:lnTo>
                      <a:pt x="0" y="4400"/>
                    </a:lnTo>
                    <a:cubicBezTo>
                      <a:pt x="0" y="1970"/>
                      <a:pt x="1143" y="0"/>
                      <a:pt x="2553" y="0"/>
                    </a:cubicBezTo>
                    <a:close/>
                  </a:path>
                </a:pathLst>
              </a:custGeom>
              <a:solidFill>
                <a:srgbClr val="E6E6E9"/>
              </a:solidFill>
              <a:ln w="12700" cap="flat">
                <a:solidFill>
                  <a:srgbClr val="C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lvl="0" algn="l" defTabSz="914400">
                  <a:lnSpc>
                    <a:spcPts val="3600"/>
                  </a:lnSpc>
                  <a:defRPr>
                    <a:latin typeface="AU Passata"/>
                    <a:ea typeface="AU Passata"/>
                    <a:cs typeface="AU Passata"/>
                    <a:sym typeface="AU Passata"/>
                  </a:defRPr>
                </a:pPr>
              </a:p>
            </p:txBody>
          </p:sp>
          <p:sp>
            <p:nvSpPr>
              <p:cNvPr id="111" name="Shape 111"/>
              <p:cNvSpPr/>
              <p:nvPr/>
            </p:nvSpPr>
            <p:spPr>
              <a:xfrm>
                <a:off x="33303" y="33303"/>
                <a:ext cx="936835" cy="5156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l" defTabSz="914400">
                  <a:lnSpc>
                    <a:spcPts val="3600"/>
                  </a:lnSpc>
                  <a:defRPr sz="2000">
                    <a:latin typeface="AU Passata"/>
                    <a:ea typeface="AU Passata"/>
                    <a:cs typeface="AU Passata"/>
                    <a:sym typeface="AU Passata"/>
                  </a:defRPr>
                </a:lvl1pPr>
              </a:lstStyle>
              <a:p>
                <a:pPr lvl="0">
                  <a:defRPr sz="1800"/>
                </a:pPr>
                <a:r>
                  <a:rPr sz="2000"/>
                  <a:t>More…</a:t>
                </a:r>
              </a:p>
            </p:txBody>
          </p:sp>
        </p:grpSp>
      </p:grpSp>
      <p:grpSp>
        <p:nvGrpSpPr>
          <p:cNvPr id="116" name="Group 116"/>
          <p:cNvGrpSpPr/>
          <p:nvPr/>
        </p:nvGrpSpPr>
        <p:grpSpPr>
          <a:xfrm>
            <a:off x="1508820" y="7760238"/>
            <a:ext cx="8512289" cy="1324036"/>
            <a:chOff x="0" y="0"/>
            <a:chExt cx="8512288" cy="1324034"/>
          </a:xfrm>
        </p:grpSpPr>
        <p:sp>
          <p:nvSpPr>
            <p:cNvPr id="114" name="Shape 114"/>
            <p:cNvSpPr/>
            <p:nvPr/>
          </p:nvSpPr>
          <p:spPr>
            <a:xfrm>
              <a:off x="0" y="0"/>
              <a:ext cx="8512289" cy="1324035"/>
            </a:xfrm>
            <a:prstGeom prst="star24">
              <a:avLst>
                <a:gd name="adj" fmla="val 37500"/>
              </a:avLst>
            </a:prstGeom>
            <a:solidFill>
              <a:srgbClr val="FFFF00"/>
            </a:solidFill>
            <a:ln w="19050" cap="flat">
              <a:solidFill>
                <a:srgbClr val="FF000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defTabSz="914400">
                <a:defRPr b="1" sz="2000">
                  <a:solidFill>
                    <a:srgbClr val="FF0000"/>
                  </a:solidFill>
                  <a:latin typeface="AU Passata"/>
                  <a:ea typeface="AU Passata"/>
                  <a:cs typeface="AU Passata"/>
                  <a:sym typeface="AU Passata"/>
                </a:defRPr>
              </a:pPr>
            </a:p>
          </p:txBody>
        </p:sp>
        <p:sp>
          <p:nvSpPr>
            <p:cNvPr id="115" name="Shape 115"/>
            <p:cNvSpPr/>
            <p:nvPr/>
          </p:nvSpPr>
          <p:spPr>
            <a:xfrm>
              <a:off x="1998983" y="310929"/>
              <a:ext cx="4514323" cy="701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914400">
                <a:defRPr b="1" sz="2000">
                  <a:solidFill>
                    <a:srgbClr val="FF0000"/>
                  </a:solidFill>
                  <a:latin typeface="AU Passata"/>
                  <a:ea typeface="AU Passata"/>
                  <a:cs typeface="AU Passata"/>
                  <a:sym typeface="AU Passata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2000">
                  <a:solidFill>
                    <a:srgbClr val="FF0000"/>
                  </a:solidFill>
                </a:rPr>
                <a:t>Devastating attacks on Provably Secure Crypto-systems!</a:t>
              </a: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6" grpId="1"/>
      <p:bldP build="whole" bldLvl="1" animBg="1" rev="0" advAuto="0" spid="116" grpId="3"/>
      <p:bldP build="whole" bldLvl="1" animBg="1" rev="0" advAuto="0" spid="113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title" idx="4294967295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ctr" defTabSz="584200">
              <a:lnSpc>
                <a:spcPct val="100000"/>
              </a:lnSpc>
              <a:defRPr cap="none" sz="4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4500"/>
              <a:t>Theoretical Models of Tampering </a:t>
            </a:r>
          </a:p>
        </p:txBody>
      </p:sp>
      <p:sp>
        <p:nvSpPr>
          <p:cNvPr id="119" name="Shape 119"/>
          <p:cNvSpPr/>
          <p:nvPr>
            <p:ph type="body" idx="4294967295"/>
          </p:nvPr>
        </p:nvSpPr>
        <p:spPr>
          <a:xfrm>
            <a:off x="6302424" y="2106613"/>
            <a:ext cx="5035501" cy="6285062"/>
          </a:xfrm>
          <a:prstGeom prst="rect">
            <a:avLst/>
          </a:prstGeom>
          <a:ln w="3175">
            <a:solidFill>
              <a:srgbClr val="808092"/>
            </a:solidFill>
            <a:round/>
          </a:ln>
        </p:spPr>
        <p:txBody>
          <a:bodyPr>
            <a:normAutofit fontScale="100000" lnSpcReduction="0"/>
          </a:bodyPr>
          <a:lstStyle/>
          <a:p>
            <a:pPr lvl="0" mar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55A9F"/>
                </a:solidFill>
              </a:rPr>
              <a:t>Tamper with both memory and computation</a:t>
            </a:r>
            <a:endParaRPr sz="2000">
              <a:solidFill>
                <a:srgbClr val="655A9F"/>
              </a:solidFill>
            </a:endParaRPr>
          </a:p>
          <a:p>
            <a:pPr lvl="0" mar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55A9F"/>
                </a:solidFill>
              </a:rPr>
              <a:t> </a:t>
            </a:r>
            <a:r>
              <a:rPr sz="1600">
                <a:solidFill>
                  <a:srgbClr val="655A9F"/>
                </a:solidFill>
              </a:rPr>
              <a:t>(IPSW ’06)</a:t>
            </a:r>
          </a:p>
        </p:txBody>
      </p:sp>
      <p:sp>
        <p:nvSpPr>
          <p:cNvPr id="120" name="Shape 120"/>
          <p:cNvSpPr/>
          <p:nvPr/>
        </p:nvSpPr>
        <p:spPr>
          <a:xfrm>
            <a:off x="9662592" y="3151609"/>
            <a:ext cx="1540902" cy="3195316"/>
          </a:xfrm>
          <a:prstGeom prst="rect">
            <a:avLst/>
          </a:prstGeom>
          <a:solidFill>
            <a:srgbClr val="CCCCD3">
              <a:alpha val="78000"/>
            </a:srgbClr>
          </a:solidFill>
          <a:ln w="3175">
            <a:solidFill>
              <a:srgbClr val="808092"/>
            </a:solidFill>
            <a:round/>
          </a:ln>
        </p:spPr>
        <p:txBody>
          <a:bodyPr lIns="45719" rIns="45719"/>
          <a:lstStyle/>
          <a:p>
            <a:pPr lvl="0" algn="l" defTabSz="914400">
              <a:lnSpc>
                <a:spcPts val="3600"/>
              </a:lnSpc>
              <a:defRPr>
                <a:latin typeface="AU Passata"/>
                <a:ea typeface="AU Passata"/>
                <a:cs typeface="AU Passata"/>
                <a:sym typeface="AU Passata"/>
              </a:defRPr>
            </a:pPr>
          </a:p>
        </p:txBody>
      </p:sp>
      <p:pic>
        <p:nvPicPr>
          <p:cNvPr id="121" name="image1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7394626" y="4239547"/>
            <a:ext cx="1263549" cy="1408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age2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00281" y="3286347"/>
            <a:ext cx="1175661" cy="15141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age23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88000" y="4898991"/>
            <a:ext cx="1200222" cy="12002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age24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 flipH="1" rot="1800000">
            <a:off x="8631774" y="5432538"/>
            <a:ext cx="1039801" cy="667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25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 flipH="1" rot="19800000">
            <a:off x="8622425" y="3570716"/>
            <a:ext cx="1058500" cy="679361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10043104" y="3888245"/>
            <a:ext cx="551276" cy="538983"/>
          </a:xfrm>
          <a:prstGeom prst="rect">
            <a:avLst/>
          </a:prstGeom>
          <a:solidFill>
            <a:srgbClr val="E6E6E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914400">
              <a:lnSpc>
                <a:spcPts val="3600"/>
              </a:lnSpc>
              <a:defRPr sz="2800">
                <a:latin typeface="Adobe Gothic Std B"/>
                <a:ea typeface="Adobe Gothic Std B"/>
                <a:cs typeface="Adobe Gothic Std B"/>
                <a:sym typeface="Adobe Gothic Std B"/>
              </a:defRPr>
            </a:lvl1pPr>
          </a:lstStyle>
          <a:p>
            <a:pPr lvl="0">
              <a:defRPr sz="1800"/>
            </a:pPr>
            <a:r>
              <a:rPr sz="2800"/>
              <a:t>F</a:t>
            </a:r>
          </a:p>
        </p:txBody>
      </p:sp>
      <p:sp>
        <p:nvSpPr>
          <p:cNvPr id="127" name="Shape 127"/>
          <p:cNvSpPr/>
          <p:nvPr/>
        </p:nvSpPr>
        <p:spPr>
          <a:xfrm>
            <a:off x="10559312" y="5502569"/>
            <a:ext cx="324134" cy="527299"/>
          </a:xfrm>
          <a:prstGeom prst="rect">
            <a:avLst/>
          </a:prstGeom>
          <a:solidFill>
            <a:srgbClr val="E6E6E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914400">
              <a:lnSpc>
                <a:spcPts val="3600"/>
              </a:lnSpc>
              <a:defRPr sz="2400">
                <a:latin typeface="AU Passata"/>
                <a:ea typeface="AU Passata"/>
                <a:cs typeface="AU Passata"/>
                <a:sym typeface="AU Passata"/>
              </a:defRPr>
            </a:lvl1pPr>
          </a:lstStyle>
          <a:p>
            <a:pPr lvl="0">
              <a:defRPr sz="1800"/>
            </a:pPr>
            <a:r>
              <a:rPr sz="2400"/>
              <a:t>k</a:t>
            </a:r>
          </a:p>
        </p:txBody>
      </p:sp>
      <p:pic>
        <p:nvPicPr>
          <p:cNvPr id="128" name="image1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20597" y="4172371"/>
            <a:ext cx="1263550" cy="1408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24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 rot="1800000">
            <a:off x="2616472" y="3730738"/>
            <a:ext cx="1039800" cy="667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25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 rot="19800000">
            <a:off x="2458153" y="5082016"/>
            <a:ext cx="1058499" cy="67936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6" name="Group 136"/>
          <p:cNvGrpSpPr/>
          <p:nvPr/>
        </p:nvGrpSpPr>
        <p:grpSpPr>
          <a:xfrm>
            <a:off x="1090092" y="3151609"/>
            <a:ext cx="1540902" cy="3195316"/>
            <a:chOff x="0" y="0"/>
            <a:chExt cx="1540901" cy="3195314"/>
          </a:xfrm>
        </p:grpSpPr>
        <p:sp>
          <p:nvSpPr>
            <p:cNvPr id="131" name="Shape 131"/>
            <p:cNvSpPr/>
            <p:nvPr/>
          </p:nvSpPr>
          <p:spPr>
            <a:xfrm>
              <a:off x="0" y="0"/>
              <a:ext cx="1540902" cy="3195315"/>
            </a:xfrm>
            <a:prstGeom prst="rect">
              <a:avLst/>
            </a:prstGeom>
            <a:solidFill>
              <a:srgbClr val="CCCCD3">
                <a:alpha val="78000"/>
              </a:srgbClr>
            </a:solidFill>
            <a:ln w="3175" cap="flat">
              <a:solidFill>
                <a:srgbClr val="80809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algn="l" defTabSz="914400">
                <a:lnSpc>
                  <a:spcPts val="3600"/>
                </a:lnSpc>
                <a:defRPr>
                  <a:latin typeface="AU Passata"/>
                  <a:ea typeface="AU Passata"/>
                  <a:cs typeface="AU Passata"/>
                  <a:sym typeface="AU Passata"/>
                </a:defRPr>
              </a:pPr>
            </a:p>
          </p:txBody>
        </p:sp>
        <p:pic>
          <p:nvPicPr>
            <p:cNvPr id="132" name="image22.jp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37689" y="134738"/>
              <a:ext cx="1175660" cy="15141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3" name="image23.jp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5407" y="1747382"/>
              <a:ext cx="1200223" cy="12002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4" name="Shape 134"/>
            <p:cNvSpPr/>
            <p:nvPr/>
          </p:nvSpPr>
          <p:spPr>
            <a:xfrm>
              <a:off x="367812" y="736636"/>
              <a:ext cx="551276" cy="538982"/>
            </a:xfrm>
            <a:prstGeom prst="rect">
              <a:avLst/>
            </a:prstGeom>
            <a:solidFill>
              <a:srgbClr val="E6E6E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 defTabSz="914400">
                <a:lnSpc>
                  <a:spcPts val="3600"/>
                </a:lnSpc>
                <a:defRPr sz="2800">
                  <a:latin typeface="Adobe Gothic Std B"/>
                  <a:ea typeface="Adobe Gothic Std B"/>
                  <a:cs typeface="Adobe Gothic Std B"/>
                  <a:sym typeface="Adobe Gothic Std B"/>
                </a:defRPr>
              </a:lvl1pPr>
            </a:lstStyle>
            <a:p>
              <a:pPr lvl="0">
                <a:defRPr sz="1800"/>
              </a:pPr>
              <a:r>
                <a:rPr sz="2800"/>
                <a:t>F</a:t>
              </a:r>
            </a:p>
          </p:txBody>
        </p:sp>
        <p:sp>
          <p:nvSpPr>
            <p:cNvPr id="135" name="Shape 135"/>
            <p:cNvSpPr/>
            <p:nvPr/>
          </p:nvSpPr>
          <p:spPr>
            <a:xfrm>
              <a:off x="884020" y="2350959"/>
              <a:ext cx="324134" cy="527300"/>
            </a:xfrm>
            <a:prstGeom prst="rect">
              <a:avLst/>
            </a:prstGeom>
            <a:solidFill>
              <a:srgbClr val="E6E6E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 defTabSz="914400">
                <a:lnSpc>
                  <a:spcPts val="3600"/>
                </a:lnSpc>
                <a:defRPr sz="2400">
                  <a:latin typeface="AU Passata"/>
                  <a:ea typeface="AU Passata"/>
                  <a:cs typeface="AU Passata"/>
                  <a:sym typeface="AU Passata"/>
                </a:defRPr>
              </a:lvl1pPr>
            </a:lstStyle>
            <a:p>
              <a:pPr lvl="0">
                <a:defRPr sz="1800"/>
              </a:pPr>
              <a:r>
                <a:rPr sz="2400"/>
                <a:t>k</a:t>
              </a:r>
            </a:p>
          </p:txBody>
        </p:sp>
      </p:grpSp>
      <p:sp>
        <p:nvSpPr>
          <p:cNvPr id="137" name="Shape 137"/>
          <p:cNvSpPr/>
          <p:nvPr/>
        </p:nvSpPr>
        <p:spPr>
          <a:xfrm>
            <a:off x="473124" y="2106613"/>
            <a:ext cx="5035501" cy="6285062"/>
          </a:xfrm>
          <a:prstGeom prst="rect">
            <a:avLst/>
          </a:prstGeom>
          <a:ln w="3175">
            <a:solidFill>
              <a:srgbClr val="808092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defTabSz="914400">
              <a:lnSpc>
                <a:spcPct val="92000"/>
              </a:lnSpc>
              <a:buFont typeface="Helvetica"/>
              <a:defRPr sz="1800"/>
            </a:pPr>
            <a:r>
              <a:rPr sz="2000">
                <a:solidFill>
                  <a:srgbClr val="655A9F"/>
                </a:solidFill>
                <a:latin typeface="AU Passata"/>
                <a:ea typeface="AU Passata"/>
                <a:cs typeface="AU Passata"/>
                <a:sym typeface="AU Passata"/>
              </a:rPr>
              <a:t>Memory only tampering</a:t>
            </a:r>
            <a:endParaRPr sz="2000">
              <a:solidFill>
                <a:srgbClr val="655A9F"/>
              </a:solidFill>
              <a:latin typeface="AU Passata"/>
              <a:ea typeface="AU Passata"/>
              <a:cs typeface="AU Passata"/>
              <a:sym typeface="AU Passata"/>
            </a:endParaRPr>
          </a:p>
          <a:p>
            <a:pPr lvl="0" defTabSz="914400">
              <a:lnSpc>
                <a:spcPct val="92000"/>
              </a:lnSpc>
              <a:buFont typeface="Helvetica"/>
              <a:defRPr sz="1800"/>
            </a:pPr>
            <a:r>
              <a:rPr sz="2000">
                <a:solidFill>
                  <a:srgbClr val="655A9F"/>
                </a:solidFill>
                <a:latin typeface="AU Passata"/>
                <a:ea typeface="AU Passata"/>
                <a:cs typeface="AU Passata"/>
                <a:sym typeface="AU Passata"/>
              </a:rPr>
              <a:t> </a:t>
            </a:r>
            <a:r>
              <a:rPr sz="1600">
                <a:solidFill>
                  <a:srgbClr val="655A9F"/>
                </a:solidFill>
                <a:latin typeface="AU Passata"/>
                <a:ea typeface="AU Passata"/>
                <a:cs typeface="AU Passata"/>
                <a:sym typeface="AU Passata"/>
              </a:rPr>
              <a:t>(GLMMR ’04)</a:t>
            </a:r>
          </a:p>
        </p:txBody>
      </p:sp>
      <p:sp>
        <p:nvSpPr>
          <p:cNvPr id="138" name="Shape 138"/>
          <p:cNvSpPr/>
          <p:nvPr/>
        </p:nvSpPr>
        <p:spPr>
          <a:xfrm flipH="1" rot="10800000">
            <a:off x="2302576" y="3537513"/>
            <a:ext cx="670153" cy="6349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2" h="21600" fill="norm" stroke="1" extrusionOk="0">
                <a:moveTo>
                  <a:pt x="0" y="10800"/>
                </a:moveTo>
                <a:cubicBezTo>
                  <a:pt x="0" y="4835"/>
                  <a:pt x="4831" y="0"/>
                  <a:pt x="10791" y="0"/>
                </a:cubicBezTo>
                <a:cubicBezTo>
                  <a:pt x="16751" y="0"/>
                  <a:pt x="21582" y="4835"/>
                  <a:pt x="21582" y="10800"/>
                </a:cubicBezTo>
                <a:cubicBezTo>
                  <a:pt x="21582" y="16765"/>
                  <a:pt x="16751" y="21600"/>
                  <a:pt x="10791" y="21600"/>
                </a:cubicBezTo>
                <a:cubicBezTo>
                  <a:pt x="4831" y="21600"/>
                  <a:pt x="0" y="16765"/>
                  <a:pt x="0" y="10800"/>
                </a:cubicBezTo>
                <a:close/>
                <a:moveTo>
                  <a:pt x="18017" y="17237"/>
                </a:moveTo>
                <a:lnTo>
                  <a:pt x="18017" y="17237"/>
                </a:lnTo>
                <a:cubicBezTo>
                  <a:pt x="21591" y="13268"/>
                  <a:pt x="21253" y="7168"/>
                  <a:pt x="17263" y="3613"/>
                </a:cubicBezTo>
                <a:cubicBezTo>
                  <a:pt x="13595" y="346"/>
                  <a:pt x="8048" y="330"/>
                  <a:pt x="4362" y="3576"/>
                </a:cubicBezTo>
                <a:close/>
                <a:moveTo>
                  <a:pt x="3565" y="4363"/>
                </a:moveTo>
                <a:lnTo>
                  <a:pt x="3565" y="4363"/>
                </a:lnTo>
                <a:cubicBezTo>
                  <a:pt x="-9" y="8332"/>
                  <a:pt x="329" y="14432"/>
                  <a:pt x="4319" y="17987"/>
                </a:cubicBezTo>
                <a:cubicBezTo>
                  <a:pt x="7987" y="21254"/>
                  <a:pt x="13534" y="21270"/>
                  <a:pt x="17220" y="18024"/>
                </a:cubicBezTo>
                <a:close/>
              </a:path>
            </a:pathLst>
          </a:custGeom>
          <a:solidFill>
            <a:srgbClr val="FF0000"/>
          </a:solidFill>
          <a:ln w="3175">
            <a:solidFill>
              <a:srgbClr val="808092"/>
            </a:solidFill>
            <a:round/>
          </a:ln>
        </p:spPr>
        <p:txBody>
          <a:bodyPr lIns="45719" rIns="45719"/>
          <a:lstStyle/>
          <a:p>
            <a:pPr lvl="0" algn="l" defTabSz="914400">
              <a:lnSpc>
                <a:spcPts val="3600"/>
              </a:lnSpc>
              <a:defRPr>
                <a:latin typeface="AU Passata"/>
                <a:ea typeface="AU Passata"/>
                <a:cs typeface="AU Passata"/>
                <a:sym typeface="AU Passata"/>
              </a:defRPr>
            </a:pPr>
          </a:p>
        </p:txBody>
      </p:sp>
      <p:sp>
        <p:nvSpPr>
          <p:cNvPr id="139" name="Shape 139"/>
          <p:cNvSpPr/>
          <p:nvPr/>
        </p:nvSpPr>
        <p:spPr>
          <a:xfrm>
            <a:off x="800100" y="6737350"/>
            <a:ext cx="3955288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1" marL="457200" indent="-228600" algn="l">
              <a:buSzPct val="100000"/>
              <a:buChar char="•"/>
              <a:defRPr sz="1800"/>
            </a:pPr>
            <a:r>
              <a:rPr sz="2000">
                <a:solidFill>
                  <a:srgbClr val="0B5D18"/>
                </a:solidFill>
              </a:rPr>
              <a:t>Easier analysis. </a:t>
            </a:r>
            <a:endParaRPr sz="2000">
              <a:solidFill>
                <a:srgbClr val="0B5D18"/>
              </a:solidFill>
            </a:endParaRPr>
          </a:p>
          <a:p>
            <a:pPr lvl="1" marL="457200" indent="-228600" algn="l">
              <a:buSzPct val="100000"/>
              <a:buChar char="•"/>
              <a:defRPr sz="1800"/>
            </a:pPr>
            <a:r>
              <a:rPr sz="2000">
                <a:solidFill>
                  <a:srgbClr val="0B5D18"/>
                </a:solidFill>
              </a:rPr>
              <a:t>Lot of positive results</a:t>
            </a:r>
            <a:endParaRPr sz="2000">
              <a:solidFill>
                <a:srgbClr val="0B5D18"/>
              </a:solidFill>
            </a:endParaRPr>
          </a:p>
          <a:p>
            <a:pPr lvl="1" marL="457200" indent="-228600" algn="l">
              <a:buSzPct val="100000"/>
              <a:buChar char="•"/>
              <a:defRPr sz="1800"/>
            </a:pPr>
            <a:r>
              <a:rPr sz="2000">
                <a:solidFill>
                  <a:srgbClr val="FF2600"/>
                </a:solidFill>
              </a:rPr>
              <a:t>In practice hard to guarantee.</a:t>
            </a:r>
          </a:p>
        </p:txBody>
      </p:sp>
      <p:grpSp>
        <p:nvGrpSpPr>
          <p:cNvPr id="143" name="Group 143"/>
          <p:cNvGrpSpPr/>
          <p:nvPr/>
        </p:nvGrpSpPr>
        <p:grpSpPr>
          <a:xfrm>
            <a:off x="6207819" y="2007672"/>
            <a:ext cx="5314951" cy="6482944"/>
            <a:chOff x="0" y="-38099"/>
            <a:chExt cx="5314949" cy="6482943"/>
          </a:xfrm>
        </p:grpSpPr>
        <p:pic>
          <p:nvPicPr>
            <p:cNvPr id="140" name="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3017" y="-38100"/>
              <a:ext cx="5221933" cy="6482944"/>
            </a:xfrm>
            <a:prstGeom prst="rect">
              <a:avLst/>
            </a:prstGeom>
            <a:effectLst>
              <a:outerShdw sx="100000" sy="100000" kx="0" ky="0" algn="b" rotWithShape="0" blurRad="63500" dist="25400" dir="5400000">
                <a:srgbClr val="FFFB00">
                  <a:alpha val="50000"/>
                </a:srgbClr>
              </a:outerShdw>
            </a:effectLst>
          </p:spPr>
        </p:pic>
        <p:sp>
          <p:nvSpPr>
            <p:cNvPr id="141" name="Shape 141"/>
            <p:cNvSpPr/>
            <p:nvPr/>
          </p:nvSpPr>
          <p:spPr>
            <a:xfrm>
              <a:off x="0" y="4825466"/>
              <a:ext cx="5261288" cy="1324036"/>
            </a:xfrm>
            <a:prstGeom prst="star24">
              <a:avLst>
                <a:gd name="adj" fmla="val 37500"/>
              </a:avLst>
            </a:prstGeom>
            <a:solidFill>
              <a:srgbClr val="FFFF00"/>
            </a:solidFill>
            <a:ln w="19050" cap="flat">
              <a:solidFill>
                <a:srgbClr val="FF000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>
                <a:defRPr b="1">
                  <a:solidFill>
                    <a:srgbClr val="C82506"/>
                  </a:solidFill>
                </a:defRPr>
              </a:pPr>
            </a:p>
          </p:txBody>
        </p:sp>
        <p:sp>
          <p:nvSpPr>
            <p:cNvPr id="142" name="Shape 142"/>
            <p:cNvSpPr/>
            <p:nvPr/>
          </p:nvSpPr>
          <p:spPr>
            <a:xfrm>
              <a:off x="1608782" y="5110677"/>
              <a:ext cx="1968997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solidFill>
                    <a:srgbClr val="C82506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3600">
                  <a:solidFill>
                    <a:srgbClr val="C82506"/>
                  </a:solidFill>
                </a:rPr>
                <a:t>This talk</a:t>
              </a: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after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after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after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after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afterEffect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afterEffect" presetClass="entr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afterEffect" presetClass="entr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afterEffect" presetClass="entr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afterEffect" presetClass="entr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afterEffect" presetClass="entr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presetClass="entr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Class="entr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presetClass="entr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presetClass="entr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presetClass="entr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6" grpId="5"/>
      <p:bldP build="whole" bldLvl="1" animBg="1" rev="0" advAuto="0" spid="125" grpId="15"/>
      <p:bldP build="whole" bldLvl="1" animBg="1" rev="0" advAuto="0" spid="123" grpId="10"/>
      <p:bldP build="whole" bldLvl="1" animBg="1" rev="0" advAuto="0" spid="127" grpId="13"/>
      <p:bldP build="whole" bldLvl="1" animBg="1" rev="0" advAuto="0" spid="143" grpId="17"/>
      <p:bldP build="whole" bldLvl="1" animBg="1" rev="0" advAuto="0" spid="129" grpId="1"/>
      <p:bldP build="whole" bldLvl="1" animBg="1" rev="0" advAuto="0" spid="126" grpId="12"/>
      <p:bldP build="p" bldLvl="1" animBg="1" rev="0" advAuto="0" spid="119" grpId="7"/>
      <p:bldP build="whole" bldLvl="1" animBg="1" rev="0" advAuto="0" spid="122" grpId="11"/>
      <p:bldP build="p" bldLvl="1" animBg="1" rev="0" advAuto="0" spid="137" grpId="3"/>
      <p:bldP build="whole" bldLvl="1" animBg="1" rev="0" advAuto="0" spid="130" grpId="2"/>
      <p:bldP build="whole" bldLvl="1" animBg="1" rev="0" advAuto="0" spid="124" grpId="14"/>
      <p:bldP build="whole" bldLvl="1" animBg="1" rev="0" advAuto="0" spid="120" grpId="9"/>
      <p:bldP build="p" bldLvl="5" animBg="1" rev="0" advAuto="0" spid="139" grpId="16"/>
      <p:bldP build="whole" bldLvl="1" animBg="1" rev="0" advAuto="0" spid="121" grpId="8"/>
      <p:bldP build="whole" bldLvl="1" animBg="1" rev="0" advAuto="0" spid="128" grpId="6"/>
      <p:bldP build="whole" bldLvl="1" animBg="1" rev="0" advAuto="0" spid="138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 idx="4294967295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ctr" defTabSz="584200">
              <a:lnSpc>
                <a:spcPct val="100000"/>
              </a:lnSpc>
              <a:defRPr cap="none" sz="4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4500"/>
              <a:t>Earlier approach: protect circuits against tampering</a:t>
            </a:r>
          </a:p>
        </p:txBody>
      </p:sp>
      <p:sp>
        <p:nvSpPr>
          <p:cNvPr id="146" name="Shape 146"/>
          <p:cNvSpPr/>
          <p:nvPr/>
        </p:nvSpPr>
        <p:spPr>
          <a:xfrm>
            <a:off x="1508861" y="4184650"/>
            <a:ext cx="10799878" cy="4953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2400"/>
              <a:t>First initiative by IPSW06: protects against </a:t>
            </a:r>
            <a:r>
              <a:rPr sz="2400">
                <a:solidFill>
                  <a:srgbClr val="FF2600"/>
                </a:solidFill>
              </a:rPr>
              <a:t>constant</a:t>
            </a:r>
            <a:r>
              <a:rPr sz="2400"/>
              <a:t> number of wire faults</a:t>
            </a:r>
          </a:p>
        </p:txBody>
      </p:sp>
      <p:sp>
        <p:nvSpPr>
          <p:cNvPr id="147" name="Shape 147"/>
          <p:cNvSpPr/>
          <p:nvPr/>
        </p:nvSpPr>
        <p:spPr>
          <a:xfrm>
            <a:off x="1532229" y="2559049"/>
            <a:ext cx="10753141" cy="12319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2400"/>
              <a:t>Approach: Model computation as </a:t>
            </a:r>
            <a:r>
              <a:rPr sz="2400">
                <a:solidFill>
                  <a:srgbClr val="FF2600"/>
                </a:solidFill>
              </a:rPr>
              <a:t>circuits</a:t>
            </a:r>
            <a:r>
              <a:rPr sz="2400"/>
              <a:t>: build circuit </a:t>
            </a:r>
            <a:r>
              <a:rPr sz="2400">
                <a:solidFill>
                  <a:srgbClr val="FF2600"/>
                </a:solidFill>
              </a:rPr>
              <a:t>compiler</a:t>
            </a:r>
            <a:r>
              <a:rPr sz="2400"/>
              <a:t> which transforms any C to C’ which is protected against tampering</a:t>
            </a:r>
            <a:endParaRPr sz="2400"/>
          </a:p>
        </p:txBody>
      </p:sp>
      <p:sp>
        <p:nvSpPr>
          <p:cNvPr id="148" name="Shape 148"/>
          <p:cNvSpPr/>
          <p:nvPr/>
        </p:nvSpPr>
        <p:spPr>
          <a:xfrm>
            <a:off x="2450490" y="4845049"/>
            <a:ext cx="9005519" cy="12319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2400"/>
              <a:t>Current best: DK14: </a:t>
            </a:r>
            <a:endParaRPr sz="2400"/>
          </a:p>
          <a:p>
            <a:pPr lvl="0" marL="296333" indent="-296333" algn="l">
              <a:buSzPct val="75000"/>
              <a:buChar char="•"/>
              <a:defRPr sz="1800"/>
            </a:pPr>
            <a:r>
              <a:rPr sz="2400"/>
              <a:t>Protects against tampering of </a:t>
            </a:r>
            <a:r>
              <a:rPr sz="2400">
                <a:solidFill>
                  <a:srgbClr val="FF2600"/>
                </a:solidFill>
              </a:rPr>
              <a:t>(1/poly)-fraction</a:t>
            </a:r>
            <a:r>
              <a:rPr sz="2400"/>
              <a:t> of all wires.</a:t>
            </a:r>
            <a:endParaRPr sz="2400"/>
          </a:p>
          <a:p>
            <a:pPr lvl="0" marL="296333" indent="-296333" algn="l">
              <a:buSzPct val="75000"/>
              <a:buChar char="•"/>
              <a:defRPr sz="1800"/>
            </a:pPr>
            <a:r>
              <a:rPr sz="2400"/>
              <a:t>Analysis complicated: involves tools like PCP. </a:t>
            </a:r>
          </a:p>
        </p:txBody>
      </p:sp>
      <p:sp>
        <p:nvSpPr>
          <p:cNvPr id="149" name="Shape 149"/>
          <p:cNvSpPr/>
          <p:nvPr/>
        </p:nvSpPr>
        <p:spPr>
          <a:xfrm>
            <a:off x="4114800" y="6496049"/>
            <a:ext cx="5055109" cy="12319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2400"/>
              <a:t>Our goal:</a:t>
            </a:r>
            <a:endParaRPr sz="2400"/>
          </a:p>
          <a:p>
            <a:pPr lvl="0" marL="296333" indent="-296333" algn="l">
              <a:buClr>
                <a:srgbClr val="C82506"/>
              </a:buClr>
              <a:buSzPct val="75000"/>
              <a:buChar char="•"/>
              <a:defRPr sz="1800"/>
            </a:pPr>
            <a:r>
              <a:rPr sz="2400">
                <a:solidFill>
                  <a:srgbClr val="C82506"/>
                </a:solidFill>
              </a:rPr>
              <a:t>simpler</a:t>
            </a:r>
            <a:r>
              <a:rPr sz="2400"/>
              <a:t> </a:t>
            </a:r>
            <a:r>
              <a:rPr sz="2400">
                <a:solidFill>
                  <a:srgbClr val="C82506"/>
                </a:solidFill>
              </a:rPr>
              <a:t>framework </a:t>
            </a:r>
            <a:endParaRPr sz="2400">
              <a:solidFill>
                <a:srgbClr val="C82506"/>
              </a:solidFill>
            </a:endParaRPr>
          </a:p>
          <a:p>
            <a:pPr lvl="0" marL="296333" indent="-296333" algn="l">
              <a:buSzPct val="75000"/>
              <a:buChar char="•"/>
              <a:defRPr sz="1800"/>
            </a:pPr>
            <a:r>
              <a:rPr sz="2400"/>
              <a:t> </a:t>
            </a:r>
            <a:r>
              <a:rPr sz="2400">
                <a:solidFill>
                  <a:srgbClr val="FF2600"/>
                </a:solidFill>
              </a:rPr>
              <a:t>stronger tampering </a:t>
            </a:r>
            <a:r>
              <a:rPr sz="2400"/>
              <a:t>adversary 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7" grpId="1"/>
      <p:bldP build="whole" bldLvl="1" animBg="1" rev="0" advAuto="0" spid="149" grpId="4"/>
      <p:bldP build="whole" bldLvl="1" animBg="1" rev="0" advAuto="0" spid="148" grpId="3"/>
      <p:bldP build="whole" bldLvl="1" animBg="1" rev="0" advAuto="0" spid="146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64219" y="6677229"/>
            <a:ext cx="2374679" cy="437047"/>
          </a:xfrm>
          <a:prstGeom prst="rect">
            <a:avLst/>
          </a:prstGeom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</p:pic>
      <p:sp>
        <p:nvSpPr>
          <p:cNvPr id="152" name="Shape 152"/>
          <p:cNvSpPr/>
          <p:nvPr>
            <p:ph type="title" idx="4294967295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ctr" defTabSz="584200">
              <a:lnSpc>
                <a:spcPct val="100000"/>
              </a:lnSpc>
              <a:defRPr cap="none" sz="4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4500"/>
              <a:t>Our approach</a:t>
            </a:r>
          </a:p>
        </p:txBody>
      </p:sp>
      <p:sp>
        <p:nvSpPr>
          <p:cNvPr id="153" name="Shape 153"/>
          <p:cNvSpPr/>
          <p:nvPr/>
        </p:nvSpPr>
        <p:spPr>
          <a:xfrm>
            <a:off x="2076145" y="2616199"/>
            <a:ext cx="9589110" cy="8636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2400"/>
              <a:t> An alternative model of computation: </a:t>
            </a:r>
            <a:endParaRPr sz="2400"/>
          </a:p>
          <a:p>
            <a:pPr lvl="0">
              <a:defRPr sz="1800"/>
            </a:pPr>
            <a:r>
              <a:rPr sz="2400">
                <a:solidFill>
                  <a:srgbClr val="FF2600"/>
                </a:solidFill>
              </a:rPr>
              <a:t>von Neumann Architecture (vNA)/ Random Access Machine (RAM)</a:t>
            </a:r>
          </a:p>
        </p:txBody>
      </p:sp>
      <p:pic>
        <p:nvPicPr>
          <p:cNvPr id="154" name="MathTypeEquation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2150" y="4870450"/>
            <a:ext cx="114300" cy="1651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7" name="Group 157"/>
          <p:cNvGrpSpPr/>
          <p:nvPr/>
        </p:nvGrpSpPr>
        <p:grpSpPr>
          <a:xfrm>
            <a:off x="3146067" y="3824284"/>
            <a:ext cx="1987718" cy="980467"/>
            <a:chOff x="0" y="0"/>
            <a:chExt cx="1987717" cy="980466"/>
          </a:xfrm>
        </p:grpSpPr>
        <p:sp>
          <p:nvSpPr>
            <p:cNvPr id="155" name="Shape 155"/>
            <p:cNvSpPr/>
            <p:nvPr/>
          </p:nvSpPr>
          <p:spPr>
            <a:xfrm>
              <a:off x="0" y="0"/>
              <a:ext cx="1987718" cy="97519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algn="l" defTabSz="914400">
                <a:lnSpc>
                  <a:spcPts val="3600"/>
                </a:lnSpc>
                <a:defRPr>
                  <a:latin typeface="AU Passata"/>
                  <a:ea typeface="AU Passata"/>
                  <a:cs typeface="AU Passata"/>
                  <a:sym typeface="AU Passata"/>
                </a:defRPr>
              </a:pPr>
            </a:p>
          </p:txBody>
        </p:sp>
        <p:sp>
          <p:nvSpPr>
            <p:cNvPr id="156" name="Shape 156"/>
            <p:cNvSpPr/>
            <p:nvPr/>
          </p:nvSpPr>
          <p:spPr>
            <a:xfrm>
              <a:off x="0" y="0"/>
              <a:ext cx="1987718" cy="9804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914400">
                <a:lnSpc>
                  <a:spcPts val="3600"/>
                </a:lnSpc>
                <a:defRPr>
                  <a:latin typeface="AU Passata"/>
                  <a:ea typeface="AU Passata"/>
                  <a:cs typeface="AU Passata"/>
                  <a:sym typeface="AU Passata"/>
                </a:defRPr>
              </a:lvl1pPr>
            </a:lstStyle>
            <a:p>
              <a:pPr lvl="0">
                <a:defRPr sz="1800"/>
              </a:pPr>
              <a:r>
                <a:rPr sz="3600"/>
                <a:t> </a:t>
              </a:r>
            </a:p>
          </p:txBody>
        </p:sp>
      </p:grpSp>
      <p:sp>
        <p:nvSpPr>
          <p:cNvPr id="158" name="Shape 158"/>
          <p:cNvSpPr/>
          <p:nvPr/>
        </p:nvSpPr>
        <p:spPr>
          <a:xfrm>
            <a:off x="7427201" y="4070350"/>
            <a:ext cx="2569998" cy="495301"/>
          </a:xfrm>
          <a:prstGeom prst="rect">
            <a:avLst/>
          </a:prstGeom>
          <a:solidFill>
            <a:srgbClr val="EAEAE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600"/>
            </a:lvl1pPr>
          </a:lstStyle>
          <a:p>
            <a:pPr lvl="0">
              <a:defRPr sz="1800"/>
            </a:pPr>
            <a:r>
              <a:rPr sz="2600"/>
              <a:t>P= (P[1],P[2],…)</a:t>
            </a:r>
          </a:p>
        </p:txBody>
      </p:sp>
      <p:sp>
        <p:nvSpPr>
          <p:cNvPr id="159" name="Shape 159"/>
          <p:cNvSpPr/>
          <p:nvPr/>
        </p:nvSpPr>
        <p:spPr>
          <a:xfrm>
            <a:off x="6426200" y="6197600"/>
            <a:ext cx="1435100" cy="1396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grpSp>
        <p:nvGrpSpPr>
          <p:cNvPr id="164" name="Group 164"/>
          <p:cNvGrpSpPr/>
          <p:nvPr/>
        </p:nvGrpSpPr>
        <p:grpSpPr>
          <a:xfrm>
            <a:off x="3327400" y="5372100"/>
            <a:ext cx="1270000" cy="1409700"/>
            <a:chOff x="0" y="25400"/>
            <a:chExt cx="1270000" cy="1409700"/>
          </a:xfrm>
        </p:grpSpPr>
        <p:sp>
          <p:nvSpPr>
            <p:cNvPr id="160" name="Shape 160"/>
            <p:cNvSpPr/>
            <p:nvPr/>
          </p:nvSpPr>
          <p:spPr>
            <a:xfrm>
              <a:off x="0" y="25400"/>
              <a:ext cx="1270000" cy="355600"/>
            </a:xfrm>
            <a:prstGeom prst="rect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3175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1" name="Shape 161"/>
            <p:cNvSpPr/>
            <p:nvPr/>
          </p:nvSpPr>
          <p:spPr>
            <a:xfrm>
              <a:off x="0" y="381000"/>
              <a:ext cx="1270000" cy="355600"/>
            </a:xfrm>
            <a:prstGeom prst="rect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3175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2" name="Shape 162"/>
            <p:cNvSpPr/>
            <p:nvPr/>
          </p:nvSpPr>
          <p:spPr>
            <a:xfrm>
              <a:off x="0" y="736600"/>
              <a:ext cx="1270000" cy="355600"/>
            </a:xfrm>
            <a:prstGeom prst="rect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3175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3" name="Shape 163"/>
            <p:cNvSpPr/>
            <p:nvPr/>
          </p:nvSpPr>
          <p:spPr>
            <a:xfrm>
              <a:off x="0" y="1079500"/>
              <a:ext cx="1270000" cy="355600"/>
            </a:xfrm>
            <a:prstGeom prst="rect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3175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65" name="Shape 165"/>
          <p:cNvSpPr/>
          <p:nvPr/>
        </p:nvSpPr>
        <p:spPr>
          <a:xfrm>
            <a:off x="6721220" y="6629052"/>
            <a:ext cx="845059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 lvl="0">
              <a:defRPr sz="1800"/>
            </a:pPr>
            <a:r>
              <a:rPr sz="2800"/>
              <a:t>CPU</a:t>
            </a:r>
          </a:p>
        </p:txBody>
      </p:sp>
      <p:sp>
        <p:nvSpPr>
          <p:cNvPr id="166" name="Shape 166"/>
          <p:cNvSpPr/>
          <p:nvPr/>
        </p:nvSpPr>
        <p:spPr>
          <a:xfrm>
            <a:off x="3557473" y="8293099"/>
            <a:ext cx="657454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 lvl="0">
              <a:defRPr sz="1800"/>
            </a:pPr>
            <a:r>
              <a:rPr sz="2200"/>
              <a:t>Disk</a:t>
            </a:r>
          </a:p>
        </p:txBody>
      </p:sp>
      <p:sp>
        <p:nvSpPr>
          <p:cNvPr id="167" name="Shape 167"/>
          <p:cNvSpPr/>
          <p:nvPr/>
        </p:nvSpPr>
        <p:spPr>
          <a:xfrm>
            <a:off x="5461000" y="4064000"/>
            <a:ext cx="1530518" cy="457200"/>
          </a:xfrm>
          <a:prstGeom prst="rightArrow">
            <a:avLst>
              <a:gd name="adj1" fmla="val 32000"/>
              <a:gd name="adj2" fmla="val 129064"/>
            </a:avLst>
          </a:prstGeom>
          <a:blipFill>
            <a:blip r:embed="rId7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68" name="Shape 168"/>
          <p:cNvSpPr/>
          <p:nvPr/>
        </p:nvSpPr>
        <p:spPr>
          <a:xfrm>
            <a:off x="5137746" y="7023099"/>
            <a:ext cx="595708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 lvl="0">
              <a:defRPr sz="1800"/>
            </a:pPr>
            <a:r>
              <a:rPr sz="2200"/>
              <a:t>Bus</a:t>
            </a:r>
          </a:p>
        </p:txBody>
      </p:sp>
      <p:grpSp>
        <p:nvGrpSpPr>
          <p:cNvPr id="172" name="Group 172"/>
          <p:cNvGrpSpPr/>
          <p:nvPr/>
        </p:nvGrpSpPr>
        <p:grpSpPr>
          <a:xfrm>
            <a:off x="3545459" y="4539542"/>
            <a:ext cx="3680842" cy="1543759"/>
            <a:chOff x="28193" y="399342"/>
            <a:chExt cx="3680841" cy="1543757"/>
          </a:xfrm>
        </p:grpSpPr>
        <p:sp>
          <p:nvSpPr>
            <p:cNvPr id="169" name="Shape 169"/>
            <p:cNvSpPr/>
            <p:nvPr/>
          </p:nvSpPr>
          <p:spPr>
            <a:xfrm flipH="1">
              <a:off x="1113560" y="399342"/>
              <a:ext cx="2595476" cy="856918"/>
            </a:xfrm>
            <a:prstGeom prst="line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170" name="Shape 170"/>
            <p:cNvSpPr/>
            <p:nvPr/>
          </p:nvSpPr>
          <p:spPr>
            <a:xfrm>
              <a:off x="40893" y="1193800"/>
              <a:ext cx="579883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/>
              </a:lvl1pPr>
            </a:lstStyle>
            <a:p>
              <a:pPr lvl="0">
                <a:defRPr sz="1800"/>
              </a:pPr>
              <a:r>
                <a:rPr sz="2000"/>
                <a:t>P[1]</a:t>
              </a:r>
            </a:p>
          </p:txBody>
        </p:sp>
        <p:sp>
          <p:nvSpPr>
            <p:cNvPr id="171" name="Shape 171"/>
            <p:cNvSpPr/>
            <p:nvPr/>
          </p:nvSpPr>
          <p:spPr>
            <a:xfrm>
              <a:off x="28193" y="1536700"/>
              <a:ext cx="579883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/>
              </a:lvl1pPr>
            </a:lstStyle>
            <a:p>
              <a:pPr lvl="0">
                <a:defRPr sz="1800"/>
              </a:pPr>
              <a:r>
                <a:rPr sz="2000"/>
                <a:t>P[2]</a:t>
              </a:r>
            </a:p>
          </p:txBody>
        </p:sp>
      </p:grpSp>
      <p:grpSp>
        <p:nvGrpSpPr>
          <p:cNvPr id="177" name="Group 177"/>
          <p:cNvGrpSpPr/>
          <p:nvPr/>
        </p:nvGrpSpPr>
        <p:grpSpPr>
          <a:xfrm>
            <a:off x="3327400" y="6769100"/>
            <a:ext cx="1270000" cy="1409700"/>
            <a:chOff x="0" y="25400"/>
            <a:chExt cx="1270000" cy="1409700"/>
          </a:xfrm>
        </p:grpSpPr>
        <p:sp>
          <p:nvSpPr>
            <p:cNvPr id="173" name="Shape 173"/>
            <p:cNvSpPr/>
            <p:nvPr/>
          </p:nvSpPr>
          <p:spPr>
            <a:xfrm>
              <a:off x="0" y="25400"/>
              <a:ext cx="1270000" cy="355600"/>
            </a:xfrm>
            <a:prstGeom prst="rect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3175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4" name="Shape 174"/>
            <p:cNvSpPr/>
            <p:nvPr/>
          </p:nvSpPr>
          <p:spPr>
            <a:xfrm>
              <a:off x="0" y="381000"/>
              <a:ext cx="1270000" cy="355600"/>
            </a:xfrm>
            <a:prstGeom prst="rect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3175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5" name="Shape 175"/>
            <p:cNvSpPr/>
            <p:nvPr/>
          </p:nvSpPr>
          <p:spPr>
            <a:xfrm>
              <a:off x="0" y="736600"/>
              <a:ext cx="1270000" cy="355600"/>
            </a:xfrm>
            <a:prstGeom prst="rect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3175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6" name="Shape 176"/>
            <p:cNvSpPr/>
            <p:nvPr/>
          </p:nvSpPr>
          <p:spPr>
            <a:xfrm>
              <a:off x="0" y="1079500"/>
              <a:ext cx="1270000" cy="355600"/>
            </a:xfrm>
            <a:prstGeom prst="rect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3175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after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after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after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presetClass="entr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afterEffect" presetClass="entr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7" grpId="3"/>
      <p:bldP build="whole" bldLvl="1" animBg="1" rev="0" advAuto="0" spid="158" grpId="4"/>
      <p:bldP build="whole" bldLvl="1" animBg="1" rev="0" advAuto="0" spid="164" grpId="6"/>
      <p:bldP build="whole" bldLvl="1" animBg="1" rev="0" advAuto="0" spid="157" grpId="2"/>
      <p:bldP build="whole" bldLvl="1" animBg="1" rev="0" advAuto="0" spid="172" grpId="10"/>
      <p:bldP build="whole" bldLvl="1" animBg="1" rev="0" advAuto="0" spid="166" grpId="8"/>
      <p:bldP build="whole" bldLvl="1" animBg="1" rev="0" advAuto="0" spid="165" grpId="7"/>
      <p:bldP build="whole" bldLvl="1" animBg="1" rev="0" advAuto="0" spid="153" grpId="1"/>
      <p:bldP build="whole" bldLvl="1" animBg="1" rev="0" advAuto="0" spid="159" grpId="5"/>
      <p:bldP build="whole" bldLvl="1" animBg="1" rev="0" advAuto="0" spid="177" grpId="9"/>
      <p:bldP build="whole" bldLvl="1" animBg="1" rev="0" advAuto="0" spid="168" grpId="12"/>
      <p:bldP build="whole" bldLvl="1" animBg="1" rev="0" advAuto="0" spid="151" grpId="1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38819" y="5153229"/>
            <a:ext cx="2374679" cy="437047"/>
          </a:xfrm>
          <a:prstGeom prst="rect">
            <a:avLst/>
          </a:prstGeom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</p:pic>
      <p:sp>
        <p:nvSpPr>
          <p:cNvPr id="180" name="Shape 180"/>
          <p:cNvSpPr/>
          <p:nvPr>
            <p:ph type="title" idx="4294967295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ctr" defTabSz="584200">
              <a:lnSpc>
                <a:spcPct val="100000"/>
              </a:lnSpc>
              <a:defRPr cap="none" sz="4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4500"/>
              <a:t>Tamper and leakage resilient vNA</a:t>
            </a:r>
          </a:p>
        </p:txBody>
      </p:sp>
      <p:pic>
        <p:nvPicPr>
          <p:cNvPr id="181" name="MathTypeEquation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15150" y="3346450"/>
            <a:ext cx="114300" cy="16510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/>
          <p:nvPr/>
        </p:nvSpPr>
        <p:spPr>
          <a:xfrm>
            <a:off x="6426200" y="4673600"/>
            <a:ext cx="1435100" cy="1396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grpSp>
        <p:nvGrpSpPr>
          <p:cNvPr id="187" name="Group 187"/>
          <p:cNvGrpSpPr/>
          <p:nvPr/>
        </p:nvGrpSpPr>
        <p:grpSpPr>
          <a:xfrm>
            <a:off x="3200400" y="3848100"/>
            <a:ext cx="1270000" cy="1409700"/>
            <a:chOff x="0" y="25400"/>
            <a:chExt cx="1270000" cy="1409700"/>
          </a:xfrm>
        </p:grpSpPr>
        <p:sp>
          <p:nvSpPr>
            <p:cNvPr id="183" name="Shape 183"/>
            <p:cNvSpPr/>
            <p:nvPr/>
          </p:nvSpPr>
          <p:spPr>
            <a:xfrm>
              <a:off x="0" y="25400"/>
              <a:ext cx="1270000" cy="355600"/>
            </a:xfrm>
            <a:prstGeom prst="rect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3175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4" name="Shape 184"/>
            <p:cNvSpPr/>
            <p:nvPr/>
          </p:nvSpPr>
          <p:spPr>
            <a:xfrm>
              <a:off x="0" y="381000"/>
              <a:ext cx="1270000" cy="355600"/>
            </a:xfrm>
            <a:prstGeom prst="rect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3175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5" name="Shape 185"/>
            <p:cNvSpPr/>
            <p:nvPr/>
          </p:nvSpPr>
          <p:spPr>
            <a:xfrm>
              <a:off x="0" y="736600"/>
              <a:ext cx="1270000" cy="355600"/>
            </a:xfrm>
            <a:prstGeom prst="rect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3175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6" name="Shape 186"/>
            <p:cNvSpPr/>
            <p:nvPr/>
          </p:nvSpPr>
          <p:spPr>
            <a:xfrm>
              <a:off x="0" y="1079500"/>
              <a:ext cx="1270000" cy="355600"/>
            </a:xfrm>
            <a:prstGeom prst="rect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3175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88" name="Shape 188"/>
          <p:cNvSpPr/>
          <p:nvPr/>
        </p:nvSpPr>
        <p:spPr>
          <a:xfrm>
            <a:off x="6714870" y="5105400"/>
            <a:ext cx="845059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 lvl="0">
              <a:defRPr sz="1800"/>
            </a:pPr>
            <a:r>
              <a:rPr sz="2800"/>
              <a:t>CPU</a:t>
            </a:r>
          </a:p>
        </p:txBody>
      </p:sp>
      <p:sp>
        <p:nvSpPr>
          <p:cNvPr id="189" name="Shape 189"/>
          <p:cNvSpPr/>
          <p:nvPr/>
        </p:nvSpPr>
        <p:spPr>
          <a:xfrm>
            <a:off x="3430473" y="6654799"/>
            <a:ext cx="657454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 lvl="0">
              <a:defRPr sz="1800"/>
            </a:pPr>
            <a:r>
              <a:rPr sz="2200"/>
              <a:t>Disk</a:t>
            </a:r>
          </a:p>
        </p:txBody>
      </p:sp>
      <p:sp>
        <p:nvSpPr>
          <p:cNvPr id="190" name="Shape 190"/>
          <p:cNvSpPr/>
          <p:nvPr/>
        </p:nvSpPr>
        <p:spPr>
          <a:xfrm>
            <a:off x="5112346" y="5499099"/>
            <a:ext cx="595708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 lvl="0">
              <a:defRPr sz="1800"/>
            </a:pPr>
            <a:r>
              <a:rPr sz="2200"/>
              <a:t>Bus</a:t>
            </a:r>
          </a:p>
        </p:txBody>
      </p:sp>
      <p:grpSp>
        <p:nvGrpSpPr>
          <p:cNvPr id="193" name="Group 193"/>
          <p:cNvGrpSpPr/>
          <p:nvPr/>
        </p:nvGrpSpPr>
        <p:grpSpPr>
          <a:xfrm>
            <a:off x="3418459" y="3810000"/>
            <a:ext cx="592583" cy="749301"/>
            <a:chOff x="28193" y="1193800"/>
            <a:chExt cx="592581" cy="749300"/>
          </a:xfrm>
        </p:grpSpPr>
        <p:sp>
          <p:nvSpPr>
            <p:cNvPr id="191" name="Shape 191"/>
            <p:cNvSpPr/>
            <p:nvPr/>
          </p:nvSpPr>
          <p:spPr>
            <a:xfrm>
              <a:off x="40893" y="1193800"/>
              <a:ext cx="579883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/>
              </a:lvl1pPr>
            </a:lstStyle>
            <a:p>
              <a:pPr lvl="0">
                <a:defRPr sz="1800"/>
              </a:pPr>
              <a:r>
                <a:rPr sz="2000"/>
                <a:t>P[1]</a:t>
              </a:r>
            </a:p>
          </p:txBody>
        </p:sp>
        <p:sp>
          <p:nvSpPr>
            <p:cNvPr id="192" name="Shape 192"/>
            <p:cNvSpPr/>
            <p:nvPr/>
          </p:nvSpPr>
          <p:spPr>
            <a:xfrm>
              <a:off x="28193" y="1536700"/>
              <a:ext cx="579883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/>
              </a:lvl1pPr>
            </a:lstStyle>
            <a:p>
              <a:pPr lvl="0">
                <a:defRPr sz="1800"/>
              </a:pPr>
              <a:r>
                <a:rPr sz="2000"/>
                <a:t>P[2]</a:t>
              </a:r>
            </a:p>
          </p:txBody>
        </p:sp>
      </p:grpSp>
      <p:pic>
        <p:nvPicPr>
          <p:cNvPr id="194" name="image14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474999" y="2278790"/>
            <a:ext cx="1487402" cy="16584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ge25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 flipH="1" rot="5401919">
            <a:off x="3321572" y="2957789"/>
            <a:ext cx="973857" cy="6250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16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 rot="10800000">
            <a:off x="5000062" y="4382950"/>
            <a:ext cx="819064" cy="9828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0" name="Group 200"/>
          <p:cNvGrpSpPr/>
          <p:nvPr/>
        </p:nvGrpSpPr>
        <p:grpSpPr>
          <a:xfrm>
            <a:off x="6081686" y="4089399"/>
            <a:ext cx="2086027" cy="2140026"/>
            <a:chOff x="0" y="0"/>
            <a:chExt cx="2086025" cy="2140024"/>
          </a:xfrm>
        </p:grpSpPr>
        <p:pic>
          <p:nvPicPr>
            <p:cNvPr id="197" name="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3212" y="419100"/>
              <a:ext cx="1902249" cy="1720925"/>
            </a:xfrm>
            <a:prstGeom prst="rect">
              <a:avLst/>
            </a:prstGeom>
            <a:effectLst/>
          </p:spPr>
        </p:pic>
        <p:sp>
          <p:nvSpPr>
            <p:cNvPr id="199" name="Shape 199"/>
            <p:cNvSpPr/>
            <p:nvPr/>
          </p:nvSpPr>
          <p:spPr>
            <a:xfrm>
              <a:off x="0" y="-1"/>
              <a:ext cx="2086026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/>
              </a:lvl1pPr>
            </a:lstStyle>
            <a:p>
              <a:pPr lvl="0">
                <a:defRPr sz="1800"/>
              </a:pPr>
              <a:r>
                <a:rPr sz="2200"/>
                <a:t>NO leak/tamper</a:t>
              </a:r>
            </a:p>
          </p:txBody>
        </p:sp>
      </p:grpSp>
      <p:sp>
        <p:nvSpPr>
          <p:cNvPr id="201" name="Shape 201"/>
          <p:cNvSpPr/>
          <p:nvPr/>
        </p:nvSpPr>
        <p:spPr>
          <a:xfrm>
            <a:off x="4579027" y="7022920"/>
            <a:ext cx="6970945" cy="14478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marL="296333" indent="-296333" algn="l">
              <a:buSzPct val="75000"/>
              <a:buChar char="•"/>
              <a:defRPr sz="1800"/>
            </a:pPr>
            <a:r>
              <a:rPr sz="2200">
                <a:solidFill>
                  <a:srgbClr val="0B5D18"/>
                </a:solidFill>
              </a:rPr>
              <a:t>“small” and “universal” </a:t>
            </a:r>
            <a:endParaRPr sz="2200">
              <a:solidFill>
                <a:srgbClr val="0B5D18"/>
              </a:solidFill>
            </a:endParaRPr>
          </a:p>
          <a:p>
            <a:pPr lvl="0" marL="296333" indent="-296333" algn="l">
              <a:buSzPct val="75000"/>
              <a:buChar char="•"/>
              <a:defRPr sz="1800"/>
            </a:pPr>
            <a:r>
              <a:rPr sz="2200">
                <a:solidFill>
                  <a:srgbClr val="0B5D18"/>
                </a:solidFill>
              </a:rPr>
              <a:t>Does not store any secret. </a:t>
            </a:r>
            <a:endParaRPr sz="2200">
              <a:solidFill>
                <a:srgbClr val="0B5D18"/>
              </a:solidFill>
            </a:endParaRPr>
          </a:p>
          <a:p>
            <a:pPr lvl="1" marL="740833" indent="-296333" algn="l">
              <a:buSzPct val="75000"/>
              <a:buChar char="•"/>
              <a:defRPr sz="1800"/>
            </a:pPr>
            <a:r>
              <a:rPr sz="2200">
                <a:solidFill>
                  <a:srgbClr val="0B5D18"/>
                </a:solidFill>
              </a:rPr>
              <a:t>otherwise simple solution !</a:t>
            </a:r>
            <a:endParaRPr sz="2200">
              <a:solidFill>
                <a:srgbClr val="0B5D18"/>
              </a:solidFill>
            </a:endParaRPr>
          </a:p>
          <a:p>
            <a:pPr lvl="1" marL="740833" indent="-296333" algn="l">
              <a:buSzPct val="75000"/>
              <a:buChar char="•"/>
              <a:defRPr sz="1800"/>
            </a:pPr>
            <a:r>
              <a:rPr sz="2200">
                <a:solidFill>
                  <a:srgbClr val="0B5D18"/>
                </a:solidFill>
              </a:rPr>
              <a:t>stores an untamperable special purpose bit.</a:t>
            </a:r>
          </a:p>
        </p:txBody>
      </p:sp>
      <p:sp>
        <p:nvSpPr>
          <p:cNvPr id="202" name="Shape 202"/>
          <p:cNvSpPr/>
          <p:nvPr/>
        </p:nvSpPr>
        <p:spPr>
          <a:xfrm>
            <a:off x="8032800" y="6610349"/>
            <a:ext cx="825400" cy="469901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 CPU</a:t>
            </a:r>
          </a:p>
        </p:txBody>
      </p:sp>
      <p:grpSp>
        <p:nvGrpSpPr>
          <p:cNvPr id="207" name="Group 207"/>
          <p:cNvGrpSpPr/>
          <p:nvPr/>
        </p:nvGrpSpPr>
        <p:grpSpPr>
          <a:xfrm>
            <a:off x="3200400" y="5257799"/>
            <a:ext cx="1270000" cy="1409701"/>
            <a:chOff x="0" y="25400"/>
            <a:chExt cx="1270000" cy="1409700"/>
          </a:xfrm>
        </p:grpSpPr>
        <p:sp>
          <p:nvSpPr>
            <p:cNvPr id="203" name="Shape 203"/>
            <p:cNvSpPr/>
            <p:nvPr/>
          </p:nvSpPr>
          <p:spPr>
            <a:xfrm>
              <a:off x="0" y="25400"/>
              <a:ext cx="1270000" cy="355600"/>
            </a:xfrm>
            <a:prstGeom prst="rect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3175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4" name="Shape 204"/>
            <p:cNvSpPr/>
            <p:nvPr/>
          </p:nvSpPr>
          <p:spPr>
            <a:xfrm>
              <a:off x="0" y="381000"/>
              <a:ext cx="1270000" cy="355600"/>
            </a:xfrm>
            <a:prstGeom prst="rect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3175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5" name="Shape 205"/>
            <p:cNvSpPr/>
            <p:nvPr/>
          </p:nvSpPr>
          <p:spPr>
            <a:xfrm>
              <a:off x="0" y="736600"/>
              <a:ext cx="1270000" cy="355600"/>
            </a:xfrm>
            <a:prstGeom prst="rect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3175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6" name="Shape 206"/>
            <p:cNvSpPr/>
            <p:nvPr/>
          </p:nvSpPr>
          <p:spPr>
            <a:xfrm>
              <a:off x="0" y="1079500"/>
              <a:ext cx="1270000" cy="355600"/>
            </a:xfrm>
            <a:prstGeom prst="rect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3175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after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after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after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afterEffect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afterEffect" presetClass="entr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presetClass="entr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presetClass="entr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afterEffect" presetClass="entr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Class="entr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Class="entr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Class="entr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2" grpId="13"/>
      <p:bldP build="whole" bldLvl="1" animBg="1" rev="0" advAuto="0" spid="194" grpId="9"/>
      <p:bldP build="whole" bldLvl="1" animBg="1" rev="0" advAuto="0" spid="187" grpId="2"/>
      <p:bldP build="whole" bldLvl="1" animBg="1" rev="0" advAuto="0" spid="182" grpId="1"/>
      <p:bldP build="whole" bldLvl="1" animBg="1" rev="0" advAuto="0" spid="193" grpId="8"/>
      <p:bldP build="whole" bldLvl="1" animBg="1" rev="0" advAuto="0" spid="200" grpId="12"/>
      <p:bldP build="whole" bldLvl="1" animBg="1" rev="0" advAuto="0" spid="196" grpId="11"/>
      <p:bldP build="whole" bldLvl="1" animBg="1" rev="0" advAuto="0" spid="188" grpId="3"/>
      <p:bldP build="p" bldLvl="1" animBg="1" rev="0" advAuto="0" spid="201" grpId="14"/>
      <p:bldP build="whole" bldLvl="1" animBg="1" rev="0" advAuto="0" spid="195" grpId="10"/>
      <p:bldP build="whole" bldLvl="1" animBg="1" rev="0" advAuto="0" spid="179" grpId="5"/>
      <p:bldP build="whole" bldLvl="1" animBg="1" rev="0" advAuto="0" spid="190" grpId="7"/>
      <p:bldP build="whole" bldLvl="1" animBg="1" rev="0" advAuto="0" spid="207" grpId="6"/>
      <p:bldP build="whole" bldLvl="1" animBg="1" rev="0" advAuto="0" spid="189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pPr lvl="0">
              <a:defRPr sz="1800"/>
            </a:pPr>
            <a:r>
              <a:rPr sz="4500"/>
              <a:t>Our results</a:t>
            </a:r>
          </a:p>
        </p:txBody>
      </p:sp>
      <p:sp>
        <p:nvSpPr>
          <p:cNvPr id="210" name="Shape 210"/>
          <p:cNvSpPr/>
          <p:nvPr/>
        </p:nvSpPr>
        <p:spPr>
          <a:xfrm>
            <a:off x="1830222" y="2362199"/>
            <a:ext cx="9064956" cy="8636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2400"/>
              <a:t>A </a:t>
            </a:r>
            <a:r>
              <a:rPr sz="2400">
                <a:solidFill>
                  <a:srgbClr val="C82506"/>
                </a:solidFill>
              </a:rPr>
              <a:t>general framework</a:t>
            </a:r>
            <a:r>
              <a:rPr sz="2400"/>
              <a:t>  to compute any keyed functionality in a tampering-leakage environment.    </a:t>
            </a:r>
          </a:p>
        </p:txBody>
      </p:sp>
      <p:sp>
        <p:nvSpPr>
          <p:cNvPr id="211" name="Shape 211"/>
          <p:cNvSpPr/>
          <p:nvPr/>
        </p:nvSpPr>
        <p:spPr>
          <a:xfrm>
            <a:off x="1789836" y="3816349"/>
            <a:ext cx="9145728" cy="12319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2400"/>
              <a:t> Reducing the problem of shielding arbitrary complex computations to protecting a </a:t>
            </a:r>
            <a:r>
              <a:rPr sz="2400">
                <a:solidFill>
                  <a:srgbClr val="C82506"/>
                </a:solidFill>
              </a:rPr>
              <a:t>single</a:t>
            </a:r>
            <a:r>
              <a:rPr sz="2400"/>
              <a:t>, </a:t>
            </a:r>
            <a:r>
              <a:rPr sz="2400">
                <a:solidFill>
                  <a:srgbClr val="C82506"/>
                </a:solidFill>
              </a:rPr>
              <a:t>simple</a:t>
            </a:r>
            <a:r>
              <a:rPr sz="2400"/>
              <a:t>,</a:t>
            </a:r>
            <a:r>
              <a:rPr sz="2400">
                <a:solidFill>
                  <a:srgbClr val="C82506"/>
                </a:solidFill>
              </a:rPr>
              <a:t>universal</a:t>
            </a:r>
            <a:r>
              <a:rPr sz="2400"/>
              <a:t> component (CPU): Similar in spirit with leakage-resilient computations (GR10)</a:t>
            </a:r>
          </a:p>
        </p:txBody>
      </p:sp>
      <p:sp>
        <p:nvSpPr>
          <p:cNvPr id="212" name="Shape 212"/>
          <p:cNvSpPr/>
          <p:nvPr/>
        </p:nvSpPr>
        <p:spPr>
          <a:xfrm>
            <a:off x="1044498" y="5778499"/>
            <a:ext cx="10751077" cy="8636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2400"/>
              <a:t>We construct a </a:t>
            </a:r>
            <a:r>
              <a:rPr sz="2400">
                <a:solidFill>
                  <a:srgbClr val="C82506"/>
                </a:solidFill>
              </a:rPr>
              <a:t>compiler</a:t>
            </a:r>
            <a:r>
              <a:rPr sz="2400"/>
              <a:t> which turns program P for ideal vNA to a program P’ for vNA under tampering: using </a:t>
            </a:r>
            <a:r>
              <a:rPr sz="2400">
                <a:solidFill>
                  <a:srgbClr val="C82506"/>
                </a:solidFill>
              </a:rPr>
              <a:t>non-malleable codes (black-box)</a:t>
            </a:r>
          </a:p>
        </p:txBody>
      </p:sp>
      <p:grpSp>
        <p:nvGrpSpPr>
          <p:cNvPr id="215" name="Group 215"/>
          <p:cNvGrpSpPr/>
          <p:nvPr/>
        </p:nvGrpSpPr>
        <p:grpSpPr>
          <a:xfrm>
            <a:off x="1009963" y="7219949"/>
            <a:ext cx="10375901" cy="1326972"/>
            <a:chOff x="0" y="0"/>
            <a:chExt cx="10375900" cy="1326970"/>
          </a:xfrm>
        </p:grpSpPr>
        <p:sp>
          <p:nvSpPr>
            <p:cNvPr id="213" name="Shape 213"/>
            <p:cNvSpPr/>
            <p:nvPr/>
          </p:nvSpPr>
          <p:spPr>
            <a:xfrm>
              <a:off x="0" y="463370"/>
              <a:ext cx="10375900" cy="863601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2400">
                  <a:solidFill>
                    <a:srgbClr val="0B5D18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0B5D18"/>
                  </a:solidFill>
                </a:rPr>
                <a:t>Locally Decodable and Updatable Non-Malleable Codes and Their Applications</a:t>
              </a:r>
            </a:p>
          </p:txBody>
        </p:sp>
        <p:sp>
          <p:nvSpPr>
            <p:cNvPr id="214" name="Shape 214"/>
            <p:cNvSpPr/>
            <p:nvPr/>
          </p:nvSpPr>
          <p:spPr>
            <a:xfrm>
              <a:off x="2234539" y="-1"/>
              <a:ext cx="6376722" cy="469901"/>
            </a:xfrm>
            <a:prstGeom prst="rect">
              <a:avLst/>
            </a:prstGeom>
            <a:gradFill flip="none" rotWithShape="1">
              <a:gsLst>
                <a:gs pos="0">
                  <a:srgbClr val="FBFBFB"/>
                </a:gs>
                <a:gs pos="100000">
                  <a:srgbClr val="BEBEBE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2400"/>
              </a:lvl1pPr>
            </a:lstStyle>
            <a:p>
              <a:pPr lvl="0">
                <a:defRPr sz="1800"/>
              </a:pPr>
              <a:r>
                <a:rPr sz="2400"/>
                <a:t> DLSZ15: A concurrent and independent work</a:t>
              </a: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2" grpId="3"/>
      <p:bldP build="whole" bldLvl="1" animBg="1" rev="0" advAuto="0" spid="215" grpId="4"/>
      <p:bldP build="whole" bldLvl="1" animBg="1" rev="0" advAuto="0" spid="211" grpId="2"/>
      <p:bldP build="whole" bldLvl="1" animBg="1" rev="0" advAuto="0" spid="2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type="title"/>
          </p:nvPr>
        </p:nvSpPr>
        <p:spPr>
          <a:xfrm>
            <a:off x="1258299" y="-256876"/>
            <a:ext cx="11099801" cy="2159001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pPr lvl="0">
              <a:defRPr sz="1800"/>
            </a:pPr>
            <a:r>
              <a:rPr sz="4500"/>
              <a:t>The security notion </a:t>
            </a:r>
          </a:p>
        </p:txBody>
      </p:sp>
      <p:pic>
        <p:nvPicPr>
          <p:cNvPr id="218" name="MathTypeEquation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3780" y="3250202"/>
            <a:ext cx="117593" cy="1698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67350" y="5968950"/>
            <a:ext cx="647701" cy="43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46150" y="6648400"/>
            <a:ext cx="519700" cy="701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91400" y="6705600"/>
            <a:ext cx="458735" cy="70159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1" name="Group 241"/>
          <p:cNvGrpSpPr/>
          <p:nvPr/>
        </p:nvGrpSpPr>
        <p:grpSpPr>
          <a:xfrm>
            <a:off x="825500" y="2088442"/>
            <a:ext cx="7937501" cy="6937157"/>
            <a:chOff x="0" y="25400"/>
            <a:chExt cx="7937500" cy="6937156"/>
          </a:xfrm>
        </p:grpSpPr>
        <p:grpSp>
          <p:nvGrpSpPr>
            <p:cNvPr id="234" name="Group 234"/>
            <p:cNvGrpSpPr/>
            <p:nvPr/>
          </p:nvGrpSpPr>
          <p:grpSpPr>
            <a:xfrm>
              <a:off x="901233" y="2211521"/>
              <a:ext cx="3017676" cy="3363003"/>
              <a:chOff x="734583" y="575130"/>
              <a:chExt cx="3017675" cy="3363001"/>
            </a:xfrm>
          </p:grpSpPr>
          <p:pic>
            <p:nvPicPr>
              <p:cNvPr id="222" name=""/>
              <p:cNvPicPr/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1356199" y="886754"/>
                <a:ext cx="1545804" cy="311861"/>
              </a:xfrm>
              <a:prstGeom prst="rect">
                <a:avLst/>
              </a:prstGeom>
              <a:effectLst>
                <a:outerShdw sx="100000" sy="100000" kx="0" ky="0" algn="b" rotWithShape="0" blurRad="50800" dist="12700" dir="0">
                  <a:srgbClr val="000000">
                    <a:alpha val="50000"/>
                  </a:srgbClr>
                </a:outerShdw>
              </a:effectLst>
            </p:spPr>
          </p:pic>
          <p:sp>
            <p:nvSpPr>
              <p:cNvPr id="223" name="Shape 223"/>
              <p:cNvSpPr/>
              <p:nvPr/>
            </p:nvSpPr>
            <p:spPr>
              <a:xfrm>
                <a:off x="2906639" y="641922"/>
                <a:ext cx="699637" cy="7555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 rotWithShape="1">
                <a:blip r:embed="rId7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228" name="Group 228"/>
              <p:cNvGrpSpPr/>
              <p:nvPr/>
            </p:nvGrpSpPr>
            <p:grpSpPr>
              <a:xfrm>
                <a:off x="734583" y="587567"/>
                <a:ext cx="778620" cy="864268"/>
                <a:chOff x="0" y="15572"/>
                <a:chExt cx="778619" cy="864267"/>
              </a:xfrm>
            </p:grpSpPr>
            <p:sp>
              <p:nvSpPr>
                <p:cNvPr id="224" name="Shape 224"/>
                <p:cNvSpPr/>
                <p:nvPr/>
              </p:nvSpPr>
              <p:spPr>
                <a:xfrm>
                  <a:off x="0" y="15572"/>
                  <a:ext cx="778620" cy="218014"/>
                </a:xfrm>
                <a:prstGeom prst="rect">
                  <a:avLst/>
                </a:prstGeom>
                <a:blipFill rotWithShape="1">
                  <a:blip r:embed="rId8"/>
                  <a:srcRect l="0" t="0" r="0" b="0"/>
                  <a:tile tx="0" ty="0" sx="100000" sy="100000" flip="none" algn="tl"/>
                </a:blipFill>
                <a:ln w="31750" cap="flat">
                  <a:solidFill>
                    <a:srgbClr val="000000"/>
                  </a:solidFill>
                  <a:prstDash val="solid"/>
                  <a:miter lim="400000"/>
                </a:ln>
                <a:effectLst>
                  <a:outerShdw sx="100000" sy="100000" kx="0" ky="0" algn="b" rotWithShape="0" blurRad="38100" dist="25400" dir="540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25" name="Shape 225"/>
                <p:cNvSpPr/>
                <p:nvPr/>
              </p:nvSpPr>
              <p:spPr>
                <a:xfrm>
                  <a:off x="0" y="233585"/>
                  <a:ext cx="778620" cy="218015"/>
                </a:xfrm>
                <a:prstGeom prst="rect">
                  <a:avLst/>
                </a:prstGeom>
                <a:blipFill rotWithShape="1">
                  <a:blip r:embed="rId8"/>
                  <a:srcRect l="0" t="0" r="0" b="0"/>
                  <a:tile tx="0" ty="0" sx="100000" sy="100000" flip="none" algn="tl"/>
                </a:blipFill>
                <a:ln w="31750" cap="flat">
                  <a:solidFill>
                    <a:srgbClr val="000000"/>
                  </a:solidFill>
                  <a:prstDash val="solid"/>
                  <a:miter lim="400000"/>
                </a:ln>
                <a:effectLst>
                  <a:outerShdw sx="100000" sy="100000" kx="0" ky="0" algn="b" rotWithShape="0" blurRad="38100" dist="25400" dir="540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26" name="Shape 226"/>
                <p:cNvSpPr/>
                <p:nvPr/>
              </p:nvSpPr>
              <p:spPr>
                <a:xfrm>
                  <a:off x="0" y="451599"/>
                  <a:ext cx="778620" cy="218014"/>
                </a:xfrm>
                <a:prstGeom prst="rect">
                  <a:avLst/>
                </a:prstGeom>
                <a:blipFill rotWithShape="1">
                  <a:blip r:embed="rId8"/>
                  <a:srcRect l="0" t="0" r="0" b="0"/>
                  <a:tile tx="0" ty="0" sx="100000" sy="100000" flip="none" algn="tl"/>
                </a:blipFill>
                <a:ln w="31750" cap="flat">
                  <a:solidFill>
                    <a:srgbClr val="000000"/>
                  </a:solidFill>
                  <a:prstDash val="solid"/>
                  <a:miter lim="400000"/>
                </a:ln>
                <a:effectLst>
                  <a:outerShdw sx="100000" sy="100000" kx="0" ky="0" algn="b" rotWithShape="0" blurRad="38100" dist="25400" dir="540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27" name="Shape 227"/>
                <p:cNvSpPr/>
                <p:nvPr/>
              </p:nvSpPr>
              <p:spPr>
                <a:xfrm>
                  <a:off x="0" y="661826"/>
                  <a:ext cx="778620" cy="218014"/>
                </a:xfrm>
                <a:prstGeom prst="rect">
                  <a:avLst/>
                </a:prstGeom>
                <a:blipFill rotWithShape="1">
                  <a:blip r:embed="rId8"/>
                  <a:srcRect l="0" t="0" r="0" b="0"/>
                  <a:tile tx="0" ty="0" sx="100000" sy="100000" flip="none" algn="tl"/>
                </a:blipFill>
                <a:ln w="31750" cap="flat">
                  <a:solidFill>
                    <a:srgbClr val="000000"/>
                  </a:solidFill>
                  <a:prstDash val="solid"/>
                  <a:miter lim="400000"/>
                </a:ln>
                <a:effectLst>
                  <a:outerShdw sx="100000" sy="100000" kx="0" ky="0" algn="b" rotWithShape="0" blurRad="38100" dist="25400" dir="540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  <p:pic>
            <p:nvPicPr>
              <p:cNvPr id="229" name="image14.jpg"/>
              <p:cNvPicPr/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 flipH="1">
                <a:off x="1367041" y="2748971"/>
                <a:ext cx="1066512" cy="118916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30" name="image25.jpg"/>
              <p:cNvPicPr/>
              <p:nvPr/>
            </p:nvPicPr>
            <p:blipFill>
              <a:blip r:embed="rId10">
                <a:extLst/>
              </a:blip>
              <a:srcRect l="0" t="0" r="0" b="0"/>
              <a:stretch>
                <a:fillRect/>
              </a:stretch>
            </p:blipFill>
            <p:spPr>
              <a:xfrm flipH="1" rot="16200000">
                <a:off x="773087" y="1639290"/>
                <a:ext cx="714600" cy="45973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31" name="image16.png"/>
              <p:cNvPicPr/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 flipH="1">
                <a:off x="1814285" y="1074802"/>
                <a:ext cx="629632" cy="75555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32" name=""/>
              <p:cNvPicPr/>
              <p:nvPr/>
            </p:nvPicPr>
            <p:blipFill>
              <a:blip r:embed="rId12">
                <a:extLst/>
              </a:blip>
              <a:stretch>
                <a:fillRect/>
              </a:stretch>
            </p:blipFill>
            <p:spPr>
              <a:xfrm>
                <a:off x="2736051" y="575130"/>
                <a:ext cx="1016208" cy="924108"/>
              </a:xfrm>
              <a:prstGeom prst="rect">
                <a:avLst/>
              </a:prstGeom>
              <a:effectLst/>
            </p:spPr>
          </p:pic>
        </p:grpSp>
        <p:sp>
          <p:nvSpPr>
            <p:cNvPr id="235" name="Shape 235"/>
            <p:cNvSpPr/>
            <p:nvPr/>
          </p:nvSpPr>
          <p:spPr>
            <a:xfrm flipH="1">
              <a:off x="1489235" y="25400"/>
              <a:ext cx="6448266" cy="2266618"/>
            </a:xfrm>
            <a:prstGeom prst="line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236" name="Shape 236"/>
            <p:cNvSpPr/>
            <p:nvPr/>
          </p:nvSpPr>
          <p:spPr>
            <a:xfrm>
              <a:off x="2574567" y="1126241"/>
              <a:ext cx="1127869" cy="5563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914400">
                <a:lnSpc>
                  <a:spcPts val="3600"/>
                </a:lnSpc>
                <a:defRPr>
                  <a:latin typeface="AU Passata"/>
                  <a:ea typeface="AU Passata"/>
                  <a:cs typeface="AU Passata"/>
                  <a:sym typeface="AU Passata"/>
                </a:defRPr>
              </a:lvl1pPr>
            </a:lstStyle>
            <a:p>
              <a:pPr lvl="0">
                <a:defRPr sz="1800"/>
              </a:pPr>
              <a:r>
                <a:rPr sz="3600"/>
                <a:t> </a:t>
              </a:r>
            </a:p>
          </p:txBody>
        </p:sp>
        <p:grpSp>
          <p:nvGrpSpPr>
            <p:cNvPr id="239" name="Group 239"/>
            <p:cNvGrpSpPr/>
            <p:nvPr/>
          </p:nvGrpSpPr>
          <p:grpSpPr>
            <a:xfrm>
              <a:off x="0" y="461227"/>
              <a:ext cx="4762500" cy="6501330"/>
              <a:chOff x="0" y="0"/>
              <a:chExt cx="4762500" cy="6501329"/>
            </a:xfrm>
          </p:grpSpPr>
          <p:sp>
            <p:nvSpPr>
              <p:cNvPr id="237" name="Shape 237"/>
              <p:cNvSpPr/>
              <p:nvPr/>
            </p:nvSpPr>
            <p:spPr>
              <a:xfrm>
                <a:off x="0" y="396730"/>
                <a:ext cx="4762500" cy="6104600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  <p:sp>
            <p:nvSpPr>
              <p:cNvPr id="238" name="Shape 238"/>
              <p:cNvSpPr/>
              <p:nvPr/>
            </p:nvSpPr>
            <p:spPr>
              <a:xfrm>
                <a:off x="1846082" y="-1"/>
                <a:ext cx="876606" cy="469901"/>
              </a:xfrm>
              <a:prstGeom prst="rect">
                <a:avLst/>
              </a:prstGeom>
              <a:gradFill flip="none" rotWithShape="1">
                <a:gsLst>
                  <a:gs pos="0">
                    <a:srgbClr val="FBFBFB"/>
                  </a:gs>
                  <a:gs pos="100000">
                    <a:srgbClr val="BEBEB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2400">
                    <a:solidFill>
                      <a:srgbClr val="861001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400">
                    <a:solidFill>
                      <a:srgbClr val="861001"/>
                    </a:solidFill>
                  </a:rPr>
                  <a:t>REAL</a:t>
                </a:r>
              </a:p>
            </p:txBody>
          </p:sp>
        </p:grpSp>
        <p:sp>
          <p:nvSpPr>
            <p:cNvPr id="240" name="Shape 240"/>
            <p:cNvSpPr/>
            <p:nvPr/>
          </p:nvSpPr>
          <p:spPr>
            <a:xfrm flipH="1" rot="16198081">
              <a:off x="1592427" y="3504063"/>
              <a:ext cx="979477" cy="713797"/>
            </a:xfrm>
            <a:prstGeom prst="leftRightArrow">
              <a:avLst>
                <a:gd name="adj1" fmla="val 29971"/>
                <a:gd name="adj2" fmla="val 32027"/>
              </a:avLst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</p:grpSp>
      <p:grpSp>
        <p:nvGrpSpPr>
          <p:cNvPr id="253" name="Group 253"/>
          <p:cNvGrpSpPr/>
          <p:nvPr/>
        </p:nvGrpSpPr>
        <p:grpSpPr>
          <a:xfrm>
            <a:off x="1469667" y="1431925"/>
            <a:ext cx="8716036" cy="1069975"/>
            <a:chOff x="0" y="0"/>
            <a:chExt cx="8716035" cy="1069974"/>
          </a:xfrm>
        </p:grpSpPr>
        <p:grpSp>
          <p:nvGrpSpPr>
            <p:cNvPr id="247" name="Group 247"/>
            <p:cNvGrpSpPr/>
            <p:nvPr/>
          </p:nvGrpSpPr>
          <p:grpSpPr>
            <a:xfrm>
              <a:off x="0" y="106359"/>
              <a:ext cx="3991636" cy="556336"/>
              <a:chOff x="-5842000" y="-1524000"/>
              <a:chExt cx="3991635" cy="556335"/>
            </a:xfrm>
          </p:grpSpPr>
          <p:sp>
            <p:nvSpPr>
              <p:cNvPr id="242" name="Shape 242"/>
              <p:cNvSpPr/>
              <p:nvPr/>
            </p:nvSpPr>
            <p:spPr>
              <a:xfrm>
                <a:off x="-5842000" y="-1524000"/>
                <a:ext cx="1127869" cy="553341"/>
              </a:xfrm>
              <a:prstGeom prst="rect">
                <a:avLst/>
              </a:prstGeom>
              <a:blipFill rotWithShape="1">
                <a:blip r:embed="rId13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lvl="0" algn="l" defTabSz="914400">
                  <a:lnSpc>
                    <a:spcPts val="3600"/>
                  </a:lnSpc>
                  <a:defRPr>
                    <a:latin typeface="AU Passata"/>
                    <a:ea typeface="AU Passata"/>
                    <a:cs typeface="AU Passata"/>
                    <a:sym typeface="AU Passata"/>
                  </a:defRPr>
                </a:pPr>
              </a:p>
            </p:txBody>
          </p:sp>
          <p:grpSp>
            <p:nvGrpSpPr>
              <p:cNvPr id="246" name="Group 246"/>
              <p:cNvGrpSpPr/>
              <p:nvPr/>
            </p:nvGrpSpPr>
            <p:grpSpPr>
              <a:xfrm>
                <a:off x="-5842000" y="-1524000"/>
                <a:ext cx="3991636" cy="556336"/>
                <a:chOff x="0" y="0"/>
                <a:chExt cx="3991635" cy="556335"/>
              </a:xfrm>
            </p:grpSpPr>
            <p:sp>
              <p:nvSpPr>
                <p:cNvPr id="243" name="Shape 243"/>
                <p:cNvSpPr/>
                <p:nvPr/>
              </p:nvSpPr>
              <p:spPr>
                <a:xfrm>
                  <a:off x="0" y="0"/>
                  <a:ext cx="1127869" cy="55633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>
                  <a:lvl1pPr algn="l" defTabSz="914400">
                    <a:lnSpc>
                      <a:spcPts val="3600"/>
                    </a:lnSpc>
                    <a:defRPr>
                      <a:latin typeface="AU Passata"/>
                      <a:ea typeface="AU Passata"/>
                      <a:cs typeface="AU Passata"/>
                      <a:sym typeface="AU Passata"/>
                    </a:defRPr>
                  </a:lvl1pPr>
                </a:lstStyle>
                <a:p>
                  <a:pPr lvl="0">
                    <a:defRPr sz="1800"/>
                  </a:pPr>
                  <a:r>
                    <a:rPr sz="3600"/>
                    <a:t> </a:t>
                  </a:r>
                </a:p>
              </p:txBody>
            </p:sp>
            <p:sp>
              <p:nvSpPr>
                <p:cNvPr id="244" name="Shape 244"/>
                <p:cNvSpPr/>
                <p:nvPr/>
              </p:nvSpPr>
              <p:spPr>
                <a:xfrm>
                  <a:off x="2325023" y="27926"/>
                  <a:ext cx="1666613" cy="504436"/>
                </a:xfrm>
                <a:prstGeom prst="rect">
                  <a:avLst/>
                </a:prstGeom>
                <a:solidFill>
                  <a:srgbClr val="EAEAEA"/>
                </a:solidFill>
                <a:ln w="25400" cap="flat">
                  <a:solidFill>
                    <a:srgbClr val="00882B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>
                    <a:defRPr sz="2600"/>
                  </a:lvl1pPr>
                </a:lstStyle>
                <a:p>
                  <a:pPr lvl="0">
                    <a:defRPr sz="1800"/>
                  </a:pPr>
                  <a:r>
                    <a:rPr sz="2600"/>
                    <a:t>P</a:t>
                  </a:r>
                </a:p>
              </p:txBody>
            </p:sp>
            <p:sp>
              <p:nvSpPr>
                <p:cNvPr id="245" name="Shape 245"/>
                <p:cNvSpPr/>
                <p:nvPr/>
              </p:nvSpPr>
              <p:spPr>
                <a:xfrm>
                  <a:off x="1313536" y="136019"/>
                  <a:ext cx="868446" cy="259425"/>
                </a:xfrm>
                <a:prstGeom prst="rightArrow">
                  <a:avLst>
                    <a:gd name="adj1" fmla="val 32000"/>
                    <a:gd name="adj2" fmla="val 129064"/>
                  </a:avLst>
                </a:prstGeom>
                <a:blipFill rotWithShape="1">
                  <a:blip r:embed="rId14"/>
                  <a:srcRect l="0" t="0" r="0" b="0"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50800" dist="12700" dir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  <p:sp>
          <p:nvSpPr>
            <p:cNvPr id="248" name="Shape 248"/>
            <p:cNvSpPr/>
            <p:nvPr/>
          </p:nvSpPr>
          <p:spPr>
            <a:xfrm>
              <a:off x="5007233" y="0"/>
              <a:ext cx="698600" cy="701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blipFill rotWithShape="1">
              <a:blip r:embed="rId1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9" name="Shape 249"/>
            <p:cNvSpPr/>
            <p:nvPr/>
          </p:nvSpPr>
          <p:spPr>
            <a:xfrm>
              <a:off x="4107536" y="242378"/>
              <a:ext cx="868446" cy="259425"/>
            </a:xfrm>
            <a:prstGeom prst="rightArrow">
              <a:avLst>
                <a:gd name="adj1" fmla="val 32000"/>
                <a:gd name="adj2" fmla="val 129064"/>
              </a:avLst>
            </a:prstGeom>
            <a:blipFill rotWithShape="1">
              <a:blip r:embed="rId14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50800" dist="12700" dir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0" name="Shape 250"/>
            <p:cNvSpPr/>
            <p:nvPr/>
          </p:nvSpPr>
          <p:spPr>
            <a:xfrm>
              <a:off x="5885536" y="242378"/>
              <a:ext cx="868446" cy="259425"/>
            </a:xfrm>
            <a:prstGeom prst="rightArrow">
              <a:avLst>
                <a:gd name="adj1" fmla="val 32000"/>
                <a:gd name="adj2" fmla="val 129064"/>
              </a:avLst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1" name="Shape 251"/>
            <p:cNvSpPr/>
            <p:nvPr/>
          </p:nvSpPr>
          <p:spPr>
            <a:xfrm>
              <a:off x="7049423" y="134285"/>
              <a:ext cx="1666613" cy="504436"/>
            </a:xfrm>
            <a:prstGeom prst="rect">
              <a:avLst/>
            </a:prstGeom>
            <a:solidFill>
              <a:srgbClr val="EAEAEA"/>
            </a:solidFill>
            <a:ln w="25400" cap="flat">
              <a:solidFill>
                <a:srgbClr val="C82506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600"/>
              </a:lvl1pPr>
            </a:lstStyle>
            <a:p>
              <a:pPr lvl="0">
                <a:defRPr sz="1800"/>
              </a:pPr>
              <a:r>
                <a:rPr sz="2600"/>
                <a:t>P’</a:t>
              </a:r>
            </a:p>
          </p:txBody>
        </p:sp>
        <p:sp>
          <p:nvSpPr>
            <p:cNvPr id="252" name="Shape 252"/>
            <p:cNvSpPr/>
            <p:nvPr/>
          </p:nvSpPr>
          <p:spPr>
            <a:xfrm>
              <a:off x="4775189" y="638174"/>
              <a:ext cx="1200888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/>
              </a:lvl1pPr>
            </a:lstStyle>
            <a:p>
              <a:pPr lvl="0">
                <a:defRPr sz="1800"/>
              </a:pPr>
              <a:r>
                <a:rPr sz="2200"/>
                <a:t>compiler</a:t>
              </a:r>
            </a:p>
          </p:txBody>
        </p:sp>
      </p:grpSp>
      <p:grpSp>
        <p:nvGrpSpPr>
          <p:cNvPr id="269" name="Group 269"/>
          <p:cNvGrpSpPr/>
          <p:nvPr/>
        </p:nvGrpSpPr>
        <p:grpSpPr>
          <a:xfrm>
            <a:off x="4505196" y="2103450"/>
            <a:ext cx="7178804" cy="6922149"/>
            <a:chOff x="0" y="0"/>
            <a:chExt cx="7178802" cy="6922148"/>
          </a:xfrm>
        </p:grpSpPr>
        <p:pic>
          <p:nvPicPr>
            <p:cNvPr id="254" name="calculus.jpg"/>
            <p:cNvPicPr/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 flipH="1">
              <a:off x="4370269" y="4475452"/>
              <a:ext cx="1108566" cy="11236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5" name=""/>
            <p:cNvPicPr/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320151" y="2482737"/>
              <a:ext cx="1545805" cy="311862"/>
            </a:xfrm>
            <a:prstGeom prst="rect">
              <a:avLst/>
            </a:prstGeom>
            <a:effectLst>
              <a:outerShdw sx="100000" sy="100000" kx="0" ky="0" algn="b" rotWithShape="0" blurRad="50800" dist="12700" dir="0">
                <a:srgbClr val="000000">
                  <a:alpha val="50000"/>
                </a:srgbClr>
              </a:outerShdw>
            </a:effectLst>
          </p:spPr>
        </p:pic>
        <p:sp>
          <p:nvSpPr>
            <p:cNvPr id="256" name="Shape 256"/>
            <p:cNvSpPr/>
            <p:nvPr/>
          </p:nvSpPr>
          <p:spPr>
            <a:xfrm>
              <a:off x="5870591" y="2237906"/>
              <a:ext cx="699638" cy="755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261" name="Group 261"/>
            <p:cNvGrpSpPr/>
            <p:nvPr/>
          </p:nvGrpSpPr>
          <p:grpSpPr>
            <a:xfrm>
              <a:off x="3698535" y="2183551"/>
              <a:ext cx="778621" cy="864268"/>
              <a:chOff x="0" y="15572"/>
              <a:chExt cx="778619" cy="864267"/>
            </a:xfrm>
          </p:grpSpPr>
          <p:sp>
            <p:nvSpPr>
              <p:cNvPr id="257" name="Shape 257"/>
              <p:cNvSpPr/>
              <p:nvPr/>
            </p:nvSpPr>
            <p:spPr>
              <a:xfrm>
                <a:off x="0" y="15572"/>
                <a:ext cx="778620" cy="218014"/>
              </a:xfrm>
              <a:prstGeom prst="rect">
                <a:avLst/>
              </a:prstGeom>
              <a:blipFill rotWithShape="1">
                <a:blip r:embed="rId8"/>
                <a:srcRect l="0" t="0" r="0" b="0"/>
                <a:tile tx="0" ty="0" sx="100000" sy="100000" flip="none" algn="tl"/>
              </a:blipFill>
              <a:ln w="3175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58" name="Shape 258"/>
              <p:cNvSpPr/>
              <p:nvPr/>
            </p:nvSpPr>
            <p:spPr>
              <a:xfrm>
                <a:off x="0" y="233585"/>
                <a:ext cx="778620" cy="218015"/>
              </a:xfrm>
              <a:prstGeom prst="rect">
                <a:avLst/>
              </a:prstGeom>
              <a:blipFill rotWithShape="1">
                <a:blip r:embed="rId8"/>
                <a:srcRect l="0" t="0" r="0" b="0"/>
                <a:tile tx="0" ty="0" sx="100000" sy="100000" flip="none" algn="tl"/>
              </a:blipFill>
              <a:ln w="3175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59" name="Shape 259"/>
              <p:cNvSpPr/>
              <p:nvPr/>
            </p:nvSpPr>
            <p:spPr>
              <a:xfrm>
                <a:off x="0" y="451599"/>
                <a:ext cx="778620" cy="218014"/>
              </a:xfrm>
              <a:prstGeom prst="rect">
                <a:avLst/>
              </a:prstGeom>
              <a:blipFill rotWithShape="1">
                <a:blip r:embed="rId8"/>
                <a:srcRect l="0" t="0" r="0" b="0"/>
                <a:tile tx="0" ty="0" sx="100000" sy="100000" flip="none" algn="tl"/>
              </a:blipFill>
              <a:ln w="3175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60" name="Shape 260"/>
              <p:cNvSpPr/>
              <p:nvPr/>
            </p:nvSpPr>
            <p:spPr>
              <a:xfrm>
                <a:off x="0" y="661826"/>
                <a:ext cx="778620" cy="218014"/>
              </a:xfrm>
              <a:prstGeom prst="rect">
                <a:avLst/>
              </a:prstGeom>
              <a:blipFill rotWithShape="1">
                <a:blip r:embed="rId8"/>
                <a:srcRect l="0" t="0" r="0" b="0"/>
                <a:tile tx="0" ty="0" sx="100000" sy="100000" flip="none" algn="tl"/>
              </a:blipFill>
              <a:ln w="3175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264" name="Group 264"/>
            <p:cNvGrpSpPr/>
            <p:nvPr/>
          </p:nvGrpSpPr>
          <p:grpSpPr>
            <a:xfrm>
              <a:off x="2416302" y="420819"/>
              <a:ext cx="4762501" cy="6501330"/>
              <a:chOff x="0" y="0"/>
              <a:chExt cx="4762500" cy="6501329"/>
            </a:xfrm>
          </p:grpSpPr>
          <p:sp>
            <p:nvSpPr>
              <p:cNvPr id="262" name="Shape 262"/>
              <p:cNvSpPr/>
              <p:nvPr/>
            </p:nvSpPr>
            <p:spPr>
              <a:xfrm>
                <a:off x="0" y="396730"/>
                <a:ext cx="4762500" cy="6104600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  <p:sp>
            <p:nvSpPr>
              <p:cNvPr id="263" name="Shape 263"/>
              <p:cNvSpPr/>
              <p:nvPr/>
            </p:nvSpPr>
            <p:spPr>
              <a:xfrm>
                <a:off x="1995606" y="-1"/>
                <a:ext cx="1062839" cy="469901"/>
              </a:xfrm>
              <a:prstGeom prst="rect">
                <a:avLst/>
              </a:prstGeom>
              <a:gradFill flip="none" rotWithShape="1">
                <a:gsLst>
                  <a:gs pos="0">
                    <a:srgbClr val="FBFBFB"/>
                  </a:gs>
                  <a:gs pos="100000">
                    <a:srgbClr val="BEBEB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2400">
                    <a:solidFill>
                      <a:srgbClr val="00882B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400">
                    <a:solidFill>
                      <a:srgbClr val="00882B"/>
                    </a:solidFill>
                  </a:rPr>
                  <a:t>IDEAL </a:t>
                </a:r>
              </a:p>
            </p:txBody>
          </p:sp>
        </p:grpSp>
        <p:pic>
          <p:nvPicPr>
            <p:cNvPr id="265" name=""/>
            <p:cNvPicPr/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483102" y="1881776"/>
              <a:ext cx="3302560" cy="1526574"/>
            </a:xfrm>
            <a:prstGeom prst="rect">
              <a:avLst/>
            </a:prstGeom>
            <a:effectLst/>
          </p:spPr>
        </p:pic>
        <p:sp>
          <p:nvSpPr>
            <p:cNvPr id="267" name="Shape 267"/>
            <p:cNvSpPr/>
            <p:nvPr/>
          </p:nvSpPr>
          <p:spPr>
            <a:xfrm flipH="1" rot="16198081">
              <a:off x="4389730" y="3590655"/>
              <a:ext cx="979476" cy="713797"/>
            </a:xfrm>
            <a:prstGeom prst="leftRightArrow">
              <a:avLst>
                <a:gd name="adj1" fmla="val 29971"/>
                <a:gd name="adj2" fmla="val 32027"/>
              </a:avLst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268" name="Shape 268"/>
            <p:cNvSpPr/>
            <p:nvPr/>
          </p:nvSpPr>
          <p:spPr>
            <a:xfrm>
              <a:off x="-1" y="0"/>
              <a:ext cx="3687849" cy="2245409"/>
            </a:xfrm>
            <a:prstGeom prst="line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9" grpId="6"/>
      <p:bldP build="whole" bldLvl="1" animBg="1" rev="0" advAuto="0" spid="220" grpId="4"/>
      <p:bldP build="whole" bldLvl="1" animBg="1" rev="0" advAuto="0" spid="221" grpId="5"/>
      <p:bldP build="whole" bldLvl="1" animBg="1" rev="0" advAuto="0" spid="269" grpId="3"/>
      <p:bldP build="whole" bldLvl="1" animBg="1" rev="0" advAuto="0" spid="253" grpId="1"/>
      <p:bldP build="whole" bldLvl="1" animBg="1" rev="0" advAuto="0" spid="241" grpId="2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