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9" r:id="rId5"/>
    <p:sldId id="262" r:id="rId6"/>
    <p:sldId id="263" r:id="rId7"/>
    <p:sldId id="264" r:id="rId8"/>
    <p:sldId id="265" r:id="rId9"/>
    <p:sldId id="266" r:id="rId10"/>
    <p:sldId id="260" r:id="rId11"/>
    <p:sldId id="268" r:id="rId12"/>
    <p:sldId id="287" r:id="rId13"/>
    <p:sldId id="270" r:id="rId14"/>
    <p:sldId id="274" r:id="rId15"/>
    <p:sldId id="276" r:id="rId16"/>
    <p:sldId id="273" r:id="rId17"/>
    <p:sldId id="275" r:id="rId18"/>
    <p:sldId id="277" r:id="rId19"/>
    <p:sldId id="279" r:id="rId20"/>
    <p:sldId id="285" r:id="rId21"/>
    <p:sldId id="280" r:id="rId22"/>
    <p:sldId id="282" r:id="rId23"/>
    <p:sldId id="278" r:id="rId24"/>
    <p:sldId id="281" r:id="rId25"/>
    <p:sldId id="288" r:id="rId26"/>
    <p:sldId id="283" r:id="rId27"/>
    <p:sldId id="284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 the Hardness of Proving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CCA-Security </a:t>
            </a:r>
            <a:r>
              <a:rPr lang="en-US" dirty="0" smtClean="0">
                <a:solidFill>
                  <a:srgbClr val="FF0000"/>
                </a:solidFill>
              </a:rPr>
              <a:t>of Signed </a:t>
            </a:r>
            <a:r>
              <a:rPr lang="en-US" dirty="0" err="1" smtClean="0">
                <a:solidFill>
                  <a:srgbClr val="FF0000"/>
                </a:solidFill>
              </a:rPr>
              <a:t>ElGamal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Bogdan </a:t>
            </a:r>
            <a:r>
              <a:rPr lang="en-US" dirty="0" err="1" smtClean="0">
                <a:solidFill>
                  <a:schemeClr val="tx1"/>
                </a:solidFill>
              </a:rPr>
              <a:t>Warinschi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(University of Bristol)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joint work with David Bernhard, Marc </a:t>
            </a:r>
            <a:r>
              <a:rPr lang="en-US" sz="2400" dirty="0" err="1" smtClean="0">
                <a:solidFill>
                  <a:schemeClr val="tx1"/>
                </a:solidFill>
              </a:rPr>
              <a:t>Fischlin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1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Signed El Gamal encryption</a:t>
            </a:r>
            <a:endParaRPr lang="en-US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250825" y="1592262"/>
            <a:ext cx="8816975" cy="488473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public key = X = g</a:t>
            </a:r>
            <a:r>
              <a:rPr lang="de-DE" baseline="30000" dirty="0" smtClean="0"/>
              <a:t>x</a:t>
            </a:r>
            <a:r>
              <a:rPr lang="de-DE" dirty="0" smtClean="0"/>
              <a:t>		secret key = </a:t>
            </a:r>
            <a:r>
              <a:rPr lang="de-DE" dirty="0" smtClean="0"/>
              <a:t>x</a:t>
            </a:r>
          </a:p>
          <a:p>
            <a:endParaRPr lang="de-DE" dirty="0" smtClean="0"/>
          </a:p>
          <a:p>
            <a:r>
              <a:rPr lang="de-DE" dirty="0" smtClean="0"/>
              <a:t>encryption: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sz="3000" dirty="0" smtClean="0"/>
              <a:t>Enc(X,m;r) = </a:t>
            </a:r>
            <a:r>
              <a:rPr lang="de-DE" sz="3000" dirty="0" smtClean="0"/>
              <a:t>(R,D,A,s) </a:t>
            </a:r>
            <a:r>
              <a:rPr lang="de-DE" sz="3000" dirty="0" smtClean="0"/>
              <a:t>= ( g</a:t>
            </a:r>
            <a:r>
              <a:rPr lang="de-DE" sz="3000" baseline="30000" dirty="0" smtClean="0"/>
              <a:t>r</a:t>
            </a:r>
            <a:r>
              <a:rPr lang="de-DE" sz="3000" dirty="0" smtClean="0"/>
              <a:t>,  X</a:t>
            </a:r>
            <a:r>
              <a:rPr lang="de-DE" sz="3000" baseline="30000" dirty="0" smtClean="0"/>
              <a:t>r</a:t>
            </a:r>
            <a:r>
              <a:rPr lang="de-DE" sz="3000" dirty="0" smtClean="0"/>
              <a:t> </a:t>
            </a:r>
            <a:r>
              <a:rPr lang="de-DE" sz="3000" dirty="0" smtClean="0">
                <a:sym typeface="Symbol"/>
              </a:rPr>
              <a:t> m , </a:t>
            </a:r>
            <a:r>
              <a:rPr lang="de-DE" sz="3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g</a:t>
            </a:r>
            <a:r>
              <a:rPr lang="de-DE" sz="3000" baseline="30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a</a:t>
            </a:r>
            <a:r>
              <a:rPr lang="de-DE" sz="3000" baseline="-25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,  </a:t>
            </a:r>
            <a:r>
              <a:rPr lang="de-DE" sz="3000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a + r c</a:t>
            </a:r>
            <a:r>
              <a:rPr lang="de-DE" sz="3000" dirty="0" smtClean="0">
                <a:sym typeface="Symbol"/>
              </a:rPr>
              <a:t>)</a:t>
            </a:r>
          </a:p>
          <a:p>
            <a:pPr marL="0" indent="0">
              <a:buNone/>
            </a:pPr>
            <a:r>
              <a:rPr lang="de-DE" dirty="0" smtClean="0">
                <a:sym typeface="Symbol"/>
              </a:rPr>
              <a:t>			 where 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sym typeface="Symbol"/>
              </a:rPr>
              <a:t>c=H(X,R,D,A)</a:t>
            </a:r>
          </a:p>
          <a:p>
            <a:pPr marL="0" indent="0">
              <a:buNone/>
            </a:pPr>
            <a:endParaRPr lang="de-DE" dirty="0" smtClean="0">
              <a:sym typeface="Symbol"/>
            </a:endParaRPr>
          </a:p>
          <a:p>
            <a:r>
              <a:rPr lang="de-DE" dirty="0">
                <a:sym typeface="Symbol"/>
              </a:rPr>
              <a:t>decryption: decrypt only if valid </a:t>
            </a:r>
            <a:r>
              <a:rPr lang="de-DE" dirty="0" smtClean="0">
                <a:sym typeface="Symbol"/>
              </a:rPr>
              <a:t>proof</a:t>
            </a:r>
            <a:endParaRPr lang="de-DE" dirty="0">
              <a:sym typeface="Symbol"/>
            </a:endParaRPr>
          </a:p>
          <a:p>
            <a:pPr marL="0" indent="0">
              <a:buFont typeface="Arial" pitchFamily="34" charset="0"/>
              <a:buNone/>
            </a:pPr>
            <a:endParaRPr lang="de-DE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9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Signed</a:t>
            </a:r>
            <a:r>
              <a:rPr lang="de-DE" dirty="0" smtClean="0"/>
              <a:t> </a:t>
            </a:r>
            <a:r>
              <a:rPr lang="de-DE" dirty="0" err="1" smtClean="0"/>
              <a:t>ElGamal</a:t>
            </a:r>
            <a:r>
              <a:rPr lang="de-DE" dirty="0" smtClean="0"/>
              <a:t> &amp; CCA-Security?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de-DE" sz="2400" dirty="0" smtClean="0"/>
              <a:t>Bernhard et al. (AC‘12):</a:t>
            </a:r>
          </a:p>
          <a:p>
            <a:pPr lvl="1"/>
            <a:r>
              <a:rPr lang="de-DE" sz="2000" dirty="0" smtClean="0">
                <a:solidFill>
                  <a:srgbClr val="00B050"/>
                </a:solidFill>
              </a:rPr>
              <a:t>NM-CPA secure</a:t>
            </a:r>
          </a:p>
          <a:p>
            <a:endParaRPr lang="de-DE" sz="2400" dirty="0" smtClean="0"/>
          </a:p>
          <a:p>
            <a:r>
              <a:rPr lang="de-DE" sz="2400" dirty="0" smtClean="0"/>
              <a:t>Seurin, Treger (CT-RSA‘13):</a:t>
            </a:r>
          </a:p>
          <a:p>
            <a:pPr lvl="1"/>
            <a:r>
              <a:rPr lang="de-DE" sz="2000" dirty="0" smtClean="0"/>
              <a:t>Not Plaintext-aware</a:t>
            </a:r>
            <a:br>
              <a:rPr lang="de-DE" sz="2000" dirty="0" smtClean="0"/>
            </a:br>
            <a:endParaRPr lang="de-DE" sz="2000" dirty="0" smtClean="0"/>
          </a:p>
          <a:p>
            <a:r>
              <a:rPr lang="de-DE" sz="2400" dirty="0" smtClean="0"/>
              <a:t>Bernhard et al. (PKC‘15):</a:t>
            </a:r>
          </a:p>
          <a:p>
            <a:pPr lvl="1"/>
            <a:r>
              <a:rPr lang="de-DE" sz="2000" dirty="0" smtClean="0"/>
              <a:t>An instance of Enc+PoK</a:t>
            </a:r>
          </a:p>
          <a:p>
            <a:pPr lvl="1"/>
            <a:r>
              <a:rPr lang="de-DE" sz="2100" dirty="0" smtClean="0"/>
              <a:t>PoK, not good enough to prove CCA</a:t>
            </a:r>
            <a:r>
              <a:rPr lang="de-DE" sz="2600" dirty="0" smtClean="0"/>
              <a:t/>
            </a:r>
            <a:br>
              <a:rPr lang="de-DE" sz="2600" dirty="0" smtClean="0"/>
            </a:br>
            <a:endParaRPr lang="de-DE" sz="2600" dirty="0"/>
          </a:p>
          <a:p>
            <a:r>
              <a:rPr lang="de-DE" sz="2400" dirty="0" smtClean="0"/>
              <a:t>Tsiounis &amp; Yung (PKC‘98) + Schnorr &amp; Jakobsson (AC‘00</a:t>
            </a:r>
            <a:r>
              <a:rPr lang="de-DE" sz="2400" dirty="0"/>
              <a:t>) + Abdalla, Benhamouda, MacKenzie (S&amp;P‘15)</a:t>
            </a:r>
          </a:p>
          <a:p>
            <a:pPr lvl="1"/>
            <a:r>
              <a:rPr lang="de-DE" sz="2000" dirty="0" smtClean="0"/>
              <a:t>both </a:t>
            </a:r>
            <a:r>
              <a:rPr lang="de-DE" sz="2000" dirty="0" smtClean="0"/>
              <a:t>show CCA-security of signed ElGamal (DDH+ROM)</a:t>
            </a:r>
          </a:p>
          <a:p>
            <a:pPr lvl="1"/>
            <a:r>
              <a:rPr lang="de-DE" sz="2000" dirty="0" smtClean="0">
                <a:solidFill>
                  <a:srgbClr val="FF0000"/>
                </a:solidFill>
              </a:rPr>
              <a:t>additionally require „knowledge-of-exponent “ assumption </a:t>
            </a:r>
            <a:r>
              <a:rPr lang="de-DE" sz="2000" dirty="0" smtClean="0">
                <a:solidFill>
                  <a:srgbClr val="FF0000"/>
                </a:solidFill>
              </a:rPr>
              <a:t>or</a:t>
            </a:r>
            <a:endParaRPr lang="de-DE" sz="2000" dirty="0" smtClean="0">
              <a:solidFill>
                <a:srgbClr val="FF0000"/>
              </a:solidFill>
            </a:endParaRPr>
          </a:p>
          <a:p>
            <a:pPr lvl="1"/>
            <a:r>
              <a:rPr lang="de-DE" sz="2000" dirty="0" smtClean="0">
                <a:solidFill>
                  <a:srgbClr val="FF0000"/>
                </a:solidFill>
              </a:rPr>
              <a:t>additionally require generic group </a:t>
            </a:r>
            <a:r>
              <a:rPr lang="de-DE" sz="2000" dirty="0" smtClean="0">
                <a:solidFill>
                  <a:srgbClr val="FF0000"/>
                </a:solidFill>
              </a:rPr>
              <a:t>model or</a:t>
            </a:r>
            <a:endParaRPr lang="de-DE" sz="2000" dirty="0">
              <a:solidFill>
                <a:srgbClr val="FF0000"/>
              </a:solidFill>
            </a:endParaRPr>
          </a:p>
          <a:p>
            <a:pPr lvl="1"/>
            <a:r>
              <a:rPr lang="de-DE" sz="2000" dirty="0" smtClean="0">
                <a:solidFill>
                  <a:srgbClr val="FF0000"/>
                </a:solidFill>
              </a:rPr>
              <a:t>algebraic </a:t>
            </a:r>
            <a:r>
              <a:rPr lang="de-DE" sz="2000" dirty="0" smtClean="0">
                <a:solidFill>
                  <a:srgbClr val="FF0000"/>
                </a:solidFill>
              </a:rPr>
              <a:t>adversaries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 lvl="1"/>
            <a:endParaRPr lang="de-DE" sz="20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4191000" y="1600200"/>
            <a:ext cx="4648200" cy="2819400"/>
            <a:chOff x="4343400" y="1600200"/>
            <a:chExt cx="4495800" cy="2552700"/>
          </a:xfrm>
        </p:grpSpPr>
        <p:sp>
          <p:nvSpPr>
            <p:cNvPr id="4" name="Rectangle 3"/>
            <p:cNvSpPr/>
            <p:nvPr/>
          </p:nvSpPr>
          <p:spPr>
            <a:xfrm>
              <a:off x="4876800" y="1600200"/>
              <a:ext cx="39624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dirty="0"/>
                <a:t>This paper: No bbox* reduction from IND-CCA to IND-CPA security of ElGamal, unless IES </a:t>
              </a:r>
              <a:r>
                <a:rPr lang="de-DE" sz="2400" dirty="0" smtClean="0"/>
                <a:t>easy</a:t>
              </a:r>
              <a:r>
                <a:rPr lang="de-DE" sz="2000" dirty="0"/>
                <a:t/>
              </a:r>
              <a:br>
                <a:rPr lang="de-DE" sz="2000" dirty="0"/>
              </a:br>
              <a:endParaRPr lang="en-US" sz="2400" dirty="0"/>
            </a:p>
          </p:txBody>
        </p:sp>
        <p:cxnSp>
          <p:nvCxnSpPr>
            <p:cNvPr id="6" name="Straight Arrow Connector 5"/>
            <p:cNvCxnSpPr>
              <a:stCxn id="4" idx="2"/>
            </p:cNvCxnSpPr>
            <p:nvPr/>
          </p:nvCxnSpPr>
          <p:spPr>
            <a:xfrm flipH="1">
              <a:off x="4343400" y="3657600"/>
              <a:ext cx="2514600" cy="4953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151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study key-passing, </a:t>
            </a:r>
            <a:r>
              <a:rPr lang="en-US" dirty="0" err="1" smtClean="0"/>
              <a:t>bbox</a:t>
            </a:r>
            <a:r>
              <a:rPr lang="en-US" dirty="0" smtClean="0"/>
              <a:t> reductions (from CCA to CPA of Signed El Gamal)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2578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2857500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39000" y="2857500"/>
            <a:ext cx="1676400" cy="34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d=b?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7239000" y="3581400"/>
            <a:ext cx="1676400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x, 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924800" y="2857500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47244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7400" y="435903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1</a:t>
            </a:r>
            <a:endParaRPr lang="en-US" sz="2000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714999" y="4280807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52443" y="3857610"/>
            <a:ext cx="42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969991" y="4773387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g</a:t>
            </a:r>
            <a:r>
              <a:rPr lang="de-DE" sz="2400" baseline="30000" dirty="0"/>
              <a:t>r</a:t>
            </a:r>
            <a:r>
              <a:rPr lang="de-DE" sz="2400" dirty="0"/>
              <a:t>, </a:t>
            </a:r>
            <a:r>
              <a:rPr lang="de-DE" sz="2400" dirty="0" smtClean="0"/>
              <a:t>X</a:t>
            </a:r>
            <a:r>
              <a:rPr lang="de-DE" sz="2400" baseline="30000" dirty="0" smtClean="0"/>
              <a:t>r</a:t>
            </a:r>
            <a:r>
              <a:rPr lang="de-DE" sz="2400" dirty="0">
                <a:sym typeface="Symbol"/>
              </a:rPr>
              <a:t></a:t>
            </a:r>
            <a:r>
              <a:rPr lang="de-DE" sz="2400" dirty="0" smtClean="0">
                <a:sym typeface="Symbol"/>
              </a:rPr>
              <a:t>m</a:t>
            </a:r>
            <a:r>
              <a:rPr lang="de-DE" sz="2400" baseline="-25000" dirty="0" smtClean="0">
                <a:sym typeface="Symbol"/>
              </a:rPr>
              <a:t>b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715000" y="51816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92391" y="56388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58513" y="5269664"/>
            <a:ext cx="42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3" idx="3"/>
            <a:endCxn id="6" idx="1"/>
          </p:cNvCxnSpPr>
          <p:nvPr/>
        </p:nvCxnSpPr>
        <p:spPr>
          <a:xfrm>
            <a:off x="2133600" y="2324100"/>
            <a:ext cx="1905000" cy="2114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  <a:endCxn id="6" idx="1"/>
          </p:cNvCxnSpPr>
          <p:nvPr/>
        </p:nvCxnSpPr>
        <p:spPr>
          <a:xfrm>
            <a:off x="2133600" y="3848100"/>
            <a:ext cx="1905000" cy="59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6" idx="1"/>
          </p:cNvCxnSpPr>
          <p:nvPr/>
        </p:nvCxnSpPr>
        <p:spPr>
          <a:xfrm flipV="1">
            <a:off x="2133600" y="4438650"/>
            <a:ext cx="1905000" cy="1543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62397">
            <a:off x="1975963" y="2913280"/>
            <a:ext cx="2351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RO, </a:t>
            </a:r>
            <a:r>
              <a:rPr lang="en-US" sz="1600" dirty="0" err="1"/>
              <a:t>Chal</a:t>
            </a:r>
            <a:r>
              <a:rPr lang="en-US" sz="1600" dirty="0"/>
              <a:t>, </a:t>
            </a:r>
            <a:r>
              <a:rPr lang="en-US" sz="1600" dirty="0" smtClean="0"/>
              <a:t>Decrypt queries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8290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Signed </a:t>
            </a:r>
            <a:r>
              <a:rPr lang="en-US" dirty="0" err="1" smtClean="0"/>
              <a:t>ElGamal</a:t>
            </a:r>
            <a:r>
              <a:rPr lang="en-US" dirty="0" smtClean="0"/>
              <a:t> (IES)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24400" y="1295400"/>
            <a:ext cx="3276600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X=</a:t>
            </a:r>
            <a:r>
              <a:rPr lang="en-US" sz="3600" dirty="0" err="1" smtClean="0"/>
              <a:t>g</a:t>
            </a:r>
            <a:r>
              <a:rPr lang="en-US" sz="3600" baseline="30000" dirty="0" err="1" smtClean="0"/>
              <a:t>x</a:t>
            </a:r>
            <a:r>
              <a:rPr lang="en-US" sz="3600" dirty="0" smtClean="0"/>
              <a:t>, R=g</a:t>
            </a:r>
            <a:r>
              <a:rPr lang="en-US" sz="3600" baseline="30000" dirty="0" smtClean="0"/>
              <a:t>r</a:t>
            </a:r>
            <a:r>
              <a:rPr lang="en-US" sz="3600" dirty="0" smtClean="0"/>
              <a:t>, A=</a:t>
            </a:r>
            <a:r>
              <a:rPr lang="en-US" sz="3600" dirty="0" err="1" smtClean="0"/>
              <a:t>g</a:t>
            </a:r>
            <a:r>
              <a:rPr lang="en-US" sz="3600" baseline="30000" dirty="0" err="1" smtClean="0"/>
              <a:t>a</a:t>
            </a:r>
            <a:endParaRPr lang="en-US" sz="3600" baseline="30000" dirty="0" smtClean="0"/>
          </a:p>
          <a:p>
            <a:pPr algn="ctr"/>
            <a:endParaRPr lang="en-US" sz="3600" baseline="30000" dirty="0"/>
          </a:p>
          <a:p>
            <a:pPr algn="ctr"/>
            <a:endParaRPr lang="en-US" sz="3600" baseline="30000" dirty="0" smtClean="0"/>
          </a:p>
          <a:p>
            <a:pPr algn="ctr"/>
            <a:endParaRPr lang="en-US" sz="3600" baseline="30000" dirty="0"/>
          </a:p>
          <a:p>
            <a:pPr algn="ctr"/>
            <a:endParaRPr lang="en-US" sz="3600" baseline="30000" dirty="0" smtClean="0"/>
          </a:p>
          <a:p>
            <a:pPr algn="ctr"/>
            <a:r>
              <a:rPr lang="en-US" sz="3600" dirty="0" smtClean="0"/>
              <a:t>M=</a:t>
            </a:r>
            <a:r>
              <a:rPr lang="en-US" sz="3600" dirty="0" err="1" smtClean="0"/>
              <a:t>g</a:t>
            </a:r>
            <a:r>
              <a:rPr lang="en-US" sz="3600" baseline="30000" dirty="0" err="1" smtClean="0"/>
              <a:t>xr</a:t>
            </a:r>
            <a:r>
              <a:rPr lang="en-US" sz="3600" baseline="30000" dirty="0" smtClean="0"/>
              <a:t> </a:t>
            </a:r>
            <a:r>
              <a:rPr lang="en-US" sz="3600" dirty="0" smtClean="0"/>
              <a:t>?</a:t>
            </a:r>
            <a:endParaRPr lang="en-US" sz="3600" dirty="0"/>
          </a:p>
          <a:p>
            <a:pPr algn="ctr"/>
            <a:endParaRPr lang="en-US" baseline="30000" dirty="0"/>
          </a:p>
        </p:txBody>
      </p:sp>
      <p:sp>
        <p:nvSpPr>
          <p:cNvPr id="4" name="Rectangle 3"/>
          <p:cNvSpPr/>
          <p:nvPr/>
        </p:nvSpPr>
        <p:spPr>
          <a:xfrm>
            <a:off x="1066800" y="2209800"/>
            <a:ext cx="16764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754086" y="27432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90925" y="2743200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1773" y="2276511"/>
            <a:ext cx="88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X,R,A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54086" y="3125316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743200" y="3509665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3124200"/>
            <a:ext cx="1641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 </a:t>
            </a:r>
            <a:r>
              <a:rPr lang="en-US" sz="2400" dirty="0" smtClean="0"/>
              <a:t>= a </a:t>
            </a:r>
            <a:r>
              <a:rPr lang="en-US" sz="2400" dirty="0" smtClean="0"/>
              <a:t>+ r </a:t>
            </a:r>
            <a:r>
              <a:rPr lang="de-DE" sz="2400" dirty="0">
                <a:sym typeface="Symbol"/>
              </a:rPr>
              <a:t> </a:t>
            </a:r>
            <a:r>
              <a:rPr lang="en-US" sz="2400" dirty="0" smtClean="0"/>
              <a:t>c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0039" y="3885084"/>
            <a:ext cx="29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43200" y="42672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9600" y="4876800"/>
            <a:ext cx="777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IES assumption: no efficient adversary can guess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xr</a:t>
            </a:r>
            <a:r>
              <a:rPr lang="en-US" sz="2800" baseline="30000" dirty="0" smtClean="0"/>
              <a:t> </a:t>
            </a:r>
            <a:r>
              <a:rPr lang="en-US" sz="2800" baseline="-25000" dirty="0" smtClean="0"/>
              <a:t> 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63869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5800" y="1752600"/>
            <a:ext cx="3276600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23" name="Rectangle 22"/>
          <p:cNvSpPr/>
          <p:nvPr/>
        </p:nvSpPr>
        <p:spPr>
          <a:xfrm>
            <a:off x="4490357" y="5281672"/>
            <a:ext cx="3282043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24" name="Rectangle 23"/>
          <p:cNvSpPr/>
          <p:nvPr/>
        </p:nvSpPr>
        <p:spPr>
          <a:xfrm>
            <a:off x="4495119" y="4589452"/>
            <a:ext cx="3282043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25" name="Rectangle 24"/>
          <p:cNvSpPr/>
          <p:nvPr/>
        </p:nvSpPr>
        <p:spPr>
          <a:xfrm>
            <a:off x="4490357" y="3541629"/>
            <a:ext cx="3282043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One-more Interactive verified Signed </a:t>
            </a:r>
            <a:r>
              <a:rPr lang="en-US" dirty="0" err="1" smtClean="0"/>
              <a:t>ElGamal</a:t>
            </a:r>
            <a:r>
              <a:rPr lang="en-US" dirty="0" smtClean="0"/>
              <a:t> (</a:t>
            </a:r>
            <a:r>
              <a:rPr lang="en-US" dirty="0" err="1" smtClean="0"/>
              <a:t>OMvIES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752600"/>
            <a:ext cx="16764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495800" y="1750765"/>
            <a:ext cx="3282043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14" name="Rectangle 13"/>
          <p:cNvSpPr/>
          <p:nvPr/>
        </p:nvSpPr>
        <p:spPr>
          <a:xfrm>
            <a:off x="4490357" y="2512368"/>
            <a:ext cx="3282043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509156" y="2095503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381375" y="1686580"/>
            <a:ext cx="885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10294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5800" y="1752600"/>
            <a:ext cx="3276600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23" name="Rectangle 22"/>
          <p:cNvSpPr/>
          <p:nvPr/>
        </p:nvSpPr>
        <p:spPr>
          <a:xfrm>
            <a:off x="4490357" y="5281672"/>
            <a:ext cx="3282043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24" name="Rectangle 23"/>
          <p:cNvSpPr/>
          <p:nvPr/>
        </p:nvSpPr>
        <p:spPr>
          <a:xfrm>
            <a:off x="4495119" y="4589452"/>
            <a:ext cx="3282043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25" name="Rectangle 24"/>
          <p:cNvSpPr/>
          <p:nvPr/>
        </p:nvSpPr>
        <p:spPr>
          <a:xfrm>
            <a:off x="4490357" y="3541629"/>
            <a:ext cx="3282043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One-more Interactive verified Signed </a:t>
            </a:r>
            <a:r>
              <a:rPr lang="en-US" dirty="0" err="1" smtClean="0"/>
              <a:t>ElGamal</a:t>
            </a:r>
            <a:r>
              <a:rPr lang="en-US" dirty="0" smtClean="0"/>
              <a:t> (</a:t>
            </a:r>
            <a:r>
              <a:rPr lang="en-US" dirty="0" err="1" smtClean="0"/>
              <a:t>OMvIES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752600"/>
            <a:ext cx="1676400" cy="3352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509156" y="2286784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14703" y="2226784"/>
            <a:ext cx="403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124199" y="1943881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1</a:t>
            </a:r>
            <a:endParaRPr lang="en-US" sz="1600" baseline="-25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09156" y="257539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514600" y="2825623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95800" y="1750765"/>
            <a:ext cx="3282043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14" name="Rectangle 13"/>
          <p:cNvSpPr/>
          <p:nvPr/>
        </p:nvSpPr>
        <p:spPr>
          <a:xfrm>
            <a:off x="4490357" y="2512368"/>
            <a:ext cx="3282043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314703" y="2793752"/>
            <a:ext cx="690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c*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20044" y="339712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61241" y="3054223"/>
            <a:ext cx="142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+ 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de-DE" dirty="0">
                <a:sym typeface="Symbol"/>
              </a:rPr>
              <a:t> </a:t>
            </a:r>
            <a:r>
              <a:rPr lang="en-US" dirty="0" smtClean="0"/>
              <a:t>c*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919750" y="2533972"/>
            <a:ext cx="142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+ 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de-DE" dirty="0">
                <a:sym typeface="Symbol"/>
              </a:rPr>
              <a:t> </a:t>
            </a:r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14600" y="3123996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52120" y="3364468"/>
            <a:ext cx="53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M?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15281" y="368126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495800" y="2133643"/>
            <a:ext cx="3282043" cy="16156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604156" y="4895186"/>
            <a:ext cx="7772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The adversary </a:t>
            </a:r>
            <a:r>
              <a:rPr lang="en-US" sz="2800" dirty="0" smtClean="0"/>
              <a:t>breaks </a:t>
            </a:r>
            <a:r>
              <a:rPr lang="en-US" sz="2800" dirty="0" err="1" smtClean="0"/>
              <a:t>OMvIES</a:t>
            </a:r>
            <a:r>
              <a:rPr lang="en-US" sz="2800" dirty="0" smtClean="0"/>
              <a:t> if it can guess 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xr</a:t>
            </a:r>
            <a:r>
              <a:rPr lang="en-US" sz="2800" baseline="30000" dirty="0" smtClean="0"/>
              <a:t>  </a:t>
            </a:r>
            <a:r>
              <a:rPr lang="en-US" sz="2800" dirty="0" smtClean="0"/>
              <a:t>for an *unopened* </a:t>
            </a:r>
            <a:r>
              <a:rPr lang="en-US" sz="2800" dirty="0" smtClean="0"/>
              <a:t>IES instance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25641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8" grpId="0"/>
      <p:bldP spid="19" grpId="0"/>
      <p:bldP spid="21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study key-passing, </a:t>
            </a:r>
            <a:r>
              <a:rPr lang="en-US" dirty="0" err="1" smtClean="0"/>
              <a:t>bbox</a:t>
            </a:r>
            <a:r>
              <a:rPr lang="en-US" dirty="0" smtClean="0"/>
              <a:t> reductions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2578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2857500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39000" y="2857500"/>
            <a:ext cx="1676400" cy="34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d=b?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7239000" y="3581400"/>
            <a:ext cx="1676400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x, 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924800" y="2857500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47244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7400" y="435903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1</a:t>
            </a:r>
            <a:endParaRPr lang="en-US" sz="2000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714999" y="4280807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52443" y="3857610"/>
            <a:ext cx="42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969991" y="4773387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g</a:t>
            </a:r>
            <a:r>
              <a:rPr lang="de-DE" sz="2400" baseline="30000" dirty="0"/>
              <a:t>r</a:t>
            </a:r>
            <a:r>
              <a:rPr lang="de-DE" sz="2400" dirty="0"/>
              <a:t>, </a:t>
            </a:r>
            <a:r>
              <a:rPr lang="de-DE" sz="2400" dirty="0" smtClean="0"/>
              <a:t>X</a:t>
            </a:r>
            <a:r>
              <a:rPr lang="de-DE" sz="2400" baseline="30000" dirty="0" smtClean="0"/>
              <a:t>r</a:t>
            </a:r>
            <a:r>
              <a:rPr lang="de-DE" sz="2400" dirty="0">
                <a:sym typeface="Symbol"/>
              </a:rPr>
              <a:t></a:t>
            </a:r>
            <a:r>
              <a:rPr lang="de-DE" sz="2400" dirty="0" smtClean="0">
                <a:sym typeface="Symbol"/>
              </a:rPr>
              <a:t>m</a:t>
            </a:r>
            <a:r>
              <a:rPr lang="de-DE" sz="2400" baseline="-25000" dirty="0" smtClean="0">
                <a:sym typeface="Symbol"/>
              </a:rPr>
              <a:t>b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715000" y="51816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92391" y="56388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58513" y="5269664"/>
            <a:ext cx="42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3" idx="3"/>
            <a:endCxn id="6" idx="1"/>
          </p:cNvCxnSpPr>
          <p:nvPr/>
        </p:nvCxnSpPr>
        <p:spPr>
          <a:xfrm>
            <a:off x="2133600" y="2324100"/>
            <a:ext cx="1905000" cy="2114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  <a:endCxn id="6" idx="1"/>
          </p:cNvCxnSpPr>
          <p:nvPr/>
        </p:nvCxnSpPr>
        <p:spPr>
          <a:xfrm>
            <a:off x="2133600" y="3848100"/>
            <a:ext cx="1905000" cy="59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6" idx="1"/>
          </p:cNvCxnSpPr>
          <p:nvPr/>
        </p:nvCxnSpPr>
        <p:spPr>
          <a:xfrm flipV="1">
            <a:off x="2133600" y="4438650"/>
            <a:ext cx="1905000" cy="1543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62397">
            <a:off x="1975963" y="2913280"/>
            <a:ext cx="2351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RO, </a:t>
            </a:r>
            <a:r>
              <a:rPr lang="en-US" sz="1600" dirty="0" err="1"/>
              <a:t>Chal</a:t>
            </a:r>
            <a:r>
              <a:rPr lang="en-US" sz="1600" dirty="0"/>
              <a:t>, </a:t>
            </a:r>
            <a:r>
              <a:rPr lang="en-US" sz="1600" dirty="0" smtClean="0"/>
              <a:t>Decrypt queries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407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58099" y="1068227"/>
            <a:ext cx="2114201" cy="411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=H(</a:t>
            </a:r>
            <a:r>
              <a:rPr lang="en-US" sz="2000" dirty="0" err="1" smtClean="0"/>
              <a:t>X,R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,D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,A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“very bad” adversary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2667000" cy="487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1" y="1981200"/>
            <a:ext cx="26670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Create </a:t>
            </a:r>
            <a:r>
              <a:rPr lang="en-US" sz="2800" dirty="0" smtClean="0"/>
              <a:t>n “malicious” </a:t>
            </a:r>
            <a:r>
              <a:rPr lang="en-US" sz="2800" dirty="0" err="1" smtClean="0"/>
              <a:t>ciphertexts</a:t>
            </a:r>
            <a:endParaRPr lang="en-US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352800"/>
            <a:ext cx="26670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Issue </a:t>
            </a:r>
            <a:r>
              <a:rPr lang="en-US" sz="2800" dirty="0" smtClean="0"/>
              <a:t>decryption queries</a:t>
            </a:r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457199" y="4572000"/>
            <a:ext cx="2667000" cy="190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Break </a:t>
            </a:r>
            <a:r>
              <a:rPr lang="en-US" sz="2800" dirty="0" err="1" smtClean="0"/>
              <a:t>ElGamal-Schnorr</a:t>
            </a:r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2116974" y="1143000"/>
            <a:ext cx="3962400" cy="388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given</a:t>
            </a:r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=(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,D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,A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,s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=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+r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</a:t>
            </a:r>
          </a:p>
          <a:p>
            <a:pPr algn="ctr"/>
            <a:endParaRPr lang="en-US" sz="2800" baseline="-25000" dirty="0" smtClean="0"/>
          </a:p>
          <a:p>
            <a:pPr algn="ctr"/>
            <a:r>
              <a:rPr lang="en-US" sz="2800" baseline="-25000" dirty="0" smtClean="0"/>
              <a:t>Select </a:t>
            </a:r>
            <a:br>
              <a:rPr lang="en-US" sz="2800" baseline="-25000" dirty="0" smtClean="0"/>
            </a:br>
            <a:endParaRPr lang="en-US" sz="2800" baseline="-25000" dirty="0"/>
          </a:p>
          <a:p>
            <a:pPr algn="ctr"/>
            <a:r>
              <a:rPr lang="en-US" sz="2800" dirty="0" smtClean="0"/>
              <a:t>R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,D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 as f(c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)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400" dirty="0" smtClean="0"/>
              <a:t> C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=(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,D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,s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)</a:t>
            </a:r>
          </a:p>
          <a:p>
            <a:pPr algn="ctr"/>
            <a:r>
              <a:rPr lang="en-US" sz="2800" dirty="0" smtClean="0"/>
              <a:t>with s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=a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+r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i+1</a:t>
            </a:r>
            <a:endParaRPr lang="en-US" sz="2800" baseline="-25000" dirty="0"/>
          </a:p>
          <a:p>
            <a:pPr algn="ctr"/>
            <a:endParaRPr lang="en-US" sz="2800" baseline="-25000" dirty="0"/>
          </a:p>
          <a:p>
            <a:pPr algn="ctr"/>
            <a:endParaRPr lang="en-US" baseline="30000" dirty="0"/>
          </a:p>
        </p:txBody>
      </p:sp>
      <p:cxnSp>
        <p:nvCxnSpPr>
          <p:cNvPr id="9" name="Straight Arrow Connector 8"/>
          <p:cNvCxnSpPr>
            <a:endCxn id="10" idx="1"/>
          </p:cNvCxnSpPr>
          <p:nvPr/>
        </p:nvCxnSpPr>
        <p:spPr>
          <a:xfrm flipV="1">
            <a:off x="5564140" y="1273808"/>
            <a:ext cx="693959" cy="54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564140" y="3786046"/>
            <a:ext cx="2665460" cy="2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616277" y="338823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557362" y="3336735"/>
            <a:ext cx="2814938" cy="24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73888" y="2819400"/>
            <a:ext cx="2389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H(X,R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,D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,A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)?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887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16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58099" y="1068227"/>
            <a:ext cx="2114201" cy="4111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=H(</a:t>
            </a:r>
            <a:r>
              <a:rPr lang="en-US" sz="2000" dirty="0" err="1" smtClean="0"/>
              <a:t>X,C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,D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,A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“very bad” adversary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2667000" cy="487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1" y="1981200"/>
            <a:ext cx="26670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Create </a:t>
            </a:r>
            <a:r>
              <a:rPr lang="en-US" sz="2800" dirty="0" smtClean="0"/>
              <a:t>n “malicious” </a:t>
            </a:r>
            <a:r>
              <a:rPr lang="en-US" sz="2800" dirty="0" err="1" smtClean="0"/>
              <a:t>ciphertexts</a:t>
            </a:r>
            <a:endParaRPr lang="en-US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352800"/>
            <a:ext cx="2667000" cy="1371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Issue </a:t>
            </a:r>
            <a:r>
              <a:rPr lang="en-US" sz="2800" dirty="0" smtClean="0"/>
              <a:t>decryption queries</a:t>
            </a:r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457199" y="4572000"/>
            <a:ext cx="2667000" cy="1905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Break </a:t>
            </a:r>
            <a:r>
              <a:rPr lang="en-US" sz="2800" dirty="0" err="1" smtClean="0"/>
              <a:t>ElGamal-Schnorr</a:t>
            </a:r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1981200" y="1143000"/>
            <a:ext cx="3962400" cy="3886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given</a:t>
            </a:r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=(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,D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,A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,s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=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</a:t>
            </a:r>
            <a:r>
              <a:rPr lang="en-US" sz="2800" dirty="0" err="1" smtClean="0"/>
              <a:t>+xc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)</a:t>
            </a:r>
          </a:p>
          <a:p>
            <a:pPr algn="ctr"/>
            <a:endParaRPr lang="en-US" sz="2800" baseline="-25000" dirty="0" smtClean="0"/>
          </a:p>
          <a:p>
            <a:pPr algn="ctr"/>
            <a:r>
              <a:rPr lang="en-US" sz="2800" baseline="-25000" dirty="0" smtClean="0"/>
              <a:t>Select </a:t>
            </a:r>
            <a:br>
              <a:rPr lang="en-US" sz="2800" baseline="-25000" dirty="0" smtClean="0"/>
            </a:br>
            <a:endParaRPr lang="en-US" sz="2800" baseline="-25000" dirty="0"/>
          </a:p>
          <a:p>
            <a:pPr algn="ctr"/>
            <a:r>
              <a:rPr lang="en-US" sz="2800" dirty="0" smtClean="0"/>
              <a:t>R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,D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 as f(c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)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400" dirty="0" smtClean="0"/>
              <a:t> C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=(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,D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,s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)</a:t>
            </a:r>
          </a:p>
          <a:p>
            <a:pPr algn="ctr"/>
            <a:r>
              <a:rPr lang="en-US" sz="2800" dirty="0" smtClean="0"/>
              <a:t>with s</a:t>
            </a:r>
            <a:r>
              <a:rPr lang="en-US" sz="2800" baseline="-25000" dirty="0" smtClean="0"/>
              <a:t>i+1=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i+1</a:t>
            </a:r>
            <a:r>
              <a:rPr lang="en-US" sz="2800" dirty="0" smtClean="0"/>
              <a:t>+xc</a:t>
            </a:r>
            <a:r>
              <a:rPr lang="en-US" sz="2800" baseline="-25000" dirty="0" smtClean="0"/>
              <a:t>i+1</a:t>
            </a:r>
            <a:endParaRPr lang="en-US" sz="2800" baseline="-25000" dirty="0"/>
          </a:p>
          <a:p>
            <a:pPr algn="ctr"/>
            <a:endParaRPr lang="en-US" sz="2800" baseline="-25000" dirty="0"/>
          </a:p>
          <a:p>
            <a:pPr algn="ctr"/>
            <a:endParaRPr lang="en-US" baseline="30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072150" y="1359098"/>
            <a:ext cx="1404850" cy="475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67062" y="3336735"/>
            <a:ext cx="2814938" cy="24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564140" y="3786046"/>
            <a:ext cx="2665460" cy="2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962126" y="2850782"/>
            <a:ext cx="23897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H(X,C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,D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,A</a:t>
            </a:r>
            <a:r>
              <a:rPr lang="en-US" sz="2400" baseline="-25000" dirty="0" smtClean="0"/>
              <a:t>i+1</a:t>
            </a:r>
            <a:r>
              <a:rPr lang="en-US" sz="2400" dirty="0" smtClean="0"/>
              <a:t>)?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6616277" y="338823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i+1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86000" y="3610967"/>
            <a:ext cx="3962400" cy="30485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Check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n</a:t>
            </a:r>
            <a:endParaRPr lang="en-US" sz="2800" baseline="-25000" dirty="0" smtClean="0"/>
          </a:p>
          <a:p>
            <a:pPr algn="ctr"/>
            <a:r>
              <a:rPr lang="en-US" sz="2800" dirty="0" smtClean="0"/>
              <a:t>…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Check M</a:t>
            </a:r>
            <a:r>
              <a:rPr lang="en-US" sz="2800" baseline="-25000" dirty="0" smtClean="0"/>
              <a:t>1</a:t>
            </a:r>
            <a:endParaRPr lang="en-US" sz="2800" baseline="-25000" dirty="0" smtClean="0"/>
          </a:p>
          <a:p>
            <a:pPr algn="ctr"/>
            <a:endParaRPr lang="en-US" baseline="300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445411" y="4592323"/>
            <a:ext cx="2653074" cy="199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222024" y="4246210"/>
            <a:ext cx="1180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Decrypt C</a:t>
            </a:r>
            <a:r>
              <a:rPr lang="en-US" baseline="-25000" dirty="0"/>
              <a:t>n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433025" y="4920041"/>
            <a:ext cx="2665460" cy="2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581161" y="4636599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M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557362" y="5654955"/>
            <a:ext cx="2541123" cy="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296763" y="5273007"/>
            <a:ext cx="1180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Decrypt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596797" y="6002995"/>
            <a:ext cx="2426949" cy="2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55900" y="5719553"/>
            <a:ext cx="46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69357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24"/>
            <a:ext cx="8229600" cy="1143000"/>
          </a:xfrm>
        </p:spPr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490197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2857500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39000" y="2857500"/>
            <a:ext cx="1676400" cy="34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d=b?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7239000" y="3581400"/>
            <a:ext cx="1676400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x, 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924800" y="2857500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47244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7400" y="435903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1</a:t>
            </a:r>
            <a:endParaRPr lang="en-US" sz="2000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714999" y="4280807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52443" y="3857610"/>
            <a:ext cx="42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969991" y="4773387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g</a:t>
            </a:r>
            <a:r>
              <a:rPr lang="de-DE" sz="2400" baseline="30000" dirty="0"/>
              <a:t>r</a:t>
            </a:r>
            <a:r>
              <a:rPr lang="de-DE" sz="2400" dirty="0"/>
              <a:t>, </a:t>
            </a:r>
            <a:r>
              <a:rPr lang="de-DE" sz="2400" dirty="0" smtClean="0"/>
              <a:t>X</a:t>
            </a:r>
            <a:r>
              <a:rPr lang="de-DE" sz="2400" baseline="30000" dirty="0" smtClean="0"/>
              <a:t>r</a:t>
            </a:r>
            <a:r>
              <a:rPr lang="de-DE" sz="2400" dirty="0">
                <a:sym typeface="Symbol"/>
              </a:rPr>
              <a:t></a:t>
            </a:r>
            <a:r>
              <a:rPr lang="de-DE" sz="2400" dirty="0" smtClean="0">
                <a:sym typeface="Symbol"/>
              </a:rPr>
              <a:t>m</a:t>
            </a:r>
            <a:r>
              <a:rPr lang="de-DE" sz="2400" baseline="-25000" dirty="0" smtClean="0">
                <a:sym typeface="Symbol"/>
              </a:rPr>
              <a:t>b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715000" y="51816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92391" y="56388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58513" y="5269664"/>
            <a:ext cx="42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3" idx="3"/>
            <a:endCxn id="6" idx="1"/>
          </p:cNvCxnSpPr>
          <p:nvPr/>
        </p:nvCxnSpPr>
        <p:spPr>
          <a:xfrm>
            <a:off x="2133600" y="2214097"/>
            <a:ext cx="1905000" cy="2224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6" idx="1"/>
          </p:cNvCxnSpPr>
          <p:nvPr/>
        </p:nvCxnSpPr>
        <p:spPr>
          <a:xfrm>
            <a:off x="2133600" y="3848100"/>
            <a:ext cx="1905000" cy="59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6" idx="1"/>
          </p:cNvCxnSpPr>
          <p:nvPr/>
        </p:nvCxnSpPr>
        <p:spPr>
          <a:xfrm flipV="1">
            <a:off x="2133600" y="4438650"/>
            <a:ext cx="1905000" cy="1543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62397">
            <a:off x="1975963" y="2913280"/>
            <a:ext cx="2351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RO, </a:t>
            </a:r>
            <a:r>
              <a:rPr lang="en-US" sz="1600" dirty="0" err="1"/>
              <a:t>Chal</a:t>
            </a:r>
            <a:r>
              <a:rPr lang="en-US" sz="1600" dirty="0"/>
              <a:t>, </a:t>
            </a:r>
            <a:r>
              <a:rPr lang="en-US" sz="1600" dirty="0" smtClean="0"/>
              <a:t>Decrypt queries 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457200" y="1835660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Create ciphers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465092" y="2199758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Decrypt in reverse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460959" y="2573454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Break </a:t>
            </a:r>
            <a:r>
              <a:rPr lang="en-US" dirty="0" err="1" smtClean="0"/>
              <a:t>ElGamal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743200" y="993971"/>
            <a:ext cx="6172200" cy="22064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no copy of the adversary reaches the “break </a:t>
            </a:r>
            <a:r>
              <a:rPr lang="en-US" dirty="0" err="1" smtClean="0"/>
              <a:t>ElGamal</a:t>
            </a:r>
            <a:r>
              <a:rPr lang="en-US" dirty="0" smtClean="0"/>
              <a:t>” stage the reduction breaks IND-CPA on its own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some copy reaches the “break </a:t>
            </a:r>
            <a:r>
              <a:rPr lang="en-US" dirty="0" err="1" smtClean="0"/>
              <a:t>ElGamal</a:t>
            </a:r>
            <a:r>
              <a:rPr lang="en-US" dirty="0" smtClean="0"/>
              <a:t>” stage and IES is hard, then it must open all IES instances involved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To open all instances, the reduction needs to simulate 2</a:t>
            </a:r>
            <a:r>
              <a:rPr lang="en-US" baseline="30000" dirty="0" smtClean="0"/>
              <a:t>n </a:t>
            </a:r>
            <a:r>
              <a:rPr lang="en-US" dirty="0" smtClean="0"/>
              <a:t>copies of the adversary</a:t>
            </a:r>
            <a:r>
              <a:rPr lang="en-US" baseline="-25000" dirty="0" smtClean="0"/>
              <a:t> </a:t>
            </a:r>
            <a:endParaRPr lang="en-US" baseline="30000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61333" y="3150909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61333" y="3496372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Create ciphers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469225" y="3860470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Decrypt in reverse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465092" y="4234166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Break </a:t>
            </a:r>
            <a:r>
              <a:rPr lang="en-US" dirty="0" err="1" smtClean="0"/>
              <a:t>ElGamal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453441" y="5245681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453441" y="5591144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Create ciphers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461333" y="5955242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Decrypt in reverse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457200" y="6328938"/>
            <a:ext cx="1676400" cy="374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Break </a:t>
            </a:r>
            <a:r>
              <a:rPr lang="en-US" dirty="0" err="1" smtClean="0"/>
              <a:t>ElGamal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8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Gamal encryption</a:t>
            </a:r>
            <a:endParaRPr lang="en-US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250825" y="1592263"/>
            <a:ext cx="8640763" cy="45005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public key = X = g</a:t>
            </a:r>
            <a:r>
              <a:rPr lang="de-DE" baseline="30000" dirty="0" smtClean="0"/>
              <a:t>x</a:t>
            </a:r>
            <a:r>
              <a:rPr lang="de-DE" dirty="0" smtClean="0"/>
              <a:t>		secret key = sk =x</a:t>
            </a:r>
          </a:p>
          <a:p>
            <a:r>
              <a:rPr lang="de-DE" dirty="0" smtClean="0"/>
              <a:t>encryption:</a:t>
            </a:r>
          </a:p>
          <a:p>
            <a:pPr marL="0" indent="0">
              <a:buFont typeface="Arial" pitchFamily="34" charset="0"/>
              <a:buNone/>
            </a:pPr>
            <a:r>
              <a:rPr lang="de-DE" dirty="0" smtClean="0"/>
              <a:t>	</a:t>
            </a:r>
            <a:r>
              <a:rPr lang="de-DE" sz="3000" dirty="0" smtClean="0"/>
              <a:t>Enc(X,m;r</a:t>
            </a:r>
            <a:r>
              <a:rPr lang="de-DE" sz="3000" dirty="0" smtClean="0"/>
              <a:t>) = </a:t>
            </a:r>
            <a:r>
              <a:rPr lang="de-DE" sz="3000" dirty="0" smtClean="0"/>
              <a:t>(R,D</a:t>
            </a:r>
            <a:r>
              <a:rPr lang="de-DE" sz="3000" dirty="0" smtClean="0"/>
              <a:t>) = ( g</a:t>
            </a:r>
            <a:r>
              <a:rPr lang="de-DE" sz="3000" baseline="30000" dirty="0" smtClean="0"/>
              <a:t>r</a:t>
            </a:r>
            <a:r>
              <a:rPr lang="de-DE" sz="3000" dirty="0" smtClean="0"/>
              <a:t>,  X</a:t>
            </a:r>
            <a:r>
              <a:rPr lang="de-DE" sz="3000" baseline="30000" dirty="0" smtClean="0"/>
              <a:t>r</a:t>
            </a:r>
            <a:r>
              <a:rPr lang="de-DE" sz="3000" dirty="0" smtClean="0"/>
              <a:t> </a:t>
            </a:r>
            <a:r>
              <a:rPr lang="de-DE" sz="3000" dirty="0" smtClean="0">
                <a:sym typeface="Symbol"/>
              </a:rPr>
              <a:t> m )</a:t>
            </a:r>
          </a:p>
          <a:p>
            <a:endParaRPr lang="de-DE" dirty="0" smtClean="0">
              <a:sym typeface="Symbol"/>
            </a:endParaRPr>
          </a:p>
          <a:p>
            <a:r>
              <a:rPr lang="de-DE" dirty="0" smtClean="0">
                <a:sym typeface="Symbol"/>
              </a:rPr>
              <a:t>decryption:</a:t>
            </a:r>
          </a:p>
          <a:p>
            <a:pPr marL="0" indent="0">
              <a:buFont typeface="Arial" pitchFamily="34" charset="0"/>
              <a:buNone/>
            </a:pPr>
            <a:r>
              <a:rPr lang="de-DE" dirty="0" smtClean="0">
                <a:sym typeface="Symbol"/>
              </a:rPr>
              <a:t>	Dec(x,(</a:t>
            </a:r>
            <a:r>
              <a:rPr lang="de-DE" dirty="0" smtClean="0">
                <a:sym typeface="Symbol"/>
              </a:rPr>
              <a:t>R,D)) </a:t>
            </a:r>
            <a:r>
              <a:rPr lang="de-DE" dirty="0" smtClean="0">
                <a:sym typeface="Symbol"/>
              </a:rPr>
              <a:t>	= D / </a:t>
            </a:r>
            <a:r>
              <a:rPr lang="de-DE" dirty="0" smtClean="0">
                <a:sym typeface="Symbol"/>
              </a:rPr>
              <a:t>R</a:t>
            </a:r>
            <a:r>
              <a:rPr lang="de-DE" baseline="30000" dirty="0" smtClean="0"/>
              <a:t>x </a:t>
            </a:r>
            <a:endParaRPr lang="de-DE" baseline="30000" dirty="0" smtClean="0"/>
          </a:p>
          <a:p>
            <a:pPr marL="0" indent="0">
              <a:buFont typeface="Arial" pitchFamily="34" charset="0"/>
              <a:buNone/>
            </a:pPr>
            <a:r>
              <a:rPr lang="de-DE" baseline="30000" dirty="0" smtClean="0"/>
              <a:t>				</a:t>
            </a:r>
            <a:r>
              <a:rPr lang="de-DE" dirty="0" smtClean="0"/>
              <a:t>= X</a:t>
            </a:r>
            <a:r>
              <a:rPr lang="de-DE" baseline="30000" dirty="0" smtClean="0"/>
              <a:t>r</a:t>
            </a:r>
            <a:r>
              <a:rPr lang="de-DE" dirty="0" smtClean="0"/>
              <a:t> </a:t>
            </a:r>
            <a:r>
              <a:rPr lang="de-DE" dirty="0" smtClean="0">
                <a:sym typeface="Symbol"/>
              </a:rPr>
              <a:t> m  / (</a:t>
            </a:r>
            <a:r>
              <a:rPr lang="de-DE" dirty="0" smtClean="0"/>
              <a:t>g</a:t>
            </a:r>
            <a:r>
              <a:rPr lang="de-DE" baseline="30000" dirty="0" smtClean="0"/>
              <a:t>r</a:t>
            </a:r>
            <a:r>
              <a:rPr lang="de-DE" dirty="0" smtClean="0"/>
              <a:t>)</a:t>
            </a:r>
            <a:r>
              <a:rPr lang="de-DE" baseline="30000" dirty="0" smtClean="0"/>
              <a:t>x</a:t>
            </a:r>
            <a:endParaRPr lang="de-DE" dirty="0" smtClean="0"/>
          </a:p>
          <a:p>
            <a:pPr marL="0" indent="0">
              <a:buFont typeface="Arial" pitchFamily="34" charset="0"/>
              <a:buNone/>
            </a:pPr>
            <a:r>
              <a:rPr lang="de-DE" baseline="30000" dirty="0" smtClean="0"/>
              <a:t>				</a:t>
            </a:r>
            <a:r>
              <a:rPr lang="de-DE" dirty="0" smtClean="0"/>
              <a:t>= (g</a:t>
            </a:r>
            <a:r>
              <a:rPr lang="de-DE" baseline="30000" dirty="0" smtClean="0"/>
              <a:t>x</a:t>
            </a:r>
            <a:r>
              <a:rPr lang="de-DE" dirty="0" smtClean="0"/>
              <a:t>)</a:t>
            </a:r>
            <a:r>
              <a:rPr lang="de-DE" baseline="30000" dirty="0" smtClean="0"/>
              <a:t>r</a:t>
            </a:r>
            <a:r>
              <a:rPr lang="de-DE" dirty="0" smtClean="0"/>
              <a:t> </a:t>
            </a:r>
            <a:r>
              <a:rPr lang="de-DE" dirty="0" smtClean="0">
                <a:sym typeface="Symbol"/>
              </a:rPr>
              <a:t> m  / (</a:t>
            </a:r>
            <a:r>
              <a:rPr lang="de-DE" dirty="0" smtClean="0"/>
              <a:t>g</a:t>
            </a:r>
            <a:r>
              <a:rPr lang="de-DE" baseline="30000" dirty="0" smtClean="0"/>
              <a:t>r</a:t>
            </a:r>
            <a:r>
              <a:rPr lang="de-DE" dirty="0" smtClean="0"/>
              <a:t>)</a:t>
            </a:r>
            <a:r>
              <a:rPr lang="de-DE" baseline="30000" dirty="0" smtClean="0"/>
              <a:t>x </a:t>
            </a:r>
            <a:r>
              <a:rPr lang="de-DE" dirty="0" smtClean="0"/>
              <a:t>= m</a:t>
            </a:r>
          </a:p>
          <a:p>
            <a:pPr marL="0" indent="0">
              <a:buFont typeface="Arial" pitchFamily="34" charset="0"/>
              <a:buNone/>
            </a:pPr>
            <a:endParaRPr lang="de-DE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5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24"/>
            <a:ext cx="8229600" cy="1143000"/>
          </a:xfrm>
        </p:spPr>
        <p:txBody>
          <a:bodyPr/>
          <a:lstStyle/>
          <a:p>
            <a:r>
              <a:rPr lang="en-US" dirty="0" smtClean="0"/>
              <a:t>Given a reduction…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31242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5257800"/>
            <a:ext cx="1676400" cy="1447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2857500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39000" y="2857500"/>
            <a:ext cx="1676400" cy="3429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d=b?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7239000" y="3581400"/>
            <a:ext cx="1676400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x, 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9" name="Rectangle 8"/>
          <p:cNvSpPr/>
          <p:nvPr/>
        </p:nvSpPr>
        <p:spPr>
          <a:xfrm>
            <a:off x="7924800" y="2857500"/>
            <a:ext cx="9906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47244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7400" y="435903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1</a:t>
            </a:r>
            <a:endParaRPr lang="en-US" sz="2000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714999" y="4280807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52443" y="3857610"/>
            <a:ext cx="42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5969991" y="4773387"/>
            <a:ext cx="1191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/>
              <a:t>g</a:t>
            </a:r>
            <a:r>
              <a:rPr lang="de-DE" sz="2400" baseline="30000" dirty="0"/>
              <a:t>r</a:t>
            </a:r>
            <a:r>
              <a:rPr lang="de-DE" sz="2400" dirty="0"/>
              <a:t>, </a:t>
            </a:r>
            <a:r>
              <a:rPr lang="de-DE" sz="2400" dirty="0" smtClean="0"/>
              <a:t>X</a:t>
            </a:r>
            <a:r>
              <a:rPr lang="de-DE" sz="2400" baseline="30000" dirty="0" smtClean="0"/>
              <a:t>r</a:t>
            </a:r>
            <a:r>
              <a:rPr lang="de-DE" sz="2400" dirty="0">
                <a:sym typeface="Symbol"/>
              </a:rPr>
              <a:t></a:t>
            </a:r>
            <a:r>
              <a:rPr lang="de-DE" sz="2400" dirty="0" smtClean="0">
                <a:sym typeface="Symbol"/>
              </a:rPr>
              <a:t>m</a:t>
            </a:r>
            <a:r>
              <a:rPr lang="de-DE" sz="2400" baseline="-25000" dirty="0" smtClean="0">
                <a:sym typeface="Symbol"/>
              </a:rPr>
              <a:t>b</a:t>
            </a:r>
            <a:endParaRPr lang="en-US" baseline="-25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715000" y="51816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92391" y="5638800"/>
            <a:ext cx="15466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58513" y="5269664"/>
            <a:ext cx="42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000" dirty="0"/>
          </a:p>
        </p:txBody>
      </p:sp>
      <p:cxnSp>
        <p:nvCxnSpPr>
          <p:cNvPr id="21" name="Straight Arrow Connector 20"/>
          <p:cNvCxnSpPr>
            <a:stCxn id="3" idx="3"/>
            <a:endCxn id="6" idx="1"/>
          </p:cNvCxnSpPr>
          <p:nvPr/>
        </p:nvCxnSpPr>
        <p:spPr>
          <a:xfrm>
            <a:off x="2133600" y="2324100"/>
            <a:ext cx="1905000" cy="2114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  <a:endCxn id="6" idx="1"/>
          </p:cNvCxnSpPr>
          <p:nvPr/>
        </p:nvCxnSpPr>
        <p:spPr>
          <a:xfrm>
            <a:off x="2133600" y="3848100"/>
            <a:ext cx="1905000" cy="590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6" idx="1"/>
          </p:cNvCxnSpPr>
          <p:nvPr/>
        </p:nvCxnSpPr>
        <p:spPr>
          <a:xfrm flipV="1">
            <a:off x="2133600" y="4438650"/>
            <a:ext cx="1905000" cy="1543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862397">
            <a:off x="1975963" y="2913280"/>
            <a:ext cx="23516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RO, </a:t>
            </a:r>
            <a:r>
              <a:rPr lang="en-US" sz="1600" dirty="0" err="1"/>
              <a:t>Chal</a:t>
            </a:r>
            <a:r>
              <a:rPr lang="en-US" sz="1600" dirty="0"/>
              <a:t>, </a:t>
            </a:r>
            <a:r>
              <a:rPr lang="en-US" sz="1600" dirty="0" smtClean="0"/>
              <a:t>Decrypt queries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7445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/>
      <p:bldP spid="15" grpId="0"/>
      <p:bldP spid="16" grpId="0"/>
      <p:bldP spid="19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657600" y="2438400"/>
            <a:ext cx="2362200" cy="4164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24"/>
            <a:ext cx="8229600" cy="1143000"/>
          </a:xfrm>
        </p:spPr>
        <p:txBody>
          <a:bodyPr/>
          <a:lstStyle/>
          <a:p>
            <a:r>
              <a:rPr lang="en-US" dirty="0" smtClean="0"/>
              <a:t>…construct a </a:t>
            </a:r>
            <a:r>
              <a:rPr lang="en-US" dirty="0" err="1" smtClean="0"/>
              <a:t>metareduction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038600" y="2857500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34043" y="1884351"/>
            <a:ext cx="2204357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26" name="Rectangle 25"/>
          <p:cNvSpPr/>
          <p:nvPr/>
        </p:nvSpPr>
        <p:spPr>
          <a:xfrm>
            <a:off x="228600" y="5413423"/>
            <a:ext cx="2208019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27" name="Rectangle 26"/>
          <p:cNvSpPr/>
          <p:nvPr/>
        </p:nvSpPr>
        <p:spPr>
          <a:xfrm>
            <a:off x="233363" y="4721203"/>
            <a:ext cx="2203256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29" name="Rectangle 28"/>
          <p:cNvSpPr/>
          <p:nvPr/>
        </p:nvSpPr>
        <p:spPr>
          <a:xfrm>
            <a:off x="228600" y="3673381"/>
            <a:ext cx="2208019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234043" y="1882516"/>
            <a:ext cx="2202575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31" name="Rectangle 30"/>
          <p:cNvSpPr/>
          <p:nvPr/>
        </p:nvSpPr>
        <p:spPr>
          <a:xfrm>
            <a:off x="228600" y="2644119"/>
            <a:ext cx="2208019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6019800" y="1882516"/>
            <a:ext cx="533400" cy="5629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550052" y="1561622"/>
            <a:ext cx="158472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/>
              <a:t>Breaks </a:t>
            </a:r>
            <a:r>
              <a:rPr lang="en-US" dirty="0" err="1" smtClean="0"/>
              <a:t>OMvIES</a:t>
            </a:r>
            <a:endParaRPr lang="en-US" baseline="30000" dirty="0"/>
          </a:p>
        </p:txBody>
      </p:sp>
      <p:sp>
        <p:nvSpPr>
          <p:cNvPr id="36" name="Rectangle 35"/>
          <p:cNvSpPr/>
          <p:nvPr/>
        </p:nvSpPr>
        <p:spPr>
          <a:xfrm>
            <a:off x="7000891" y="2844678"/>
            <a:ext cx="206094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dirty="0" smtClean="0"/>
              <a:t>Reduces CCA to CPA</a:t>
            </a:r>
            <a:endParaRPr lang="en-US" baseline="300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486400" y="3168030"/>
            <a:ext cx="1580723" cy="959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Metareduction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7600" y="1882516"/>
            <a:ext cx="5181600" cy="4720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4043" y="1884351"/>
            <a:ext cx="2204357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228600" y="5413423"/>
            <a:ext cx="2208019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233362" y="4721203"/>
            <a:ext cx="2208019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28600" y="3673381"/>
            <a:ext cx="2208019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234043" y="1882516"/>
            <a:ext cx="2208019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228600" y="2644119"/>
            <a:ext cx="2208019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486400" y="3140053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62400" y="2795112"/>
            <a:ext cx="1219200" cy="1447800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Simulated adversary copy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962400" y="4854553"/>
            <a:ext cx="1219200" cy="1447800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Simulated adversary copy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473043" y="4726646"/>
            <a:ext cx="1219200" cy="1447800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Simulated IND-CPA game for </a:t>
            </a:r>
            <a:r>
              <a:rPr lang="en-US" dirty="0" err="1" smtClean="0"/>
              <a:t>ElGamal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36619" y="2136037"/>
            <a:ext cx="12209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52157" y="2136037"/>
            <a:ext cx="4726181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382000" y="2136037"/>
            <a:ext cx="0" cy="271851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162800" y="4854553"/>
            <a:ext cx="1215538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8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Metareduction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7600" y="1882516"/>
            <a:ext cx="5181600" cy="4720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4043" y="1884351"/>
            <a:ext cx="2204357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228600" y="5413423"/>
            <a:ext cx="2208019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12" name="Rectangle 11"/>
          <p:cNvSpPr/>
          <p:nvPr/>
        </p:nvSpPr>
        <p:spPr>
          <a:xfrm>
            <a:off x="233362" y="4721203"/>
            <a:ext cx="2208019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13" name="Rectangle 12"/>
          <p:cNvSpPr/>
          <p:nvPr/>
        </p:nvSpPr>
        <p:spPr>
          <a:xfrm>
            <a:off x="228600" y="3673381"/>
            <a:ext cx="2208019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234043" y="1882516"/>
            <a:ext cx="2208019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15" name="Rectangle 14"/>
          <p:cNvSpPr/>
          <p:nvPr/>
        </p:nvSpPr>
        <p:spPr>
          <a:xfrm>
            <a:off x="228600" y="2644119"/>
            <a:ext cx="2208019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486400" y="3140053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962400" y="4854553"/>
            <a:ext cx="1219200" cy="1447800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Simulated adversary copy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473043" y="4726646"/>
            <a:ext cx="1219200" cy="1447800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Simulated IND-CPA game for </a:t>
            </a:r>
            <a:r>
              <a:rPr lang="en-US" dirty="0" err="1" smtClean="0"/>
              <a:t>ElGamal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62400" y="2795112"/>
            <a:ext cx="1219200" cy="1447800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Simulated adversary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0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</a:t>
            </a:r>
            <a:r>
              <a:rPr lang="en-US" dirty="0" err="1" smtClean="0"/>
              <a:t>ciphertexts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0400" y="1748277"/>
            <a:ext cx="2438400" cy="1950743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0400" y="3872630"/>
            <a:ext cx="24384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1600" dirty="0" smtClean="0"/>
              <a:t>given</a:t>
            </a:r>
          </a:p>
          <a:p>
            <a:pPr algn="ctr"/>
            <a:r>
              <a:rPr lang="en-US" sz="2000" dirty="0" smtClean="0"/>
              <a:t>C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=(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,D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,A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,s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=</a:t>
            </a:r>
            <a:r>
              <a:rPr lang="en-US" sz="2000" dirty="0" err="1" smtClean="0"/>
              <a:t>a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+xc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)</a:t>
            </a:r>
          </a:p>
          <a:p>
            <a:pPr algn="ctr"/>
            <a:endParaRPr lang="en-US" sz="2000" baseline="-25000" dirty="0" smtClean="0"/>
          </a:p>
          <a:p>
            <a:pPr algn="ctr"/>
            <a:r>
              <a:rPr lang="en-US" sz="2000" baseline="-25000" dirty="0" smtClean="0"/>
              <a:t>Select </a:t>
            </a:r>
            <a:br>
              <a:rPr lang="en-US" sz="2000" baseline="-25000" dirty="0" smtClean="0"/>
            </a:br>
            <a:endParaRPr lang="en-US" sz="2000" baseline="-25000" dirty="0"/>
          </a:p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,D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,A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 as f(c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dirty="0" smtClean="0"/>
              <a:t> C</a:t>
            </a:r>
            <a:r>
              <a:rPr lang="en-US" baseline="-25000" dirty="0" smtClean="0"/>
              <a:t>i+1</a:t>
            </a:r>
            <a:r>
              <a:rPr lang="en-US" dirty="0" smtClean="0"/>
              <a:t>=(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,D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,A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,s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)</a:t>
            </a:r>
          </a:p>
          <a:p>
            <a:pPr algn="ctr"/>
            <a:r>
              <a:rPr lang="en-US" sz="2000" dirty="0" smtClean="0"/>
              <a:t>with s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=a</a:t>
            </a:r>
            <a:r>
              <a:rPr lang="en-US" sz="2000" baseline="-25000" dirty="0" smtClean="0"/>
              <a:t>i+1</a:t>
            </a:r>
            <a:r>
              <a:rPr lang="en-US" sz="2000" dirty="0" smtClean="0"/>
              <a:t>+xc</a:t>
            </a:r>
            <a:r>
              <a:rPr lang="en-US" sz="2000" baseline="-25000" dirty="0" smtClean="0"/>
              <a:t>i+1</a:t>
            </a:r>
            <a:endParaRPr lang="en-US" sz="2000" baseline="-25000" dirty="0"/>
          </a:p>
          <a:p>
            <a:pPr algn="ctr"/>
            <a:endParaRPr lang="en-US" sz="2800" baseline="-25000" dirty="0"/>
          </a:p>
          <a:p>
            <a:pPr algn="ctr"/>
            <a:endParaRPr lang="en-US" baseline="30000" dirty="0"/>
          </a:p>
        </p:txBody>
      </p:sp>
      <p:sp>
        <p:nvSpPr>
          <p:cNvPr id="5" name="Rectangle 4"/>
          <p:cNvSpPr/>
          <p:nvPr/>
        </p:nvSpPr>
        <p:spPr>
          <a:xfrm>
            <a:off x="462643" y="1891430"/>
            <a:ext cx="2053988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457201" y="5420502"/>
            <a:ext cx="2057400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61963" y="4728282"/>
            <a:ext cx="2057400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457201" y="3680459"/>
            <a:ext cx="2057400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62644" y="1889595"/>
            <a:ext cx="2057400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457201" y="2651198"/>
            <a:ext cx="2057400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61963" y="2268829"/>
            <a:ext cx="2057400" cy="16156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14601" y="2385752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10347" y="2390202"/>
            <a:ext cx="1733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Select random D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43578" y="2723496"/>
            <a:ext cx="1766822" cy="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673319" y="2342353"/>
            <a:ext cx="136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H(X,R</a:t>
            </a:r>
            <a:r>
              <a:rPr lang="en-US" baseline="-25000" dirty="0" smtClean="0"/>
              <a:t>1</a:t>
            </a:r>
            <a:r>
              <a:rPr lang="en-US" dirty="0" smtClean="0"/>
              <a:t>,D, A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14601" y="3028148"/>
            <a:ext cx="44957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621275" y="2694213"/>
            <a:ext cx="28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baseline="300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514601" y="3385611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65699" y="3027165"/>
            <a:ext cx="28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</a:t>
            </a:r>
            <a:endParaRPr lang="en-US" baseline="30000" dirty="0"/>
          </a:p>
        </p:txBody>
      </p:sp>
      <p:sp>
        <p:nvSpPr>
          <p:cNvPr id="24" name="Rectangle 23"/>
          <p:cNvSpPr/>
          <p:nvPr/>
        </p:nvSpPr>
        <p:spPr>
          <a:xfrm>
            <a:off x="2551150" y="20495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endParaRPr lang="en-US" baseline="30000" dirty="0"/>
          </a:p>
        </p:txBody>
      </p:sp>
      <p:sp>
        <p:nvSpPr>
          <p:cNvPr id="26" name="Rectangle 25"/>
          <p:cNvSpPr/>
          <p:nvPr/>
        </p:nvSpPr>
        <p:spPr>
          <a:xfrm>
            <a:off x="3674105" y="3195347"/>
            <a:ext cx="163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C=(R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1</a:t>
            </a:r>
            <a:r>
              <a:rPr lang="en-US" dirty="0" smtClean="0"/>
              <a:t>,A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1</a:t>
            </a:r>
            <a:r>
              <a:rPr lang="en-US" dirty="0"/>
              <a:t>)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5564140" y="5735864"/>
            <a:ext cx="2665460" cy="2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557362" y="5286553"/>
            <a:ext cx="2814938" cy="24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952426" y="4948339"/>
            <a:ext cx="184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H(X,R</a:t>
            </a:r>
            <a:r>
              <a:rPr lang="en-US" baseline="-25000" dirty="0" smtClean="0"/>
              <a:t>i+1</a:t>
            </a:r>
            <a:r>
              <a:rPr lang="en-US" dirty="0" smtClean="0"/>
              <a:t>,D</a:t>
            </a:r>
            <a:r>
              <a:rPr lang="en-US" baseline="-25000" dirty="0" smtClean="0"/>
              <a:t>i+1</a:t>
            </a:r>
            <a:r>
              <a:rPr lang="en-US" dirty="0" smtClean="0"/>
              <a:t>,A</a:t>
            </a:r>
            <a:r>
              <a:rPr lang="en-US" baseline="-25000" dirty="0" smtClean="0"/>
              <a:t>i+1</a:t>
            </a:r>
            <a:r>
              <a:rPr lang="en-US" dirty="0" smtClean="0"/>
              <a:t>)?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6505992" y="5378326"/>
            <a:ext cx="580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i+1</a:t>
            </a:r>
            <a:r>
              <a:rPr lang="en-US" dirty="0" smtClean="0"/>
              <a:t>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0844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7" grpId="0"/>
      <p:bldP spid="20" grpId="0"/>
      <p:bldP spid="23" grpId="0"/>
      <p:bldP spid="24" grpId="0"/>
      <p:bldP spid="26" grpId="0"/>
      <p:bldP spid="29" grpId="0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</a:t>
            </a:r>
            <a:r>
              <a:rPr lang="en-US" dirty="0" err="1" smtClean="0"/>
              <a:t>ciphertexts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0400" y="1748277"/>
            <a:ext cx="2438400" cy="1950743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2643" y="1891430"/>
            <a:ext cx="2053988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457201" y="5420502"/>
            <a:ext cx="2057400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61963" y="4728282"/>
            <a:ext cx="2057400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457201" y="3680459"/>
            <a:ext cx="2057400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62644" y="1889595"/>
            <a:ext cx="2057400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457201" y="2651198"/>
            <a:ext cx="2057400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61963" y="2268829"/>
            <a:ext cx="2057400" cy="16156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14601" y="2385752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10347" y="2390202"/>
            <a:ext cx="1733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Select random D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43578" y="2723496"/>
            <a:ext cx="1766822" cy="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673319" y="2342353"/>
            <a:ext cx="136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H(X,R</a:t>
            </a:r>
            <a:r>
              <a:rPr lang="en-US" baseline="-25000" dirty="0" smtClean="0"/>
              <a:t>1</a:t>
            </a:r>
            <a:r>
              <a:rPr lang="en-US" dirty="0" smtClean="0"/>
              <a:t>,D, A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14601" y="3028148"/>
            <a:ext cx="44957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621275" y="2694213"/>
            <a:ext cx="28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baseline="300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514601" y="3385611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65699" y="3027165"/>
            <a:ext cx="28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</a:t>
            </a:r>
            <a:endParaRPr lang="en-US" baseline="30000" dirty="0"/>
          </a:p>
        </p:txBody>
      </p:sp>
      <p:sp>
        <p:nvSpPr>
          <p:cNvPr id="24" name="Rectangle 23"/>
          <p:cNvSpPr/>
          <p:nvPr/>
        </p:nvSpPr>
        <p:spPr>
          <a:xfrm>
            <a:off x="2551150" y="20495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endParaRPr lang="en-US" baseline="30000" dirty="0"/>
          </a:p>
        </p:txBody>
      </p:sp>
      <p:sp>
        <p:nvSpPr>
          <p:cNvPr id="26" name="Rectangle 25"/>
          <p:cNvSpPr/>
          <p:nvPr/>
        </p:nvSpPr>
        <p:spPr>
          <a:xfrm>
            <a:off x="3734121" y="3195347"/>
            <a:ext cx="1512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C=(R</a:t>
            </a:r>
            <a:r>
              <a:rPr lang="en-US" baseline="-25000" dirty="0" smtClean="0"/>
              <a:t>1</a:t>
            </a:r>
            <a:r>
              <a:rPr lang="en-US" dirty="0" smtClean="0"/>
              <a:t>,D,A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1</a:t>
            </a:r>
            <a:r>
              <a:rPr lang="en-US" dirty="0"/>
              <a:t>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13255" y="1746481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7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0" grpId="0"/>
      <p:bldP spid="23" grpId="0"/>
      <p:bldP spid="24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Simulated </a:t>
            </a:r>
            <a:r>
              <a:rPr lang="en-US" dirty="0" err="1" smtClean="0"/>
              <a:t>ciphertexts</a:t>
            </a:r>
            <a:r>
              <a:rPr lang="en-US" dirty="0" smtClean="0"/>
              <a:t> – maintaining consistency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0400" y="1748277"/>
            <a:ext cx="2438400" cy="3966723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2643" y="1891430"/>
            <a:ext cx="2053988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457201" y="5420502"/>
            <a:ext cx="2057400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61963" y="4728282"/>
            <a:ext cx="2057400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457201" y="3680459"/>
            <a:ext cx="2057400" cy="1437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62644" y="1889595"/>
            <a:ext cx="2057400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457201" y="2651198"/>
            <a:ext cx="2057400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61963" y="2268829"/>
            <a:ext cx="2057400" cy="16156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14601" y="2385752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451838" y="2390202"/>
            <a:ext cx="1850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Select random 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43578" y="2723496"/>
            <a:ext cx="1766822" cy="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611700" y="2342353"/>
            <a:ext cx="1491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H(X,R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14601" y="3028148"/>
            <a:ext cx="44957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82002" y="2694213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514601" y="3385611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30433" y="3027165"/>
            <a:ext cx="352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2551150" y="20495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endParaRPr lang="en-US" baseline="30000" dirty="0"/>
          </a:p>
        </p:txBody>
      </p:sp>
      <p:sp>
        <p:nvSpPr>
          <p:cNvPr id="26" name="Rectangle 25"/>
          <p:cNvSpPr/>
          <p:nvPr/>
        </p:nvSpPr>
        <p:spPr>
          <a:xfrm>
            <a:off x="3633228" y="3195347"/>
            <a:ext cx="1714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 C</a:t>
            </a:r>
            <a:r>
              <a:rPr lang="en-US" baseline="-25000" dirty="0"/>
              <a:t>1</a:t>
            </a:r>
            <a:r>
              <a:rPr lang="en-US" dirty="0"/>
              <a:t>=(R</a:t>
            </a:r>
            <a:r>
              <a:rPr lang="en-US" baseline="-25000" dirty="0"/>
              <a:t>1</a:t>
            </a:r>
            <a:r>
              <a:rPr lang="en-US" dirty="0"/>
              <a:t>,D</a:t>
            </a:r>
            <a:r>
              <a:rPr lang="en-US" baseline="-25000" dirty="0"/>
              <a:t>1</a:t>
            </a:r>
            <a:r>
              <a:rPr lang="en-US" dirty="0"/>
              <a:t>,A</a:t>
            </a:r>
            <a:r>
              <a:rPr lang="en-US" baseline="-25000" dirty="0"/>
              <a:t>1</a:t>
            </a:r>
            <a:r>
              <a:rPr lang="en-US" dirty="0"/>
              <a:t>,s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2514601" y="3990382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451838" y="3994832"/>
            <a:ext cx="1850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Select random D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243578" y="4328126"/>
            <a:ext cx="1766822" cy="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611699" y="3946983"/>
            <a:ext cx="1491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H(X,R</a:t>
            </a:r>
            <a:r>
              <a:rPr lang="en-US" baseline="-25000" dirty="0" smtClean="0"/>
              <a:t>2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582002" y="4298843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514601" y="4990241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830433" y="4631795"/>
            <a:ext cx="352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9" name="Rectangle 38"/>
          <p:cNvSpPr/>
          <p:nvPr/>
        </p:nvSpPr>
        <p:spPr>
          <a:xfrm>
            <a:off x="2551150" y="365414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endParaRPr lang="en-US" baseline="30000" dirty="0"/>
          </a:p>
        </p:txBody>
      </p:sp>
      <p:sp>
        <p:nvSpPr>
          <p:cNvPr id="40" name="Rectangle 39"/>
          <p:cNvSpPr/>
          <p:nvPr/>
        </p:nvSpPr>
        <p:spPr>
          <a:xfrm>
            <a:off x="3562474" y="4942945"/>
            <a:ext cx="1714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=(R</a:t>
            </a:r>
            <a:r>
              <a:rPr lang="en-US" baseline="-25000" dirty="0" smtClean="0"/>
              <a:t>2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,A</a:t>
            </a:r>
            <a:r>
              <a:rPr lang="en-US" baseline="-25000" dirty="0" smtClean="0"/>
              <a:t>2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113255" y="1746481"/>
            <a:ext cx="1676400" cy="3162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2514601" y="4613154"/>
            <a:ext cx="44957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200400" y="5846801"/>
            <a:ext cx="2438400" cy="1168175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Brace 14"/>
          <p:cNvSpPr/>
          <p:nvPr/>
        </p:nvSpPr>
        <p:spPr>
          <a:xfrm>
            <a:off x="5715000" y="5846802"/>
            <a:ext cx="152400" cy="7690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67400" y="5769651"/>
            <a:ext cx="33091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Compute </a:t>
            </a:r>
            <a:r>
              <a:rPr lang="en-US" dirty="0" err="1" smtClean="0"/>
              <a:t>ciphertexts</a:t>
            </a:r>
            <a:r>
              <a:rPr lang="en-US" dirty="0" smtClean="0"/>
              <a:t>, depending </a:t>
            </a:r>
          </a:p>
          <a:p>
            <a:r>
              <a:rPr lang="en-US" dirty="0" smtClean="0"/>
              <a:t>on what the reduction provides </a:t>
            </a:r>
          </a:p>
          <a:p>
            <a:r>
              <a:rPr lang="en-US" dirty="0" smtClean="0"/>
              <a:t>at this interface…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9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8" grpId="0"/>
      <p:bldP spid="39" grpId="0"/>
      <p:bldP spid="40" grpId="0"/>
      <p:bldP spid="43" grpId="0" animBg="1"/>
      <p:bldP spid="15" grpId="0" animBg="1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Simulated </a:t>
            </a:r>
            <a:r>
              <a:rPr lang="en-US" dirty="0" err="1" smtClean="0"/>
              <a:t>ciphertexts</a:t>
            </a:r>
            <a:r>
              <a:rPr lang="en-US" dirty="0" smtClean="0"/>
              <a:t> – checking decryption queries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00400" y="1748277"/>
            <a:ext cx="2438400" cy="2671323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2643" y="1891430"/>
            <a:ext cx="2053988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ctr"/>
            <a:endParaRPr lang="en-US" sz="2800" baseline="30000" dirty="0"/>
          </a:p>
          <a:p>
            <a:pPr algn="ctr"/>
            <a:endParaRPr lang="en-US" baseline="30000" dirty="0"/>
          </a:p>
        </p:txBody>
      </p:sp>
      <p:sp>
        <p:nvSpPr>
          <p:cNvPr id="6" name="Rectangle 5"/>
          <p:cNvSpPr/>
          <p:nvPr/>
        </p:nvSpPr>
        <p:spPr>
          <a:xfrm>
            <a:off x="457201" y="5420502"/>
            <a:ext cx="2057400" cy="1195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rn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an</a:t>
            </a:r>
            <a:endParaRPr lang="en-US" sz="2000" baseline="30000" dirty="0" smtClean="0"/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err="1" smtClean="0"/>
              <a:t>rn</a:t>
            </a:r>
            <a:endParaRPr lang="en-US" sz="14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61963" y="4728282"/>
            <a:ext cx="2057400" cy="692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…</a:t>
            </a:r>
            <a:endParaRPr lang="en-US" baseline="30000" dirty="0"/>
          </a:p>
        </p:txBody>
      </p:sp>
      <p:sp>
        <p:nvSpPr>
          <p:cNvPr id="8" name="Rectangle 7"/>
          <p:cNvSpPr/>
          <p:nvPr/>
        </p:nvSpPr>
        <p:spPr>
          <a:xfrm>
            <a:off x="457201" y="3680459"/>
            <a:ext cx="2057400" cy="14375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r2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a2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r2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462644" y="1889595"/>
            <a:ext cx="2057400" cy="5070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X=</a:t>
            </a:r>
            <a:r>
              <a:rPr lang="en-US" sz="2800" dirty="0" err="1" smtClean="0"/>
              <a:t>g</a:t>
            </a:r>
            <a:r>
              <a:rPr lang="en-US" sz="2800" baseline="30000" dirty="0" err="1" smtClean="0"/>
              <a:t>x</a:t>
            </a:r>
            <a:endParaRPr lang="en-US" baseline="30000" dirty="0"/>
          </a:p>
        </p:txBody>
      </p:sp>
      <p:sp>
        <p:nvSpPr>
          <p:cNvPr id="10" name="Rectangle 9"/>
          <p:cNvSpPr/>
          <p:nvPr/>
        </p:nvSpPr>
        <p:spPr>
          <a:xfrm>
            <a:off x="457201" y="2651198"/>
            <a:ext cx="2057400" cy="10478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461963" y="2268829"/>
            <a:ext cx="2057400" cy="16156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=g</a:t>
            </a:r>
            <a:r>
              <a:rPr lang="en-US" sz="2000" baseline="30000" dirty="0"/>
              <a:t>r1</a:t>
            </a:r>
            <a:r>
              <a:rPr lang="en-US" sz="2000" dirty="0"/>
              <a:t>, </a:t>
            </a:r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=g</a:t>
            </a:r>
            <a:r>
              <a:rPr lang="en-US" sz="2000" baseline="30000" dirty="0" smtClean="0"/>
              <a:t>a1</a:t>
            </a:r>
          </a:p>
          <a:p>
            <a:pPr algn="ctr"/>
            <a:endParaRPr lang="en-US" sz="2000" baseline="30000" dirty="0"/>
          </a:p>
          <a:p>
            <a:pPr algn="ctr"/>
            <a:r>
              <a:rPr lang="en-US" sz="2000" dirty="0" smtClean="0"/>
              <a:t>M=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x</a:t>
            </a:r>
            <a:r>
              <a:rPr lang="de-DE" sz="2000" baseline="30000" dirty="0">
                <a:sym typeface="Symbol"/>
              </a:rPr>
              <a:t> </a:t>
            </a:r>
            <a:r>
              <a:rPr lang="de-DE" sz="2000" dirty="0">
                <a:sym typeface="Symbol"/>
              </a:rPr>
              <a:t> </a:t>
            </a:r>
            <a:r>
              <a:rPr lang="en-US" sz="2000" baseline="30000" dirty="0" smtClean="0"/>
              <a:t>r1 </a:t>
            </a:r>
            <a:r>
              <a:rPr lang="en-US" sz="2000" dirty="0" smtClean="0"/>
              <a:t>?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514601" y="2385752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451838" y="2390202"/>
            <a:ext cx="1850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Select random D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43578" y="2723496"/>
            <a:ext cx="1766822" cy="1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611700" y="2342353"/>
            <a:ext cx="1491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H(X,R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14601" y="3028148"/>
            <a:ext cx="44957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82002" y="2694213"/>
            <a:ext cx="360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514601" y="3385611"/>
            <a:ext cx="1142998" cy="108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830433" y="3027165"/>
            <a:ext cx="352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2551150" y="2049512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1</a:t>
            </a:r>
            <a:endParaRPr lang="en-US" baseline="30000" dirty="0"/>
          </a:p>
        </p:txBody>
      </p:sp>
      <p:sp>
        <p:nvSpPr>
          <p:cNvPr id="26" name="Rectangle 25"/>
          <p:cNvSpPr/>
          <p:nvPr/>
        </p:nvSpPr>
        <p:spPr>
          <a:xfrm>
            <a:off x="3652464" y="3195347"/>
            <a:ext cx="16757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 C</a:t>
            </a:r>
            <a:r>
              <a:rPr lang="en-US" baseline="-25000" dirty="0"/>
              <a:t>1</a:t>
            </a:r>
            <a:r>
              <a:rPr lang="en-US" dirty="0"/>
              <a:t>=(R</a:t>
            </a:r>
            <a:r>
              <a:rPr lang="en-US" baseline="-25000" dirty="0"/>
              <a:t>1</a:t>
            </a:r>
            <a:r>
              <a:rPr lang="en-US" dirty="0"/>
              <a:t>,D</a:t>
            </a:r>
            <a:r>
              <a:rPr lang="en-US" baseline="-25000" dirty="0"/>
              <a:t>1</a:t>
            </a:r>
            <a:r>
              <a:rPr lang="en-US" dirty="0"/>
              <a:t>,A</a:t>
            </a:r>
            <a:r>
              <a:rPr lang="en-US" baseline="-25000" dirty="0"/>
              <a:t>1</a:t>
            </a:r>
            <a:r>
              <a:rPr lang="en-US" dirty="0"/>
              <a:t>,s</a:t>
            </a:r>
            <a:r>
              <a:rPr lang="en-US" baseline="-25000" dirty="0"/>
              <a:t>1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…</a:t>
            </a:r>
          </a:p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315200" y="1746480"/>
            <a:ext cx="1676400" cy="45798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Reduction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203132" y="4419600"/>
            <a:ext cx="2438400" cy="1906732"/>
          </a:xfrm>
          <a:prstGeom prst="rect">
            <a:avLst/>
          </a:prstGeom>
          <a:ln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5611700" y="5117979"/>
            <a:ext cx="17035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611700" y="4644344"/>
            <a:ext cx="1703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=(R</a:t>
            </a:r>
            <a:r>
              <a:rPr lang="en-US" baseline="-25000" dirty="0"/>
              <a:t>1</a:t>
            </a:r>
            <a:r>
              <a:rPr lang="en-US" dirty="0"/>
              <a:t>,D</a:t>
            </a:r>
            <a:r>
              <a:rPr lang="en-US" baseline="-25000" dirty="0"/>
              <a:t>1</a:t>
            </a:r>
            <a:r>
              <a:rPr lang="en-US" dirty="0"/>
              <a:t>,A</a:t>
            </a:r>
            <a:r>
              <a:rPr lang="en-US" baseline="-25000" dirty="0"/>
              <a:t>1</a:t>
            </a:r>
            <a:r>
              <a:rPr lang="en-US" dirty="0"/>
              <a:t>,s</a:t>
            </a:r>
            <a:r>
              <a:rPr lang="en-US" baseline="-25000" dirty="0"/>
              <a:t>1</a:t>
            </a:r>
            <a:r>
              <a:rPr lang="en-US" dirty="0"/>
              <a:t>)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5638800" y="5562600"/>
            <a:ext cx="17035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322951" y="5188300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1" name="Rectangle 30"/>
          <p:cNvSpPr/>
          <p:nvPr/>
        </p:nvSpPr>
        <p:spPr>
          <a:xfrm>
            <a:off x="4063422" y="5060622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M=D</a:t>
            </a:r>
            <a:r>
              <a:rPr lang="en-US" baseline="-25000" dirty="0" smtClean="0"/>
              <a:t>1</a:t>
            </a:r>
            <a:r>
              <a:rPr lang="en-US" dirty="0" smtClean="0"/>
              <a:t>/M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2057400" y="3396497"/>
            <a:ext cx="1828800" cy="18487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28600" y="4644344"/>
            <a:ext cx="3223238" cy="1971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M is the correct decryption and the IES instance was not opened, then the </a:t>
            </a:r>
            <a:r>
              <a:rPr lang="en-US" dirty="0" err="1" smtClean="0"/>
              <a:t>metareduction</a:t>
            </a:r>
            <a:r>
              <a:rPr lang="en-US" dirty="0" smtClean="0"/>
              <a:t> breaks </a:t>
            </a:r>
            <a:r>
              <a:rPr lang="en-US" dirty="0" err="1" smtClean="0"/>
              <a:t>OMvIES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9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5" grpId="0"/>
      <p:bldP spid="29" grpId="0"/>
      <p:bldP spid="31" grpId="0"/>
      <p:bldP spid="4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Proof of IND-CCA for Signed </a:t>
            </a:r>
            <a:r>
              <a:rPr lang="en-US" dirty="0" err="1" smtClean="0"/>
              <a:t>ElGamal</a:t>
            </a:r>
            <a:r>
              <a:rPr lang="en-US" dirty="0" smtClean="0"/>
              <a:t> unlikely to be a reduction to IND-CPA security of </a:t>
            </a:r>
            <a:r>
              <a:rPr lang="en-US" dirty="0" err="1" smtClean="0"/>
              <a:t>ElGamal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IES is plausible, so the only way around is either non-</a:t>
            </a:r>
            <a:r>
              <a:rPr lang="en-US" dirty="0" err="1" smtClean="0"/>
              <a:t>blackbox</a:t>
            </a:r>
            <a:r>
              <a:rPr lang="en-US" dirty="0" smtClean="0"/>
              <a:t> reduction or non-key passing (e.g. directly to DDH?)</a:t>
            </a:r>
          </a:p>
          <a:p>
            <a:endParaRPr lang="en-US" dirty="0" smtClean="0"/>
          </a:p>
          <a:p>
            <a:r>
              <a:rPr lang="en-US" dirty="0" smtClean="0"/>
              <a:t>Thanks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9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Chosen-Plaintext Security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95800" y="1752600"/>
            <a:ext cx="3276600" cy="426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667000"/>
            <a:ext cx="16764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14600" y="30480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4600" y="3657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39546" y="2641042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32721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092421" y="3874683"/>
            <a:ext cx="217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C=</a:t>
            </a:r>
            <a:r>
              <a:rPr lang="en-US" sz="2800" dirty="0" err="1" smtClean="0"/>
              <a:t>Enc</a:t>
            </a:r>
            <a:r>
              <a:rPr lang="en-US" sz="2800" dirty="0" smtClean="0"/>
              <a:t>(</a:t>
            </a:r>
            <a:r>
              <a:rPr lang="en-US" sz="2800" dirty="0" err="1" smtClean="0"/>
              <a:t>pk,m</a:t>
            </a:r>
            <a:r>
              <a:rPr lang="en-US" sz="2800" baseline="-25000" dirty="0" err="1" smtClean="0"/>
              <a:t>b</a:t>
            </a:r>
            <a:r>
              <a:rPr lang="en-US" sz="2800" dirty="0" smtClean="0"/>
              <a:t>)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2448580"/>
            <a:ext cx="247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Generate </a:t>
            </a:r>
            <a:r>
              <a:rPr lang="en-US" sz="2800" dirty="0" err="1" smtClean="0"/>
              <a:t>sk,pk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25486" y="4136293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70528" y="3729335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14600" y="46482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85602" y="4261336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208813" y="4874567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d=b?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81800" y="1752600"/>
            <a:ext cx="990600" cy="714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4723001"/>
            <a:ext cx="7924800" cy="1753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ym typeface="Symbol"/>
              </a:rPr>
              <a:t>For </a:t>
            </a:r>
            <a:r>
              <a:rPr lang="en-US" sz="3600" dirty="0" err="1">
                <a:sym typeface="Symbol"/>
              </a:rPr>
              <a:t>ElGamal</a:t>
            </a:r>
            <a:r>
              <a:rPr lang="en-US" sz="3600" dirty="0">
                <a:sym typeface="Symbol"/>
              </a:rPr>
              <a:t>: </a:t>
            </a:r>
            <a:r>
              <a:rPr lang="en-US" sz="3600" dirty="0" smtClean="0">
                <a:sym typeface="Symbol"/>
              </a:rPr>
              <a:t>   IND-CPA  </a:t>
            </a:r>
            <a:r>
              <a:rPr lang="en-US" sz="3600" dirty="0">
                <a:sym typeface="Symbol"/>
              </a:rPr>
              <a:t>  </a:t>
            </a:r>
            <a:r>
              <a:rPr lang="en-US" sz="3600" dirty="0" smtClean="0">
                <a:sym typeface="Symbol"/>
              </a:rPr>
              <a:t>DDH</a:t>
            </a:r>
            <a:br>
              <a:rPr lang="en-US" sz="3600" dirty="0" smtClean="0">
                <a:sym typeface="Symbol"/>
              </a:rPr>
            </a:br>
            <a:r>
              <a:rPr lang="en-US" dirty="0"/>
              <a:t>[</a:t>
            </a:r>
            <a:r>
              <a:rPr lang="en-US" dirty="0" err="1"/>
              <a:t>Tsiounis</a:t>
            </a:r>
            <a:r>
              <a:rPr lang="en-US" dirty="0"/>
              <a:t> and Yung, PKC’98]</a:t>
            </a:r>
          </a:p>
        </p:txBody>
      </p:sp>
    </p:spTree>
    <p:extLst>
      <p:ext uri="{BB962C8B-B14F-4D97-AF65-F5344CB8AC3E}">
        <p14:creationId xmlns:p14="http://schemas.microsoft.com/office/powerpoint/2010/main" val="253487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Chosen-Ciphertext Security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95800" y="1752600"/>
            <a:ext cx="3276600" cy="472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1752600"/>
            <a:ext cx="1676400" cy="47227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Adversary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06226" y="267704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4600" y="4015714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20811" y="2215383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981848" y="365034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0" y="3788224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C=</a:t>
            </a:r>
            <a:r>
              <a:rPr lang="en-US" sz="2400" dirty="0" err="1" smtClean="0"/>
              <a:t>Enc</a:t>
            </a:r>
            <a:r>
              <a:rPr lang="en-US" sz="2400" dirty="0" smtClean="0"/>
              <a:t>(</a:t>
            </a:r>
            <a:r>
              <a:rPr lang="en-US" sz="2400" dirty="0" err="1" smtClean="0"/>
              <a:t>pk,mb</a:t>
            </a:r>
            <a:r>
              <a:rPr lang="en-US" sz="2400" dirty="0" smtClean="0"/>
              <a:t>)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991100" y="2446774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Generate </a:t>
            </a:r>
            <a:r>
              <a:rPr lang="en-US" sz="2400" dirty="0" err="1" smtClean="0"/>
              <a:t>sk,pk</a:t>
            </a:r>
            <a:endParaRPr lang="en-US" sz="20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525486" y="4369358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54199" y="4027716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C*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495759" y="6402199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50432" y="6015335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638800" y="601366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d=b?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545583" y="5174626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269691" y="4803393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143500" y="489382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m=Dec(</a:t>
            </a:r>
            <a:r>
              <a:rPr lang="en-US" sz="2400" dirty="0" err="1" smtClean="0"/>
              <a:t>sk,C</a:t>
            </a:r>
            <a:r>
              <a:rPr lang="en-US" sz="2400" dirty="0" smtClean="0"/>
              <a:t>*)</a:t>
            </a:r>
            <a:endParaRPr lang="en-US" sz="20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502039" y="5515151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47081" y="5157180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000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02564" y="3046892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26672" y="2675659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0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491678" y="3386016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36720" y="2979058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086666" y="3144288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m=Dec(</a:t>
            </a:r>
            <a:r>
              <a:rPr lang="en-US" sz="2400" dirty="0" err="1" smtClean="0"/>
              <a:t>sk,C</a:t>
            </a:r>
            <a:r>
              <a:rPr lang="en-US" sz="2400" dirty="0" smtClean="0"/>
              <a:t>)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6781800" y="1752600"/>
            <a:ext cx="990600" cy="7143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28600" y="4723001"/>
            <a:ext cx="8686800" cy="1753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ym typeface="Symbol"/>
              </a:rPr>
              <a:t>ElGamal</a:t>
            </a:r>
            <a:r>
              <a:rPr lang="en-US" sz="3600" dirty="0" smtClean="0">
                <a:sym typeface="Symbol"/>
              </a:rPr>
              <a:t> not IND-CCA:</a:t>
            </a:r>
            <a:br>
              <a:rPr lang="en-US" sz="3600" dirty="0" smtClean="0">
                <a:sym typeface="Symbol"/>
              </a:rPr>
            </a:br>
            <a:r>
              <a:rPr lang="de-DE" sz="3600" dirty="0"/>
              <a:t/>
            </a:r>
            <a:br>
              <a:rPr lang="de-DE" sz="3600" dirty="0"/>
            </a:br>
            <a:r>
              <a:rPr lang="de-DE" sz="2800" dirty="0" smtClean="0"/>
              <a:t>(</a:t>
            </a:r>
            <a:r>
              <a:rPr lang="de-DE" sz="2800" dirty="0"/>
              <a:t>R,D) = (g</a:t>
            </a:r>
            <a:r>
              <a:rPr lang="de-DE" sz="2800" baseline="30000" dirty="0"/>
              <a:t>r</a:t>
            </a:r>
            <a:r>
              <a:rPr lang="de-DE" sz="2800" dirty="0"/>
              <a:t>, pk</a:t>
            </a:r>
            <a:r>
              <a:rPr lang="de-DE" sz="2800" baseline="30000" dirty="0"/>
              <a:t>r</a:t>
            </a:r>
            <a:r>
              <a:rPr lang="de-DE" sz="2800" dirty="0">
                <a:sym typeface="Symbol"/>
              </a:rPr>
              <a:t>m)  </a:t>
            </a:r>
            <a:r>
              <a:rPr lang="de-DE" sz="2800" dirty="0">
                <a:sym typeface="Wingdings 3"/>
              </a:rPr>
              <a:t></a:t>
            </a:r>
            <a:r>
              <a:rPr lang="de-DE" sz="2800" dirty="0">
                <a:sym typeface="Symbol"/>
              </a:rPr>
              <a:t>  </a:t>
            </a:r>
            <a:r>
              <a:rPr lang="de-DE" sz="2800" dirty="0" smtClean="0">
                <a:sym typeface="Symbol"/>
              </a:rPr>
              <a:t> (</a:t>
            </a:r>
            <a:r>
              <a:rPr lang="de-DE" sz="2800" dirty="0">
                <a:sym typeface="Symbol"/>
              </a:rPr>
              <a:t>R*,D*) = (R</a:t>
            </a:r>
            <a:r>
              <a:rPr lang="de-DE" sz="2800" dirty="0"/>
              <a:t>g</a:t>
            </a:r>
            <a:r>
              <a:rPr lang="de-DE" sz="2800" baseline="30000" dirty="0"/>
              <a:t>s</a:t>
            </a:r>
            <a:r>
              <a:rPr lang="de-DE" sz="2800" dirty="0">
                <a:sym typeface="Symbol"/>
              </a:rPr>
              <a:t>, D</a:t>
            </a:r>
            <a:r>
              <a:rPr lang="de-DE" sz="2800" dirty="0"/>
              <a:t>pk</a:t>
            </a:r>
            <a:r>
              <a:rPr lang="de-DE" sz="2800" baseline="30000" dirty="0"/>
              <a:t>s</a:t>
            </a:r>
            <a:r>
              <a:rPr lang="de-DE" sz="2800" dirty="0">
                <a:sym typeface="Symbol"/>
              </a:rPr>
              <a:t>) = (</a:t>
            </a:r>
            <a:r>
              <a:rPr lang="de-DE" sz="2800" dirty="0"/>
              <a:t>g</a:t>
            </a:r>
            <a:r>
              <a:rPr lang="de-DE" sz="2800" baseline="30000" dirty="0"/>
              <a:t>r+s</a:t>
            </a:r>
            <a:r>
              <a:rPr lang="de-DE" sz="2800" dirty="0"/>
              <a:t>, pk</a:t>
            </a:r>
            <a:r>
              <a:rPr lang="de-DE" sz="2800" baseline="30000" dirty="0"/>
              <a:t>r+s</a:t>
            </a:r>
            <a:r>
              <a:rPr lang="de-DE" sz="2800" dirty="0">
                <a:sym typeface="Symbol"/>
              </a:rPr>
              <a:t>m)</a:t>
            </a:r>
          </a:p>
        </p:txBody>
      </p:sp>
    </p:spTree>
    <p:extLst>
      <p:ext uri="{BB962C8B-B14F-4D97-AF65-F5344CB8AC3E}">
        <p14:creationId xmlns:p14="http://schemas.microsoft.com/office/powerpoint/2010/main" val="17039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Chosen-Ciphertext Security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>
            <a:normAutofit/>
          </a:bodyPr>
          <a:lstStyle/>
          <a:p>
            <a:r>
              <a:rPr lang="de-DE" dirty="0" err="1" smtClean="0"/>
              <a:t>chosen-ciphertext</a:t>
            </a:r>
            <a:r>
              <a:rPr lang="de-DE" dirty="0" smtClean="0"/>
              <a:t> </a:t>
            </a:r>
            <a:r>
              <a:rPr lang="de-DE" dirty="0" err="1" smtClean="0"/>
              <a:t>security</a:t>
            </a:r>
            <a:r>
              <a:rPr lang="de-DE" dirty="0" smtClean="0"/>
              <a:t> (IND-CCA):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cannot learn anything about m, even if learning decryptions of other </a:t>
            </a:r>
            <a:r>
              <a:rPr lang="en-US" dirty="0" err="1" smtClean="0"/>
              <a:t>ciphertexts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6392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Potential Solution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Add „</a:t>
            </a:r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“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ciphertext</a:t>
            </a:r>
            <a:r>
              <a:rPr lang="de-DE" dirty="0" smtClean="0"/>
              <a:t>:</a:t>
            </a:r>
            <a:br>
              <a:rPr lang="de-DE" dirty="0" smtClean="0"/>
            </a:b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smtClean="0"/>
              <a:t>(R,D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00B050"/>
                </a:solidFill>
                <a:sym typeface="Symbol"/>
              </a:rPr>
              <a:t></a:t>
            </a:r>
            <a:r>
              <a:rPr lang="de-DE" dirty="0" smtClean="0"/>
              <a:t>) </a:t>
            </a:r>
            <a:r>
              <a:rPr lang="de-DE" dirty="0"/>
              <a:t>= ( g</a:t>
            </a:r>
            <a:r>
              <a:rPr lang="de-DE" baseline="30000" dirty="0"/>
              <a:t>r</a:t>
            </a:r>
            <a:r>
              <a:rPr lang="de-DE" dirty="0"/>
              <a:t>,  pk</a:t>
            </a:r>
            <a:r>
              <a:rPr lang="de-DE" baseline="30000" dirty="0"/>
              <a:t>r</a:t>
            </a:r>
            <a:r>
              <a:rPr lang="de-DE" dirty="0"/>
              <a:t> </a:t>
            </a:r>
            <a:r>
              <a:rPr lang="de-DE" dirty="0">
                <a:sym typeface="Symbol"/>
              </a:rPr>
              <a:t> m </a:t>
            </a:r>
            <a:r>
              <a:rPr lang="de-DE" dirty="0" smtClean="0">
                <a:sym typeface="Symbol"/>
              </a:rPr>
              <a:t>, </a:t>
            </a:r>
            <a:r>
              <a:rPr lang="de-DE" dirty="0">
                <a:solidFill>
                  <a:srgbClr val="00B050"/>
                </a:solidFill>
                <a:sym typeface="Symbol"/>
              </a:rPr>
              <a:t></a:t>
            </a:r>
            <a:r>
              <a:rPr lang="de-DE" dirty="0" smtClean="0">
                <a:sym typeface="Symbol"/>
              </a:rPr>
              <a:t>)</a:t>
            </a:r>
          </a:p>
          <a:p>
            <a:pPr marL="0" indent="0">
              <a:buNone/>
            </a:pPr>
            <a:endParaRPr lang="de-DE" dirty="0" smtClean="0">
              <a:sym typeface="Symbol"/>
            </a:endParaRPr>
          </a:p>
          <a:p>
            <a:pPr marL="0" indent="0">
              <a:buNone/>
            </a:pPr>
            <a:endParaRPr lang="de-DE" dirty="0">
              <a:sym typeface="Symbol"/>
            </a:endParaRPr>
          </a:p>
          <a:p>
            <a:r>
              <a:rPr lang="de-DE" dirty="0" err="1" smtClean="0">
                <a:sym typeface="Symbol"/>
              </a:rPr>
              <a:t>idea</a:t>
            </a:r>
            <a:r>
              <a:rPr lang="de-DE" dirty="0" smtClean="0">
                <a:sym typeface="Symbol"/>
              </a:rPr>
              <a:t>:</a:t>
            </a:r>
          </a:p>
          <a:p>
            <a:pPr lvl="1"/>
            <a:r>
              <a:rPr lang="de-DE" dirty="0" smtClean="0">
                <a:sym typeface="Symbol"/>
              </a:rPr>
              <a:t>for any decryption query </a:t>
            </a:r>
            <a:r>
              <a:rPr lang="de-DE" dirty="0" smtClean="0">
                <a:sym typeface="Symbol"/>
              </a:rPr>
              <a:t>(R*,</a:t>
            </a:r>
            <a:r>
              <a:rPr lang="de-DE" dirty="0" smtClean="0">
                <a:sym typeface="Symbol"/>
              </a:rPr>
              <a:t>D*) adversary already knows r*</a:t>
            </a:r>
          </a:p>
          <a:p>
            <a:pPr lvl="1"/>
            <a:r>
              <a:rPr lang="de-DE" dirty="0" smtClean="0">
                <a:sym typeface="Symbol"/>
              </a:rPr>
              <a:t>could decrypt herself as  </a:t>
            </a:r>
            <a:r>
              <a:rPr lang="de-DE" dirty="0" smtClean="0">
                <a:sym typeface="Symbol"/>
              </a:rPr>
              <a:t>R* </a:t>
            </a:r>
            <a:r>
              <a:rPr lang="de-DE" dirty="0">
                <a:sym typeface="Symbol"/>
              </a:rPr>
              <a:t>/ </a:t>
            </a:r>
            <a:r>
              <a:rPr lang="de-DE" dirty="0" smtClean="0">
                <a:sym typeface="Symbol"/>
              </a:rPr>
              <a:t>pk</a:t>
            </a:r>
            <a:r>
              <a:rPr lang="de-DE" baseline="30000" dirty="0" smtClean="0"/>
              <a:t>r*</a:t>
            </a:r>
            <a:r>
              <a:rPr lang="de-DE" dirty="0" smtClean="0"/>
              <a:t> = pk</a:t>
            </a:r>
            <a:r>
              <a:rPr lang="de-DE" baseline="30000" dirty="0" smtClean="0"/>
              <a:t>r*</a:t>
            </a:r>
            <a:r>
              <a:rPr lang="de-DE" dirty="0" smtClean="0"/>
              <a:t> </a:t>
            </a:r>
            <a:r>
              <a:rPr lang="de-DE" dirty="0">
                <a:sym typeface="Symbol"/>
              </a:rPr>
              <a:t> </a:t>
            </a:r>
            <a:r>
              <a:rPr lang="de-DE" dirty="0" smtClean="0">
                <a:sym typeface="Symbol"/>
              </a:rPr>
              <a:t>m* / </a:t>
            </a:r>
            <a:r>
              <a:rPr lang="de-DE" dirty="0" smtClean="0"/>
              <a:t>pk</a:t>
            </a:r>
            <a:r>
              <a:rPr lang="de-DE" baseline="30000" dirty="0" smtClean="0"/>
              <a:t>r*</a:t>
            </a:r>
            <a:r>
              <a:rPr lang="de-DE" dirty="0" smtClean="0">
                <a:sym typeface="Symbol"/>
              </a:rPr>
              <a:t> = m*</a:t>
            </a:r>
          </a:p>
          <a:p>
            <a:pPr lvl="1"/>
            <a:r>
              <a:rPr lang="de-DE" dirty="0" err="1" smtClean="0">
                <a:sym typeface="Symbol"/>
              </a:rPr>
              <a:t>decryptions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of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other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ciphertexts</a:t>
            </a:r>
            <a:r>
              <a:rPr lang="de-DE" dirty="0" smtClean="0">
                <a:sym typeface="Symbol"/>
              </a:rPr>
              <a:t> do not </a:t>
            </a:r>
            <a:r>
              <a:rPr lang="de-DE" dirty="0" err="1" smtClean="0">
                <a:sym typeface="Symbol"/>
              </a:rPr>
              <a:t>help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to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learn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something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about</a:t>
            </a:r>
            <a:r>
              <a:rPr lang="de-DE" dirty="0" smtClean="0">
                <a:sym typeface="Symbol"/>
              </a:rPr>
              <a:t> original </a:t>
            </a:r>
            <a:r>
              <a:rPr lang="de-DE" dirty="0" err="1" smtClean="0">
                <a:sym typeface="Symbol"/>
              </a:rPr>
              <a:t>message</a:t>
            </a:r>
            <a:r>
              <a:rPr lang="de-DE" dirty="0" smtClean="0">
                <a:sym typeface="Symbol"/>
              </a:rPr>
              <a:t> m</a:t>
            </a:r>
            <a:endParaRPr lang="de-DE" dirty="0">
              <a:sym typeface="Symbol"/>
            </a:endParaRP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5578142" y="3140968"/>
            <a:ext cx="2701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rgbClr val="00B050"/>
                </a:solidFill>
              </a:rPr>
              <a:t>proof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err="1" smtClean="0">
                <a:solidFill>
                  <a:srgbClr val="00B050"/>
                </a:solidFill>
              </a:rPr>
              <a:t>of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err="1" smtClean="0">
                <a:solidFill>
                  <a:srgbClr val="00B050"/>
                </a:solidFill>
              </a:rPr>
              <a:t>knowledge</a:t>
            </a:r>
            <a:endParaRPr lang="de-DE" sz="2400" dirty="0">
              <a:solidFill>
                <a:srgbClr val="00B050"/>
              </a:solidFill>
            </a:endParaRPr>
          </a:p>
          <a:p>
            <a:r>
              <a:rPr lang="de-DE" sz="2400" dirty="0" smtClean="0">
                <a:solidFill>
                  <a:srgbClr val="00B050"/>
                </a:solidFill>
              </a:rPr>
              <a:t>„I </a:t>
            </a:r>
            <a:r>
              <a:rPr lang="de-DE" sz="2400" dirty="0" err="1" smtClean="0">
                <a:solidFill>
                  <a:srgbClr val="00B050"/>
                </a:solidFill>
              </a:rPr>
              <a:t>know</a:t>
            </a:r>
            <a:r>
              <a:rPr lang="de-DE" sz="2400" dirty="0" smtClean="0">
                <a:solidFill>
                  <a:srgbClr val="00B050"/>
                </a:solidFill>
              </a:rPr>
              <a:t> </a:t>
            </a:r>
            <a:r>
              <a:rPr lang="de-DE" sz="2400" dirty="0" err="1" smtClean="0">
                <a:solidFill>
                  <a:srgbClr val="00B050"/>
                </a:solidFill>
              </a:rPr>
              <a:t>exponent</a:t>
            </a:r>
            <a:r>
              <a:rPr lang="de-DE" sz="2400" dirty="0" smtClean="0">
                <a:solidFill>
                  <a:srgbClr val="00B050"/>
                </a:solidFill>
              </a:rPr>
              <a:t> r“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6" name="Gerade Verbindung 5"/>
          <p:cNvCxnSpPr/>
          <p:nvPr/>
        </p:nvCxnSpPr>
        <p:spPr>
          <a:xfrm flipH="1" flipV="1">
            <a:off x="5148064" y="3068960"/>
            <a:ext cx="430078" cy="28803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95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Schnorr </a:t>
            </a:r>
            <a:r>
              <a:rPr lang="de-DE" dirty="0" err="1" smtClean="0"/>
              <a:t>Signatures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obvious</a:t>
            </a:r>
            <a:r>
              <a:rPr lang="de-DE" dirty="0" smtClean="0"/>
              <a:t> </a:t>
            </a:r>
            <a:r>
              <a:rPr lang="de-DE" dirty="0" err="1" smtClean="0"/>
              <a:t>candidate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El</a:t>
            </a:r>
            <a:r>
              <a:rPr lang="de-DE" dirty="0" smtClean="0"/>
              <a:t> Gamal </a:t>
            </a:r>
            <a:r>
              <a:rPr lang="de-DE" dirty="0" err="1" smtClean="0"/>
              <a:t>encryption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Schnorr </a:t>
            </a:r>
            <a:r>
              <a:rPr lang="de-DE" dirty="0" err="1" smtClean="0"/>
              <a:t>signatures</a:t>
            </a:r>
            <a:r>
              <a:rPr lang="de-DE" dirty="0" smtClean="0"/>
              <a:t> </a:t>
            </a:r>
            <a:r>
              <a:rPr lang="de-DE" sz="2000" dirty="0" smtClean="0"/>
              <a:t>[S‘91]</a:t>
            </a:r>
            <a:endParaRPr lang="en-US" sz="2000" dirty="0"/>
          </a:p>
        </p:txBody>
      </p:sp>
      <p:pic>
        <p:nvPicPr>
          <p:cNvPr id="4" name="Picture 5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108" y="3073514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people_juliane_krug_0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172" y="3132252"/>
            <a:ext cx="684212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998822" y="5562502"/>
            <a:ext cx="1993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compute s=</a:t>
            </a:r>
            <a:r>
              <a:rPr lang="en-US" sz="2400" dirty="0" err="1" smtClean="0"/>
              <a:t>a+cr</a:t>
            </a:r>
            <a:endParaRPr lang="en-US" sz="2400" baseline="30000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6323310" y="5818527"/>
            <a:ext cx="1593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check </a:t>
            </a:r>
            <a:r>
              <a:rPr lang="en-US" sz="2400" dirty="0" err="1" smtClean="0"/>
              <a:t>AR</a:t>
            </a:r>
            <a:r>
              <a:rPr lang="en-US" sz="2400" baseline="30000" dirty="0" err="1" smtClean="0"/>
              <a:t>c</a:t>
            </a:r>
            <a:r>
              <a:rPr lang="en-US" sz="2400" dirty="0" smtClean="0"/>
              <a:t>=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s</a:t>
            </a:r>
            <a:endParaRPr lang="en-US" sz="2400" baseline="30000" dirty="0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3320416" y="4967848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H="1">
            <a:off x="3320416" y="543616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4467318" y="4650363"/>
            <a:ext cx="1779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1600" dirty="0"/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4502170" y="5105400"/>
            <a:ext cx="129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990600" y="3960480"/>
            <a:ext cx="19118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knows </a:t>
            </a:r>
            <a:r>
              <a:rPr lang="en-US" sz="2400" dirty="0"/>
              <a:t>r to R=g</a:t>
            </a:r>
            <a:r>
              <a:rPr lang="en-US" sz="2400" baseline="30000" dirty="0"/>
              <a:t>r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467612" y="3969352"/>
            <a:ext cx="10348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knows R</a:t>
            </a:r>
            <a:endParaRPr lang="en-US" sz="2400" baseline="300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998822" y="4415755"/>
            <a:ext cx="17666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pick random a</a:t>
            </a:r>
          </a:p>
          <a:p>
            <a:pPr algn="ctr"/>
            <a:r>
              <a:rPr lang="en-US" sz="2400" dirty="0" smtClean="0"/>
              <a:t>compute A=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a</a:t>
            </a:r>
            <a:endParaRPr lang="en-US" sz="2400" baseline="30000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323311" y="4976336"/>
            <a:ext cx="155023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pick </a:t>
            </a:r>
            <a:r>
              <a:rPr lang="en-US" sz="2400" dirty="0" smtClean="0"/>
              <a:t>random</a:t>
            </a:r>
          </a:p>
          <a:p>
            <a:pPr algn="ctr"/>
            <a:r>
              <a:rPr lang="en-US" sz="2400" dirty="0" smtClean="0"/>
              <a:t>challenge </a:t>
            </a:r>
            <a:r>
              <a:rPr lang="en-US" sz="2400" dirty="0" smtClean="0"/>
              <a:t>c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3307989" y="5897081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4515580" y="5586467"/>
            <a:ext cx="1202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63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Property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from verification equations: </a:t>
            </a:r>
            <a:r>
              <a:rPr lang="en-US" dirty="0" smtClean="0"/>
              <a:t>R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c</a:t>
            </a:r>
            <a:r>
              <a:rPr lang="en-US" dirty="0" err="1" smtClean="0"/>
              <a:t>g</a:t>
            </a:r>
            <a:r>
              <a:rPr lang="en-US" baseline="30000" dirty="0" err="1" smtClean="0"/>
              <a:t>s</a:t>
            </a:r>
            <a:r>
              <a:rPr lang="en-US" baseline="30000" dirty="0" smtClean="0"/>
              <a:t> </a:t>
            </a:r>
            <a:r>
              <a:rPr lang="en-US" dirty="0" smtClean="0"/>
              <a:t>= A = R</a:t>
            </a:r>
            <a:r>
              <a:rPr lang="en-US" baseline="30000" dirty="0" smtClean="0"/>
              <a:t>-c*</a:t>
            </a:r>
            <a:r>
              <a:rPr lang="en-US" dirty="0" err="1" smtClean="0"/>
              <a:t>g</a:t>
            </a:r>
            <a:r>
              <a:rPr lang="en-US" baseline="30000" dirty="0" err="1" smtClean="0"/>
              <a:t>s</a:t>
            </a:r>
            <a:r>
              <a:rPr lang="en-US" baseline="30000" dirty="0" smtClean="0"/>
              <a:t>*</a:t>
            </a:r>
            <a:endParaRPr lang="de-DE" dirty="0" smtClean="0"/>
          </a:p>
          <a:p>
            <a:r>
              <a:rPr lang="de-DE" dirty="0" smtClean="0"/>
              <a:t>knowledge of r shown via r = (s*-s) / (c*-c)</a:t>
            </a:r>
            <a:endParaRPr lang="en-US" sz="2000" dirty="0"/>
          </a:p>
        </p:txBody>
      </p:sp>
      <p:pic>
        <p:nvPicPr>
          <p:cNvPr id="4" name="Picture 5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39" y="2708920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people_juliane_krug_0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770" y="2767658"/>
            <a:ext cx="684212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28600" y="5180062"/>
            <a:ext cx="1993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compute s=</a:t>
            </a:r>
            <a:r>
              <a:rPr lang="en-US" sz="2400" dirty="0" err="1" smtClean="0"/>
              <a:t>a+cr</a:t>
            </a:r>
            <a:endParaRPr lang="en-US" sz="2400" baseline="30000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410707" y="5479127"/>
            <a:ext cx="16206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check </a:t>
            </a:r>
            <a:r>
              <a:rPr lang="en-US" sz="2400" dirty="0" err="1" smtClean="0"/>
              <a:t>AR</a:t>
            </a:r>
            <a:r>
              <a:rPr lang="en-US" sz="2400" baseline="30000" dirty="0" err="1" smtClean="0"/>
              <a:t>c</a:t>
            </a:r>
            <a:r>
              <a:rPr lang="en-US" sz="2400" dirty="0" smtClean="0"/>
              <a:t>=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u</a:t>
            </a:r>
            <a:endParaRPr lang="en-US" sz="2400" baseline="30000" dirty="0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2443014" y="4603254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H="1">
            <a:off x="2443014" y="5071567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3589916" y="4285769"/>
            <a:ext cx="1779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3523448" y="4724400"/>
            <a:ext cx="2370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93872" y="3595886"/>
            <a:ext cx="19118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knows </a:t>
            </a:r>
            <a:r>
              <a:rPr lang="en-US" sz="2400" dirty="0"/>
              <a:t>r to R=g</a:t>
            </a:r>
            <a:r>
              <a:rPr lang="en-US" sz="2400" baseline="30000" dirty="0"/>
              <a:t>r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590210" y="3604758"/>
            <a:ext cx="10348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knows R</a:t>
            </a:r>
            <a:endParaRPr lang="en-US" sz="2400" baseline="300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83446" y="4027934"/>
            <a:ext cx="174849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pick random t</a:t>
            </a:r>
          </a:p>
          <a:p>
            <a:pPr algn="ctr"/>
            <a:r>
              <a:rPr lang="en-US" sz="2400" dirty="0" smtClean="0"/>
              <a:t>compute A=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a</a:t>
            </a:r>
            <a:endParaRPr lang="en-US" sz="2400" baseline="30000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416048" y="4554056"/>
            <a:ext cx="15502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pick random</a:t>
            </a:r>
          </a:p>
          <a:p>
            <a:pPr algn="ctr"/>
            <a:r>
              <a:rPr lang="en-US" sz="2400" dirty="0" smtClean="0"/>
              <a:t>challenge c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430587" y="5532487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3638178" y="5221873"/>
            <a:ext cx="1202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1600" dirty="0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3831068" y="4724400"/>
            <a:ext cx="2837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c*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3915786" y="5221873"/>
            <a:ext cx="274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s*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7317868" y="4531990"/>
            <a:ext cx="15502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pick random</a:t>
            </a:r>
          </a:p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challenge c*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308266" y="5468094"/>
            <a:ext cx="17985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check </a:t>
            </a:r>
            <a:r>
              <a:rPr lang="en-US" sz="2400" dirty="0" err="1" smtClean="0">
                <a:solidFill>
                  <a:schemeClr val="accent4"/>
                </a:solidFill>
              </a:rPr>
              <a:t>AR</a:t>
            </a:r>
            <a:r>
              <a:rPr lang="en-US" sz="2400" baseline="30000" dirty="0" err="1" smtClean="0">
                <a:solidFill>
                  <a:schemeClr val="accent4"/>
                </a:solidFill>
              </a:rPr>
              <a:t>c</a:t>
            </a:r>
            <a:r>
              <a:rPr lang="en-US" sz="2400" baseline="30000" dirty="0" smtClean="0">
                <a:solidFill>
                  <a:schemeClr val="accent4"/>
                </a:solidFill>
              </a:rPr>
              <a:t>*</a:t>
            </a:r>
            <a:r>
              <a:rPr lang="en-US" sz="2400" dirty="0" smtClean="0">
                <a:solidFill>
                  <a:schemeClr val="accent4"/>
                </a:solidFill>
              </a:rPr>
              <a:t>=</a:t>
            </a:r>
            <a:r>
              <a:rPr lang="en-US" sz="2400" dirty="0" err="1" smtClean="0">
                <a:solidFill>
                  <a:schemeClr val="accent4"/>
                </a:solidFill>
              </a:rPr>
              <a:t>g</a:t>
            </a:r>
            <a:r>
              <a:rPr lang="en-US" sz="2400" baseline="30000" dirty="0" err="1" smtClean="0">
                <a:solidFill>
                  <a:schemeClr val="accent4"/>
                </a:solidFill>
              </a:rPr>
              <a:t>s</a:t>
            </a:r>
            <a:r>
              <a:rPr lang="en-US" sz="2400" baseline="30000" dirty="0" smtClean="0">
                <a:solidFill>
                  <a:schemeClr val="accent4"/>
                </a:solidFill>
              </a:rPr>
              <a:t>*</a:t>
            </a:r>
            <a:endParaRPr lang="en-US" sz="2400" baseline="30000" dirty="0">
              <a:solidFill>
                <a:schemeClr val="accent4"/>
              </a:solidFill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28600" y="5574268"/>
            <a:ext cx="18680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compute s*      </a:t>
            </a:r>
            <a:endParaRPr lang="en-US" sz="2400" baseline="30000" dirty="0">
              <a:solidFill>
                <a:schemeClr val="accent4"/>
              </a:solidFill>
            </a:endParaRPr>
          </a:p>
        </p:txBody>
      </p:sp>
      <p:sp>
        <p:nvSpPr>
          <p:cNvPr id="23" name="Nach links gekrümmter Pfeil 22"/>
          <p:cNvSpPr/>
          <p:nvPr/>
        </p:nvSpPr>
        <p:spPr>
          <a:xfrm flipV="1">
            <a:off x="6918652" y="4603254"/>
            <a:ext cx="389652" cy="1224880"/>
          </a:xfrm>
          <a:prstGeom prst="curvedLef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900" dirty="0" smtClean="0"/>
              <a:t>Removing Interaction</a:t>
            </a:r>
            <a:r>
              <a:rPr lang="de-DE" dirty="0" smtClean="0"/>
              <a:t> </a:t>
            </a:r>
            <a:r>
              <a:rPr lang="en-US" sz="2700" dirty="0"/>
              <a:t>[FS’86]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Fiat-Shamir heuristic: assume good hash function H 	(„random oracle model“)</a:t>
            </a:r>
            <a:endParaRPr lang="en-US" sz="2000" dirty="0"/>
          </a:p>
        </p:txBody>
      </p:sp>
      <p:pic>
        <p:nvPicPr>
          <p:cNvPr id="4" name="Picture 5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39" y="2708920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people_juliane_krug_0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770" y="2767658"/>
            <a:ext cx="684212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92954" y="5180062"/>
            <a:ext cx="19930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compute s=</a:t>
            </a:r>
            <a:r>
              <a:rPr lang="en-US" sz="2400" dirty="0" err="1" smtClean="0"/>
              <a:t>a+cr</a:t>
            </a:r>
            <a:endParaRPr lang="en-US" sz="2400" baseline="30000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5424332" y="5479127"/>
            <a:ext cx="1593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check </a:t>
            </a:r>
            <a:r>
              <a:rPr lang="en-US" sz="2400" dirty="0" err="1" smtClean="0"/>
              <a:t>AR</a:t>
            </a:r>
            <a:r>
              <a:rPr lang="en-US" sz="2400" baseline="30000" dirty="0" err="1" smtClean="0"/>
              <a:t>c</a:t>
            </a:r>
            <a:r>
              <a:rPr lang="en-US" sz="2400" dirty="0" smtClean="0"/>
              <a:t>=</a:t>
            </a:r>
            <a:r>
              <a:rPr lang="en-US" sz="2400" dirty="0" err="1" smtClean="0"/>
              <a:t>g</a:t>
            </a:r>
            <a:r>
              <a:rPr lang="en-US" sz="2400" baseline="30000" dirty="0" err="1"/>
              <a:t>s</a:t>
            </a:r>
            <a:endParaRPr lang="en-US" sz="2400" baseline="30000" dirty="0"/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2443014" y="4603254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H="1">
            <a:off x="2443014" y="5071567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3589916" y="4285769"/>
            <a:ext cx="1779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3624768" y="4740838"/>
            <a:ext cx="1298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1600" dirty="0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01231" y="3595886"/>
            <a:ext cx="19118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knows </a:t>
            </a:r>
            <a:r>
              <a:rPr lang="en-US" sz="2400" dirty="0"/>
              <a:t>r to R=g</a:t>
            </a:r>
            <a:r>
              <a:rPr lang="en-US" sz="2400" baseline="30000" dirty="0"/>
              <a:t>r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665198" y="3604758"/>
            <a:ext cx="88485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 smtClean="0"/>
              <a:t>knows R</a:t>
            </a:r>
            <a:endParaRPr lang="en-US" baseline="30000" dirty="0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74373" y="4027934"/>
            <a:ext cx="176663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pick random a</a:t>
            </a:r>
          </a:p>
          <a:p>
            <a:pPr algn="ctr"/>
            <a:r>
              <a:rPr lang="en-US" sz="2400" dirty="0" smtClean="0"/>
              <a:t>compute A=</a:t>
            </a:r>
            <a:r>
              <a:rPr lang="en-US" sz="2400" dirty="0" err="1" smtClean="0"/>
              <a:t>g</a:t>
            </a:r>
            <a:r>
              <a:rPr lang="en-US" sz="2400" baseline="30000" dirty="0" err="1" smtClean="0"/>
              <a:t>a</a:t>
            </a:r>
            <a:endParaRPr lang="en-US" sz="2400" baseline="30000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416048" y="4554056"/>
            <a:ext cx="155023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pick random</a:t>
            </a:r>
          </a:p>
          <a:p>
            <a:pPr algn="ctr"/>
            <a:r>
              <a:rPr lang="en-US" sz="2400" dirty="0" smtClean="0"/>
              <a:t>challenge c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430587" y="5532487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3638178" y="5221873"/>
            <a:ext cx="1202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/>
              <a:t>s</a:t>
            </a:r>
            <a:endParaRPr lang="en-US" sz="1600" dirty="0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50948" y="4758442"/>
            <a:ext cx="22665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compute c=H(R,A)</a:t>
            </a:r>
            <a:endParaRPr lang="en-US" sz="2400" baseline="30000" dirty="0">
              <a:solidFill>
                <a:schemeClr val="accent4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7250470" y="5479127"/>
            <a:ext cx="15125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for c=H(R,A)</a:t>
            </a:r>
            <a:endParaRPr lang="en-US" sz="2400" baseline="30000" dirty="0">
              <a:solidFill>
                <a:schemeClr val="accent4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475447" y="523681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66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0208 L -0.0283 0.1384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4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1" grpId="0"/>
      <p:bldP spid="15" grpId="0"/>
      <p:bldP spid="18" grpId="0"/>
      <p:bldP spid="19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5430</TotalTime>
  <Words>1091</Words>
  <Application>Microsoft Office PowerPoint</Application>
  <PresentationFormat>On-screen Show (4:3)</PresentationFormat>
  <Paragraphs>555</Paragraphs>
  <Slides>28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Symbol</vt:lpstr>
      <vt:lpstr>Wingdings 3</vt:lpstr>
      <vt:lpstr>Office Theme</vt:lpstr>
      <vt:lpstr>On the Hardness of Proving  CCA-Security of Signed ElGamal</vt:lpstr>
      <vt:lpstr>El Gamal encryption</vt:lpstr>
      <vt:lpstr>Chosen-Plaintext Security</vt:lpstr>
      <vt:lpstr>Chosen-Ciphertext Security</vt:lpstr>
      <vt:lpstr>Chosen-Ciphertext Security</vt:lpstr>
      <vt:lpstr>Potential Solution</vt:lpstr>
      <vt:lpstr>Schnorr Signatures</vt:lpstr>
      <vt:lpstr>Proof of Knowledge Property</vt:lpstr>
      <vt:lpstr>Removing Interaction [FS’86] </vt:lpstr>
      <vt:lpstr>Signed El Gamal encryption</vt:lpstr>
      <vt:lpstr>Signed ElGamal &amp; CCA-Security?</vt:lpstr>
      <vt:lpstr>We study key-passing, bbox reductions (from CCA to CPA of Signed El Gamal)</vt:lpstr>
      <vt:lpstr>Interactive Signed ElGamal (IES)</vt:lpstr>
      <vt:lpstr>One-more Interactive verified Signed ElGamal (OMvIES)</vt:lpstr>
      <vt:lpstr>One-more Interactive verified Signed ElGamal (OMvIES)</vt:lpstr>
      <vt:lpstr>We study key-passing, bbox reductions</vt:lpstr>
      <vt:lpstr>A “very bad” adversary</vt:lpstr>
      <vt:lpstr>A “very bad” adversary</vt:lpstr>
      <vt:lpstr>Intuition</vt:lpstr>
      <vt:lpstr>Given a reduction…</vt:lpstr>
      <vt:lpstr>…construct a metareduction</vt:lpstr>
      <vt:lpstr>Metareduction</vt:lpstr>
      <vt:lpstr>Metareduction</vt:lpstr>
      <vt:lpstr>Simulated ciphertexts</vt:lpstr>
      <vt:lpstr>Simulated ciphertexts</vt:lpstr>
      <vt:lpstr>Simulated ciphertexts – maintaining consistency</vt:lpstr>
      <vt:lpstr>Simulated ciphertexts – checking decryption queries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Hardness of Proving CCA-Security of Signed ElGamal</dc:title>
  <dc:creator>bogiri</dc:creator>
  <cp:lastModifiedBy>Bogdan Warinschi</cp:lastModifiedBy>
  <cp:revision>99</cp:revision>
  <dcterms:created xsi:type="dcterms:W3CDTF">2006-08-16T00:00:00Z</dcterms:created>
  <dcterms:modified xsi:type="dcterms:W3CDTF">2016-03-06T17:02:02Z</dcterms:modified>
</cp:coreProperties>
</file>