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6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18.xml" ContentType="application/vnd.openxmlformats-officedocument.presentationml.notesSlide+xml"/>
  <Override PartName="/ppt/embeddings/oleObject47.bin" ContentType="application/vnd.openxmlformats-officedocument.oleObject"/>
  <Override PartName="/ppt/notesSlides/notesSlide19.xml" ContentType="application/vnd.openxmlformats-officedocument.presentationml.notesSlide+xml"/>
  <Override PartName="/ppt/embeddings/oleObject48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7" r:id="rId2"/>
    <p:sldId id="426" r:id="rId3"/>
    <p:sldId id="427" r:id="rId4"/>
    <p:sldId id="428" r:id="rId5"/>
    <p:sldId id="336" r:id="rId6"/>
    <p:sldId id="429" r:id="rId7"/>
    <p:sldId id="430" r:id="rId8"/>
    <p:sldId id="392" r:id="rId9"/>
    <p:sldId id="393" r:id="rId10"/>
    <p:sldId id="432" r:id="rId11"/>
    <p:sldId id="433" r:id="rId12"/>
    <p:sldId id="425" r:id="rId13"/>
    <p:sldId id="400" r:id="rId14"/>
    <p:sldId id="434" r:id="rId15"/>
    <p:sldId id="389" r:id="rId16"/>
    <p:sldId id="436" r:id="rId17"/>
    <p:sldId id="409" r:id="rId18"/>
    <p:sldId id="410" r:id="rId19"/>
    <p:sldId id="419" r:id="rId20"/>
    <p:sldId id="43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4E338C-C435-5441-9C20-4301BE15ECA7}">
          <p14:sldIdLst>
            <p14:sldId id="347"/>
            <p14:sldId id="426"/>
            <p14:sldId id="427"/>
            <p14:sldId id="428"/>
            <p14:sldId id="336"/>
            <p14:sldId id="429"/>
            <p14:sldId id="430"/>
            <p14:sldId id="392"/>
            <p14:sldId id="393"/>
            <p14:sldId id="432"/>
            <p14:sldId id="433"/>
            <p14:sldId id="425"/>
            <p14:sldId id="400"/>
            <p14:sldId id="434"/>
            <p14:sldId id="389"/>
            <p14:sldId id="436"/>
            <p14:sldId id="409"/>
            <p14:sldId id="410"/>
            <p14:sldId id="419"/>
            <p14:sldId id="4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392"/>
    <a:srgbClr val="D71AAC"/>
    <a:srgbClr val="78CC74"/>
    <a:srgbClr val="FF8074"/>
    <a:srgbClr val="6592FF"/>
    <a:srgbClr val="F8F786"/>
    <a:srgbClr val="269F27"/>
    <a:srgbClr val="33CC33"/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3" autoAdjust="0"/>
    <p:restoredTop sz="89372" autoAdjust="0"/>
  </p:normalViewPr>
  <p:slideViewPr>
    <p:cSldViewPr>
      <p:cViewPr>
        <p:scale>
          <a:sx n="100" d="100"/>
          <a:sy n="100" d="100"/>
        </p:scale>
        <p:origin x="-160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DA95F7C3-55FF-469F-9CAD-8EAA5D588098}" type="datetimeFigureOut">
              <a:rPr lang="he-IL"/>
              <a:pPr>
                <a:defRPr/>
              </a:pPr>
              <a:t>3/2/16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D325FAF-DBF3-4683-97FF-B75D93DED30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351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To</a:t>
            </a:r>
            <a:r>
              <a:rPr lang="en-US" baseline="0" dirty="0" smtClean="0"/>
              <a:t> do : change </a:t>
            </a:r>
            <a:r>
              <a:rPr lang="en-US" u="sng" baseline="0" dirty="0" smtClean="0"/>
              <a:t>all</a:t>
            </a:r>
            <a:r>
              <a:rPr lang="en-US" u="none" baseline="0" dirty="0" smtClean="0"/>
              <a:t> equations from green to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82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Reproducing the results of </a:t>
            </a:r>
            <a:r>
              <a:rPr lang="en-US" baseline="0" dirty="0" err="1" smtClean="0"/>
              <a:t>Lyubashevsky</a:t>
            </a:r>
            <a:r>
              <a:rPr lang="en-US" baseline="0" dirty="0" smtClean="0"/>
              <a:t> </a:t>
            </a:r>
            <a:r>
              <a:rPr lang="is-IS" baseline="0" dirty="0" smtClean="0"/>
              <a:t>… in a conceptually different way.</a:t>
            </a:r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To do: - Change ‘attack on mu’ to ‘attack using mu’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There are big debates about what constitutes an acceptable assumption, namely one that is good enough to get your paper accepted.</a:t>
            </a:r>
          </a:p>
          <a:p>
            <a:pPr algn="l" rtl="0"/>
            <a:r>
              <a:rPr lang="en-US" baseline="0" dirty="0" smtClean="0"/>
              <a:t>Rich class A of natural constructions – preferably one that includes several known constructions.</a:t>
            </a:r>
          </a:p>
          <a:p>
            <a:pPr algn="l" rtl="0"/>
            <a:r>
              <a:rPr lang="en-US" baseline="0" dirty="0" smtClean="0"/>
              <a:t>Class of natural attacks: hopefully one that is broad enough to capture all known attacks.</a:t>
            </a:r>
          </a:p>
          <a:p>
            <a:pPr algn="l" rtl="0"/>
            <a:r>
              <a:rPr lang="en-US" baseline="0" dirty="0" smtClean="0"/>
              <a:t>If we are lucky, reduces to a combinatorial problem, i.e., one that does not face computational barriers such as the P vs. NP question.</a:t>
            </a:r>
          </a:p>
          <a:p>
            <a:pPr algn="l" rtl="0"/>
            <a:endParaRPr lang="en-US" baseline="0" dirty="0" smtClean="0"/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There are big debates about what constitutes an acceptable assumption, namely one that is good enough to get your paper accepted.</a:t>
            </a:r>
          </a:p>
          <a:p>
            <a:pPr algn="l" rtl="0"/>
            <a:r>
              <a:rPr lang="en-US" baseline="0" dirty="0" smtClean="0"/>
              <a:t>Rich class A of natural constructions – preferably one that includes several known constructions.</a:t>
            </a:r>
          </a:p>
          <a:p>
            <a:pPr algn="l" rtl="0"/>
            <a:r>
              <a:rPr lang="en-US" baseline="0" dirty="0" smtClean="0"/>
              <a:t>Class of natural attacks: hopefully one that is broad enough to capture all known attacks.</a:t>
            </a:r>
          </a:p>
          <a:p>
            <a:pPr algn="l" rtl="0"/>
            <a:r>
              <a:rPr lang="en-US" baseline="0" dirty="0" smtClean="0"/>
              <a:t>If we are lucky, reduces to a combinatorial problem, i.e., one that does not face computational barriers such as the P vs. NP question.</a:t>
            </a:r>
          </a:p>
          <a:p>
            <a:pPr algn="l" rtl="0"/>
            <a:endParaRPr lang="en-US" baseline="0" dirty="0" smtClean="0"/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There are big debates about what constitutes an acceptable assumption, namely one that is good enough to get your paper accepted.</a:t>
            </a:r>
          </a:p>
          <a:p>
            <a:pPr algn="l" rtl="0"/>
            <a:r>
              <a:rPr lang="en-US" baseline="0" dirty="0" smtClean="0"/>
              <a:t>Rich class A of natural constructions – preferably one that includes several known constructions.</a:t>
            </a:r>
          </a:p>
          <a:p>
            <a:pPr algn="l" rtl="0"/>
            <a:r>
              <a:rPr lang="en-US" baseline="0" dirty="0" smtClean="0"/>
              <a:t>Class of natural attacks: hopefully one that is broad enough to capture all known attacks.</a:t>
            </a:r>
          </a:p>
          <a:p>
            <a:pPr algn="l" rtl="0"/>
            <a:r>
              <a:rPr lang="en-US" baseline="0" dirty="0" smtClean="0"/>
              <a:t>If we are lucky, reduces to a combinatorial problem, i.e., one that does not face computational barriers such as the P vs. NP question.</a:t>
            </a:r>
          </a:p>
          <a:p>
            <a:pPr algn="l" rtl="0"/>
            <a:endParaRPr lang="en-US" baseline="0" dirty="0" smtClean="0"/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The </a:t>
            </a:r>
            <a:r>
              <a:rPr lang="en-US" baseline="0" dirty="0" err="1" smtClean="0"/>
              <a:t>cyptanalyst</a:t>
            </a:r>
            <a:r>
              <a:rPr lang="en-US" baseline="0" dirty="0" smtClean="0"/>
              <a:t> wins (or alternatively the kid wins a Turing Award)</a:t>
            </a:r>
          </a:p>
          <a:p>
            <a:pPr algn="l" rtl="0"/>
            <a:r>
              <a:rPr lang="en-US" baseline="0" dirty="0" smtClean="0"/>
              <a:t>PKE candidates rely on mathematical structure, which can be exploited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Is PKE solved in theory? </a:t>
            </a:r>
          </a:p>
          <a:p>
            <a:pPr algn="l" rtl="0"/>
            <a:r>
              <a:rPr lang="en-US" baseline="0" dirty="0" smtClean="0"/>
              <a:t>Minimize decryption time, say measured by circuit size</a:t>
            </a:r>
          </a:p>
          <a:p>
            <a:pPr algn="l" rtl="0"/>
            <a:r>
              <a:rPr lang="en-US" baseline="0" dirty="0" smtClean="0"/>
              <a:t>Last two are related to hardness of decoding problems in error correcting codes</a:t>
            </a:r>
          </a:p>
          <a:p>
            <a:pPr algn="l" rtl="0"/>
            <a:r>
              <a:rPr lang="en-US" baseline="0" dirty="0" smtClean="0"/>
              <a:t>Refer to obfuscation</a:t>
            </a:r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Minimize decryption time, say measured by circuit size</a:t>
            </a:r>
          </a:p>
          <a:p>
            <a:pPr algn="l" rtl="0"/>
            <a:r>
              <a:rPr lang="en-US" baseline="0" dirty="0" smtClean="0"/>
              <a:t>Last two are related to hardness of decoding problems in error correcting codes</a:t>
            </a:r>
          </a:p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To do: </a:t>
            </a:r>
          </a:p>
          <a:p>
            <a:pPr algn="l" rtl="0"/>
            <a:r>
              <a:rPr lang="en-US" baseline="0" dirty="0" smtClean="0"/>
              <a:t>- Explain that haven’t define yet the encryption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5661-FDF4-4FE5-8E5B-4D1BAB47D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5AD8-AD39-4B48-BF8B-8220040F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7832-FFBD-436B-ADBF-DFA8B8DF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026D-FF51-4EB8-AA93-F187EEBC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CCA6-EFEE-401A-AB9D-3818E5FA6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33E5-F70A-416E-980B-DE513654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CEF32-5EFF-4A28-BE49-1C0AA0F75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562C-B1BA-44A0-9791-BD38A3BD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089E-66A2-4CAA-A50C-6DC025821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8B051-4070-4846-8028-341FFBC1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87CB-C857-4883-95A3-0B2A6AF8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8AA463-D82B-4CE4-90AE-D80EA426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24.emf"/><Relationship Id="rId22" Type="http://schemas.openxmlformats.org/officeDocument/2006/relationships/oleObject" Target="../embeddings/oleObject23.bin"/><Relationship Id="rId23" Type="http://schemas.openxmlformats.org/officeDocument/2006/relationships/image" Target="../media/image25.emf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26.emf"/><Relationship Id="rId26" Type="http://schemas.openxmlformats.org/officeDocument/2006/relationships/oleObject" Target="../embeddings/oleObject25.bin"/><Relationship Id="rId27" Type="http://schemas.openxmlformats.org/officeDocument/2006/relationships/image" Target="../media/image27.emf"/><Relationship Id="rId28" Type="http://schemas.openxmlformats.org/officeDocument/2006/relationships/oleObject" Target="../embeddings/oleObject26.bin"/><Relationship Id="rId29" Type="http://schemas.openxmlformats.org/officeDocument/2006/relationships/image" Target="../media/image28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1782762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660066"/>
                </a:solidFill>
                <a:latin typeface="+mn-lt"/>
              </a:rPr>
              <a:t>On Public Key Encryption </a:t>
            </a:r>
            <a:br>
              <a:rPr lang="en-US" sz="3400" dirty="0" smtClean="0">
                <a:solidFill>
                  <a:srgbClr val="660066"/>
                </a:solidFill>
                <a:latin typeface="+mn-lt"/>
              </a:rPr>
            </a:br>
            <a:r>
              <a:rPr lang="en-US" sz="3400" dirty="0" smtClean="0">
                <a:solidFill>
                  <a:srgbClr val="660066"/>
                </a:solidFill>
                <a:latin typeface="+mn-lt"/>
              </a:rPr>
              <a:t>from Noisy </a:t>
            </a:r>
            <a:r>
              <a:rPr lang="en-US" sz="3400" dirty="0" err="1" smtClean="0">
                <a:solidFill>
                  <a:srgbClr val="660066"/>
                </a:solidFill>
                <a:latin typeface="+mn-lt"/>
              </a:rPr>
              <a:t>Codewords</a:t>
            </a:r>
            <a:endParaRPr lang="en-US" sz="3400" dirty="0" smtClean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438400"/>
            <a:ext cx="8382000" cy="137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>
                <a:solidFill>
                  <a:srgbClr val="269F27"/>
                </a:solidFill>
                <a:latin typeface="+mj-lt"/>
              </a:rPr>
              <a:t>Yuval </a:t>
            </a:r>
            <a:r>
              <a:rPr lang="en-US" dirty="0" err="1" smtClean="0">
                <a:solidFill>
                  <a:srgbClr val="269F27"/>
                </a:solidFill>
                <a:latin typeface="+mj-lt"/>
              </a:rPr>
              <a:t>Ishai</a:t>
            </a:r>
            <a:endParaRPr lang="en-US" dirty="0" smtClean="0">
              <a:solidFill>
                <a:srgbClr val="269F27"/>
              </a:solidFill>
              <a:latin typeface="+mj-lt"/>
            </a:endParaRP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  <a:latin typeface="+mj-lt"/>
              </a:rPr>
              <a:t>Technion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&amp; UCLA</a:t>
            </a:r>
            <a:endParaRPr lang="en-US" sz="280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4343400"/>
            <a:ext cx="838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Eli 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Ben-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Sasson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rgbClr val="333399"/>
                </a:solidFill>
                <a:latin typeface="+mj-lt"/>
              </a:rPr>
              <a:t>Technion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)</a:t>
            </a:r>
            <a:r>
              <a:rPr lang="en-US" sz="24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   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Iddo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Ben-Tov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(</a:t>
            </a:r>
            <a:r>
              <a:rPr lang="en-US" sz="2400" dirty="0" err="1" smtClean="0">
                <a:solidFill>
                  <a:srgbClr val="333399"/>
                </a:solidFill>
                <a:latin typeface="+mj-lt"/>
              </a:rPr>
              <a:t>Technion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) </a:t>
            </a:r>
            <a:endParaRPr lang="en-US" sz="2400" dirty="0" smtClean="0">
              <a:solidFill>
                <a:srgbClr val="333399"/>
              </a:solidFill>
              <a:latin typeface="+mj-lt"/>
            </a:endParaRP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Ivan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Damgård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(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Aarhus)</a:t>
            </a:r>
            <a:r>
              <a:rPr lang="en-US" sz="24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Noga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Ron-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Zewi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(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IAS &amp; DIMACS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47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Our Results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257800"/>
          </a:xfrm>
        </p:spPr>
        <p:txBody>
          <a:bodyPr/>
          <a:lstStyle/>
          <a:p>
            <a:r>
              <a:rPr lang="en-US" sz="2800" dirty="0" smtClean="0"/>
              <a:t>Unified framework for PKE from noisy </a:t>
            </a:r>
            <a:r>
              <a:rPr lang="en-US" sz="2800" dirty="0" err="1" smtClean="0"/>
              <a:t>codewords</a:t>
            </a:r>
            <a:endParaRPr lang="en-US" sz="2800" dirty="0"/>
          </a:p>
          <a:p>
            <a:pPr lvl="1"/>
            <a:r>
              <a:rPr lang="en-US" sz="2400" dirty="0" smtClean="0"/>
              <a:t>Captures </a:t>
            </a:r>
            <a:r>
              <a:rPr lang="en-US" sz="2400" dirty="0" err="1" smtClean="0">
                <a:solidFill>
                  <a:srgbClr val="008000"/>
                </a:solidFill>
              </a:rPr>
              <a:t>Alek</a:t>
            </a:r>
            <a:r>
              <a:rPr lang="en-US" sz="2400" dirty="0" smtClean="0">
                <a:solidFill>
                  <a:srgbClr val="008000"/>
                </a:solidFill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</a:rPr>
              <a:t>Regev</a:t>
            </a:r>
            <a:r>
              <a:rPr lang="en-US" sz="2400" dirty="0" smtClean="0">
                <a:solidFill>
                  <a:srgbClr val="008000"/>
                </a:solidFill>
              </a:rPr>
              <a:t>, GPV</a:t>
            </a:r>
            <a:r>
              <a:rPr lang="en-US" sz="2400" dirty="0" smtClean="0">
                <a:solidFill>
                  <a:srgbClr val="000000"/>
                </a:solidFill>
              </a:rPr>
              <a:t>, extends </a:t>
            </a:r>
            <a:r>
              <a:rPr lang="en-US" sz="2400" dirty="0" smtClean="0">
                <a:solidFill>
                  <a:srgbClr val="660066"/>
                </a:solidFill>
              </a:rPr>
              <a:t>[Micciancio10]</a:t>
            </a:r>
          </a:p>
          <a:p>
            <a:pPr lvl="1"/>
            <a:r>
              <a:rPr lang="en-US" sz="2400" dirty="0" smtClean="0"/>
              <a:t>Allows arbitrary choice of field size and noise distributions</a:t>
            </a:r>
          </a:p>
          <a:p>
            <a:endParaRPr lang="en-US" sz="2800" dirty="0" smtClean="0"/>
          </a:p>
          <a:p>
            <a:r>
              <a:rPr lang="en-US" sz="2800" dirty="0" smtClean="0"/>
              <a:t>Unconditionally ruling out dream goal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O(m/</a:t>
            </a:r>
            <a:r>
              <a:rPr lang="en-US" sz="2400" baseline="30000" dirty="0" err="1" smtClean="0"/>
              <a:t>logm</a:t>
            </a:r>
            <a:r>
              <a:rPr lang="en-US" sz="2400" baseline="30000" dirty="0" smtClean="0"/>
              <a:t>)</a:t>
            </a:r>
            <a:r>
              <a:rPr lang="en-US" sz="2400" dirty="0" smtClean="0"/>
              <a:t> attack for any distribution over the binary field</a:t>
            </a:r>
          </a:p>
          <a:p>
            <a:pPr lvl="1"/>
            <a:r>
              <a:rPr lang="en-US" sz="2400" dirty="0" smtClean="0"/>
              <a:t>Based on agnostic learning of parities </a:t>
            </a:r>
            <a:br>
              <a:rPr lang="en-US" sz="2400" dirty="0" smtClean="0"/>
            </a:br>
            <a:r>
              <a:rPr lang="en-US" sz="2000" dirty="0" smtClean="0">
                <a:solidFill>
                  <a:srgbClr val="660066"/>
                </a:solidFill>
              </a:rPr>
              <a:t>[Blum</a:t>
            </a:r>
            <a:r>
              <a:rPr lang="en-US" sz="2000" dirty="0">
                <a:solidFill>
                  <a:srgbClr val="660066"/>
                </a:solidFill>
              </a:rPr>
              <a:t>-Kalai-</a:t>
            </a:r>
            <a:r>
              <a:rPr lang="en-US" sz="2000" dirty="0" smtClean="0">
                <a:solidFill>
                  <a:srgbClr val="660066"/>
                </a:solidFill>
              </a:rPr>
              <a:t>Wasserman03, </a:t>
            </a:r>
            <a:r>
              <a:rPr lang="en-US" sz="2000" dirty="0">
                <a:solidFill>
                  <a:srgbClr val="660066"/>
                </a:solidFill>
              </a:rPr>
              <a:t>Kalai-Verbin-</a:t>
            </a:r>
            <a:r>
              <a:rPr lang="en-US" sz="2000" dirty="0" smtClean="0">
                <a:solidFill>
                  <a:srgbClr val="660066"/>
                </a:solidFill>
              </a:rPr>
              <a:t>Mansour08]</a:t>
            </a:r>
          </a:p>
          <a:p>
            <a:pPr lvl="1"/>
            <a:r>
              <a:rPr lang="en-US" sz="2400" dirty="0" smtClean="0"/>
              <a:t>Implies LPN algorithm with n</a:t>
            </a:r>
            <a:r>
              <a:rPr lang="en-US" sz="2400" baseline="30000" dirty="0" smtClean="0"/>
              <a:t>1+ε</a:t>
            </a:r>
            <a:r>
              <a:rPr lang="en-US" sz="2400" dirty="0" smtClean="0"/>
              <a:t> samples in time 2</a:t>
            </a:r>
            <a:r>
              <a:rPr lang="en-US" sz="2400" baseline="30000" dirty="0" smtClean="0"/>
              <a:t>O(n/</a:t>
            </a:r>
            <a:r>
              <a:rPr lang="en-US" sz="2400" baseline="30000" dirty="0" err="1" smtClean="0"/>
              <a:t>loglogn</a:t>
            </a:r>
            <a:r>
              <a:rPr lang="en-US" sz="2400" baseline="30000" dirty="0" smtClean="0"/>
              <a:t>)</a:t>
            </a:r>
            <a:r>
              <a:rPr lang="en-US" sz="2400" dirty="0" smtClean="0"/>
              <a:t> </a:t>
            </a:r>
            <a:r>
              <a:rPr lang="en-US" sz="2000" dirty="0">
                <a:solidFill>
                  <a:srgbClr val="660066"/>
                </a:solidFill>
              </a:rPr>
              <a:t>[</a:t>
            </a:r>
            <a:r>
              <a:rPr lang="en-US" sz="2000" dirty="0" smtClean="0">
                <a:solidFill>
                  <a:srgbClr val="660066"/>
                </a:solidFill>
              </a:rPr>
              <a:t>Lyubashevsky05</a:t>
            </a:r>
            <a:r>
              <a:rPr lang="en-US" sz="2000" dirty="0">
                <a:solidFill>
                  <a:srgbClr val="660066"/>
                </a:solidFill>
              </a:rPr>
              <a:t>, Kopparty-</a:t>
            </a:r>
            <a:r>
              <a:rPr lang="en-US" sz="2000" dirty="0" smtClean="0">
                <a:solidFill>
                  <a:srgbClr val="660066"/>
                </a:solidFill>
              </a:rPr>
              <a:t>Saraf10</a:t>
            </a:r>
            <a:r>
              <a:rPr lang="en-US" sz="2000" dirty="0">
                <a:solidFill>
                  <a:srgbClr val="660066"/>
                </a:solidFill>
              </a:rPr>
              <a:t>]</a:t>
            </a:r>
            <a:endParaRPr lang="he-IL" sz="2400" dirty="0">
              <a:solidFill>
                <a:srgbClr val="660066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21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Our Results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143000"/>
            <a:ext cx="9144000" cy="5257800"/>
          </a:xfrm>
        </p:spPr>
        <p:txBody>
          <a:bodyPr/>
          <a:lstStyle/>
          <a:p>
            <a:r>
              <a:rPr lang="en-US" sz="2800" dirty="0" smtClean="0"/>
              <a:t>Main result: Connecting “second best” to additive </a:t>
            </a:r>
            <a:r>
              <a:rPr lang="en-US" sz="2800" dirty="0" err="1" smtClean="0"/>
              <a:t>combinatorics</a:t>
            </a:r>
            <a:endParaRPr lang="he-IL" sz="1200" dirty="0"/>
          </a:p>
          <a:p>
            <a:pPr lvl="1"/>
            <a:r>
              <a:rPr lang="is-IS" sz="2000" dirty="0" smtClean="0"/>
              <a:t>        </a:t>
            </a:r>
            <a:r>
              <a:rPr lang="is-IS" sz="2400" dirty="0" smtClean="0"/>
              <a:t>-time attack for any distribution over the binary field,</a:t>
            </a:r>
            <a:br>
              <a:rPr lang="is-IS" sz="2400" dirty="0" smtClean="0"/>
            </a:br>
            <a:r>
              <a:rPr lang="is-IS" sz="2400" dirty="0" smtClean="0"/>
              <a:t>assuming </a:t>
            </a:r>
            <a:r>
              <a:rPr lang="is-IS" sz="2400" dirty="0" smtClean="0">
                <a:solidFill>
                  <a:srgbClr val="FF6600"/>
                </a:solidFill>
              </a:rPr>
              <a:t>approximate duality conjecture</a:t>
            </a:r>
          </a:p>
          <a:p>
            <a:pPr lvl="1"/>
            <a:r>
              <a:rPr lang="is-IS" sz="2400" dirty="0" smtClean="0"/>
              <a:t>Flip side: counter-examples to conjecture likely to yield</a:t>
            </a:r>
            <a:br>
              <a:rPr lang="is-IS" sz="2400" dirty="0" smtClean="0"/>
            </a:br>
            <a:r>
              <a:rPr lang="is-IS" sz="2400" dirty="0" smtClean="0"/>
              <a:t>PKE candidates with useful features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Study possibility of perfect decryption over constant-size rings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Negative result over F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Candidate construction (?) over constant-size rings using “matching vector” families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baseline="-25000" dirty="0" smtClean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36869"/>
              </p:ext>
            </p:extLst>
          </p:nvPr>
        </p:nvGraphicFramePr>
        <p:xfrm>
          <a:off x="838200" y="2062162"/>
          <a:ext cx="6302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46" name="Equation" r:id="rId4" imgW="381000" imgH="266700" progId="Equation.3">
                  <p:embed/>
                </p:oleObj>
              </mc:Choice>
              <mc:Fallback>
                <p:oleObj name="Equation" r:id="rId4" imgW="38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62162"/>
                        <a:ext cx="6302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1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chemeClr val="accent2"/>
                </a:solidFill>
              </a:rPr>
              <a:t>The Unified </a:t>
            </a:r>
            <a:r>
              <a:rPr lang="en-US" sz="3000" dirty="0" smtClean="0">
                <a:solidFill>
                  <a:schemeClr val="accent2"/>
                </a:solidFill>
              </a:rPr>
              <a:t>Framework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685800"/>
            <a:ext cx="8839200" cy="1298377"/>
            <a:chOff x="152400" y="852006"/>
            <a:chExt cx="8839200" cy="1298377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52400" y="864513"/>
              <a:ext cx="8839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008000"/>
                  </a:solidFill>
                  <a:latin typeface="+mn-lt"/>
                </a:rPr>
                <a:t>Parameters: </a:t>
              </a:r>
              <a:r>
                <a:rPr lang="en-US" sz="2200" dirty="0" smtClean="0">
                  <a:latin typeface="+mn-lt"/>
                </a:rPr>
                <a:t>Field     , noise distributions               over      such that  </a:t>
              </a:r>
              <a:endParaRPr lang="he-IL" sz="2200" dirty="0">
                <a:latin typeface="+mn-lt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559359"/>
                </p:ext>
              </p:extLst>
            </p:nvPr>
          </p:nvGraphicFramePr>
          <p:xfrm>
            <a:off x="2514600" y="892175"/>
            <a:ext cx="312738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34" name="Equation" r:id="rId4" imgW="177800" imgH="266700" progId="Equation.DSMT4">
                    <p:embed/>
                  </p:oleObj>
                </mc:Choice>
                <mc:Fallback>
                  <p:oleObj name="Equation" r:id="rId4" imgW="1778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892175"/>
                          <a:ext cx="312738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617787"/>
                </p:ext>
              </p:extLst>
            </p:nvPr>
          </p:nvGraphicFramePr>
          <p:xfrm>
            <a:off x="5306390" y="852006"/>
            <a:ext cx="107156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35" name="Equation" r:id="rId6" imgW="609600" imgH="241300" progId="Equation.DSMT4">
                    <p:embed/>
                  </p:oleObj>
                </mc:Choice>
                <mc:Fallback>
                  <p:oleObj name="Equation" r:id="rId6" imgW="6096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6390" y="852006"/>
                          <a:ext cx="1071562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0349569"/>
                </p:ext>
              </p:extLst>
            </p:nvPr>
          </p:nvGraphicFramePr>
          <p:xfrm>
            <a:off x="7011987" y="858499"/>
            <a:ext cx="379413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36" name="Equation" r:id="rId8" imgW="215900" imgH="279400" progId="Equation.DSMT4">
                    <p:embed/>
                  </p:oleObj>
                </mc:Choice>
                <mc:Fallback>
                  <p:oleObj name="Equation" r:id="rId8" imgW="2159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1987" y="858499"/>
                          <a:ext cx="379413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269659"/>
                </p:ext>
              </p:extLst>
            </p:nvPr>
          </p:nvGraphicFramePr>
          <p:xfrm>
            <a:off x="2719387" y="1309206"/>
            <a:ext cx="93821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37" name="Equation" r:id="rId10" imgW="533400" imgH="241300" progId="Equation.DSMT4">
                    <p:embed/>
                  </p:oleObj>
                </mc:Choice>
                <mc:Fallback>
                  <p:oleObj name="Equation" r:id="rId10" imgW="5334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387" y="1309206"/>
                          <a:ext cx="938213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538651"/>
                </p:ext>
              </p:extLst>
            </p:nvPr>
          </p:nvGraphicFramePr>
          <p:xfrm>
            <a:off x="5257800" y="1309206"/>
            <a:ext cx="9144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38" name="Equation" r:id="rId12" imgW="520700" imgH="241300" progId="Equation.DSMT4">
                    <p:embed/>
                  </p:oleObj>
                </mc:Choice>
                <mc:Fallback>
                  <p:oleObj name="Equation" r:id="rId12" imgW="520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309206"/>
                          <a:ext cx="914400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Arrow Connector 2"/>
            <p:cNvCxnSpPr/>
            <p:nvPr/>
          </p:nvCxnSpPr>
          <p:spPr bwMode="auto">
            <a:xfrm>
              <a:off x="3810000" y="1537806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547533" y="1842606"/>
              <a:ext cx="33104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e</a:t>
              </a:r>
              <a:r>
                <a:rPr lang="en-US" sz="1400" dirty="0" smtClean="0">
                  <a:solidFill>
                    <a:srgbClr val="000000"/>
                  </a:solidFill>
                  <a:latin typeface="+mn-lt"/>
                </a:rPr>
                <a:t>fficiently distinguishable</a:t>
              </a:r>
              <a:endParaRPr lang="he-IL" sz="14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4495800" y="1614006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5725" y="2895600"/>
            <a:ext cx="3114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Key Generation</a:t>
            </a:r>
            <a:endParaRPr lang="he-IL" sz="2200" dirty="0">
              <a:solidFill>
                <a:srgbClr val="008000"/>
              </a:solidFill>
              <a:latin typeface="+mn-lt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11449"/>
              </p:ext>
            </p:extLst>
          </p:nvPr>
        </p:nvGraphicFramePr>
        <p:xfrm>
          <a:off x="1011238" y="3379113"/>
          <a:ext cx="1274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39" name="Equation" r:id="rId14" imgW="723900" imgH="241300" progId="Equation.DSMT4">
                  <p:embed/>
                </p:oleObj>
              </mc:Choice>
              <mc:Fallback>
                <p:oleObj name="Equation" r:id="rId14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379113"/>
                        <a:ext cx="12747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14309" y="3379113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660066"/>
                </a:solidFill>
                <a:latin typeface="+mn-lt"/>
              </a:rPr>
              <a:t>[Noise]</a:t>
            </a:r>
            <a:endParaRPr lang="he-IL" sz="2200" dirty="0">
              <a:solidFill>
                <a:srgbClr val="660066"/>
              </a:solidFill>
              <a:latin typeface="+mn-lt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58211"/>
              </p:ext>
            </p:extLst>
          </p:nvPr>
        </p:nvGraphicFramePr>
        <p:xfrm>
          <a:off x="357187" y="4024354"/>
          <a:ext cx="2901655" cy="51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40" name="Equation" r:id="rId16" imgW="1612900" imgH="279400" progId="Equation.DSMT4">
                  <p:embed/>
                </p:oleObj>
              </mc:Choice>
              <mc:Fallback>
                <p:oleObj name="Equation" r:id="rId16" imgW="161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" y="4024354"/>
                        <a:ext cx="2901655" cy="513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14309" y="4035663"/>
            <a:ext cx="11127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660066"/>
                </a:solidFill>
                <a:latin typeface="+mn-lt"/>
              </a:rPr>
              <a:t>[Code]</a:t>
            </a:r>
            <a:endParaRPr lang="he-IL" sz="22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328987" y="4674513"/>
            <a:ext cx="25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660066"/>
                </a:solidFill>
                <a:latin typeface="+mn-lt"/>
              </a:rPr>
              <a:t>[Noisy </a:t>
            </a:r>
            <a:r>
              <a:rPr lang="en-US" sz="2200" dirty="0" err="1" smtClean="0">
                <a:solidFill>
                  <a:srgbClr val="660066"/>
                </a:solidFill>
                <a:latin typeface="+mn-lt"/>
              </a:rPr>
              <a:t>codeword</a:t>
            </a:r>
            <a:r>
              <a:rPr lang="en-US" sz="2200" dirty="0" smtClean="0">
                <a:solidFill>
                  <a:srgbClr val="660066"/>
                </a:solidFill>
                <a:latin typeface="+mn-lt"/>
              </a:rPr>
              <a:t>]</a:t>
            </a:r>
            <a:endParaRPr lang="he-IL" sz="22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62600" y="2845713"/>
            <a:ext cx="32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Encryption (of bit b)</a:t>
            </a:r>
            <a:endParaRPr lang="he-IL" sz="2200" dirty="0">
              <a:solidFill>
                <a:srgbClr val="008000"/>
              </a:solidFill>
              <a:latin typeface="+mn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10876"/>
              </p:ext>
            </p:extLst>
          </p:nvPr>
        </p:nvGraphicFramePr>
        <p:xfrm>
          <a:off x="6935787" y="3421063"/>
          <a:ext cx="714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41" name="Equation" r:id="rId18" imgW="406400" imgH="241300" progId="Equation.DSMT4">
                  <p:embed/>
                </p:oleObj>
              </mc:Choice>
              <mc:Fallback>
                <p:oleObj name="Equation" r:id="rId18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7" y="3421063"/>
                        <a:ext cx="714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73662"/>
              </p:ext>
            </p:extLst>
          </p:nvPr>
        </p:nvGraphicFramePr>
        <p:xfrm>
          <a:off x="5808662" y="3810000"/>
          <a:ext cx="31067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42" name="Equation" r:id="rId20" imgW="1727200" imgH="508000" progId="Equation.DSMT4">
                  <p:embed/>
                </p:oleObj>
              </mc:Choice>
              <mc:Fallback>
                <p:oleObj name="Equation" r:id="rId20" imgW="1727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3810000"/>
                        <a:ext cx="310673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34000"/>
              </p:ext>
            </p:extLst>
          </p:nvPr>
        </p:nvGraphicFramePr>
        <p:xfrm>
          <a:off x="738187" y="4674808"/>
          <a:ext cx="2124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43" name="Equation" r:id="rId22" imgW="1206500" imgH="241300" progId="Equation.DSMT4">
                  <p:embed/>
                </p:oleObj>
              </mc:Choice>
              <mc:Fallback>
                <p:oleObj name="Equation" r:id="rId22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" y="4674808"/>
                        <a:ext cx="21240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83776"/>
              </p:ext>
            </p:extLst>
          </p:nvPr>
        </p:nvGraphicFramePr>
        <p:xfrm>
          <a:off x="5975350" y="4727575"/>
          <a:ext cx="2593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44" name="Equation" r:id="rId24" imgW="1473200" imgH="241300" progId="Equation.DSMT4">
                  <p:embed/>
                </p:oleObj>
              </mc:Choice>
              <mc:Fallback>
                <p:oleObj name="Equation" r:id="rId24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4727575"/>
                        <a:ext cx="25939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414587" y="5334000"/>
            <a:ext cx="5386388" cy="838200"/>
            <a:chOff x="749300" y="5638800"/>
            <a:chExt cx="5386388" cy="838200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5879598"/>
                </p:ext>
              </p:extLst>
            </p:nvPr>
          </p:nvGraphicFramePr>
          <p:xfrm>
            <a:off x="749300" y="5638800"/>
            <a:ext cx="5386388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45" name="Equation" r:id="rId26" imgW="3060700" imgH="266700" progId="Equation.DSMT4">
                    <p:embed/>
                  </p:oleObj>
                </mc:Choice>
                <mc:Fallback>
                  <p:oleObj name="Equation" r:id="rId26" imgW="30607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5638800"/>
                          <a:ext cx="5386388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eft Brace 5"/>
            <p:cNvSpPr/>
            <p:nvPr/>
          </p:nvSpPr>
          <p:spPr bwMode="auto">
            <a:xfrm>
              <a:off x="4114800" y="5791200"/>
              <a:ext cx="228600" cy="6858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004893"/>
                </p:ext>
              </p:extLst>
            </p:nvPr>
          </p:nvGraphicFramePr>
          <p:xfrm>
            <a:off x="4038600" y="6202363"/>
            <a:ext cx="42545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746" name="Equation" r:id="rId28" imgW="241300" imgH="152400" progId="Equation.DSMT4">
                    <p:embed/>
                  </p:oleObj>
                </mc:Choice>
                <mc:Fallback>
                  <p:oleObj name="Equation" r:id="rId28" imgW="2413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6202363"/>
                          <a:ext cx="425450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387" y="5322957"/>
            <a:ext cx="243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Decryption</a:t>
            </a:r>
            <a:endParaRPr lang="he-IL" sz="2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052935"/>
            <a:ext cx="5410200" cy="461665"/>
          </a:xfrm>
          <a:prstGeom prst="rect">
            <a:avLst/>
          </a:prstGeom>
          <a:solidFill>
            <a:srgbClr val="F8F78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sk</a:t>
            </a:r>
            <a:r>
              <a:rPr lang="en-US" dirty="0" smtClean="0"/>
              <a:t>=(</a:t>
            </a:r>
            <a:r>
              <a:rPr lang="en-US" dirty="0"/>
              <a:t>μ</a:t>
            </a:r>
            <a:r>
              <a:rPr lang="en-US" dirty="0" smtClean="0"/>
              <a:t>,1) </a:t>
            </a:r>
            <a:r>
              <a:rPr lang="en-US" dirty="0" err="1"/>
              <a:t>μ</a:t>
            </a:r>
            <a:r>
              <a:rPr lang="en-US" baseline="-25000" dirty="0" err="1" smtClean="0"/>
              <a:t>b</a:t>
            </a:r>
            <a:r>
              <a:rPr lang="en-US" dirty="0" smtClean="0"/>
              <a:t>=(</a:t>
            </a:r>
            <a:r>
              <a:rPr lang="en-US" dirty="0" err="1"/>
              <a:t>μ</a:t>
            </a:r>
            <a:r>
              <a:rPr lang="en-US" dirty="0" err="1" smtClean="0"/>
              <a:t>’,b</a:t>
            </a:r>
            <a:r>
              <a:rPr lang="en-US" dirty="0" smtClean="0"/>
              <a:t>), |</a:t>
            </a:r>
            <a:r>
              <a:rPr lang="en-US" dirty="0"/>
              <a:t>μ</a:t>
            </a:r>
            <a:r>
              <a:rPr lang="en-US" dirty="0" smtClean="0"/>
              <a:t>|,|</a:t>
            </a:r>
            <a:r>
              <a:rPr lang="en-US" dirty="0"/>
              <a:t>μ</a:t>
            </a:r>
            <a:r>
              <a:rPr lang="en-US" dirty="0" smtClean="0"/>
              <a:t>’| &lt; m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4317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50" grpId="0"/>
      <p:bldP spid="53" grpId="0"/>
      <p:bldP spid="35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chemeClr val="accent2"/>
                </a:solidFill>
              </a:rPr>
              <a:t>Unified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864513"/>
            <a:ext cx="8458200" cy="1203919"/>
            <a:chOff x="152400" y="864513"/>
            <a:chExt cx="8458200" cy="1203919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864513"/>
              <a:ext cx="8458200" cy="1203919"/>
              <a:chOff x="152400" y="864513"/>
              <a:chExt cx="8458200" cy="1203919"/>
            </a:xfrm>
          </p:grpSpPr>
          <p:sp>
            <p:nvSpPr>
              <p:cNvPr id="30" name="TextBox 11"/>
              <p:cNvSpPr txBox="1">
                <a:spLocks noChangeArrowheads="1"/>
              </p:cNvSpPr>
              <p:nvPr/>
            </p:nvSpPr>
            <p:spPr bwMode="auto">
              <a:xfrm>
                <a:off x="152400" y="864513"/>
                <a:ext cx="8458200" cy="120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2200" dirty="0" smtClean="0">
                    <a:solidFill>
                      <a:srgbClr val="269F27"/>
                    </a:solidFill>
                    <a:latin typeface="+mn-lt"/>
                  </a:rPr>
                  <a:t>Claim: </a:t>
                </a:r>
                <a:r>
                  <a:rPr lang="en-US" sz="2200" dirty="0" smtClean="0">
                    <a:latin typeface="+mn-lt"/>
                  </a:rPr>
                  <a:t>For each       {</a:t>
                </a:r>
                <a:r>
                  <a:rPr lang="en-US" sz="2200" dirty="0" err="1" smtClean="0">
                    <a:latin typeface="+mn-lt"/>
                  </a:rPr>
                  <a:t>Alek,Regev,GPV</a:t>
                </a:r>
                <a:r>
                  <a:rPr lang="en-US" sz="2200" dirty="0" smtClean="0">
                    <a:latin typeface="+mn-lt"/>
                  </a:rPr>
                  <a:t>} there exists a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n-lt"/>
                  </a:rPr>
                  <a:t>choice of parameters</a:t>
                </a:r>
                <a:r>
                  <a:rPr lang="en-US" sz="2200" dirty="0" smtClean="0">
                    <a:latin typeface="+mn-lt"/>
                  </a:rPr>
                  <a:t>                    such that the unified scheme is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n-lt"/>
                  </a:rPr>
                  <a:t>equivalent to     in terms of security</a:t>
                </a:r>
                <a:r>
                  <a:rPr lang="en-US" sz="2200" dirty="0" smtClean="0">
                    <a:latin typeface="+mn-lt"/>
                  </a:rPr>
                  <a:t>.   </a:t>
                </a:r>
                <a:endParaRPr lang="he-IL" sz="2200" dirty="0">
                  <a:solidFill>
                    <a:srgbClr val="FF9933"/>
                  </a:solidFill>
                  <a:latin typeface="+mn-lt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5836180"/>
                  </p:ext>
                </p:extLst>
              </p:nvPr>
            </p:nvGraphicFramePr>
            <p:xfrm>
              <a:off x="2255398" y="975596"/>
              <a:ext cx="468312" cy="274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1399" name="Equation" r:id="rId4" imgW="266700" imgH="152400" progId="Equation.DSMT4">
                      <p:embed/>
                    </p:oleObj>
                  </mc:Choice>
                  <mc:Fallback>
                    <p:oleObj name="Equation" r:id="rId4" imgW="266700" imgH="152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5398" y="975596"/>
                            <a:ext cx="468312" cy="2746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2592180"/>
                </p:ext>
              </p:extLst>
            </p:nvPr>
          </p:nvGraphicFramePr>
          <p:xfrm>
            <a:off x="1752600" y="1242296"/>
            <a:ext cx="1406525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400" name="Equation" r:id="rId6" imgW="800100" imgH="266700" progId="Equation.DSMT4">
                    <p:embed/>
                  </p:oleObj>
                </mc:Choice>
                <mc:Fallback>
                  <p:oleObj name="Equation" r:id="rId6" imgW="8001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242296"/>
                          <a:ext cx="1406525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1261931"/>
                </p:ext>
              </p:extLst>
            </p:nvPr>
          </p:nvGraphicFramePr>
          <p:xfrm>
            <a:off x="533400" y="1738776"/>
            <a:ext cx="288925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401" name="Equation" r:id="rId8" imgW="165100" imgH="152400" progId="Equation.DSMT4">
                    <p:embed/>
                  </p:oleObj>
                </mc:Choice>
                <mc:Fallback>
                  <p:oleObj name="Equation" r:id="rId8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1738776"/>
                          <a:ext cx="288925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609599" y="2209800"/>
            <a:ext cx="3733800" cy="3276600"/>
            <a:chOff x="152400" y="2057400"/>
            <a:chExt cx="3733800" cy="32766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52400" y="2057400"/>
              <a:ext cx="3733800" cy="3276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800" y="2133600"/>
              <a:ext cx="3581400" cy="1264458"/>
              <a:chOff x="152400" y="2506010"/>
              <a:chExt cx="3581400" cy="1264458"/>
            </a:xfrm>
          </p:grpSpPr>
          <p:sp>
            <p:nvSpPr>
              <p:cNvPr id="10" name="TextBox 11"/>
              <p:cNvSpPr txBox="1">
                <a:spLocks noChangeArrowheads="1"/>
              </p:cNvSpPr>
              <p:nvPr/>
            </p:nvSpPr>
            <p:spPr bwMode="auto">
              <a:xfrm>
                <a:off x="152400" y="2506010"/>
                <a:ext cx="3581400" cy="120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sz="2200" b="1" dirty="0" err="1" smtClean="0">
                    <a:latin typeface="+mn-lt"/>
                  </a:rPr>
                  <a:t>Alek</a:t>
                </a:r>
                <a:endParaRPr lang="en-US" sz="2200" b="1" dirty="0" smtClean="0">
                  <a:latin typeface="+mn-lt"/>
                </a:endParaRP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sz="2200" dirty="0" smtClean="0">
                    <a:latin typeface="+mn-lt"/>
                  </a:rPr>
                  <a:t>q=2,</a:t>
                </a:r>
                <a:endParaRPr lang="en-US" sz="2200" dirty="0" smtClean="0">
                  <a:solidFill>
                    <a:srgbClr val="FF9933"/>
                  </a:solidFill>
                  <a:latin typeface="+mn-lt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2200" dirty="0" smtClean="0">
                    <a:solidFill>
                      <a:srgbClr val="000000"/>
                    </a:solidFill>
                    <a:latin typeface="+mn-lt"/>
                  </a:rPr>
                  <a:t>noise distribution = </a:t>
                </a:r>
                <a:endParaRPr lang="he-IL" sz="2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8024077"/>
                  </p:ext>
                </p:extLst>
              </p:nvPr>
            </p:nvGraphicFramePr>
            <p:xfrm>
              <a:off x="2612811" y="3222408"/>
              <a:ext cx="968590" cy="5480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1402" name="Equation" r:id="rId10" imgW="850900" imgH="469900" progId="Equation.DSMT4">
                      <p:embed/>
                    </p:oleObj>
                  </mc:Choice>
                  <mc:Fallback>
                    <p:oleObj name="Equation" r:id="rId10" imgW="850900" imgH="469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2811" y="3222408"/>
                            <a:ext cx="968590" cy="5480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81000" y="3422310"/>
              <a:ext cx="3276600" cy="157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sz="2200" b="1" dirty="0" err="1" smtClean="0">
                  <a:solidFill>
                    <a:srgbClr val="000000"/>
                  </a:solidFill>
                  <a:latin typeface="+mn-lt"/>
                </a:rPr>
                <a:t>Regev</a:t>
              </a:r>
              <a:r>
                <a:rPr lang="en-US" sz="2200" b="1" dirty="0" smtClean="0">
                  <a:solidFill>
                    <a:srgbClr val="000000"/>
                  </a:solidFill>
                  <a:latin typeface="+mn-lt"/>
                </a:rPr>
                <a:t>, GPV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sz="2200" dirty="0" smtClean="0">
                  <a:solidFill>
                    <a:srgbClr val="000000"/>
                  </a:solidFill>
                  <a:latin typeface="+mn-lt"/>
                </a:rPr>
                <a:t>q=poly(m),</a:t>
              </a:r>
              <a:endParaRPr lang="en-US" sz="22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en-US" sz="2200" dirty="0" smtClean="0">
                  <a:solidFill>
                    <a:srgbClr val="000000"/>
                  </a:solidFill>
                  <a:latin typeface="+mn-lt"/>
                </a:rPr>
                <a:t>noise distribution = 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sz="2200" dirty="0" smtClean="0">
                  <a:solidFill>
                    <a:srgbClr val="000000"/>
                  </a:solidFill>
                  <a:latin typeface="+mn-lt"/>
                </a:rPr>
                <a:t>small discrete Gaussian </a:t>
              </a:r>
              <a:endParaRPr lang="he-IL" sz="22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2209800"/>
            <a:ext cx="4331188" cy="3581400"/>
            <a:chOff x="4724400" y="1981200"/>
            <a:chExt cx="4331188" cy="35814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953000" y="1981200"/>
              <a:ext cx="3886200" cy="3581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953000" y="2007513"/>
              <a:ext cx="4102588" cy="1726287"/>
              <a:chOff x="609600" y="2083713"/>
              <a:chExt cx="4102588" cy="172628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09600" y="2438400"/>
                <a:ext cx="4102588" cy="1371600"/>
                <a:chOff x="2514600" y="2159913"/>
                <a:chExt cx="4102588" cy="1371600"/>
              </a:xfrm>
            </p:grpSpPr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962400" y="2159913"/>
                  <a:ext cx="160020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200" dirty="0" smtClean="0">
                      <a:solidFill>
                        <a:srgbClr val="000000"/>
                      </a:solidFill>
                      <a:latin typeface="+mj-lt"/>
                    </a:rPr>
                    <a:t>w     +      e</a:t>
                  </a:r>
                  <a:endParaRPr lang="he-IL" sz="22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 bwMode="auto">
                <a:xfrm flipV="1">
                  <a:off x="3886200" y="2527300"/>
                  <a:ext cx="228600" cy="4445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 flipH="1" flipV="1">
                  <a:off x="5397988" y="2490178"/>
                  <a:ext cx="190500" cy="4445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514600" y="2885182"/>
                  <a:ext cx="25146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800" dirty="0" smtClean="0">
                      <a:solidFill>
                        <a:srgbClr val="000000"/>
                      </a:solidFill>
                      <a:latin typeface="+mj-lt"/>
                    </a:rPr>
                    <a:t>random </a:t>
                  </a:r>
                </a:p>
                <a:p>
                  <a:pPr algn="ctr" eaLnBrk="1" hangingPunct="1"/>
                  <a:r>
                    <a:rPr lang="en-US" sz="1800" dirty="0" err="1" smtClean="0">
                      <a:solidFill>
                        <a:srgbClr val="000000"/>
                      </a:solidFill>
                      <a:latin typeface="+mj-lt"/>
                    </a:rPr>
                    <a:t>codeword</a:t>
                  </a:r>
                  <a:r>
                    <a:rPr lang="en-US" sz="1800" dirty="0" smtClean="0">
                      <a:solidFill>
                        <a:srgbClr val="000000"/>
                      </a:solidFill>
                      <a:latin typeface="+mj-lt"/>
                    </a:rPr>
                    <a:t> in C</a:t>
                  </a:r>
                  <a:endParaRPr lang="he-IL" sz="18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712188" y="2821291"/>
                  <a:ext cx="1905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800" dirty="0" smtClean="0">
                      <a:solidFill>
                        <a:srgbClr val="000000"/>
                      </a:solidFill>
                      <a:latin typeface="+mj-lt"/>
                    </a:rPr>
                    <a:t>noise vector</a:t>
                  </a:r>
                  <a:endParaRPr lang="he-IL" sz="18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1447800" y="2083713"/>
                <a:ext cx="2514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200" b="1" dirty="0" smtClean="0">
                    <a:solidFill>
                      <a:srgbClr val="000000"/>
                    </a:solidFill>
                    <a:latin typeface="+mj-lt"/>
                  </a:rPr>
                  <a:t>Noisy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+mj-lt"/>
                  </a:rPr>
                  <a:t>Codeword</a:t>
                </a:r>
                <a:endParaRPr lang="he-IL" sz="2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4" name="Left-Right Arrow 23"/>
            <p:cNvSpPr/>
            <p:nvPr/>
          </p:nvSpPr>
          <p:spPr bwMode="auto">
            <a:xfrm>
              <a:off x="6629400" y="3849469"/>
              <a:ext cx="914400" cy="2286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724400" y="4160462"/>
              <a:ext cx="3581400" cy="1402138"/>
              <a:chOff x="4800600" y="3149742"/>
              <a:chExt cx="3581400" cy="1402138"/>
            </a:xfrm>
          </p:grpSpPr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6248400" y="3550862"/>
                <a:ext cx="2133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n-lt"/>
                  </a:rPr>
                  <a:t>H</a:t>
                </a:r>
                <a:r>
                  <a:rPr lang="en-US" sz="2200" dirty="0" smtClean="0">
                    <a:latin typeface="+mn-lt"/>
                    <a:ea typeface="Wingdings"/>
                    <a:cs typeface="Wingdings"/>
                    <a:sym typeface="Wingdings"/>
                  </a:rPr>
                  <a:t></a:t>
                </a:r>
                <a:r>
                  <a:rPr lang="en-US" sz="2200" dirty="0" smtClean="0">
                    <a:latin typeface="+mn-lt"/>
                  </a:rPr>
                  <a:t>(</a:t>
                </a:r>
                <a:r>
                  <a:rPr lang="en-US" sz="2200" dirty="0" err="1" smtClean="0">
                    <a:latin typeface="+mn-lt"/>
                  </a:rPr>
                  <a:t>w+e</a:t>
                </a:r>
                <a:r>
                  <a:rPr lang="en-US" sz="2200" dirty="0" smtClean="0">
                    <a:latin typeface="+mn-lt"/>
                  </a:rPr>
                  <a:t>) = </a:t>
                </a:r>
                <a:r>
                  <a:rPr lang="en-US" sz="2200" dirty="0" err="1" smtClean="0">
                    <a:latin typeface="+mn-lt"/>
                  </a:rPr>
                  <a:t>H</a:t>
                </a:r>
                <a:r>
                  <a:rPr lang="en-US" sz="2200" dirty="0" err="1" smtClean="0">
                    <a:latin typeface="+mn-lt"/>
                    <a:ea typeface="Wingdings"/>
                    <a:cs typeface="Wingdings"/>
                    <a:sym typeface="Wingdings"/>
                  </a:rPr>
                  <a:t></a:t>
                </a:r>
                <a:r>
                  <a:rPr lang="en-US" sz="2200" dirty="0" err="1" smtClean="0">
                    <a:latin typeface="+mn-lt"/>
                  </a:rPr>
                  <a:t>e</a:t>
                </a:r>
                <a:endParaRPr lang="he-IL" sz="2200" dirty="0">
                  <a:latin typeface="+mn-lt"/>
                </a:endParaRP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4800600" y="4182548"/>
                <a:ext cx="3200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latin typeface="+mj-lt"/>
                  </a:rPr>
                  <a:t>Parity-check matrix for C</a:t>
                </a:r>
                <a:endParaRPr lang="he-IL" sz="1800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6477000" y="3149742"/>
                <a:ext cx="1676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b="1" dirty="0" smtClean="0">
                    <a:solidFill>
                      <a:srgbClr val="000000"/>
                    </a:solidFill>
                    <a:latin typeface="+mj-lt"/>
                  </a:rPr>
                  <a:t>Syndrome</a:t>
                </a:r>
                <a:endParaRPr lang="he-IL" sz="2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6446398" y="3875246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1" name="Straight Arrow Connector 30"/>
          <p:cNvCxnSpPr/>
          <p:nvPr/>
        </p:nvCxnSpPr>
        <p:spPr bwMode="auto">
          <a:xfrm flipH="1" flipV="1">
            <a:off x="1219200" y="1676400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315200" y="16764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72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How to Pick Noise?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791200"/>
          </a:xfrm>
        </p:spPr>
        <p:txBody>
          <a:bodyPr/>
          <a:lstStyle/>
          <a:p>
            <a:r>
              <a:rPr lang="en-US" sz="2800" dirty="0" smtClean="0"/>
              <a:t>Focus on q=2</a:t>
            </a:r>
          </a:p>
          <a:p>
            <a:r>
              <a:rPr lang="en-US" sz="2800" dirty="0" smtClean="0"/>
              <a:t>Simplified question: find </a:t>
            </a:r>
            <a:r>
              <a:rPr lang="is-IS" sz="2800" dirty="0" smtClean="0"/>
              <a:t>μ,μ’~ F</a:t>
            </a:r>
            <a:r>
              <a:rPr lang="is-IS" sz="2800" baseline="-25000" dirty="0" smtClean="0"/>
              <a:t>2</a:t>
            </a:r>
            <a:r>
              <a:rPr lang="is-IS" sz="2800" baseline="30000" dirty="0" smtClean="0"/>
              <a:t>m</a:t>
            </a:r>
            <a:r>
              <a:rPr lang="is-IS" sz="2800" dirty="0" smtClean="0"/>
              <a:t> such that:</a:t>
            </a:r>
          </a:p>
          <a:p>
            <a:pPr lvl="1"/>
            <a:r>
              <a:rPr lang="is-IS" sz="2400" dirty="0" smtClean="0"/>
              <a:t>&lt;</a:t>
            </a:r>
            <a:r>
              <a:rPr lang="is-IS" sz="2400" dirty="0"/>
              <a:t>μ,μ</a:t>
            </a:r>
            <a:r>
              <a:rPr lang="is-IS" sz="2400" dirty="0" smtClean="0"/>
              <a:t>’&gt; is strongly biased towards 0</a:t>
            </a:r>
          </a:p>
          <a:p>
            <a:pPr lvl="1"/>
            <a:r>
              <a:rPr lang="is-IS" sz="2400" dirty="0" smtClean="0"/>
              <a:t>LPN is hard with respect to both μ and μ’</a:t>
            </a:r>
            <a:endParaRPr lang="en-US" sz="2400" dirty="0" smtClean="0"/>
          </a:p>
          <a:p>
            <a:r>
              <a:rPr lang="en-US" sz="2800" dirty="0" smtClean="0"/>
              <a:t>Natural approaches</a:t>
            </a:r>
          </a:p>
          <a:p>
            <a:pPr lvl="1"/>
            <a:r>
              <a:rPr lang="is-IS" sz="2400" dirty="0"/>
              <a:t>μ,μ</a:t>
            </a:r>
            <a:r>
              <a:rPr lang="is-IS" sz="2400" dirty="0" smtClean="0"/>
              <a:t>’ of weight &lt; m</a:t>
            </a:r>
            <a:r>
              <a:rPr lang="is-IS" sz="2400" baseline="30000" dirty="0" smtClean="0"/>
              <a:t>1/2  </a:t>
            </a:r>
            <a:r>
              <a:rPr lang="is-IS" sz="2400" dirty="0" smtClean="0">
                <a:sym typeface="Wingdings"/>
              </a:rPr>
              <a:t> low entropy  brute force attack</a:t>
            </a:r>
          </a:p>
          <a:p>
            <a:pPr lvl="1"/>
            <a:r>
              <a:rPr lang="is-IS" sz="2400" dirty="0"/>
              <a:t>μ,μ</a:t>
            </a:r>
            <a:r>
              <a:rPr lang="is-IS" sz="2400" dirty="0" smtClean="0"/>
              <a:t>’ in dual linear spaces V,V’ </a:t>
            </a:r>
            <a:r>
              <a:rPr lang="is-IS" sz="2400" dirty="0" smtClean="0">
                <a:sym typeface="Wingdings"/>
              </a:rPr>
              <a:t> linear algebra attack</a:t>
            </a:r>
          </a:p>
          <a:p>
            <a:pPr lvl="1"/>
            <a:r>
              <a:rPr lang="is-IS" sz="2400" dirty="0" smtClean="0">
                <a:sym typeface="Wingdings"/>
              </a:rPr>
              <a:t>Combinations of above  combinations of attacks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269F27"/>
                </a:solidFill>
              </a:rPr>
              <a:t>Can we add entropy while avoiding linear structure?</a:t>
            </a:r>
          </a:p>
          <a:p>
            <a:pPr lvl="1"/>
            <a:r>
              <a:rPr lang="en-US" sz="2400" dirty="0" smtClean="0"/>
              <a:t>Related to hard questions in additive </a:t>
            </a:r>
            <a:r>
              <a:rPr lang="en-US" sz="2400" dirty="0" err="1" smtClean="0"/>
              <a:t>combinatorics</a:t>
            </a:r>
            <a:endParaRPr lang="en-US" sz="2400" dirty="0" smtClean="0"/>
          </a:p>
          <a:p>
            <a:pPr lvl="1"/>
            <a:r>
              <a:rPr lang="en-US" sz="2400" dirty="0" smtClean="0"/>
              <a:t>Polynomial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Freiman-Ruzsa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(PFR)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conjecture:</a:t>
            </a:r>
            <a:b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|A+A|≤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k|A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|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  <a:sym typeface="Wingdings"/>
              </a:rPr>
              <a:t>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k</a:t>
            </a:r>
            <a:r>
              <a:rPr lang="en-US" sz="2400" baseline="30000" dirty="0" smtClean="0">
                <a:solidFill>
                  <a:srgbClr val="000000"/>
                </a:solidFill>
                <a:cs typeface="Times New Roman" pitchFamily="18" charset="0"/>
              </a:rPr>
              <a:t>-c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-dense subset A’ with |span(A’)|≤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2400" baseline="30000" dirty="0" err="1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|A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|</a:t>
            </a:r>
            <a:endParaRPr lang="en-US" sz="2400" dirty="0" smtClean="0"/>
          </a:p>
          <a:p>
            <a:pPr lvl="1"/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967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219200"/>
            <a:ext cx="7674463" cy="509588"/>
            <a:chOff x="319088" y="1808460"/>
            <a:chExt cx="7674463" cy="509588"/>
          </a:xfrm>
        </p:grpSpPr>
        <p:sp>
          <p:nvSpPr>
            <p:cNvPr id="8220" name="TextBox 11"/>
            <p:cNvSpPr txBox="1">
              <a:spLocks noChangeArrowheads="1"/>
            </p:cNvSpPr>
            <p:nvPr/>
          </p:nvSpPr>
          <p:spPr bwMode="auto">
            <a:xfrm>
              <a:off x="319088" y="1824335"/>
              <a:ext cx="51133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8000"/>
                  </a:solidFill>
                  <a:latin typeface="+mj-lt"/>
                </a:rPr>
                <a:t>Duality measure:</a:t>
              </a:r>
              <a:endParaRPr lang="he-IL" sz="2200" dirty="0">
                <a:solidFill>
                  <a:srgbClr val="008000"/>
                </a:solidFill>
                <a:latin typeface="+mj-lt"/>
              </a:endParaRPr>
            </a:p>
          </p:txBody>
        </p:sp>
        <p:graphicFrame>
          <p:nvGraphicFramePr>
            <p:cNvPr id="819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7624271"/>
                </p:ext>
              </p:extLst>
            </p:nvPr>
          </p:nvGraphicFramePr>
          <p:xfrm>
            <a:off x="2669076" y="1808460"/>
            <a:ext cx="5324475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29" name="Equation" r:id="rId4" imgW="3149600" imgH="292100" progId="Equation.DSMT4">
                    <p:embed/>
                  </p:oleObj>
                </mc:Choice>
                <mc:Fallback>
                  <p:oleObj name="Equation" r:id="rId4" imgW="31496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076" y="1808460"/>
                          <a:ext cx="5324475" cy="509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3429000" y="1852811"/>
            <a:ext cx="4565932" cy="5760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457200" indent="-457200">
              <a:defRPr/>
            </a:pP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350" y="2918759"/>
            <a:ext cx="9036050" cy="662641"/>
            <a:chOff x="215900" y="3325159"/>
            <a:chExt cx="9036050" cy="662641"/>
          </a:xfrm>
        </p:grpSpPr>
        <p:grpSp>
          <p:nvGrpSpPr>
            <p:cNvPr id="8213" name="Group 5"/>
            <p:cNvGrpSpPr>
              <a:grpSpLocks/>
            </p:cNvGrpSpPr>
            <p:nvPr/>
          </p:nvGrpSpPr>
          <p:grpSpPr bwMode="auto">
            <a:xfrm>
              <a:off x="215900" y="3325159"/>
              <a:ext cx="9036050" cy="661988"/>
              <a:chOff x="216024" y="3515659"/>
              <a:chExt cx="9036496" cy="661988"/>
            </a:xfrm>
          </p:grpSpPr>
          <p:sp>
            <p:nvSpPr>
              <p:cNvPr id="36" name="Title 1"/>
              <p:cNvSpPr txBox="1">
                <a:spLocks/>
              </p:cNvSpPr>
              <p:nvPr/>
            </p:nvSpPr>
            <p:spPr>
              <a:xfrm>
                <a:off x="216024" y="3515659"/>
                <a:ext cx="9036496" cy="57606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18288" bIns="0" anchor="b"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prstMaterial="flat">
                  <a:bevelT w="38100" h="38100"/>
                  <a:contourClr>
                    <a:schemeClr val="tx2"/>
                  </a:contourClr>
                </a:sp3d>
              </a:bodyPr>
              <a:lstStyle/>
              <a:p>
                <a:pPr marL="457200" indent="-457200">
                  <a:defRPr/>
                </a:pPr>
                <a:r>
                  <a:rPr lang="en-US" sz="2600" dirty="0">
                    <a:solidFill>
                      <a:srgbClr val="008000"/>
                    </a:solidFill>
                    <a:latin typeface="+mj-lt"/>
                  </a:rPr>
                  <a:t>  </a:t>
                </a:r>
              </a:p>
              <a:p>
                <a:pPr>
                  <a:defRPr/>
                </a:pP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</a:rPr>
                  <a:t>Question:            </a:t>
                </a:r>
                <a:r>
                  <a:rPr lang="en-US" sz="2200" dirty="0">
                    <a:solidFill>
                      <a:srgbClr val="008000"/>
                    </a:solidFill>
                    <a:latin typeface="+mj-lt"/>
                  </a:rPr>
                  <a:t>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</a:rPr>
                  <a:t>      </a:t>
                </a:r>
                <a:r>
                  <a:rPr lang="en-US" sz="2200" dirty="0" smtClean="0">
                    <a:latin typeface="+mj-lt"/>
                    <a:sym typeface="Wingdings"/>
                  </a:rPr>
                  <a:t></a:t>
                </a:r>
                <a:endParaRPr lang="en-US" sz="2200" dirty="0">
                  <a:latin typeface="+mj-lt"/>
                </a:endParaRPr>
              </a:p>
            </p:txBody>
          </p:sp>
          <p:graphicFrame>
            <p:nvGraphicFramePr>
              <p:cNvPr id="8216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0277267"/>
                  </p:ext>
                </p:extLst>
              </p:nvPr>
            </p:nvGraphicFramePr>
            <p:xfrm>
              <a:off x="1479736" y="3825222"/>
              <a:ext cx="1371668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530" name="Equation" r:id="rId6" imgW="812800" imgH="203200" progId="Equation.DSMT4">
                      <p:embed/>
                    </p:oleObj>
                  </mc:Choice>
                  <mc:Fallback>
                    <p:oleObj name="Equation" r:id="rId6" imgW="8128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9736" y="3825222"/>
                            <a:ext cx="1371668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308350" y="3378638"/>
              <a:ext cx="5791200" cy="609162"/>
              <a:chOff x="3649100" y="3317379"/>
              <a:chExt cx="5791200" cy="609162"/>
            </a:xfrm>
          </p:grpSpPr>
          <p:sp>
            <p:nvSpPr>
              <p:cNvPr id="40" name="Title 1"/>
              <p:cNvSpPr txBox="1">
                <a:spLocks/>
              </p:cNvSpPr>
              <p:nvPr/>
            </p:nvSpPr>
            <p:spPr bwMode="auto">
              <a:xfrm>
                <a:off x="4197068" y="3317379"/>
                <a:ext cx="5243232" cy="57606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18288" bIns="0" anchor="b"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prstMaterial="flat">
                  <a:bevelT w="38100" h="38100"/>
                  <a:contourClr>
                    <a:schemeClr val="tx2"/>
                  </a:contourClr>
                </a:sp3d>
              </a:bodyPr>
              <a:lstStyle/>
              <a:p>
                <a:pPr marL="457200" indent="-457200"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</a:t>
                </a:r>
              </a:p>
              <a:p>
                <a:pPr>
                  <a:defRPr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en-US" sz="2200" dirty="0" smtClean="0">
                    <a:solidFill>
                      <a:prstClr val="black"/>
                    </a:solidFill>
                    <a:latin typeface="+mj-lt"/>
                  </a:rPr>
                  <a:t>            for large                    ?</a:t>
                </a:r>
                <a:endParaRPr lang="en-US" sz="22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graphicFrame>
            <p:nvGraphicFramePr>
              <p:cNvPr id="8218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7737506"/>
                  </p:ext>
                </p:extLst>
              </p:nvPr>
            </p:nvGraphicFramePr>
            <p:xfrm>
              <a:off x="3649100" y="3574116"/>
              <a:ext cx="13716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531" name="Equation" r:id="rId8" imgW="812800" imgH="203200" progId="Equation.DSMT4">
                      <p:embed/>
                    </p:oleObj>
                  </mc:Choice>
                  <mc:Fallback>
                    <p:oleObj name="Equation" r:id="rId8" imgW="8128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9100" y="3574116"/>
                            <a:ext cx="1371600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8489883"/>
                  </p:ext>
                </p:extLst>
              </p:nvPr>
            </p:nvGraphicFramePr>
            <p:xfrm>
              <a:off x="6177988" y="3574802"/>
              <a:ext cx="1585912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532" name="Equation" r:id="rId10" imgW="939800" imgH="190500" progId="Equation.DSMT4">
                      <p:embed/>
                    </p:oleObj>
                  </mc:Choice>
                  <mc:Fallback>
                    <p:oleObj name="Equation" r:id="rId10" imgW="9398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7988" y="3574802"/>
                            <a:ext cx="1585912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/>
          <p:cNvGrpSpPr/>
          <p:nvPr/>
        </p:nvGrpSpPr>
        <p:grpSpPr>
          <a:xfrm>
            <a:off x="260646" y="2209800"/>
            <a:ext cx="6368754" cy="609600"/>
            <a:chOff x="260646" y="2775148"/>
            <a:chExt cx="6368754" cy="609600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821139"/>
                </p:ext>
              </p:extLst>
            </p:nvPr>
          </p:nvGraphicFramePr>
          <p:xfrm>
            <a:off x="3078162" y="3033911"/>
            <a:ext cx="134143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33" name="Equation" r:id="rId12" imgW="762000" imgH="203200" progId="Equation.DSMT4">
                    <p:embed/>
                  </p:oleObj>
                </mc:Choice>
                <mc:Fallback>
                  <p:oleObj name="Equation" r:id="rId12" imgW="762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162" y="3033911"/>
                          <a:ext cx="1341438" cy="350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itle 1"/>
            <p:cNvSpPr txBox="1">
              <a:spLocks/>
            </p:cNvSpPr>
            <p:nvPr/>
          </p:nvSpPr>
          <p:spPr bwMode="auto">
            <a:xfrm>
              <a:off x="260646" y="2775148"/>
              <a:ext cx="6368754" cy="576064"/>
            </a:xfrm>
            <a:prstGeom prst="rect">
              <a:avLst/>
            </a:prstGeom>
            <a:ln>
              <a:noFill/>
            </a:ln>
          </p:spPr>
          <p:txBody>
            <a:bodyPr lIns="0" tIns="0" rIns="18288" bIns="0" anchor="b"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342900" indent="-342900">
                <a:buFont typeface="Arial"/>
                <a:buChar char="•"/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</a:rPr>
                <a:t>A,B are random </a:t>
              </a: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  <a:sym typeface="Wingdings"/>
                </a:rPr>
                <a:t></a:t>
              </a:r>
              <a:endParaRPr lang="en-US" sz="2200" dirty="0">
                <a:solidFill>
                  <a:prstClr val="black"/>
                </a:solidFill>
                <a:latin typeface="+mj-lt"/>
                <a:cs typeface="Comic Sans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0650" y="1757363"/>
            <a:ext cx="8959550" cy="622102"/>
            <a:chOff x="260650" y="2471936"/>
            <a:chExt cx="8959550" cy="622102"/>
          </a:xfrm>
        </p:grpSpPr>
        <p:sp>
          <p:nvSpPr>
            <p:cNvPr id="35" name="Title 1"/>
            <p:cNvSpPr txBox="1">
              <a:spLocks/>
            </p:cNvSpPr>
            <p:nvPr/>
          </p:nvSpPr>
          <p:spPr bwMode="auto">
            <a:xfrm>
              <a:off x="260650" y="2471936"/>
              <a:ext cx="8959550" cy="576064"/>
            </a:xfrm>
            <a:prstGeom prst="rect">
              <a:avLst/>
            </a:prstGeom>
            <a:ln>
              <a:noFill/>
            </a:ln>
          </p:spPr>
          <p:txBody>
            <a:bodyPr lIns="0" tIns="0" rIns="18288" bIns="0" anchor="b"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342900" indent="-342900">
                <a:buFont typeface="Arial"/>
                <a:buChar char="•"/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+mj-lt"/>
                  <a:sym typeface="Wingdings"/>
                </a:rPr>
                <a:t>                 A,B </a:t>
              </a: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</a:rPr>
                <a:t>are contained in (affine shifts of) dual </a:t>
              </a: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</a:rPr>
                <a:t>spaces </a:t>
              </a:r>
              <a:endParaRPr lang="en-US" sz="2200" dirty="0">
                <a:solidFill>
                  <a:prstClr val="black"/>
                </a:solidFill>
                <a:latin typeface="+mj-lt"/>
                <a:cs typeface="Comic Sans MS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418684"/>
                </p:ext>
              </p:extLst>
            </p:nvPr>
          </p:nvGraphicFramePr>
          <p:xfrm>
            <a:off x="533400" y="2743200"/>
            <a:ext cx="1296988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34" name="Equation" r:id="rId14" imgW="736600" imgH="203200" progId="Equation.DSMT4">
                    <p:embed/>
                  </p:oleObj>
                </mc:Choice>
                <mc:Fallback>
                  <p:oleObj name="Equation" r:id="rId14" imgW="736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743200"/>
                          <a:ext cx="1296988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</a:rPr>
              <a:t>Approximate </a:t>
            </a:r>
            <a:r>
              <a:rPr lang="en-US" sz="3600" dirty="0" smtClean="0">
                <a:solidFill>
                  <a:srgbClr val="000090"/>
                </a:solidFill>
              </a:rPr>
              <a:t>Duality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62887" y="3801333"/>
            <a:ext cx="2261713" cy="1685067"/>
            <a:chOff x="4673859" y="3767463"/>
            <a:chExt cx="2261713" cy="1685067"/>
          </a:xfrm>
        </p:grpSpPr>
        <p:sp>
          <p:nvSpPr>
            <p:cNvPr id="7" name="Rectangle 6"/>
            <p:cNvSpPr/>
            <p:nvPr/>
          </p:nvSpPr>
          <p:spPr bwMode="auto">
            <a:xfrm rot="350924">
              <a:off x="4673859" y="4304626"/>
              <a:ext cx="2261713" cy="619140"/>
            </a:xfrm>
            <a:prstGeom prst="rect">
              <a:avLst/>
            </a:prstGeom>
            <a:solidFill>
              <a:srgbClr val="D79392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4910047">
              <a:off x="4981459" y="4312865"/>
              <a:ext cx="1685067" cy="594264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3428" y="3881970"/>
            <a:ext cx="2133600" cy="1562100"/>
            <a:chOff x="4724400" y="3848100"/>
            <a:chExt cx="2133600" cy="1562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724400" y="4495800"/>
              <a:ext cx="2133600" cy="228600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16200000">
              <a:off x="5067300" y="4495800"/>
              <a:ext cx="1562100" cy="266700"/>
            </a:xfrm>
            <a:prstGeom prst="rect">
              <a:avLst/>
            </a:prstGeom>
            <a:solidFill>
              <a:srgbClr val="269F27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1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219200"/>
            <a:ext cx="7674463" cy="509588"/>
            <a:chOff x="319088" y="1808460"/>
            <a:chExt cx="7674463" cy="509588"/>
          </a:xfrm>
        </p:grpSpPr>
        <p:sp>
          <p:nvSpPr>
            <p:cNvPr id="8220" name="TextBox 11"/>
            <p:cNvSpPr txBox="1">
              <a:spLocks noChangeArrowheads="1"/>
            </p:cNvSpPr>
            <p:nvPr/>
          </p:nvSpPr>
          <p:spPr bwMode="auto">
            <a:xfrm>
              <a:off x="319088" y="1824335"/>
              <a:ext cx="51133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8000"/>
                  </a:solidFill>
                  <a:latin typeface="+mj-lt"/>
                </a:rPr>
                <a:t>Duality measure:</a:t>
              </a:r>
              <a:endParaRPr lang="he-IL" sz="2200" dirty="0">
                <a:solidFill>
                  <a:srgbClr val="008000"/>
                </a:solidFill>
                <a:latin typeface="+mj-lt"/>
              </a:endParaRPr>
            </a:p>
          </p:txBody>
        </p:sp>
        <p:graphicFrame>
          <p:nvGraphicFramePr>
            <p:cNvPr id="819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040803"/>
                </p:ext>
              </p:extLst>
            </p:nvPr>
          </p:nvGraphicFramePr>
          <p:xfrm>
            <a:off x="2669076" y="1808460"/>
            <a:ext cx="5324475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502" name="Equation" r:id="rId4" imgW="3149600" imgH="292100" progId="Equation.DSMT4">
                    <p:embed/>
                  </p:oleObj>
                </mc:Choice>
                <mc:Fallback>
                  <p:oleObj name="Equation" r:id="rId4" imgW="31496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076" y="1808460"/>
                          <a:ext cx="5324475" cy="509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3429000" y="1852811"/>
            <a:ext cx="4565932" cy="5760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457200" indent="-457200">
              <a:defRPr/>
            </a:pP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350" y="2911988"/>
            <a:ext cx="9036050" cy="662641"/>
            <a:chOff x="215900" y="3325159"/>
            <a:chExt cx="9036050" cy="662641"/>
          </a:xfrm>
        </p:grpSpPr>
        <p:grpSp>
          <p:nvGrpSpPr>
            <p:cNvPr id="8213" name="Group 5"/>
            <p:cNvGrpSpPr>
              <a:grpSpLocks/>
            </p:cNvGrpSpPr>
            <p:nvPr/>
          </p:nvGrpSpPr>
          <p:grpSpPr bwMode="auto">
            <a:xfrm>
              <a:off x="215900" y="3325159"/>
              <a:ext cx="9036050" cy="661988"/>
              <a:chOff x="216024" y="3515659"/>
              <a:chExt cx="9036496" cy="661988"/>
            </a:xfrm>
          </p:grpSpPr>
          <p:sp>
            <p:nvSpPr>
              <p:cNvPr id="36" name="Title 1"/>
              <p:cNvSpPr txBox="1">
                <a:spLocks/>
              </p:cNvSpPr>
              <p:nvPr/>
            </p:nvSpPr>
            <p:spPr>
              <a:xfrm>
                <a:off x="216024" y="3515659"/>
                <a:ext cx="9036496" cy="57606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18288" bIns="0" anchor="b"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prstMaterial="flat">
                  <a:bevelT w="38100" h="38100"/>
                  <a:contourClr>
                    <a:schemeClr val="tx2"/>
                  </a:contourClr>
                </a:sp3d>
              </a:bodyPr>
              <a:lstStyle/>
              <a:p>
                <a:pPr marL="457200" indent="-457200">
                  <a:defRPr/>
                </a:pPr>
                <a:r>
                  <a:rPr lang="en-US" sz="2600" dirty="0">
                    <a:solidFill>
                      <a:srgbClr val="008000"/>
                    </a:solidFill>
                    <a:latin typeface="+mj-lt"/>
                  </a:rPr>
                  <a:t>  </a:t>
                </a:r>
              </a:p>
              <a:p>
                <a:pPr>
                  <a:defRPr/>
                </a:pP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</a:rPr>
                  <a:t>Question:            </a:t>
                </a:r>
                <a:r>
                  <a:rPr lang="en-US" sz="2200" dirty="0">
                    <a:solidFill>
                      <a:srgbClr val="008000"/>
                    </a:solidFill>
                    <a:latin typeface="+mj-lt"/>
                  </a:rPr>
                  <a:t>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</a:rPr>
                  <a:t>      </a:t>
                </a:r>
                <a:r>
                  <a:rPr lang="en-US" sz="2200" dirty="0" smtClean="0">
                    <a:latin typeface="+mj-lt"/>
                    <a:sym typeface="Wingdings"/>
                  </a:rPr>
                  <a:t></a:t>
                </a:r>
                <a:endParaRPr lang="en-US" sz="2200" dirty="0">
                  <a:latin typeface="+mj-lt"/>
                </a:endParaRPr>
              </a:p>
            </p:txBody>
          </p:sp>
          <p:graphicFrame>
            <p:nvGraphicFramePr>
              <p:cNvPr id="8216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9107018"/>
                  </p:ext>
                </p:extLst>
              </p:nvPr>
            </p:nvGraphicFramePr>
            <p:xfrm>
              <a:off x="1479736" y="3825222"/>
              <a:ext cx="1371668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0503" name="Equation" r:id="rId6" imgW="812800" imgH="203200" progId="Equation.DSMT4">
                      <p:embed/>
                    </p:oleObj>
                  </mc:Choice>
                  <mc:Fallback>
                    <p:oleObj name="Equation" r:id="rId6" imgW="8128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9736" y="3825222"/>
                            <a:ext cx="1371668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308350" y="3378638"/>
              <a:ext cx="5791200" cy="609162"/>
              <a:chOff x="3649100" y="3317379"/>
              <a:chExt cx="5791200" cy="609162"/>
            </a:xfrm>
          </p:grpSpPr>
          <p:sp>
            <p:nvSpPr>
              <p:cNvPr id="40" name="Title 1"/>
              <p:cNvSpPr txBox="1">
                <a:spLocks/>
              </p:cNvSpPr>
              <p:nvPr/>
            </p:nvSpPr>
            <p:spPr bwMode="auto">
              <a:xfrm>
                <a:off x="4197068" y="3317379"/>
                <a:ext cx="5243232" cy="57606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18288" bIns="0" anchor="b"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prstMaterial="flat">
                  <a:bevelT w="38100" h="38100"/>
                  <a:contourClr>
                    <a:schemeClr val="tx2"/>
                  </a:contourClr>
                </a:sp3d>
              </a:bodyPr>
              <a:lstStyle/>
              <a:p>
                <a:pPr marL="457200" indent="-457200"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</a:t>
                </a:r>
              </a:p>
              <a:p>
                <a:pPr>
                  <a:defRPr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en-US" sz="2200" dirty="0" smtClean="0">
                    <a:solidFill>
                      <a:prstClr val="black"/>
                    </a:solidFill>
                    <a:latin typeface="+mj-lt"/>
                  </a:rPr>
                  <a:t>            for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+mj-lt"/>
                  </a:rPr>
                  <a:t>large                   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+mj-lt"/>
                  </a:rPr>
                  <a:t>?</a:t>
                </a:r>
                <a:endParaRPr lang="en-US" sz="2200" dirty="0">
                  <a:solidFill>
                    <a:srgbClr val="7030A0"/>
                  </a:solidFill>
                  <a:latin typeface="+mj-lt"/>
                </a:endParaRPr>
              </a:p>
            </p:txBody>
          </p:sp>
          <p:graphicFrame>
            <p:nvGraphicFramePr>
              <p:cNvPr id="8218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5651891"/>
                  </p:ext>
                </p:extLst>
              </p:nvPr>
            </p:nvGraphicFramePr>
            <p:xfrm>
              <a:off x="3649100" y="3574116"/>
              <a:ext cx="13716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0504" name="Equation" r:id="rId8" imgW="812800" imgH="203200" progId="Equation.DSMT4">
                      <p:embed/>
                    </p:oleObj>
                  </mc:Choice>
                  <mc:Fallback>
                    <p:oleObj name="Equation" r:id="rId8" imgW="8128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9100" y="3574116"/>
                            <a:ext cx="1371600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563176"/>
                  </p:ext>
                </p:extLst>
              </p:nvPr>
            </p:nvGraphicFramePr>
            <p:xfrm>
              <a:off x="6177988" y="3574802"/>
              <a:ext cx="1585912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0505" name="Equation" r:id="rId10" imgW="939800" imgH="190500" progId="Equation.DSMT4">
                      <p:embed/>
                    </p:oleObj>
                  </mc:Choice>
                  <mc:Fallback>
                    <p:oleObj name="Equation" r:id="rId10" imgW="9398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7988" y="3574802"/>
                            <a:ext cx="1585912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/>
          <p:cNvGrpSpPr/>
          <p:nvPr/>
        </p:nvGrpSpPr>
        <p:grpSpPr>
          <a:xfrm>
            <a:off x="260646" y="2209800"/>
            <a:ext cx="6368754" cy="609600"/>
            <a:chOff x="260646" y="2775148"/>
            <a:chExt cx="6368754" cy="609600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944875"/>
                </p:ext>
              </p:extLst>
            </p:nvPr>
          </p:nvGraphicFramePr>
          <p:xfrm>
            <a:off x="3078162" y="3033911"/>
            <a:ext cx="134143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506" name="Equation" r:id="rId12" imgW="762000" imgH="203200" progId="Equation.DSMT4">
                    <p:embed/>
                  </p:oleObj>
                </mc:Choice>
                <mc:Fallback>
                  <p:oleObj name="Equation" r:id="rId12" imgW="762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162" y="3033911"/>
                          <a:ext cx="1341438" cy="350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itle 1"/>
            <p:cNvSpPr txBox="1">
              <a:spLocks/>
            </p:cNvSpPr>
            <p:nvPr/>
          </p:nvSpPr>
          <p:spPr bwMode="auto">
            <a:xfrm>
              <a:off x="260646" y="2775148"/>
              <a:ext cx="6368754" cy="576064"/>
            </a:xfrm>
            <a:prstGeom prst="rect">
              <a:avLst/>
            </a:prstGeom>
            <a:ln>
              <a:noFill/>
            </a:ln>
          </p:spPr>
          <p:txBody>
            <a:bodyPr lIns="0" tIns="0" rIns="18288" bIns="0" anchor="b"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342900" indent="-342900">
                <a:buFont typeface="Arial"/>
                <a:buChar char="•"/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</a:rPr>
                <a:t>A,B are random </a:t>
              </a: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  <a:sym typeface="Wingdings"/>
                </a:rPr>
                <a:t></a:t>
              </a:r>
              <a:endParaRPr lang="en-US" sz="2200" dirty="0">
                <a:solidFill>
                  <a:prstClr val="black"/>
                </a:solidFill>
                <a:latin typeface="+mj-lt"/>
                <a:cs typeface="Comic Sans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0650" y="1757363"/>
            <a:ext cx="8959550" cy="622102"/>
            <a:chOff x="260650" y="2471936"/>
            <a:chExt cx="8959550" cy="622102"/>
          </a:xfrm>
        </p:grpSpPr>
        <p:sp>
          <p:nvSpPr>
            <p:cNvPr id="35" name="Title 1"/>
            <p:cNvSpPr txBox="1">
              <a:spLocks/>
            </p:cNvSpPr>
            <p:nvPr/>
          </p:nvSpPr>
          <p:spPr bwMode="auto">
            <a:xfrm>
              <a:off x="260650" y="2471936"/>
              <a:ext cx="8959550" cy="576064"/>
            </a:xfrm>
            <a:prstGeom prst="rect">
              <a:avLst/>
            </a:prstGeom>
            <a:ln>
              <a:noFill/>
            </a:ln>
          </p:spPr>
          <p:txBody>
            <a:bodyPr lIns="0" tIns="0" rIns="18288" bIns="0" anchor="b"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342900" indent="-342900">
                <a:buFont typeface="Arial"/>
                <a:buChar char="•"/>
                <a:defRPr/>
              </a:pPr>
              <a:r>
                <a:rPr lang="en-US" sz="2200" dirty="0" smtClean="0">
                  <a:solidFill>
                    <a:prstClr val="black"/>
                  </a:solidFill>
                  <a:latin typeface="+mj-lt"/>
                  <a:sym typeface="Wingdings"/>
                </a:rPr>
                <a:t>                 A,B </a:t>
              </a:r>
              <a:r>
                <a:rPr lang="en-US" sz="2200" dirty="0" smtClean="0">
                  <a:solidFill>
                    <a:prstClr val="black"/>
                  </a:solidFill>
                  <a:latin typeface="+mj-lt"/>
                  <a:cs typeface="Comic Sans MS"/>
                </a:rPr>
                <a:t>are contained in (affine shifts of) dual spaces. </a:t>
              </a:r>
              <a:endParaRPr lang="en-US" sz="2200" dirty="0">
                <a:solidFill>
                  <a:prstClr val="black"/>
                </a:solidFill>
                <a:latin typeface="+mj-lt"/>
                <a:cs typeface="Comic Sans MS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24435"/>
                </p:ext>
              </p:extLst>
            </p:nvPr>
          </p:nvGraphicFramePr>
          <p:xfrm>
            <a:off x="533400" y="2743200"/>
            <a:ext cx="1296988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507" name="Equation" r:id="rId14" imgW="736600" imgH="203200" progId="Equation.DSMT4">
                    <p:embed/>
                  </p:oleObj>
                </mc:Choice>
                <mc:Fallback>
                  <p:oleObj name="Equation" r:id="rId14" imgW="736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743200"/>
                          <a:ext cx="1296988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177800" y="5384799"/>
            <a:ext cx="8128000" cy="1244601"/>
            <a:chOff x="254000" y="4572000"/>
            <a:chExt cx="8128000" cy="1244601"/>
          </a:xfrm>
        </p:grpSpPr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254000" y="4572000"/>
              <a:ext cx="8128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err="1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Thm</a:t>
              </a:r>
              <a:r>
                <a:rPr lang="en-US" sz="2200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. 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[BenSasson</a:t>
              </a:r>
              <a:r>
                <a:rPr lang="en-US" sz="2200" dirty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-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RonZewi11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]</a:t>
              </a:r>
              <a:r>
                <a:rPr lang="en-US" sz="2200" dirty="0" smtClean="0">
                  <a:solidFill>
                    <a:srgbClr val="FF9933"/>
                  </a:solidFill>
                  <a:latin typeface="+mj-lt"/>
                  <a:cs typeface="Times New Roman" pitchFamily="18" charset="0"/>
                </a:rPr>
                <a:t>        </a:t>
              </a:r>
              <a:endParaRPr lang="en-US" sz="2200" dirty="0">
                <a:solidFill>
                  <a:srgbClr val="FF9933"/>
                </a:solidFill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5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003081"/>
                </p:ext>
              </p:extLst>
            </p:nvPr>
          </p:nvGraphicFramePr>
          <p:xfrm>
            <a:off x="1724025" y="5032376"/>
            <a:ext cx="6054725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508" name="Equation" r:id="rId16" imgW="3517900" imgH="444500" progId="Equation.DSMT4">
                    <p:embed/>
                  </p:oleObj>
                </mc:Choice>
                <mc:Fallback>
                  <p:oleObj name="Equation" r:id="rId16" imgW="35179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025" y="5032376"/>
                          <a:ext cx="6054725" cy="7842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</a:rPr>
              <a:t>Approximate </a:t>
            </a:r>
            <a:r>
              <a:rPr lang="en-US" sz="3600" dirty="0" smtClean="0">
                <a:solidFill>
                  <a:srgbClr val="000090"/>
                </a:solidFill>
              </a:rPr>
              <a:t>Duality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62887" y="3801333"/>
            <a:ext cx="2261713" cy="1685067"/>
            <a:chOff x="4673859" y="3767463"/>
            <a:chExt cx="2261713" cy="1685067"/>
          </a:xfrm>
        </p:grpSpPr>
        <p:sp>
          <p:nvSpPr>
            <p:cNvPr id="34" name="Rectangle 33"/>
            <p:cNvSpPr/>
            <p:nvPr/>
          </p:nvSpPr>
          <p:spPr bwMode="auto">
            <a:xfrm rot="350924">
              <a:off x="4673859" y="4304626"/>
              <a:ext cx="2261713" cy="619140"/>
            </a:xfrm>
            <a:prstGeom prst="rect">
              <a:avLst/>
            </a:prstGeom>
            <a:solidFill>
              <a:srgbClr val="D79392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4910047">
              <a:off x="4981459" y="4312865"/>
              <a:ext cx="1685067" cy="594264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13428" y="3881970"/>
            <a:ext cx="2133600" cy="1562100"/>
            <a:chOff x="4724400" y="3848100"/>
            <a:chExt cx="2133600" cy="15621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724400" y="4495800"/>
              <a:ext cx="2133600" cy="228600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6200000">
              <a:off x="5067300" y="4495800"/>
              <a:ext cx="1562100" cy="266700"/>
            </a:xfrm>
            <a:prstGeom prst="rect">
              <a:avLst/>
            </a:prstGeom>
            <a:solidFill>
              <a:srgbClr val="269F27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8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90"/>
                </a:solidFill>
              </a:rPr>
              <a:t>Approximate </a:t>
            </a:r>
            <a:r>
              <a:rPr lang="en-US" sz="3600" dirty="0" smtClean="0">
                <a:solidFill>
                  <a:srgbClr val="000090"/>
                </a:solidFill>
              </a:rPr>
              <a:t>Duality </a:t>
            </a:r>
            <a:r>
              <a:rPr lang="en-US" sz="3600" dirty="0">
                <a:solidFill>
                  <a:srgbClr val="000090"/>
                </a:solidFill>
              </a:rPr>
              <a:t>C</a:t>
            </a:r>
            <a:r>
              <a:rPr lang="en-US" sz="3600" dirty="0" smtClean="0">
                <a:solidFill>
                  <a:srgbClr val="000090"/>
                </a:solidFill>
              </a:rPr>
              <a:t>onjecture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3429000" y="2964084"/>
            <a:ext cx="4565932" cy="5760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457200" indent="-457200">
              <a:defRPr/>
            </a:pP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52400" y="838200"/>
            <a:ext cx="8763000" cy="1280891"/>
            <a:chOff x="254000" y="4572000"/>
            <a:chExt cx="8763000" cy="1280891"/>
          </a:xfrm>
        </p:grpSpPr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54000" y="4572000"/>
              <a:ext cx="8763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err="1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Thm</a:t>
              </a:r>
              <a:r>
                <a:rPr lang="en-US" sz="2200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. 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[BenSasson</a:t>
              </a:r>
              <a:r>
                <a:rPr lang="en-US" sz="2200" dirty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-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Lovett-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RonZewi12</a:t>
              </a:r>
              <a:r>
                <a:rPr lang="en-US" sz="2200" dirty="0" smtClean="0">
                  <a:solidFill>
                    <a:srgbClr val="660066"/>
                  </a:solidFill>
                  <a:latin typeface="+mj-lt"/>
                  <a:cs typeface="Times New Roman" pitchFamily="18" charset="0"/>
                </a:rPr>
                <a:t>]  </a:t>
              </a:r>
              <a:r>
                <a:rPr lang="en-US" sz="22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Assuming </a:t>
              </a:r>
              <a:r>
                <a:rPr lang="en-US" sz="22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PFR conjecture,</a:t>
              </a:r>
              <a:endParaRPr lang="en-US" sz="2200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59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829635"/>
                </p:ext>
              </p:extLst>
            </p:nvPr>
          </p:nvGraphicFramePr>
          <p:xfrm>
            <a:off x="1874838" y="5068666"/>
            <a:ext cx="6340475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02" name="Equation" r:id="rId4" imgW="3683000" imgH="444500" progId="Equation.DSMT4">
                    <p:embed/>
                  </p:oleObj>
                </mc:Choice>
                <mc:Fallback>
                  <p:oleObj name="Equation" r:id="rId4" imgW="36830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5068666"/>
                          <a:ext cx="6340475" cy="7842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01600" y="2007513"/>
            <a:ext cx="8128000" cy="1138912"/>
            <a:chOff x="254000" y="4279004"/>
            <a:chExt cx="8128000" cy="1138912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254000" y="4279004"/>
              <a:ext cx="8128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Approximate duality </a:t>
              </a:r>
              <a:r>
                <a:rPr lang="en-US" sz="2200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conjecture: </a:t>
              </a:r>
              <a:endParaRPr lang="en-US" sz="2200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  <p:graphicFrame>
          <p:nvGraphicFramePr>
            <p:cNvPr id="62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651312"/>
                </p:ext>
              </p:extLst>
            </p:nvPr>
          </p:nvGraphicFramePr>
          <p:xfrm>
            <a:off x="1866900" y="4633691"/>
            <a:ext cx="6061075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03" name="Equation" r:id="rId6" imgW="3517900" imgH="444500" progId="Equation.DSMT4">
                    <p:embed/>
                  </p:oleObj>
                </mc:Choice>
                <mc:Fallback>
                  <p:oleObj name="Equation" r:id="rId6" imgW="35179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4633691"/>
                          <a:ext cx="6061075" cy="7842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-609600" y="3419697"/>
            <a:ext cx="8915400" cy="466503"/>
            <a:chOff x="-457200" y="2468328"/>
            <a:chExt cx="8915400" cy="466503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-457200" y="2503944"/>
              <a:ext cx="8915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085850" lvl="1" indent="-342900" eaLnBrk="1" hangingPunct="1">
                <a:spcBef>
                  <a:spcPct val="50000"/>
                </a:spcBef>
                <a:buFont typeface="Arial"/>
                <a:buChar char="•"/>
              </a:pPr>
              <a:r>
                <a:rPr lang="en-US" sz="22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Tight for A=B=all vectors of hamming weight       .      </a:t>
              </a:r>
            </a:p>
          </p:txBody>
        </p:sp>
        <p:graphicFrame>
          <p:nvGraphicFramePr>
            <p:cNvPr id="6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0358378"/>
                </p:ext>
              </p:extLst>
            </p:nvPr>
          </p:nvGraphicFramePr>
          <p:xfrm>
            <a:off x="6188075" y="2468328"/>
            <a:ext cx="57943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04" name="Equation" r:id="rId8" imgW="342900" imgH="241300" progId="Equation.DSMT4">
                    <p:embed/>
                  </p:oleObj>
                </mc:Choice>
                <mc:Fallback>
                  <p:oleObj name="Equation" r:id="rId8" imgW="3429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8075" y="2468328"/>
                          <a:ext cx="579438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-609600" y="3871691"/>
            <a:ext cx="8915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085850" lvl="1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Implied by stronger PFR-type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conjectures  </a:t>
            </a:r>
            <a:endParaRPr lang="en-US" sz="2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609600" y="4934577"/>
            <a:ext cx="9982200" cy="169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indent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Applications in </a:t>
            </a:r>
            <a:r>
              <a:rPr lang="en-US" sz="220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complexity theory: </a:t>
            </a:r>
            <a:endParaRPr lang="en-US" sz="2200" dirty="0">
              <a:solidFill>
                <a:srgbClr val="008000"/>
              </a:solidFill>
              <a:latin typeface="+mj-lt"/>
              <a:cs typeface="Times New Roman" pitchFamily="18" charset="0"/>
            </a:endParaRPr>
          </a:p>
          <a:p>
            <a:pPr marL="1085850" lvl="1" indent="-342900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Construction of two-source extractors 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[BenSasson-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RonZewi11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]</a:t>
            </a:r>
            <a:r>
              <a:rPr lang="en-US" sz="2200" dirty="0" smtClean="0">
                <a:solidFill>
                  <a:srgbClr val="FF99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1085850" lvl="1" indent="-342900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R</a:t>
            </a:r>
            <a:r>
              <a:rPr lang="en-US" sz="2200" dirty="0" smtClean="0">
                <a:latin typeface="+mj-lt"/>
                <a:cs typeface="Times New Roman" pitchFamily="18" charset="0"/>
              </a:rPr>
              <a:t>elating rank to communication complexity</a:t>
            </a:r>
            <a:r>
              <a:rPr lang="en-US" sz="2200" dirty="0" smtClean="0">
                <a:solidFill>
                  <a:srgbClr val="FF99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[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BLR12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]</a:t>
            </a:r>
            <a:r>
              <a:rPr lang="en-US" sz="2200" dirty="0" smtClean="0">
                <a:solidFill>
                  <a:srgbClr val="FF99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1085850" lvl="1" indent="-342900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Lower bounds on matching vector codes</a:t>
            </a:r>
            <a:r>
              <a:rPr lang="en-US" sz="2200" dirty="0" smtClean="0">
                <a:solidFill>
                  <a:srgbClr val="FF99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[Bhowmick-Dvir-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Lovett13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]</a:t>
            </a:r>
            <a:endParaRPr lang="en-US" sz="2200" dirty="0">
              <a:solidFill>
                <a:srgbClr val="66006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609600" y="4267200"/>
            <a:ext cx="9601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085850" lvl="1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Provable variant over 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reals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+mj-lt"/>
                <a:cs typeface="Times New Roman" pitchFamily="18" charset="0"/>
              </a:rPr>
              <a:t>[Lovett14]</a:t>
            </a:r>
            <a:endParaRPr lang="en-US" sz="2200" dirty="0">
              <a:solidFill>
                <a:srgbClr val="FF9933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" y="-76200"/>
            <a:ext cx="8839200" cy="1143000"/>
            <a:chOff x="762000" y="-76200"/>
            <a:chExt cx="8839200" cy="1143000"/>
          </a:xfrm>
        </p:grpSpPr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762000" y="-76200"/>
              <a:ext cx="88392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000" dirty="0" smtClean="0">
                  <a:solidFill>
                    <a:schemeClr val="accent2"/>
                  </a:solidFill>
                </a:rPr>
                <a:t>-attack over Binary </a:t>
              </a:r>
              <a:r>
                <a:rPr lang="en-US" sz="3000" dirty="0">
                  <a:solidFill>
                    <a:schemeClr val="accent2"/>
                  </a:solidFill>
                </a:rPr>
                <a:t>F</a:t>
              </a:r>
              <a:r>
                <a:rPr lang="en-US" sz="3000" dirty="0" smtClean="0">
                  <a:solidFill>
                    <a:schemeClr val="accent2"/>
                  </a:solidFill>
                </a:rPr>
                <a:t>ield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834714"/>
                </p:ext>
              </p:extLst>
            </p:nvPr>
          </p:nvGraphicFramePr>
          <p:xfrm>
            <a:off x="2362200" y="180975"/>
            <a:ext cx="8159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735" name="Equation" r:id="rId4" imgW="381000" imgH="266700" progId="Equation.DSMT4">
                    <p:embed/>
                  </p:oleObj>
                </mc:Choice>
                <mc:Fallback>
                  <p:oleObj name="Equation" r:id="rId4" imgW="3810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180975"/>
                          <a:ext cx="815975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3429000" y="1295400"/>
            <a:ext cx="2261713" cy="1685067"/>
            <a:chOff x="4673859" y="3767463"/>
            <a:chExt cx="2261713" cy="1685067"/>
          </a:xfrm>
        </p:grpSpPr>
        <p:sp>
          <p:nvSpPr>
            <p:cNvPr id="35" name="Rectangle 34"/>
            <p:cNvSpPr/>
            <p:nvPr/>
          </p:nvSpPr>
          <p:spPr bwMode="auto">
            <a:xfrm rot="350924">
              <a:off x="4673859" y="4304626"/>
              <a:ext cx="2261713" cy="619140"/>
            </a:xfrm>
            <a:prstGeom prst="rect">
              <a:avLst/>
            </a:prstGeom>
            <a:solidFill>
              <a:srgbClr val="D79392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4910047">
              <a:off x="4981459" y="4312865"/>
              <a:ext cx="1685067" cy="594264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9541" y="1376037"/>
            <a:ext cx="2133600" cy="1562100"/>
            <a:chOff x="4724400" y="3848100"/>
            <a:chExt cx="2133600" cy="15621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724400" y="4605662"/>
              <a:ext cx="2133600" cy="118737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6200000">
              <a:off x="5156329" y="4584829"/>
              <a:ext cx="1562100" cy="88641"/>
            </a:xfrm>
            <a:prstGeom prst="rect">
              <a:avLst/>
            </a:prstGeom>
            <a:solidFill>
              <a:srgbClr val="269F27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84880" y="1356360"/>
            <a:ext cx="2001520" cy="1424940"/>
            <a:chOff x="4856480" y="3985260"/>
            <a:chExt cx="2001520" cy="142494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856480" y="4615180"/>
              <a:ext cx="2001520" cy="109219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16200000">
              <a:off x="5167501" y="4659759"/>
              <a:ext cx="1424940" cy="75942"/>
            </a:xfrm>
            <a:prstGeom prst="rect">
              <a:avLst/>
            </a:prstGeom>
            <a:solidFill>
              <a:srgbClr val="269F27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7600" y="1623060"/>
            <a:ext cx="1925320" cy="1272540"/>
            <a:chOff x="4932680" y="3985260"/>
            <a:chExt cx="1925320" cy="127254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932680" y="4615180"/>
              <a:ext cx="1925320" cy="109220"/>
            </a:xfrm>
            <a:prstGeom prst="rect">
              <a:avLst/>
            </a:prstGeom>
            <a:solidFill>
              <a:srgbClr val="FF660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rot="16200000">
              <a:off x="5246241" y="4586099"/>
              <a:ext cx="1272540" cy="70862"/>
            </a:xfrm>
            <a:prstGeom prst="rect">
              <a:avLst/>
            </a:prstGeom>
            <a:solidFill>
              <a:srgbClr val="269F27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3352800"/>
          </a:xfrm>
        </p:spPr>
        <p:txBody>
          <a:bodyPr/>
          <a:lstStyle/>
          <a:p>
            <a:r>
              <a:rPr lang="en-US" sz="2800" dirty="0" smtClean="0"/>
              <a:t>Either </a:t>
            </a:r>
            <a:r>
              <a:rPr lang="is-IS" sz="2800" dirty="0" smtClean="0">
                <a:solidFill>
                  <a:srgbClr val="008000"/>
                </a:solidFill>
              </a:rPr>
              <a:t>μ</a:t>
            </a:r>
            <a:r>
              <a:rPr lang="is-IS" sz="2800" dirty="0" smtClean="0"/>
              <a:t> or </a:t>
            </a:r>
            <a:r>
              <a:rPr lang="is-IS" sz="2800" dirty="0" smtClean="0">
                <a:solidFill>
                  <a:srgbClr val="FF0000"/>
                </a:solidFill>
              </a:rPr>
              <a:t>μ’ </a:t>
            </a:r>
            <a:r>
              <a:rPr lang="is-IS" sz="2800" dirty="0" smtClean="0"/>
              <a:t>have a dense core which is covered by “few” </a:t>
            </a:r>
            <a:r>
              <a:rPr lang="en-US" sz="2800" dirty="0" smtClean="0"/>
              <a:t>low-dimensional affine spaces</a:t>
            </a:r>
          </a:p>
          <a:p>
            <a:pPr lvl="1"/>
            <a:r>
              <a:rPr lang="en-US" sz="2400" dirty="0" smtClean="0"/>
              <a:t>Attack either </a:t>
            </a:r>
            <a:r>
              <a:rPr lang="en-US" sz="2400" dirty="0" err="1" smtClean="0">
                <a:solidFill>
                  <a:srgbClr val="008000"/>
                </a:solidFill>
              </a:rPr>
              <a:t>pk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dirty="0" err="1" smtClean="0">
                <a:solidFill>
                  <a:srgbClr val="FF0000"/>
                </a:solidFill>
              </a:rPr>
              <a:t>ct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via brute force + linear algebra</a:t>
            </a:r>
          </a:p>
          <a:p>
            <a:r>
              <a:rPr lang="en-US" sz="2800" dirty="0" smtClean="0"/>
              <a:t>Technicalities</a:t>
            </a:r>
          </a:p>
          <a:p>
            <a:pPr lvl="1"/>
            <a:r>
              <a:rPr lang="en-US" sz="2400" dirty="0" smtClean="0"/>
              <a:t>Reduce “weighted” version of approximate duality conjecture to </a:t>
            </a:r>
            <a:r>
              <a:rPr lang="en-US" sz="2400" dirty="0" err="1" smtClean="0"/>
              <a:t>unweighed</a:t>
            </a:r>
            <a:r>
              <a:rPr lang="en-US" sz="2400" dirty="0" smtClean="0"/>
              <a:t> version</a:t>
            </a:r>
          </a:p>
          <a:p>
            <a:pPr lvl="1"/>
            <a:r>
              <a:rPr lang="en-US" sz="2400" dirty="0" smtClean="0"/>
              <a:t>Deal with false positives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55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196127"/>
            <a:ext cx="8382000" cy="439779"/>
            <a:chOff x="152400" y="905508"/>
            <a:chExt cx="8382000" cy="439779"/>
          </a:xfrm>
        </p:grpSpPr>
        <p:sp>
          <p:nvSpPr>
            <p:cNvPr id="3" name="TextBox 1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382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457200" indent="-457200" eaLnBrk="1" hangingPunct="1">
                <a:buFont typeface="Arial"/>
                <a:buChar char="•"/>
              </a:pPr>
              <a:r>
                <a:rPr lang="en-US" sz="2200" dirty="0" smtClean="0">
                  <a:latin typeface="+mn-lt"/>
                </a:rPr>
                <a:t>          -secure noise distributions over binary field? </a:t>
              </a:r>
              <a:endParaRPr lang="he-IL" sz="2200" dirty="0">
                <a:solidFill>
                  <a:srgbClr val="FF9933"/>
                </a:solidFill>
                <a:latin typeface="+mn-lt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223152"/>
                </p:ext>
              </p:extLst>
            </p:nvPr>
          </p:nvGraphicFramePr>
          <p:xfrm>
            <a:off x="620713" y="905508"/>
            <a:ext cx="903287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4501" name="Equation" r:id="rId4" imgW="546100" imgH="215900" progId="Equation.DSMT4">
                    <p:embed/>
                  </p:oleObj>
                </mc:Choice>
                <mc:Fallback>
                  <p:oleObj name="Equation" r:id="rId4" imgW="5461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13" y="905508"/>
                          <a:ext cx="903287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52400" y="1747311"/>
            <a:ext cx="838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Approximate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duality conjecture</a:t>
            </a:r>
            <a:endParaRPr lang="he-IL" sz="22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304800" y="2542865"/>
            <a:ext cx="4038600" cy="1862554"/>
            <a:chOff x="762000" y="1905000"/>
            <a:chExt cx="4038600" cy="1862554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209800" y="2159913"/>
              <a:ext cx="762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+mn-lt"/>
                </a:rPr>
                <a:t>True</a:t>
              </a:r>
              <a:endParaRPr lang="he-IL" sz="2200" dirty="0">
                <a:latin typeface="+mn-lt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62000" y="2998113"/>
              <a:ext cx="40386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dirty="0" smtClean="0">
                  <a:latin typeface="+mj-lt"/>
                  <a:cs typeface="Times New Roman" pitchFamily="18" charset="0"/>
                </a:rPr>
                <a:t>Applications in </a:t>
              </a:r>
              <a:r>
                <a:rPr lang="en-US" sz="2200" dirty="0" smtClean="0">
                  <a:latin typeface="+mj-lt"/>
                  <a:cs typeface="Times New Roman" pitchFamily="18" charset="0"/>
                </a:rPr>
                <a:t>complexity</a:t>
              </a:r>
              <a:br>
                <a:rPr lang="en-US" sz="2200" dirty="0" smtClean="0">
                  <a:latin typeface="+mj-lt"/>
                  <a:cs typeface="Times New Roman" pitchFamily="18" charset="0"/>
                </a:rPr>
              </a:br>
              <a:r>
                <a:rPr lang="en-US" sz="2200" dirty="0" smtClean="0">
                  <a:latin typeface="+mj-lt"/>
                  <a:cs typeface="Times New Roman" pitchFamily="18" charset="0"/>
                </a:rPr>
                <a:t>theory</a:t>
              </a:r>
              <a:endParaRPr lang="en-US" sz="2200" dirty="0" smtClean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2819400" y="1905000"/>
              <a:ext cx="685800" cy="1143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3505200" y="2607099"/>
            <a:ext cx="2667000" cy="1812501"/>
            <a:chOff x="5410200" y="1952480"/>
            <a:chExt cx="2667000" cy="1812501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410200" y="2995540"/>
              <a:ext cx="2667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200" dirty="0" smtClean="0">
                  <a:latin typeface="+mn-lt"/>
                </a:rPr>
                <a:t>Strong candidate PKE</a:t>
              </a:r>
              <a:endParaRPr lang="he-IL" sz="2200" dirty="0">
                <a:latin typeface="+mn-lt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477000" y="2133600"/>
              <a:ext cx="1295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+mn-lt"/>
                </a:rPr>
                <a:t>False</a:t>
              </a:r>
              <a:endParaRPr lang="he-IL" sz="2200" dirty="0"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6096000" y="1952480"/>
              <a:ext cx="53340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Open Questions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7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The Big Picture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r>
              <a:rPr lang="en-US" sz="2400" dirty="0" smtClean="0"/>
              <a:t>Theory of cryptography has many open questions</a:t>
            </a:r>
          </a:p>
          <a:p>
            <a:pPr lvl="1"/>
            <a:r>
              <a:rPr lang="is-IS" sz="2000" dirty="0" smtClean="0">
                <a:solidFill>
                  <a:srgbClr val="008000"/>
                </a:solidFill>
              </a:rPr>
              <a:t>Feasibility</a:t>
            </a:r>
            <a:r>
              <a:rPr lang="is-IS" sz="2000" dirty="0" smtClean="0"/>
              <a:t>: Do “secure multilinear maps” exist?</a:t>
            </a:r>
          </a:p>
          <a:p>
            <a:pPr lvl="1"/>
            <a:r>
              <a:rPr lang="is-IS" sz="2000" dirty="0" smtClean="0">
                <a:solidFill>
                  <a:srgbClr val="008000"/>
                </a:solidFill>
              </a:rPr>
              <a:t>Efficiency</a:t>
            </a:r>
            <a:r>
              <a:rPr lang="is-IS" sz="2000" dirty="0" smtClean="0">
                <a:solidFill>
                  <a:srgbClr val="000000"/>
                </a:solidFill>
              </a:rPr>
              <a:t>: 2</a:t>
            </a:r>
            <a:r>
              <a:rPr lang="is-IS" sz="2000" baseline="30000" dirty="0" smtClean="0">
                <a:solidFill>
                  <a:srgbClr val="000000"/>
                </a:solidFill>
              </a:rPr>
              <a:t>t</a:t>
            </a:r>
            <a:r>
              <a:rPr lang="is-IS" sz="2000" dirty="0" smtClean="0">
                <a:solidFill>
                  <a:srgbClr val="000000"/>
                </a:solidFill>
              </a:rPr>
              <a:t>-secure PKE with O(t)-bit ciphertexts?</a:t>
            </a:r>
          </a:p>
          <a:p>
            <a:r>
              <a:rPr lang="is-IS" sz="2400" dirty="0" smtClean="0"/>
              <a:t>Typical methodology: </a:t>
            </a:r>
            <a:br>
              <a:rPr lang="is-IS" sz="2400" dirty="0" smtClean="0"/>
            </a:br>
            <a:r>
              <a:rPr lang="is-IS" sz="2400" dirty="0" smtClean="0">
                <a:solidFill>
                  <a:srgbClr val="660066"/>
                </a:solidFill>
              </a:rPr>
              <a:t>Prove result X under “acceptable” assumption Y</a:t>
            </a:r>
          </a:p>
          <a:p>
            <a:pPr lvl="1"/>
            <a:r>
              <a:rPr lang="is-IS" sz="2000" dirty="0" smtClean="0"/>
              <a:t>Notion of “acceptable” is somewhat arbitrary</a:t>
            </a:r>
          </a:p>
          <a:p>
            <a:pPr lvl="1"/>
            <a:r>
              <a:rPr lang="is-IS" sz="2000" dirty="0" smtClean="0"/>
              <a:t>What if this methodology fails?</a:t>
            </a:r>
          </a:p>
          <a:p>
            <a:r>
              <a:rPr lang="is-IS" sz="2400" dirty="0" smtClean="0"/>
              <a:t>Alternative methodology (this talk):</a:t>
            </a:r>
          </a:p>
          <a:p>
            <a:pPr lvl="1"/>
            <a:r>
              <a:rPr lang="is-IS" sz="2000" dirty="0" smtClean="0"/>
              <a:t>Identify a class C of natural constructions</a:t>
            </a:r>
          </a:p>
          <a:p>
            <a:pPr lvl="1"/>
            <a:r>
              <a:rPr lang="is-IS" sz="2000" dirty="0" smtClean="0"/>
              <a:t>Identify a class A of natural attacks</a:t>
            </a:r>
          </a:p>
          <a:p>
            <a:pPr lvl="1"/>
            <a:r>
              <a:rPr lang="is-IS" sz="2000" dirty="0" smtClean="0"/>
              <a:t>Study existence and efficiency of constructions from C resisting A</a:t>
            </a:r>
          </a:p>
          <a:p>
            <a:pPr lvl="2"/>
            <a:r>
              <a:rPr lang="is-IS" sz="1800" dirty="0" smtClean="0"/>
              <a:t>A combinatorial problem, no inherent barriers</a:t>
            </a:r>
          </a:p>
          <a:p>
            <a:pPr lvl="2"/>
            <a:r>
              <a:rPr lang="is-IS" sz="1800" dirty="0" smtClean="0"/>
              <a:t>Systematic way for navigating “crypto dark matter”</a:t>
            </a:r>
          </a:p>
          <a:p>
            <a:pPr lvl="2"/>
            <a:r>
              <a:rPr lang="is-IS" sz="1800" dirty="0" smtClean="0"/>
              <a:t>May lead to new acceptable assumptions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7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Open Questions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219200"/>
            <a:ext cx="9144000" cy="5791200"/>
          </a:xfrm>
        </p:spPr>
        <p:txBody>
          <a:bodyPr/>
          <a:lstStyle/>
          <a:p>
            <a:r>
              <a:rPr lang="is-IS" sz="2800" dirty="0" smtClean="0"/>
              <a:t>Non-binary fields</a:t>
            </a:r>
          </a:p>
          <a:p>
            <a:pPr lvl="1"/>
            <a:r>
              <a:rPr lang="is-IS" sz="2400" dirty="0" smtClean="0"/>
              <a:t>Conjecture makes sense for </a:t>
            </a:r>
            <a:r>
              <a:rPr lang="is-IS" sz="2400" dirty="0" smtClean="0">
                <a:solidFill>
                  <a:srgbClr val="FF6600"/>
                </a:solidFill>
              </a:rPr>
              <a:t>constant-size </a:t>
            </a:r>
            <a:r>
              <a:rPr lang="is-IS" sz="2400" dirty="0" smtClean="0"/>
              <a:t>fields</a:t>
            </a:r>
          </a:p>
          <a:p>
            <a:pPr lvl="1"/>
            <a:r>
              <a:rPr lang="is-IS" sz="2400" dirty="0" smtClean="0"/>
              <a:t>For what field size does attack break down?</a:t>
            </a:r>
          </a:p>
          <a:p>
            <a:pPr lvl="1"/>
            <a:r>
              <a:rPr lang="is-IS" sz="2400" dirty="0" smtClean="0"/>
              <a:t>How about constant-size </a:t>
            </a:r>
            <a:r>
              <a:rPr lang="is-IS" sz="2400" dirty="0" smtClean="0">
                <a:solidFill>
                  <a:srgbClr val="FF6600"/>
                </a:solidFill>
              </a:rPr>
              <a:t>rings</a:t>
            </a:r>
            <a:r>
              <a:rPr lang="is-IS" sz="2400" dirty="0" smtClean="0"/>
              <a:t>?</a:t>
            </a:r>
            <a:endParaRPr lang="is-IS" sz="2800" dirty="0" smtClean="0"/>
          </a:p>
          <a:p>
            <a:r>
              <a:rPr lang="is-IS" sz="2800" dirty="0" smtClean="0"/>
              <a:t>Uniform attacks?</a:t>
            </a:r>
          </a:p>
          <a:p>
            <a:pPr lvl="1"/>
            <a:r>
              <a:rPr lang="is-IS" sz="2400" dirty="0" smtClean="0"/>
              <a:t>Our attacks are inherently nonuniform</a:t>
            </a:r>
          </a:p>
          <a:p>
            <a:pPr lvl="1"/>
            <a:r>
              <a:rPr lang="is-IS" sz="2400" dirty="0" smtClean="0"/>
              <a:t>Uniform version of approximate duality?</a:t>
            </a:r>
            <a:endParaRPr lang="is-IS" sz="2000" dirty="0" smtClean="0"/>
          </a:p>
          <a:p>
            <a:r>
              <a:rPr lang="is-IS" sz="2800" dirty="0" smtClean="0"/>
              <a:t>Eliminating decryption error</a:t>
            </a:r>
          </a:p>
          <a:p>
            <a:pPr lvl="1"/>
            <a:r>
              <a:rPr lang="is-IS" sz="2400" dirty="0" smtClean="0"/>
              <a:t>Impossible over F</a:t>
            </a:r>
            <a:r>
              <a:rPr lang="is-IS" sz="2400" baseline="-25000" dirty="0" smtClean="0"/>
              <a:t>2</a:t>
            </a:r>
            <a:r>
              <a:rPr lang="is-IS" sz="2400" dirty="0" smtClean="0"/>
              <a:t>. How about F</a:t>
            </a:r>
            <a:r>
              <a:rPr lang="is-IS" sz="2400" baseline="-25000" dirty="0" smtClean="0"/>
              <a:t>5</a:t>
            </a:r>
            <a:r>
              <a:rPr lang="is-IS" sz="2400" dirty="0" smtClean="0"/>
              <a:t>? Z</a:t>
            </a:r>
            <a:r>
              <a:rPr lang="is-IS" sz="2400" baseline="-25000" dirty="0" smtClean="0"/>
              <a:t>6</a:t>
            </a:r>
            <a:r>
              <a:rPr lang="is-IS" sz="2400" dirty="0" smtClean="0"/>
              <a:t>?</a:t>
            </a:r>
          </a:p>
          <a:p>
            <a:endParaRPr 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97776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The Big Picture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1447800"/>
            <a:ext cx="8534400" cy="5029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939135"/>
            <a:ext cx="726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Provable consequences of acceptable assumptions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 flipH="1" flipV="1">
            <a:off x="2362200" y="3276600"/>
            <a:ext cx="97216" cy="286589"/>
          </a:xfrm>
          <a:custGeom>
            <a:avLst/>
            <a:gdLst>
              <a:gd name="T0" fmla="*/ 4 w 94"/>
              <a:gd name="T1" fmla="*/ 27 h 103"/>
              <a:gd name="T2" fmla="*/ 7 w 94"/>
              <a:gd name="T3" fmla="*/ 22 h 103"/>
              <a:gd name="T4" fmla="*/ 10 w 94"/>
              <a:gd name="T5" fmla="*/ 11 h 103"/>
              <a:gd name="T6" fmla="*/ 8 w 94"/>
              <a:gd name="T7" fmla="*/ 27 h 103"/>
              <a:gd name="T8" fmla="*/ 9 w 94"/>
              <a:gd name="T9" fmla="*/ 44 h 103"/>
              <a:gd name="T10" fmla="*/ 7 w 94"/>
              <a:gd name="T11" fmla="*/ 50 h 103"/>
              <a:gd name="T12" fmla="*/ 1 w 94"/>
              <a:gd name="T13" fmla="*/ 66 h 103"/>
              <a:gd name="T14" fmla="*/ 1 w 94"/>
              <a:gd name="T15" fmla="*/ 27 h 103"/>
              <a:gd name="T16" fmla="*/ 4 w 94"/>
              <a:gd name="T17" fmla="*/ 2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2057400" y="4783553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1"/>
          <p:cNvSpPr>
            <a:spLocks/>
          </p:cNvSpPr>
          <p:nvPr/>
        </p:nvSpPr>
        <p:spPr bwMode="auto">
          <a:xfrm>
            <a:off x="1447800" y="3981022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733800" y="3962400"/>
            <a:ext cx="207689" cy="324381"/>
          </a:xfrm>
          <a:custGeom>
            <a:avLst/>
            <a:gdLst>
              <a:gd name="T0" fmla="*/ 38 w 94"/>
              <a:gd name="T1" fmla="*/ 40 h 103"/>
              <a:gd name="T2" fmla="*/ 62 w 94"/>
              <a:gd name="T3" fmla="*/ 32 h 103"/>
              <a:gd name="T4" fmla="*/ 94 w 94"/>
              <a:gd name="T5" fmla="*/ 16 h 103"/>
              <a:gd name="T6" fmla="*/ 78 w 94"/>
              <a:gd name="T7" fmla="*/ 40 h 103"/>
              <a:gd name="T8" fmla="*/ 86 w 94"/>
              <a:gd name="T9" fmla="*/ 64 h 103"/>
              <a:gd name="T10" fmla="*/ 62 w 94"/>
              <a:gd name="T11" fmla="*/ 72 h 103"/>
              <a:gd name="T12" fmla="*/ 14 w 94"/>
              <a:gd name="T13" fmla="*/ 96 h 103"/>
              <a:gd name="T14" fmla="*/ 14 w 94"/>
              <a:gd name="T15" fmla="*/ 40 h 103"/>
              <a:gd name="T16" fmla="*/ 38 w 94"/>
              <a:gd name="T17" fmla="*/ 40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>
            <a:off x="4930853" y="2320848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5543372" y="3218406"/>
            <a:ext cx="123730" cy="154317"/>
          </a:xfrm>
          <a:custGeom>
            <a:avLst/>
            <a:gdLst>
              <a:gd name="T0" fmla="*/ 0 w 56"/>
              <a:gd name="T1" fmla="*/ 30 h 49"/>
              <a:gd name="T2" fmla="*/ 27 w 56"/>
              <a:gd name="T3" fmla="*/ 21 h 49"/>
              <a:gd name="T4" fmla="*/ 36 w 56"/>
              <a:gd name="T5" fmla="*/ 18 h 49"/>
              <a:gd name="T6" fmla="*/ 42 w 56"/>
              <a:gd name="T7" fmla="*/ 24 h 49"/>
              <a:gd name="T8" fmla="*/ 24 w 56"/>
              <a:gd name="T9" fmla="*/ 48 h 49"/>
              <a:gd name="T10" fmla="*/ 6 w 56"/>
              <a:gd name="T11" fmla="*/ 45 h 49"/>
              <a:gd name="T12" fmla="*/ 9 w 56"/>
              <a:gd name="T13" fmla="*/ 33 h 49"/>
              <a:gd name="T14" fmla="*/ 0 w 56"/>
              <a:gd name="T15" fmla="*/ 30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" h="49">
                <a:moveTo>
                  <a:pt x="0" y="30"/>
                </a:moveTo>
                <a:cubicBezTo>
                  <a:pt x="0" y="30"/>
                  <a:pt x="27" y="21"/>
                  <a:pt x="27" y="21"/>
                </a:cubicBezTo>
                <a:cubicBezTo>
                  <a:pt x="30" y="20"/>
                  <a:pt x="36" y="18"/>
                  <a:pt x="36" y="18"/>
                </a:cubicBezTo>
                <a:cubicBezTo>
                  <a:pt x="54" y="0"/>
                  <a:pt x="56" y="15"/>
                  <a:pt x="42" y="24"/>
                </a:cubicBezTo>
                <a:cubicBezTo>
                  <a:pt x="38" y="36"/>
                  <a:pt x="34" y="41"/>
                  <a:pt x="24" y="48"/>
                </a:cubicBezTo>
                <a:cubicBezTo>
                  <a:pt x="18" y="47"/>
                  <a:pt x="10" y="49"/>
                  <a:pt x="6" y="45"/>
                </a:cubicBezTo>
                <a:cubicBezTo>
                  <a:pt x="3" y="42"/>
                  <a:pt x="11" y="37"/>
                  <a:pt x="9" y="33"/>
                </a:cubicBezTo>
                <a:lnTo>
                  <a:pt x="0" y="3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>
            <a:off x="5631751" y="2569645"/>
            <a:ext cx="183385" cy="192109"/>
          </a:xfrm>
          <a:custGeom>
            <a:avLst/>
            <a:gdLst>
              <a:gd name="T0" fmla="*/ 71 w 83"/>
              <a:gd name="T1" fmla="*/ 60 h 61"/>
              <a:gd name="T2" fmla="*/ 83 w 83"/>
              <a:gd name="T3" fmla="*/ 45 h 61"/>
              <a:gd name="T4" fmla="*/ 50 w 83"/>
              <a:gd name="T5" fmla="*/ 21 h 61"/>
              <a:gd name="T6" fmla="*/ 26 w 83"/>
              <a:gd name="T7" fmla="*/ 0 h 61"/>
              <a:gd name="T8" fmla="*/ 5 w 83"/>
              <a:gd name="T9" fmla="*/ 21 h 61"/>
              <a:gd name="T10" fmla="*/ 8 w 83"/>
              <a:gd name="T11" fmla="*/ 39 h 61"/>
              <a:gd name="T12" fmla="*/ 17 w 83"/>
              <a:gd name="T13" fmla="*/ 60 h 61"/>
              <a:gd name="T14" fmla="*/ 53 w 83"/>
              <a:gd name="T15" fmla="*/ 57 h 61"/>
              <a:gd name="T16" fmla="*/ 71 w 83"/>
              <a:gd name="T17" fmla="*/ 6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 rot="3706584">
            <a:off x="3952889" y="3062184"/>
            <a:ext cx="261394" cy="134777"/>
          </a:xfrm>
          <a:custGeom>
            <a:avLst/>
            <a:gdLst>
              <a:gd name="T0" fmla="*/ 71 w 83"/>
              <a:gd name="T1" fmla="*/ 60 h 61"/>
              <a:gd name="T2" fmla="*/ 83 w 83"/>
              <a:gd name="T3" fmla="*/ 45 h 61"/>
              <a:gd name="T4" fmla="*/ 50 w 83"/>
              <a:gd name="T5" fmla="*/ 21 h 61"/>
              <a:gd name="T6" fmla="*/ 26 w 83"/>
              <a:gd name="T7" fmla="*/ 0 h 61"/>
              <a:gd name="T8" fmla="*/ 5 w 83"/>
              <a:gd name="T9" fmla="*/ 21 h 61"/>
              <a:gd name="T10" fmla="*/ 8 w 83"/>
              <a:gd name="T11" fmla="*/ 39 h 61"/>
              <a:gd name="T12" fmla="*/ 17 w 83"/>
              <a:gd name="T13" fmla="*/ 60 h 61"/>
              <a:gd name="T14" fmla="*/ 53 w 83"/>
              <a:gd name="T15" fmla="*/ 57 h 61"/>
              <a:gd name="T16" fmla="*/ 71 w 83"/>
              <a:gd name="T17" fmla="*/ 6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4570553" y="4147457"/>
            <a:ext cx="132567" cy="160616"/>
          </a:xfrm>
          <a:custGeom>
            <a:avLst/>
            <a:gdLst>
              <a:gd name="T0" fmla="*/ 9 w 60"/>
              <a:gd name="T1" fmla="*/ 5 h 51"/>
              <a:gd name="T2" fmla="*/ 27 w 60"/>
              <a:gd name="T3" fmla="*/ 11 h 51"/>
              <a:gd name="T4" fmla="*/ 36 w 60"/>
              <a:gd name="T5" fmla="*/ 14 h 51"/>
              <a:gd name="T6" fmla="*/ 60 w 60"/>
              <a:gd name="T7" fmla="*/ 17 h 51"/>
              <a:gd name="T8" fmla="*/ 42 w 60"/>
              <a:gd name="T9" fmla="*/ 29 h 51"/>
              <a:gd name="T10" fmla="*/ 33 w 60"/>
              <a:gd name="T11" fmla="*/ 35 h 51"/>
              <a:gd name="T12" fmla="*/ 12 w 60"/>
              <a:gd name="T13" fmla="*/ 47 h 51"/>
              <a:gd name="T14" fmla="*/ 3 w 60"/>
              <a:gd name="T15" fmla="*/ 29 h 51"/>
              <a:gd name="T16" fmla="*/ 9 w 60"/>
              <a:gd name="T17" fmla="*/ 5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51">
                <a:moveTo>
                  <a:pt x="9" y="5"/>
                </a:moveTo>
                <a:cubicBezTo>
                  <a:pt x="15" y="7"/>
                  <a:pt x="21" y="9"/>
                  <a:pt x="27" y="11"/>
                </a:cubicBezTo>
                <a:cubicBezTo>
                  <a:pt x="30" y="12"/>
                  <a:pt x="36" y="14"/>
                  <a:pt x="36" y="14"/>
                </a:cubicBezTo>
                <a:cubicBezTo>
                  <a:pt x="45" y="0"/>
                  <a:pt x="52" y="5"/>
                  <a:pt x="60" y="17"/>
                </a:cubicBezTo>
                <a:cubicBezTo>
                  <a:pt x="54" y="21"/>
                  <a:pt x="48" y="25"/>
                  <a:pt x="42" y="29"/>
                </a:cubicBezTo>
                <a:cubicBezTo>
                  <a:pt x="39" y="31"/>
                  <a:pt x="33" y="35"/>
                  <a:pt x="33" y="35"/>
                </a:cubicBezTo>
                <a:cubicBezTo>
                  <a:pt x="29" y="48"/>
                  <a:pt x="25" y="51"/>
                  <a:pt x="12" y="47"/>
                </a:cubicBezTo>
                <a:cubicBezTo>
                  <a:pt x="10" y="41"/>
                  <a:pt x="4" y="36"/>
                  <a:pt x="3" y="29"/>
                </a:cubicBezTo>
                <a:cubicBezTo>
                  <a:pt x="0" y="8"/>
                  <a:pt x="23" y="33"/>
                  <a:pt x="9" y="5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 flipV="1">
            <a:off x="5181600" y="4687840"/>
            <a:ext cx="101635" cy="188960"/>
          </a:xfrm>
          <a:custGeom>
            <a:avLst/>
            <a:gdLst>
              <a:gd name="T0" fmla="*/ 12 w 83"/>
              <a:gd name="T1" fmla="*/ 57 h 61"/>
              <a:gd name="T2" fmla="*/ 14 w 83"/>
              <a:gd name="T3" fmla="*/ 42 h 61"/>
              <a:gd name="T4" fmla="*/ 9 w 83"/>
              <a:gd name="T5" fmla="*/ 21 h 61"/>
              <a:gd name="T6" fmla="*/ 4 w 83"/>
              <a:gd name="T7" fmla="*/ 0 h 61"/>
              <a:gd name="T8" fmla="*/ 1 w 83"/>
              <a:gd name="T9" fmla="*/ 21 h 61"/>
              <a:gd name="T10" fmla="*/ 1 w 83"/>
              <a:gd name="T11" fmla="*/ 36 h 61"/>
              <a:gd name="T12" fmla="*/ 3 w 83"/>
              <a:gd name="T13" fmla="*/ 57 h 61"/>
              <a:gd name="T14" fmla="*/ 9 w 83"/>
              <a:gd name="T15" fmla="*/ 54 h 61"/>
              <a:gd name="T16" fmla="*/ 12 w 83"/>
              <a:gd name="T17" fmla="*/ 5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 flipH="1">
            <a:off x="6049549" y="3744480"/>
            <a:ext cx="198851" cy="141720"/>
          </a:xfrm>
          <a:custGeom>
            <a:avLst/>
            <a:gdLst>
              <a:gd name="T0" fmla="*/ 33 w 94"/>
              <a:gd name="T1" fmla="*/ 3 h 103"/>
              <a:gd name="T2" fmla="*/ 54 w 94"/>
              <a:gd name="T3" fmla="*/ 3 h 103"/>
              <a:gd name="T4" fmla="*/ 82 w 94"/>
              <a:gd name="T5" fmla="*/ 1 h 103"/>
              <a:gd name="T6" fmla="*/ 69 w 94"/>
              <a:gd name="T7" fmla="*/ 3 h 103"/>
              <a:gd name="T8" fmla="*/ 76 w 94"/>
              <a:gd name="T9" fmla="*/ 5 h 103"/>
              <a:gd name="T10" fmla="*/ 54 w 94"/>
              <a:gd name="T11" fmla="*/ 6 h 103"/>
              <a:gd name="T12" fmla="*/ 11 w 94"/>
              <a:gd name="T13" fmla="*/ 8 h 103"/>
              <a:gd name="T14" fmla="*/ 11 w 94"/>
              <a:gd name="T15" fmla="*/ 3 h 103"/>
              <a:gd name="T16" fmla="*/ 33 w 94"/>
              <a:gd name="T17" fmla="*/ 3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3352800" y="2522747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6669118" y="4700438"/>
            <a:ext cx="112682" cy="176362"/>
          </a:xfrm>
          <a:custGeom>
            <a:avLst/>
            <a:gdLst>
              <a:gd name="T0" fmla="*/ 24 w 51"/>
              <a:gd name="T1" fmla="*/ 55 h 56"/>
              <a:gd name="T2" fmla="*/ 51 w 51"/>
              <a:gd name="T3" fmla="*/ 37 h 56"/>
              <a:gd name="T4" fmla="*/ 30 w 51"/>
              <a:gd name="T5" fmla="*/ 19 h 56"/>
              <a:gd name="T6" fmla="*/ 0 w 51"/>
              <a:gd name="T7" fmla="*/ 7 h 56"/>
              <a:gd name="T8" fmla="*/ 15 w 51"/>
              <a:gd name="T9" fmla="*/ 28 h 56"/>
              <a:gd name="T10" fmla="*/ 21 w 51"/>
              <a:gd name="T11" fmla="*/ 52 h 56"/>
              <a:gd name="T12" fmla="*/ 30 w 51"/>
              <a:gd name="T13" fmla="*/ 55 h 56"/>
              <a:gd name="T14" fmla="*/ 24 w 51"/>
              <a:gd name="T15" fmla="*/ 55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56">
                <a:moveTo>
                  <a:pt x="24" y="55"/>
                </a:moveTo>
                <a:cubicBezTo>
                  <a:pt x="34" y="48"/>
                  <a:pt x="42" y="46"/>
                  <a:pt x="51" y="37"/>
                </a:cubicBezTo>
                <a:cubicBezTo>
                  <a:pt x="47" y="25"/>
                  <a:pt x="42" y="23"/>
                  <a:pt x="30" y="19"/>
                </a:cubicBezTo>
                <a:cubicBezTo>
                  <a:pt x="25" y="0"/>
                  <a:pt x="19" y="4"/>
                  <a:pt x="0" y="7"/>
                </a:cubicBezTo>
                <a:cubicBezTo>
                  <a:pt x="7" y="28"/>
                  <a:pt x="0" y="23"/>
                  <a:pt x="15" y="28"/>
                </a:cubicBezTo>
                <a:cubicBezTo>
                  <a:pt x="18" y="36"/>
                  <a:pt x="16" y="45"/>
                  <a:pt x="21" y="52"/>
                </a:cubicBezTo>
                <a:cubicBezTo>
                  <a:pt x="23" y="55"/>
                  <a:pt x="28" y="53"/>
                  <a:pt x="30" y="55"/>
                </a:cubicBezTo>
                <a:cubicBezTo>
                  <a:pt x="31" y="56"/>
                  <a:pt x="26" y="55"/>
                  <a:pt x="24" y="55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2706718" y="2319342"/>
            <a:ext cx="112682" cy="195258"/>
          </a:xfrm>
          <a:custGeom>
            <a:avLst/>
            <a:gdLst>
              <a:gd name="T0" fmla="*/ 24 w 51"/>
              <a:gd name="T1" fmla="*/ 56 h 62"/>
              <a:gd name="T2" fmla="*/ 51 w 51"/>
              <a:gd name="T3" fmla="*/ 29 h 62"/>
              <a:gd name="T4" fmla="*/ 42 w 51"/>
              <a:gd name="T5" fmla="*/ 26 h 62"/>
              <a:gd name="T6" fmla="*/ 48 w 51"/>
              <a:gd name="T7" fmla="*/ 8 h 62"/>
              <a:gd name="T8" fmla="*/ 21 w 51"/>
              <a:gd name="T9" fmla="*/ 5 h 62"/>
              <a:gd name="T10" fmla="*/ 0 w 51"/>
              <a:gd name="T11" fmla="*/ 47 h 62"/>
              <a:gd name="T12" fmla="*/ 24 w 51"/>
              <a:gd name="T13" fmla="*/ 56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62">
                <a:moveTo>
                  <a:pt x="24" y="56"/>
                </a:moveTo>
                <a:cubicBezTo>
                  <a:pt x="39" y="51"/>
                  <a:pt x="46" y="44"/>
                  <a:pt x="51" y="29"/>
                </a:cubicBezTo>
                <a:cubicBezTo>
                  <a:pt x="48" y="28"/>
                  <a:pt x="42" y="29"/>
                  <a:pt x="42" y="26"/>
                </a:cubicBezTo>
                <a:cubicBezTo>
                  <a:pt x="41" y="20"/>
                  <a:pt x="48" y="8"/>
                  <a:pt x="48" y="8"/>
                </a:cubicBezTo>
                <a:cubicBezTo>
                  <a:pt x="27" y="1"/>
                  <a:pt x="36" y="0"/>
                  <a:pt x="21" y="5"/>
                </a:cubicBezTo>
                <a:cubicBezTo>
                  <a:pt x="9" y="22"/>
                  <a:pt x="24" y="31"/>
                  <a:pt x="0" y="47"/>
                </a:cubicBezTo>
                <a:cubicBezTo>
                  <a:pt x="20" y="60"/>
                  <a:pt x="12" y="62"/>
                  <a:pt x="24" y="56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8"/>
          <p:cNvSpPr>
            <a:spLocks/>
          </p:cNvSpPr>
          <p:nvPr/>
        </p:nvSpPr>
        <p:spPr bwMode="auto">
          <a:xfrm>
            <a:off x="4230718" y="2090947"/>
            <a:ext cx="112682" cy="195258"/>
          </a:xfrm>
          <a:custGeom>
            <a:avLst/>
            <a:gdLst>
              <a:gd name="T0" fmla="*/ 24 w 51"/>
              <a:gd name="T1" fmla="*/ 56 h 62"/>
              <a:gd name="T2" fmla="*/ 51 w 51"/>
              <a:gd name="T3" fmla="*/ 29 h 62"/>
              <a:gd name="T4" fmla="*/ 42 w 51"/>
              <a:gd name="T5" fmla="*/ 26 h 62"/>
              <a:gd name="T6" fmla="*/ 48 w 51"/>
              <a:gd name="T7" fmla="*/ 8 h 62"/>
              <a:gd name="T8" fmla="*/ 21 w 51"/>
              <a:gd name="T9" fmla="*/ 5 h 62"/>
              <a:gd name="T10" fmla="*/ 0 w 51"/>
              <a:gd name="T11" fmla="*/ 47 h 62"/>
              <a:gd name="T12" fmla="*/ 24 w 51"/>
              <a:gd name="T13" fmla="*/ 56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62">
                <a:moveTo>
                  <a:pt x="24" y="56"/>
                </a:moveTo>
                <a:cubicBezTo>
                  <a:pt x="39" y="51"/>
                  <a:pt x="46" y="44"/>
                  <a:pt x="51" y="29"/>
                </a:cubicBezTo>
                <a:cubicBezTo>
                  <a:pt x="48" y="28"/>
                  <a:pt x="42" y="29"/>
                  <a:pt x="42" y="26"/>
                </a:cubicBezTo>
                <a:cubicBezTo>
                  <a:pt x="41" y="20"/>
                  <a:pt x="48" y="8"/>
                  <a:pt x="48" y="8"/>
                </a:cubicBezTo>
                <a:cubicBezTo>
                  <a:pt x="27" y="1"/>
                  <a:pt x="36" y="0"/>
                  <a:pt x="21" y="5"/>
                </a:cubicBezTo>
                <a:cubicBezTo>
                  <a:pt x="9" y="22"/>
                  <a:pt x="24" y="31"/>
                  <a:pt x="0" y="47"/>
                </a:cubicBezTo>
                <a:cubicBezTo>
                  <a:pt x="20" y="60"/>
                  <a:pt x="12" y="62"/>
                  <a:pt x="24" y="56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2895600" y="4250153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6886670" y="3426261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5896070" y="4427747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1723982" y="2409508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884450" y="1872233"/>
            <a:ext cx="5582603" cy="4152032"/>
            <a:chOff x="1884450" y="1872233"/>
            <a:chExt cx="5582603" cy="4152032"/>
          </a:xfrm>
        </p:grpSpPr>
        <p:sp>
          <p:nvSpPr>
            <p:cNvPr id="6" name="Parallelogram 5"/>
            <p:cNvSpPr/>
            <p:nvPr/>
          </p:nvSpPr>
          <p:spPr bwMode="auto">
            <a:xfrm rot="686845">
              <a:off x="1884450" y="1872233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3839" y="5562600"/>
              <a:ext cx="2237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Natural attacks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 bwMode="auto">
            <a:xfrm rot="686845">
              <a:off x="2630234" y="1906071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Parallelogram 40"/>
            <p:cNvSpPr/>
            <p:nvPr/>
          </p:nvSpPr>
          <p:spPr bwMode="auto">
            <a:xfrm rot="686845">
              <a:off x="3376018" y="1939909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 rot="686845">
              <a:off x="4121802" y="1973747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 rot="686845">
              <a:off x="4867586" y="2007585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 rot="686845">
              <a:off x="5613370" y="2041423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 rot="686845">
              <a:off x="6359154" y="2075261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 rot="686845">
              <a:off x="7104938" y="2109099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6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The Big Picture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1447800"/>
            <a:ext cx="8534400" cy="5029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718" y="5939135"/>
            <a:ext cx="659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Heuristic constructions resisting natural attacks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 flipH="1" flipV="1">
            <a:off x="2362200" y="3276600"/>
            <a:ext cx="97216" cy="286589"/>
          </a:xfrm>
          <a:custGeom>
            <a:avLst/>
            <a:gdLst>
              <a:gd name="T0" fmla="*/ 4 w 94"/>
              <a:gd name="T1" fmla="*/ 27 h 103"/>
              <a:gd name="T2" fmla="*/ 7 w 94"/>
              <a:gd name="T3" fmla="*/ 22 h 103"/>
              <a:gd name="T4" fmla="*/ 10 w 94"/>
              <a:gd name="T5" fmla="*/ 11 h 103"/>
              <a:gd name="T6" fmla="*/ 8 w 94"/>
              <a:gd name="T7" fmla="*/ 27 h 103"/>
              <a:gd name="T8" fmla="*/ 9 w 94"/>
              <a:gd name="T9" fmla="*/ 44 h 103"/>
              <a:gd name="T10" fmla="*/ 7 w 94"/>
              <a:gd name="T11" fmla="*/ 50 h 103"/>
              <a:gd name="T12" fmla="*/ 1 w 94"/>
              <a:gd name="T13" fmla="*/ 66 h 103"/>
              <a:gd name="T14" fmla="*/ 1 w 94"/>
              <a:gd name="T15" fmla="*/ 27 h 103"/>
              <a:gd name="T16" fmla="*/ 4 w 94"/>
              <a:gd name="T17" fmla="*/ 2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2057400" y="4783553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1"/>
          <p:cNvSpPr>
            <a:spLocks/>
          </p:cNvSpPr>
          <p:nvPr/>
        </p:nvSpPr>
        <p:spPr bwMode="auto">
          <a:xfrm>
            <a:off x="1447800" y="3981022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733800" y="3962400"/>
            <a:ext cx="207689" cy="324381"/>
          </a:xfrm>
          <a:custGeom>
            <a:avLst/>
            <a:gdLst>
              <a:gd name="T0" fmla="*/ 38 w 94"/>
              <a:gd name="T1" fmla="*/ 40 h 103"/>
              <a:gd name="T2" fmla="*/ 62 w 94"/>
              <a:gd name="T3" fmla="*/ 32 h 103"/>
              <a:gd name="T4" fmla="*/ 94 w 94"/>
              <a:gd name="T5" fmla="*/ 16 h 103"/>
              <a:gd name="T6" fmla="*/ 78 w 94"/>
              <a:gd name="T7" fmla="*/ 40 h 103"/>
              <a:gd name="T8" fmla="*/ 86 w 94"/>
              <a:gd name="T9" fmla="*/ 64 h 103"/>
              <a:gd name="T10" fmla="*/ 62 w 94"/>
              <a:gd name="T11" fmla="*/ 72 h 103"/>
              <a:gd name="T12" fmla="*/ 14 w 94"/>
              <a:gd name="T13" fmla="*/ 96 h 103"/>
              <a:gd name="T14" fmla="*/ 14 w 94"/>
              <a:gd name="T15" fmla="*/ 40 h 103"/>
              <a:gd name="T16" fmla="*/ 38 w 94"/>
              <a:gd name="T17" fmla="*/ 40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>
            <a:off x="4930853" y="2320848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5543372" y="3218406"/>
            <a:ext cx="123730" cy="154317"/>
          </a:xfrm>
          <a:custGeom>
            <a:avLst/>
            <a:gdLst>
              <a:gd name="T0" fmla="*/ 0 w 56"/>
              <a:gd name="T1" fmla="*/ 30 h 49"/>
              <a:gd name="T2" fmla="*/ 27 w 56"/>
              <a:gd name="T3" fmla="*/ 21 h 49"/>
              <a:gd name="T4" fmla="*/ 36 w 56"/>
              <a:gd name="T5" fmla="*/ 18 h 49"/>
              <a:gd name="T6" fmla="*/ 42 w 56"/>
              <a:gd name="T7" fmla="*/ 24 h 49"/>
              <a:gd name="T8" fmla="*/ 24 w 56"/>
              <a:gd name="T9" fmla="*/ 48 h 49"/>
              <a:gd name="T10" fmla="*/ 6 w 56"/>
              <a:gd name="T11" fmla="*/ 45 h 49"/>
              <a:gd name="T12" fmla="*/ 9 w 56"/>
              <a:gd name="T13" fmla="*/ 33 h 49"/>
              <a:gd name="T14" fmla="*/ 0 w 56"/>
              <a:gd name="T15" fmla="*/ 30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" h="49">
                <a:moveTo>
                  <a:pt x="0" y="30"/>
                </a:moveTo>
                <a:cubicBezTo>
                  <a:pt x="0" y="30"/>
                  <a:pt x="27" y="21"/>
                  <a:pt x="27" y="21"/>
                </a:cubicBezTo>
                <a:cubicBezTo>
                  <a:pt x="30" y="20"/>
                  <a:pt x="36" y="18"/>
                  <a:pt x="36" y="18"/>
                </a:cubicBezTo>
                <a:cubicBezTo>
                  <a:pt x="54" y="0"/>
                  <a:pt x="56" y="15"/>
                  <a:pt x="42" y="24"/>
                </a:cubicBezTo>
                <a:cubicBezTo>
                  <a:pt x="38" y="36"/>
                  <a:pt x="34" y="41"/>
                  <a:pt x="24" y="48"/>
                </a:cubicBezTo>
                <a:cubicBezTo>
                  <a:pt x="18" y="47"/>
                  <a:pt x="10" y="49"/>
                  <a:pt x="6" y="45"/>
                </a:cubicBezTo>
                <a:cubicBezTo>
                  <a:pt x="3" y="42"/>
                  <a:pt x="11" y="37"/>
                  <a:pt x="9" y="33"/>
                </a:cubicBezTo>
                <a:lnTo>
                  <a:pt x="0" y="3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>
            <a:off x="5631751" y="2569645"/>
            <a:ext cx="183385" cy="192109"/>
          </a:xfrm>
          <a:custGeom>
            <a:avLst/>
            <a:gdLst>
              <a:gd name="T0" fmla="*/ 71 w 83"/>
              <a:gd name="T1" fmla="*/ 60 h 61"/>
              <a:gd name="T2" fmla="*/ 83 w 83"/>
              <a:gd name="T3" fmla="*/ 45 h 61"/>
              <a:gd name="T4" fmla="*/ 50 w 83"/>
              <a:gd name="T5" fmla="*/ 21 h 61"/>
              <a:gd name="T6" fmla="*/ 26 w 83"/>
              <a:gd name="T7" fmla="*/ 0 h 61"/>
              <a:gd name="T8" fmla="*/ 5 w 83"/>
              <a:gd name="T9" fmla="*/ 21 h 61"/>
              <a:gd name="T10" fmla="*/ 8 w 83"/>
              <a:gd name="T11" fmla="*/ 39 h 61"/>
              <a:gd name="T12" fmla="*/ 17 w 83"/>
              <a:gd name="T13" fmla="*/ 60 h 61"/>
              <a:gd name="T14" fmla="*/ 53 w 83"/>
              <a:gd name="T15" fmla="*/ 57 h 61"/>
              <a:gd name="T16" fmla="*/ 71 w 83"/>
              <a:gd name="T17" fmla="*/ 6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 rot="3706584">
            <a:off x="3952889" y="3062184"/>
            <a:ext cx="261394" cy="134777"/>
          </a:xfrm>
          <a:custGeom>
            <a:avLst/>
            <a:gdLst>
              <a:gd name="T0" fmla="*/ 71 w 83"/>
              <a:gd name="T1" fmla="*/ 60 h 61"/>
              <a:gd name="T2" fmla="*/ 83 w 83"/>
              <a:gd name="T3" fmla="*/ 45 h 61"/>
              <a:gd name="T4" fmla="*/ 50 w 83"/>
              <a:gd name="T5" fmla="*/ 21 h 61"/>
              <a:gd name="T6" fmla="*/ 26 w 83"/>
              <a:gd name="T7" fmla="*/ 0 h 61"/>
              <a:gd name="T8" fmla="*/ 5 w 83"/>
              <a:gd name="T9" fmla="*/ 21 h 61"/>
              <a:gd name="T10" fmla="*/ 8 w 83"/>
              <a:gd name="T11" fmla="*/ 39 h 61"/>
              <a:gd name="T12" fmla="*/ 17 w 83"/>
              <a:gd name="T13" fmla="*/ 60 h 61"/>
              <a:gd name="T14" fmla="*/ 53 w 83"/>
              <a:gd name="T15" fmla="*/ 57 h 61"/>
              <a:gd name="T16" fmla="*/ 71 w 83"/>
              <a:gd name="T17" fmla="*/ 6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4570553" y="4147457"/>
            <a:ext cx="132567" cy="160616"/>
          </a:xfrm>
          <a:custGeom>
            <a:avLst/>
            <a:gdLst>
              <a:gd name="T0" fmla="*/ 9 w 60"/>
              <a:gd name="T1" fmla="*/ 5 h 51"/>
              <a:gd name="T2" fmla="*/ 27 w 60"/>
              <a:gd name="T3" fmla="*/ 11 h 51"/>
              <a:gd name="T4" fmla="*/ 36 w 60"/>
              <a:gd name="T5" fmla="*/ 14 h 51"/>
              <a:gd name="T6" fmla="*/ 60 w 60"/>
              <a:gd name="T7" fmla="*/ 17 h 51"/>
              <a:gd name="T8" fmla="*/ 42 w 60"/>
              <a:gd name="T9" fmla="*/ 29 h 51"/>
              <a:gd name="T10" fmla="*/ 33 w 60"/>
              <a:gd name="T11" fmla="*/ 35 h 51"/>
              <a:gd name="T12" fmla="*/ 12 w 60"/>
              <a:gd name="T13" fmla="*/ 47 h 51"/>
              <a:gd name="T14" fmla="*/ 3 w 60"/>
              <a:gd name="T15" fmla="*/ 29 h 51"/>
              <a:gd name="T16" fmla="*/ 9 w 60"/>
              <a:gd name="T17" fmla="*/ 5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51">
                <a:moveTo>
                  <a:pt x="9" y="5"/>
                </a:moveTo>
                <a:cubicBezTo>
                  <a:pt x="15" y="7"/>
                  <a:pt x="21" y="9"/>
                  <a:pt x="27" y="11"/>
                </a:cubicBezTo>
                <a:cubicBezTo>
                  <a:pt x="30" y="12"/>
                  <a:pt x="36" y="14"/>
                  <a:pt x="36" y="14"/>
                </a:cubicBezTo>
                <a:cubicBezTo>
                  <a:pt x="45" y="0"/>
                  <a:pt x="52" y="5"/>
                  <a:pt x="60" y="17"/>
                </a:cubicBezTo>
                <a:cubicBezTo>
                  <a:pt x="54" y="21"/>
                  <a:pt x="48" y="25"/>
                  <a:pt x="42" y="29"/>
                </a:cubicBezTo>
                <a:cubicBezTo>
                  <a:pt x="39" y="31"/>
                  <a:pt x="33" y="35"/>
                  <a:pt x="33" y="35"/>
                </a:cubicBezTo>
                <a:cubicBezTo>
                  <a:pt x="29" y="48"/>
                  <a:pt x="25" y="51"/>
                  <a:pt x="12" y="47"/>
                </a:cubicBezTo>
                <a:cubicBezTo>
                  <a:pt x="10" y="41"/>
                  <a:pt x="4" y="36"/>
                  <a:pt x="3" y="29"/>
                </a:cubicBezTo>
                <a:cubicBezTo>
                  <a:pt x="0" y="8"/>
                  <a:pt x="23" y="33"/>
                  <a:pt x="9" y="5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 flipV="1">
            <a:off x="5181600" y="4687840"/>
            <a:ext cx="101635" cy="188960"/>
          </a:xfrm>
          <a:custGeom>
            <a:avLst/>
            <a:gdLst>
              <a:gd name="T0" fmla="*/ 12 w 83"/>
              <a:gd name="T1" fmla="*/ 57 h 61"/>
              <a:gd name="T2" fmla="*/ 14 w 83"/>
              <a:gd name="T3" fmla="*/ 42 h 61"/>
              <a:gd name="T4" fmla="*/ 9 w 83"/>
              <a:gd name="T5" fmla="*/ 21 h 61"/>
              <a:gd name="T6" fmla="*/ 4 w 83"/>
              <a:gd name="T7" fmla="*/ 0 h 61"/>
              <a:gd name="T8" fmla="*/ 1 w 83"/>
              <a:gd name="T9" fmla="*/ 21 h 61"/>
              <a:gd name="T10" fmla="*/ 1 w 83"/>
              <a:gd name="T11" fmla="*/ 36 h 61"/>
              <a:gd name="T12" fmla="*/ 3 w 83"/>
              <a:gd name="T13" fmla="*/ 57 h 61"/>
              <a:gd name="T14" fmla="*/ 9 w 83"/>
              <a:gd name="T15" fmla="*/ 54 h 61"/>
              <a:gd name="T16" fmla="*/ 12 w 83"/>
              <a:gd name="T17" fmla="*/ 5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3" h="61">
                <a:moveTo>
                  <a:pt x="71" y="60"/>
                </a:moveTo>
                <a:cubicBezTo>
                  <a:pt x="78" y="55"/>
                  <a:pt x="83" y="55"/>
                  <a:pt x="83" y="45"/>
                </a:cubicBezTo>
                <a:cubicBezTo>
                  <a:pt x="83" y="26"/>
                  <a:pt x="64" y="25"/>
                  <a:pt x="50" y="21"/>
                </a:cubicBezTo>
                <a:cubicBezTo>
                  <a:pt x="44" y="12"/>
                  <a:pt x="26" y="0"/>
                  <a:pt x="26" y="0"/>
                </a:cubicBezTo>
                <a:cubicBezTo>
                  <a:pt x="5" y="14"/>
                  <a:pt x="10" y="5"/>
                  <a:pt x="5" y="21"/>
                </a:cubicBezTo>
                <a:cubicBezTo>
                  <a:pt x="11" y="39"/>
                  <a:pt x="26" y="27"/>
                  <a:pt x="8" y="39"/>
                </a:cubicBezTo>
                <a:cubicBezTo>
                  <a:pt x="0" y="52"/>
                  <a:pt x="3" y="55"/>
                  <a:pt x="17" y="60"/>
                </a:cubicBezTo>
                <a:cubicBezTo>
                  <a:pt x="31" y="58"/>
                  <a:pt x="41" y="61"/>
                  <a:pt x="53" y="57"/>
                </a:cubicBezTo>
                <a:cubicBezTo>
                  <a:pt x="65" y="61"/>
                  <a:pt x="59" y="60"/>
                  <a:pt x="71" y="6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 flipH="1">
            <a:off x="6049549" y="3744480"/>
            <a:ext cx="198851" cy="141720"/>
          </a:xfrm>
          <a:custGeom>
            <a:avLst/>
            <a:gdLst>
              <a:gd name="T0" fmla="*/ 33 w 94"/>
              <a:gd name="T1" fmla="*/ 3 h 103"/>
              <a:gd name="T2" fmla="*/ 54 w 94"/>
              <a:gd name="T3" fmla="*/ 3 h 103"/>
              <a:gd name="T4" fmla="*/ 82 w 94"/>
              <a:gd name="T5" fmla="*/ 1 h 103"/>
              <a:gd name="T6" fmla="*/ 69 w 94"/>
              <a:gd name="T7" fmla="*/ 3 h 103"/>
              <a:gd name="T8" fmla="*/ 76 w 94"/>
              <a:gd name="T9" fmla="*/ 5 h 103"/>
              <a:gd name="T10" fmla="*/ 54 w 94"/>
              <a:gd name="T11" fmla="*/ 6 h 103"/>
              <a:gd name="T12" fmla="*/ 11 w 94"/>
              <a:gd name="T13" fmla="*/ 8 h 103"/>
              <a:gd name="T14" fmla="*/ 11 w 94"/>
              <a:gd name="T15" fmla="*/ 3 h 103"/>
              <a:gd name="T16" fmla="*/ 33 w 94"/>
              <a:gd name="T17" fmla="*/ 3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" h="103">
                <a:moveTo>
                  <a:pt x="38" y="40"/>
                </a:moveTo>
                <a:cubicBezTo>
                  <a:pt x="46" y="37"/>
                  <a:pt x="56" y="38"/>
                  <a:pt x="62" y="32"/>
                </a:cubicBezTo>
                <a:cubicBezTo>
                  <a:pt x="89" y="5"/>
                  <a:pt x="46" y="0"/>
                  <a:pt x="94" y="16"/>
                </a:cubicBezTo>
                <a:cubicBezTo>
                  <a:pt x="89" y="24"/>
                  <a:pt x="80" y="31"/>
                  <a:pt x="78" y="40"/>
                </a:cubicBezTo>
                <a:cubicBezTo>
                  <a:pt x="77" y="48"/>
                  <a:pt x="90" y="56"/>
                  <a:pt x="86" y="64"/>
                </a:cubicBezTo>
                <a:cubicBezTo>
                  <a:pt x="82" y="72"/>
                  <a:pt x="70" y="68"/>
                  <a:pt x="62" y="72"/>
                </a:cubicBezTo>
                <a:cubicBezTo>
                  <a:pt x="0" y="103"/>
                  <a:pt x="74" y="76"/>
                  <a:pt x="14" y="96"/>
                </a:cubicBezTo>
                <a:cubicBezTo>
                  <a:pt x="34" y="65"/>
                  <a:pt x="58" y="55"/>
                  <a:pt x="14" y="40"/>
                </a:cubicBezTo>
                <a:cubicBezTo>
                  <a:pt x="41" y="31"/>
                  <a:pt x="38" y="24"/>
                  <a:pt x="38" y="4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3352800" y="2522747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6669118" y="4700438"/>
            <a:ext cx="112682" cy="176362"/>
          </a:xfrm>
          <a:custGeom>
            <a:avLst/>
            <a:gdLst>
              <a:gd name="T0" fmla="*/ 24 w 51"/>
              <a:gd name="T1" fmla="*/ 55 h 56"/>
              <a:gd name="T2" fmla="*/ 51 w 51"/>
              <a:gd name="T3" fmla="*/ 37 h 56"/>
              <a:gd name="T4" fmla="*/ 30 w 51"/>
              <a:gd name="T5" fmla="*/ 19 h 56"/>
              <a:gd name="T6" fmla="*/ 0 w 51"/>
              <a:gd name="T7" fmla="*/ 7 h 56"/>
              <a:gd name="T8" fmla="*/ 15 w 51"/>
              <a:gd name="T9" fmla="*/ 28 h 56"/>
              <a:gd name="T10" fmla="*/ 21 w 51"/>
              <a:gd name="T11" fmla="*/ 52 h 56"/>
              <a:gd name="T12" fmla="*/ 30 w 51"/>
              <a:gd name="T13" fmla="*/ 55 h 56"/>
              <a:gd name="T14" fmla="*/ 24 w 51"/>
              <a:gd name="T15" fmla="*/ 55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56">
                <a:moveTo>
                  <a:pt x="24" y="55"/>
                </a:moveTo>
                <a:cubicBezTo>
                  <a:pt x="34" y="48"/>
                  <a:pt x="42" y="46"/>
                  <a:pt x="51" y="37"/>
                </a:cubicBezTo>
                <a:cubicBezTo>
                  <a:pt x="47" y="25"/>
                  <a:pt x="42" y="23"/>
                  <a:pt x="30" y="19"/>
                </a:cubicBezTo>
                <a:cubicBezTo>
                  <a:pt x="25" y="0"/>
                  <a:pt x="19" y="4"/>
                  <a:pt x="0" y="7"/>
                </a:cubicBezTo>
                <a:cubicBezTo>
                  <a:pt x="7" y="28"/>
                  <a:pt x="0" y="23"/>
                  <a:pt x="15" y="28"/>
                </a:cubicBezTo>
                <a:cubicBezTo>
                  <a:pt x="18" y="36"/>
                  <a:pt x="16" y="45"/>
                  <a:pt x="21" y="52"/>
                </a:cubicBezTo>
                <a:cubicBezTo>
                  <a:pt x="23" y="55"/>
                  <a:pt x="28" y="53"/>
                  <a:pt x="30" y="55"/>
                </a:cubicBezTo>
                <a:cubicBezTo>
                  <a:pt x="31" y="56"/>
                  <a:pt x="26" y="55"/>
                  <a:pt x="24" y="55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2706718" y="2319342"/>
            <a:ext cx="112682" cy="195258"/>
          </a:xfrm>
          <a:custGeom>
            <a:avLst/>
            <a:gdLst>
              <a:gd name="T0" fmla="*/ 24 w 51"/>
              <a:gd name="T1" fmla="*/ 56 h 62"/>
              <a:gd name="T2" fmla="*/ 51 w 51"/>
              <a:gd name="T3" fmla="*/ 29 h 62"/>
              <a:gd name="T4" fmla="*/ 42 w 51"/>
              <a:gd name="T5" fmla="*/ 26 h 62"/>
              <a:gd name="T6" fmla="*/ 48 w 51"/>
              <a:gd name="T7" fmla="*/ 8 h 62"/>
              <a:gd name="T8" fmla="*/ 21 w 51"/>
              <a:gd name="T9" fmla="*/ 5 h 62"/>
              <a:gd name="T10" fmla="*/ 0 w 51"/>
              <a:gd name="T11" fmla="*/ 47 h 62"/>
              <a:gd name="T12" fmla="*/ 24 w 51"/>
              <a:gd name="T13" fmla="*/ 56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62">
                <a:moveTo>
                  <a:pt x="24" y="56"/>
                </a:moveTo>
                <a:cubicBezTo>
                  <a:pt x="39" y="51"/>
                  <a:pt x="46" y="44"/>
                  <a:pt x="51" y="29"/>
                </a:cubicBezTo>
                <a:cubicBezTo>
                  <a:pt x="48" y="28"/>
                  <a:pt x="42" y="29"/>
                  <a:pt x="42" y="26"/>
                </a:cubicBezTo>
                <a:cubicBezTo>
                  <a:pt x="41" y="20"/>
                  <a:pt x="48" y="8"/>
                  <a:pt x="48" y="8"/>
                </a:cubicBezTo>
                <a:cubicBezTo>
                  <a:pt x="27" y="1"/>
                  <a:pt x="36" y="0"/>
                  <a:pt x="21" y="5"/>
                </a:cubicBezTo>
                <a:cubicBezTo>
                  <a:pt x="9" y="22"/>
                  <a:pt x="24" y="31"/>
                  <a:pt x="0" y="47"/>
                </a:cubicBezTo>
                <a:cubicBezTo>
                  <a:pt x="20" y="60"/>
                  <a:pt x="12" y="62"/>
                  <a:pt x="24" y="56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8"/>
          <p:cNvSpPr>
            <a:spLocks/>
          </p:cNvSpPr>
          <p:nvPr/>
        </p:nvSpPr>
        <p:spPr bwMode="auto">
          <a:xfrm>
            <a:off x="4230718" y="2090947"/>
            <a:ext cx="112682" cy="195258"/>
          </a:xfrm>
          <a:custGeom>
            <a:avLst/>
            <a:gdLst>
              <a:gd name="T0" fmla="*/ 24 w 51"/>
              <a:gd name="T1" fmla="*/ 56 h 62"/>
              <a:gd name="T2" fmla="*/ 51 w 51"/>
              <a:gd name="T3" fmla="*/ 29 h 62"/>
              <a:gd name="T4" fmla="*/ 42 w 51"/>
              <a:gd name="T5" fmla="*/ 26 h 62"/>
              <a:gd name="T6" fmla="*/ 48 w 51"/>
              <a:gd name="T7" fmla="*/ 8 h 62"/>
              <a:gd name="T8" fmla="*/ 21 w 51"/>
              <a:gd name="T9" fmla="*/ 5 h 62"/>
              <a:gd name="T10" fmla="*/ 0 w 51"/>
              <a:gd name="T11" fmla="*/ 47 h 62"/>
              <a:gd name="T12" fmla="*/ 24 w 51"/>
              <a:gd name="T13" fmla="*/ 56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62">
                <a:moveTo>
                  <a:pt x="24" y="56"/>
                </a:moveTo>
                <a:cubicBezTo>
                  <a:pt x="39" y="51"/>
                  <a:pt x="46" y="44"/>
                  <a:pt x="51" y="29"/>
                </a:cubicBezTo>
                <a:cubicBezTo>
                  <a:pt x="48" y="28"/>
                  <a:pt x="42" y="29"/>
                  <a:pt x="42" y="26"/>
                </a:cubicBezTo>
                <a:cubicBezTo>
                  <a:pt x="41" y="20"/>
                  <a:pt x="48" y="8"/>
                  <a:pt x="48" y="8"/>
                </a:cubicBezTo>
                <a:cubicBezTo>
                  <a:pt x="27" y="1"/>
                  <a:pt x="36" y="0"/>
                  <a:pt x="21" y="5"/>
                </a:cubicBezTo>
                <a:cubicBezTo>
                  <a:pt x="9" y="22"/>
                  <a:pt x="24" y="31"/>
                  <a:pt x="0" y="47"/>
                </a:cubicBezTo>
                <a:cubicBezTo>
                  <a:pt x="20" y="60"/>
                  <a:pt x="12" y="62"/>
                  <a:pt x="24" y="56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2895600" y="4250153"/>
            <a:ext cx="174547" cy="245647"/>
          </a:xfrm>
          <a:custGeom>
            <a:avLst/>
            <a:gdLst>
              <a:gd name="T0" fmla="*/ 7 w 79"/>
              <a:gd name="T1" fmla="*/ 21 h 78"/>
              <a:gd name="T2" fmla="*/ 31 w 79"/>
              <a:gd name="T3" fmla="*/ 0 h 78"/>
              <a:gd name="T4" fmla="*/ 58 w 79"/>
              <a:gd name="T5" fmla="*/ 6 h 78"/>
              <a:gd name="T6" fmla="*/ 40 w 79"/>
              <a:gd name="T7" fmla="*/ 27 h 78"/>
              <a:gd name="T8" fmla="*/ 61 w 79"/>
              <a:gd name="T9" fmla="*/ 51 h 78"/>
              <a:gd name="T10" fmla="*/ 67 w 79"/>
              <a:gd name="T11" fmla="*/ 42 h 78"/>
              <a:gd name="T12" fmla="*/ 73 w 79"/>
              <a:gd name="T13" fmla="*/ 51 h 78"/>
              <a:gd name="T14" fmla="*/ 76 w 79"/>
              <a:gd name="T15" fmla="*/ 60 h 78"/>
              <a:gd name="T16" fmla="*/ 58 w 79"/>
              <a:gd name="T17" fmla="*/ 54 h 78"/>
              <a:gd name="T18" fmla="*/ 28 w 79"/>
              <a:gd name="T19" fmla="*/ 78 h 78"/>
              <a:gd name="T20" fmla="*/ 4 w 79"/>
              <a:gd name="T21" fmla="*/ 57 h 78"/>
              <a:gd name="T22" fmla="*/ 1 w 79"/>
              <a:gd name="T23" fmla="*/ 48 h 78"/>
              <a:gd name="T24" fmla="*/ 13 w 79"/>
              <a:gd name="T25" fmla="*/ 30 h 78"/>
              <a:gd name="T26" fmla="*/ 7 w 79"/>
              <a:gd name="T27" fmla="*/ 21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78">
                <a:moveTo>
                  <a:pt x="7" y="21"/>
                </a:moveTo>
                <a:cubicBezTo>
                  <a:pt x="24" y="18"/>
                  <a:pt x="26" y="16"/>
                  <a:pt x="31" y="0"/>
                </a:cubicBezTo>
                <a:cubicBezTo>
                  <a:pt x="39" y="1"/>
                  <a:pt x="57" y="4"/>
                  <a:pt x="58" y="6"/>
                </a:cubicBezTo>
                <a:cubicBezTo>
                  <a:pt x="60" y="13"/>
                  <a:pt x="45" y="25"/>
                  <a:pt x="40" y="27"/>
                </a:cubicBezTo>
                <a:cubicBezTo>
                  <a:pt x="44" y="41"/>
                  <a:pt x="47" y="46"/>
                  <a:pt x="61" y="51"/>
                </a:cubicBezTo>
                <a:cubicBezTo>
                  <a:pt x="63" y="48"/>
                  <a:pt x="63" y="42"/>
                  <a:pt x="67" y="42"/>
                </a:cubicBezTo>
                <a:cubicBezTo>
                  <a:pt x="71" y="42"/>
                  <a:pt x="71" y="48"/>
                  <a:pt x="73" y="51"/>
                </a:cubicBezTo>
                <a:cubicBezTo>
                  <a:pt x="74" y="54"/>
                  <a:pt x="79" y="59"/>
                  <a:pt x="76" y="60"/>
                </a:cubicBezTo>
                <a:cubicBezTo>
                  <a:pt x="70" y="61"/>
                  <a:pt x="58" y="54"/>
                  <a:pt x="58" y="54"/>
                </a:cubicBezTo>
                <a:cubicBezTo>
                  <a:pt x="35" y="60"/>
                  <a:pt x="46" y="72"/>
                  <a:pt x="28" y="78"/>
                </a:cubicBezTo>
                <a:cubicBezTo>
                  <a:pt x="22" y="69"/>
                  <a:pt x="4" y="57"/>
                  <a:pt x="4" y="57"/>
                </a:cubicBezTo>
                <a:cubicBezTo>
                  <a:pt x="3" y="54"/>
                  <a:pt x="0" y="51"/>
                  <a:pt x="1" y="48"/>
                </a:cubicBezTo>
                <a:cubicBezTo>
                  <a:pt x="3" y="41"/>
                  <a:pt x="13" y="30"/>
                  <a:pt x="13" y="30"/>
                </a:cubicBezTo>
                <a:cubicBezTo>
                  <a:pt x="10" y="20"/>
                  <a:pt x="13" y="21"/>
                  <a:pt x="7" y="2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6886670" y="3426261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5896070" y="4427747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1723982" y="2409508"/>
            <a:ext cx="123730" cy="220453"/>
          </a:xfrm>
          <a:custGeom>
            <a:avLst/>
            <a:gdLst>
              <a:gd name="T0" fmla="*/ 0 w 56"/>
              <a:gd name="T1" fmla="*/ 51 h 70"/>
              <a:gd name="T2" fmla="*/ 3 w 56"/>
              <a:gd name="T3" fmla="*/ 18 h 70"/>
              <a:gd name="T4" fmla="*/ 9 w 56"/>
              <a:gd name="T5" fmla="*/ 0 h 70"/>
              <a:gd name="T6" fmla="*/ 51 w 56"/>
              <a:gd name="T7" fmla="*/ 30 h 70"/>
              <a:gd name="T8" fmla="*/ 54 w 56"/>
              <a:gd name="T9" fmla="*/ 39 h 70"/>
              <a:gd name="T10" fmla="*/ 12 w 56"/>
              <a:gd name="T11" fmla="*/ 54 h 70"/>
              <a:gd name="T12" fmla="*/ 0 w 56"/>
              <a:gd name="T13" fmla="*/ 51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70">
                <a:moveTo>
                  <a:pt x="0" y="51"/>
                </a:moveTo>
                <a:cubicBezTo>
                  <a:pt x="1" y="40"/>
                  <a:pt x="1" y="29"/>
                  <a:pt x="3" y="18"/>
                </a:cubicBezTo>
                <a:cubicBezTo>
                  <a:pt x="4" y="12"/>
                  <a:pt x="9" y="0"/>
                  <a:pt x="9" y="0"/>
                </a:cubicBezTo>
                <a:cubicBezTo>
                  <a:pt x="28" y="5"/>
                  <a:pt x="31" y="23"/>
                  <a:pt x="51" y="30"/>
                </a:cubicBezTo>
                <a:cubicBezTo>
                  <a:pt x="52" y="33"/>
                  <a:pt x="56" y="36"/>
                  <a:pt x="54" y="39"/>
                </a:cubicBezTo>
                <a:cubicBezTo>
                  <a:pt x="52" y="41"/>
                  <a:pt x="17" y="53"/>
                  <a:pt x="12" y="54"/>
                </a:cubicBezTo>
                <a:cubicBezTo>
                  <a:pt x="7" y="70"/>
                  <a:pt x="0" y="65"/>
                  <a:pt x="0" y="5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1752600"/>
            <a:ext cx="7239000" cy="3886200"/>
          </a:xfrm>
          <a:prstGeom prst="rect">
            <a:avLst/>
          </a:prstGeom>
          <a:solidFill>
            <a:srgbClr val="78CC74"/>
          </a:solidFill>
          <a:ln w="9525" cap="flat" cmpd="sng" algn="ctr">
            <a:solidFill>
              <a:srgbClr val="78CC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FFCC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884450" y="1872233"/>
            <a:ext cx="5582603" cy="4152032"/>
            <a:chOff x="1884450" y="1872233"/>
            <a:chExt cx="5582603" cy="4152032"/>
          </a:xfrm>
        </p:grpSpPr>
        <p:sp>
          <p:nvSpPr>
            <p:cNvPr id="6" name="Parallelogram 5"/>
            <p:cNvSpPr/>
            <p:nvPr/>
          </p:nvSpPr>
          <p:spPr bwMode="auto">
            <a:xfrm rot="686845">
              <a:off x="1884450" y="1872233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3839" y="5562600"/>
              <a:ext cx="2237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Natural attacks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 bwMode="auto">
            <a:xfrm rot="686845">
              <a:off x="2630234" y="1906071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Parallelogram 40"/>
            <p:cNvSpPr/>
            <p:nvPr/>
          </p:nvSpPr>
          <p:spPr bwMode="auto">
            <a:xfrm rot="686845">
              <a:off x="3376018" y="1939909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 rot="686845">
              <a:off x="4121802" y="1973747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 rot="686845">
              <a:off x="4867586" y="2007585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 rot="686845">
              <a:off x="5613370" y="2041423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 rot="686845">
              <a:off x="6359154" y="2075261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 rot="686845">
              <a:off x="7104938" y="2109099"/>
              <a:ext cx="362115" cy="3505200"/>
            </a:xfrm>
            <a:prstGeom prst="parallelogram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1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chemeClr val="accent2"/>
                </a:solidFill>
              </a:rPr>
              <a:t>Public Key </a:t>
            </a:r>
            <a:r>
              <a:rPr lang="en-US" sz="3000" dirty="0" smtClean="0">
                <a:solidFill>
                  <a:schemeClr val="accent2"/>
                </a:solidFill>
              </a:rPr>
              <a:t>Encryption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-12700" y="2921913"/>
            <a:ext cx="7404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+mj-lt"/>
                <a:sym typeface="Wingdings"/>
              </a:rPr>
              <a:t></a:t>
            </a:r>
            <a:r>
              <a:rPr lang="en-US" sz="2200" dirty="0" smtClean="0">
                <a:latin typeface="+mj-lt"/>
                <a:sym typeface="Wingdings"/>
              </a:rPr>
              <a:t> Easy to </a:t>
            </a:r>
            <a:r>
              <a:rPr lang="en-US" sz="2200" dirty="0" smtClean="0">
                <a:latin typeface="+mj-lt"/>
                <a:sym typeface="Wingdings"/>
              </a:rPr>
              <a:t>achieve heuristically, </a:t>
            </a:r>
            <a:r>
              <a:rPr lang="en-US" sz="2200" dirty="0" smtClean="0">
                <a:latin typeface="+mj-lt"/>
                <a:sym typeface="Wingdings"/>
              </a:rPr>
              <a:t>many </a:t>
            </a:r>
            <a:r>
              <a:rPr lang="en-US" sz="2200" dirty="0" smtClean="0">
                <a:latin typeface="+mj-lt"/>
                <a:sym typeface="Wingdings"/>
              </a:rPr>
              <a:t>solid candidates</a:t>
            </a:r>
            <a:endParaRPr lang="he-IL" sz="2200" dirty="0">
              <a:latin typeface="+mj-lt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52400" y="8483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Private key encryption:</a:t>
            </a:r>
            <a:endParaRPr lang="he-IL" sz="28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0" name="Picture 7" descr="surr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41535"/>
            <a:ext cx="609600" cy="7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5551488" y="1439862"/>
            <a:ext cx="153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4495800" y="1219200"/>
            <a:ext cx="3810000" cy="1208942"/>
            <a:chOff x="192" y="2389"/>
            <a:chExt cx="2496" cy="792"/>
          </a:xfrm>
        </p:grpSpPr>
        <p:pic>
          <p:nvPicPr>
            <p:cNvPr id="45" name="Picture 21" descr="20020213_dc_s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r="12231"/>
            <a:stretch>
              <a:fillRect/>
            </a:stretch>
          </p:blipFill>
          <p:spPr bwMode="auto">
            <a:xfrm>
              <a:off x="2064" y="2400"/>
              <a:ext cx="624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2" descr="ne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" b="9837"/>
            <a:stretch>
              <a:fillRect/>
            </a:stretch>
          </p:blipFill>
          <p:spPr bwMode="auto">
            <a:xfrm>
              <a:off x="192" y="2389"/>
              <a:ext cx="581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5562600" y="1668462"/>
            <a:ext cx="153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H="1">
            <a:off x="5573712" y="1897062"/>
            <a:ext cx="153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5584824" y="2125662"/>
            <a:ext cx="153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flipH="1">
            <a:off x="5600700" y="2362200"/>
            <a:ext cx="153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3581400"/>
            <a:ext cx="9296400" cy="3124200"/>
            <a:chOff x="0" y="3581400"/>
            <a:chExt cx="9296400" cy="3124200"/>
          </a:xfrm>
        </p:grpSpPr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0" y="5486400"/>
              <a:ext cx="8077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latin typeface="+mj-lt"/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  <a:latin typeface="+mj-lt"/>
                  <a:sym typeface="Wingdings"/>
                </a:rPr>
                <a:t></a:t>
              </a:r>
              <a:r>
                <a:rPr lang="en-US" sz="2200" dirty="0" smtClean="0">
                  <a:latin typeface="+mj-lt"/>
                  <a:sym typeface="Wingdings"/>
                </a:rPr>
                <a:t> </a:t>
              </a:r>
              <a:r>
                <a:rPr lang="en-US" sz="2200" dirty="0" smtClean="0">
                  <a:latin typeface="+mj-lt"/>
                  <a:sym typeface="Wingdings"/>
                </a:rPr>
                <a:t>Relati</a:t>
              </a:r>
              <a:r>
                <a:rPr lang="en-US" sz="2200" dirty="0" smtClean="0">
                  <a:latin typeface="+mj-lt"/>
                  <a:sym typeface="Wingdings"/>
                </a:rPr>
                <a:t>vely few </a:t>
              </a:r>
              <a:r>
                <a:rPr lang="en-US" sz="2200" dirty="0" smtClean="0">
                  <a:latin typeface="+mj-lt"/>
                  <a:sym typeface="Wingdings"/>
                </a:rPr>
                <a:t>candidates</a:t>
              </a:r>
              <a:endParaRPr lang="he-IL" sz="2200" dirty="0">
                <a:latin typeface="+mj-lt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0" y="5893713"/>
              <a:ext cx="9067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latin typeface="+mj-lt"/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  <a:latin typeface="+mj-lt"/>
                  <a:sym typeface="Wingdings"/>
                </a:rPr>
                <a:t></a:t>
              </a:r>
              <a:r>
                <a:rPr lang="en-US" sz="2200" dirty="0" smtClean="0">
                  <a:latin typeface="+mj-lt"/>
                  <a:sym typeface="Wingdings"/>
                </a:rPr>
                <a:t> Non-trivial attacks (e.g., sub-exponential attacks, quantum attacks) </a:t>
              </a:r>
              <a:endParaRPr lang="he-IL" sz="2200" dirty="0">
                <a:latin typeface="+mj-lt"/>
              </a:endParaRP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0" y="6274713"/>
              <a:ext cx="9296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latin typeface="+mj-lt"/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  <a:latin typeface="+mj-lt"/>
                  <a:sym typeface="Wingdings"/>
                </a:rPr>
                <a:t></a:t>
              </a:r>
              <a:r>
                <a:rPr lang="en-US" sz="2200" dirty="0" smtClean="0">
                  <a:latin typeface="+mj-lt"/>
                  <a:sym typeface="Wingdings"/>
                </a:rPr>
                <a:t> Less efficient in practice (e.g., RSA vs. AES)</a:t>
              </a:r>
              <a:endParaRPr lang="he-IL" sz="2200" dirty="0">
                <a:latin typeface="+mj-lt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228600" y="3667748"/>
              <a:ext cx="3733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  <a:latin typeface="+mj-lt"/>
                </a:rPr>
                <a:t>Public key encryption:</a:t>
              </a:r>
              <a:endParaRPr lang="he-IL" sz="28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495800" y="3744058"/>
              <a:ext cx="3810000" cy="2020207"/>
              <a:chOff x="3962400" y="3591658"/>
              <a:chExt cx="3810000" cy="2020207"/>
            </a:xfrm>
          </p:grpSpPr>
          <p:pic>
            <p:nvPicPr>
              <p:cNvPr id="51" name="Picture 7" descr="surrend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4876800"/>
                <a:ext cx="609600" cy="73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 flipH="1">
                <a:off x="5018088" y="3913920"/>
                <a:ext cx="1535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" name="Group 20"/>
              <p:cNvGrpSpPr>
                <a:grpSpLocks/>
              </p:cNvGrpSpPr>
              <p:nvPr/>
            </p:nvGrpSpPr>
            <p:grpSpPr bwMode="auto">
              <a:xfrm>
                <a:off x="3962400" y="3591658"/>
                <a:ext cx="3810000" cy="1208942"/>
                <a:chOff x="192" y="2389"/>
                <a:chExt cx="2496" cy="792"/>
              </a:xfrm>
            </p:grpSpPr>
            <p:pic>
              <p:nvPicPr>
                <p:cNvPr id="57" name="Picture 21" descr="20020213_dc_s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79" r="12231"/>
                <a:stretch>
                  <a:fillRect/>
                </a:stretch>
              </p:blipFill>
              <p:spPr bwMode="auto">
                <a:xfrm>
                  <a:off x="2064" y="2400"/>
                  <a:ext cx="624" cy="7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2" descr="ner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10" b="9837"/>
                <a:stretch>
                  <a:fillRect/>
                </a:stretch>
              </p:blipFill>
              <p:spPr bwMode="auto">
                <a:xfrm>
                  <a:off x="192" y="2389"/>
                  <a:ext cx="581" cy="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5029200" y="4142520"/>
                <a:ext cx="1535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2"/>
              <p:cNvSpPr>
                <a:spLocks noChangeShapeType="1"/>
              </p:cNvSpPr>
              <p:nvPr/>
            </p:nvSpPr>
            <p:spPr bwMode="auto">
              <a:xfrm flipH="1">
                <a:off x="5040312" y="4371120"/>
                <a:ext cx="1535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>
                <a:off x="5051424" y="4599720"/>
                <a:ext cx="1535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0" y="3581400"/>
              <a:ext cx="91440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653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Are current PKE candidates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asymptotically optimal?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991600" cy="5029200"/>
          </a:xfrm>
        </p:spPr>
        <p:txBody>
          <a:bodyPr/>
          <a:lstStyle/>
          <a:p>
            <a:r>
              <a:rPr lang="is-IS" sz="2800" dirty="0" smtClean="0"/>
              <a:t>Consider goal of encrypting 1-bit message with security against circuits of size 2</a:t>
            </a:r>
            <a:r>
              <a:rPr lang="is-IS" sz="2800" baseline="30000" dirty="0" smtClean="0"/>
              <a:t>t</a:t>
            </a:r>
          </a:p>
          <a:p>
            <a:pPr lvl="1"/>
            <a:r>
              <a:rPr lang="is-IS" sz="2400" dirty="0" smtClean="0"/>
              <a:t>Allow small probability of decryption error</a:t>
            </a:r>
          </a:p>
          <a:p>
            <a:r>
              <a:rPr lang="is-IS" sz="2800" dirty="0" smtClean="0"/>
              <a:t>Optimization questions:</a:t>
            </a:r>
          </a:p>
          <a:p>
            <a:pPr lvl="1"/>
            <a:r>
              <a:rPr lang="is-IS" sz="2400" dirty="0" smtClean="0"/>
              <a:t>Minimize public key and ciphertext length</a:t>
            </a:r>
          </a:p>
          <a:p>
            <a:pPr lvl="1"/>
            <a:r>
              <a:rPr lang="is-IS" sz="2400" dirty="0" smtClean="0"/>
              <a:t>Minimize decryption time (circuit size)</a:t>
            </a:r>
          </a:p>
          <a:p>
            <a:pPr lvl="1"/>
            <a:r>
              <a:rPr lang="is-IS" sz="2400" dirty="0" smtClean="0"/>
              <a:t>Ideally: O(t)</a:t>
            </a:r>
          </a:p>
          <a:p>
            <a:r>
              <a:rPr lang="is-IS" sz="2800" dirty="0" smtClean="0"/>
              <a:t>Current candidates fall short of ideal</a:t>
            </a:r>
          </a:p>
          <a:p>
            <a:pPr lvl="1"/>
            <a:r>
              <a:rPr lang="is-IS" sz="2400" dirty="0" smtClean="0"/>
              <a:t>Factoring </a:t>
            </a:r>
          </a:p>
          <a:p>
            <a:pPr lvl="1"/>
            <a:r>
              <a:rPr lang="is-IS" sz="2400" dirty="0" smtClean="0"/>
              <a:t>Discrete logarithm</a:t>
            </a:r>
          </a:p>
          <a:p>
            <a:pPr lvl="1"/>
            <a:r>
              <a:rPr lang="is-IS" sz="2400" dirty="0" smtClean="0"/>
              <a:t>Error-correcting codes (McEliece/</a:t>
            </a:r>
            <a:r>
              <a:rPr lang="en-US" sz="2400" dirty="0" err="1"/>
              <a:t>Niederreiter</a:t>
            </a:r>
            <a:r>
              <a:rPr lang="is-IS" sz="2400" dirty="0" smtClean="0"/>
              <a:t>-style)</a:t>
            </a:r>
          </a:p>
          <a:p>
            <a:pPr lvl="1"/>
            <a:r>
              <a:rPr lang="is-IS" sz="2400" dirty="0"/>
              <a:t>Error-correcting codes </a:t>
            </a:r>
            <a:r>
              <a:rPr lang="is-IS" sz="2400" dirty="0" smtClean="0"/>
              <a:t>/ lattices (Alekhnovich/Regev-style)</a:t>
            </a:r>
          </a:p>
          <a:p>
            <a:pPr lvl="1"/>
            <a:endParaRPr lang="is-IS" sz="2400" dirty="0" smtClean="0"/>
          </a:p>
          <a:p>
            <a:endParaRPr lang="is-I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4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PKE from Noisy </a:t>
            </a:r>
            <a:r>
              <a:rPr lang="en-US" sz="3600" dirty="0" err="1" smtClean="0">
                <a:solidFill>
                  <a:schemeClr val="accent2"/>
                </a:solidFill>
              </a:rPr>
              <a:t>Codewords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257800"/>
          </a:xfrm>
        </p:spPr>
        <p:txBody>
          <a:bodyPr/>
          <a:lstStyle/>
          <a:p>
            <a:r>
              <a:rPr lang="en-US" sz="2800" dirty="0"/>
              <a:t>Three well-known </a:t>
            </a:r>
            <a:r>
              <a:rPr lang="en-US" sz="2800" dirty="0" smtClean="0"/>
              <a:t>PKE schemes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 err="1"/>
              <a:t>Alekhnovich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008000"/>
                </a:solidFill>
              </a:rPr>
              <a:t>Alek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FOCS 2003</a:t>
            </a:r>
            <a:r>
              <a:rPr lang="en-US" sz="2400" dirty="0">
                <a:solidFill>
                  <a:srgbClr val="660066"/>
                </a:solidFill>
              </a:rPr>
              <a:t>] </a:t>
            </a:r>
          </a:p>
          <a:p>
            <a:pPr lvl="1">
              <a:buClr>
                <a:schemeClr val="tx1"/>
              </a:buClr>
            </a:pPr>
            <a:r>
              <a:rPr lang="en-US" sz="2400" dirty="0" err="1">
                <a:solidFill>
                  <a:srgbClr val="008000"/>
                </a:solidFill>
              </a:rPr>
              <a:t>Regev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STOC 2005</a:t>
            </a:r>
            <a:r>
              <a:rPr lang="en-US" sz="2400" dirty="0">
                <a:solidFill>
                  <a:srgbClr val="660066"/>
                </a:solidFill>
              </a:rPr>
              <a:t>]</a:t>
            </a:r>
          </a:p>
          <a:p>
            <a:pPr lvl="1"/>
            <a:r>
              <a:rPr lang="en-US" sz="2400" dirty="0"/>
              <a:t>Gentry-</a:t>
            </a:r>
            <a:r>
              <a:rPr lang="en-US" sz="2400" dirty="0" err="1"/>
              <a:t>Peikert</a:t>
            </a:r>
            <a:r>
              <a:rPr lang="en-US" sz="2400" dirty="0"/>
              <a:t>-</a:t>
            </a:r>
            <a:r>
              <a:rPr lang="en-US" sz="2400" dirty="0" err="1"/>
              <a:t>Vaikuntanathan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8000"/>
                </a:solidFill>
              </a:rPr>
              <a:t>GPV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STOC 2008]</a:t>
            </a:r>
          </a:p>
          <a:p>
            <a:r>
              <a:rPr lang="en-US" sz="2800" dirty="0" smtClean="0"/>
              <a:t>Common syntactic features:</a:t>
            </a:r>
          </a:p>
          <a:p>
            <a:pPr lvl="1"/>
            <a:r>
              <a:rPr lang="en-US" sz="2400" dirty="0" smtClean="0"/>
              <a:t>Public random linear code C: n-dim subspace of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q</a:t>
            </a:r>
            <a:r>
              <a:rPr lang="en-US" sz="2400" baseline="30000" dirty="0" err="1" smtClean="0"/>
              <a:t>m</a:t>
            </a:r>
            <a:r>
              <a:rPr lang="en-US" sz="2400" baseline="30000" dirty="0" smtClean="0"/>
              <a:t> </a:t>
            </a:r>
          </a:p>
          <a:p>
            <a:pPr lvl="1"/>
            <a:r>
              <a:rPr lang="en-US" sz="2400" dirty="0" smtClean="0"/>
              <a:t>Public key and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of the form </a:t>
            </a:r>
            <a:r>
              <a:rPr lang="en-US" sz="2400" dirty="0" err="1" smtClean="0">
                <a:solidFill>
                  <a:srgbClr val="FF0000"/>
                </a:solidFill>
              </a:rPr>
              <a:t>w+e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 smtClean="0"/>
          </a:p>
          <a:p>
            <a:pPr lvl="2"/>
            <a:r>
              <a:rPr lang="en-US" sz="2000" dirty="0"/>
              <a:t>w</a:t>
            </a:r>
            <a:r>
              <a:rPr lang="en-US" sz="2000" dirty="0" smtClean="0"/>
              <a:t> is a secret random </a:t>
            </a:r>
            <a:r>
              <a:rPr lang="en-US" sz="2000" dirty="0" err="1" smtClean="0"/>
              <a:t>codeword</a:t>
            </a:r>
            <a:r>
              <a:rPr lang="en-US" sz="2000" dirty="0" smtClean="0"/>
              <a:t> in C (or a related public C’)</a:t>
            </a:r>
          </a:p>
          <a:p>
            <a:pPr lvl="2"/>
            <a:r>
              <a:rPr lang="en-US" sz="2000" dirty="0" smtClean="0"/>
              <a:t>e is a secret noise vector</a:t>
            </a:r>
          </a:p>
          <a:p>
            <a:pPr lvl="2"/>
            <a:r>
              <a:rPr lang="en-US" sz="2000" dirty="0" smtClean="0"/>
              <a:t>(Alternatively</a:t>
            </a:r>
            <a:r>
              <a:rPr lang="en-US" sz="2000" dirty="0"/>
              <a:t>: syndrome H</a:t>
            </a:r>
            <a:r>
              <a:rPr lang="en-US" sz="2000" dirty="0" smtClean="0"/>
              <a:t>(</a:t>
            </a:r>
            <a:r>
              <a:rPr lang="en-US" sz="2000" dirty="0" err="1" smtClean="0"/>
              <a:t>w+</a:t>
            </a:r>
            <a:r>
              <a:rPr lang="en-US" sz="2000" dirty="0" err="1"/>
              <a:t>e</a:t>
            </a:r>
            <a:r>
              <a:rPr lang="en-US" sz="2000" dirty="0"/>
              <a:t>)=</a:t>
            </a:r>
            <a:r>
              <a:rPr lang="en-US" sz="2000" dirty="0" smtClean="0"/>
              <a:t>He)</a:t>
            </a:r>
          </a:p>
          <a:p>
            <a:pPr lvl="1"/>
            <a:r>
              <a:rPr lang="en-US" sz="2400" dirty="0" smtClean="0"/>
              <a:t>Decryption via inner product in </a:t>
            </a:r>
            <a:r>
              <a:rPr lang="en-US" sz="2400" dirty="0" err="1"/>
              <a:t>F</a:t>
            </a:r>
            <a:r>
              <a:rPr lang="en-US" sz="2400" baseline="-25000" dirty="0" err="1"/>
              <a:t>q</a:t>
            </a:r>
            <a:r>
              <a:rPr lang="en-US" sz="2400" baseline="30000" dirty="0" err="1"/>
              <a:t>m</a:t>
            </a:r>
            <a:endParaRPr lang="en-US" sz="2400" dirty="0" smtClean="0"/>
          </a:p>
          <a:p>
            <a:r>
              <a:rPr lang="en-US" sz="2800" dirty="0" smtClean="0"/>
              <a:t>Security relies on </a:t>
            </a:r>
            <a:r>
              <a:rPr lang="en-US" sz="2800" dirty="0" err="1" smtClean="0"/>
              <a:t>pseudorandomness</a:t>
            </a:r>
            <a:r>
              <a:rPr lang="en-US" sz="2800" dirty="0" smtClean="0"/>
              <a:t> of </a:t>
            </a:r>
            <a:r>
              <a:rPr lang="en-US" sz="2800" dirty="0" err="1"/>
              <a:t>w</a:t>
            </a:r>
            <a:r>
              <a:rPr lang="en-US" sz="2800" dirty="0" err="1" smtClean="0"/>
              <a:t>+e</a:t>
            </a:r>
            <a:endParaRPr lang="en-US" sz="2800" dirty="0" smtClean="0"/>
          </a:p>
          <a:p>
            <a:pPr lvl="1"/>
            <a:r>
              <a:rPr lang="en-US" sz="2400" dirty="0" smtClean="0"/>
              <a:t>Follows from “low</a:t>
            </a:r>
            <a:r>
              <a:rPr lang="en-US" sz="2400" dirty="0"/>
              <a:t>-noise </a:t>
            </a:r>
            <a:r>
              <a:rPr lang="en-US" sz="2400" dirty="0" smtClean="0"/>
              <a:t>LPN” (</a:t>
            </a:r>
            <a:r>
              <a:rPr lang="en-US" sz="2400" dirty="0" err="1" smtClean="0"/>
              <a:t>Alek</a:t>
            </a:r>
            <a:r>
              <a:rPr lang="en-US" sz="2400" dirty="0" smtClean="0"/>
              <a:t>) or LWE (</a:t>
            </a:r>
            <a:r>
              <a:rPr lang="en-US" sz="2400" dirty="0" err="1" smtClean="0"/>
              <a:t>Regev,GPV</a:t>
            </a:r>
            <a:r>
              <a:rPr lang="en-US" sz="2400" dirty="0" smtClean="0"/>
              <a:t>)</a:t>
            </a:r>
          </a:p>
          <a:p>
            <a:pPr lvl="1"/>
            <a:endParaRPr lang="he-IL" sz="2400" dirty="0"/>
          </a:p>
          <a:p>
            <a:endParaRPr lang="is-I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60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95800" y="990600"/>
            <a:ext cx="4267200" cy="1462682"/>
            <a:chOff x="4876800" y="1169313"/>
            <a:chExt cx="4267200" cy="1462682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5410200" y="1169313"/>
              <a:ext cx="2971800" cy="430887"/>
            </a:xfrm>
            <a:prstGeom prst="rect">
              <a:avLst/>
            </a:prstGeom>
            <a:ln>
              <a:solidFill>
                <a:srgbClr val="FFFFFF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200" dirty="0" err="1" smtClean="0">
                  <a:solidFill>
                    <a:srgbClr val="269F27"/>
                  </a:solidFill>
                  <a:latin typeface="+mj-lt"/>
                </a:rPr>
                <a:t>Regev</a:t>
              </a:r>
              <a:r>
                <a:rPr lang="en-US" sz="2200" dirty="0" smtClean="0">
                  <a:solidFill>
                    <a:srgbClr val="269F27"/>
                  </a:solidFill>
                  <a:latin typeface="+mj-lt"/>
                </a:rPr>
                <a:t>, GPV</a:t>
              </a:r>
              <a:endParaRPr lang="he-IL" sz="2200" dirty="0">
                <a:solidFill>
                  <a:srgbClr val="269F27"/>
                </a:solidFill>
                <a:latin typeface="+mj-lt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4876800" y="1862554"/>
              <a:ext cx="17746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200" dirty="0" smtClean="0">
                  <a:latin typeface="+mj-lt"/>
                </a:rPr>
                <a:t>q= field size = poly(m)</a:t>
              </a:r>
              <a:endParaRPr lang="he-IL" sz="2200" dirty="0">
                <a:latin typeface="+mj-lt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553200" y="1786354"/>
              <a:ext cx="2590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200" dirty="0" smtClean="0">
                  <a:latin typeface="+mj-lt"/>
                </a:rPr>
                <a:t>Noise = small discrete Gaussian</a:t>
              </a:r>
              <a:endParaRPr lang="he-IL" sz="2200" dirty="0">
                <a:latin typeface="+mj-l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442940" y="1550884"/>
              <a:ext cx="381000" cy="3385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6019800" y="1600200"/>
              <a:ext cx="304800" cy="3385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04800" y="990600"/>
            <a:ext cx="4114800" cy="1531441"/>
            <a:chOff x="304800" y="914400"/>
            <a:chExt cx="4114800" cy="1531441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914400" y="914400"/>
              <a:ext cx="2362200" cy="4308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200" dirty="0" err="1" smtClean="0">
                  <a:solidFill>
                    <a:srgbClr val="269F27"/>
                  </a:solidFill>
                  <a:latin typeface="+mj-lt"/>
                </a:rPr>
                <a:t>Alek</a:t>
              </a:r>
              <a:endParaRPr lang="he-IL" sz="2200" dirty="0">
                <a:solidFill>
                  <a:srgbClr val="269F27"/>
                </a:solidFill>
                <a:latin typeface="+mj-lt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2209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latin typeface="+mj-lt"/>
                </a:rPr>
                <a:t>Binary field</a:t>
              </a:r>
            </a:p>
            <a:p>
              <a:pPr eaLnBrk="1" hangingPunct="1"/>
              <a:r>
                <a:rPr lang="en-US" sz="2200" dirty="0" smtClean="0">
                  <a:latin typeface="+mj-lt"/>
                </a:rPr>
                <a:t>    (q=2) </a:t>
              </a:r>
              <a:endParaRPr lang="he-IL" sz="2200" dirty="0">
                <a:latin typeface="+mj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981200" y="1585540"/>
              <a:ext cx="2438400" cy="548060"/>
              <a:chOff x="739990" y="1814140"/>
              <a:chExt cx="2438400" cy="548060"/>
            </a:xfrm>
          </p:grpSpPr>
          <p:sp>
            <p:nvSpPr>
              <p:cNvPr id="27" name="TextBox 11"/>
              <p:cNvSpPr txBox="1">
                <a:spLocks noChangeArrowheads="1"/>
              </p:cNvSpPr>
              <p:nvPr/>
            </p:nvSpPr>
            <p:spPr bwMode="auto">
              <a:xfrm>
                <a:off x="739990" y="1881426"/>
                <a:ext cx="2438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>
                    <a:latin typeface="+mj-lt"/>
                  </a:rPr>
                  <a:t>N</a:t>
                </a:r>
                <a:r>
                  <a:rPr lang="en-US" sz="2200" dirty="0" smtClean="0">
                    <a:latin typeface="+mj-lt"/>
                  </a:rPr>
                  <a:t>oise =  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7368193"/>
                  </p:ext>
                </p:extLst>
              </p:nvPr>
            </p:nvGraphicFramePr>
            <p:xfrm>
              <a:off x="1806790" y="1814140"/>
              <a:ext cx="968590" cy="5480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735" name="Equation" r:id="rId4" imgW="850900" imgH="469900" progId="Equation.DSMT4">
                      <p:embed/>
                    </p:oleObj>
                  </mc:Choice>
                  <mc:Fallback>
                    <p:oleObj name="Equation" r:id="rId4" imgW="850900" imgH="469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6790" y="1814140"/>
                            <a:ext cx="968590" cy="5480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2286000" y="1307729"/>
              <a:ext cx="228600" cy="4448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1524000" y="12954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0" y="2590800"/>
            <a:ext cx="441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Wingdings" charset="0"/>
              <a:buChar char="J"/>
            </a:pPr>
            <a:r>
              <a:rPr lang="en-US" sz="2200" dirty="0" smtClean="0">
                <a:latin typeface="+mj-lt"/>
                <a:sym typeface="Wingdings"/>
              </a:rPr>
              <a:t>Binary field: concrete efficiency 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[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Hopper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-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Blum01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, Damgård-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Park12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, 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Pietrzak12, </a:t>
            </a:r>
            <a:r>
              <a:rPr lang="is-IS" sz="1800" dirty="0" smtClean="0">
                <a:solidFill>
                  <a:srgbClr val="9933FF"/>
                </a:solidFill>
                <a:latin typeface="+mj-lt"/>
                <a:sym typeface="Wingdings"/>
              </a:rPr>
              <a:t>…</a:t>
            </a:r>
            <a:r>
              <a:rPr lang="en-US" sz="1800" dirty="0" smtClean="0">
                <a:solidFill>
                  <a:srgbClr val="9933FF"/>
                </a:solidFill>
                <a:latin typeface="+mj-lt"/>
                <a:sym typeface="Wingdings"/>
              </a:rPr>
              <a:t>]</a:t>
            </a:r>
            <a:endParaRPr lang="en-US" sz="2200" dirty="0" smtClean="0">
              <a:solidFill>
                <a:srgbClr val="9933FF"/>
              </a:solidFill>
              <a:latin typeface="+mj-lt"/>
              <a:sym typeface="Wingdings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4648200" y="2590800"/>
            <a:ext cx="33748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+mj-lt"/>
                <a:sym typeface="Wingdings"/>
              </a:rPr>
              <a:t> Large field size</a:t>
            </a:r>
            <a:endParaRPr lang="he-IL" sz="22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923024"/>
            <a:ext cx="4648200" cy="1620466"/>
            <a:chOff x="381000" y="3586928"/>
            <a:chExt cx="4648200" cy="1620466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3586928"/>
              <a:ext cx="4495800" cy="492812"/>
              <a:chOff x="381000" y="3595676"/>
              <a:chExt cx="4495800" cy="492812"/>
            </a:xfrm>
          </p:grpSpPr>
          <p:sp>
            <p:nvSpPr>
              <p:cNvPr id="45" name="TextBox 11"/>
              <p:cNvSpPr txBox="1">
                <a:spLocks noChangeArrowheads="1"/>
              </p:cNvSpPr>
              <p:nvPr/>
            </p:nvSpPr>
            <p:spPr bwMode="auto">
              <a:xfrm>
                <a:off x="381000" y="3657601"/>
                <a:ext cx="44958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 Brute-force        -attack:     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7267201"/>
                  </p:ext>
                </p:extLst>
              </p:nvPr>
            </p:nvGraphicFramePr>
            <p:xfrm>
              <a:off x="2209800" y="3595676"/>
              <a:ext cx="630237" cy="452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736" name="Equation" r:id="rId6" imgW="381000" imgH="266700" progId="Equation.3">
                      <p:embed/>
                    </p:oleObj>
                  </mc:Choice>
                  <mc:Fallback>
                    <p:oleObj name="Equation" r:id="rId6" imgW="3810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9800" y="3595676"/>
                            <a:ext cx="630237" cy="452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" name="Group 2"/>
            <p:cNvGrpSpPr/>
            <p:nvPr/>
          </p:nvGrpSpPr>
          <p:grpSpPr>
            <a:xfrm>
              <a:off x="685800" y="4012412"/>
              <a:ext cx="4343400" cy="457200"/>
              <a:chOff x="381000" y="4038600"/>
              <a:chExt cx="4343400" cy="457200"/>
            </a:xfrm>
          </p:grpSpPr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381000" y="4064913"/>
                <a:ext cx="4343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Security against    -attacks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683204"/>
                  </p:ext>
                </p:extLst>
              </p:nvPr>
            </p:nvGraphicFramePr>
            <p:xfrm>
              <a:off x="2527693" y="4038600"/>
              <a:ext cx="296862" cy="4079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737" name="Equation" r:id="rId8" imgW="152400" imgH="203200" progId="Equation.DSMT4">
                      <p:embed/>
                    </p:oleObj>
                  </mc:Choice>
                  <mc:Fallback>
                    <p:oleObj name="Equation" r:id="rId8" imgW="1524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7693" y="4038600"/>
                            <a:ext cx="296862" cy="4079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Group 4"/>
            <p:cNvGrpSpPr/>
            <p:nvPr/>
          </p:nvGrpSpPr>
          <p:grpSpPr>
            <a:xfrm>
              <a:off x="685800" y="4419600"/>
              <a:ext cx="4343400" cy="787794"/>
              <a:chOff x="685800" y="4419600"/>
              <a:chExt cx="4343400" cy="787794"/>
            </a:xfrm>
          </p:grpSpPr>
          <p:sp>
            <p:nvSpPr>
              <p:cNvPr id="28" name="TextBox 11"/>
              <p:cNvSpPr txBox="1">
                <a:spLocks noChangeArrowheads="1"/>
              </p:cNvSpPr>
              <p:nvPr/>
            </p:nvSpPr>
            <p:spPr bwMode="auto">
              <a:xfrm>
                <a:off x="685800" y="4419600"/>
                <a:ext cx="4343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=&gt; public keys / </a:t>
                </a:r>
                <a:r>
                  <a:rPr lang="en-US" sz="2200" dirty="0" err="1" smtClean="0">
                    <a:latin typeface="+mj-lt"/>
                    <a:sym typeface="Wingdings"/>
                  </a:rPr>
                  <a:t>ciphertexts</a:t>
                </a:r>
                <a:r>
                  <a:rPr lang="en-US" sz="2200" dirty="0" smtClean="0">
                    <a:latin typeface="+mj-lt"/>
                    <a:sym typeface="Wingdings"/>
                  </a:rPr>
                  <a:t> of size 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0828423"/>
                  </p:ext>
                </p:extLst>
              </p:nvPr>
            </p:nvGraphicFramePr>
            <p:xfrm>
              <a:off x="1314450" y="4723207"/>
              <a:ext cx="742950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738" name="Equation" r:id="rId10" imgW="381000" imgH="241300" progId="Equation.DSMT4">
                      <p:embed/>
                    </p:oleObj>
                  </mc:Choice>
                  <mc:Fallback>
                    <p:oleObj name="Equation" r:id="rId10" imgW="3810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450" y="4723207"/>
                            <a:ext cx="742950" cy="484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" name="Group 11"/>
          <p:cNvGrpSpPr/>
          <p:nvPr/>
        </p:nvGrpSpPr>
        <p:grpSpPr>
          <a:xfrm>
            <a:off x="4572000" y="3917496"/>
            <a:ext cx="4876800" cy="1621917"/>
            <a:chOff x="4800600" y="2951265"/>
            <a:chExt cx="4876800" cy="1621917"/>
          </a:xfrm>
        </p:grpSpPr>
        <p:grpSp>
          <p:nvGrpSpPr>
            <p:cNvPr id="36" name="Group 35"/>
            <p:cNvGrpSpPr/>
            <p:nvPr/>
          </p:nvGrpSpPr>
          <p:grpSpPr>
            <a:xfrm>
              <a:off x="4800600" y="2951265"/>
              <a:ext cx="4648200" cy="430887"/>
              <a:chOff x="381000" y="3644507"/>
              <a:chExt cx="4648200" cy="430887"/>
            </a:xfrm>
          </p:grpSpPr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381000" y="3644507"/>
                <a:ext cx="46482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>
                    <a:latin typeface="+mj-lt"/>
                    <a:sym typeface="Wingdings"/>
                  </a:rPr>
                  <a:t> </a:t>
                </a:r>
                <a:r>
                  <a:rPr lang="en-US" sz="2200" dirty="0" smtClean="0">
                    <a:latin typeface="+mj-lt"/>
                    <a:sym typeface="Wingdings"/>
                  </a:rPr>
                  <a:t> Lattice-based            -attack:     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896118"/>
                  </p:ext>
                </p:extLst>
              </p:nvPr>
            </p:nvGraphicFramePr>
            <p:xfrm>
              <a:off x="2559050" y="3653210"/>
              <a:ext cx="966788" cy="366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739" name="Equation" r:id="rId12" imgW="584200" imgH="215900" progId="Equation.DSMT4">
                      <p:embed/>
                    </p:oleObj>
                  </mc:Choice>
                  <mc:Fallback>
                    <p:oleObj name="Equation" r:id="rId12" imgW="584200" imgH="215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9050" y="3653210"/>
                            <a:ext cx="966788" cy="366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Group 10"/>
            <p:cNvGrpSpPr/>
            <p:nvPr/>
          </p:nvGrpSpPr>
          <p:grpSpPr>
            <a:xfrm>
              <a:off x="5181600" y="3352800"/>
              <a:ext cx="4495800" cy="1220382"/>
              <a:chOff x="5334000" y="3657600"/>
              <a:chExt cx="4495800" cy="122038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334000" y="3657600"/>
                <a:ext cx="4495800" cy="432069"/>
                <a:chOff x="762000" y="3733800"/>
                <a:chExt cx="4495800" cy="432069"/>
              </a:xfrm>
            </p:grpSpPr>
            <p:sp>
              <p:nvSpPr>
                <p:cNvPr id="47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762000" y="3734982"/>
                  <a:ext cx="449580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200" dirty="0" smtClean="0">
                      <a:latin typeface="+mj-lt"/>
                      <a:sym typeface="Wingdings"/>
                    </a:rPr>
                    <a:t>Security against    -attacks</a:t>
                  </a:r>
                  <a:endParaRPr lang="he-IL" sz="2200" dirty="0">
                    <a:latin typeface="+mj-lt"/>
                  </a:endParaRPr>
                </a:p>
              </p:txBody>
            </p:sp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0569992"/>
                    </p:ext>
                  </p:extLst>
                </p:nvPr>
              </p:nvGraphicFramePr>
              <p:xfrm>
                <a:off x="2903538" y="3733800"/>
                <a:ext cx="296862" cy="4079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3740" name="Equation" r:id="rId14" imgW="152400" imgH="203200" progId="Equation.DSMT4">
                        <p:embed/>
                      </p:oleObj>
                    </mc:Choice>
                    <mc:Fallback>
                      <p:oleObj name="Equation" r:id="rId14" imgW="152400" imgH="203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03538" y="3733800"/>
                              <a:ext cx="296862" cy="4079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8" name="Group 37"/>
              <p:cNvGrpSpPr/>
              <p:nvPr/>
            </p:nvGrpSpPr>
            <p:grpSpPr>
              <a:xfrm>
                <a:off x="5334000" y="4082228"/>
                <a:ext cx="4343400" cy="795754"/>
                <a:chOff x="1066800" y="4108022"/>
                <a:chExt cx="4343400" cy="795754"/>
              </a:xfrm>
            </p:grpSpPr>
            <p:sp>
              <p:nvSpPr>
                <p:cNvPr id="40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1066800" y="4108022"/>
                  <a:ext cx="4343400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200" dirty="0" smtClean="0">
                      <a:latin typeface="+mj-lt"/>
                      <a:sym typeface="Wingdings"/>
                    </a:rPr>
                    <a:t>=&gt; public keys / </a:t>
                  </a:r>
                  <a:r>
                    <a:rPr lang="en-US" sz="2200" dirty="0" err="1" smtClean="0">
                      <a:latin typeface="+mj-lt"/>
                      <a:sym typeface="Wingdings"/>
                    </a:rPr>
                    <a:t>ciphertexts</a:t>
                  </a:r>
                  <a:r>
                    <a:rPr lang="en-US" sz="2200" dirty="0" smtClean="0">
                      <a:latin typeface="+mj-lt"/>
                      <a:sym typeface="Wingdings"/>
                    </a:rPr>
                    <a:t> of size </a:t>
                  </a:r>
                  <a:endParaRPr lang="he-IL" sz="2200" dirty="0">
                    <a:latin typeface="+mj-lt"/>
                  </a:endParaRPr>
                </a:p>
              </p:txBody>
            </p:sp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22539071"/>
                    </p:ext>
                  </p:extLst>
                </p:nvPr>
              </p:nvGraphicFramePr>
              <p:xfrm>
                <a:off x="1731962" y="4495789"/>
                <a:ext cx="1163638" cy="4079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3741" name="Equation" r:id="rId15" imgW="596900" imgH="203200" progId="Equation.DSMT4">
                        <p:embed/>
                      </p:oleObj>
                    </mc:Choice>
                    <mc:Fallback>
                      <p:oleObj name="Equation" r:id="rId15" imgW="596900" imgH="203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31962" y="4495789"/>
                              <a:ext cx="1163638" cy="407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4" name="Group 3"/>
          <p:cNvGrpSpPr/>
          <p:nvPr/>
        </p:nvGrpSpPr>
        <p:grpSpPr>
          <a:xfrm>
            <a:off x="5292725" y="5848290"/>
            <a:ext cx="5146675" cy="400110"/>
            <a:chOff x="4683125" y="5715000"/>
            <a:chExt cx="5146675" cy="400110"/>
          </a:xfrm>
        </p:grpSpPr>
        <p:sp>
          <p:nvSpPr>
            <p:cNvPr id="67" name="TextBox 11"/>
            <p:cNvSpPr txBox="1">
              <a:spLocks noChangeArrowheads="1"/>
            </p:cNvSpPr>
            <p:nvPr/>
          </p:nvSpPr>
          <p:spPr bwMode="auto">
            <a:xfrm>
              <a:off x="5943600" y="5715000"/>
              <a:ext cx="3886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dirty="0" smtClean="0">
                  <a:latin typeface="+mj-lt"/>
                </a:rPr>
                <a:t>= max(|</a:t>
              </a:r>
              <a:r>
                <a:rPr lang="en-US" sz="2000" dirty="0" err="1" smtClean="0">
                  <a:latin typeface="+mj-lt"/>
                </a:rPr>
                <a:t>pk</a:t>
              </a:r>
              <a:r>
                <a:rPr lang="en-US" sz="2000" dirty="0" smtClean="0">
                  <a:latin typeface="+mj-lt"/>
                </a:rPr>
                <a:t>|,|</a:t>
              </a:r>
              <a:r>
                <a:rPr lang="en-US" sz="2000" dirty="0" err="1" smtClean="0">
                  <a:latin typeface="+mj-lt"/>
                </a:rPr>
                <a:t>ct</a:t>
              </a:r>
              <a:r>
                <a:rPr lang="en-US" sz="2000" dirty="0" smtClean="0">
                  <a:latin typeface="+mj-lt"/>
                </a:rPr>
                <a:t>|)</a:t>
              </a:r>
              <a:endParaRPr lang="he-IL" sz="2000" dirty="0">
                <a:latin typeface="+mj-lt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02998"/>
                </p:ext>
              </p:extLst>
            </p:nvPr>
          </p:nvGraphicFramePr>
          <p:xfrm>
            <a:off x="4683125" y="5765800"/>
            <a:ext cx="1260475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742" name="Equation" r:id="rId17" imgW="762000" imgH="203200" progId="Equation.DSMT4">
                    <p:embed/>
                  </p:oleObj>
                </mc:Choice>
                <mc:Fallback>
                  <p:oleObj name="Equation" r:id="rId17" imgW="762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25" y="5765800"/>
                          <a:ext cx="1260475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PKE from Noisy </a:t>
            </a:r>
            <a:r>
              <a:rPr lang="en-US" sz="3600" dirty="0" err="1" smtClean="0">
                <a:solidFill>
                  <a:schemeClr val="accent2"/>
                </a:solidFill>
              </a:rPr>
              <a:t>Codewords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2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33400" y="914400"/>
            <a:ext cx="8001000" cy="2514600"/>
            <a:chOff x="685800" y="762000"/>
            <a:chExt cx="8001000" cy="25146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85800" y="762000"/>
              <a:ext cx="8001000" cy="2514600"/>
            </a:xfrm>
            <a:prstGeom prst="rect">
              <a:avLst/>
            </a:prstGeom>
            <a:ln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90600" y="838200"/>
              <a:ext cx="2971800" cy="1332057"/>
              <a:chOff x="990600" y="838200"/>
              <a:chExt cx="2971800" cy="1332057"/>
            </a:xfrm>
          </p:grpSpPr>
          <p:sp>
            <p:nvSpPr>
              <p:cNvPr id="10" name="TextBox 11"/>
              <p:cNvSpPr txBox="1">
                <a:spLocks noChangeArrowheads="1"/>
              </p:cNvSpPr>
              <p:nvPr/>
            </p:nvSpPr>
            <p:spPr bwMode="auto">
              <a:xfrm>
                <a:off x="1676400" y="838200"/>
                <a:ext cx="990600" cy="430887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err="1" smtClean="0">
                    <a:solidFill>
                      <a:srgbClr val="008000"/>
                    </a:solidFill>
                    <a:latin typeface="+mj-lt"/>
                  </a:rPr>
                  <a:t>Alek</a:t>
                </a:r>
                <a:endParaRPr lang="he-IL" sz="2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990600" y="1664071"/>
                <a:ext cx="2971800" cy="506186"/>
                <a:chOff x="381000" y="3540643"/>
                <a:chExt cx="2971800" cy="506186"/>
              </a:xfrm>
            </p:grpSpPr>
            <p:sp>
              <p:nvSpPr>
                <p:cNvPr id="4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381000" y="3615942"/>
                  <a:ext cx="297180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200" dirty="0" smtClean="0">
                      <a:latin typeface="+mj-lt"/>
                      <a:sym typeface="Wingdings"/>
                    </a:rPr>
                    <a:t>         -attack</a:t>
                  </a:r>
                  <a:endParaRPr lang="he-IL" sz="2200" dirty="0">
                    <a:latin typeface="+mj-lt"/>
                  </a:endParaRPr>
                </a:p>
              </p:txBody>
            </p:sp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16178573"/>
                    </p:ext>
                  </p:extLst>
                </p:nvPr>
              </p:nvGraphicFramePr>
              <p:xfrm>
                <a:off x="805232" y="3540643"/>
                <a:ext cx="630238" cy="4540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9401" name="Equation" r:id="rId4" imgW="381000" imgH="266700" progId="Equation.DSMT4">
                        <p:embed/>
                      </p:oleObj>
                    </mc:Choice>
                    <mc:Fallback>
                      <p:oleObj name="Equation" r:id="rId4" imgW="381000" imgH="2667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5232" y="3540643"/>
                              <a:ext cx="630238" cy="4540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990600" y="1321713"/>
                <a:ext cx="19812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342900" indent="-342900" eaLnBrk="1" hangingPunct="1">
                  <a:buFont typeface="Wingdings" charset="0"/>
                  <a:buChar char="J"/>
                </a:pPr>
                <a:r>
                  <a:rPr lang="en-US" sz="2200" dirty="0" smtClean="0">
                    <a:latin typeface="+mj-lt"/>
                    <a:sym typeface="Wingdings"/>
                  </a:rPr>
                  <a:t>Binary field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05400" y="830759"/>
              <a:ext cx="3173530" cy="1302841"/>
              <a:chOff x="5105400" y="830759"/>
              <a:chExt cx="3173530" cy="1302841"/>
            </a:xfrm>
          </p:grpSpPr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5486400" y="830759"/>
                <a:ext cx="1752600" cy="430887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err="1" smtClean="0">
                    <a:solidFill>
                      <a:srgbClr val="008000"/>
                    </a:solidFill>
                    <a:latin typeface="+mj-lt"/>
                  </a:rPr>
                  <a:t>Regev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</a:rPr>
                  <a:t>, GPV</a:t>
                </a:r>
                <a:endParaRPr lang="he-IL" sz="2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05400" y="1702713"/>
                <a:ext cx="3173530" cy="430887"/>
                <a:chOff x="381000" y="3644507"/>
                <a:chExt cx="3173530" cy="430887"/>
              </a:xfrm>
            </p:grpSpPr>
            <p:sp>
              <p:nvSpPr>
                <p:cNvPr id="49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381000" y="3644507"/>
                  <a:ext cx="317353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200" dirty="0">
                      <a:latin typeface="+mj-lt"/>
                      <a:sym typeface="Wingdings"/>
                    </a:rPr>
                    <a:t> </a:t>
                  </a:r>
                  <a:r>
                    <a:rPr lang="en-US" sz="2200" dirty="0" smtClean="0">
                      <a:latin typeface="+mj-lt"/>
                      <a:sym typeface="Wingdings"/>
                    </a:rPr>
                    <a:t>             -attack</a:t>
                  </a:r>
                  <a:endParaRPr lang="he-IL" sz="2200" dirty="0">
                    <a:latin typeface="+mj-lt"/>
                  </a:endParaRPr>
                </a:p>
              </p:txBody>
            </p:sp>
            <p:graphicFrame>
              <p:nvGraphicFramePr>
                <p:cNvPr id="50" name="Object 4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8762248"/>
                    </p:ext>
                  </p:extLst>
                </p:nvPr>
              </p:nvGraphicFramePr>
              <p:xfrm>
                <a:off x="863600" y="3645182"/>
                <a:ext cx="965200" cy="366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9402" name="Equation" r:id="rId6" imgW="584200" imgH="215900" progId="Equation.DSMT4">
                        <p:embed/>
                      </p:oleObj>
                    </mc:Choice>
                    <mc:Fallback>
                      <p:oleObj name="Equation" r:id="rId6" imgW="584200" imgH="2159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3600" y="3645182"/>
                              <a:ext cx="965200" cy="3667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2" name="TextBox 11"/>
              <p:cNvSpPr txBox="1">
                <a:spLocks noChangeArrowheads="1"/>
              </p:cNvSpPr>
              <p:nvPr/>
            </p:nvSpPr>
            <p:spPr bwMode="auto">
              <a:xfrm>
                <a:off x="5181600" y="1321860"/>
                <a:ext cx="19812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 Large field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838200" y="4343400"/>
            <a:ext cx="4038600" cy="1361420"/>
            <a:chOff x="304800" y="3074313"/>
            <a:chExt cx="4038600" cy="1361420"/>
          </a:xfrm>
        </p:grpSpPr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838200" y="3074313"/>
              <a:ext cx="1752600" cy="430887"/>
            </a:xfrm>
            <a:prstGeom prst="rect">
              <a:avLst/>
            </a:prstGeom>
            <a:ln>
              <a:solidFill>
                <a:srgbClr val="FFFFFF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008000"/>
                  </a:solidFill>
                  <a:latin typeface="+mj-lt"/>
                  <a:sym typeface="Wingdings"/>
                </a:rPr>
                <a:t>Dream </a:t>
              </a:r>
              <a:r>
                <a:rPr lang="en-US" sz="2200" dirty="0">
                  <a:solidFill>
                    <a:srgbClr val="008000"/>
                  </a:solidFill>
                  <a:latin typeface="+mj-lt"/>
                  <a:sym typeface="Wingdings"/>
                </a:rPr>
                <a:t>g</a:t>
              </a:r>
              <a:r>
                <a:rPr lang="en-US" sz="2200" dirty="0" smtClean="0">
                  <a:solidFill>
                    <a:srgbClr val="008000"/>
                  </a:solidFill>
                  <a:latin typeface="+mj-lt"/>
                  <a:sym typeface="Wingdings"/>
                </a:rPr>
                <a:t>oal</a:t>
              </a:r>
              <a:endParaRPr lang="he-IL" sz="22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304800" y="3555087"/>
              <a:ext cx="1981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42900" indent="-342900" eaLnBrk="1" hangingPunct="1">
                <a:buFont typeface="Wingdings" charset="0"/>
                <a:buChar char="J"/>
              </a:pPr>
              <a:r>
                <a:rPr lang="en-US" sz="2200" dirty="0" smtClean="0">
                  <a:latin typeface="+mj-lt"/>
                  <a:sym typeface="Wingdings"/>
                </a:rPr>
                <a:t>Binary field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4800" y="3988713"/>
              <a:ext cx="4038600" cy="447020"/>
              <a:chOff x="381000" y="3802615"/>
              <a:chExt cx="4038600" cy="447020"/>
            </a:xfrm>
          </p:grpSpPr>
          <p:sp>
            <p:nvSpPr>
              <p:cNvPr id="72" name="TextBox 11"/>
              <p:cNvSpPr txBox="1">
                <a:spLocks noChangeArrowheads="1"/>
              </p:cNvSpPr>
              <p:nvPr/>
            </p:nvSpPr>
            <p:spPr bwMode="auto">
              <a:xfrm>
                <a:off x="381000" y="3818748"/>
                <a:ext cx="40386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       -secure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279319"/>
                  </p:ext>
                </p:extLst>
              </p:nvPr>
            </p:nvGraphicFramePr>
            <p:xfrm>
              <a:off x="754063" y="3802615"/>
              <a:ext cx="523875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9403" name="Equation" r:id="rId8" imgW="317500" imgH="215900" progId="Equation.DSMT4">
                      <p:embed/>
                    </p:oleObj>
                  </mc:Choice>
                  <mc:Fallback>
                    <p:oleObj name="Equation" r:id="rId8" imgW="317500" imgH="215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063" y="3802615"/>
                            <a:ext cx="523875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4" name="Group 73"/>
          <p:cNvGrpSpPr/>
          <p:nvPr/>
        </p:nvGrpSpPr>
        <p:grpSpPr>
          <a:xfrm>
            <a:off x="5029200" y="4343400"/>
            <a:ext cx="4191000" cy="1345287"/>
            <a:chOff x="304800" y="3074313"/>
            <a:chExt cx="4191000" cy="1345287"/>
          </a:xfrm>
        </p:grpSpPr>
        <p:sp>
          <p:nvSpPr>
            <p:cNvPr id="75" name="TextBox 11"/>
            <p:cNvSpPr txBox="1">
              <a:spLocks noChangeArrowheads="1"/>
            </p:cNvSpPr>
            <p:nvPr/>
          </p:nvSpPr>
          <p:spPr bwMode="auto">
            <a:xfrm>
              <a:off x="762000" y="3074313"/>
              <a:ext cx="2133600" cy="430887"/>
            </a:xfrm>
            <a:prstGeom prst="rect">
              <a:avLst/>
            </a:prstGeom>
            <a:ln>
              <a:solidFill>
                <a:srgbClr val="FFFFFF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008000"/>
                  </a:solidFill>
                  <a:latin typeface="+mj-lt"/>
                  <a:sym typeface="Wingdings"/>
                </a:rPr>
                <a:t>Second-best</a:t>
              </a:r>
              <a:endParaRPr lang="he-IL" sz="2200" dirty="0">
                <a:latin typeface="+mj-lt"/>
              </a:endParaRPr>
            </a:p>
          </p:txBody>
        </p:sp>
        <p:sp>
          <p:nvSpPr>
            <p:cNvPr id="76" name="TextBox 11"/>
            <p:cNvSpPr txBox="1">
              <a:spLocks noChangeArrowheads="1"/>
            </p:cNvSpPr>
            <p:nvPr/>
          </p:nvSpPr>
          <p:spPr bwMode="auto">
            <a:xfrm>
              <a:off x="304800" y="3555087"/>
              <a:ext cx="1981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42900" indent="-342900" eaLnBrk="1" hangingPunct="1">
                <a:buFont typeface="Wingdings" charset="0"/>
                <a:buChar char="J"/>
              </a:pPr>
              <a:r>
                <a:rPr lang="en-US" sz="2200" dirty="0" smtClean="0">
                  <a:latin typeface="+mj-lt"/>
                  <a:sym typeface="Wingdings"/>
                </a:rPr>
                <a:t>Binary field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04800" y="3988713"/>
              <a:ext cx="4191000" cy="430887"/>
              <a:chOff x="381000" y="3802615"/>
              <a:chExt cx="4191000" cy="430887"/>
            </a:xfrm>
          </p:grpSpPr>
          <p:sp>
            <p:nvSpPr>
              <p:cNvPr id="85" name="TextBox 11"/>
              <p:cNvSpPr txBox="1">
                <a:spLocks noChangeArrowheads="1"/>
              </p:cNvSpPr>
              <p:nvPr/>
            </p:nvSpPr>
            <p:spPr bwMode="auto">
              <a:xfrm>
                <a:off x="381000" y="3802615"/>
                <a:ext cx="41910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+mj-lt"/>
                    <a:sym typeface="Wingdings"/>
                  </a:rPr>
                  <a:t>           -secure</a:t>
                </a:r>
                <a:endParaRPr lang="he-IL" sz="2200" dirty="0">
                  <a:latin typeface="+mj-lt"/>
                </a:endParaRPr>
              </a:p>
            </p:txBody>
          </p:sp>
          <p:graphicFrame>
            <p:nvGraphicFramePr>
              <p:cNvPr id="86" name="Object 8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7620580"/>
                  </p:ext>
                </p:extLst>
              </p:nvPr>
            </p:nvGraphicFramePr>
            <p:xfrm>
              <a:off x="742950" y="3802615"/>
              <a:ext cx="903288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9404" name="Equation" r:id="rId10" imgW="546100" imgH="215900" progId="Equation.DSMT4">
                      <p:embed/>
                    </p:oleObj>
                  </mc:Choice>
                  <mc:Fallback>
                    <p:oleObj name="Equation" r:id="rId10" imgW="546100" imgH="215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2950" y="3802615"/>
                            <a:ext cx="903288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685800" y="2895600"/>
            <a:ext cx="7696200" cy="892552"/>
          </a:xfrm>
          <a:prstGeom prst="rect">
            <a:avLst/>
          </a:prstGeom>
          <a:solidFill>
            <a:srgbClr val="F8F786"/>
          </a:solidFill>
          <a:ln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rgbClr val="000090"/>
                </a:solidFill>
                <a:latin typeface="+mj-lt"/>
                <a:sym typeface="Wingdings"/>
              </a:rPr>
              <a:t>Main question: </a:t>
            </a:r>
            <a:r>
              <a:rPr lang="en-US" sz="2600" dirty="0" smtClean="0">
                <a:latin typeface="+mj-lt"/>
                <a:sym typeface="Wingdings"/>
              </a:rPr>
              <a:t>Noise distributions over binary field with better security guarantees?</a:t>
            </a:r>
            <a:endParaRPr lang="he-IL" sz="2600" dirty="0">
              <a:latin typeface="+mj-lt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</a:rPr>
              <a:t>PKE from Noisy </a:t>
            </a:r>
            <a:r>
              <a:rPr lang="en-US" sz="3600" dirty="0" err="1" smtClean="0">
                <a:solidFill>
                  <a:schemeClr val="accent2"/>
                </a:solidFill>
              </a:rPr>
              <a:t>Codewords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6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19496</TotalTime>
  <Words>1554</Words>
  <Application>Microsoft Macintosh PowerPoint</Application>
  <PresentationFormat>On-screen Show (4:3)</PresentationFormat>
  <Paragraphs>248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Equation</vt:lpstr>
      <vt:lpstr>Microsoft Equation</vt:lpstr>
      <vt:lpstr>On Public Key Encryption  from Noisy Codewords</vt:lpstr>
      <vt:lpstr>The Big Picture</vt:lpstr>
      <vt:lpstr>The Big Picture</vt:lpstr>
      <vt:lpstr>The Big Picture</vt:lpstr>
      <vt:lpstr>Public Key Encryption</vt:lpstr>
      <vt:lpstr>Are current PKE candidates asymptotically optimal?</vt:lpstr>
      <vt:lpstr>PKE from Noisy Codewords</vt:lpstr>
      <vt:lpstr>PKE from Noisy Codewords</vt:lpstr>
      <vt:lpstr>PKE from Noisy Codewords</vt:lpstr>
      <vt:lpstr>Our Results</vt:lpstr>
      <vt:lpstr>Our Results</vt:lpstr>
      <vt:lpstr>PowerPoint Presentation</vt:lpstr>
      <vt:lpstr>PowerPoint Presentation</vt:lpstr>
      <vt:lpstr>How to Pick Noise?</vt:lpstr>
      <vt:lpstr>Approximate Duality</vt:lpstr>
      <vt:lpstr>Approximate Duality</vt:lpstr>
      <vt:lpstr>PowerPoint Presentation</vt:lpstr>
      <vt:lpstr>PowerPoint Presentation</vt:lpstr>
      <vt:lpstr>Open Questions</vt:lpstr>
      <vt:lpstr>Open Questions</vt:lpstr>
    </vt:vector>
  </TitlesOfParts>
  <Company>Technion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Noga - Log-rank  Conjecture</dc:title>
  <dc:creator>Noga</dc:creator>
  <cp:lastModifiedBy>Yuval</cp:lastModifiedBy>
  <cp:revision>3447</cp:revision>
  <dcterms:created xsi:type="dcterms:W3CDTF">2003-04-21T16:06:48Z</dcterms:created>
  <dcterms:modified xsi:type="dcterms:W3CDTF">2016-03-09T01:09:58Z</dcterms:modified>
</cp:coreProperties>
</file>