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09" r:id="rId3"/>
    <p:sldId id="385" r:id="rId4"/>
    <p:sldId id="397" r:id="rId5"/>
    <p:sldId id="387" r:id="rId6"/>
    <p:sldId id="330" r:id="rId7"/>
    <p:sldId id="388" r:id="rId8"/>
    <p:sldId id="396" r:id="rId9"/>
    <p:sldId id="398" r:id="rId10"/>
    <p:sldId id="402" r:id="rId11"/>
    <p:sldId id="393" r:id="rId12"/>
    <p:sldId id="395" r:id="rId13"/>
    <p:sldId id="400" r:id="rId14"/>
    <p:sldId id="403" r:id="rId15"/>
    <p:sldId id="406" r:id="rId16"/>
    <p:sldId id="384" r:id="rId17"/>
    <p:sldId id="382" r:id="rId18"/>
    <p:sldId id="404" r:id="rId19"/>
    <p:sldId id="410" r:id="rId20"/>
    <p:sldId id="405" r:id="rId21"/>
    <p:sldId id="389" r:id="rId2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ftachh" initials="i" lastIdx="2" clrIdx="0">
    <p:extLst/>
  </p:cmAuthor>
  <p:cmAuthor id="2" name="Iftach Haitner" initials="IH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E15D5"/>
    <a:srgbClr val="275C9D"/>
    <a:srgbClr val="003760"/>
    <a:srgbClr val="6600CC"/>
    <a:srgbClr val="6F3368"/>
    <a:srgbClr val="BC5C42"/>
    <a:srgbClr val="99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3" autoAdjust="0"/>
    <p:restoredTop sz="93194" autoAdjust="0"/>
  </p:normalViewPr>
  <p:slideViewPr>
    <p:cSldViewPr>
      <p:cViewPr>
        <p:scale>
          <a:sx n="75" d="100"/>
          <a:sy n="75" d="100"/>
        </p:scale>
        <p:origin x="-95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58167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18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1"/>
          <a:lstStyle>
            <a:lvl1pPr algn="l">
              <a:defRPr sz="1200"/>
            </a:lvl1pPr>
          </a:lstStyle>
          <a:p>
            <a:fld id="{045F2A78-0761-4886-8E6A-315CAC07FF32}" type="datetimeFigureOut">
              <a:rPr lang="he-IL" smtClean="0"/>
              <a:t>כ"ט/אדר א/תשע"ו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1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58167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18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1" anchor="b"/>
          <a:lstStyle>
            <a:lvl1pPr algn="l">
              <a:defRPr sz="1200"/>
            </a:lvl1pPr>
          </a:lstStyle>
          <a:p>
            <a:fld id="{8246E788-1687-472C-828B-98A6A75603A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933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E788-1687-472C-828B-98A6A75603A2}" type="slidenum">
              <a:rPr lang="he-IL" smtClean="0"/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9376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E788-1687-472C-828B-98A6A75603A2}" type="slidenum">
              <a:rPr lang="he-IL" smtClean="0"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9376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E788-1687-472C-828B-98A6A75603A2}" type="slidenum">
              <a:rPr lang="he-IL" smtClean="0"/>
              <a:t>14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9376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E788-1687-472C-828B-98A6A75603A2}" type="slidenum">
              <a:rPr lang="he-IL" smtClean="0"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9376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E788-1687-472C-828B-98A6A75603A2}" type="slidenum">
              <a:rPr lang="he-IL" smtClean="0"/>
              <a:t>17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381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0B71-05B4-4D3A-AFD6-415FAEB052C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903-4C7A-48CC-9547-5D363EFB1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7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0B71-05B4-4D3A-AFD6-415FAEB052C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903-4C7A-48CC-9547-5D363EFB1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8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0B71-05B4-4D3A-AFD6-415FAEB052C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903-4C7A-48CC-9547-5D363EFB1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2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0B71-05B4-4D3A-AFD6-415FAEB052C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903-4C7A-48CC-9547-5D363EFB1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0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0B71-05B4-4D3A-AFD6-415FAEB052C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903-4C7A-48CC-9547-5D363EFB1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2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0B71-05B4-4D3A-AFD6-415FAEB052C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903-4C7A-48CC-9547-5D363EFB1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1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0B71-05B4-4D3A-AFD6-415FAEB052C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903-4C7A-48CC-9547-5D363EFB1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9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0B71-05B4-4D3A-AFD6-415FAEB052C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903-4C7A-48CC-9547-5D363EFB1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0B71-05B4-4D3A-AFD6-415FAEB052C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903-4C7A-48CC-9547-5D363EFB1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6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0B71-05B4-4D3A-AFD6-415FAEB052C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903-4C7A-48CC-9547-5D363EFB1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2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0B71-05B4-4D3A-AFD6-415FAEB052C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8903-4C7A-48CC-9547-5D363EFB1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0B71-05B4-4D3A-AFD6-415FAEB052CE}" type="datetimeFigureOut">
              <a:rPr lang="en-US" smtClean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8903-4C7A-48CC-9547-5D363EFB1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7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2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0.png"/><Relationship Id="rId18" Type="http://schemas.openxmlformats.org/officeDocument/2006/relationships/image" Target="../media/image25.png"/><Relationship Id="rId3" Type="http://schemas.openxmlformats.org/officeDocument/2006/relationships/image" Target="../media/image9.jpeg"/><Relationship Id="rId7" Type="http://schemas.openxmlformats.org/officeDocument/2006/relationships/image" Target="../media/image130.png"/><Relationship Id="rId12" Type="http://schemas.openxmlformats.org/officeDocument/2006/relationships/image" Target="../media/image180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0.png"/><Relationship Id="rId6" Type="http://schemas.openxmlformats.org/officeDocument/2006/relationships/image" Target="../media/image120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60.png"/><Relationship Id="rId4" Type="http://schemas.openxmlformats.org/officeDocument/2006/relationships/image" Target="../media/image1.jpg"/><Relationship Id="rId9" Type="http://schemas.openxmlformats.org/officeDocument/2006/relationships/image" Target="../media/image150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800200"/>
          </a:xfrm>
        </p:spPr>
        <p:txBody>
          <a:bodyPr>
            <a:normAutofit/>
          </a:bodyPr>
          <a:lstStyle/>
          <a:p>
            <a:r>
              <a:rPr lang="en-US" dirty="0"/>
              <a:t>Asynchronous Secure Multiparty Computation in Constant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8424936" cy="201622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Ran Cohen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Bar-</a:t>
            </a:r>
            <a:r>
              <a:rPr lang="en-US" dirty="0" err="1" smtClean="0">
                <a:solidFill>
                  <a:schemeClr val="tx1"/>
                </a:solidFill>
              </a:rPr>
              <a:t>Ilan</a:t>
            </a:r>
            <a:r>
              <a:rPr lang="en-US" dirty="0" smtClean="0">
                <a:solidFill>
                  <a:schemeClr val="tx1"/>
                </a:solidFill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3272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80982"/>
            <a:ext cx="8240610" cy="5344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 time-out </a:t>
            </a:r>
            <a:br>
              <a:rPr lang="en-US" dirty="0" smtClean="0"/>
            </a:br>
            <a:r>
              <a:rPr lang="en-US" dirty="0" smtClean="0"/>
              <a:t>Honest parties cannot distinguish between: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A corrupted </a:t>
            </a:r>
            <a:r>
              <a:rPr lang="en-US" dirty="0"/>
              <a:t>party </a:t>
            </a:r>
            <a:r>
              <a:rPr lang="en-US" dirty="0" smtClean="0"/>
              <a:t>not sending a message</a:t>
            </a:r>
          </a:p>
          <a:p>
            <a:pPr marL="971550" lvl="1" indent="-514350">
              <a:spcBef>
                <a:spcPts val="9000"/>
              </a:spcBef>
              <a:buFont typeface="+mj-lt"/>
              <a:buAutoNum type="arabicParenR"/>
            </a:pPr>
            <a:r>
              <a:rPr lang="en-US" dirty="0" smtClean="0"/>
              <a:t>An honest party whose messages are delayed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08112"/>
          </a:xfrm>
        </p:spPr>
        <p:txBody>
          <a:bodyPr/>
          <a:lstStyle/>
          <a:p>
            <a:r>
              <a:rPr lang="en-US" dirty="0" smtClean="0"/>
              <a:t>ED-Asynchronous – Main Obstacle</a:t>
            </a:r>
            <a:endParaRPr lang="he-IL" dirty="0"/>
          </a:p>
        </p:txBody>
      </p:sp>
      <p:grpSp>
        <p:nvGrpSpPr>
          <p:cNvPr id="5" name="Group 4"/>
          <p:cNvGrpSpPr/>
          <p:nvPr/>
        </p:nvGrpSpPr>
        <p:grpSpPr>
          <a:xfrm>
            <a:off x="2729731" y="4267151"/>
            <a:ext cx="3930501" cy="2541050"/>
            <a:chOff x="1331640" y="4267151"/>
            <a:chExt cx="3930501" cy="25410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987" y="4267151"/>
              <a:ext cx="603261" cy="603261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1331640" y="4357333"/>
              <a:ext cx="3930501" cy="2450868"/>
              <a:chOff x="4418290" y="4130421"/>
              <a:chExt cx="3930501" cy="245086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30421"/>
                <a:ext cx="824463" cy="882755"/>
              </a:xfrm>
              <a:prstGeom prst="rect">
                <a:avLst/>
              </a:prstGeom>
            </p:spPr>
          </p:pic>
          <p:cxnSp>
            <p:nvCxnSpPr>
              <p:cNvPr id="18" name="Straight Connector 17"/>
              <p:cNvCxnSpPr>
                <a:stCxn id="20" idx="3"/>
                <a:endCxn id="17" idx="1"/>
              </p:cNvCxnSpPr>
              <p:nvPr/>
            </p:nvCxnSpPr>
            <p:spPr>
              <a:xfrm>
                <a:off x="5242753" y="4571799"/>
                <a:ext cx="2281575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4418290" y="4130421"/>
                <a:ext cx="3178046" cy="2450868"/>
                <a:chOff x="4418290" y="4130421"/>
                <a:chExt cx="3178046" cy="2450868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8290" y="4130421"/>
                  <a:ext cx="824463" cy="882755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6026" y="5229200"/>
                  <a:ext cx="1219471" cy="1352089"/>
                </a:xfrm>
                <a:prstGeom prst="rect">
                  <a:avLst/>
                </a:prstGeom>
              </p:spPr>
            </p:pic>
            <p:cxnSp>
              <p:nvCxnSpPr>
                <p:cNvPr id="22" name="Straight Arrow Connector 21"/>
                <p:cNvCxnSpPr>
                  <a:stCxn id="21" idx="0"/>
                </p:cNvCxnSpPr>
                <p:nvPr/>
              </p:nvCxnSpPr>
              <p:spPr>
                <a:xfrm flipH="1" flipV="1">
                  <a:off x="6405761" y="4571799"/>
                  <a:ext cx="1" cy="657401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5148064" y="4211796"/>
                      <a:ext cx="64807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48064" y="4211796"/>
                      <a:ext cx="648072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TextBox 23"/>
                <p:cNvSpPr txBox="1"/>
                <p:nvPr/>
              </p:nvSpPr>
              <p:spPr>
                <a:xfrm>
                  <a:off x="6349519" y="4828510"/>
                  <a:ext cx="12468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dirty="0" smtClean="0"/>
                    <a:t>Delay</a:t>
                  </a:r>
                  <a:r>
                    <a:rPr lang="en-US" b="0" dirty="0" smtClean="0">
                      <a:solidFill>
                        <a:srgbClr val="0000FF"/>
                      </a:solidFill>
                    </a:rPr>
                    <a:t> </a:t>
                  </a:r>
                  <a:endParaRPr lang="en-US" dirty="0"/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2721310" y="2834277"/>
            <a:ext cx="3930501" cy="882755"/>
            <a:chOff x="713507" y="4991657"/>
            <a:chExt cx="3930501" cy="8827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545" y="4991657"/>
              <a:ext cx="824463" cy="882755"/>
            </a:xfrm>
            <a:prstGeom prst="rect">
              <a:avLst/>
            </a:prstGeom>
          </p:spPr>
        </p:pic>
        <p:cxnSp>
          <p:nvCxnSpPr>
            <p:cNvPr id="16" name="Straight Connector 15"/>
            <p:cNvCxnSpPr>
              <a:stCxn id="25" idx="3"/>
              <a:endCxn id="14" idx="1"/>
            </p:cNvCxnSpPr>
            <p:nvPr/>
          </p:nvCxnSpPr>
          <p:spPr>
            <a:xfrm>
              <a:off x="1537970" y="5433035"/>
              <a:ext cx="228157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07" y="5020803"/>
              <a:ext cx="824463" cy="82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89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5200"/>
            <a:ext cx="8784976" cy="11430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Asynchronous Byzantine Agreement (ABA)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64" y="1053434"/>
            <a:ext cx="8718136" cy="20682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251520" y="1412776"/>
                <a:ext cx="8784976" cy="5256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dirty="0" smtClean="0"/>
                  <a:t>Each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/>
                  <a:t> has an input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3000" dirty="0" smtClean="0"/>
              </a:p>
              <a:p>
                <a:pPr lvl="1"/>
                <a:r>
                  <a:rPr lang="en-US" sz="2600" b="1" dirty="0" smtClean="0"/>
                  <a:t>Agreement</a:t>
                </a:r>
                <a:r>
                  <a:rPr lang="en-US" sz="2600" dirty="0" smtClean="0"/>
                  <a:t>: all honest parties output the same bit</a:t>
                </a:r>
                <a:endParaRPr lang="en-US" sz="2600" dirty="0"/>
              </a:p>
              <a:p>
                <a:pPr lvl="1"/>
                <a:r>
                  <a:rPr lang="en-US" sz="2600" b="1" dirty="0"/>
                  <a:t>Validity</a:t>
                </a:r>
                <a:r>
                  <a:rPr lang="en-US" sz="2600" dirty="0"/>
                  <a:t>: if all honest parties have the same input, </a:t>
                </a: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this </a:t>
                </a:r>
                <a:r>
                  <a:rPr lang="en-US" sz="2600" dirty="0"/>
                  <a:t>is the common </a:t>
                </a:r>
                <a:r>
                  <a:rPr lang="en-US" sz="2600" dirty="0" smtClean="0"/>
                  <a:t>output</a:t>
                </a:r>
                <a:endParaRPr lang="en-US" sz="26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3000" b="1" dirty="0" smtClean="0"/>
                  <a:t>Thm </a:t>
                </a:r>
                <a:r>
                  <a:rPr lang="en-US" sz="3000" b="1" dirty="0"/>
                  <a:t>[</a:t>
                </a:r>
                <a:r>
                  <a:rPr lang="en-US" sz="3000" b="1" dirty="0" smtClean="0"/>
                  <a:t>Toueg’84]: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No </a:t>
                </a:r>
                <a:r>
                  <a:rPr lang="en-US" sz="3000" dirty="0" smtClean="0"/>
                  <a:t>ABA for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sz="30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r>
                      <a:rPr lang="en-US" sz="30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30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/</m:t>
                    </m:r>
                    <m:r>
                      <a:rPr lang="en-US" sz="30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smtClean="0"/>
                  <a:t>(even with PKI)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3000" u="sng" dirty="0"/>
                  <a:t>Proof</a:t>
                </a:r>
              </a:p>
              <a:p>
                <a:pPr marL="0" indent="0">
                  <a:buNone/>
                </a:pPr>
                <a:r>
                  <a:rPr lang="en-US" sz="3000" dirty="0"/>
                  <a:t>Assume that a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3000" dirty="0"/>
                  <a:t>-party </a:t>
                </a:r>
                <a:br>
                  <a:rPr lang="en-US" sz="3000" dirty="0"/>
                </a:br>
                <a:r>
                  <a:rPr lang="en-US" sz="3000" dirty="0"/>
                  <a:t>protocol is secure 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6"/>
                <a:ext cx="8784976" cy="5256584"/>
              </a:xfrm>
              <a:prstGeom prst="rect">
                <a:avLst/>
              </a:prstGeom>
              <a:blipFill rotWithShape="1">
                <a:blip r:embed="rId3"/>
                <a:stretch>
                  <a:fillRect l="-1596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673947" y="4077072"/>
            <a:ext cx="3930501" cy="2608879"/>
            <a:chOff x="2402066" y="2713998"/>
            <a:chExt cx="3930501" cy="260887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084" y="4440122"/>
              <a:ext cx="824463" cy="88275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066" y="2713998"/>
              <a:ext cx="824463" cy="88275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2713998"/>
              <a:ext cx="824463" cy="882755"/>
            </a:xfrm>
            <a:prstGeom prst="rect">
              <a:avLst/>
            </a:prstGeom>
          </p:spPr>
        </p:pic>
        <p:cxnSp>
          <p:nvCxnSpPr>
            <p:cNvPr id="40" name="Straight Connector 39"/>
            <p:cNvCxnSpPr>
              <a:stCxn id="37" idx="1"/>
              <a:endCxn id="38" idx="2"/>
            </p:cNvCxnSpPr>
            <p:nvPr/>
          </p:nvCxnSpPr>
          <p:spPr>
            <a:xfrm flipH="1" flipV="1">
              <a:off x="2814298" y="3596753"/>
              <a:ext cx="1140786" cy="1284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8" idx="3"/>
              <a:endCxn id="39" idx="1"/>
            </p:cNvCxnSpPr>
            <p:nvPr/>
          </p:nvCxnSpPr>
          <p:spPr>
            <a:xfrm>
              <a:off x="3226529" y="3155376"/>
              <a:ext cx="22815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7" idx="3"/>
              <a:endCxn id="39" idx="2"/>
            </p:cNvCxnSpPr>
            <p:nvPr/>
          </p:nvCxnSpPr>
          <p:spPr>
            <a:xfrm flipV="1">
              <a:off x="4779547" y="3596753"/>
              <a:ext cx="1140789" cy="1284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98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32" y="4392400"/>
            <a:ext cx="603261" cy="6032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64" y="1053434"/>
            <a:ext cx="8718136" cy="20682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51520" y="1412776"/>
            <a:ext cx="878497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i="1" dirty="0" smtClean="0">
              <a:solidFill>
                <a:srgbClr val="0000FF"/>
              </a:solidFill>
              <a:latin typeface="Cambria Math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20072" y="1436241"/>
            <a:ext cx="3544110" cy="2279565"/>
            <a:chOff x="2402066" y="2737935"/>
            <a:chExt cx="3544110" cy="227956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889" y="4134745"/>
              <a:ext cx="824463" cy="88275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066" y="2737935"/>
              <a:ext cx="824463" cy="82446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713" y="2737935"/>
              <a:ext cx="824463" cy="754295"/>
            </a:xfrm>
            <a:prstGeom prst="rect">
              <a:avLst/>
            </a:prstGeom>
          </p:spPr>
        </p:pic>
        <p:cxnSp>
          <p:nvCxnSpPr>
            <p:cNvPr id="35" name="Straight Connector 34"/>
            <p:cNvCxnSpPr>
              <a:stCxn id="31" idx="1"/>
              <a:endCxn id="32" idx="2"/>
            </p:cNvCxnSpPr>
            <p:nvPr/>
          </p:nvCxnSpPr>
          <p:spPr>
            <a:xfrm flipH="1" flipV="1">
              <a:off x="2814298" y="3562398"/>
              <a:ext cx="947591" cy="1013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3"/>
              <a:endCxn id="33" idx="1"/>
            </p:cNvCxnSpPr>
            <p:nvPr/>
          </p:nvCxnSpPr>
          <p:spPr>
            <a:xfrm flipV="1">
              <a:off x="3226529" y="3115083"/>
              <a:ext cx="1895184" cy="35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1" idx="3"/>
              <a:endCxn id="33" idx="2"/>
            </p:cNvCxnSpPr>
            <p:nvPr/>
          </p:nvCxnSpPr>
          <p:spPr>
            <a:xfrm flipV="1">
              <a:off x="4586352" y="3492230"/>
              <a:ext cx="947593" cy="10838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871953" y="4282703"/>
            <a:ext cx="3544110" cy="2314649"/>
            <a:chOff x="2402066" y="2673705"/>
            <a:chExt cx="3544110" cy="231464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889" y="4163891"/>
              <a:ext cx="824463" cy="8244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066" y="2673705"/>
              <a:ext cx="824463" cy="88275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713" y="2673705"/>
              <a:ext cx="824463" cy="882755"/>
            </a:xfrm>
            <a:prstGeom prst="rect">
              <a:avLst/>
            </a:prstGeom>
          </p:spPr>
        </p:pic>
        <p:cxnSp>
          <p:nvCxnSpPr>
            <p:cNvPr id="48" name="Straight Connector 47"/>
            <p:cNvCxnSpPr>
              <a:stCxn id="45" idx="1"/>
              <a:endCxn id="46" idx="2"/>
            </p:cNvCxnSpPr>
            <p:nvPr/>
          </p:nvCxnSpPr>
          <p:spPr>
            <a:xfrm flipH="1" flipV="1">
              <a:off x="2814298" y="3556460"/>
              <a:ext cx="947591" cy="1019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6" idx="3"/>
              <a:endCxn id="47" idx="1"/>
            </p:cNvCxnSpPr>
            <p:nvPr/>
          </p:nvCxnSpPr>
          <p:spPr>
            <a:xfrm>
              <a:off x="3226529" y="3115083"/>
              <a:ext cx="1895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5" idx="3"/>
              <a:endCxn id="47" idx="2"/>
            </p:cNvCxnSpPr>
            <p:nvPr/>
          </p:nvCxnSpPr>
          <p:spPr>
            <a:xfrm flipV="1">
              <a:off x="4586352" y="3556460"/>
              <a:ext cx="947593" cy="1019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>
            <a:stCxn id="34" idx="1"/>
            <a:endCxn id="34" idx="3"/>
          </p:cNvCxnSpPr>
          <p:nvPr/>
        </p:nvCxnSpPr>
        <p:spPr>
          <a:xfrm>
            <a:off x="251520" y="4041068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0"/>
          </p:cNvCxnSpPr>
          <p:nvPr/>
        </p:nvCxnSpPr>
        <p:spPr>
          <a:xfrm>
            <a:off x="4644008" y="1412776"/>
            <a:ext cx="0" cy="2628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244408" y="2097723"/>
                <a:ext cx="864096" cy="3231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2097723"/>
                <a:ext cx="864096" cy="3231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68144" y="3283016"/>
                <a:ext cx="864096" cy="3231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283016"/>
                <a:ext cx="864096" cy="3231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195736" y="5003875"/>
                <a:ext cx="864096" cy="3231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i="1">
                          <a:solidFill>
                            <a:srgbClr val="0000FF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003875"/>
                <a:ext cx="864096" cy="3231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228184" y="5003875"/>
                <a:ext cx="864096" cy="3231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i="1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1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003875"/>
                <a:ext cx="864096" cy="3231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984599" y="4077072"/>
            <a:ext cx="12749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Scenario  2</a:t>
            </a:r>
            <a:endParaRPr lang="he-IL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354649" y="1228110"/>
            <a:ext cx="12749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Scenario 1</a:t>
            </a:r>
            <a:endParaRPr lang="he-IL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2" y="1228110"/>
            <a:ext cx="4536504" cy="2487696"/>
            <a:chOff x="179512" y="1228110"/>
            <a:chExt cx="4536504" cy="2487696"/>
          </a:xfrm>
        </p:grpSpPr>
        <p:grpSp>
          <p:nvGrpSpPr>
            <p:cNvPr id="2" name="Group 1"/>
            <p:cNvGrpSpPr/>
            <p:nvPr/>
          </p:nvGrpSpPr>
          <p:grpSpPr>
            <a:xfrm>
              <a:off x="179512" y="1401157"/>
              <a:ext cx="4536504" cy="2314649"/>
              <a:chOff x="179512" y="1401157"/>
              <a:chExt cx="4536504" cy="2314649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58420" y="1401157"/>
                <a:ext cx="3544110" cy="2314649"/>
                <a:chOff x="2402066" y="2702851"/>
                <a:chExt cx="3544110" cy="2314649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61889" y="4134745"/>
                  <a:ext cx="824463" cy="882755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02066" y="2702851"/>
                  <a:ext cx="824463" cy="754295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1713" y="2702851"/>
                  <a:ext cx="824463" cy="824463"/>
                </a:xfrm>
                <a:prstGeom prst="rect">
                  <a:avLst/>
                </a:prstGeom>
              </p:spPr>
            </p:pic>
            <p:cxnSp>
              <p:nvCxnSpPr>
                <p:cNvPr id="40" name="Straight Connector 39"/>
                <p:cNvCxnSpPr>
                  <a:stCxn id="37" idx="1"/>
                  <a:endCxn id="38" idx="2"/>
                </p:cNvCxnSpPr>
                <p:nvPr/>
              </p:nvCxnSpPr>
              <p:spPr>
                <a:xfrm flipH="1" flipV="1">
                  <a:off x="2814298" y="3457146"/>
                  <a:ext cx="947591" cy="111897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stCxn id="38" idx="3"/>
                  <a:endCxn id="39" idx="1"/>
                </p:cNvCxnSpPr>
                <p:nvPr/>
              </p:nvCxnSpPr>
              <p:spPr>
                <a:xfrm>
                  <a:off x="3226529" y="3079999"/>
                  <a:ext cx="1895184" cy="350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stCxn id="37" idx="3"/>
                  <a:endCxn id="39" idx="2"/>
                </p:cNvCxnSpPr>
                <p:nvPr/>
              </p:nvCxnSpPr>
              <p:spPr>
                <a:xfrm flipV="1">
                  <a:off x="4586352" y="3527314"/>
                  <a:ext cx="947593" cy="10488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79512" y="2060848"/>
                    <a:ext cx="864096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5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he-IL" sz="15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12" y="2060848"/>
                    <a:ext cx="864096" cy="3231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699792" y="3392641"/>
                    <a:ext cx="864096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5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he-IL" sz="15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9792" y="3392641"/>
                    <a:ext cx="864096" cy="3231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TextBox 64"/>
              <p:cNvSpPr txBox="1"/>
              <p:nvPr/>
            </p:nvSpPr>
            <p:spPr>
              <a:xfrm>
                <a:off x="3829100" y="2082914"/>
                <a:ext cx="886916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500" dirty="0" smtClean="0"/>
                  <a:t>does nothing</a:t>
                </a:r>
                <a:endParaRPr lang="he-IL" sz="1500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685566" y="1228110"/>
              <a:ext cx="127495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Scenario 0</a:t>
              </a:r>
              <a:endParaRPr lang="he-IL" b="1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860032" y="2082914"/>
            <a:ext cx="9058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" dirty="0" smtClean="0"/>
              <a:t>does nothing</a:t>
            </a:r>
            <a:endParaRPr lang="he-IL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714604" y="2089447"/>
                <a:ext cx="1359823" cy="553998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1500" dirty="0" smtClean="0"/>
                  <a:t>Output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𝑦</m:t>
                    </m:r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500" dirty="0" smtClean="0"/>
                  <a:t>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he-IL" sz="15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604" y="2089447"/>
                <a:ext cx="1359823" cy="553998"/>
              </a:xfrm>
              <a:prstGeom prst="rect">
                <a:avLst/>
              </a:prstGeom>
              <a:blipFill rotWithShape="1">
                <a:blip r:embed="rId12"/>
                <a:stretch>
                  <a:fillRect l="-889" t="-1075" b="-9677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228184" y="2078297"/>
                <a:ext cx="1359823" cy="553998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1500" dirty="0" smtClean="0"/>
                  <a:t>Output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𝑦</m:t>
                    </m:r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1500" dirty="0" smtClean="0"/>
                  <a:t>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he-IL" sz="15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078297"/>
                <a:ext cx="1359823" cy="553998"/>
              </a:xfrm>
              <a:prstGeom prst="rect">
                <a:avLst/>
              </a:prstGeom>
              <a:blipFill rotWithShape="1">
                <a:blip r:embed="rId13"/>
                <a:stretch>
                  <a:fillRect l="-1333" t="-1075" b="-9677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3429" y="4888459"/>
                <a:ext cx="1510659" cy="553998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1500" dirty="0" smtClean="0"/>
                  <a:t>Delay comm.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 b="0" i="0" smtClean="0">
                        <a:solidFill>
                          <a:srgbClr val="0000FF"/>
                        </a:solidFill>
                        <a:latin typeface="Cambria Math"/>
                      </a:rPr>
                      <m:t>max</m:t>
                    </m:r>
                    <m:d>
                      <m:dPr>
                        <m:ctrlP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he-IL" sz="15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429" y="4888459"/>
                <a:ext cx="1510659" cy="553998"/>
              </a:xfrm>
              <a:prstGeom prst="rect">
                <a:avLst/>
              </a:prstGeom>
              <a:blipFill rotWithShape="1">
                <a:blip r:embed="rId14"/>
                <a:stretch>
                  <a:fillRect l="-1210" t="-2198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470167" y="5698123"/>
                <a:ext cx="1510659" cy="3231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1500" dirty="0" smtClean="0"/>
                  <a:t>simulate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he-IL" sz="15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67" y="5698123"/>
                <a:ext cx="1510659" cy="323165"/>
              </a:xfrm>
              <a:prstGeom prst="rect">
                <a:avLst/>
              </a:prstGeom>
              <a:blipFill rotWithShape="1">
                <a:blip r:embed="rId15"/>
                <a:stretch>
                  <a:fillRect l="-1210" t="-3774" b="-1886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365537" y="5698123"/>
                <a:ext cx="1510659" cy="3231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1500" dirty="0" smtClean="0"/>
                  <a:t>simulate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he-IL" sz="15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37" y="5698123"/>
                <a:ext cx="1510659" cy="323165"/>
              </a:xfrm>
              <a:prstGeom prst="rect">
                <a:avLst/>
              </a:prstGeom>
              <a:blipFill rotWithShape="1">
                <a:blip r:embed="rId16"/>
                <a:stretch>
                  <a:fillRect l="-1210" t="-3774" b="-1886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1520" y="4390941"/>
                <a:ext cx="1510659" cy="612934"/>
              </a:xfrm>
              <a:prstGeom prst="wedgeRoundRectCallout">
                <a:avLst>
                  <a:gd name="adj1" fmla="val 119231"/>
                  <a:gd name="adj2" fmla="val -1684"/>
                  <a:gd name="adj3" fmla="val 16667"/>
                </a:avLst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1500" dirty="0" smtClean="0"/>
                  <a:t>Outputs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𝑦</m:t>
                    </m:r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500" dirty="0" smtClean="0"/>
                  <a:t> (Scenario 0)</a:t>
                </a:r>
                <a:endParaRPr lang="he-IL" sz="15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90941"/>
                <a:ext cx="1510659" cy="612934"/>
              </a:xfrm>
              <a:prstGeom prst="wedgeRoundRectCallout">
                <a:avLst>
                  <a:gd name="adj1" fmla="val 119231"/>
                  <a:gd name="adj2" fmla="val -1684"/>
                  <a:gd name="adj3" fmla="val 16667"/>
                </a:avLst>
              </a:prstGeom>
              <a:blipFill rotWithShape="1">
                <a:blip r:embed="rId17"/>
                <a:stretch>
                  <a:fillRect b="-3883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236296" y="4386370"/>
                <a:ext cx="1510659" cy="612934"/>
              </a:xfrm>
              <a:prstGeom prst="wedgeRoundRectCallout">
                <a:avLst>
                  <a:gd name="adj1" fmla="val -102477"/>
                  <a:gd name="adj2" fmla="val -3419"/>
                  <a:gd name="adj3" fmla="val 16667"/>
                </a:avLst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1500" dirty="0" smtClean="0"/>
                  <a:t>Outputs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𝑦</m:t>
                    </m:r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1500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1500" dirty="0" smtClean="0"/>
                  <a:t> (Scenario 1)</a:t>
                </a:r>
                <a:endParaRPr lang="he-IL" sz="15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386370"/>
                <a:ext cx="1510659" cy="612934"/>
              </a:xfrm>
              <a:prstGeom prst="wedgeRoundRectCallout">
                <a:avLst>
                  <a:gd name="adj1" fmla="val -102477"/>
                  <a:gd name="adj2" fmla="val -3419"/>
                  <a:gd name="adj3" fmla="val 16667"/>
                </a:avLst>
              </a:prstGeom>
              <a:blipFill rotWithShape="1">
                <a:blip r:embed="rId18"/>
                <a:stretch>
                  <a:fillRect b="-3922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itle 1"/>
          <p:cNvSpPr txBox="1">
            <a:spLocks/>
          </p:cNvSpPr>
          <p:nvPr/>
        </p:nvSpPr>
        <p:spPr>
          <a:xfrm>
            <a:off x="251520" y="11520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 smtClean="0"/>
              <a:t>Asynchronous Byzantine Agreement (ABA)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4550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6" grpId="0"/>
      <p:bldP spid="67" grpId="0"/>
      <p:bldP spid="69" grpId="0"/>
      <p:bldP spid="70" grpId="0" animBg="1"/>
      <p:bldP spid="71" grpId="0" animBg="1"/>
      <p:bldP spid="73" grpId="0"/>
      <p:bldP spid="74" grpId="0"/>
      <p:bldP spid="75" grpId="0"/>
      <p:bldP spid="7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08112"/>
          </a:xfrm>
        </p:spPr>
        <p:txBody>
          <a:bodyPr/>
          <a:lstStyle/>
          <a:p>
            <a:r>
              <a:rPr lang="en-US" dirty="0" smtClean="0"/>
              <a:t>Known Feasibility Results</a:t>
            </a:r>
            <a:endParaRPr lang="he-I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670285"/>
              </p:ext>
            </p:extLst>
          </p:nvPr>
        </p:nvGraphicFramePr>
        <p:xfrm>
          <a:off x="457200" y="1600201"/>
          <a:ext cx="8363272" cy="4781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560"/>
                <a:gridCol w="2016224"/>
                <a:gridCol w="2016224"/>
                <a:gridCol w="1188132"/>
                <a:gridCol w="1188132"/>
              </a:tblGrid>
              <a:tr h="1411347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Synchronous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Fully Asynchronous</a:t>
                      </a:r>
                      <a:endParaRPr lang="en-US" sz="2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ED</a:t>
                      </a:r>
                      <a:r>
                        <a:rPr lang="en-US" sz="2500" baseline="0" dirty="0" smtClean="0"/>
                        <a:t> </a:t>
                      </a:r>
                      <a:r>
                        <a:rPr lang="en-US" sz="2500" dirty="0" smtClean="0"/>
                        <a:t>Asynchronous</a:t>
                      </a:r>
                      <a:endParaRPr lang="en-US" sz="2500" dirty="0" smtClean="0"/>
                    </a:p>
                    <a:p>
                      <a:endParaRPr lang="en-US" sz="2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842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Input</a:t>
                      </a:r>
                      <a:r>
                        <a:rPr lang="en-US" sz="2300" baseline="0" dirty="0" smtClean="0"/>
                        <a:t> Completeness</a:t>
                      </a:r>
                      <a:endParaRPr lang="en-US" sz="2300" dirty="0" smtClean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842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Guaranteed Termination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2446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842446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37" y="3227046"/>
            <a:ext cx="460355" cy="4137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16" y="4026895"/>
            <a:ext cx="413738" cy="413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6" y="3227046"/>
            <a:ext cx="413738" cy="4137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27" y="4026895"/>
            <a:ext cx="460355" cy="4137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13" y="3212976"/>
            <a:ext cx="460355" cy="4137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13" y="4012825"/>
            <a:ext cx="460355" cy="4137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13" y="3227046"/>
            <a:ext cx="460355" cy="4137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92" y="4026895"/>
            <a:ext cx="413738" cy="413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2348880"/>
            <a:ext cx="11521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[GMW’87]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[BGW’88]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8841" y="2564904"/>
            <a:ext cx="130934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70C0"/>
                </a:solidFill>
              </a:rPr>
              <a:t>[CLOS’02]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73100" y="2348880"/>
            <a:ext cx="918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[BCG’93]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[BKR’94]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6811" y="2564904"/>
            <a:ext cx="118153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70C0"/>
                </a:solidFill>
              </a:rPr>
              <a:t>[CLOS’02]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13" y="4772620"/>
            <a:ext cx="460355" cy="4137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37" y="4791378"/>
            <a:ext cx="460355" cy="4137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13" y="4791378"/>
            <a:ext cx="460355" cy="4137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664" y="4758768"/>
            <a:ext cx="614448" cy="6144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929280" y="5157192"/>
            <a:ext cx="111745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[BMR’90]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38720" y="5157192"/>
            <a:ext cx="10454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[IPS’08]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2896" y="5157192"/>
            <a:ext cx="9014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[IPS’08]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4941168"/>
            <a:ext cx="2016224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300" dirty="0" smtClean="0"/>
              <a:t>Constant Time</a:t>
            </a:r>
            <a:endParaRPr lang="en-US" sz="2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7544" y="5719028"/>
                <a:ext cx="2016224" cy="4154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100" dirty="0" smtClean="0"/>
                  <a:t>Comm. </a:t>
                </a:r>
                <a:r>
                  <a:rPr lang="en-US" sz="2100" dirty="0" err="1" smtClean="0"/>
                  <a:t>ind.</a:t>
                </a:r>
                <a:r>
                  <a:rPr lang="en-US" sz="21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719028"/>
                <a:ext cx="2016224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3636" t="-882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49" y="5657924"/>
            <a:ext cx="460355" cy="4137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73" y="5676682"/>
            <a:ext cx="460355" cy="4137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949" y="5676682"/>
            <a:ext cx="460355" cy="41373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44520" y="6021288"/>
            <a:ext cx="12954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[</a:t>
            </a:r>
            <a:r>
              <a:rPr lang="en-US" sz="1600" dirty="0" smtClean="0">
                <a:solidFill>
                  <a:srgbClr val="0070C0"/>
                </a:solidFill>
              </a:rPr>
              <a:t>AJLTVW’12</a:t>
            </a:r>
            <a:r>
              <a:rPr lang="en-US" sz="16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6021288"/>
            <a:ext cx="12961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[AJLTVW’12]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44208" y="6021288"/>
            <a:ext cx="12961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[AJLTVW’12]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622864"/>
            <a:ext cx="614448" cy="6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6" grpId="0"/>
      <p:bldP spid="17" grpId="0"/>
      <p:bldP spid="29" grpId="0"/>
      <p:bldP spid="30" grpId="0"/>
      <p:bldP spid="32" grpId="0"/>
      <p:bldP spid="33" grpId="0"/>
      <p:bldP spid="34" grpId="0"/>
      <p:bldP spid="39" grpId="0"/>
      <p:bldP spid="40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Ideal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251520" y="1412776"/>
                <a:ext cx="8784976" cy="5256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b="1" dirty="0" smtClean="0"/>
                  <a:t>No input completeness </a:t>
                </a:r>
                <a:r>
                  <a:rPr lang="en-US" sz="3000" dirty="0" smtClean="0"/>
                  <a:t>with </a:t>
                </a:r>
                <a:r>
                  <a:rPr lang="en-US" sz="3000" b="1" dirty="0" smtClean="0"/>
                  <a:t>guaranteed termination</a:t>
                </a:r>
                <a:r>
                  <a:rPr lang="en-US" sz="3000" dirty="0" smtClean="0"/>
                  <a:t>:</a:t>
                </a:r>
              </a:p>
              <a:p>
                <a:pPr marL="444500" lvl="1" indent="-444500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𝒜</m:t>
                    </m:r>
                  </m:oMath>
                </a14:m>
                <a:r>
                  <a:rPr lang="en-US" sz="2800" dirty="0" smtClean="0"/>
                  <a:t> specifies a core-set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/>
                  <a:t>input providers </a:t>
                </a:r>
                <a:br>
                  <a:rPr lang="en-US" sz="2800" dirty="0" smtClean="0"/>
                </a:b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800" dirty="0" smtClean="0"/>
                  <a:t> might be corrupted)</a:t>
                </a:r>
              </a:p>
              <a:p>
                <a:pPr marL="444500" lvl="1" indent="-444500">
                  <a:buClr>
                    <a:schemeClr val="tx1"/>
                  </a:buClr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𝒯</m:t>
                    </m:r>
                  </m:oMath>
                </a14:m>
                <a:r>
                  <a:rPr lang="en-US" sz="2800" dirty="0" smtClean="0"/>
                  <a:t> receives inputs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:</a:t>
                </a:r>
                <a:br>
                  <a:rPr lang="en-US" sz="2800" dirty="0" smtClean="0"/>
                </a:br>
                <a:r>
                  <a:rPr lang="en-US" sz="2800" dirty="0" smtClean="0"/>
                  <a:t>fix default inputs for </a:t>
                </a:r>
                <a14:m>
                  <m:oMath xmlns:m="http://schemas.openxmlformats.org/officeDocument/2006/math">
                    <m:r>
                      <a:rPr lang="he-IL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𝒫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∖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/>
                  <a:t>prepare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 smtClean="0"/>
                  <a:t> as output</a:t>
                </a:r>
              </a:p>
              <a:p>
                <a:pPr marL="444500" lvl="1" indent="-444500">
                  <a:buClr>
                    <a:schemeClr val="tx1"/>
                  </a:buClr>
                </a:pPr>
                <a:r>
                  <a:rPr lang="en-US" dirty="0" smtClean="0"/>
                  <a:t>Each party requests </a:t>
                </a:r>
                <a:r>
                  <a:rPr lang="en-US" sz="2800" dirty="0" smtClean="0"/>
                  <a:t>the </a:t>
                </a:r>
                <a:br>
                  <a:rPr lang="en-US" sz="2800" dirty="0" smtClean="0"/>
                </a:br>
                <a:r>
                  <a:rPr lang="en-US" sz="2800" dirty="0" smtClean="0"/>
                  <a:t>output from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he-IL" i="1">
                        <a:solidFill>
                          <a:srgbClr val="0000FF"/>
                        </a:solidFill>
                        <a:latin typeface="Cambria Math"/>
                      </a:rPr>
                      <m:t>𝒯</m:t>
                    </m:r>
                  </m:oMath>
                </a14:m>
                <a:endParaRPr lang="en-US" sz="2800" dirty="0" smtClean="0"/>
              </a:p>
              <a:p>
                <a:pPr marL="444500" lvl="1" indent="-444500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𝒜</m:t>
                    </m:r>
                  </m:oMath>
                </a14:m>
                <a:r>
                  <a:rPr lang="en-US" sz="2800" dirty="0" smtClean="0"/>
                  <a:t> can instruct </a:t>
                </a:r>
                <a14:m>
                  <m:oMath xmlns:m="http://schemas.openxmlformats.org/officeDocument/2006/math">
                    <m:r>
                      <a:rPr lang="he-IL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𝒯</m:t>
                    </m:r>
                  </m:oMath>
                </a14:m>
                <a:r>
                  <a:rPr lang="en-US" sz="2800" dirty="0" smtClean="0"/>
                  <a:t> to ignore </a:t>
                </a:r>
                <a:br>
                  <a:rPr lang="en-US" sz="2800" dirty="0" smtClean="0"/>
                </a:br>
                <a:r>
                  <a:rPr lang="en-US" sz="2800" dirty="0" smtClean="0"/>
                  <a:t>an arbitrary (polynomial) </a:t>
                </a:r>
                <a:br>
                  <a:rPr lang="en-US" sz="2800" dirty="0" smtClean="0"/>
                </a:br>
                <a:r>
                  <a:rPr lang="en-US" sz="2800" dirty="0" smtClean="0"/>
                  <a:t>number of </a:t>
                </a:r>
                <a:r>
                  <a:rPr lang="en-US" dirty="0" smtClean="0"/>
                  <a:t>requests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6"/>
                <a:ext cx="8784976" cy="5256584"/>
              </a:xfrm>
              <a:prstGeom prst="rect">
                <a:avLst/>
              </a:prstGeom>
              <a:blipFill rotWithShape="1">
                <a:blip r:embed="rId3"/>
                <a:stretch>
                  <a:fillRect l="-1596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5436096" y="2492896"/>
            <a:ext cx="3326400" cy="3312000"/>
            <a:chOff x="1518668" y="1062914"/>
            <a:chExt cx="6152586" cy="5286613"/>
          </a:xfrm>
        </p:grpSpPr>
        <p:grpSp>
          <p:nvGrpSpPr>
            <p:cNvPr id="21" name="Group 20"/>
            <p:cNvGrpSpPr/>
            <p:nvPr/>
          </p:nvGrpSpPr>
          <p:grpSpPr>
            <a:xfrm>
              <a:off x="1518668" y="1062914"/>
              <a:ext cx="6152586" cy="5286613"/>
              <a:chOff x="1518668" y="1062914"/>
              <a:chExt cx="6152586" cy="528661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298" y="19033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316" y="4940631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668" y="3970693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668" y="19033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316" y="10629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298" y="3970693"/>
                <a:ext cx="1539956" cy="1408896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3058624" y="2471810"/>
              <a:ext cx="3072674" cy="2468821"/>
              <a:chOff x="3058624" y="2471810"/>
              <a:chExt cx="3072674" cy="2468821"/>
            </a:xfrm>
          </p:grpSpPr>
          <p:cxnSp>
            <p:nvCxnSpPr>
              <p:cNvPr id="23" name="Straight Connector 22"/>
              <p:cNvCxnSpPr>
                <a:stCxn id="27" idx="1"/>
                <a:endCxn id="29" idx="3"/>
              </p:cNvCxnSpPr>
              <p:nvPr/>
            </p:nvCxnSpPr>
            <p:spPr>
              <a:xfrm flipH="1">
                <a:off x="3058624" y="2607762"/>
                <a:ext cx="3072674" cy="20673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32" idx="1"/>
                <a:endCxn id="30" idx="3"/>
              </p:cNvCxnSpPr>
              <p:nvPr/>
            </p:nvCxnSpPr>
            <p:spPr>
              <a:xfrm flipH="1" flipV="1">
                <a:off x="3058624" y="2607762"/>
                <a:ext cx="3072674" cy="20673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8" idx="0"/>
                <a:endCxn id="31" idx="2"/>
              </p:cNvCxnSpPr>
              <p:nvPr/>
            </p:nvCxnSpPr>
            <p:spPr>
              <a:xfrm flipV="1">
                <a:off x="4605294" y="2471810"/>
                <a:ext cx="0" cy="24688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3" y="3111172"/>
                <a:ext cx="1539956" cy="1190093"/>
              </a:xfrm>
              <a:prstGeom prst="rect">
                <a:avLst/>
              </a:prstGeom>
            </p:spPr>
          </p:pic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70" y="5363567"/>
            <a:ext cx="1371309" cy="1324935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7411224" y="4591368"/>
            <a:ext cx="545152" cy="1210671"/>
          </a:xfrm>
          <a:custGeom>
            <a:avLst/>
            <a:gdLst>
              <a:gd name="connsiteX0" fmla="*/ 0 w 2142698"/>
              <a:gd name="connsiteY0" fmla="*/ 1351128 h 1386692"/>
              <a:gd name="connsiteX1" fmla="*/ 914400 w 2142698"/>
              <a:gd name="connsiteY1" fmla="*/ 1296537 h 1386692"/>
              <a:gd name="connsiteX2" fmla="*/ 1487606 w 2142698"/>
              <a:gd name="connsiteY2" fmla="*/ 573206 h 1386692"/>
              <a:gd name="connsiteX3" fmla="*/ 2142698 w 2142698"/>
              <a:gd name="connsiteY3" fmla="*/ 0 h 1386692"/>
              <a:gd name="connsiteX0" fmla="*/ 0 w 2142698"/>
              <a:gd name="connsiteY0" fmla="*/ 1351128 h 1356492"/>
              <a:gd name="connsiteX1" fmla="*/ 1050877 w 2142698"/>
              <a:gd name="connsiteY1" fmla="*/ 1091821 h 1356492"/>
              <a:gd name="connsiteX2" fmla="*/ 1487606 w 2142698"/>
              <a:gd name="connsiteY2" fmla="*/ 573206 h 1356492"/>
              <a:gd name="connsiteX3" fmla="*/ 2142698 w 2142698"/>
              <a:gd name="connsiteY3" fmla="*/ 0 h 1356492"/>
              <a:gd name="connsiteX0" fmla="*/ 0 w 2142698"/>
              <a:gd name="connsiteY0" fmla="*/ 1351128 h 1356864"/>
              <a:gd name="connsiteX1" fmla="*/ 1050877 w 2142698"/>
              <a:gd name="connsiteY1" fmla="*/ 1091821 h 1356864"/>
              <a:gd name="connsiteX2" fmla="*/ 1514901 w 2142698"/>
              <a:gd name="connsiteY2" fmla="*/ 491320 h 1356864"/>
              <a:gd name="connsiteX3" fmla="*/ 2142698 w 2142698"/>
              <a:gd name="connsiteY3" fmla="*/ 0 h 1356864"/>
              <a:gd name="connsiteX0" fmla="*/ 0 w 2060811"/>
              <a:gd name="connsiteY0" fmla="*/ 1446663 h 1450689"/>
              <a:gd name="connsiteX1" fmla="*/ 968990 w 2060811"/>
              <a:gd name="connsiteY1" fmla="*/ 1091821 h 1450689"/>
              <a:gd name="connsiteX2" fmla="*/ 1433014 w 2060811"/>
              <a:gd name="connsiteY2" fmla="*/ 491320 h 1450689"/>
              <a:gd name="connsiteX3" fmla="*/ 2060811 w 2060811"/>
              <a:gd name="connsiteY3" fmla="*/ 0 h 1450689"/>
              <a:gd name="connsiteX0" fmla="*/ 0 w 2047163"/>
              <a:gd name="connsiteY0" fmla="*/ 1364776 h 1368802"/>
              <a:gd name="connsiteX1" fmla="*/ 968990 w 2047163"/>
              <a:gd name="connsiteY1" fmla="*/ 1009934 h 1368802"/>
              <a:gd name="connsiteX2" fmla="*/ 1433014 w 2047163"/>
              <a:gd name="connsiteY2" fmla="*/ 409433 h 1368802"/>
              <a:gd name="connsiteX3" fmla="*/ 2047163 w 2047163"/>
              <a:gd name="connsiteY3" fmla="*/ 0 h 1368802"/>
              <a:gd name="connsiteX0" fmla="*/ 0 w 2047163"/>
              <a:gd name="connsiteY0" fmla="*/ 1364776 h 1367628"/>
              <a:gd name="connsiteX1" fmla="*/ 928047 w 2047163"/>
              <a:gd name="connsiteY1" fmla="*/ 900752 h 1367628"/>
              <a:gd name="connsiteX2" fmla="*/ 1433014 w 2047163"/>
              <a:gd name="connsiteY2" fmla="*/ 409433 h 1367628"/>
              <a:gd name="connsiteX3" fmla="*/ 2047163 w 2047163"/>
              <a:gd name="connsiteY3" fmla="*/ 0 h 1367628"/>
              <a:gd name="connsiteX0" fmla="*/ 0 w 2074459"/>
              <a:gd name="connsiteY0" fmla="*/ 1296537 h 1299904"/>
              <a:gd name="connsiteX1" fmla="*/ 955343 w 2074459"/>
              <a:gd name="connsiteY1" fmla="*/ 900752 h 1299904"/>
              <a:gd name="connsiteX2" fmla="*/ 1460310 w 2074459"/>
              <a:gd name="connsiteY2" fmla="*/ 409433 h 1299904"/>
              <a:gd name="connsiteX3" fmla="*/ 2074459 w 2074459"/>
              <a:gd name="connsiteY3" fmla="*/ 0 h 1299904"/>
              <a:gd name="connsiteX0" fmla="*/ 0 w 2074459"/>
              <a:gd name="connsiteY0" fmla="*/ 1296537 h 1299637"/>
              <a:gd name="connsiteX1" fmla="*/ 1078173 w 2074459"/>
              <a:gd name="connsiteY1" fmla="*/ 873456 h 1299637"/>
              <a:gd name="connsiteX2" fmla="*/ 1460310 w 2074459"/>
              <a:gd name="connsiteY2" fmla="*/ 409433 h 1299637"/>
              <a:gd name="connsiteX3" fmla="*/ 2074459 w 2074459"/>
              <a:gd name="connsiteY3" fmla="*/ 0 h 1299637"/>
              <a:gd name="connsiteX0" fmla="*/ 0 w 996286"/>
              <a:gd name="connsiteY0" fmla="*/ 873456 h 873456"/>
              <a:gd name="connsiteX1" fmla="*/ 382137 w 996286"/>
              <a:gd name="connsiteY1" fmla="*/ 409433 h 873456"/>
              <a:gd name="connsiteX2" fmla="*/ 996286 w 996286"/>
              <a:gd name="connsiteY2" fmla="*/ 0 h 873456"/>
              <a:gd name="connsiteX0" fmla="*/ 0 w 900752"/>
              <a:gd name="connsiteY0" fmla="*/ 1037229 h 1037229"/>
              <a:gd name="connsiteX1" fmla="*/ 286603 w 900752"/>
              <a:gd name="connsiteY1" fmla="*/ 409433 h 1037229"/>
              <a:gd name="connsiteX2" fmla="*/ 900752 w 900752"/>
              <a:gd name="connsiteY2" fmla="*/ 0 h 1037229"/>
              <a:gd name="connsiteX0" fmla="*/ 0 w 900752"/>
              <a:gd name="connsiteY0" fmla="*/ 1037229 h 1037229"/>
              <a:gd name="connsiteX1" fmla="*/ 423081 w 900752"/>
              <a:gd name="connsiteY1" fmla="*/ 464025 h 1037229"/>
              <a:gd name="connsiteX2" fmla="*/ 900752 w 900752"/>
              <a:gd name="connsiteY2" fmla="*/ 0 h 1037229"/>
              <a:gd name="connsiteX0" fmla="*/ 0 w 697552"/>
              <a:gd name="connsiteY0" fmla="*/ 580902 h 1829673"/>
              <a:gd name="connsiteX1" fmla="*/ 423081 w 697552"/>
              <a:gd name="connsiteY1" fmla="*/ 7698 h 1829673"/>
              <a:gd name="connsiteX2" fmla="*/ 697552 w 697552"/>
              <a:gd name="connsiteY2" fmla="*/ 1829673 h 1829673"/>
              <a:gd name="connsiteX0" fmla="*/ 0 w 697552"/>
              <a:gd name="connsiteY0" fmla="*/ 19146 h 1267917"/>
              <a:gd name="connsiteX1" fmla="*/ 473881 w 697552"/>
              <a:gd name="connsiteY1" fmla="*/ 487342 h 1267917"/>
              <a:gd name="connsiteX2" fmla="*/ 697552 w 697552"/>
              <a:gd name="connsiteY2" fmla="*/ 1267917 h 1267917"/>
              <a:gd name="connsiteX0" fmla="*/ 0 w 545152"/>
              <a:gd name="connsiteY0" fmla="*/ 20042 h 1230713"/>
              <a:gd name="connsiteX1" fmla="*/ 321481 w 545152"/>
              <a:gd name="connsiteY1" fmla="*/ 450138 h 1230713"/>
              <a:gd name="connsiteX2" fmla="*/ 545152 w 545152"/>
              <a:gd name="connsiteY2" fmla="*/ 1230713 h 1230713"/>
              <a:gd name="connsiteX0" fmla="*/ 0 w 545152"/>
              <a:gd name="connsiteY0" fmla="*/ 0 h 1210671"/>
              <a:gd name="connsiteX1" fmla="*/ 545152 w 545152"/>
              <a:gd name="connsiteY1" fmla="*/ 1210671 h 121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152" h="1210671">
                <a:moveTo>
                  <a:pt x="0" y="0"/>
                </a:moveTo>
                <a:lnTo>
                  <a:pt x="545152" y="1210671"/>
                </a:lnTo>
              </a:path>
            </a:pathLst>
          </a:custGeom>
          <a:noFill/>
          <a:ln w="25400">
            <a:solidFill>
              <a:srgbClr val="0BB91C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3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5200"/>
                <a:ext cx="8363272" cy="461505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en-US" sz="3400" dirty="0" smtClean="0"/>
                  <a:t>Focus on </a:t>
                </a:r>
                <a:r>
                  <a:rPr lang="en-US" sz="3400" b="1" dirty="0" smtClean="0"/>
                  <a:t>time complexity: </a:t>
                </a:r>
                <a:br>
                  <a:rPr lang="en-US" sz="3400" b="1" dirty="0" smtClean="0"/>
                </a:br>
                <a:r>
                  <a:rPr lang="en-US" sz="3400" dirty="0" smtClean="0"/>
                  <a:t>Normalize the maximal delay of a message to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34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2400"/>
                  </a:spcBef>
                  <a:buNone/>
                </a:pPr>
                <a:r>
                  <a:rPr lang="en-US" sz="3400" b="1" dirty="0" smtClean="0"/>
                  <a:t>Theorem:</a:t>
                </a:r>
                <a:endParaRPr lang="en-US" sz="34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3400" dirty="0" smtClean="0"/>
                  <a:t>Assuming </a:t>
                </a:r>
                <a:r>
                  <a:rPr lang="en-US" sz="3400" dirty="0" smtClean="0">
                    <a:solidFill>
                      <a:srgbClr val="3E15D5"/>
                    </a:solidFill>
                  </a:rPr>
                  <a:t>threshold </a:t>
                </a:r>
                <a:r>
                  <a:rPr lang="en-US" sz="3400" dirty="0">
                    <a:solidFill>
                      <a:srgbClr val="3E15D5"/>
                    </a:solidFill>
                  </a:rPr>
                  <a:t>signatures </a:t>
                </a:r>
                <a:r>
                  <a:rPr lang="en-US" sz="3400" dirty="0"/>
                  <a:t>and </a:t>
                </a:r>
                <a:r>
                  <a:rPr lang="en-US" sz="3400" dirty="0">
                    <a:solidFill>
                      <a:srgbClr val="3E15D5"/>
                    </a:solidFill>
                  </a:rPr>
                  <a:t>threshold </a:t>
                </a:r>
                <a:r>
                  <a:rPr lang="en-US" sz="3400" dirty="0" smtClean="0">
                    <a:solidFill>
                      <a:srgbClr val="3E15D5"/>
                    </a:solidFill>
                  </a:rPr>
                  <a:t>FHE</a:t>
                </a:r>
                <a:r>
                  <a:rPr lang="en-US" sz="3400" dirty="0" smtClean="0"/>
                  <a:t>: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1200"/>
                  </a:spcBef>
                  <a:buFont typeface="+mj-lt"/>
                  <a:buAutoNum type="arabicParenR"/>
                </a:pPr>
                <a:r>
                  <a:rPr lang="en-US" sz="3400" dirty="0" smtClean="0"/>
                  <a:t>There exists a </a:t>
                </a:r>
                <a:r>
                  <a:rPr lang="en-US" sz="3400" b="1" dirty="0" smtClean="0"/>
                  <a:t>constant-time </a:t>
                </a:r>
                <a:r>
                  <a:rPr lang="en-US" sz="3400" dirty="0" smtClean="0"/>
                  <a:t>AMPC protocol in the</a:t>
                </a:r>
                <a:br>
                  <a:rPr lang="en-US" sz="3400" dirty="0" smtClean="0"/>
                </a:br>
                <a:r>
                  <a:rPr lang="en-US" sz="3400" dirty="0" smtClean="0">
                    <a:solidFill>
                      <a:srgbClr val="3E15D5"/>
                    </a:solidFill>
                  </a:rPr>
                  <a:t>ABA-hybrid </a:t>
                </a:r>
                <a:r>
                  <a:rPr lang="en-US" sz="3400" dirty="0" smtClean="0"/>
                  <a:t>model, for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/>
                      </a:rPr>
                      <m:t>/</m:t>
                    </m:r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smtClean="0"/>
                  <a:t/>
                </a:r>
                <a:br>
                  <a:rPr lang="en-US" sz="3400" dirty="0" smtClean="0"/>
                </a:br>
                <a:r>
                  <a:rPr lang="en-US" sz="3400" dirty="0" smtClean="0"/>
                  <a:t>Communication </a:t>
                </a:r>
                <a:r>
                  <a:rPr lang="en-US" sz="3400" dirty="0"/>
                  <a:t>complexity independent of the </a:t>
                </a:r>
                <a:r>
                  <a:rPr lang="en-US" sz="3400" dirty="0" smtClean="0"/>
                  <a:t>circuit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1200"/>
                  </a:spcBef>
                  <a:buFont typeface="+mj-lt"/>
                  <a:buAutoNum type="arabicParenR"/>
                </a:pPr>
                <a:r>
                  <a:rPr lang="en-US" sz="3400" dirty="0" smtClean="0"/>
                  <a:t>There exists an </a:t>
                </a:r>
                <a:r>
                  <a:rPr lang="en-US" sz="3400" b="1" dirty="0" smtClean="0"/>
                  <a:t>expected </a:t>
                </a:r>
                <a:r>
                  <a:rPr lang="en-US" sz="3400" b="1" dirty="0"/>
                  <a:t>constant-time</a:t>
                </a:r>
                <a:r>
                  <a:rPr lang="en-US" sz="3400" dirty="0" smtClean="0"/>
                  <a:t> </a:t>
                </a:r>
                <a:r>
                  <a:rPr lang="en-US" sz="3400" dirty="0"/>
                  <a:t>AMPC </a:t>
                </a:r>
                <a:r>
                  <a:rPr lang="en-US" sz="3400" dirty="0" smtClean="0"/>
                  <a:t>protocol, for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/</m:t>
                    </m:r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3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5200"/>
                <a:ext cx="8363272" cy="4615055"/>
              </a:xfrm>
              <a:blipFill rotWithShape="1">
                <a:blip r:embed="rId2"/>
                <a:stretch>
                  <a:fillRect l="-1312" t="-1057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0072" y="5661248"/>
                <a:ext cx="3744416" cy="715089"/>
              </a:xfrm>
              <a:prstGeom prst="wedgeRoundRectCallout">
                <a:avLst>
                  <a:gd name="adj1" fmla="val -55428"/>
                  <a:gd name="adj2" fmla="val -107996"/>
                  <a:gd name="adj3" fmla="val 16667"/>
                </a:avLst>
              </a:prstGeom>
              <a:solidFill>
                <a:schemeClr val="bg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smtClean="0"/>
                  <a:t> follows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using the concurrent ABA protocol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[BE’03]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661248"/>
                <a:ext cx="3744416" cy="715089"/>
              </a:xfrm>
              <a:prstGeom prst="wedgeRoundRectCallout">
                <a:avLst>
                  <a:gd name="adj1" fmla="val -55428"/>
                  <a:gd name="adj2" fmla="val -107996"/>
                  <a:gd name="adj3" fmla="val 16667"/>
                </a:avLst>
              </a:prstGeom>
              <a:blipFill rotWithShape="1">
                <a:blip r:embed="rId3"/>
                <a:stretch>
                  <a:fillRect b="-3704"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83768" y="5661248"/>
            <a:ext cx="2088232" cy="715089"/>
          </a:xfrm>
          <a:prstGeom prst="wedgeRoundRectCallout">
            <a:avLst>
              <a:gd name="adj1" fmla="val 36327"/>
              <a:gd name="adj2" fmla="val -102668"/>
              <a:gd name="adj3" fmla="val 16667"/>
            </a:avLst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constant time protocols </a:t>
            </a:r>
            <a:r>
              <a:rPr lang="en-US" dirty="0" smtClean="0">
                <a:solidFill>
                  <a:srgbClr val="0070C0"/>
                </a:solidFill>
              </a:rPr>
              <a:t> [FLP’85]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Warmup – Multiparty ZKP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107504" y="1412775"/>
                <a:ext cx="8928992" cy="51824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dirty="0" smtClean="0"/>
                  <a:t>A prover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3000" dirty="0" smtClean="0"/>
                  <a:t> proves a statement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000" dirty="0" smtClean="0"/>
                  <a:t> to all other parties</a:t>
                </a:r>
              </a:p>
              <a:p>
                <a:pPr marL="444500" lvl="1" indent="-444500"/>
                <a:r>
                  <a:rPr lang="en-US" sz="2600" b="1" dirty="0" smtClean="0"/>
                  <a:t>Threshold signatures</a:t>
                </a:r>
                <a:r>
                  <a:rPr lang="en-US" sz="2600" dirty="0" smtClean="0"/>
                  <a:t>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𝑠𝑘</m:t>
                    </m:r>
                  </m:oMath>
                </a14:m>
                <a:r>
                  <a:rPr lang="en-US" sz="2600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6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 smtClean="0"/>
                  <a:t>-out-of-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secret shared (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260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600" i="1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/>
                  <a:t> signature shares are needed to sign)</a:t>
                </a:r>
              </a:p>
              <a:p>
                <a:pPr marL="444500" lvl="1" indent="-444500">
                  <a:spcBef>
                    <a:spcPts val="1200"/>
                  </a:spcBef>
                  <a:buClr>
                    <a:schemeClr val="tx1"/>
                  </a:buClr>
                  <a:buFont typeface="+mj-lt"/>
                  <a:buAutoNum type="arabicParenR"/>
                </a:pPr>
                <a:r>
                  <a:rPr lang="en-US" sz="2600" b="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600" dirty="0" smtClean="0"/>
                  <a:t> proves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 smtClean="0"/>
                  <a:t> to each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(using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600" dirty="0" smtClean="0"/>
                  <a:t>-party ZKP)</a:t>
                </a:r>
              </a:p>
              <a:p>
                <a:pPr marL="444500" lvl="1" indent="-444500">
                  <a:spcBef>
                    <a:spcPts val="1200"/>
                  </a:spcBef>
                  <a:buClr>
                    <a:schemeClr val="tx1"/>
                  </a:buClr>
                  <a:buFont typeface="+mj-lt"/>
                  <a:buAutoNum type="arabicParenR"/>
                </a:pPr>
                <a:r>
                  <a:rPr lang="en-US" sz="2600" dirty="0" smtClean="0"/>
                  <a:t> 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accepts the proof </a:t>
                </a:r>
                <a:br>
                  <a:rPr lang="en-US" sz="2600" dirty="0" smtClean="0"/>
                </a:br>
                <a:r>
                  <a:rPr lang="en-US" sz="2600" dirty="0" smtClean="0"/>
                  <a:t> sign a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for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&lt;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is valid&gt;</a:t>
                </a:r>
                <a:endParaRPr lang="en-US" sz="2600" dirty="0" smtClean="0"/>
              </a:p>
              <a:p>
                <a:pPr marL="444500" lvl="1" indent="-444500">
                  <a:spcBef>
                    <a:spcPts val="1200"/>
                  </a:spcBef>
                  <a:buClr>
                    <a:schemeClr val="tx1"/>
                  </a:buClr>
                  <a:buFont typeface="+mj-lt"/>
                  <a:buAutoNum type="arabicParenR"/>
                </a:pPr>
                <a:r>
                  <a:rPr lang="en-US" sz="2600" b="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smtClean="0"/>
                  <a:t>proves to</a:t>
                </a:r>
                <a:r>
                  <a:rPr lang="en-US" sz="26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valid (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600" dirty="0" smtClean="0"/>
                  <a:t>-ZKP)</a:t>
                </a:r>
              </a:p>
              <a:p>
                <a:pPr marL="444500" lvl="1" indent="-444500">
                  <a:spcBef>
                    <a:spcPts val="1200"/>
                  </a:spcBef>
                  <a:buClr>
                    <a:schemeClr val="tx1"/>
                  </a:buClr>
                  <a:buFont typeface="+mj-lt"/>
                  <a:buAutoNum type="arabicParenR"/>
                </a:pPr>
                <a:r>
                  <a:rPr lang="en-US" sz="2600" dirty="0" smtClean="0"/>
                  <a:t> Upon receiving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smtClean="0"/>
                  <a:t>valid shares</a:t>
                </a:r>
                <a:br>
                  <a:rPr lang="en-US" sz="2600" dirty="0" smtClean="0"/>
                </a:b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FF"/>
                        </a:solidFill>
                        <a:latin typeface="Cambria Math"/>
                      </a:rPr>
                      <m:t>𝑃</m:t>
                    </m:r>
                    <m:r>
                      <a:rPr lang="en-US" sz="2600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 smtClean="0"/>
                  <a:t>reconstructs signature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sz="2600" dirty="0" smtClean="0"/>
              </a:p>
              <a:p>
                <a:pPr marL="444500" lvl="1" indent="-444500">
                  <a:spcBef>
                    <a:spcPts val="1200"/>
                  </a:spcBef>
                  <a:buClr>
                    <a:schemeClr val="tx1"/>
                  </a:buClr>
                  <a:buFont typeface="+mj-lt"/>
                  <a:buAutoNum type="arabicParenR"/>
                </a:pPr>
                <a:r>
                  <a:rPr lang="en-US" sz="26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FF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2600" dirty="0" smtClean="0"/>
                  <a:t> is a non-interactive proof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3000" dirty="0" smtClean="0"/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12775"/>
                <a:ext cx="8928992" cy="5182413"/>
              </a:xfrm>
              <a:prstGeom prst="rect">
                <a:avLst/>
              </a:prstGeom>
              <a:blipFill rotWithShape="1">
                <a:blip r:embed="rId3"/>
                <a:stretch>
                  <a:fillRect l="-1639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566080" y="3283189"/>
            <a:ext cx="3326400" cy="3312000"/>
            <a:chOff x="2795289" y="3283189"/>
            <a:chExt cx="3326400" cy="3312000"/>
          </a:xfrm>
        </p:grpSpPr>
        <p:grpSp>
          <p:nvGrpSpPr>
            <p:cNvPr id="6" name="Group 5"/>
            <p:cNvGrpSpPr/>
            <p:nvPr/>
          </p:nvGrpSpPr>
          <p:grpSpPr>
            <a:xfrm>
              <a:off x="2795289" y="3283189"/>
              <a:ext cx="3326400" cy="3312000"/>
              <a:chOff x="1518668" y="1062914"/>
              <a:chExt cx="6152586" cy="528661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18668" y="1062914"/>
                <a:ext cx="6152586" cy="5286613"/>
                <a:chOff x="1518668" y="1062914"/>
                <a:chExt cx="6152586" cy="5286613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1298" y="1903314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35316" y="4940631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8668" y="3970693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8668" y="1903314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35316" y="1062914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1298" y="3970693"/>
                  <a:ext cx="1539956" cy="1408896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/>
              <p:cNvGrpSpPr/>
              <p:nvPr/>
            </p:nvGrpSpPr>
            <p:grpSpPr>
              <a:xfrm>
                <a:off x="3058624" y="2471810"/>
                <a:ext cx="3072674" cy="2468821"/>
                <a:chOff x="3058624" y="2471810"/>
                <a:chExt cx="3072674" cy="2468821"/>
              </a:xfrm>
            </p:grpSpPr>
            <p:cxnSp>
              <p:nvCxnSpPr>
                <p:cNvPr id="9" name="Straight Connector 8"/>
                <p:cNvCxnSpPr>
                  <a:stCxn id="13" idx="1"/>
                  <a:endCxn id="15" idx="3"/>
                </p:cNvCxnSpPr>
                <p:nvPr/>
              </p:nvCxnSpPr>
              <p:spPr>
                <a:xfrm flipH="1">
                  <a:off x="3058624" y="2607762"/>
                  <a:ext cx="3072674" cy="206737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>
                  <a:stCxn id="18" idx="1"/>
                  <a:endCxn id="16" idx="3"/>
                </p:cNvCxnSpPr>
                <p:nvPr/>
              </p:nvCxnSpPr>
              <p:spPr>
                <a:xfrm flipH="1" flipV="1">
                  <a:off x="3058624" y="2607762"/>
                  <a:ext cx="3072674" cy="206737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stCxn id="14" idx="0"/>
                  <a:endCxn id="17" idx="2"/>
                </p:cNvCxnSpPr>
                <p:nvPr/>
              </p:nvCxnSpPr>
              <p:spPr>
                <a:xfrm flipV="1">
                  <a:off x="4605294" y="2471810"/>
                  <a:ext cx="0" cy="24688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4218" y="3111172"/>
                  <a:ext cx="1507323" cy="1190093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Oval 4"/>
            <p:cNvSpPr/>
            <p:nvPr/>
          </p:nvSpPr>
          <p:spPr>
            <a:xfrm>
              <a:off x="3851920" y="4437112"/>
              <a:ext cx="1088335" cy="10081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585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Protocol (Builds on </a:t>
            </a:r>
            <a:r>
              <a:rPr lang="en-US" dirty="0" smtClean="0">
                <a:solidFill>
                  <a:srgbClr val="0070C0"/>
                </a:solidFill>
              </a:rPr>
              <a:t>[HNP’08]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5200"/>
                <a:ext cx="8496944" cy="5546168"/>
              </a:xfrm>
            </p:spPr>
            <p:txBody>
              <a:bodyPr>
                <a:normAutofit/>
              </a:bodyPr>
              <a:lstStyle/>
              <a:p>
                <a:pPr marL="0" lvl="1" indent="0">
                  <a:spcBef>
                    <a:spcPts val="1800"/>
                  </a:spcBef>
                  <a:buNone/>
                </a:pPr>
                <a:r>
                  <a:rPr lang="en-US" sz="3200" b="1" dirty="0" smtClean="0"/>
                  <a:t>Threshold FHE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𝑠𝑘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-out-of-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secret shared </a:t>
                </a: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decryption shares </a:t>
                </a:r>
                <a:r>
                  <a:rPr lang="en-US" dirty="0"/>
                  <a:t>are needed to decrypt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Pre-process: key distribution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dirty="0" smtClean="0"/>
                  <a:t>Distribute keys for threshold signatures and threshold FHE schemes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arenR"/>
                </a:pPr>
                <a:r>
                  <a:rPr lang="en-US" dirty="0" smtClean="0"/>
                  <a:t>Input-distribution phase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arenR"/>
                </a:pPr>
                <a:r>
                  <a:rPr lang="en-US" dirty="0" smtClean="0"/>
                  <a:t>Computation and threshold-decryption phase</a:t>
                </a:r>
              </a:p>
              <a:p>
                <a:pPr marL="514350" indent="-514350">
                  <a:spcBef>
                    <a:spcPts val="1800"/>
                  </a:spcBef>
                  <a:buFont typeface="+mj-lt"/>
                  <a:buAutoNum type="arabicParenR"/>
                </a:pPr>
                <a:r>
                  <a:rPr lang="en-US" dirty="0"/>
                  <a:t>Termination phase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5200"/>
                <a:ext cx="8496944" cy="5546168"/>
              </a:xfrm>
              <a:blipFill rotWithShape="1">
                <a:blip r:embed="rId3"/>
                <a:stretch>
                  <a:fillRect l="-1865" t="-1429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6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5200"/>
                <a:ext cx="8712968" cy="540215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en-US" sz="4000" b="1" dirty="0" smtClean="0"/>
                  <a:t>Goal</a:t>
                </a:r>
                <a:r>
                  <a:rPr lang="en-US" sz="4000" dirty="0" smtClean="0"/>
                  <a:t>: agree on a core-set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 smtClean="0"/>
                  <a:t>input providers and their </a:t>
                </a:r>
                <a:r>
                  <a:rPr lang="en-US" sz="4000" dirty="0"/>
                  <a:t>encrypted </a:t>
                </a:r>
                <a:r>
                  <a:rPr lang="en-US" sz="4000" dirty="0" smtClean="0"/>
                  <a:t>inputs</a:t>
                </a:r>
                <a:endParaRPr lang="en-US" sz="4000" dirty="0"/>
              </a:p>
              <a:p>
                <a:pPr marL="514350" indent="-514350">
                  <a:lnSpc>
                    <a:spcPct val="120000"/>
                  </a:lnSpc>
                  <a:spcBef>
                    <a:spcPts val="1800"/>
                  </a:spcBef>
                  <a:buAutoNum type="arabicParenR"/>
                </a:pPr>
                <a:r>
                  <a:rPr lang="en-US" sz="3400" dirty="0" smtClean="0"/>
                  <a:t>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400" dirty="0" smtClean="0"/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/>
                      </a:rPr>
                      <m:t>←</m:t>
                    </m:r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400" dirty="0" smtClean="0"/>
                  <a:t> and </a:t>
                </a:r>
                <a:r>
                  <a:rPr lang="en-US" sz="3400" dirty="0"/>
                  <a:t>proves to all </a:t>
                </a:r>
                <a:r>
                  <a:rPr lang="en-US" sz="3400" dirty="0" smtClean="0"/>
                  <a:t>parties  </a:t>
                </a:r>
                <a:br>
                  <a:rPr lang="en-US" sz="3400" dirty="0" smtClean="0"/>
                </a:br>
                <a:r>
                  <a:rPr lang="en-US" sz="3400" dirty="0" smtClean="0"/>
                  <a:t> </a:t>
                </a:r>
                <a:r>
                  <a:rPr lang="en-US" sz="3000" dirty="0" smtClean="0"/>
                  <a:t>knowledge of the plaintext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1800"/>
                  </a:spcBef>
                  <a:buClr>
                    <a:schemeClr val="tx1"/>
                  </a:buClr>
                  <a:buAutoNum type="arabicParenR"/>
                </a:pPr>
                <a:r>
                  <a:rPr lang="en-US" sz="34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3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400" dirty="0"/>
                  <a:t> </a:t>
                </a:r>
                <a:r>
                  <a:rPr lang="en-US" sz="3400" dirty="0" smtClean="0"/>
                  <a:t>collects valid proofs from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3400" dirty="0">
                    <a:solidFill>
                      <a:srgbClr val="0000FF"/>
                    </a:solidFill>
                  </a:rPr>
                  <a:t> </a:t>
                </a:r>
                <a:r>
                  <a:rPr lang="en-US" sz="3400" dirty="0" smtClean="0"/>
                  <a:t>parties </a:t>
                </a:r>
                <a:br>
                  <a:rPr lang="en-US" sz="3400" dirty="0" smtClean="0"/>
                </a:b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400" b="0" i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3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3400" dirty="0" smtClean="0"/>
                  <a:t>, it sends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400" dirty="0" smtClean="0"/>
                  <a:t> to all the parties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1800"/>
                  </a:spcBef>
                  <a:buFont typeface="Arial" panose="020B0604020202020204" pitchFamily="34" charset="0"/>
                  <a:buAutoNum type="arabicParenR"/>
                </a:pP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400" dirty="0"/>
                  <a:t> collects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3400" dirty="0">
                    <a:solidFill>
                      <a:srgbClr val="0000FF"/>
                    </a:solidFill>
                  </a:rPr>
                  <a:t> </a:t>
                </a:r>
                <a:r>
                  <a:rPr lang="en-US" sz="3400" dirty="0"/>
                  <a:t>such </a:t>
                </a:r>
                <a:r>
                  <a:rPr lang="en-US" sz="3400" dirty="0" smtClean="0"/>
                  <a:t>sets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sz="3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sz="3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3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3400" dirty="0" smtClean="0"/>
                  <a:t>, denotes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/>
                      </a:rPr>
                      <m:t>=∪</m:t>
                    </m:r>
                    <m:sSub>
                      <m:sSubPr>
                        <m:ctrlP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3400" dirty="0" smtClean="0"/>
              </a:p>
              <a:p>
                <a:pPr marL="514350" indent="-514350">
                  <a:lnSpc>
                    <a:spcPct val="120000"/>
                  </a:lnSpc>
                  <a:spcBef>
                    <a:spcPts val="1800"/>
                  </a:spcBef>
                  <a:buFont typeface="Arial" panose="020B0604020202020204" pitchFamily="34" charset="0"/>
                  <a:buAutoNum type="arabicParenR"/>
                </a:pPr>
                <a:r>
                  <a:rPr lang="en-US" sz="3400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400" dirty="0" smtClean="0"/>
                  <a:t> run ABA with input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400" dirty="0" smtClean="0"/>
                  <a:t> 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3400" dirty="0" smtClean="0"/>
              </a:p>
              <a:p>
                <a:pPr marL="514350" indent="-514350">
                  <a:lnSpc>
                    <a:spcPct val="120000"/>
                  </a:lnSpc>
                  <a:spcBef>
                    <a:spcPts val="1800"/>
                  </a:spcBef>
                  <a:buFont typeface="Arial" panose="020B0604020202020204" pitchFamily="34" charset="0"/>
                  <a:buAutoNum type="arabicParenR"/>
                </a:pPr>
                <a:r>
                  <a:rPr lang="en-US" sz="3400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400" dirty="0" smtClean="0"/>
                  <a:t> be the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400" dirty="0" smtClean="0"/>
                  <a:t>th ABA result. Set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sz="34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∣</m:t>
                        </m:r>
                        <m:sSub>
                          <m:sSubPr>
                            <m:ctrlPr>
                              <a:rPr lang="en-US" sz="3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3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5200"/>
                <a:ext cx="8712968" cy="5402152"/>
              </a:xfrm>
              <a:blipFill rotWithShape="1">
                <a:blip r:embed="rId2"/>
                <a:stretch>
                  <a:fillRect l="-1678" t="-1354" r="-2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00"/>
            <a:ext cx="8229600" cy="11430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</a:pPr>
            <a:r>
              <a:rPr lang="en-US" dirty="0" smtClean="0"/>
              <a:t>Input-Distribution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5200"/>
                <a:ext cx="8712968" cy="533014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en-US" sz="3400" b="1" dirty="0" smtClean="0"/>
                  <a:t>Goal</a:t>
                </a:r>
                <a:r>
                  <a:rPr lang="en-US" sz="3400" dirty="0" smtClean="0"/>
                  <a:t>: evaluate the circuit and decrypt result</a:t>
                </a:r>
                <a:endParaRPr lang="en-US" sz="3400" dirty="0"/>
              </a:p>
              <a:p>
                <a:pPr marL="533400" lvl="1" indent="-533400">
                  <a:lnSpc>
                    <a:spcPct val="120000"/>
                  </a:lnSpc>
                  <a:spcBef>
                    <a:spcPts val="1200"/>
                  </a:spcBef>
                  <a:buAutoNum type="arabicParenR"/>
                  <a:tabLst>
                    <a:tab pos="444500" algn="l"/>
                  </a:tabLst>
                </a:pPr>
                <a:r>
                  <a:rPr lang="en-US" sz="3000" dirty="0" smtClean="0"/>
                  <a:t>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/>
                  <a:t> sets default inputs 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/>
                      </a:rPr>
                      <m:t>𝒫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/>
                      </a:rPr>
                      <m:t>∖</m:t>
                    </m:r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3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smtClean="0"/>
                  <a:t>and evaluates</a:t>
                </a:r>
                <a:br>
                  <a:rPr lang="en-US" sz="3000" dirty="0" smtClean="0"/>
                </a:br>
                <a:r>
                  <a:rPr lang="en-US" sz="3000" dirty="0" smtClean="0"/>
                  <a:t> the circuit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000" dirty="0" smtClean="0"/>
                  <a:t>, obtaining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endParaRPr lang="en-US" sz="3000" dirty="0" smtClean="0"/>
              </a:p>
              <a:p>
                <a:pPr marL="533400" lvl="1" indent="-533400">
                  <a:lnSpc>
                    <a:spcPct val="120000"/>
                  </a:lnSpc>
                  <a:spcBef>
                    <a:spcPts val="1200"/>
                  </a:spcBef>
                  <a:buAutoNum type="arabicParenR"/>
                  <a:tabLst>
                    <a:tab pos="444500" algn="l"/>
                  </a:tabLst>
                </a:pP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3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decrypts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000" dirty="0" smtClean="0"/>
                  <a:t> (obtains share of the output)</a:t>
                </a:r>
                <a:br>
                  <a:rPr lang="en-US" sz="3000" dirty="0" smtClean="0"/>
                </a:br>
                <a:r>
                  <a:rPr lang="en-US" sz="3000" dirty="0" smtClean="0"/>
                  <a:t> distributes to all </a:t>
                </a:r>
                <a:r>
                  <a:rPr lang="en-US" sz="3000" dirty="0"/>
                  <a:t>parties proves </a:t>
                </a:r>
                <a:r>
                  <a:rPr lang="en-US" sz="3000" dirty="0" smtClean="0"/>
                  <a:t>correctness</a:t>
                </a:r>
              </a:p>
              <a:p>
                <a:pPr marL="533400" lvl="1" indent="-533400">
                  <a:lnSpc>
                    <a:spcPct val="120000"/>
                  </a:lnSpc>
                  <a:spcBef>
                    <a:spcPts val="1200"/>
                  </a:spcBef>
                  <a:buFont typeface="Arial" panose="020B0604020202020204" pitchFamily="34" charset="0"/>
                  <a:buAutoNum type="arabicParenR"/>
                  <a:tabLst>
                    <a:tab pos="444500" algn="l"/>
                  </a:tabLst>
                </a:pPr>
                <a:r>
                  <a:rPr lang="en-US" sz="3000" dirty="0" smtClean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3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/>
                  <a:t> collects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  <m:r>
                      <a:rPr lang="en-US" sz="3000" b="0" i="0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3000" b="0" i="0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smtClean="0"/>
                  <a:t>valid</a:t>
                </a:r>
                <a:r>
                  <a:rPr lang="en-US" sz="3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smtClean="0"/>
                  <a:t>decryption shares,  </a:t>
                </a:r>
                <a:br>
                  <a:rPr lang="en-US" sz="3000" dirty="0" smtClean="0"/>
                </a:br>
                <a:r>
                  <a:rPr lang="en-US" sz="3000" dirty="0" smtClean="0"/>
                  <a:t> reconstruct the output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3000" dirty="0" smtClean="0"/>
              </a:p>
              <a:p>
                <a:pPr marL="533400" lvl="1" indent="-533400">
                  <a:lnSpc>
                    <a:spcPct val="120000"/>
                  </a:lnSpc>
                  <a:spcBef>
                    <a:spcPts val="1200"/>
                  </a:spcBef>
                  <a:buFont typeface="Arial" panose="020B0604020202020204" pitchFamily="34" charset="0"/>
                  <a:buAutoNum type="arabicParenR"/>
                  <a:tabLst>
                    <a:tab pos="444500" algn="l"/>
                  </a:tabLst>
                </a:pPr>
                <a:r>
                  <a:rPr lang="en-US" sz="3000" dirty="0" smtClean="0"/>
                  <a:t> Next,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 smtClean="0"/>
                  <a:t> </a:t>
                </a:r>
                <a:r>
                  <a:rPr lang="en-US" sz="3000" dirty="0"/>
                  <a:t>distributes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FF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3000" dirty="0" smtClean="0"/>
                  <a:t> and </a:t>
                </a:r>
                <a:r>
                  <a:rPr lang="en-US" sz="3000" dirty="0"/>
                  <a:t>proves correctness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5200"/>
                <a:ext cx="8712968" cy="5330144"/>
              </a:xfrm>
              <a:blipFill rotWithShape="1">
                <a:blip r:embed="rId2"/>
                <a:stretch>
                  <a:fillRect l="-1888" t="-1144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00"/>
            <a:ext cx="8507288" cy="1143000"/>
          </a:xfrm>
        </p:spPr>
        <p:txBody>
          <a:bodyPr>
            <a:normAutofit fontScale="90000"/>
          </a:bodyPr>
          <a:lstStyle/>
          <a:p>
            <a:pPr marL="514350" indent="-514350">
              <a:spcBef>
                <a:spcPts val="1800"/>
              </a:spcBef>
            </a:pPr>
            <a:r>
              <a:rPr lang="en-US" dirty="0"/>
              <a:t>Computation and </a:t>
            </a:r>
            <a:r>
              <a:rPr lang="en-US" dirty="0" smtClean="0"/>
              <a:t>Threshold Decryption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08112"/>
          </a:xfrm>
        </p:spPr>
        <p:txBody>
          <a:bodyPr/>
          <a:lstStyle/>
          <a:p>
            <a:r>
              <a:rPr lang="en-US" dirty="0" smtClean="0"/>
              <a:t>Information Sharing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80982"/>
            <a:ext cx="8784976" cy="455227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terrorist threat </a:t>
            </a:r>
            <a:r>
              <a:rPr lang="en-US" dirty="0" smtClean="0"/>
              <a:t>over the world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dirty="0" smtClean="0"/>
              <a:t>Several </a:t>
            </a:r>
            <a:r>
              <a:rPr lang="en-US" b="1" dirty="0" smtClean="0">
                <a:solidFill>
                  <a:srgbClr val="0000FF"/>
                </a:solidFill>
              </a:rPr>
              <a:t>intelligence agencies </a:t>
            </a:r>
            <a:r>
              <a:rPr lang="en-US" dirty="0" smtClean="0"/>
              <a:t>try to stop it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dirty="0" smtClean="0"/>
              <a:t>Each agency has </a:t>
            </a:r>
            <a:r>
              <a:rPr lang="en-US" b="1" dirty="0" smtClean="0">
                <a:solidFill>
                  <a:srgbClr val="0000FF"/>
                </a:solidFill>
              </a:rPr>
              <a:t>secret data </a:t>
            </a:r>
            <a:r>
              <a:rPr lang="en-US" dirty="0" smtClean="0"/>
              <a:t>– can’t stop attack alone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dirty="0" smtClean="0"/>
              <a:t>If </a:t>
            </a:r>
            <a:r>
              <a:rPr lang="en-US" b="1" dirty="0" smtClean="0">
                <a:solidFill>
                  <a:srgbClr val="0000FF"/>
                </a:solidFill>
              </a:rPr>
              <a:t>sufficiently many </a:t>
            </a:r>
            <a:r>
              <a:rPr lang="en-US" dirty="0" smtClean="0"/>
              <a:t>agencies join forces – they can stop the attack together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dirty="0"/>
              <a:t>The terrorists </a:t>
            </a:r>
            <a:r>
              <a:rPr lang="en-US" dirty="0" smtClean="0"/>
              <a:t>have </a:t>
            </a:r>
            <a:r>
              <a:rPr lang="en-US" b="1" dirty="0" smtClean="0">
                <a:solidFill>
                  <a:srgbClr val="FF0000"/>
                </a:solidFill>
              </a:rPr>
              <a:t>double agents </a:t>
            </a:r>
            <a:r>
              <a:rPr lang="en-US" dirty="0" smtClean="0"/>
              <a:t>in some agencies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dirty="0" smtClean="0"/>
              <a:t>The terrorists can </a:t>
            </a:r>
            <a:r>
              <a:rPr lang="en-US" b="1" dirty="0" smtClean="0">
                <a:solidFill>
                  <a:srgbClr val="FF0000"/>
                </a:solidFill>
              </a:rPr>
              <a:t>delay communication</a:t>
            </a: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331640" y="5517232"/>
            <a:ext cx="64807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Can the world be saved in time</a:t>
            </a:r>
            <a:r>
              <a:rPr lang="en-US" sz="3000" b="1" dirty="0" smtClean="0"/>
              <a:t>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8566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5200"/>
                <a:ext cx="8363272" cy="547416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en-US" b="1" dirty="0" smtClean="0"/>
                  <a:t>Goal</a:t>
                </a:r>
                <a:r>
                  <a:rPr lang="en-US" dirty="0"/>
                  <a:t>: ensure termination of all honest </a:t>
                </a:r>
                <a:r>
                  <a:rPr lang="en-US" dirty="0" smtClean="0"/>
                  <a:t>parties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en-US" sz="2800" dirty="0" smtClean="0"/>
                  <a:t>(After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obtains output </a:t>
                </a:r>
                <a:r>
                  <a:rPr lang="en-US" sz="2800" dirty="0" smtClean="0"/>
                  <a:t>he must assist proving </a:t>
                </a:r>
                <a:r>
                  <a:rPr lang="en-US" sz="2800" dirty="0"/>
                  <a:t>other </a:t>
                </a:r>
                <a:r>
                  <a:rPr lang="en-US" sz="2800" dirty="0" smtClean="0"/>
                  <a:t>parties’ </a:t>
                </a:r>
                <a:r>
                  <a:rPr lang="en-US" sz="2800" dirty="0"/>
                  <a:t>statements</a:t>
                </a:r>
                <a:r>
                  <a:rPr lang="en-US" sz="2800" dirty="0" smtClean="0"/>
                  <a:t>)</a:t>
                </a:r>
                <a:endParaRPr lang="en-US" sz="2800" dirty="0"/>
              </a:p>
              <a:p>
                <a:pPr marL="0" lvl="1" indent="0">
                  <a:spcBef>
                    <a:spcPts val="2400"/>
                  </a:spcBef>
                  <a:buClr>
                    <a:schemeClr val="tx1"/>
                  </a:buClr>
                  <a:buNone/>
                </a:pPr>
                <a:r>
                  <a:rPr lang="en-US" dirty="0"/>
                  <a:t>Using </a:t>
                </a:r>
                <a:r>
                  <a:rPr lang="en-US" dirty="0" smtClean="0"/>
                  <a:t>a </a:t>
                </a:r>
                <a:r>
                  <a:rPr lang="en-US" b="1" dirty="0" err="1" smtClean="0"/>
                  <a:t>Bracha</a:t>
                </a:r>
                <a:r>
                  <a:rPr lang="en-US" b="1" dirty="0" smtClean="0"/>
                  <a:t>-style termination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342900" lvl="1" indent="-342900">
                  <a:spcBef>
                    <a:spcPts val="18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41AE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41AE4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241AE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receives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241AE4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srgbClr val="241AE4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241AE4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messages for the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41AE4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a valid proof, it </a:t>
                </a:r>
                <a:r>
                  <a:rPr lang="en-US" dirty="0"/>
                  <a:t>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41AE4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forwards the proof</a:t>
                </a:r>
                <a:endParaRPr lang="en-US" dirty="0"/>
              </a:p>
              <a:p>
                <a:pPr marL="342900" lvl="1" indent="-342900">
                  <a:spcBef>
                    <a:spcPts val="18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41AE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41AE4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241AE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receives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241AE4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241AE4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241AE4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messages for </a:t>
                </a:r>
                <a:r>
                  <a:rPr lang="en-US" dirty="0"/>
                  <a:t>the output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241AE4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with a valid </a:t>
                </a:r>
                <a:r>
                  <a:rPr lang="en-US" dirty="0" smtClean="0"/>
                  <a:t>proof, it terminates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5200"/>
                <a:ext cx="8363272" cy="5474160"/>
              </a:xfrm>
              <a:blipFill rotWithShape="1">
                <a:blip r:embed="rId2"/>
                <a:stretch>
                  <a:fillRect l="-1822" t="-334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00"/>
            <a:ext cx="8229600" cy="11430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</a:pPr>
            <a:r>
              <a:rPr lang="en-US" dirty="0"/>
              <a:t>Termination </a:t>
            </a:r>
            <a:r>
              <a:rPr lang="en-US" dirty="0" smtClean="0"/>
              <a:t>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5200"/>
                <a:ext cx="8856984" cy="331392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spcBef>
                    <a:spcPts val="600"/>
                  </a:spcBef>
                  <a:buFont typeface="+mj-lt"/>
                  <a:buAutoNum type="arabicParenR"/>
                </a:pPr>
                <a:endParaRPr lang="en-US" dirty="0" smtClean="0"/>
              </a:p>
              <a:p>
                <a:pPr marL="514350" indent="-514350">
                  <a:spcBef>
                    <a:spcPts val="2400"/>
                  </a:spcBef>
                  <a:buFont typeface="+mj-lt"/>
                  <a:buAutoNum type="arabicParenR"/>
                </a:pPr>
                <a:r>
                  <a:rPr lang="en-US" dirty="0" smtClean="0"/>
                  <a:t>Constant-round AMPC in ABA-hybrid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:pPr marL="514350" indent="-514350">
                  <a:spcBef>
                    <a:spcPts val="2400"/>
                  </a:spcBef>
                  <a:buFont typeface="+mj-lt"/>
                  <a:buAutoNum type="arabicParenR"/>
                </a:pPr>
                <a:r>
                  <a:rPr lang="en-US" dirty="0" smtClean="0"/>
                  <a:t>Expected constant-round </a:t>
                </a:r>
                <a:r>
                  <a:rPr lang="en-US" dirty="0"/>
                  <a:t>AMPC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1600" dirty="0" smtClean="0"/>
              </a:p>
              <a:p>
                <a:pPr marL="533400" indent="-533400">
                  <a:spcBef>
                    <a:spcPts val="2400"/>
                  </a:spcBef>
                </a:pPr>
                <a:r>
                  <a:rPr lang="en-US" dirty="0"/>
                  <a:t>Communication </a:t>
                </a:r>
                <a:r>
                  <a:rPr lang="en-US" dirty="0" smtClean="0"/>
                  <a:t>complexity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5200"/>
                <a:ext cx="8856984" cy="3313920"/>
              </a:xfrm>
              <a:blipFill rotWithShape="1">
                <a:blip r:embed="rId2"/>
                <a:stretch>
                  <a:fillRect l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74" y="4670681"/>
            <a:ext cx="2169052" cy="12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9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08112"/>
          </a:xfrm>
        </p:spPr>
        <p:txBody>
          <a:bodyPr/>
          <a:lstStyle/>
          <a:p>
            <a:pPr rtl="0"/>
            <a:r>
              <a:rPr lang="en-US" dirty="0" smtClean="0"/>
              <a:t>Secure Multiparty Computation</a:t>
            </a:r>
            <a:endParaRPr lang="he-IL" dirty="0"/>
          </a:p>
        </p:txBody>
      </p:sp>
      <p:grpSp>
        <p:nvGrpSpPr>
          <p:cNvPr id="27" name="Group 26"/>
          <p:cNvGrpSpPr/>
          <p:nvPr/>
        </p:nvGrpSpPr>
        <p:grpSpPr>
          <a:xfrm>
            <a:off x="1518668" y="1208054"/>
            <a:ext cx="6152586" cy="5286613"/>
            <a:chOff x="1518668" y="1208054"/>
            <a:chExt cx="6152586" cy="5286613"/>
          </a:xfrm>
        </p:grpSpPr>
        <p:grpSp>
          <p:nvGrpSpPr>
            <p:cNvPr id="36" name="Group 35"/>
            <p:cNvGrpSpPr/>
            <p:nvPr/>
          </p:nvGrpSpPr>
          <p:grpSpPr>
            <a:xfrm>
              <a:off x="1518668" y="1208054"/>
              <a:ext cx="6152586" cy="5286613"/>
              <a:chOff x="1518668" y="1062914"/>
              <a:chExt cx="6152586" cy="5286613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518668" y="1062914"/>
                <a:ext cx="6152586" cy="5286613"/>
                <a:chOff x="1518668" y="1062914"/>
                <a:chExt cx="6152586" cy="5286613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1298" y="1903314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35316" y="4940631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8668" y="3970693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8668" y="1903314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35316" y="1062914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1298" y="3970693"/>
                  <a:ext cx="1539956" cy="1408896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/>
              <p:cNvGrpSpPr/>
              <p:nvPr/>
            </p:nvGrpSpPr>
            <p:grpSpPr>
              <a:xfrm>
                <a:off x="2525126" y="1977391"/>
                <a:ext cx="4093748" cy="3395825"/>
                <a:chOff x="2296904" y="1915916"/>
                <a:chExt cx="4093748" cy="3395825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2296904" y="4220196"/>
                  <a:ext cx="432000" cy="432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121667" y="4879741"/>
                  <a:ext cx="432000" cy="432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4121667" y="1915916"/>
                  <a:ext cx="432000" cy="432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58652" y="4220196"/>
                  <a:ext cx="432000" cy="432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958652" y="2645638"/>
                  <a:ext cx="432000" cy="432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2296904" y="2645638"/>
                  <a:ext cx="432000" cy="432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" name="Straight Connector 10"/>
                <p:cNvCxnSpPr>
                  <a:endCxn id="6" idx="0"/>
                </p:cNvCxnSpPr>
                <p:nvPr/>
              </p:nvCxnSpPr>
              <p:spPr>
                <a:xfrm>
                  <a:off x="2728904" y="4436197"/>
                  <a:ext cx="1608763" cy="4435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5" idx="6"/>
                  <a:endCxn id="10" idx="6"/>
                </p:cNvCxnSpPr>
                <p:nvPr/>
              </p:nvCxnSpPr>
              <p:spPr>
                <a:xfrm flipV="1">
                  <a:off x="2728904" y="2861638"/>
                  <a:ext cx="0" cy="15745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>
                  <a:stCxn id="10" idx="6"/>
                  <a:endCxn id="7" idx="4"/>
                </p:cNvCxnSpPr>
                <p:nvPr/>
              </p:nvCxnSpPr>
              <p:spPr>
                <a:xfrm flipV="1">
                  <a:off x="2728904" y="2347916"/>
                  <a:ext cx="1608763" cy="5137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7" idx="4"/>
                  <a:endCxn id="9" idx="2"/>
                </p:cNvCxnSpPr>
                <p:nvPr/>
              </p:nvCxnSpPr>
              <p:spPr>
                <a:xfrm>
                  <a:off x="4337667" y="2347916"/>
                  <a:ext cx="1620985" cy="5137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>
                  <a:stCxn id="9" idx="2"/>
                  <a:endCxn id="8" idx="2"/>
                </p:cNvCxnSpPr>
                <p:nvPr/>
              </p:nvCxnSpPr>
              <p:spPr>
                <a:xfrm>
                  <a:off x="5958652" y="2861638"/>
                  <a:ext cx="0" cy="15745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6" idx="0"/>
                  <a:endCxn id="8" idx="2"/>
                </p:cNvCxnSpPr>
                <p:nvPr/>
              </p:nvCxnSpPr>
              <p:spPr>
                <a:xfrm flipV="1">
                  <a:off x="4337667" y="4436196"/>
                  <a:ext cx="1620985" cy="4435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6" idx="0"/>
                  <a:endCxn id="10" idx="6"/>
                </p:cNvCxnSpPr>
                <p:nvPr/>
              </p:nvCxnSpPr>
              <p:spPr>
                <a:xfrm flipH="1" flipV="1">
                  <a:off x="2728904" y="2861638"/>
                  <a:ext cx="1608763" cy="20181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>
                  <a:stCxn id="6" idx="0"/>
                  <a:endCxn id="9" idx="2"/>
                </p:cNvCxnSpPr>
                <p:nvPr/>
              </p:nvCxnSpPr>
              <p:spPr>
                <a:xfrm flipV="1">
                  <a:off x="4337667" y="2861638"/>
                  <a:ext cx="1620985" cy="20181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8" idx="2"/>
                  <a:endCxn id="10" idx="6"/>
                </p:cNvCxnSpPr>
                <p:nvPr/>
              </p:nvCxnSpPr>
              <p:spPr>
                <a:xfrm flipH="1" flipV="1">
                  <a:off x="2728904" y="2861638"/>
                  <a:ext cx="3229748" cy="15745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endCxn id="7" idx="4"/>
                </p:cNvCxnSpPr>
                <p:nvPr/>
              </p:nvCxnSpPr>
              <p:spPr>
                <a:xfrm flipV="1">
                  <a:off x="2728904" y="2347916"/>
                  <a:ext cx="1608763" cy="208828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5" idx="6"/>
                  <a:endCxn id="9" idx="2"/>
                </p:cNvCxnSpPr>
                <p:nvPr/>
              </p:nvCxnSpPr>
              <p:spPr>
                <a:xfrm flipV="1">
                  <a:off x="2728904" y="2861638"/>
                  <a:ext cx="3229748" cy="15745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0" idx="6"/>
                  <a:endCxn id="9" idx="2"/>
                </p:cNvCxnSpPr>
                <p:nvPr/>
              </p:nvCxnSpPr>
              <p:spPr>
                <a:xfrm>
                  <a:off x="2728904" y="2861638"/>
                  <a:ext cx="32297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5" idx="6"/>
                  <a:endCxn id="8" idx="2"/>
                </p:cNvCxnSpPr>
                <p:nvPr/>
              </p:nvCxnSpPr>
              <p:spPr>
                <a:xfrm>
                  <a:off x="2728904" y="4436196"/>
                  <a:ext cx="32297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8" idx="2"/>
                  <a:endCxn id="7" idx="4"/>
                </p:cNvCxnSpPr>
                <p:nvPr/>
              </p:nvCxnSpPr>
              <p:spPr>
                <a:xfrm flipH="1" flipV="1">
                  <a:off x="4337667" y="2347916"/>
                  <a:ext cx="1620985" cy="20882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" name="Straight Connector 36"/>
            <p:cNvCxnSpPr>
              <a:stCxn id="6" idx="0"/>
              <a:endCxn id="7" idx="4"/>
            </p:cNvCxnSpPr>
            <p:nvPr/>
          </p:nvCxnSpPr>
          <p:spPr>
            <a:xfrm flipV="1">
              <a:off x="4565889" y="2554531"/>
              <a:ext cx="0" cy="2531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70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08112"/>
          </a:xfrm>
        </p:spPr>
        <p:txBody>
          <a:bodyPr/>
          <a:lstStyle/>
          <a:p>
            <a:r>
              <a:rPr lang="en-US" dirty="0" smtClean="0"/>
              <a:t>Security Requirements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180982"/>
            <a:ext cx="9217024" cy="5416370"/>
          </a:xfrm>
        </p:spPr>
        <p:txBody>
          <a:bodyPr>
            <a:normAutofit/>
          </a:bodyPr>
          <a:lstStyle/>
          <a:p>
            <a:pPr lvl="1">
              <a:spcBef>
                <a:spcPts val="3000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3E15D5"/>
                </a:solidFill>
              </a:rPr>
              <a:t>Correctness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parties obtain correct </a:t>
            </a:r>
            <a:r>
              <a:rPr lang="en-US" dirty="0" smtClean="0"/>
              <a:t>output </a:t>
            </a:r>
            <a:br>
              <a:rPr lang="en-US" dirty="0" smtClean="0"/>
            </a:br>
            <a:r>
              <a:rPr lang="en-US" dirty="0" smtClean="0"/>
              <a:t>(even if some parties misbehave)</a:t>
            </a:r>
            <a:endParaRPr lang="en-US" dirty="0"/>
          </a:p>
          <a:p>
            <a:pPr lvl="1">
              <a:spcBef>
                <a:spcPts val="3000"/>
              </a:spcBef>
              <a:buClr>
                <a:schemeClr val="tx1"/>
              </a:buClr>
            </a:pPr>
            <a:r>
              <a:rPr lang="en-US" b="1" dirty="0">
                <a:solidFill>
                  <a:srgbClr val="3E15D5"/>
                </a:solidFill>
              </a:rPr>
              <a:t>Privacy</a:t>
            </a:r>
            <a:r>
              <a:rPr lang="en-US" dirty="0"/>
              <a:t>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only the output is learned (nothing else</a:t>
            </a:r>
            <a:r>
              <a:rPr lang="en-US" dirty="0" smtClean="0"/>
              <a:t>)</a:t>
            </a:r>
            <a:endParaRPr lang="en-US" dirty="0"/>
          </a:p>
          <a:p>
            <a:pPr lvl="1">
              <a:spcBef>
                <a:spcPts val="3000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3E15D5"/>
                </a:solidFill>
              </a:rPr>
              <a:t>Input completeness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the inputs of </a:t>
            </a:r>
            <a:r>
              <a:rPr lang="en-US" u="sng" dirty="0" smtClean="0"/>
              <a:t>all honest parties</a:t>
            </a:r>
            <a:r>
              <a:rPr lang="en-US" dirty="0" smtClean="0"/>
              <a:t> are considered in the computation</a:t>
            </a:r>
          </a:p>
          <a:p>
            <a:pPr lvl="1">
              <a:spcBef>
                <a:spcPts val="3000"/>
              </a:spcBef>
              <a:buClr>
                <a:schemeClr val="tx1"/>
              </a:buClr>
            </a:pPr>
            <a:r>
              <a:rPr lang="en-US" b="1" dirty="0">
                <a:solidFill>
                  <a:srgbClr val="3E15D5"/>
                </a:solidFill>
              </a:rPr>
              <a:t>Guaranteed termination</a:t>
            </a:r>
            <a:r>
              <a:rPr lang="en-US" dirty="0" smtClean="0"/>
              <a:t>: the </a:t>
            </a:r>
            <a:r>
              <a:rPr lang="en-US" u="sng" dirty="0" smtClean="0"/>
              <a:t>computation completes </a:t>
            </a:r>
            <a:r>
              <a:rPr lang="en-US" dirty="0" smtClean="0"/>
              <a:t>after a finite number of steps</a:t>
            </a:r>
          </a:p>
        </p:txBody>
      </p:sp>
    </p:spTree>
    <p:extLst>
      <p:ext uri="{BB962C8B-B14F-4D97-AF65-F5344CB8AC3E}">
        <p14:creationId xmlns:p14="http://schemas.microsoft.com/office/powerpoint/2010/main" val="362163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5403377" y="1124744"/>
            <a:ext cx="3325692" cy="3312368"/>
            <a:chOff x="5403377" y="1124744"/>
            <a:chExt cx="3325692" cy="3312368"/>
          </a:xfrm>
        </p:grpSpPr>
        <p:grpSp>
          <p:nvGrpSpPr>
            <p:cNvPr id="5" name="Group 4"/>
            <p:cNvGrpSpPr/>
            <p:nvPr/>
          </p:nvGrpSpPr>
          <p:grpSpPr>
            <a:xfrm>
              <a:off x="5403377" y="1124744"/>
              <a:ext cx="3325692" cy="3312368"/>
              <a:chOff x="1518668" y="1062914"/>
              <a:chExt cx="6211825" cy="528661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518668" y="1062914"/>
                <a:ext cx="6211825" cy="5286613"/>
                <a:chOff x="1518668" y="1062914"/>
                <a:chExt cx="6211825" cy="5286613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1298" y="1903314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35316" y="4940631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8668" y="3970693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8668" y="1903314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35316" y="1062914"/>
                  <a:ext cx="1539956" cy="1408896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0537" y="3970693"/>
                  <a:ext cx="1539956" cy="1408897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2525126" y="1977391"/>
                <a:ext cx="4093748" cy="3395825"/>
                <a:chOff x="2296904" y="1915916"/>
                <a:chExt cx="4093748" cy="3395825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2296904" y="4220196"/>
                  <a:ext cx="432000" cy="432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4121667" y="4879741"/>
                  <a:ext cx="432000" cy="432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4121667" y="1915916"/>
                  <a:ext cx="432000" cy="432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5958652" y="4220196"/>
                  <a:ext cx="432000" cy="432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5958652" y="2645638"/>
                  <a:ext cx="432000" cy="432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2296904" y="2645638"/>
                  <a:ext cx="432000" cy="43200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" name="Straight Connector 13"/>
                <p:cNvCxnSpPr>
                  <a:endCxn id="9" idx="0"/>
                </p:cNvCxnSpPr>
                <p:nvPr/>
              </p:nvCxnSpPr>
              <p:spPr>
                <a:xfrm>
                  <a:off x="2728904" y="4436197"/>
                  <a:ext cx="1608763" cy="4435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>
                  <a:stCxn id="8" idx="6"/>
                  <a:endCxn id="13" idx="6"/>
                </p:cNvCxnSpPr>
                <p:nvPr/>
              </p:nvCxnSpPr>
              <p:spPr>
                <a:xfrm flipV="1">
                  <a:off x="2728904" y="2861638"/>
                  <a:ext cx="0" cy="15745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3" idx="6"/>
                  <a:endCxn id="10" idx="4"/>
                </p:cNvCxnSpPr>
                <p:nvPr/>
              </p:nvCxnSpPr>
              <p:spPr>
                <a:xfrm flipV="1">
                  <a:off x="2728904" y="2347916"/>
                  <a:ext cx="1608763" cy="5137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10" idx="4"/>
                  <a:endCxn id="12" idx="2"/>
                </p:cNvCxnSpPr>
                <p:nvPr/>
              </p:nvCxnSpPr>
              <p:spPr>
                <a:xfrm>
                  <a:off x="4337667" y="2347916"/>
                  <a:ext cx="1620985" cy="5137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>
                  <a:stCxn id="12" idx="2"/>
                  <a:endCxn id="11" idx="2"/>
                </p:cNvCxnSpPr>
                <p:nvPr/>
              </p:nvCxnSpPr>
              <p:spPr>
                <a:xfrm>
                  <a:off x="5958652" y="2861638"/>
                  <a:ext cx="0" cy="15745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9" idx="0"/>
                  <a:endCxn id="11" idx="2"/>
                </p:cNvCxnSpPr>
                <p:nvPr/>
              </p:nvCxnSpPr>
              <p:spPr>
                <a:xfrm flipV="1">
                  <a:off x="4337667" y="4436196"/>
                  <a:ext cx="1620985" cy="4435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9" idx="0"/>
                  <a:endCxn id="13" idx="6"/>
                </p:cNvCxnSpPr>
                <p:nvPr/>
              </p:nvCxnSpPr>
              <p:spPr>
                <a:xfrm flipH="1" flipV="1">
                  <a:off x="2728904" y="2861638"/>
                  <a:ext cx="1608763" cy="20181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9" idx="0"/>
                  <a:endCxn id="12" idx="2"/>
                </p:cNvCxnSpPr>
                <p:nvPr/>
              </p:nvCxnSpPr>
              <p:spPr>
                <a:xfrm flipV="1">
                  <a:off x="4337667" y="2861638"/>
                  <a:ext cx="1620985" cy="20181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1" idx="2"/>
                  <a:endCxn id="13" idx="6"/>
                </p:cNvCxnSpPr>
                <p:nvPr/>
              </p:nvCxnSpPr>
              <p:spPr>
                <a:xfrm flipH="1" flipV="1">
                  <a:off x="2728904" y="2861638"/>
                  <a:ext cx="3229748" cy="15745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endCxn id="10" idx="4"/>
                </p:cNvCxnSpPr>
                <p:nvPr/>
              </p:nvCxnSpPr>
              <p:spPr>
                <a:xfrm flipV="1">
                  <a:off x="2728904" y="2347916"/>
                  <a:ext cx="1608763" cy="208828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stCxn id="8" idx="6"/>
                  <a:endCxn id="12" idx="2"/>
                </p:cNvCxnSpPr>
                <p:nvPr/>
              </p:nvCxnSpPr>
              <p:spPr>
                <a:xfrm flipV="1">
                  <a:off x="2728904" y="2861638"/>
                  <a:ext cx="3229748" cy="15745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>
                  <a:stCxn id="13" idx="6"/>
                  <a:endCxn id="12" idx="2"/>
                </p:cNvCxnSpPr>
                <p:nvPr/>
              </p:nvCxnSpPr>
              <p:spPr>
                <a:xfrm>
                  <a:off x="2728904" y="2861638"/>
                  <a:ext cx="32297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8" idx="6"/>
                  <a:endCxn id="11" idx="2"/>
                </p:cNvCxnSpPr>
                <p:nvPr/>
              </p:nvCxnSpPr>
              <p:spPr>
                <a:xfrm>
                  <a:off x="2728904" y="4436196"/>
                  <a:ext cx="32297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11" idx="2"/>
                  <a:endCxn id="10" idx="4"/>
                </p:cNvCxnSpPr>
                <p:nvPr/>
              </p:nvCxnSpPr>
              <p:spPr>
                <a:xfrm flipH="1" flipV="1">
                  <a:off x="4337667" y="2347916"/>
                  <a:ext cx="1620985" cy="20882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4" name="Straight Connector 63"/>
            <p:cNvCxnSpPr>
              <a:stCxn id="9" idx="0"/>
              <a:endCxn id="10" idx="4"/>
            </p:cNvCxnSpPr>
            <p:nvPr/>
          </p:nvCxnSpPr>
          <p:spPr>
            <a:xfrm flipV="1">
              <a:off x="7034800" y="1968390"/>
              <a:ext cx="0" cy="1586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08112"/>
          </a:xfrm>
        </p:spPr>
        <p:txBody>
          <a:bodyPr/>
          <a:lstStyle/>
          <a:p>
            <a:pPr rtl="0"/>
            <a:r>
              <a:rPr lang="en-US" dirty="0" smtClean="0"/>
              <a:t>Simulation-Based Security</a:t>
            </a:r>
            <a:endParaRPr lang="he-IL" dirty="0"/>
          </a:p>
        </p:txBody>
      </p:sp>
      <p:grpSp>
        <p:nvGrpSpPr>
          <p:cNvPr id="34" name="Group 33"/>
          <p:cNvGrpSpPr/>
          <p:nvPr/>
        </p:nvGrpSpPr>
        <p:grpSpPr>
          <a:xfrm>
            <a:off x="683567" y="1124743"/>
            <a:ext cx="3326400" cy="3312000"/>
            <a:chOff x="1518668" y="1062914"/>
            <a:chExt cx="6152586" cy="5286613"/>
          </a:xfrm>
        </p:grpSpPr>
        <p:grpSp>
          <p:nvGrpSpPr>
            <p:cNvPr id="35" name="Group 34"/>
            <p:cNvGrpSpPr/>
            <p:nvPr/>
          </p:nvGrpSpPr>
          <p:grpSpPr>
            <a:xfrm>
              <a:off x="1518668" y="1062914"/>
              <a:ext cx="6152586" cy="5286613"/>
              <a:chOff x="1518668" y="1062914"/>
              <a:chExt cx="6152586" cy="5286613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298" y="19033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316" y="4940631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668" y="3970693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668" y="19033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316" y="1062914"/>
                <a:ext cx="1539956" cy="1408896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298" y="3970693"/>
                <a:ext cx="1539956" cy="1408896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058624" y="2471810"/>
              <a:ext cx="3072674" cy="2468821"/>
              <a:chOff x="3058624" y="2471810"/>
              <a:chExt cx="3072674" cy="2468821"/>
            </a:xfrm>
          </p:grpSpPr>
          <p:cxnSp>
            <p:nvCxnSpPr>
              <p:cNvPr id="37" name="Straight Connector 36"/>
              <p:cNvCxnSpPr>
                <a:stCxn id="41" idx="1"/>
                <a:endCxn id="43" idx="3"/>
              </p:cNvCxnSpPr>
              <p:nvPr/>
            </p:nvCxnSpPr>
            <p:spPr>
              <a:xfrm flipH="1">
                <a:off x="3058624" y="2607762"/>
                <a:ext cx="3072674" cy="20673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46" idx="1"/>
                <a:endCxn id="44" idx="3"/>
              </p:cNvCxnSpPr>
              <p:nvPr/>
            </p:nvCxnSpPr>
            <p:spPr>
              <a:xfrm flipH="1" flipV="1">
                <a:off x="3058624" y="2607762"/>
                <a:ext cx="3072674" cy="20673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42" idx="0"/>
                <a:endCxn id="45" idx="2"/>
              </p:cNvCxnSpPr>
              <p:nvPr/>
            </p:nvCxnSpPr>
            <p:spPr>
              <a:xfrm flipV="1">
                <a:off x="4605294" y="2471810"/>
                <a:ext cx="0" cy="24688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3" y="3111172"/>
                <a:ext cx="1539956" cy="1190093"/>
              </a:xfrm>
              <a:prstGeom prst="rect">
                <a:avLst/>
              </a:prstGeom>
            </p:spPr>
          </p:pic>
        </p:grpSp>
      </p:grpSp>
      <p:cxnSp>
        <p:nvCxnSpPr>
          <p:cNvPr id="47" name="Straight Connector 46"/>
          <p:cNvCxnSpPr/>
          <p:nvPr/>
        </p:nvCxnSpPr>
        <p:spPr>
          <a:xfrm>
            <a:off x="4572000" y="1052736"/>
            <a:ext cx="0" cy="38315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39952" y="3884601"/>
                <a:ext cx="676168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000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he-IL" sz="8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884601"/>
                <a:ext cx="676168" cy="1323439"/>
              </a:xfrm>
              <a:prstGeom prst="rect">
                <a:avLst/>
              </a:prstGeom>
              <a:blipFill rotWithShape="1">
                <a:blip r:embed="rId4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28" y="5013176"/>
            <a:ext cx="1212419" cy="15198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30" y="4869160"/>
            <a:ext cx="1487666" cy="16494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" y="4884244"/>
            <a:ext cx="1549483" cy="149708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21" y="3573016"/>
            <a:ext cx="973567" cy="97356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13" y="2924944"/>
            <a:ext cx="973567" cy="973567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4788024" y="922368"/>
            <a:ext cx="4248472" cy="388843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06" y="3572875"/>
            <a:ext cx="973567" cy="97356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45" y="2966752"/>
            <a:ext cx="973567" cy="973567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107504" y="980728"/>
            <a:ext cx="4248472" cy="3888432"/>
          </a:xfrm>
          <a:prstGeom prst="ellipse">
            <a:avLst/>
          </a:prstGeom>
          <a:noFill/>
          <a:ln w="38100">
            <a:solidFill>
              <a:srgbClr val="0BB9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563888" y="4720610"/>
            <a:ext cx="486640" cy="594642"/>
          </a:xfrm>
          <a:prstGeom prst="straightConnector1">
            <a:avLst/>
          </a:prstGeom>
          <a:ln w="38100">
            <a:solidFill>
              <a:srgbClr val="0BB91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292080" y="4725144"/>
            <a:ext cx="528856" cy="59464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1624084" y="4080681"/>
            <a:ext cx="2074459" cy="1299637"/>
          </a:xfrm>
          <a:custGeom>
            <a:avLst/>
            <a:gdLst>
              <a:gd name="connsiteX0" fmla="*/ 0 w 2142698"/>
              <a:gd name="connsiteY0" fmla="*/ 1351128 h 1386692"/>
              <a:gd name="connsiteX1" fmla="*/ 914400 w 2142698"/>
              <a:gd name="connsiteY1" fmla="*/ 1296537 h 1386692"/>
              <a:gd name="connsiteX2" fmla="*/ 1487606 w 2142698"/>
              <a:gd name="connsiteY2" fmla="*/ 573206 h 1386692"/>
              <a:gd name="connsiteX3" fmla="*/ 2142698 w 2142698"/>
              <a:gd name="connsiteY3" fmla="*/ 0 h 1386692"/>
              <a:gd name="connsiteX0" fmla="*/ 0 w 2142698"/>
              <a:gd name="connsiteY0" fmla="*/ 1351128 h 1356492"/>
              <a:gd name="connsiteX1" fmla="*/ 1050877 w 2142698"/>
              <a:gd name="connsiteY1" fmla="*/ 1091821 h 1356492"/>
              <a:gd name="connsiteX2" fmla="*/ 1487606 w 2142698"/>
              <a:gd name="connsiteY2" fmla="*/ 573206 h 1356492"/>
              <a:gd name="connsiteX3" fmla="*/ 2142698 w 2142698"/>
              <a:gd name="connsiteY3" fmla="*/ 0 h 1356492"/>
              <a:gd name="connsiteX0" fmla="*/ 0 w 2142698"/>
              <a:gd name="connsiteY0" fmla="*/ 1351128 h 1356864"/>
              <a:gd name="connsiteX1" fmla="*/ 1050877 w 2142698"/>
              <a:gd name="connsiteY1" fmla="*/ 1091821 h 1356864"/>
              <a:gd name="connsiteX2" fmla="*/ 1514901 w 2142698"/>
              <a:gd name="connsiteY2" fmla="*/ 491320 h 1356864"/>
              <a:gd name="connsiteX3" fmla="*/ 2142698 w 2142698"/>
              <a:gd name="connsiteY3" fmla="*/ 0 h 1356864"/>
              <a:gd name="connsiteX0" fmla="*/ 0 w 2060811"/>
              <a:gd name="connsiteY0" fmla="*/ 1446663 h 1450689"/>
              <a:gd name="connsiteX1" fmla="*/ 968990 w 2060811"/>
              <a:gd name="connsiteY1" fmla="*/ 1091821 h 1450689"/>
              <a:gd name="connsiteX2" fmla="*/ 1433014 w 2060811"/>
              <a:gd name="connsiteY2" fmla="*/ 491320 h 1450689"/>
              <a:gd name="connsiteX3" fmla="*/ 2060811 w 2060811"/>
              <a:gd name="connsiteY3" fmla="*/ 0 h 1450689"/>
              <a:gd name="connsiteX0" fmla="*/ 0 w 2047163"/>
              <a:gd name="connsiteY0" fmla="*/ 1364776 h 1368802"/>
              <a:gd name="connsiteX1" fmla="*/ 968990 w 2047163"/>
              <a:gd name="connsiteY1" fmla="*/ 1009934 h 1368802"/>
              <a:gd name="connsiteX2" fmla="*/ 1433014 w 2047163"/>
              <a:gd name="connsiteY2" fmla="*/ 409433 h 1368802"/>
              <a:gd name="connsiteX3" fmla="*/ 2047163 w 2047163"/>
              <a:gd name="connsiteY3" fmla="*/ 0 h 1368802"/>
              <a:gd name="connsiteX0" fmla="*/ 0 w 2047163"/>
              <a:gd name="connsiteY0" fmla="*/ 1364776 h 1367628"/>
              <a:gd name="connsiteX1" fmla="*/ 928047 w 2047163"/>
              <a:gd name="connsiteY1" fmla="*/ 900752 h 1367628"/>
              <a:gd name="connsiteX2" fmla="*/ 1433014 w 2047163"/>
              <a:gd name="connsiteY2" fmla="*/ 409433 h 1367628"/>
              <a:gd name="connsiteX3" fmla="*/ 2047163 w 2047163"/>
              <a:gd name="connsiteY3" fmla="*/ 0 h 1367628"/>
              <a:gd name="connsiteX0" fmla="*/ 0 w 2074459"/>
              <a:gd name="connsiteY0" fmla="*/ 1296537 h 1299904"/>
              <a:gd name="connsiteX1" fmla="*/ 955343 w 2074459"/>
              <a:gd name="connsiteY1" fmla="*/ 900752 h 1299904"/>
              <a:gd name="connsiteX2" fmla="*/ 1460310 w 2074459"/>
              <a:gd name="connsiteY2" fmla="*/ 409433 h 1299904"/>
              <a:gd name="connsiteX3" fmla="*/ 2074459 w 2074459"/>
              <a:gd name="connsiteY3" fmla="*/ 0 h 1299904"/>
              <a:gd name="connsiteX0" fmla="*/ 0 w 2074459"/>
              <a:gd name="connsiteY0" fmla="*/ 1296537 h 1299637"/>
              <a:gd name="connsiteX1" fmla="*/ 1078173 w 2074459"/>
              <a:gd name="connsiteY1" fmla="*/ 873456 h 1299637"/>
              <a:gd name="connsiteX2" fmla="*/ 1460310 w 2074459"/>
              <a:gd name="connsiteY2" fmla="*/ 409433 h 1299637"/>
              <a:gd name="connsiteX3" fmla="*/ 2074459 w 2074459"/>
              <a:gd name="connsiteY3" fmla="*/ 0 h 129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459" h="1299637">
                <a:moveTo>
                  <a:pt x="0" y="1296537"/>
                </a:moveTo>
                <a:cubicBezTo>
                  <a:pt x="333233" y="1334068"/>
                  <a:pt x="834788" y="1021307"/>
                  <a:pt x="1078173" y="873456"/>
                </a:cubicBezTo>
                <a:cubicBezTo>
                  <a:pt x="1321558" y="725605"/>
                  <a:pt x="1294262" y="555009"/>
                  <a:pt x="1460310" y="409433"/>
                </a:cubicBezTo>
                <a:cubicBezTo>
                  <a:pt x="1626358" y="263857"/>
                  <a:pt x="2074459" y="0"/>
                  <a:pt x="2074459" y="0"/>
                </a:cubicBezTo>
              </a:path>
            </a:pathLst>
          </a:custGeom>
          <a:noFill/>
          <a:ln w="25400">
            <a:solidFill>
              <a:srgbClr val="0BB91C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Freeform 93"/>
          <p:cNvSpPr/>
          <p:nvPr/>
        </p:nvSpPr>
        <p:spPr>
          <a:xfrm>
            <a:off x="1579413" y="4353636"/>
            <a:ext cx="469042" cy="914400"/>
          </a:xfrm>
          <a:custGeom>
            <a:avLst/>
            <a:gdLst>
              <a:gd name="connsiteX0" fmla="*/ 68577 w 245998"/>
              <a:gd name="connsiteY0" fmla="*/ 914400 h 914400"/>
              <a:gd name="connsiteX1" fmla="*/ 136816 w 245998"/>
              <a:gd name="connsiteY1" fmla="*/ 846161 h 914400"/>
              <a:gd name="connsiteX2" fmla="*/ 191407 w 245998"/>
              <a:gd name="connsiteY2" fmla="*/ 559558 h 914400"/>
              <a:gd name="connsiteX3" fmla="*/ 338 w 245998"/>
              <a:gd name="connsiteY3" fmla="*/ 245660 h 914400"/>
              <a:gd name="connsiteX4" fmla="*/ 245998 w 245998"/>
              <a:gd name="connsiteY4" fmla="*/ 0 h 914400"/>
              <a:gd name="connsiteX0" fmla="*/ 71966 w 469042"/>
              <a:gd name="connsiteY0" fmla="*/ 914400 h 914400"/>
              <a:gd name="connsiteX1" fmla="*/ 140205 w 469042"/>
              <a:gd name="connsiteY1" fmla="*/ 846161 h 914400"/>
              <a:gd name="connsiteX2" fmla="*/ 467751 w 469042"/>
              <a:gd name="connsiteY2" fmla="*/ 586853 h 914400"/>
              <a:gd name="connsiteX3" fmla="*/ 3727 w 469042"/>
              <a:gd name="connsiteY3" fmla="*/ 245660 h 914400"/>
              <a:gd name="connsiteX4" fmla="*/ 249387 w 469042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042" h="914400">
                <a:moveTo>
                  <a:pt x="71966" y="914400"/>
                </a:moveTo>
                <a:cubicBezTo>
                  <a:pt x="95849" y="909850"/>
                  <a:pt x="74241" y="900752"/>
                  <a:pt x="140205" y="846161"/>
                </a:cubicBezTo>
                <a:cubicBezTo>
                  <a:pt x="206169" y="791570"/>
                  <a:pt x="490497" y="686936"/>
                  <a:pt x="467751" y="586853"/>
                </a:cubicBezTo>
                <a:cubicBezTo>
                  <a:pt x="445005" y="486770"/>
                  <a:pt x="40121" y="343469"/>
                  <a:pt x="3727" y="245660"/>
                </a:cubicBezTo>
                <a:cubicBezTo>
                  <a:pt x="-32667" y="147851"/>
                  <a:pt x="208444" y="45493"/>
                  <a:pt x="249387" y="0"/>
                </a:cubicBezTo>
              </a:path>
            </a:pathLst>
          </a:custGeom>
          <a:noFill/>
          <a:ln w="25400">
            <a:solidFill>
              <a:srgbClr val="0BB91C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reeform 94"/>
          <p:cNvSpPr/>
          <p:nvPr/>
        </p:nvSpPr>
        <p:spPr>
          <a:xfrm>
            <a:off x="7506040" y="4148919"/>
            <a:ext cx="328192" cy="828515"/>
          </a:xfrm>
          <a:custGeom>
            <a:avLst/>
            <a:gdLst>
              <a:gd name="connsiteX0" fmla="*/ 286832 w 328192"/>
              <a:gd name="connsiteY0" fmla="*/ 818866 h 828515"/>
              <a:gd name="connsiteX1" fmla="*/ 229 w 328192"/>
              <a:gd name="connsiteY1" fmla="*/ 750627 h 828515"/>
              <a:gd name="connsiteX2" fmla="*/ 327775 w 328192"/>
              <a:gd name="connsiteY2" fmla="*/ 245660 h 828515"/>
              <a:gd name="connsiteX3" fmla="*/ 54820 w 328192"/>
              <a:gd name="connsiteY3" fmla="*/ 0 h 82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92" h="828515">
                <a:moveTo>
                  <a:pt x="286832" y="818866"/>
                </a:moveTo>
                <a:cubicBezTo>
                  <a:pt x="140118" y="832513"/>
                  <a:pt x="-6595" y="846161"/>
                  <a:pt x="229" y="750627"/>
                </a:cubicBezTo>
                <a:cubicBezTo>
                  <a:pt x="7053" y="655093"/>
                  <a:pt x="318677" y="370764"/>
                  <a:pt x="327775" y="245660"/>
                </a:cubicBezTo>
                <a:cubicBezTo>
                  <a:pt x="336873" y="120556"/>
                  <a:pt x="195846" y="60278"/>
                  <a:pt x="54820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Freeform 95"/>
          <p:cNvSpPr/>
          <p:nvPr/>
        </p:nvSpPr>
        <p:spPr>
          <a:xfrm>
            <a:off x="8202304" y="3930555"/>
            <a:ext cx="423092" cy="832514"/>
          </a:xfrm>
          <a:custGeom>
            <a:avLst/>
            <a:gdLst>
              <a:gd name="connsiteX0" fmla="*/ 0 w 423092"/>
              <a:gd name="connsiteY0" fmla="*/ 832514 h 832514"/>
              <a:gd name="connsiteX1" fmla="*/ 423081 w 423092"/>
              <a:gd name="connsiteY1" fmla="*/ 477672 h 832514"/>
              <a:gd name="connsiteX2" fmla="*/ 13648 w 423092"/>
              <a:gd name="connsiteY2" fmla="*/ 0 h 8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092" h="832514">
                <a:moveTo>
                  <a:pt x="0" y="832514"/>
                </a:moveTo>
                <a:cubicBezTo>
                  <a:pt x="210403" y="724469"/>
                  <a:pt x="420806" y="616424"/>
                  <a:pt x="423081" y="477672"/>
                </a:cubicBezTo>
                <a:cubicBezTo>
                  <a:pt x="425356" y="338920"/>
                  <a:pt x="86436" y="79612"/>
                  <a:pt x="13648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 96"/>
          <p:cNvSpPr/>
          <p:nvPr/>
        </p:nvSpPr>
        <p:spPr>
          <a:xfrm>
            <a:off x="5279985" y="5445374"/>
            <a:ext cx="2292824" cy="191437"/>
          </a:xfrm>
          <a:custGeom>
            <a:avLst/>
            <a:gdLst>
              <a:gd name="connsiteX0" fmla="*/ 0 w 2388359"/>
              <a:gd name="connsiteY0" fmla="*/ 150622 h 191587"/>
              <a:gd name="connsiteX1" fmla="*/ 532263 w 2388359"/>
              <a:gd name="connsiteY1" fmla="*/ 14144 h 191587"/>
              <a:gd name="connsiteX2" fmla="*/ 1160060 w 2388359"/>
              <a:gd name="connsiteY2" fmla="*/ 191565 h 191587"/>
              <a:gd name="connsiteX3" fmla="*/ 1801505 w 2388359"/>
              <a:gd name="connsiteY3" fmla="*/ 497 h 191587"/>
              <a:gd name="connsiteX4" fmla="*/ 2388359 w 2388359"/>
              <a:gd name="connsiteY4" fmla="*/ 136974 h 191587"/>
              <a:gd name="connsiteX0" fmla="*/ 0 w 2292824"/>
              <a:gd name="connsiteY0" fmla="*/ 150472 h 191437"/>
              <a:gd name="connsiteX1" fmla="*/ 532263 w 2292824"/>
              <a:gd name="connsiteY1" fmla="*/ 13994 h 191437"/>
              <a:gd name="connsiteX2" fmla="*/ 1160060 w 2292824"/>
              <a:gd name="connsiteY2" fmla="*/ 191415 h 191437"/>
              <a:gd name="connsiteX3" fmla="*/ 1801505 w 2292824"/>
              <a:gd name="connsiteY3" fmla="*/ 347 h 191437"/>
              <a:gd name="connsiteX4" fmla="*/ 2292824 w 2292824"/>
              <a:gd name="connsiteY4" fmla="*/ 191415 h 19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2824" h="191437">
                <a:moveTo>
                  <a:pt x="0" y="150472"/>
                </a:moveTo>
                <a:cubicBezTo>
                  <a:pt x="169460" y="78821"/>
                  <a:pt x="338920" y="7170"/>
                  <a:pt x="532263" y="13994"/>
                </a:cubicBezTo>
                <a:cubicBezTo>
                  <a:pt x="725606" y="20818"/>
                  <a:pt x="948520" y="193689"/>
                  <a:pt x="1160060" y="191415"/>
                </a:cubicBezTo>
                <a:cubicBezTo>
                  <a:pt x="1371600" y="189141"/>
                  <a:pt x="1596789" y="9445"/>
                  <a:pt x="1801505" y="347"/>
                </a:cubicBezTo>
                <a:cubicBezTo>
                  <a:pt x="2006221" y="-8751"/>
                  <a:pt x="2167720" y="164119"/>
                  <a:pt x="2292824" y="19141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 97"/>
          <p:cNvSpPr/>
          <p:nvPr/>
        </p:nvSpPr>
        <p:spPr>
          <a:xfrm>
            <a:off x="1636697" y="5445224"/>
            <a:ext cx="2388359" cy="191587"/>
          </a:xfrm>
          <a:custGeom>
            <a:avLst/>
            <a:gdLst>
              <a:gd name="connsiteX0" fmla="*/ 0 w 2388359"/>
              <a:gd name="connsiteY0" fmla="*/ 150622 h 191587"/>
              <a:gd name="connsiteX1" fmla="*/ 532263 w 2388359"/>
              <a:gd name="connsiteY1" fmla="*/ 14144 h 191587"/>
              <a:gd name="connsiteX2" fmla="*/ 1160060 w 2388359"/>
              <a:gd name="connsiteY2" fmla="*/ 191565 h 191587"/>
              <a:gd name="connsiteX3" fmla="*/ 1801505 w 2388359"/>
              <a:gd name="connsiteY3" fmla="*/ 497 h 191587"/>
              <a:gd name="connsiteX4" fmla="*/ 2388359 w 2388359"/>
              <a:gd name="connsiteY4" fmla="*/ 136974 h 19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359" h="191587">
                <a:moveTo>
                  <a:pt x="0" y="150622"/>
                </a:moveTo>
                <a:cubicBezTo>
                  <a:pt x="169460" y="78971"/>
                  <a:pt x="338920" y="7320"/>
                  <a:pt x="532263" y="14144"/>
                </a:cubicBezTo>
                <a:cubicBezTo>
                  <a:pt x="725606" y="20968"/>
                  <a:pt x="948520" y="193839"/>
                  <a:pt x="1160060" y="191565"/>
                </a:cubicBezTo>
                <a:cubicBezTo>
                  <a:pt x="1371600" y="189291"/>
                  <a:pt x="1596789" y="9595"/>
                  <a:pt x="1801505" y="497"/>
                </a:cubicBezTo>
                <a:cubicBezTo>
                  <a:pt x="2006221" y="-8601"/>
                  <a:pt x="2263255" y="109678"/>
                  <a:pt x="2388359" y="136974"/>
                </a:cubicBezTo>
              </a:path>
            </a:pathLst>
          </a:custGeom>
          <a:noFill/>
          <a:ln w="38100">
            <a:solidFill>
              <a:srgbClr val="0BB91C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 animBg="1"/>
      <p:bldP spid="52" grpId="0" animBg="1"/>
      <p:bldP spid="90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97" y="2867516"/>
            <a:ext cx="5177006" cy="274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08112"/>
          </a:xfrm>
        </p:spPr>
        <p:txBody>
          <a:bodyPr/>
          <a:lstStyle/>
          <a:p>
            <a:r>
              <a:rPr lang="en-US" dirty="0" smtClean="0"/>
              <a:t>Point-to-Point (P2P) Model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80983"/>
            <a:ext cx="8640960" cy="4264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Authenticated c</a:t>
            </a:r>
            <a:r>
              <a:rPr lang="en-US" dirty="0" smtClean="0"/>
              <a:t>ommunication lines between every pair of parties</a:t>
            </a:r>
          </a:p>
          <a:p>
            <a:pPr marL="0" indent="0" algn="l" rtl="0">
              <a:spcBef>
                <a:spcPts val="4800"/>
              </a:spcBef>
              <a:buNone/>
            </a:pPr>
            <a:r>
              <a:rPr lang="en-US" dirty="0" smtClean="0"/>
              <a:t>Message delivery: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Synchronous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Asynchronous (with eventual delivery)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Fully-asynchronous (no guaranteed delivery)</a:t>
            </a:r>
            <a:endParaRPr lang="en-US" dirty="0"/>
          </a:p>
          <a:p>
            <a:pPr algn="l" rtl="0"/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179874" y="1925323"/>
            <a:ext cx="2304256" cy="2016224"/>
            <a:chOff x="6084168" y="1124744"/>
            <a:chExt cx="2304256" cy="2016224"/>
          </a:xfrm>
        </p:grpSpPr>
        <p:grpSp>
          <p:nvGrpSpPr>
            <p:cNvPr id="72" name="Group 71"/>
            <p:cNvGrpSpPr/>
            <p:nvPr/>
          </p:nvGrpSpPr>
          <p:grpSpPr>
            <a:xfrm>
              <a:off x="6084168" y="1124744"/>
              <a:ext cx="2304256" cy="2016224"/>
              <a:chOff x="2525126" y="3140968"/>
              <a:chExt cx="4093748" cy="3395825"/>
            </a:xfrm>
          </p:grpSpPr>
          <p:cxnSp>
            <p:nvCxnSpPr>
              <p:cNvPr id="51" name="Straight Connector 50"/>
              <p:cNvCxnSpPr>
                <a:stCxn id="56" idx="2"/>
                <a:endCxn id="55" idx="4"/>
              </p:cNvCxnSpPr>
              <p:nvPr/>
            </p:nvCxnSpPr>
            <p:spPr>
              <a:xfrm flipH="1" flipV="1">
                <a:off x="4565889" y="3572968"/>
                <a:ext cx="1620985" cy="20882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>
              <a:xfrm>
                <a:off x="2525126" y="3140968"/>
                <a:ext cx="4093748" cy="3395825"/>
                <a:chOff x="2854468" y="2780928"/>
                <a:chExt cx="4093748" cy="3395825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2854468" y="5085208"/>
                  <a:ext cx="432000" cy="43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4679231" y="5744753"/>
                  <a:ext cx="432000" cy="43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4679231" y="2780928"/>
                  <a:ext cx="432000" cy="43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6516216" y="5085208"/>
                  <a:ext cx="432000" cy="43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6516216" y="3510650"/>
                  <a:ext cx="432000" cy="43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854468" y="3510650"/>
                  <a:ext cx="432000" cy="43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9" name="Straight Connector 58"/>
                <p:cNvCxnSpPr>
                  <a:endCxn id="54" idx="0"/>
                </p:cNvCxnSpPr>
                <p:nvPr/>
              </p:nvCxnSpPr>
              <p:spPr>
                <a:xfrm>
                  <a:off x="3286468" y="5301209"/>
                  <a:ext cx="1608763" cy="44354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stCxn id="53" idx="6"/>
                  <a:endCxn id="58" idx="6"/>
                </p:cNvCxnSpPr>
                <p:nvPr/>
              </p:nvCxnSpPr>
              <p:spPr>
                <a:xfrm flipV="1">
                  <a:off x="3286468" y="3726650"/>
                  <a:ext cx="0" cy="15745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58" idx="6"/>
                  <a:endCxn id="55" idx="4"/>
                </p:cNvCxnSpPr>
                <p:nvPr/>
              </p:nvCxnSpPr>
              <p:spPr>
                <a:xfrm flipV="1">
                  <a:off x="3286468" y="3212928"/>
                  <a:ext cx="1608763" cy="5137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55" idx="4"/>
                  <a:endCxn id="57" idx="2"/>
                </p:cNvCxnSpPr>
                <p:nvPr/>
              </p:nvCxnSpPr>
              <p:spPr>
                <a:xfrm>
                  <a:off x="4895231" y="3212928"/>
                  <a:ext cx="1620985" cy="5137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57" idx="2"/>
                  <a:endCxn id="56" idx="2"/>
                </p:cNvCxnSpPr>
                <p:nvPr/>
              </p:nvCxnSpPr>
              <p:spPr>
                <a:xfrm>
                  <a:off x="6516216" y="3726650"/>
                  <a:ext cx="0" cy="15745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>
                  <a:stCxn id="54" idx="0"/>
                  <a:endCxn id="56" idx="2"/>
                </p:cNvCxnSpPr>
                <p:nvPr/>
              </p:nvCxnSpPr>
              <p:spPr>
                <a:xfrm flipV="1">
                  <a:off x="4895231" y="5301208"/>
                  <a:ext cx="1620985" cy="4435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stCxn id="54" idx="0"/>
                  <a:endCxn id="58" idx="6"/>
                </p:cNvCxnSpPr>
                <p:nvPr/>
              </p:nvCxnSpPr>
              <p:spPr>
                <a:xfrm flipH="1" flipV="1">
                  <a:off x="3286468" y="3726650"/>
                  <a:ext cx="1608763" cy="20181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>
                  <a:stCxn id="54" idx="0"/>
                  <a:endCxn id="57" idx="2"/>
                </p:cNvCxnSpPr>
                <p:nvPr/>
              </p:nvCxnSpPr>
              <p:spPr>
                <a:xfrm flipV="1">
                  <a:off x="4895231" y="3726650"/>
                  <a:ext cx="1620985" cy="20181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>
                  <a:stCxn id="56" idx="2"/>
                  <a:endCxn id="58" idx="6"/>
                </p:cNvCxnSpPr>
                <p:nvPr/>
              </p:nvCxnSpPr>
              <p:spPr>
                <a:xfrm flipH="1" flipV="1">
                  <a:off x="3286468" y="3726650"/>
                  <a:ext cx="3229748" cy="15745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endCxn id="55" idx="4"/>
                </p:cNvCxnSpPr>
                <p:nvPr/>
              </p:nvCxnSpPr>
              <p:spPr>
                <a:xfrm flipV="1">
                  <a:off x="3286468" y="3212928"/>
                  <a:ext cx="1608763" cy="208828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>
                  <a:stCxn id="53" idx="6"/>
                  <a:endCxn id="57" idx="2"/>
                </p:cNvCxnSpPr>
                <p:nvPr/>
              </p:nvCxnSpPr>
              <p:spPr>
                <a:xfrm flipV="1">
                  <a:off x="3286468" y="3726650"/>
                  <a:ext cx="3229748" cy="157455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58" idx="6"/>
                  <a:endCxn id="57" idx="2"/>
                </p:cNvCxnSpPr>
                <p:nvPr/>
              </p:nvCxnSpPr>
              <p:spPr>
                <a:xfrm>
                  <a:off x="3286468" y="3726650"/>
                  <a:ext cx="32297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>
                  <a:stCxn id="53" idx="6"/>
                  <a:endCxn id="56" idx="2"/>
                </p:cNvCxnSpPr>
                <p:nvPr/>
              </p:nvCxnSpPr>
              <p:spPr>
                <a:xfrm>
                  <a:off x="3286468" y="5301208"/>
                  <a:ext cx="32297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5" name="Straight Connector 44"/>
            <p:cNvCxnSpPr>
              <a:stCxn id="54" idx="0"/>
              <a:endCxn id="55" idx="4"/>
            </p:cNvCxnSpPr>
            <p:nvPr/>
          </p:nvCxnSpPr>
          <p:spPr>
            <a:xfrm flipV="1">
              <a:off x="7232857" y="1381238"/>
              <a:ext cx="0" cy="15032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43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08112"/>
          </a:xfrm>
        </p:spPr>
        <p:txBody>
          <a:bodyPr/>
          <a:lstStyle/>
          <a:p>
            <a:r>
              <a:rPr lang="en-US" dirty="0"/>
              <a:t>Message Delivery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80981"/>
                <a:ext cx="8496944" cy="541637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Synchronous </a:t>
                </a:r>
                <a:r>
                  <a:rPr lang="en-US" dirty="0" smtClean="0"/>
                  <a:t>communication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Guaranteed delivery (within known time window)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Round structure (time-outs)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Mainly used in stand-alone setting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dirty="0" smtClean="0"/>
                  <a:t>Fully-asynchronous communication</a:t>
                </a: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𝒜</m:t>
                    </m:r>
                  </m:oMath>
                </a14:m>
                <a:r>
                  <a:rPr lang="en-US" dirty="0"/>
                  <a:t> has </a:t>
                </a:r>
                <a:r>
                  <a:rPr lang="en-US" b="1" dirty="0"/>
                  <a:t>full control </a:t>
                </a:r>
                <a:r>
                  <a:rPr lang="en-US" dirty="0"/>
                  <a:t>over message delivery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Delivery of each message is </a:t>
                </a:r>
                <a:r>
                  <a:rPr lang="en-US" b="1" dirty="0"/>
                  <a:t>not</a:t>
                </a:r>
                <a:r>
                  <a:rPr lang="en-US" dirty="0"/>
                  <a:t> </a:t>
                </a:r>
                <a:r>
                  <a:rPr lang="en-US" b="1" dirty="0"/>
                  <a:t>guaranteed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/>
                  <a:t>The </a:t>
                </a:r>
                <a:r>
                  <a:rPr lang="en-US" dirty="0" smtClean="0"/>
                  <a:t>communication </a:t>
                </a:r>
                <a:r>
                  <a:rPr lang="en-US" dirty="0"/>
                  <a:t>model in UC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80981"/>
                <a:ext cx="8496944" cy="5416371"/>
              </a:xfrm>
              <a:blipFill rotWithShape="1">
                <a:blip r:embed="rId2"/>
                <a:stretch>
                  <a:fillRect l="-1578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20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7" y="1180982"/>
                <a:ext cx="8539013" cy="476829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Delivery of each message is </a:t>
                </a:r>
                <a:r>
                  <a:rPr lang="en-US" b="1" dirty="0"/>
                  <a:t>guaranteed</a:t>
                </a: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𝒜</m:t>
                    </m:r>
                  </m:oMath>
                </a14:m>
                <a:r>
                  <a:rPr lang="en-US" dirty="0" smtClean="0"/>
                  <a:t> has control over </a:t>
                </a:r>
                <a:r>
                  <a:rPr lang="en-US" b="1" dirty="0" smtClean="0"/>
                  <a:t>timing</a:t>
                </a:r>
                <a:r>
                  <a:rPr lang="en-US" dirty="0" smtClean="0"/>
                  <a:t> of message delivery</a:t>
                </a:r>
              </a:p>
              <a:p>
                <a:r>
                  <a:rPr lang="en-US" dirty="0" smtClean="0"/>
                  <a:t>Eventual-delivery channels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[KMTZ’13]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(arbitrary &amp; finite delay)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7" y="1180982"/>
                <a:ext cx="8539013" cy="4768298"/>
              </a:xfrm>
              <a:blipFill rotWithShape="1">
                <a:blip r:embed="rId2"/>
                <a:stretch>
                  <a:fillRect l="-1570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63640"/>
            <a:ext cx="603261" cy="603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08112"/>
          </a:xfrm>
        </p:spPr>
        <p:txBody>
          <a:bodyPr>
            <a:normAutofit/>
          </a:bodyPr>
          <a:lstStyle/>
          <a:p>
            <a:r>
              <a:rPr lang="en-US" dirty="0"/>
              <a:t>Asynchronous </a:t>
            </a:r>
            <a:r>
              <a:rPr lang="en-US" dirty="0" smtClean="0"/>
              <a:t>with Eventual Delivery</a:t>
            </a:r>
            <a:endParaRPr lang="he-IL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33987" y="3861048"/>
            <a:ext cx="3930501" cy="2450868"/>
            <a:chOff x="4418290" y="4130421"/>
            <a:chExt cx="3930501" cy="245086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130421"/>
              <a:ext cx="824463" cy="882755"/>
            </a:xfrm>
            <a:prstGeom prst="rect">
              <a:avLst/>
            </a:prstGeom>
          </p:spPr>
        </p:pic>
        <p:cxnSp>
          <p:nvCxnSpPr>
            <p:cNvPr id="18" name="Straight Connector 17"/>
            <p:cNvCxnSpPr>
              <a:stCxn id="20" idx="3"/>
              <a:endCxn id="17" idx="1"/>
            </p:cNvCxnSpPr>
            <p:nvPr/>
          </p:nvCxnSpPr>
          <p:spPr>
            <a:xfrm>
              <a:off x="5242753" y="4571799"/>
              <a:ext cx="228157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418290" y="4130421"/>
              <a:ext cx="3203446" cy="2450868"/>
              <a:chOff x="4418290" y="4130421"/>
              <a:chExt cx="3203446" cy="245086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8290" y="4130421"/>
                <a:ext cx="824463" cy="88275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026" y="5229200"/>
                <a:ext cx="1219471" cy="1352089"/>
              </a:xfrm>
              <a:prstGeom prst="rect">
                <a:avLst/>
              </a:prstGeom>
            </p:spPr>
          </p:pic>
          <p:cxnSp>
            <p:nvCxnSpPr>
              <p:cNvPr id="22" name="Straight Arrow Connector 21"/>
              <p:cNvCxnSpPr>
                <a:stCxn id="21" idx="0"/>
              </p:cNvCxnSpPr>
              <p:nvPr/>
            </p:nvCxnSpPr>
            <p:spPr>
              <a:xfrm flipH="1" flipV="1">
                <a:off x="6405761" y="4571799"/>
                <a:ext cx="1" cy="65740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148064" y="4211796"/>
                    <a:ext cx="6480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8064" y="4211796"/>
                    <a:ext cx="648072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/>
              <p:cNvSpPr txBox="1"/>
              <p:nvPr/>
            </p:nvSpPr>
            <p:spPr>
              <a:xfrm>
                <a:off x="6374919" y="4828510"/>
                <a:ext cx="1246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Delay</a:t>
                </a:r>
                <a:r>
                  <a:rPr lang="en-US" b="0" dirty="0" smtClean="0">
                    <a:solidFill>
                      <a:srgbClr val="0000FF"/>
                    </a:solidFill>
                  </a:rPr>
                  <a:t>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21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17274</TotalTime>
  <Words>732</Words>
  <Application>Microsoft Office PowerPoint</Application>
  <PresentationFormat>On-screen Show (4:3)</PresentationFormat>
  <Paragraphs>152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Asynchronous Secure Multiparty Computation in Constant Time</vt:lpstr>
      <vt:lpstr>Information Sharing</vt:lpstr>
      <vt:lpstr>Secure Multiparty Computation</vt:lpstr>
      <vt:lpstr>Security Requirements</vt:lpstr>
      <vt:lpstr>Simulation-Based Security</vt:lpstr>
      <vt:lpstr>Communication Model</vt:lpstr>
      <vt:lpstr>Point-to-Point (P2P) Model</vt:lpstr>
      <vt:lpstr>Message Delivery</vt:lpstr>
      <vt:lpstr>Asynchronous with Eventual Delivery</vt:lpstr>
      <vt:lpstr>ED-Asynchronous – Main Obstacle</vt:lpstr>
      <vt:lpstr>Asynchronous Byzantine Agreement (ABA)</vt:lpstr>
      <vt:lpstr>PowerPoint Presentation</vt:lpstr>
      <vt:lpstr>Known Feasibility Results</vt:lpstr>
      <vt:lpstr>The Ideal Model</vt:lpstr>
      <vt:lpstr>Our Results</vt:lpstr>
      <vt:lpstr>Warmup – Multiparty ZKP</vt:lpstr>
      <vt:lpstr>The Protocol (Builds on [HNP’08])</vt:lpstr>
      <vt:lpstr>Input-Distribution Phase</vt:lpstr>
      <vt:lpstr>Computation and Threshold Decryption</vt:lpstr>
      <vt:lpstr>Termination Phase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Secure Multiparty Computation Without Broadcast</dc:title>
  <dc:creator>ran</dc:creator>
  <cp:lastModifiedBy>ran</cp:lastModifiedBy>
  <cp:revision>718</cp:revision>
  <dcterms:created xsi:type="dcterms:W3CDTF">2015-04-19T17:46:54Z</dcterms:created>
  <dcterms:modified xsi:type="dcterms:W3CDTF">2016-03-09T01:55:22Z</dcterms:modified>
</cp:coreProperties>
</file>