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31" r:id="rId3"/>
    <p:sldId id="273" r:id="rId4"/>
    <p:sldId id="316" r:id="rId5"/>
    <p:sldId id="260" r:id="rId6"/>
    <p:sldId id="266" r:id="rId7"/>
    <p:sldId id="269" r:id="rId8"/>
    <p:sldId id="270" r:id="rId9"/>
    <p:sldId id="271" r:id="rId10"/>
    <p:sldId id="275" r:id="rId11"/>
    <p:sldId id="267" r:id="rId12"/>
    <p:sldId id="268" r:id="rId13"/>
    <p:sldId id="276" r:id="rId14"/>
    <p:sldId id="259" r:id="rId15"/>
    <p:sldId id="283" r:id="rId16"/>
    <p:sldId id="318" r:id="rId17"/>
    <p:sldId id="319" r:id="rId18"/>
    <p:sldId id="320" r:id="rId19"/>
    <p:sldId id="321" r:id="rId20"/>
    <p:sldId id="322" r:id="rId21"/>
    <p:sldId id="309" r:id="rId22"/>
    <p:sldId id="343" r:id="rId23"/>
    <p:sldId id="336" r:id="rId24"/>
    <p:sldId id="337" r:id="rId25"/>
    <p:sldId id="339" r:id="rId26"/>
    <p:sldId id="340" r:id="rId27"/>
    <p:sldId id="341" r:id="rId28"/>
    <p:sldId id="342" r:id="rId29"/>
    <p:sldId id="310" r:id="rId30"/>
    <p:sldId id="301" r:id="rId31"/>
    <p:sldId id="308" r:id="rId32"/>
    <p:sldId id="302" r:id="rId33"/>
    <p:sldId id="311" r:id="rId34"/>
    <p:sldId id="315" r:id="rId35"/>
    <p:sldId id="346" r:id="rId36"/>
    <p:sldId id="345" r:id="rId37"/>
    <p:sldId id="291" r:id="rId38"/>
    <p:sldId id="293" r:id="rId39"/>
    <p:sldId id="326" r:id="rId40"/>
    <p:sldId id="327" r:id="rId41"/>
    <p:sldId id="328" r:id="rId42"/>
    <p:sldId id="330" r:id="rId43"/>
    <p:sldId id="335" r:id="rId44"/>
    <p:sldId id="294" r:id="rId45"/>
    <p:sldId id="292" r:id="rId46"/>
    <p:sldId id="332" r:id="rId47"/>
    <p:sldId id="295" r:id="rId48"/>
    <p:sldId id="296" r:id="rId49"/>
    <p:sldId id="297" r:id="rId50"/>
    <p:sldId id="299" r:id="rId51"/>
    <p:sldId id="298" r:id="rId52"/>
    <p:sldId id="300" r:id="rId53"/>
    <p:sldId id="305" r:id="rId54"/>
    <p:sldId id="306" r:id="rId55"/>
    <p:sldId id="257" r:id="rId56"/>
    <p:sldId id="307" r:id="rId57"/>
    <p:sldId id="334" r:id="rId58"/>
    <p:sldId id="344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 varScale="1">
        <p:scale>
          <a:sx n="72" d="100"/>
          <a:sy n="72" d="100"/>
        </p:scale>
        <p:origin x="6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CFE221-89C3-4913-90F3-AA1DB16FCA32}" type="datetimeFigureOut">
              <a:rPr lang="en-US" smtClean="0"/>
              <a:t>08-Mar-16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2EE08B-AA7C-4E10-83E3-1E8BBF7D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A0A20B0A-AA55-427C-9BAB-8F877774BDF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435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5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0C300917-B29C-41EF-8AD2-48C55110A19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435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6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70C50D2-239C-486A-944B-633FAA2D7E5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435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8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427794AC-FAFC-4672-870C-B52C56089D1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435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6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Virtually</a:t>
            </a:r>
            <a:r>
              <a:rPr lang="en-US" baseline="0" dirty="0" smtClean="0"/>
              <a:t> every lattice primitive uses (Ring)-LWE as an intermediate problem.  This is how everyone builds lattice protocols today.  </a:t>
            </a:r>
          </a:p>
          <a:p>
            <a:r>
              <a:rPr lang="en-US" baseline="0" dirty="0" smtClean="0"/>
              <a:t>(Ring LWE) is a more “efficient” version of LWE.</a:t>
            </a:r>
          </a:p>
          <a:p>
            <a:r>
              <a:rPr lang="en-US" baseline="0" dirty="0" smtClean="0"/>
              <a:t>This approach is OK for basic primitives, but advanced primitives are too inefficient.</a:t>
            </a:r>
          </a:p>
          <a:p>
            <a:r>
              <a:rPr lang="en-US" baseline="0" dirty="0" smtClean="0"/>
              <a:t>Impracticality usually refers to the sizes of keys and outputs.  Often the impractical schemes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1AE6-0FB3-4467-A316-981EB21BD1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8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Cheon</a:t>
            </a:r>
            <a:r>
              <a:rPr lang="en-US" dirty="0" smtClean="0"/>
              <a:t> , </a:t>
            </a:r>
            <a:r>
              <a:rPr lang="en-US" dirty="0" err="1" smtClean="0"/>
              <a:t>Jeong</a:t>
            </a:r>
            <a:r>
              <a:rPr lang="en-US" dirty="0" smtClean="0"/>
              <a:t>, Lee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E08B-AA7C-4E10-83E3-1E8BBF7D4D8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1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has,</a:t>
            </a:r>
            <a:r>
              <a:rPr lang="en-US" baseline="0" dirty="0" smtClean="0"/>
              <a:t> in fact, not been a single attack on a “provably-secure” version of Ring-LWE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E08B-AA7C-4E10-83E3-1E8BBF7D4D8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60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it is not really fair to say that the NTRU</a:t>
            </a:r>
            <a:r>
              <a:rPr lang="en-US" baseline="0" dirty="0" smtClean="0"/>
              <a:t> scheme becomes easy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E08B-AA7C-4E10-83E3-1E8BBF7D4D8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Solar impulse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E08B-AA7C-4E10-83E3-1E8BBF7D4D8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8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8392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Directions </a:t>
            </a:r>
            <a:r>
              <a:rPr lang="en-US" sz="5400" b="1" dirty="0" smtClean="0"/>
              <a:t>in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Practical Lattice </a:t>
            </a:r>
            <a:r>
              <a:rPr lang="en-US" sz="5400" b="1" dirty="0" smtClean="0"/>
              <a:t>Cryptography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Vadim </a:t>
            </a:r>
            <a:r>
              <a:rPr lang="en-US" dirty="0" err="1" smtClean="0">
                <a:solidFill>
                  <a:srgbClr val="002060"/>
                </a:solidFill>
              </a:rPr>
              <a:t>Lyubashevsky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IBM </a:t>
            </a:r>
            <a:r>
              <a:rPr lang="en-US" dirty="0" smtClean="0">
                <a:solidFill>
                  <a:srgbClr val="002060"/>
                </a:solidFill>
              </a:rPr>
              <a:t>Research –  Zurich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713861"/>
            <a:ext cx="595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Lucida Calligraphy" panose="03010101010101010101" pitchFamily="66" charset="0"/>
              </a:rPr>
              <a:t>The Renaissance (1996 – 2007)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1" y="1780661"/>
            <a:ext cx="6975449" cy="3096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029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Worst-Case to Average-Case reductions illuminate the correct way to securely instantiate knapsack/lattice cryptography [</a:t>
            </a:r>
            <a:r>
              <a:rPr lang="en-US" sz="2400" dirty="0" err="1" smtClean="0"/>
              <a:t>Ajt</a:t>
            </a:r>
            <a:r>
              <a:rPr lang="en-US" sz="2400" dirty="0" smtClean="0"/>
              <a:t> ‘96, </a:t>
            </a:r>
            <a:r>
              <a:rPr lang="en-US" sz="2400" dirty="0" err="1" smtClean="0"/>
              <a:t>Reg</a:t>
            </a:r>
            <a:r>
              <a:rPr lang="en-US" sz="2400" dirty="0" smtClean="0"/>
              <a:t> ‘05]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Use of polynomial lattices gives hope for efficient lattice cryptography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[HPS ‘97, Mic ’02, PR ‘06, LM ‘06]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99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Knapsack 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2514600"/>
            <a:ext cx="35814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2514600"/>
            <a:ext cx="2286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970" y="3011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=</a:t>
            </a: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038600" y="2514600"/>
            <a:ext cx="0" cy="15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5800" y="2861101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212784" y="2513162"/>
            <a:ext cx="1539815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2859663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</a:t>
            </a:r>
            <a:r>
              <a:rPr lang="en-US" sz="4800" b="1" baseline="30000" dirty="0" smtClean="0"/>
              <a:t>-1</a:t>
            </a:r>
            <a:endParaRPr lang="en-US" sz="4800" b="1" dirty="0"/>
          </a:p>
        </p:txBody>
      </p:sp>
      <p:sp>
        <p:nvSpPr>
          <p:cNvPr id="13" name="Rectangle 12"/>
          <p:cNvSpPr/>
          <p:nvPr/>
        </p:nvSpPr>
        <p:spPr>
          <a:xfrm>
            <a:off x="6515669" y="2513162"/>
            <a:ext cx="2286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2514600"/>
            <a:ext cx="1539815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43800" y="2918935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</a:t>
            </a:r>
            <a:r>
              <a:rPr lang="en-US" sz="4800" b="1" baseline="30000" dirty="0" smtClean="0"/>
              <a:t>-1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285966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37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0.2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6667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Knapsack 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2514600"/>
            <a:ext cx="35814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2514600"/>
            <a:ext cx="2286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970" y="3011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=</a:t>
            </a: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038600" y="2514600"/>
            <a:ext cx="0" cy="15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2861101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</a:t>
            </a:r>
            <a:endParaRPr lang="en-US" sz="4800" b="1" dirty="0"/>
          </a:p>
        </p:txBody>
      </p:sp>
      <p:sp>
        <p:nvSpPr>
          <p:cNvPr id="13" name="Rectangle 12"/>
          <p:cNvSpPr/>
          <p:nvPr/>
        </p:nvSpPr>
        <p:spPr>
          <a:xfrm>
            <a:off x="6553200" y="2514600"/>
            <a:ext cx="2286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124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b="1" baseline="30000" dirty="0" smtClean="0"/>
              <a:t>-1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291893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</a:t>
            </a:r>
            <a:r>
              <a:rPr lang="en-US" sz="4800" b="1" baseline="30000" dirty="0" smtClean="0"/>
              <a:t>-1</a:t>
            </a:r>
            <a:r>
              <a:rPr lang="en-US" sz="4800" b="1" dirty="0" smtClean="0"/>
              <a:t>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201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Knapsack 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2514600"/>
            <a:ext cx="20574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2514600"/>
            <a:ext cx="2286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970" y="3011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2861101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</a:t>
            </a:r>
            <a:endParaRPr lang="en-US" sz="4800" b="1" dirty="0"/>
          </a:p>
        </p:txBody>
      </p:sp>
      <p:sp>
        <p:nvSpPr>
          <p:cNvPr id="13" name="Rectangle 12"/>
          <p:cNvSpPr/>
          <p:nvPr/>
        </p:nvSpPr>
        <p:spPr>
          <a:xfrm>
            <a:off x="6553200" y="2514600"/>
            <a:ext cx="2286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124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291893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4038600" y="2514599"/>
            <a:ext cx="1568570" cy="1523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Errors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752600"/>
            <a:ext cx="1143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1752600"/>
            <a:ext cx="5715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455652"/>
            <a:ext cx="1143000" cy="1506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455652"/>
            <a:ext cx="1600200" cy="1506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191000"/>
            <a:ext cx="1143000" cy="2438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0264" y="4191000"/>
            <a:ext cx="2504536" cy="2438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I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1904" y="1752600"/>
            <a:ext cx="167496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455652"/>
            <a:ext cx="152400" cy="15067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0600" y="4191000"/>
            <a:ext cx="152400" cy="2438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5400000">
            <a:off x="914400" y="914400"/>
            <a:ext cx="228600" cy="11430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76300" y="970472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905000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Regev</a:t>
            </a:r>
            <a:r>
              <a:rPr lang="en-US" sz="3200" dirty="0" smtClean="0"/>
              <a:t> [‘05]:</a:t>
            </a:r>
          </a:p>
          <a:p>
            <a:endParaRPr lang="en-US" sz="3200" dirty="0"/>
          </a:p>
          <a:p>
            <a:r>
              <a:rPr lang="en-US" sz="3200" dirty="0" smtClean="0"/>
              <a:t>Solving for </a:t>
            </a:r>
            <a:r>
              <a:rPr lang="en-US" sz="3200" b="1" dirty="0" smtClean="0"/>
              <a:t>x</a:t>
            </a:r>
            <a:r>
              <a:rPr lang="en-US" sz="3200" dirty="0" smtClean="0"/>
              <a:t> in this family of instances </a:t>
            </a:r>
            <a:r>
              <a:rPr lang="en-US" sz="3200" dirty="0" smtClean="0">
                <a:sym typeface="Wingdings" panose="05000000000000000000" pitchFamily="2" charset="2"/>
              </a:rPr>
              <a:t> Finding short vectors in all lattices via a quantum algorithm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09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Errors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 rot="5400000">
            <a:off x="914400" y="914400"/>
            <a:ext cx="228600" cy="11430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76300" y="970472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1761226"/>
            <a:ext cx="1143000" cy="1506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00200" y="1761226"/>
            <a:ext cx="1600200" cy="1506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76800" y="1761226"/>
            <a:ext cx="152400" cy="15067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9000" y="1761226"/>
            <a:ext cx="152400" cy="27345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" y="4894052"/>
            <a:ext cx="1143000" cy="1506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53000" y="4894052"/>
            <a:ext cx="152400" cy="15067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78580" y="4894052"/>
            <a:ext cx="164620" cy="15067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28800" y="4894052"/>
            <a:ext cx="163902" cy="7907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29000" y="27432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3600" y="54203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01683" y="542618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035725" y="2219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420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Errors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1981200"/>
            <a:ext cx="838200" cy="1506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90800" y="1981200"/>
            <a:ext cx="152400" cy="15067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8800" y="1981200"/>
            <a:ext cx="164620" cy="15067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1981200"/>
            <a:ext cx="163902" cy="7907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250752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33600" y="2513337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7600" y="1752600"/>
                <a:ext cx="5486400" cy="1942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How small can the coefficients of </a:t>
                </a:r>
                <a:r>
                  <a:rPr lang="en-US" sz="2000" b="1" dirty="0" smtClean="0"/>
                  <a:t>s</a:t>
                </a:r>
                <a:r>
                  <a:rPr lang="en-US" sz="2000" dirty="0" smtClean="0"/>
                  <a:t> and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 be?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Reduction in [</a:t>
                </a:r>
                <a:r>
                  <a:rPr lang="en-US" sz="2000" dirty="0" err="1" smtClean="0"/>
                  <a:t>Reg</a:t>
                </a:r>
                <a:r>
                  <a:rPr lang="en-US" sz="2000" dirty="0" smtClean="0"/>
                  <a:t> ‘05] says: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they should be discrete Gaussians with </a:t>
                </a:r>
                <a:r>
                  <a:rPr lang="el-GR" sz="2000" dirty="0" smtClean="0">
                    <a:latin typeface="Times New Roman"/>
                    <a:cs typeface="Times New Roman"/>
                  </a:rPr>
                  <a:t>σ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  <a:cs typeface="Times New Roman"/>
                      </a:rPr>
                      <m:t>≥</m:t>
                    </m:r>
                  </m:oMath>
                </a14:m>
                <a:r>
                  <a:rPr lang="en-US" sz="2000" dirty="0" smtClean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  <a:cs typeface="Times New Roman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q/</a:t>
                </a:r>
                <a:r>
                  <a:rPr lang="el-GR" sz="2000" dirty="0" smtClean="0">
                    <a:latin typeface="+mj-lt"/>
                    <a:cs typeface="Times New Roman"/>
                  </a:rPr>
                  <a:t>σ</a:t>
                </a:r>
                <a:r>
                  <a:rPr lang="en-US" sz="2000" dirty="0" smtClean="0">
                    <a:latin typeface="+mj-lt"/>
                    <a:cs typeface="Times New Roman"/>
                  </a:rPr>
                  <a:t>  should be poly(n)</a:t>
                </a:r>
                <a:endParaRPr lang="en-US" sz="2000" dirty="0" smtClean="0">
                  <a:latin typeface="+mj-lt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752600"/>
                <a:ext cx="5486400" cy="1942455"/>
              </a:xfrm>
              <a:prstGeom prst="rect">
                <a:avLst/>
              </a:prstGeom>
              <a:blipFill rotWithShape="0">
                <a:blip r:embed="rId2"/>
                <a:stretch>
                  <a:fillRect l="-111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/>
          <p:cNvSpPr/>
          <p:nvPr/>
        </p:nvSpPr>
        <p:spPr>
          <a:xfrm rot="5400000">
            <a:off x="514350" y="1390649"/>
            <a:ext cx="228600" cy="8001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129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19400" y="2544074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 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4267200"/>
                <a:ext cx="8686800" cy="255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Are these types of restrictions necessary?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Yes!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If </a:t>
                </a:r>
                <a:r>
                  <a:rPr lang="el-GR" sz="2000" dirty="0">
                    <a:latin typeface="+mj-lt"/>
                    <a:cs typeface="Times New Roman"/>
                  </a:rPr>
                  <a:t>σ</a:t>
                </a:r>
                <a:r>
                  <a:rPr lang="en-US" sz="2000" dirty="0">
                    <a:latin typeface="+mj-lt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Times New Roman"/>
                      </a:rPr>
                      <m:t>𝑜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Times New Roman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  <a:cs typeface="Times New Roman"/>
                          </a:rPr>
                          <m:t>𝑛</m:t>
                        </m:r>
                      </m:e>
                    </m:rad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/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Times New Roman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  <a:cs typeface="Times New Roman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cs typeface="Times New Roman"/>
                          </a:rPr>
                          <m:t>),</m:t>
                        </m:r>
                      </m:e>
                    </m:func>
                  </m:oMath>
                </a14:m>
                <a:r>
                  <a:rPr lang="en-US" sz="2000" dirty="0" smtClean="0">
                    <a:latin typeface="+mj-lt"/>
                  </a:rPr>
                  <a:t>  then there is a sub-exponential algorithm for LWE [AG ’11]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If q/</a:t>
                </a:r>
                <a:r>
                  <a:rPr lang="el-GR" sz="2000" dirty="0" smtClean="0">
                    <a:latin typeface="+mj-lt"/>
                    <a:cs typeface="Times New Roman"/>
                  </a:rPr>
                  <a:t>σ</a:t>
                </a:r>
                <a:r>
                  <a:rPr lang="en-US" sz="2000" dirty="0" smtClean="0">
                    <a:latin typeface="+mj-lt"/>
                    <a:cs typeface="Times New Roman"/>
                  </a:rPr>
                  <a:t> =n</a:t>
                </a:r>
                <a:r>
                  <a:rPr lang="el-GR" sz="2000" baseline="30000" dirty="0" smtClean="0">
                    <a:latin typeface="+mj-lt"/>
                    <a:cs typeface="Times New Roman"/>
                  </a:rPr>
                  <a:t>ω</a:t>
                </a:r>
                <a:r>
                  <a:rPr lang="en-US" sz="2000" baseline="30000" dirty="0" smtClean="0">
                    <a:latin typeface="+mj-lt"/>
                    <a:cs typeface="Times New Roman"/>
                  </a:rPr>
                  <a:t>(1)</a:t>
                </a:r>
                <a:r>
                  <a:rPr lang="en-US" sz="2000" dirty="0" smtClean="0">
                    <a:latin typeface="+mj-lt"/>
                    <a:cs typeface="Times New Roman"/>
                  </a:rPr>
                  <a:t>, then there is a sub-exponential algorithm for LWE [LLL ‘82]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+mj-lt"/>
                  <a:cs typeface="Times New Roman"/>
                </a:endParaRPr>
              </a:p>
              <a:p>
                <a:r>
                  <a:rPr lang="en-US" sz="2000" dirty="0" smtClean="0">
                    <a:cs typeface="Times New Roman"/>
                  </a:rPr>
                  <a:t>So is this how we should set our parameters for cryptosystems?</a:t>
                </a:r>
                <a:r>
                  <a:rPr lang="en-US" sz="2000" dirty="0" smtClean="0">
                    <a:latin typeface="+mj-lt"/>
                    <a:cs typeface="Times New Roman"/>
                  </a:rPr>
                  <a:t> </a:t>
                </a:r>
                <a:endParaRPr lang="en-US" sz="2000" dirty="0" smtClean="0">
                  <a:latin typeface="+mj-lt"/>
                </a:endParaRP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267200"/>
                <a:ext cx="8686800" cy="2558008"/>
              </a:xfrm>
              <a:prstGeom prst="rect">
                <a:avLst/>
              </a:prstGeom>
              <a:blipFill rotWithShape="0">
                <a:blip r:embed="rId3"/>
                <a:stretch>
                  <a:fillRect l="-772" t="-1190" r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9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to the Beach in Hawaii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433931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the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ad-hoc approach:</a:t>
            </a:r>
          </a:p>
          <a:p>
            <a:r>
              <a:rPr lang="en-US" dirty="0" smtClean="0"/>
              <a:t>Just start walking in the direction of the beach</a:t>
            </a:r>
          </a:p>
          <a:p>
            <a:pPr lvl="1"/>
            <a:r>
              <a:rPr lang="en-US" dirty="0" smtClean="0"/>
              <a:t>May get lost in the forest</a:t>
            </a:r>
          </a:p>
          <a:p>
            <a:pPr lvl="1"/>
            <a:r>
              <a:rPr lang="en-US" dirty="0" smtClean="0"/>
              <a:t>May end up climbing a mountain</a:t>
            </a:r>
          </a:p>
          <a:p>
            <a:pPr lvl="1"/>
            <a:r>
              <a:rPr lang="en-US" dirty="0" smtClean="0"/>
              <a:t>Could fall into the volcano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safer (provably-secure) approach:</a:t>
            </a:r>
            <a:endParaRPr lang="en-US" dirty="0"/>
          </a:p>
          <a:p>
            <a:r>
              <a:rPr lang="en-US" dirty="0" smtClean="0"/>
              <a:t>Follow roads to the beach</a:t>
            </a:r>
          </a:p>
          <a:p>
            <a:pPr lvl="1"/>
            <a:r>
              <a:rPr lang="en-US" dirty="0" smtClean="0"/>
              <a:t>Beach may not be accessible by road</a:t>
            </a:r>
          </a:p>
          <a:p>
            <a:pPr lvl="1"/>
            <a:r>
              <a:rPr lang="en-US" dirty="0" smtClean="0"/>
              <a:t>Chance of a car accident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the Beach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40733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7432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“</a:t>
            </a:r>
            <a:r>
              <a:rPr lang="en-GB" sz="4000" dirty="0">
                <a:latin typeface="Georgia" panose="02040502050405020303" pitchFamily="18" charset="0"/>
              </a:rPr>
              <a:t>Look back to where you have been, for a clue to where you are </a:t>
            </a:r>
            <a:r>
              <a:rPr lang="en-GB" sz="4000" dirty="0" smtClean="0">
                <a:latin typeface="Georgia" panose="02040502050405020303" pitchFamily="18" charset="0"/>
              </a:rPr>
              <a:t>going.</a:t>
            </a:r>
            <a:r>
              <a:rPr lang="en-GB" sz="4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”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4572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- Proverb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Common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dirty="0" smtClean="0"/>
              <a:t>To get to the beach: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roads to get as close as possible to the beach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out of the car and try to find a safe way down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sz="3900" dirty="0" smtClean="0"/>
              <a:t>To construct a secure public key scheme: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as close as possible using provable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Try to make the scheme more efficient, without exposing it to attacks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40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" y="990600"/>
            <a:ext cx="7046976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8512" y="304800"/>
            <a:ext cx="7046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Industrial Revolution  (2008 – 2010)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48512" y="5181600"/>
            <a:ext cx="7104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Digital Signatures – [LM ‘08, GPV ‘08, </a:t>
            </a:r>
            <a:r>
              <a:rPr lang="en-US" sz="2000" dirty="0" err="1" smtClean="0"/>
              <a:t>Lyu</a:t>
            </a:r>
            <a:r>
              <a:rPr lang="en-US" sz="2000" dirty="0" smtClean="0"/>
              <a:t> ‘09]</a:t>
            </a:r>
          </a:p>
          <a:p>
            <a:r>
              <a:rPr lang="en-US" sz="2000" dirty="0" smtClean="0"/>
              <a:t>Identity-Based Encryption – [GPV ‘08]</a:t>
            </a:r>
          </a:p>
          <a:p>
            <a:r>
              <a:rPr lang="en-US" sz="2000" dirty="0" smtClean="0"/>
              <a:t>Virtually any cryptographic primitive can be built from lattices</a:t>
            </a:r>
          </a:p>
          <a:p>
            <a:r>
              <a:rPr lang="en-US" sz="2000" dirty="0" smtClean="0"/>
              <a:t>FHE – [Gen ‘09]</a:t>
            </a:r>
          </a:p>
          <a:p>
            <a:r>
              <a:rPr lang="en-US" sz="2000" dirty="0" smtClean="0"/>
              <a:t>Ring-LWE – [LPR ‘10]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27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People started seeing parallels between lattice schemes and number theory/pairing-based schemes</a:t>
            </a:r>
          </a:p>
        </p:txBody>
      </p:sp>
    </p:spTree>
    <p:extLst>
      <p:ext uri="{BB962C8B-B14F-4D97-AF65-F5344CB8AC3E}">
        <p14:creationId xmlns:p14="http://schemas.microsoft.com/office/powerpoint/2010/main" val="24180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6481" y="273961"/>
            <a:ext cx="8228160" cy="1144800"/>
          </a:xfrm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/>
              <a:t>Domains in Crypto Protocols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1796040"/>
            <a:ext cx="8839199" cy="4528559"/>
          </a:xfrm>
        </p:spPr>
        <p:txBody>
          <a:bodyPr vert="horz" lIns="91440" tIns="0" rIns="91440" bIns="45720" rtlCol="0">
            <a:normAutofit lnSpcReduction="10000"/>
          </a:bodyPr>
          <a:lstStyle/>
          <a:p>
            <a:pPr marL="97922" indent="0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“Discrete Log”: Hard problems in ring  (</a:t>
            </a:r>
            <a:r>
              <a:rPr lang="en-US" altLang="en-US" dirty="0" err="1" smtClean="0">
                <a:latin typeface="+mj-lt"/>
              </a:rPr>
              <a:t>Z</a:t>
            </a:r>
            <a:r>
              <a:rPr lang="en-US" altLang="en-US" baseline="-33000" dirty="0" err="1" smtClean="0">
                <a:latin typeface="+mj-lt"/>
              </a:rPr>
              <a:t>p</a:t>
            </a:r>
            <a:r>
              <a:rPr lang="en-US" altLang="en-US" dirty="0" smtClean="0">
                <a:latin typeface="+mj-lt"/>
              </a:rPr>
              <a:t>,+,*)      </a:t>
            </a:r>
          </a:p>
          <a:p>
            <a:pPr marL="97922" indent="0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    for large p</a:t>
            </a:r>
          </a:p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en-US" dirty="0" smtClean="0">
              <a:latin typeface="+mj-lt"/>
            </a:endParaRPr>
          </a:p>
          <a:p>
            <a:pPr marL="97922" indent="0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“Factoring” : Hard problems in ring (Z</a:t>
            </a:r>
            <a:r>
              <a:rPr lang="en-US" altLang="en-US" baseline="-33000" dirty="0" smtClean="0">
                <a:latin typeface="+mj-lt"/>
              </a:rPr>
              <a:t>N</a:t>
            </a:r>
            <a:r>
              <a:rPr lang="en-US" altLang="en-US" dirty="0" smtClean="0">
                <a:latin typeface="+mj-lt"/>
              </a:rPr>
              <a:t>,+,*)</a:t>
            </a:r>
            <a:r>
              <a:rPr lang="en-US" altLang="en-US" baseline="-33000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      </a:t>
            </a:r>
          </a:p>
          <a:p>
            <a:pPr marL="97922" indent="0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 for N=</a:t>
            </a:r>
            <a:r>
              <a:rPr lang="en-US" altLang="en-US" dirty="0" err="1" smtClean="0">
                <a:latin typeface="+mj-lt"/>
              </a:rPr>
              <a:t>pq</a:t>
            </a:r>
            <a:endParaRPr lang="en-US" altLang="en-US" dirty="0" smtClean="0">
              <a:latin typeface="+mj-lt"/>
            </a:endParaRPr>
          </a:p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en-US" dirty="0" smtClean="0">
              <a:latin typeface="+mj-lt"/>
            </a:endParaRPr>
          </a:p>
          <a:p>
            <a:pPr marL="97922" indent="0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Other domains?</a:t>
            </a:r>
          </a:p>
        </p:txBody>
      </p:sp>
    </p:spTree>
    <p:extLst>
      <p:ext uri="{BB962C8B-B14F-4D97-AF65-F5344CB8AC3E}">
        <p14:creationId xmlns:p14="http://schemas.microsoft.com/office/powerpoint/2010/main" val="4113135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6481" y="314281"/>
            <a:ext cx="8228160" cy="1062720"/>
          </a:xfrm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mtClean="0"/>
              <a:t>Polynomial Ring Z</a:t>
            </a:r>
            <a:r>
              <a:rPr lang="en-US" altLang="en-US" baseline="-33000" smtClean="0"/>
              <a:t>q</a:t>
            </a:r>
            <a:r>
              <a:rPr lang="en-US" altLang="en-US" smtClean="0"/>
              <a:t>[x]/(x</a:t>
            </a:r>
            <a:r>
              <a:rPr lang="en-US" altLang="en-US" baseline="33000" smtClean="0"/>
              <a:t>n</a:t>
            </a:r>
            <a:r>
              <a:rPr lang="en-US" altLang="en-US" smtClean="0"/>
              <a:t> + 1)</a:t>
            </a:r>
          </a:p>
        </p:txBody>
      </p:sp>
      <p:sp>
        <p:nvSpPr>
          <p:cNvPr id="512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4720" y="2181960"/>
            <a:ext cx="8403840" cy="399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117000"/>
              </a:lnSpc>
              <a:buSzPct val="4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Elements are </a:t>
            </a:r>
            <a:r>
              <a:rPr lang="en-US" altLang="en-US" sz="2400" dirty="0">
                <a:solidFill>
                  <a:srgbClr val="000080"/>
                </a:solidFill>
                <a:latin typeface="+mj-lt"/>
              </a:rPr>
              <a:t>z(x)=z</a:t>
            </a:r>
            <a:r>
              <a:rPr lang="en-US" altLang="en-US" sz="2400" baseline="-33000" dirty="0">
                <a:solidFill>
                  <a:srgbClr val="000080"/>
                </a:solidFill>
                <a:latin typeface="+mj-lt"/>
              </a:rPr>
              <a:t>n-1</a:t>
            </a:r>
            <a:r>
              <a:rPr lang="en-US" altLang="en-US" sz="2400" dirty="0">
                <a:solidFill>
                  <a:srgbClr val="000080"/>
                </a:solidFill>
                <a:latin typeface="+mj-lt"/>
              </a:rPr>
              <a:t>x</a:t>
            </a:r>
            <a:r>
              <a:rPr lang="en-US" altLang="en-US" sz="2400" baseline="33000" dirty="0">
                <a:solidFill>
                  <a:srgbClr val="000080"/>
                </a:solidFill>
                <a:latin typeface="+mj-lt"/>
              </a:rPr>
              <a:t>n-1</a:t>
            </a:r>
            <a:r>
              <a:rPr lang="en-US" altLang="en-US" sz="2400" dirty="0">
                <a:solidFill>
                  <a:srgbClr val="000080"/>
                </a:solidFill>
                <a:latin typeface="+mj-lt"/>
              </a:rPr>
              <a:t>+ … +z</a:t>
            </a:r>
            <a:r>
              <a:rPr lang="en-US" altLang="en-US" sz="2400" baseline="-33000" dirty="0">
                <a:solidFill>
                  <a:srgbClr val="000080"/>
                </a:solidFill>
                <a:latin typeface="+mj-lt"/>
              </a:rPr>
              <a:t>1</a:t>
            </a:r>
            <a:r>
              <a:rPr lang="en-US" altLang="en-US" sz="2400" dirty="0">
                <a:solidFill>
                  <a:srgbClr val="000080"/>
                </a:solidFill>
                <a:latin typeface="+mj-lt"/>
              </a:rPr>
              <a:t>x+z</a:t>
            </a:r>
            <a:r>
              <a:rPr lang="en-US" altLang="en-US" sz="2400" baseline="-33000" dirty="0">
                <a:solidFill>
                  <a:srgbClr val="000080"/>
                </a:solidFill>
                <a:latin typeface="+mj-lt"/>
              </a:rPr>
              <a:t>0</a:t>
            </a:r>
            <a:r>
              <a:rPr lang="en-US" altLang="en-US" sz="2400" baseline="-33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where </a:t>
            </a:r>
            <a:r>
              <a:rPr lang="en-US" altLang="en-US" sz="2400" dirty="0" err="1">
                <a:solidFill>
                  <a:srgbClr val="000080"/>
                </a:solidFill>
                <a:latin typeface="+mj-lt"/>
              </a:rPr>
              <a:t>z</a:t>
            </a:r>
            <a:r>
              <a:rPr lang="en-US" altLang="en-US" sz="2400" baseline="-33000" dirty="0" err="1">
                <a:solidFill>
                  <a:srgbClr val="000080"/>
                </a:solidFill>
                <a:latin typeface="+mj-lt"/>
              </a:rPr>
              <a:t>i</a:t>
            </a:r>
            <a:r>
              <a:rPr lang="en-US" altLang="en-US" sz="2400" baseline="-33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are integers mod q</a:t>
            </a:r>
          </a:p>
          <a:p>
            <a:pPr eaLnBrk="1">
              <a:lnSpc>
                <a:spcPct val="117000"/>
              </a:lnSpc>
              <a:buSzPct val="45000"/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latin typeface="+mj-lt"/>
            </a:endParaRPr>
          </a:p>
          <a:p>
            <a:pPr eaLnBrk="1">
              <a:lnSpc>
                <a:spcPct val="117000"/>
              </a:lnSpc>
              <a:buSzPct val="45000"/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latin typeface="+mj-lt"/>
            </a:endParaRPr>
          </a:p>
          <a:p>
            <a:pPr eaLnBrk="1">
              <a:lnSpc>
                <a:spcPct val="117000"/>
              </a:lnSpc>
              <a:buSzPct val="4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Addition is the usual coordinate-wise addition</a:t>
            </a:r>
          </a:p>
          <a:p>
            <a:pPr eaLnBrk="1">
              <a:lnSpc>
                <a:spcPct val="117000"/>
              </a:lnSpc>
              <a:buSzPct val="45000"/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latin typeface="+mj-lt"/>
            </a:endParaRPr>
          </a:p>
          <a:p>
            <a:pPr eaLnBrk="1">
              <a:lnSpc>
                <a:spcPct val="117000"/>
              </a:lnSpc>
              <a:buSzPct val="45000"/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latin typeface="+mj-lt"/>
            </a:endParaRPr>
          </a:p>
          <a:p>
            <a:pPr eaLnBrk="1">
              <a:lnSpc>
                <a:spcPct val="117000"/>
              </a:lnSpc>
              <a:buSzPct val="4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Multiplication is the usual polynomial multiplication followed        by reduction modulo </a:t>
            </a:r>
            <a:r>
              <a:rPr lang="en-US" altLang="en-US" sz="2400" dirty="0">
                <a:solidFill>
                  <a:srgbClr val="000080"/>
                </a:solidFill>
                <a:latin typeface="+mj-lt"/>
              </a:rPr>
              <a:t>x</a:t>
            </a:r>
            <a:r>
              <a:rPr lang="en-US" altLang="en-US" sz="2400" baseline="33000" dirty="0">
                <a:solidFill>
                  <a:srgbClr val="000080"/>
                </a:solidFill>
                <a:latin typeface="+mj-lt"/>
              </a:rPr>
              <a:t>n</a:t>
            </a:r>
            <a:r>
              <a:rPr lang="en-US" altLang="en-US" sz="2400" dirty="0">
                <a:solidFill>
                  <a:srgbClr val="000080"/>
                </a:solidFill>
                <a:latin typeface="+mj-lt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3196700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6481" y="314281"/>
            <a:ext cx="8228160" cy="1062720"/>
          </a:xfrm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mtClean="0"/>
              <a:t>A Hard Problem (Ring-LWE)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3761" y="1796041"/>
            <a:ext cx="8032320" cy="4353120"/>
          </a:xfrm>
        </p:spPr>
        <p:txBody>
          <a:bodyPr vert="horz" lIns="91440" tIns="0" rIns="91440" bIns="45720" rtlCol="0">
            <a:normAutofit lnSpcReduction="10000"/>
          </a:bodyPr>
          <a:lstStyle/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Given </a:t>
            </a:r>
            <a:r>
              <a:rPr lang="en-US" altLang="en-US" dirty="0" err="1" smtClean="0">
                <a:latin typeface="+mj-lt"/>
              </a:rPr>
              <a:t>g,t</a:t>
            </a:r>
            <a:r>
              <a:rPr lang="en-US" altLang="en-US" dirty="0" smtClean="0">
                <a:latin typeface="+mj-lt"/>
              </a:rPr>
              <a:t> in R such that t=</a:t>
            </a:r>
            <a:r>
              <a:rPr lang="en-US" altLang="en-US" dirty="0" err="1" smtClean="0">
                <a:latin typeface="+mj-lt"/>
              </a:rPr>
              <a:t>g</a:t>
            </a:r>
            <a:r>
              <a:rPr lang="en-US" altLang="en-US" dirty="0" err="1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altLang="en-US" dirty="0" err="1" smtClean="0">
                <a:latin typeface="+mj-lt"/>
              </a:rPr>
              <a:t>+</a:t>
            </a:r>
            <a:r>
              <a:rPr lang="en-US" altLang="en-US" dirty="0" err="1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en-US" dirty="0" smtClean="0">
                <a:latin typeface="+mj-lt"/>
              </a:rPr>
              <a:t> where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altLang="en-US" dirty="0" smtClean="0">
                <a:latin typeface="+mj-lt"/>
              </a:rPr>
              <a:t> and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en-US" dirty="0" smtClean="0">
                <a:latin typeface="+mj-lt"/>
              </a:rPr>
              <a:t> have “small” coefficients, find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altLang="en-US" dirty="0" smtClean="0">
                <a:latin typeface="+mj-lt"/>
              </a:rPr>
              <a:t> (and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en-US" dirty="0" smtClean="0">
                <a:latin typeface="+mj-lt"/>
              </a:rPr>
              <a:t>).</a:t>
            </a:r>
          </a:p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Example in </a:t>
            </a:r>
            <a:r>
              <a:rPr lang="en-US" altLang="en-US" dirty="0">
                <a:latin typeface="+mj-lt"/>
              </a:rPr>
              <a:t>R=Z</a:t>
            </a:r>
            <a:r>
              <a:rPr lang="en-US" altLang="en-US" baseline="-33000" dirty="0">
                <a:latin typeface="+mj-lt"/>
              </a:rPr>
              <a:t>17</a:t>
            </a:r>
            <a:r>
              <a:rPr lang="en-US" altLang="en-US" dirty="0">
                <a:latin typeface="+mj-lt"/>
              </a:rPr>
              <a:t>[x]/(x</a:t>
            </a:r>
            <a:r>
              <a:rPr lang="en-US" altLang="en-US" baseline="33000" dirty="0">
                <a:latin typeface="+mj-lt"/>
              </a:rPr>
              <a:t>4</a:t>
            </a:r>
            <a:r>
              <a:rPr lang="en-US" altLang="en-US" dirty="0">
                <a:latin typeface="+mj-lt"/>
              </a:rPr>
              <a:t>+1</a:t>
            </a:r>
            <a:r>
              <a:rPr lang="en-US" altLang="en-US" dirty="0">
                <a:latin typeface="+mj-lt"/>
                <a:cs typeface="Tahoma" panose="020B0604030504040204" pitchFamily="34" charset="0"/>
              </a:rPr>
              <a:t>)</a:t>
            </a:r>
            <a:r>
              <a:rPr lang="en-US" altLang="en-US" dirty="0" smtClean="0">
                <a:latin typeface="+mj-lt"/>
              </a:rPr>
              <a:t>:</a:t>
            </a:r>
          </a:p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g = 4x</a:t>
            </a:r>
            <a:r>
              <a:rPr lang="en-US" altLang="en-US" baseline="33000" dirty="0" smtClean="0">
                <a:latin typeface="+mj-lt"/>
              </a:rPr>
              <a:t>3 </a:t>
            </a:r>
            <a:r>
              <a:rPr lang="en-US" altLang="en-US" dirty="0" smtClean="0">
                <a:latin typeface="+mj-lt"/>
              </a:rPr>
              <a:t>– 6x</a:t>
            </a:r>
            <a:r>
              <a:rPr lang="en-US" altLang="en-US" baseline="33000" dirty="0" smtClean="0">
                <a:latin typeface="+mj-lt"/>
              </a:rPr>
              <a:t>2</a:t>
            </a:r>
            <a:r>
              <a:rPr lang="en-US" altLang="en-US" dirty="0" smtClean="0">
                <a:latin typeface="+mj-lt"/>
              </a:rPr>
              <a:t> + 7x + 2</a:t>
            </a:r>
          </a:p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t = -5x</a:t>
            </a:r>
            <a:r>
              <a:rPr lang="en-US" altLang="en-US" baseline="33000" dirty="0" smtClean="0">
                <a:latin typeface="+mj-lt"/>
              </a:rPr>
              <a:t>3 </a:t>
            </a:r>
            <a:r>
              <a:rPr lang="en-US" altLang="en-US" dirty="0" smtClean="0">
                <a:latin typeface="+mj-lt"/>
              </a:rPr>
              <a:t>+ x</a:t>
            </a:r>
            <a:r>
              <a:rPr lang="en-US" altLang="en-US" baseline="33000" dirty="0" smtClean="0">
                <a:latin typeface="+mj-lt"/>
              </a:rPr>
              <a:t>2 </a:t>
            </a:r>
            <a:r>
              <a:rPr lang="en-US" altLang="en-US" dirty="0" smtClean="0">
                <a:latin typeface="+mj-lt"/>
              </a:rPr>
              <a:t>– 5x – 2</a:t>
            </a:r>
          </a:p>
          <a:p>
            <a:pPr marL="97922" indent="0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t = g *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(x</a:t>
            </a:r>
            <a:r>
              <a:rPr lang="en-US" altLang="en-US" baseline="33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 – x + 1)</a:t>
            </a:r>
            <a:r>
              <a:rPr lang="en-US" altLang="en-US" dirty="0" smtClean="0">
                <a:latin typeface="+mj-lt"/>
              </a:rPr>
              <a:t> +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altLang="en-US" baseline="330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+ x – 1</a:t>
            </a:r>
          </a:p>
          <a:p>
            <a:pPr marL="391686" indent="-293764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2540" dirty="0">
                <a:latin typeface="+mj-lt"/>
              </a:rPr>
              <a:t>(Should remind you of the discrete log problem)</a:t>
            </a:r>
          </a:p>
        </p:txBody>
      </p:sp>
    </p:spTree>
    <p:extLst>
      <p:ext uri="{BB962C8B-B14F-4D97-AF65-F5344CB8AC3E}">
        <p14:creationId xmlns:p14="http://schemas.microsoft.com/office/powerpoint/2010/main" val="2691401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6481" y="314281"/>
            <a:ext cx="8228160" cy="1062720"/>
          </a:xfrm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mtClean="0"/>
              <a:t>The Decisional Version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3761" y="1796041"/>
            <a:ext cx="8032320" cy="3934080"/>
          </a:xfrm>
        </p:spPr>
        <p:txBody>
          <a:bodyPr vert="horz" lIns="91440" tIns="0" rIns="91440" bIns="45720" rtlCol="0">
            <a:normAutofit lnSpcReduction="10000"/>
          </a:bodyPr>
          <a:lstStyle/>
          <a:p>
            <a:pPr marL="97922" indent="0">
              <a:lnSpc>
                <a:spcPct val="117000"/>
              </a:lnSpc>
              <a:buClr>
                <a:srgbClr val="FF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Given </a:t>
            </a:r>
            <a:r>
              <a:rPr lang="en-US" altLang="en-US" dirty="0" err="1" smtClean="0">
                <a:latin typeface="+mj-lt"/>
              </a:rPr>
              <a:t>g,t</a:t>
            </a:r>
            <a:r>
              <a:rPr lang="en-US" altLang="en-US" dirty="0" smtClean="0">
                <a:latin typeface="+mj-lt"/>
              </a:rPr>
              <a:t> in R, determine whether </a:t>
            </a:r>
          </a:p>
          <a:p>
            <a:pPr marL="1566743" lvl="1" indent="-519848">
              <a:lnSpc>
                <a:spcPct val="117000"/>
              </a:lnSpc>
              <a:buClr>
                <a:srgbClr val="FF6633"/>
              </a:buClr>
              <a:buFont typeface="StarSymbol" charset="0"/>
              <a:buAutoNum type="arabicParenBoth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 there exist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altLang="en-US" dirty="0" smtClean="0">
                <a:latin typeface="+mj-lt"/>
              </a:rPr>
              <a:t> and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en-US" dirty="0" smtClean="0">
                <a:latin typeface="+mj-lt"/>
              </a:rPr>
              <a:t> with “small” coefficients such that t=</a:t>
            </a:r>
            <a:r>
              <a:rPr lang="en-US" altLang="en-US" dirty="0" err="1" smtClean="0">
                <a:latin typeface="+mj-lt"/>
              </a:rPr>
              <a:t>g</a:t>
            </a:r>
            <a:r>
              <a:rPr lang="en-US" altLang="en-US" dirty="0" err="1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altLang="en-US" dirty="0" err="1" smtClean="0">
                <a:latin typeface="+mj-lt"/>
              </a:rPr>
              <a:t>+</a:t>
            </a:r>
            <a:r>
              <a:rPr lang="en-US" altLang="en-US" dirty="0" err="1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en-US" dirty="0" smtClean="0">
                <a:latin typeface="+mj-lt"/>
              </a:rPr>
              <a:t>                                            or</a:t>
            </a:r>
          </a:p>
          <a:p>
            <a:pPr marL="1566743" lvl="1" indent="-519848">
              <a:lnSpc>
                <a:spcPct val="117000"/>
              </a:lnSpc>
              <a:buClr>
                <a:srgbClr val="FF6633"/>
              </a:buClr>
              <a:buFont typeface="StarSymbol" charset="0"/>
              <a:buAutoNum type="arabicParenBoth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 g, t are uniformly random in R</a:t>
            </a:r>
          </a:p>
          <a:p>
            <a:pPr marL="391686" indent="-293764">
              <a:lnSpc>
                <a:spcPct val="117000"/>
              </a:lnSpc>
              <a:buClr>
                <a:srgbClr val="FF6633"/>
              </a:buCl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en-US" dirty="0" smtClean="0">
              <a:latin typeface="+mj-lt"/>
            </a:endParaRPr>
          </a:p>
          <a:p>
            <a:pPr marL="391686" indent="-293764">
              <a:lnSpc>
                <a:spcPct val="117000"/>
              </a:lnSpc>
              <a:buClr>
                <a:srgbClr val="FF6633"/>
              </a:buCl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>
                <a:latin typeface="+mj-lt"/>
              </a:rPr>
              <a:t>(Should remind you of the DDH problem)</a:t>
            </a:r>
          </a:p>
        </p:txBody>
      </p:sp>
    </p:spTree>
    <p:extLst>
      <p:ext uri="{BB962C8B-B14F-4D97-AF65-F5344CB8AC3E}">
        <p14:creationId xmlns:p14="http://schemas.microsoft.com/office/powerpoint/2010/main" val="310019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</a:t>
            </a:r>
            <a:br>
              <a:rPr lang="en-US" dirty="0" smtClean="0"/>
            </a:br>
            <a:r>
              <a:rPr lang="en-US" dirty="0" smtClean="0"/>
              <a:t>Learning With Errors over Rings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447800" y="1977327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dirty="0">
                <a:latin typeface="+mj-lt"/>
              </a:rPr>
              <a:t>a</a:t>
            </a:r>
            <a:r>
              <a:rPr lang="en-US" sz="2200" baseline="-25000" dirty="0">
                <a:latin typeface="+mj-lt"/>
              </a:rPr>
              <a:t>1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47800" y="2461218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100" dirty="0">
                <a:latin typeface="+mj-lt"/>
              </a:rPr>
              <a:t>a</a:t>
            </a:r>
            <a:r>
              <a:rPr lang="en-US" sz="2100" baseline="-25000" dirty="0">
                <a:latin typeface="+mj-lt"/>
              </a:rPr>
              <a:t>2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47800" y="2945109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100" dirty="0">
                <a:latin typeface="+mj-lt"/>
              </a:rPr>
              <a:t>a</a:t>
            </a:r>
            <a:r>
              <a:rPr lang="en-US" sz="2100" baseline="-25000" dirty="0">
                <a:latin typeface="+mj-lt"/>
              </a:rPr>
              <a:t>3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47800" y="3428999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47800" y="3912890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100" dirty="0">
                <a:latin typeface="+mj-lt"/>
              </a:rPr>
              <a:t>…</a:t>
            </a:r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47800" y="4396781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47800" y="4880672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en-US" baseline="-25000" dirty="0">
                <a:latin typeface="+mj-lt"/>
              </a:rPr>
              <a:t>m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00760" y="1977327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+mj-lt"/>
              </a:rPr>
              <a:t>s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68440" y="1977327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68440" y="2461218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68440" y="2945109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68440" y="3428999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68440" y="3912890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968440" y="4396781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968440" y="4880672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12600" y="1977327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+mj-lt"/>
              </a:rPr>
              <a:t>b</a:t>
            </a:r>
            <a:r>
              <a:rPr lang="en-US" sz="2000" baseline="-25000" dirty="0">
                <a:latin typeface="+mj-lt"/>
              </a:rPr>
              <a:t>1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212600" y="2461218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900" dirty="0">
                <a:latin typeface="+mj-lt"/>
              </a:rPr>
              <a:t>b</a:t>
            </a:r>
            <a:r>
              <a:rPr lang="en-US" sz="1900" baseline="-25000" dirty="0">
                <a:latin typeface="+mj-lt"/>
              </a:rPr>
              <a:t>2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212600" y="2945109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900" dirty="0">
                <a:latin typeface="+mj-lt"/>
              </a:rPr>
              <a:t>b</a:t>
            </a:r>
            <a:r>
              <a:rPr lang="en-US" sz="1900" baseline="-25000" dirty="0">
                <a:latin typeface="+mj-lt"/>
              </a:rPr>
              <a:t>3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212600" y="3428999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212600" y="3912890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100" dirty="0">
                <a:latin typeface="+mj-lt"/>
              </a:rPr>
              <a:t>…</a:t>
            </a:r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212600" y="4396781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12600" y="4880672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700" dirty="0" err="1">
                <a:latin typeface="+mj-lt"/>
              </a:rPr>
              <a:t>b</a:t>
            </a:r>
            <a:r>
              <a:rPr lang="en-US" sz="1700" baseline="-25000" dirty="0" err="1">
                <a:latin typeface="+mj-lt"/>
              </a:rPr>
              <a:t>m</a:t>
            </a:r>
            <a:endParaRPr lang="en-US" sz="17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84600" y="3429000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90520" y="3482815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=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624264" y="1977327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dirty="0">
                <a:latin typeface="+mj-lt"/>
              </a:rPr>
              <a:t>a</a:t>
            </a:r>
            <a:r>
              <a:rPr lang="en-US" sz="2200" baseline="-25000" dirty="0">
                <a:latin typeface="+mj-lt"/>
              </a:rPr>
              <a:t>1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624264" y="2461218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100" dirty="0">
                <a:latin typeface="+mj-lt"/>
              </a:rPr>
              <a:t>a</a:t>
            </a:r>
            <a:r>
              <a:rPr lang="en-US" sz="2100" baseline="-25000" dirty="0">
                <a:latin typeface="+mj-lt"/>
              </a:rPr>
              <a:t>2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624264" y="2945109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100" dirty="0">
                <a:latin typeface="+mj-lt"/>
              </a:rPr>
              <a:t>a</a:t>
            </a:r>
            <a:r>
              <a:rPr lang="en-US" sz="2100" baseline="-25000" dirty="0">
                <a:latin typeface="+mj-lt"/>
              </a:rPr>
              <a:t>3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624264" y="3428999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624264" y="3912890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100" dirty="0">
                <a:latin typeface="+mj-lt"/>
              </a:rPr>
              <a:t>…</a:t>
            </a:r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24264" y="4396781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624264" y="4880672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en-US" baseline="-25000" dirty="0">
                <a:latin typeface="+mj-lt"/>
              </a:rPr>
              <a:t>m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91944" y="1977327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+mj-lt"/>
              </a:rPr>
              <a:t>b</a:t>
            </a:r>
            <a:r>
              <a:rPr lang="en-US" sz="2000" baseline="-25000" dirty="0">
                <a:latin typeface="+mj-lt"/>
              </a:rPr>
              <a:t>1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591944" y="2461218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900" dirty="0">
                <a:latin typeface="+mj-lt"/>
              </a:rPr>
              <a:t>b</a:t>
            </a:r>
            <a:r>
              <a:rPr lang="en-US" sz="1900" baseline="-25000" dirty="0">
                <a:latin typeface="+mj-lt"/>
              </a:rPr>
              <a:t>2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591944" y="2945109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900" dirty="0">
                <a:latin typeface="+mj-lt"/>
              </a:rPr>
              <a:t>b</a:t>
            </a:r>
            <a:r>
              <a:rPr lang="en-US" sz="1900" baseline="-25000" dirty="0">
                <a:latin typeface="+mj-lt"/>
              </a:rPr>
              <a:t>3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591944" y="3428999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591944" y="3912890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100" dirty="0">
                <a:latin typeface="+mj-lt"/>
              </a:rPr>
              <a:t>…</a:t>
            </a:r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591944" y="4396781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endParaRPr lang="en-US" sz="21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591944" y="4880672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700" dirty="0" err="1">
                <a:latin typeface="+mj-lt"/>
              </a:rPr>
              <a:t>b</a:t>
            </a:r>
            <a:r>
              <a:rPr lang="en-US" sz="1700" baseline="-25000" dirty="0" err="1">
                <a:latin typeface="+mj-lt"/>
              </a:rPr>
              <a:t>m</a:t>
            </a:r>
            <a:endParaRPr lang="en-US" sz="1700" baseline="-25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6232" y="1977327"/>
            <a:ext cx="0" cy="35254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2232" y="5686464"/>
            <a:ext cx="8778240" cy="69930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000" u="sng" dirty="0">
                <a:solidFill>
                  <a:srgbClr val="002060"/>
                </a:solidFill>
                <a:latin typeface="+mj-lt"/>
              </a:rPr>
              <a:t>Theorem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[LPR ‘10]: In </a:t>
            </a:r>
            <a:r>
              <a:rPr lang="en-US" sz="2000" i="1" dirty="0" err="1">
                <a:solidFill>
                  <a:srgbClr val="002060"/>
                </a:solidFill>
                <a:latin typeface="+mj-lt"/>
              </a:rPr>
              <a:t>cyclotomic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rings,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there is a quantum reduction from solving worst-case problems in ideal lattices to solving  Decision-RLWE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22840" y="1493437"/>
            <a:ext cx="124416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u="sng" dirty="0">
                <a:latin typeface="+mj-lt"/>
              </a:rPr>
              <a:t>World 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62504" y="1493437"/>
            <a:ext cx="124416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u="sng" dirty="0">
                <a:latin typeface="+mj-lt"/>
              </a:rPr>
              <a:t>World 2</a:t>
            </a:r>
          </a:p>
        </p:txBody>
      </p:sp>
    </p:spTree>
    <p:extLst>
      <p:ext uri="{BB962C8B-B14F-4D97-AF65-F5344CB8AC3E}">
        <p14:creationId xmlns:p14="http://schemas.microsoft.com/office/powerpoint/2010/main" val="12157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24657" y="5931140"/>
            <a:ext cx="4468483" cy="6728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Hard Lattice Problems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24657" y="4208253"/>
            <a:ext cx="4468483" cy="672860"/>
          </a:xfrm>
          <a:prstGeom prst="roundRect">
            <a:avLst/>
          </a:prstGeom>
          <a:gradFill flip="none" rotWithShape="1">
            <a:gsLst>
              <a:gs pos="44000">
                <a:srgbClr val="FF6633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(Ring)-LWE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290683" y="5014341"/>
            <a:ext cx="336430" cy="733245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4731" y="2080448"/>
            <a:ext cx="1276710" cy="6728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Encryption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3086" y="1303547"/>
            <a:ext cx="1276710" cy="6728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Authen-tication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76770" y="2030095"/>
            <a:ext cx="1276710" cy="6728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Key Exchange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01087" y="1310781"/>
            <a:ext cx="1276710" cy="6728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Identity-Based Encryption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692959" y="-144978"/>
            <a:ext cx="331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Practical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92192" y="1848378"/>
            <a:ext cx="1276710" cy="6728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Blind Signatures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110645" y="1786554"/>
            <a:ext cx="1276710" cy="6728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Group Signatures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945960" y="1329596"/>
            <a:ext cx="1276710" cy="6728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68902" y="1310793"/>
            <a:ext cx="118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Fully-Homomorphic Encryption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120770" y="-161945"/>
            <a:ext cx="3611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Impractical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7" name="Left-Right Arrow 46"/>
          <p:cNvSpPr/>
          <p:nvPr/>
        </p:nvSpPr>
        <p:spPr>
          <a:xfrm>
            <a:off x="424731" y="353694"/>
            <a:ext cx="8617789" cy="577970"/>
          </a:xfrm>
          <a:prstGeom prst="leftRightArrow">
            <a:avLst/>
          </a:prstGeom>
          <a:gradFill flip="none" rotWithShape="1">
            <a:gsLst>
              <a:gs pos="8000">
                <a:srgbClr val="00B050"/>
              </a:gs>
              <a:gs pos="100000">
                <a:srgbClr val="C00000"/>
              </a:gs>
              <a:gs pos="54000">
                <a:srgbClr val="FFC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114" y="832447"/>
            <a:ext cx="8969405" cy="250933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53480" y="804664"/>
            <a:ext cx="337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Cryptographic Protocols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7" name="Up Arrow 56"/>
          <p:cNvSpPr/>
          <p:nvPr/>
        </p:nvSpPr>
        <p:spPr>
          <a:xfrm>
            <a:off x="4290683" y="3369563"/>
            <a:ext cx="336430" cy="760333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621766" y="2753309"/>
            <a:ext cx="266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Basic Internet Security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364808" y="2753309"/>
            <a:ext cx="326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Advanced Privacy Enhancement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387355" y="1649095"/>
            <a:ext cx="55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61" name="TextBox 60"/>
          <p:cNvSpPr txBox="1"/>
          <p:nvPr/>
        </p:nvSpPr>
        <p:spPr>
          <a:xfrm>
            <a:off x="73113" y="4330460"/>
            <a:ext cx="205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“Interface for lattice cryptography”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39" y="1371600"/>
            <a:ext cx="7370928" cy="3858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8512" y="533400"/>
            <a:ext cx="7046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Modern Era (2011 –      ) 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87272" y="5410200"/>
            <a:ext cx="7370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Lattice cryptography goes mainstream</a:t>
            </a:r>
          </a:p>
          <a:p>
            <a:pPr algn="ctr"/>
            <a:r>
              <a:rPr lang="en-US" sz="2800" dirty="0" smtClean="0"/>
              <a:t>Theoretical constructions become practical</a:t>
            </a:r>
          </a:p>
          <a:p>
            <a:pPr algn="ctr"/>
            <a:r>
              <a:rPr lang="en-US" sz="2800" dirty="0" smtClean="0"/>
              <a:t>Impossible constructions become theoretical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39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959977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595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Franklin Gothic Medium" panose="020B0603020102020204" pitchFamily="34" charset="0"/>
              </a:rPr>
              <a:t>The Dark Ages ( 1978 – 1995)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6200" y="5486400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continuous circle of ad-hoc constructions followed by attacks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154668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Similar to Five </a:t>
            </a:r>
            <a:r>
              <a:rPr lang="en-GB" b="1" dirty="0">
                <a:solidFill>
                  <a:srgbClr val="252525"/>
                </a:solidFill>
                <a:latin typeface="Arial" panose="020B0604020202020204" pitchFamily="34" charset="0"/>
              </a:rPr>
              <a:t>Dynasties and Ten Kingdoms </a:t>
            </a:r>
            <a:r>
              <a:rPr lang="en-GB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period (after the Tang dynasty)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LWE Encryption</a:t>
            </a:r>
            <a:endParaRPr lang="en-US" dirty="0"/>
          </a:p>
        </p:txBody>
      </p:sp>
      <p:sp>
        <p:nvSpPr>
          <p:cNvPr id="4" name="AutoShap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524001"/>
            <a:ext cx="1224000" cy="1288935"/>
          </a:xfrm>
          <a:prstGeom prst="roundRect">
            <a:avLst>
              <a:gd name="adj" fmla="val 1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  <a:tabLst>
                <a:tab pos="656650" algn="l"/>
              </a:tabLst>
            </a:pPr>
            <a:r>
              <a:rPr lang="en-US" sz="280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5" name="AutoShap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46846" y="1523998"/>
            <a:ext cx="982274" cy="1288935"/>
          </a:xfrm>
          <a:prstGeom prst="roundRect">
            <a:avLst>
              <a:gd name="adj" fmla="val 468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</a:pPr>
            <a:endParaRPr lang="en-US" sz="2800" dirty="0">
              <a:solidFill>
                <a:srgbClr val="800000"/>
              </a:solidFill>
              <a:latin typeface="+mj-lt"/>
            </a:endParaRPr>
          </a:p>
          <a:p>
            <a:pPr algn="ctr">
              <a:lnSpc>
                <a:spcPct val="117000"/>
              </a:lnSpc>
            </a:pPr>
            <a:r>
              <a:rPr lang="en-US" sz="2800" dirty="0" smtClean="0">
                <a:solidFill>
                  <a:srgbClr val="800000"/>
                </a:solidFill>
                <a:latin typeface="+mj-lt"/>
              </a:rPr>
              <a:t>S</a:t>
            </a:r>
            <a:endParaRPr lang="en-US" sz="2800" dirty="0">
              <a:solidFill>
                <a:srgbClr val="800000"/>
              </a:solidFill>
              <a:latin typeface="+mj-lt"/>
            </a:endParaRPr>
          </a:p>
          <a:p>
            <a:pPr algn="ctr">
              <a:lnSpc>
                <a:spcPct val="117000"/>
              </a:lnSpc>
            </a:pPr>
            <a:endParaRPr lang="en-US" sz="28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6" name="AutoShap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1524001"/>
            <a:ext cx="904679" cy="1288935"/>
          </a:xfrm>
          <a:prstGeom prst="roundRect">
            <a:avLst>
              <a:gd name="adj" fmla="val 46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T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1941645"/>
            <a:ext cx="30528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 dirty="0">
                <a:solidFill>
                  <a:srgbClr val="000000"/>
                </a:solidFill>
                <a:latin typeface="+mj-lt"/>
              </a:rPr>
              <a:t>=</a:t>
            </a:r>
          </a:p>
        </p:txBody>
      </p:sp>
      <p:sp>
        <p:nvSpPr>
          <p:cNvPr id="8" name="AutoShap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1523997"/>
            <a:ext cx="936121" cy="1288935"/>
          </a:xfrm>
          <a:prstGeom prst="roundRect">
            <a:avLst>
              <a:gd name="adj" fmla="val 46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/>
            <a:r>
              <a:rPr lang="fr-FR" sz="2800" dirty="0" smtClean="0">
                <a:latin typeface="+mj-lt"/>
              </a:rPr>
              <a:t>E</a:t>
            </a:r>
            <a:endParaRPr lang="fr-FR" sz="2800" dirty="0">
              <a:latin typeface="+mj-lt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5600" y="1941645"/>
            <a:ext cx="30528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1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680" y="3124200"/>
            <a:ext cx="1224000" cy="1288936"/>
          </a:xfrm>
          <a:prstGeom prst="roundRect">
            <a:avLst>
              <a:gd name="adj" fmla="val 1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  <a:tabLst>
                <a:tab pos="656650" algn="l"/>
              </a:tabLst>
            </a:pPr>
            <a:r>
              <a:rPr lang="en-US" sz="280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11" name="AutoShap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2759" y="3124200"/>
            <a:ext cx="951002" cy="1288936"/>
          </a:xfrm>
          <a:prstGeom prst="roundRect">
            <a:avLst>
              <a:gd name="adj" fmla="val 46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T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AutoShap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3124200"/>
            <a:ext cx="1575360" cy="306753"/>
          </a:xfrm>
          <a:prstGeom prst="roundRect">
            <a:avLst>
              <a:gd name="adj" fmla="val 468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  <a:tabLst>
                <a:tab pos="656650" algn="l"/>
                <a:tab pos="1313299" algn="l"/>
              </a:tabLst>
            </a:pPr>
            <a:r>
              <a:rPr lang="en-US" sz="2800">
                <a:solidFill>
                  <a:srgbClr val="000000"/>
                </a:solidFill>
                <a:latin typeface="+mj-lt"/>
              </a:rPr>
              <a:t>r</a:t>
            </a: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32120" y="4406984"/>
            <a:ext cx="165888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/>
            <a:r>
              <a:rPr lang="en-US" sz="28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14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3719" y="4849110"/>
            <a:ext cx="2172122" cy="306753"/>
          </a:xfrm>
          <a:prstGeom prst="roundRect">
            <a:avLst>
              <a:gd name="adj" fmla="val 468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/>
            <a:r>
              <a:rPr lang="fr-FR" sz="2800" dirty="0" smtClean="0">
                <a:latin typeface="+mj-lt"/>
              </a:rPr>
              <a:t>e</a:t>
            </a:r>
            <a:endParaRPr lang="fr-FR" sz="2800" dirty="0">
              <a:latin typeface="+mj-lt"/>
            </a:endParaRPr>
          </a:p>
        </p:txBody>
      </p:sp>
      <p:sp>
        <p:nvSpPr>
          <p:cNvPr id="15" name="AutoShap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31560" y="6475047"/>
            <a:ext cx="1226880" cy="306753"/>
          </a:xfrm>
          <a:prstGeom prst="roundRect">
            <a:avLst>
              <a:gd name="adj" fmla="val 468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  <a:tabLst>
                <a:tab pos="656650" algn="l"/>
              </a:tabLst>
            </a:pPr>
            <a:r>
              <a:rPr lang="en-US" sz="2800">
                <a:solidFill>
                  <a:srgbClr val="000000"/>
                </a:solidFill>
                <a:latin typeface="+mj-lt"/>
              </a:rPr>
              <a:t>u</a:t>
            </a:r>
          </a:p>
        </p:txBody>
      </p:sp>
      <p:sp>
        <p:nvSpPr>
          <p:cNvPr id="16" name="AutoShap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39720" y="6475047"/>
            <a:ext cx="926122" cy="306753"/>
          </a:xfrm>
          <a:prstGeom prst="roundRect">
            <a:avLst>
              <a:gd name="adj" fmla="val 468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v</a:t>
            </a:r>
          </a:p>
        </p:txBody>
      </p:sp>
      <p:sp>
        <p:nvSpPr>
          <p:cNvPr id="1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32120" y="5898983"/>
            <a:ext cx="165888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/>
            <a:r>
              <a:rPr lang="en-US" sz="2800" dirty="0">
                <a:solidFill>
                  <a:srgbClr val="000000"/>
                </a:solidFill>
                <a:latin typeface="+mj-lt"/>
              </a:rPr>
              <a:t>=</a:t>
            </a:r>
          </a:p>
        </p:txBody>
      </p:sp>
      <p:sp>
        <p:nvSpPr>
          <p:cNvPr id="18" name="AutoShap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06680" y="5654155"/>
            <a:ext cx="1226880" cy="306752"/>
          </a:xfrm>
          <a:prstGeom prst="roundRect">
            <a:avLst>
              <a:gd name="adj" fmla="val 468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  <a:tabLst>
                <a:tab pos="656650" algn="l"/>
              </a:tabLst>
            </a:pPr>
            <a:r>
              <a:rPr lang="en-US" sz="2800">
                <a:solidFill>
                  <a:srgbClr val="000000"/>
                </a:solidFill>
                <a:latin typeface="+mj-lt"/>
              </a:rPr>
              <a:t>0</a:t>
            </a:r>
          </a:p>
        </p:txBody>
      </p:sp>
      <p:sp>
        <p:nvSpPr>
          <p:cNvPr id="19" name="AutoShape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30680" y="5654155"/>
            <a:ext cx="935160" cy="306752"/>
          </a:xfrm>
          <a:prstGeom prst="roundRect">
            <a:avLst>
              <a:gd name="adj" fmla="val 468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m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14600" y="5164127"/>
            <a:ext cx="165888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/>
            <a:r>
              <a:rPr lang="en-US" sz="28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" y="2971800"/>
            <a:ext cx="8915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200" y="1066800"/>
            <a:ext cx="8915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86600" y="1600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Key Generation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3200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Encryption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3962400"/>
            <a:ext cx="4610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Encrypting b bits</a:t>
            </a:r>
          </a:p>
          <a:p>
            <a:endParaRPr lang="en-US" sz="2000" dirty="0"/>
          </a:p>
          <a:p>
            <a:r>
              <a:rPr lang="en-US" sz="2000" dirty="0" err="1" smtClean="0"/>
              <a:t>Ciphertext</a:t>
            </a:r>
            <a:r>
              <a:rPr lang="en-US" sz="2000" dirty="0" smtClean="0"/>
              <a:t> Length: small</a:t>
            </a:r>
          </a:p>
          <a:p>
            <a:r>
              <a:rPr lang="en-US" sz="2000" dirty="0" smtClean="0"/>
              <a:t>Secret Key Length: can be very small </a:t>
            </a:r>
          </a:p>
          <a:p>
            <a:r>
              <a:rPr lang="en-US" sz="2000" dirty="0" smtClean="0"/>
              <a:t>		S=H(s), E=H(e)</a:t>
            </a:r>
          </a:p>
          <a:p>
            <a:r>
              <a:rPr lang="en-US" sz="2000" dirty="0" smtClean="0"/>
              <a:t>Public Key Length:  big</a:t>
            </a:r>
          </a:p>
          <a:p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      no way to compress T</a:t>
            </a:r>
            <a:endParaRPr lang="en-US" sz="2000" dirty="0"/>
          </a:p>
        </p:txBody>
      </p:sp>
      <p:sp>
        <p:nvSpPr>
          <p:cNvPr id="27" name="Left Brace 26"/>
          <p:cNvSpPr/>
          <p:nvPr/>
        </p:nvSpPr>
        <p:spPr>
          <a:xfrm>
            <a:off x="304800" y="1524001"/>
            <a:ext cx="152400" cy="128893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0" name="Left Brace 29"/>
          <p:cNvSpPr/>
          <p:nvPr/>
        </p:nvSpPr>
        <p:spPr>
          <a:xfrm rot="5400000">
            <a:off x="1065560" y="755959"/>
            <a:ext cx="159680" cy="12240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90600" y="926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43600" y="1905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p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16260" y="639759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p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516260" y="3962400"/>
            <a:ext cx="4627740" cy="2512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4" grpId="0"/>
      <p:bldP spid="25" grpId="0"/>
      <p:bldP spid="26" grpId="0"/>
      <p:bldP spid="27" grpId="0" animBg="1"/>
      <p:bldP spid="28" grpId="0"/>
      <p:bldP spid="30" grpId="0" animBg="1"/>
      <p:bldP spid="31" grpId="0"/>
      <p:bldP spid="29" grpId="0"/>
      <p:bldP spid="32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Ring-LWE Encryption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" y="2971800"/>
            <a:ext cx="8915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200" y="1066800"/>
            <a:ext cx="8915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86600" y="1600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Key Generation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3200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Encryption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8100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Encrypting n bits</a:t>
            </a:r>
          </a:p>
          <a:p>
            <a:endParaRPr lang="en-US" sz="2000" dirty="0"/>
          </a:p>
          <a:p>
            <a:r>
              <a:rPr lang="en-US" sz="2000" dirty="0" err="1" smtClean="0"/>
              <a:t>Ciphertext</a:t>
            </a:r>
            <a:r>
              <a:rPr lang="en-US" sz="2000" dirty="0" smtClean="0"/>
              <a:t> Length: small</a:t>
            </a:r>
          </a:p>
          <a:p>
            <a:r>
              <a:rPr lang="en-US" sz="2000" dirty="0" smtClean="0"/>
              <a:t>Secret Key Length: small</a:t>
            </a:r>
          </a:p>
          <a:p>
            <a:r>
              <a:rPr lang="en-US" sz="2000" dirty="0" smtClean="0"/>
              <a:t>Public Key Length:  small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838200" y="1828800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a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322040" y="1828800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s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082360" y="1828800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e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980920" y="1828800"/>
            <a:ext cx="414720" cy="48389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t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36760" y="1828801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66200" y="1828801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=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65400" y="4205093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r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149240" y="4205093"/>
            <a:ext cx="414720" cy="48389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a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9560" y="4205093"/>
            <a:ext cx="414720" cy="48389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>
              <a:latin typeface="+mj-lt"/>
              <a:ea typeface="MS Gothic" pitchFamily="49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08120" y="4205093"/>
            <a:ext cx="414720" cy="4838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u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65400" y="4896366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r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149240" y="4896366"/>
            <a:ext cx="414720" cy="48389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t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909560" y="4896366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637944" y="4867559"/>
            <a:ext cx="414720" cy="4838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v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63960" y="4205094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63960" y="4881054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93400" y="4205094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92344" y="4896366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=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831416" y="4887724"/>
            <a:ext cx="414720" cy="48389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m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96480" y="4867559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400" y="1828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p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4262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p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114800" y="48723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p</a:t>
            </a:r>
            <a:endParaRPr lang="en-US" sz="2400" b="1" dirty="0"/>
          </a:p>
        </p:txBody>
      </p:sp>
      <p:sp>
        <p:nvSpPr>
          <p:cNvPr id="51" name="Rectangle 50"/>
          <p:cNvSpPr/>
          <p:nvPr/>
        </p:nvSpPr>
        <p:spPr>
          <a:xfrm>
            <a:off x="5052496" y="3810000"/>
            <a:ext cx="4091504" cy="2512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 animBg="1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  <p:bldP spid="50" grpId="0"/>
      <p:bldP spid="28" grpId="0"/>
      <p:bldP spid="30" grpId="0"/>
      <p:bldP spid="31" grpId="0"/>
      <p:bldP spid="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LWE Digital Signatures</a:t>
            </a:r>
            <a:endParaRPr lang="en-US" dirty="0"/>
          </a:p>
        </p:txBody>
      </p:sp>
      <p:sp>
        <p:nvSpPr>
          <p:cNvPr id="4" name="AutoShap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524002"/>
            <a:ext cx="1028700" cy="1030306"/>
          </a:xfrm>
          <a:prstGeom prst="roundRect">
            <a:avLst>
              <a:gd name="adj" fmla="val 1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  <a:tabLst>
                <a:tab pos="656650" algn="l"/>
              </a:tabLst>
            </a:pPr>
            <a:r>
              <a:rPr lang="en-US" sz="280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5" name="AutoShap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6036" y="1523998"/>
            <a:ext cx="685800" cy="1030309"/>
          </a:xfrm>
          <a:prstGeom prst="roundRect">
            <a:avLst>
              <a:gd name="adj" fmla="val 468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</a:pPr>
            <a:endParaRPr lang="en-US" sz="2800" dirty="0">
              <a:solidFill>
                <a:srgbClr val="800000"/>
              </a:solidFill>
              <a:latin typeface="+mj-lt"/>
            </a:endParaRPr>
          </a:p>
          <a:p>
            <a:pPr algn="ctr">
              <a:lnSpc>
                <a:spcPct val="117000"/>
              </a:lnSpc>
            </a:pPr>
            <a:r>
              <a:rPr lang="en-US" sz="2800" dirty="0" smtClean="0">
                <a:solidFill>
                  <a:srgbClr val="800000"/>
                </a:solidFill>
                <a:latin typeface="+mj-lt"/>
              </a:rPr>
              <a:t>S</a:t>
            </a:r>
            <a:endParaRPr lang="en-US" sz="2800" dirty="0">
              <a:solidFill>
                <a:srgbClr val="800000"/>
              </a:solidFill>
              <a:latin typeface="+mj-lt"/>
            </a:endParaRPr>
          </a:p>
          <a:p>
            <a:pPr algn="ctr">
              <a:lnSpc>
                <a:spcPct val="117000"/>
              </a:lnSpc>
            </a:pPr>
            <a:endParaRPr lang="en-US" sz="28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6" name="AutoShap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5800" y="1524002"/>
            <a:ext cx="676079" cy="1030306"/>
          </a:xfrm>
          <a:prstGeom prst="roundRect">
            <a:avLst>
              <a:gd name="adj" fmla="val 46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T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2400" y="1752600"/>
            <a:ext cx="30528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 dirty="0">
                <a:solidFill>
                  <a:srgbClr val="000000"/>
                </a:solidFill>
                <a:latin typeface="+mj-lt"/>
              </a:rPr>
              <a:t>=</a:t>
            </a:r>
          </a:p>
        </p:txBody>
      </p:sp>
      <p:sp>
        <p:nvSpPr>
          <p:cNvPr id="8" name="AutoShap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0" y="1523998"/>
            <a:ext cx="662723" cy="1030310"/>
          </a:xfrm>
          <a:prstGeom prst="roundRect">
            <a:avLst>
              <a:gd name="adj" fmla="val 46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/>
            <a:r>
              <a:rPr lang="fr-FR" sz="2800" dirty="0" smtClean="0">
                <a:latin typeface="+mj-lt"/>
              </a:rPr>
              <a:t>E</a:t>
            </a:r>
            <a:endParaRPr lang="fr-FR" sz="2800" dirty="0">
              <a:latin typeface="+mj-lt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752600"/>
            <a:ext cx="30528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2971800"/>
            <a:ext cx="8915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" y="1066800"/>
            <a:ext cx="8915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1600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Key Generation</a:t>
            </a:r>
            <a:endParaRPr lang="en-US" sz="2400" dirty="0"/>
          </a:p>
        </p:txBody>
      </p:sp>
      <p:sp>
        <p:nvSpPr>
          <p:cNvPr id="13" name="Left Brace 12"/>
          <p:cNvSpPr/>
          <p:nvPr/>
        </p:nvSpPr>
        <p:spPr>
          <a:xfrm>
            <a:off x="304800" y="1524002"/>
            <a:ext cx="152400" cy="103030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82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5400000">
            <a:off x="967910" y="853609"/>
            <a:ext cx="159680" cy="10287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4400" y="1002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19200" y="3276600"/>
            <a:ext cx="228600" cy="7255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81914" y="3352800"/>
            <a:ext cx="704086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= H  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Left Bracket 18"/>
          <p:cNvSpPr/>
          <p:nvPr/>
        </p:nvSpPr>
        <p:spPr>
          <a:xfrm>
            <a:off x="2392680" y="3048001"/>
            <a:ext cx="55440" cy="1137894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oShap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0" y="3155587"/>
            <a:ext cx="228600" cy="1030306"/>
          </a:xfrm>
          <a:prstGeom prst="roundRect">
            <a:avLst>
              <a:gd name="adj" fmla="val 468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</a:pPr>
            <a:r>
              <a:rPr lang="en-US" sz="2800" dirty="0" smtClean="0">
                <a:solidFill>
                  <a:srgbClr val="800000"/>
                </a:solidFill>
                <a:latin typeface="+mj-lt"/>
              </a:rPr>
              <a:t>u</a:t>
            </a:r>
            <a:endParaRPr lang="en-US" sz="28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22" name="AutoShap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1" y="3155586"/>
            <a:ext cx="218878" cy="1030307"/>
          </a:xfrm>
          <a:prstGeom prst="roundRect">
            <a:avLst>
              <a:gd name="adj" fmla="val 46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/>
            <a:r>
              <a:rPr lang="fr-FR" sz="2800" dirty="0" smtClean="0">
                <a:latin typeface="+mj-lt"/>
              </a:rPr>
              <a:t>v</a:t>
            </a:r>
            <a:endParaRPr lang="fr-FR" sz="2800" dirty="0">
              <a:latin typeface="+mj-lt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90520" y="3390788"/>
            <a:ext cx="30528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3390788"/>
            <a:ext cx="114300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msg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 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Left Bracket 25"/>
          <p:cNvSpPr/>
          <p:nvPr/>
        </p:nvSpPr>
        <p:spPr>
          <a:xfrm flipH="1">
            <a:off x="6934201" y="3051232"/>
            <a:ext cx="76200" cy="1134661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utoShap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155587"/>
            <a:ext cx="1028700" cy="1030306"/>
          </a:xfrm>
          <a:prstGeom prst="roundRect">
            <a:avLst>
              <a:gd name="adj" fmla="val 1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  <a:tabLst>
                <a:tab pos="656650" algn="l"/>
              </a:tabLst>
            </a:pPr>
            <a:r>
              <a:rPr lang="en-US" sz="280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30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27191" y="4371906"/>
            <a:ext cx="685800" cy="1030309"/>
          </a:xfrm>
          <a:prstGeom prst="roundRect">
            <a:avLst>
              <a:gd name="adj" fmla="val 468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</a:pPr>
            <a:endParaRPr lang="en-US" sz="2800" dirty="0">
              <a:solidFill>
                <a:srgbClr val="800000"/>
              </a:solidFill>
              <a:latin typeface="+mj-lt"/>
            </a:endParaRPr>
          </a:p>
          <a:p>
            <a:pPr algn="ctr">
              <a:lnSpc>
                <a:spcPct val="117000"/>
              </a:lnSpc>
            </a:pPr>
            <a:r>
              <a:rPr lang="en-US" sz="2800" dirty="0" smtClean="0">
                <a:solidFill>
                  <a:srgbClr val="800000"/>
                </a:solidFill>
                <a:latin typeface="+mj-lt"/>
              </a:rPr>
              <a:t>S</a:t>
            </a:r>
            <a:endParaRPr lang="en-US" sz="2800" dirty="0">
              <a:solidFill>
                <a:srgbClr val="800000"/>
              </a:solidFill>
              <a:latin typeface="+mj-lt"/>
            </a:endParaRPr>
          </a:p>
          <a:p>
            <a:pPr algn="ctr">
              <a:lnSpc>
                <a:spcPct val="117000"/>
              </a:lnSpc>
            </a:pPr>
            <a:endParaRPr lang="en-US" sz="28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31" name="AutoShap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27191" y="5409875"/>
            <a:ext cx="685800" cy="1030310"/>
          </a:xfrm>
          <a:prstGeom prst="roundRect">
            <a:avLst>
              <a:gd name="adj" fmla="val 46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/>
            <a:r>
              <a:rPr lang="fr-FR" sz="2800" dirty="0" smtClean="0">
                <a:latin typeface="+mj-lt"/>
              </a:rPr>
              <a:t>E</a:t>
            </a:r>
            <a:endParaRPr lang="fr-FR" sz="2800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29712" y="4371906"/>
            <a:ext cx="228600" cy="7255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67100" y="4916477"/>
            <a:ext cx="30528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34" name="AutoShap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371909"/>
            <a:ext cx="228600" cy="1030306"/>
          </a:xfrm>
          <a:prstGeom prst="roundRect">
            <a:avLst>
              <a:gd name="adj" fmla="val 468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</a:pPr>
            <a:r>
              <a:rPr lang="en-US" sz="2800" dirty="0" smtClean="0">
                <a:solidFill>
                  <a:srgbClr val="800000"/>
                </a:solidFill>
                <a:latin typeface="+mj-lt"/>
              </a:rPr>
              <a:t>u</a:t>
            </a:r>
            <a:endParaRPr lang="en-US" sz="28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35" name="AutoShape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38600" y="5402215"/>
            <a:ext cx="228600" cy="1030307"/>
          </a:xfrm>
          <a:prstGeom prst="roundRect">
            <a:avLst>
              <a:gd name="adj" fmla="val 46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/>
            <a:r>
              <a:rPr lang="fr-FR" sz="2800" dirty="0" smtClean="0">
                <a:latin typeface="+mj-lt"/>
              </a:rPr>
              <a:t>v</a:t>
            </a:r>
            <a:endParaRPr lang="fr-FR" sz="2800" dirty="0">
              <a:latin typeface="+mj-lt"/>
            </a:endParaRPr>
          </a:p>
        </p:txBody>
      </p:sp>
      <p:sp>
        <p:nvSpPr>
          <p:cNvPr id="36" name="AutoShap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19200" y="4343400"/>
            <a:ext cx="228600" cy="2089122"/>
          </a:xfrm>
          <a:prstGeom prst="roundRect">
            <a:avLst>
              <a:gd name="adj" fmla="val 468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81639" tIns="40820" rIns="81639" bIns="40820" anchor="ctr" anchorCtr="1"/>
          <a:lstStyle/>
          <a:p>
            <a:pPr algn="ctr">
              <a:lnSpc>
                <a:spcPct val="117000"/>
              </a:lnSpc>
            </a:pPr>
            <a:r>
              <a:rPr lang="en-US" sz="2800" dirty="0" smtClean="0">
                <a:solidFill>
                  <a:srgbClr val="800000"/>
                </a:solidFill>
                <a:latin typeface="+mj-lt"/>
              </a:rPr>
              <a:t>z</a:t>
            </a:r>
            <a:endParaRPr lang="en-US" sz="28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8480" y="5140255"/>
            <a:ext cx="50132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=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6412468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rejection sampling to make z independent of (S,E)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086600" y="3276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Signing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516260" y="4191000"/>
            <a:ext cx="4703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Security parameter b</a:t>
            </a:r>
          </a:p>
          <a:p>
            <a:endParaRPr lang="en-US" sz="2000" dirty="0"/>
          </a:p>
          <a:p>
            <a:r>
              <a:rPr lang="en-US" sz="2000" dirty="0" smtClean="0"/>
              <a:t>Signature Length:   small</a:t>
            </a:r>
          </a:p>
          <a:p>
            <a:r>
              <a:rPr lang="en-US" sz="2000" dirty="0" smtClean="0"/>
              <a:t>Secret Key Length: small</a:t>
            </a:r>
          </a:p>
          <a:p>
            <a:r>
              <a:rPr lang="en-US" sz="2000" dirty="0" smtClean="0"/>
              <a:t>Public Key Length:  big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/>
              <a:t> </a:t>
            </a:r>
            <a:r>
              <a:rPr lang="en-US" sz="2000" dirty="0" smtClean="0"/>
              <a:t>  no way to compress T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0" y="1752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p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953000" y="3429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p</a:t>
            </a:r>
            <a:endParaRPr lang="en-US" sz="2400" b="1" dirty="0"/>
          </a:p>
        </p:txBody>
      </p:sp>
      <p:sp>
        <p:nvSpPr>
          <p:cNvPr id="43" name="Rectangle 42"/>
          <p:cNvSpPr/>
          <p:nvPr/>
        </p:nvSpPr>
        <p:spPr>
          <a:xfrm>
            <a:off x="4516260" y="4192953"/>
            <a:ext cx="4627740" cy="2219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1" grpId="0" animBg="1"/>
      <p:bldP spid="22" grpId="0" animBg="1"/>
      <p:bldP spid="23" grpId="0"/>
      <p:bldP spid="25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Ring-LWE Signatures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" y="2971800"/>
            <a:ext cx="8915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200" y="1066800"/>
            <a:ext cx="8915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86600" y="1600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Key Generation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3581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Signing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838200" y="1828800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a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322040" y="1828800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s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082360" y="1828800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e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980920" y="1828800"/>
            <a:ext cx="414720" cy="48389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t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36760" y="1828801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66200" y="1828801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=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96840" y="3508567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a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80680" y="3508567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 smtClean="0">
                <a:latin typeface="+mj-lt"/>
              </a:rPr>
              <a:t>u</a:t>
            </a:r>
            <a:endParaRPr lang="en-US" sz="29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441000" y="3508567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v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95400" y="3508568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838200" y="3522005"/>
            <a:ext cx="414720" cy="4838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 smtClean="0">
                <a:latin typeface="+mj-lt"/>
              </a:rPr>
              <a:t>c</a:t>
            </a:r>
            <a:endParaRPr lang="en-US" sz="29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3121" y="3543188"/>
            <a:ext cx="704086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= H  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5" name="Left Bracket 54"/>
          <p:cNvSpPr/>
          <p:nvPr/>
        </p:nvSpPr>
        <p:spPr>
          <a:xfrm>
            <a:off x="2133600" y="3129306"/>
            <a:ext cx="55440" cy="1137894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3472095"/>
            <a:ext cx="114300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msg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 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7" name="Left Bracket 56"/>
          <p:cNvSpPr/>
          <p:nvPr/>
        </p:nvSpPr>
        <p:spPr>
          <a:xfrm flipH="1">
            <a:off x="5791201" y="3132539"/>
            <a:ext cx="76200" cy="1134661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 bwMode="auto">
          <a:xfrm>
            <a:off x="838200" y="4724401"/>
            <a:ext cx="414720" cy="52346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 smtClean="0">
                <a:latin typeface="+mj-lt"/>
              </a:rPr>
              <a:t>z</a:t>
            </a:r>
            <a:r>
              <a:rPr lang="en-US" sz="2000" baseline="-25000" dirty="0" smtClean="0">
                <a:latin typeface="+mj-lt"/>
              </a:rPr>
              <a:t>1</a:t>
            </a:r>
            <a:endParaRPr lang="en-US" sz="4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38200" y="5247861"/>
            <a:ext cx="414720" cy="52346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 smtClean="0">
                <a:latin typeface="+mj-lt"/>
              </a:rPr>
              <a:t>z</a:t>
            </a:r>
            <a:r>
              <a:rPr lang="en-US" sz="2000" baseline="-25000" dirty="0" smtClean="0">
                <a:latin typeface="+mj-lt"/>
              </a:rPr>
              <a:t>2</a:t>
            </a:r>
            <a:endParaRPr lang="en-US" sz="40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4876800"/>
            <a:ext cx="45720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=   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993064" y="4744185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s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993064" y="5227955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e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531640" y="4763970"/>
            <a:ext cx="414720" cy="4838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 smtClean="0">
                <a:latin typeface="+mj-lt"/>
              </a:rPr>
              <a:t>c</a:t>
            </a:r>
            <a:endParaRPr lang="en-US" sz="29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70216" y="4962939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3663528" y="4763969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 smtClean="0">
                <a:latin typeface="+mj-lt"/>
              </a:rPr>
              <a:t>u</a:t>
            </a:r>
            <a:endParaRPr lang="en-US" sz="2900" dirty="0">
              <a:latin typeface="+mj-lt"/>
            </a:endParaRP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663528" y="5251025"/>
            <a:ext cx="418769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v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2400" y="6440185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rejection sampling to make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independent of (</a:t>
            </a:r>
            <a:r>
              <a:rPr lang="en-US" sz="2000" dirty="0" err="1" smtClean="0"/>
              <a:t>s,e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4267200"/>
            <a:ext cx="411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Security parameter </a:t>
            </a:r>
            <a:r>
              <a:rPr lang="en-US" sz="2000" dirty="0" smtClean="0"/>
              <a:t>b &lt; 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Signature Length:   </a:t>
            </a:r>
            <a:r>
              <a:rPr lang="en-US" sz="2000" dirty="0" smtClean="0"/>
              <a:t>small</a:t>
            </a:r>
            <a:endParaRPr lang="en-US" sz="2000" dirty="0"/>
          </a:p>
          <a:p>
            <a:r>
              <a:rPr lang="en-US" sz="2000" dirty="0"/>
              <a:t>Secret Key Length: </a:t>
            </a:r>
            <a:r>
              <a:rPr lang="en-US" sz="2000" dirty="0" smtClean="0"/>
              <a:t>small</a:t>
            </a:r>
            <a:endParaRPr lang="en-US" sz="2000" dirty="0"/>
          </a:p>
          <a:p>
            <a:r>
              <a:rPr lang="en-US" sz="2000" dirty="0" smtClean="0"/>
              <a:t>Public </a:t>
            </a:r>
            <a:r>
              <a:rPr lang="en-US" sz="2000" dirty="0"/>
              <a:t>Key Length:  </a:t>
            </a:r>
            <a:r>
              <a:rPr lang="en-US" sz="2000" dirty="0" smtClean="0"/>
              <a:t>small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  <a:p>
            <a:r>
              <a:rPr lang="en-US" sz="2000" dirty="0"/>
              <a:t>		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81400" y="1828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p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38600" y="3505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p</a:t>
            </a:r>
            <a:endParaRPr lang="en-US" sz="2400" b="1" dirty="0"/>
          </a:p>
        </p:txBody>
      </p:sp>
      <p:sp>
        <p:nvSpPr>
          <p:cNvPr id="39" name="Rectangle 38"/>
          <p:cNvSpPr/>
          <p:nvPr/>
        </p:nvSpPr>
        <p:spPr>
          <a:xfrm>
            <a:off x="4724400" y="4300304"/>
            <a:ext cx="4419600" cy="1722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 animBg="1"/>
      <p:bldP spid="32" grpId="0" animBg="1"/>
      <p:bldP spid="33" grpId="0" animBg="1"/>
      <p:bldP spid="34" grpId="0" animBg="1"/>
      <p:bldP spid="35" grpId="0"/>
      <p:bldP spid="36" grpId="0"/>
      <p:bldP spid="28" grpId="0" animBg="1"/>
      <p:bldP spid="30" grpId="0" animBg="1"/>
      <p:bldP spid="31" grpId="0" animBg="1"/>
      <p:bldP spid="51" grpId="0"/>
      <p:bldP spid="52" grpId="0" animBg="1"/>
      <p:bldP spid="54" grpId="0"/>
      <p:bldP spid="55" grpId="0" animBg="1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7" grpId="0"/>
      <p:bldP spid="3" grpId="0"/>
      <p:bldP spid="37" grpId="0"/>
      <p:bldP spid="38" grpId="0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Parameters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21492"/>
              </p:ext>
            </p:extLst>
          </p:nvPr>
        </p:nvGraphicFramePr>
        <p:xfrm>
          <a:off x="0" y="2819400"/>
          <a:ext cx="9144000" cy="33426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76400"/>
                <a:gridCol w="2590800"/>
                <a:gridCol w="2362200"/>
                <a:gridCol w="2514600"/>
              </a:tblGrid>
              <a:tr h="96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Public Key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Secret Key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Output Size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Encryption</a:t>
                      </a:r>
                    </a:p>
                    <a:p>
                      <a:r>
                        <a:rPr lang="en-US" sz="2400" u="none" dirty="0" smtClean="0"/>
                        <a:t>(of 256 bits)</a:t>
                      </a:r>
                      <a:endParaRPr 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LWE: 200 – 400</a:t>
                      </a:r>
                      <a:r>
                        <a:rPr lang="en-US" sz="2400" baseline="0" dirty="0" smtClean="0"/>
                        <a:t> KB</a:t>
                      </a:r>
                    </a:p>
                    <a:p>
                      <a:r>
                        <a:rPr lang="en-US" sz="2400" baseline="0" dirty="0" smtClean="0"/>
                        <a:t>Ring-LWE:  1 – 2 KB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LWE:</a:t>
                      </a:r>
                      <a:r>
                        <a:rPr lang="en-US" sz="2400" baseline="0" dirty="0" smtClean="0"/>
                        <a:t>  &lt; 1 KB</a:t>
                      </a:r>
                    </a:p>
                    <a:p>
                      <a:r>
                        <a:rPr lang="en-US" sz="2400" baseline="0" dirty="0" smtClean="0"/>
                        <a:t>Ring-LWE:  &lt; 1 KB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LWE:</a:t>
                      </a:r>
                      <a:r>
                        <a:rPr lang="en-US" sz="2400" baseline="0" dirty="0" smtClean="0"/>
                        <a:t> 1 – 2 KB</a:t>
                      </a:r>
                    </a:p>
                    <a:p>
                      <a:r>
                        <a:rPr lang="en-US" sz="2400" baseline="0" dirty="0" smtClean="0"/>
                        <a:t>Ring-LWE: 1 – 2 KB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Signature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LWE: 100 – 200</a:t>
                      </a:r>
                      <a:r>
                        <a:rPr lang="en-US" sz="2400" baseline="0" dirty="0" smtClean="0"/>
                        <a:t> KB</a:t>
                      </a:r>
                    </a:p>
                    <a:p>
                      <a:r>
                        <a:rPr lang="en-US" sz="2400" baseline="0" dirty="0" smtClean="0"/>
                        <a:t>Ring-LWE: 1 – 2KB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LWE:</a:t>
                      </a:r>
                      <a:r>
                        <a:rPr lang="en-US" sz="2400" baseline="0" dirty="0" smtClean="0"/>
                        <a:t>  &lt; 1 KB</a:t>
                      </a:r>
                    </a:p>
                    <a:p>
                      <a:r>
                        <a:rPr lang="en-US" sz="2400" baseline="0" dirty="0" smtClean="0"/>
                        <a:t>Ring-LWE:  &lt; 1 KB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LWE:</a:t>
                      </a:r>
                      <a:r>
                        <a:rPr lang="en-US" sz="2400" baseline="0" dirty="0" smtClean="0"/>
                        <a:t> 1 – 2 KB</a:t>
                      </a:r>
                    </a:p>
                    <a:p>
                      <a:r>
                        <a:rPr lang="en-US" sz="2400" baseline="0" dirty="0" smtClean="0"/>
                        <a:t>Ring-LWE: 1 – 2 KB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905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128-bit quantum security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76400" y="2819400"/>
            <a:ext cx="0" cy="334264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4953000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267200" y="2819400"/>
            <a:ext cx="0" cy="334264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29400" y="2819400"/>
            <a:ext cx="0" cy="334264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Generic Forward-Secure Authenticated Key Exchange from a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/>
              <a:t>1-Way KEM and a Signature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4831"/>
            <a:ext cx="1658880" cy="238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60" y="2625459"/>
            <a:ext cx="1160640" cy="238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360241" y="3297352"/>
            <a:ext cx="2659561" cy="1073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3360241" y="4165657"/>
            <a:ext cx="2811959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2" y="2728652"/>
            <a:ext cx="2297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pk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B050"/>
                </a:solidFill>
              </a:rPr>
              <a:t>Sign</a:t>
            </a:r>
            <a:r>
              <a:rPr lang="en-US" sz="2600" dirty="0" smtClean="0"/>
              <a:t>(</a:t>
            </a:r>
            <a:r>
              <a:rPr lang="en-US" sz="2600" dirty="0" err="1" smtClean="0"/>
              <a:t>pk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8206060" y="1905000"/>
            <a:ext cx="59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tx2"/>
                </a:solidFill>
              </a:rPr>
              <a:t>vk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0882" y="3490652"/>
            <a:ext cx="1764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c, </a:t>
            </a:r>
            <a:r>
              <a:rPr lang="en-US" sz="2600" dirty="0" smtClean="0">
                <a:solidFill>
                  <a:schemeClr val="tx2"/>
                </a:solidFill>
              </a:rPr>
              <a:t>Sign</a:t>
            </a:r>
            <a:r>
              <a:rPr lang="en-US" sz="2600" dirty="0" smtClean="0"/>
              <a:t>(c)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072957"/>
            <a:ext cx="96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B050"/>
                </a:solidFill>
              </a:rPr>
              <a:t>vk</a:t>
            </a:r>
            <a:endParaRPr lang="en-US" sz="2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599" y="2870200"/>
            <a:ext cx="1988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sk,pk</a:t>
            </a:r>
            <a:r>
              <a:rPr lang="en-US" sz="2000" dirty="0" smtClean="0"/>
              <a:t>)</a:t>
            </a:r>
            <a:r>
              <a:rPr lang="en-US" sz="2000" dirty="0" smtClean="0">
                <a:sym typeface="Wingdings" panose="05000000000000000000" pitchFamily="2" charset="2"/>
              </a:rPr>
              <a:t> </a:t>
            </a:r>
            <a:r>
              <a:rPr lang="en-US" sz="2000" dirty="0" err="1" smtClean="0">
                <a:sym typeface="Wingdings" panose="05000000000000000000" pitchFamily="2" charset="2"/>
              </a:rPr>
              <a:t>KeyGen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2" y="3479800"/>
            <a:ext cx="178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c,m</a:t>
            </a:r>
            <a:r>
              <a:rPr lang="en-US" sz="2000" dirty="0" smtClean="0"/>
              <a:t>)</a:t>
            </a:r>
            <a:r>
              <a:rPr lang="en-US" sz="2000" dirty="0" smtClean="0">
                <a:sym typeface="Wingdings" panose="05000000000000000000" pitchFamily="2" charset="2"/>
              </a:rPr>
              <a:t> </a:t>
            </a:r>
            <a:r>
              <a:rPr lang="en-US" sz="2000" dirty="0" err="1" smtClean="0">
                <a:sym typeface="Wingdings" panose="05000000000000000000" pitchFamily="2" charset="2"/>
              </a:rPr>
              <a:t>Enc</a:t>
            </a:r>
            <a:r>
              <a:rPr lang="en-US" sz="2000" baseline="-25000" dirty="0" err="1" smtClean="0">
                <a:sym typeface="Wingdings" panose="05000000000000000000" pitchFamily="2" charset="2"/>
              </a:rPr>
              <a:t>pk</a:t>
            </a:r>
            <a:r>
              <a:rPr lang="en-US" sz="2000" dirty="0" smtClean="0">
                <a:sym typeface="Wingdings" panose="05000000000000000000" pitchFamily="2" charset="2"/>
              </a:rPr>
              <a:t>(.)</a:t>
            </a:r>
            <a:endParaRPr lang="en-US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68251" y="5206425"/>
            <a:ext cx="341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H(</a:t>
            </a:r>
            <a:r>
              <a:rPr lang="fr-FR" sz="3200" dirty="0" err="1" smtClean="0"/>
              <a:t>Dec</a:t>
            </a:r>
            <a:r>
              <a:rPr lang="fr-FR" sz="3200" baseline="-25000" dirty="0" err="1" smtClean="0"/>
              <a:t>sk</a:t>
            </a:r>
            <a:r>
              <a:rPr lang="fr-FR" sz="3200" dirty="0" smtClean="0"/>
              <a:t>(c),</a:t>
            </a:r>
            <a:r>
              <a:rPr lang="fr-FR" sz="3200" dirty="0" err="1" smtClean="0"/>
              <a:t>View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849311" y="5181600"/>
            <a:ext cx="206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H(</a:t>
            </a:r>
            <a:r>
              <a:rPr lang="fr-FR" sz="3200" dirty="0" err="1" smtClean="0"/>
              <a:t>m,View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6248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Need </a:t>
            </a:r>
            <a:r>
              <a:rPr lang="en-US" sz="2800" dirty="0" err="1" smtClean="0"/>
              <a:t>pk</a:t>
            </a:r>
            <a:r>
              <a:rPr lang="en-US" sz="2800" dirty="0" smtClean="0"/>
              <a:t>, signatures, and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 to be small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51054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=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9886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2" grpId="0"/>
      <p:bldP spid="8" grpId="0"/>
      <p:bldP spid="9" grpId="0"/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From provable security </a:t>
            </a:r>
          </a:p>
          <a:p>
            <a:pPr marL="0" indent="0" algn="ctr">
              <a:buNone/>
            </a:pPr>
            <a:r>
              <a:rPr lang="en-US" sz="4400" dirty="0" smtClean="0"/>
              <a:t>to </a:t>
            </a:r>
          </a:p>
          <a:p>
            <a:pPr marL="0" indent="0" algn="ctr">
              <a:buNone/>
            </a:pPr>
            <a:r>
              <a:rPr lang="en-US" sz="4400" dirty="0" smtClean="0"/>
              <a:t>practical constructions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934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1: (Ring)-LWE Encryption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6880" y="2046454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a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30720" y="2046454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s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91040" y="2046454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e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89600" y="2046454"/>
            <a:ext cx="414720" cy="48389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t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1120" y="2046454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r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24960" y="2046454"/>
            <a:ext cx="414720" cy="48389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a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85280" y="2046454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400" dirty="0" smtClean="0">
                <a:latin typeface="+mj-lt"/>
                <a:ea typeface="MS Gothic" pitchFamily="49" charset="-128"/>
              </a:rPr>
              <a:t>e</a:t>
            </a:r>
            <a:r>
              <a:rPr lang="en-US" sz="2000" baseline="-25000" dirty="0" smtClean="0">
                <a:latin typeface="+mj-lt"/>
                <a:ea typeface="MS Gothic" pitchFamily="49" charset="-128"/>
              </a:rPr>
              <a:t>1</a:t>
            </a:r>
            <a:endParaRPr lang="en-US" sz="2000" dirty="0">
              <a:latin typeface="+mj-lt"/>
              <a:ea typeface="MS Gothic" pitchFamily="49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83840" y="2046454"/>
            <a:ext cx="414720" cy="4838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u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1120" y="2737727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r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24960" y="2737727"/>
            <a:ext cx="414720" cy="48389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t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85280" y="2737727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400" dirty="0" smtClean="0">
                <a:latin typeface="+mj-lt"/>
                <a:ea typeface="MS Gothic" pitchFamily="49" charset="-128"/>
              </a:rPr>
              <a:t>e</a:t>
            </a:r>
            <a:r>
              <a:rPr lang="en-US" sz="2000" baseline="-25000" dirty="0" smtClean="0">
                <a:latin typeface="+mj-lt"/>
                <a:ea typeface="MS Gothic" pitchFamily="49" charset="-128"/>
              </a:rPr>
              <a:t>2</a:t>
            </a:r>
            <a:endParaRPr lang="en-US" sz="2000" dirty="0">
              <a:latin typeface="+mj-lt"/>
              <a:ea typeface="MS Gothic" pitchFamily="49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13664" y="2708920"/>
            <a:ext cx="414720" cy="4838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v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5440" y="2046455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9680" y="2046455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9680" y="2722415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4880" y="2046455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69120" y="2046455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8064" y="2737727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=</a:t>
            </a:r>
          </a:p>
        </p:txBody>
      </p:sp>
      <p:cxnSp>
        <p:nvCxnSpPr>
          <p:cNvPr id="22" name="Straight Arrow Connector 21"/>
          <p:cNvCxnSpPr>
            <a:endCxn id="4" idx="2"/>
          </p:cNvCxnSpPr>
          <p:nvPr/>
        </p:nvCxnSpPr>
        <p:spPr bwMode="auto">
          <a:xfrm flipH="1" flipV="1">
            <a:off x="1254240" y="2530346"/>
            <a:ext cx="1036800" cy="7065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endCxn id="7" idx="2"/>
          </p:cNvCxnSpPr>
          <p:nvPr/>
        </p:nvCxnSpPr>
        <p:spPr bwMode="auto">
          <a:xfrm flipV="1">
            <a:off x="2498400" y="2530346"/>
            <a:ext cx="898560" cy="7065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807200" y="3236930"/>
            <a:ext cx="172800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latin typeface="+mj-lt"/>
              </a:rPr>
              <a:t>Public Key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07136" y="2729085"/>
            <a:ext cx="414720" cy="48389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m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200" y="2708920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cxnSp>
        <p:nvCxnSpPr>
          <p:cNvPr id="27" name="Straight Arrow Connector 26"/>
          <p:cNvCxnSpPr>
            <a:endCxn id="5" idx="0"/>
          </p:cNvCxnSpPr>
          <p:nvPr/>
        </p:nvCxnSpPr>
        <p:spPr bwMode="auto">
          <a:xfrm>
            <a:off x="1046880" y="1700808"/>
            <a:ext cx="691200" cy="3456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130320" y="1278498"/>
            <a:ext cx="172800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 smtClean="0">
                <a:latin typeface="+mj-lt"/>
              </a:rPr>
              <a:t>Secret Key</a:t>
            </a:r>
            <a:endParaRPr lang="en-US" sz="2200" dirty="0">
              <a:latin typeface="+mj-lt"/>
            </a:endParaRPr>
          </a:p>
        </p:txBody>
      </p:sp>
      <p:sp>
        <p:nvSpPr>
          <p:cNvPr id="29" name="Left Brace 28"/>
          <p:cNvSpPr/>
          <p:nvPr/>
        </p:nvSpPr>
        <p:spPr>
          <a:xfrm rot="5400000">
            <a:off x="6250760" y="56008"/>
            <a:ext cx="239992" cy="34592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20517" y="1182521"/>
            <a:ext cx="172800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 smtClean="0">
                <a:latin typeface="+mj-lt"/>
              </a:rPr>
              <a:t>Encryption</a:t>
            </a:r>
            <a:endParaRPr lang="en-US" sz="22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810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efficiency, want </a:t>
            </a:r>
            <a:r>
              <a:rPr lang="en-US" sz="2400" b="1" dirty="0" smtClean="0"/>
              <a:t>s</a:t>
            </a:r>
            <a:r>
              <a:rPr lang="en-US" sz="2400" dirty="0" smtClean="0"/>
              <a:t>, </a:t>
            </a:r>
            <a:r>
              <a:rPr lang="en-US" sz="2400" b="1" dirty="0" smtClean="0"/>
              <a:t>e</a:t>
            </a:r>
            <a:r>
              <a:rPr lang="en-US" sz="2400" dirty="0" smtClean="0"/>
              <a:t>, 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to be as small as possible.</a:t>
            </a:r>
          </a:p>
          <a:p>
            <a:endParaRPr lang="en-US" sz="2400" dirty="0"/>
          </a:p>
          <a:p>
            <a:r>
              <a:rPr lang="en-US" sz="2400" dirty="0" smtClean="0"/>
              <a:t>But [AG ‘11] says that if they are too small, then (Ring)-LWE is easy.</a:t>
            </a:r>
          </a:p>
          <a:p>
            <a:endParaRPr lang="en-US" sz="2400" dirty="0" smtClean="0"/>
          </a:p>
          <a:p>
            <a:r>
              <a:rPr lang="en-US" sz="2400" dirty="0" smtClean="0"/>
              <a:t>But … the attack in [AG ’11] requires many linear equations – in the cryptosystem, we only have 2n equations.</a:t>
            </a:r>
          </a:p>
          <a:p>
            <a:endParaRPr lang="en-US" sz="2400" dirty="0" smtClean="0"/>
          </a:p>
          <a:p>
            <a:r>
              <a:rPr lang="en-US" sz="2400" dirty="0" smtClean="0"/>
              <a:t>So, is it safe to take very small (say 0/1) coefficients if q is not too large?  </a:t>
            </a:r>
          </a:p>
        </p:txBody>
      </p:sp>
    </p:spTree>
    <p:extLst>
      <p:ext uri="{BB962C8B-B14F-4D97-AF65-F5344CB8AC3E}">
        <p14:creationId xmlns:p14="http://schemas.microsoft.com/office/powerpoint/2010/main" val="37423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1: (Ring)-LWE Encryption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6880" y="2046454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a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30720" y="2046454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s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91040" y="2046454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e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89600" y="2046454"/>
            <a:ext cx="414720" cy="48389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t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1120" y="2046454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r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24960" y="2046454"/>
            <a:ext cx="414720" cy="48389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a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85280" y="2046454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400" dirty="0" smtClean="0">
                <a:latin typeface="+mj-lt"/>
                <a:ea typeface="MS Gothic" pitchFamily="49" charset="-128"/>
              </a:rPr>
              <a:t>e</a:t>
            </a:r>
            <a:r>
              <a:rPr lang="en-US" sz="2000" baseline="-25000" dirty="0" smtClean="0">
                <a:latin typeface="+mj-lt"/>
                <a:ea typeface="MS Gothic" pitchFamily="49" charset="-128"/>
              </a:rPr>
              <a:t>1</a:t>
            </a:r>
            <a:endParaRPr lang="en-US" sz="2000" dirty="0">
              <a:latin typeface="+mj-lt"/>
              <a:ea typeface="MS Gothic" pitchFamily="49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83840" y="2046454"/>
            <a:ext cx="414720" cy="4838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u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1120" y="2737727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r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24960" y="2737727"/>
            <a:ext cx="414720" cy="48389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t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85280" y="2737727"/>
            <a:ext cx="414720" cy="4838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400" dirty="0" smtClean="0">
                <a:latin typeface="+mj-lt"/>
                <a:ea typeface="MS Gothic" pitchFamily="49" charset="-128"/>
              </a:rPr>
              <a:t>e</a:t>
            </a:r>
            <a:r>
              <a:rPr lang="en-US" sz="2000" baseline="-25000" dirty="0" smtClean="0">
                <a:latin typeface="+mj-lt"/>
                <a:ea typeface="MS Gothic" pitchFamily="49" charset="-128"/>
              </a:rPr>
              <a:t>2</a:t>
            </a:r>
            <a:endParaRPr lang="en-US" sz="2000" dirty="0">
              <a:latin typeface="+mj-lt"/>
              <a:ea typeface="MS Gothic" pitchFamily="49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13664" y="2708920"/>
            <a:ext cx="414720" cy="4838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v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5440" y="2046455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9680" y="2046455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9680" y="2722415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4880" y="2046455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69120" y="2046455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8064" y="2737727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=</a:t>
            </a:r>
          </a:p>
        </p:txBody>
      </p:sp>
      <p:cxnSp>
        <p:nvCxnSpPr>
          <p:cNvPr id="22" name="Straight Arrow Connector 21"/>
          <p:cNvCxnSpPr>
            <a:endCxn id="4" idx="2"/>
          </p:cNvCxnSpPr>
          <p:nvPr/>
        </p:nvCxnSpPr>
        <p:spPr bwMode="auto">
          <a:xfrm flipH="1" flipV="1">
            <a:off x="1254240" y="2530346"/>
            <a:ext cx="1036800" cy="7065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endCxn id="7" idx="2"/>
          </p:cNvCxnSpPr>
          <p:nvPr/>
        </p:nvCxnSpPr>
        <p:spPr bwMode="auto">
          <a:xfrm flipV="1">
            <a:off x="2498400" y="2530346"/>
            <a:ext cx="898560" cy="7065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807200" y="3236930"/>
            <a:ext cx="172800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latin typeface="+mj-lt"/>
              </a:rPr>
              <a:t>Public Key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07136" y="2729085"/>
            <a:ext cx="414720" cy="48389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m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200" y="2708920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cxnSp>
        <p:nvCxnSpPr>
          <p:cNvPr id="27" name="Straight Arrow Connector 26"/>
          <p:cNvCxnSpPr>
            <a:endCxn id="5" idx="0"/>
          </p:cNvCxnSpPr>
          <p:nvPr/>
        </p:nvCxnSpPr>
        <p:spPr bwMode="auto">
          <a:xfrm>
            <a:off x="1046880" y="1700808"/>
            <a:ext cx="691200" cy="3456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130320" y="1278498"/>
            <a:ext cx="172800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 smtClean="0">
                <a:latin typeface="+mj-lt"/>
              </a:rPr>
              <a:t>Secret Key</a:t>
            </a:r>
            <a:endParaRPr lang="en-US" sz="2200" dirty="0">
              <a:latin typeface="+mj-lt"/>
            </a:endParaRPr>
          </a:p>
        </p:txBody>
      </p:sp>
      <p:sp>
        <p:nvSpPr>
          <p:cNvPr id="29" name="Left Brace 28"/>
          <p:cNvSpPr/>
          <p:nvPr/>
        </p:nvSpPr>
        <p:spPr>
          <a:xfrm rot="5400000">
            <a:off x="6250760" y="56008"/>
            <a:ext cx="239992" cy="34592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20517" y="1182521"/>
            <a:ext cx="172800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 smtClean="0">
                <a:latin typeface="+mj-lt"/>
              </a:rPr>
              <a:t>Encryption</a:t>
            </a:r>
            <a:endParaRPr lang="en-US" sz="22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810000"/>
            <a:ext cx="929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So, is it safe to take very small (say 0/1) coefficients if q is not too large?  </a:t>
            </a:r>
          </a:p>
          <a:p>
            <a:endParaRPr lang="en-US" sz="2000" dirty="0"/>
          </a:p>
          <a:p>
            <a:r>
              <a:rPr lang="en-US" sz="2000" dirty="0" smtClean="0"/>
              <a:t>We thought so.  And later, some evidence appeared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[MP ‘13] says that it is safe to use smaller LWE coefficients if there are few samples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[DM ‘13, MP ‘13] say that taking secret/errors from a non-Gaussian distribution is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But these results apply to LWE, and not to Ring-LWE for technical reasons</a:t>
            </a:r>
          </a:p>
          <a:p>
            <a:endParaRPr lang="en-US" sz="2000" dirty="0"/>
          </a:p>
          <a:p>
            <a:r>
              <a:rPr lang="en-US" sz="2000" dirty="0" smtClean="0"/>
              <a:t>We still think it’s safe </a:t>
            </a:r>
          </a:p>
        </p:txBody>
      </p:sp>
    </p:spTree>
    <p:extLst>
      <p:ext uri="{BB962C8B-B14F-4D97-AF65-F5344CB8AC3E}">
        <p14:creationId xmlns:p14="http://schemas.microsoft.com/office/powerpoint/2010/main" val="819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2: Key Generation for (Ring)-LWE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1600200"/>
            <a:ext cx="36576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1600200"/>
            <a:ext cx="304800" cy="3352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600200"/>
            <a:ext cx="30480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1905000"/>
            <a:ext cx="457200" cy="69930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4000" dirty="0">
                <a:latin typeface="+mj-lt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953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Would like (</a:t>
            </a:r>
            <a:r>
              <a:rPr lang="en-US" sz="2400" dirty="0" err="1" smtClean="0"/>
              <a:t>A,t</a:t>
            </a:r>
            <a:r>
              <a:rPr lang="en-US" sz="2400" dirty="0" smtClean="0"/>
              <a:t>) to be indistinguishable from uniform and 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400" dirty="0" smtClean="0"/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400" dirty="0" smtClean="0"/>
              <a:t> small</a:t>
            </a:r>
          </a:p>
          <a:p>
            <a:endParaRPr lang="en-US" sz="2400" dirty="0"/>
          </a:p>
          <a:p>
            <a:r>
              <a:rPr lang="en-US" sz="2400" dirty="0" smtClean="0"/>
              <a:t>Can have s in {0,1}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for m &gt; </a:t>
            </a:r>
            <a:r>
              <a:rPr lang="en-US" sz="2400" dirty="0" err="1" smtClean="0"/>
              <a:t>nlog</a:t>
            </a:r>
            <a:r>
              <a:rPr lang="en-US" sz="2400" dirty="0" smtClean="0"/>
              <a:t>(p) </a:t>
            </a:r>
            <a:r>
              <a:rPr lang="en-US" sz="2400" dirty="0" smtClean="0">
                <a:sym typeface="Wingdings" panose="05000000000000000000" pitchFamily="2" charset="2"/>
              </a:rPr>
              <a:t> (</a:t>
            </a:r>
            <a:r>
              <a:rPr lang="en-US" sz="2400" dirty="0" err="1" smtClean="0">
                <a:sym typeface="Wingdings" panose="05000000000000000000" pitchFamily="2" charset="2"/>
              </a:rPr>
              <a:t>A,t</a:t>
            </a:r>
            <a:r>
              <a:rPr lang="en-US" sz="2400" dirty="0" smtClean="0">
                <a:sym typeface="Wingdings" panose="05000000000000000000" pitchFamily="2" charset="2"/>
              </a:rPr>
              <a:t>) actually uniform by LHL.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||</a:t>
            </a:r>
            <a:r>
              <a:rPr lang="en-US" sz="2400" dirty="0" smtClean="0">
                <a:sym typeface="Wingdings" panose="05000000000000000000" pitchFamily="2" charset="2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||</a:t>
            </a:r>
            <a:r>
              <a:rPr lang="en-US" sz="2400" dirty="0" smtClean="0">
                <a:sym typeface="Wingdings" panose="05000000000000000000" pitchFamily="2" charset="2"/>
              </a:rPr>
              <a:t> = </a:t>
            </a:r>
            <a:r>
              <a:rPr lang="en-US" sz="2400" dirty="0" err="1" smtClean="0">
                <a:sym typeface="Wingdings" panose="05000000000000000000" pitchFamily="2" charset="2"/>
              </a:rPr>
              <a:t>nlog</a:t>
            </a:r>
            <a:r>
              <a:rPr lang="en-US" sz="2400" dirty="0" smtClean="0">
                <a:sym typeface="Wingdings" panose="05000000000000000000" pitchFamily="2" charset="2"/>
              </a:rPr>
              <a:t>(p) = O(</a:t>
            </a:r>
            <a:r>
              <a:rPr lang="en-US" sz="2400" dirty="0" err="1" smtClean="0">
                <a:sym typeface="Wingdings" panose="05000000000000000000" pitchFamily="2" charset="2"/>
              </a:rPr>
              <a:t>nlog</a:t>
            </a:r>
            <a:r>
              <a:rPr lang="en-US" sz="2400" dirty="0" smtClean="0">
                <a:sym typeface="Wingdings" panose="05000000000000000000" pitchFamily="2" charset="2"/>
              </a:rPr>
              <a:t>(n))</a:t>
            </a:r>
            <a:endParaRPr lang="en-US" sz="2400" dirty="0"/>
          </a:p>
        </p:txBody>
      </p:sp>
      <p:sp>
        <p:nvSpPr>
          <p:cNvPr id="11" name="Left Brace 10"/>
          <p:cNvSpPr/>
          <p:nvPr/>
        </p:nvSpPr>
        <p:spPr>
          <a:xfrm>
            <a:off x="1066800" y="1600200"/>
            <a:ext cx="304800" cy="12192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3175554" y="1423299"/>
            <a:ext cx="533400" cy="363109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18536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75553" y="342831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1905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42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Knapsack Problem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5500" y="3130034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33700" y="314880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313003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/>
              <a:t>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67100" y="2885536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314880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00" y="3148807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q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48006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t=</a:t>
            </a:r>
            <a:r>
              <a:rPr lang="el-GR" sz="2800" b="1" dirty="0" smtClean="0">
                <a:cs typeface="Times New Roman"/>
              </a:rPr>
              <a:t>Σ</a:t>
            </a:r>
            <a:r>
              <a:rPr lang="en-US" sz="2800" b="1" dirty="0" err="1" smtClean="0">
                <a:cs typeface="Times New Roman"/>
              </a:rPr>
              <a:t>a</a:t>
            </a:r>
            <a:r>
              <a:rPr lang="en-US" sz="2800" b="1" baseline="-25000" dirty="0" err="1" smtClean="0">
                <a:cs typeface="Times New Roman"/>
              </a:rPr>
              <a:t>i</a:t>
            </a:r>
            <a:r>
              <a:rPr lang="en-US" sz="2800" b="1" dirty="0" err="1" smtClean="0">
                <a:cs typeface="Times New Roman"/>
              </a:rPr>
              <a:t>x</a:t>
            </a:r>
            <a:r>
              <a:rPr lang="en-US" sz="2800" b="1" baseline="-25000" dirty="0" err="1" smtClean="0">
                <a:cs typeface="Times New Roman"/>
              </a:rPr>
              <a:t>i</a:t>
            </a:r>
            <a:r>
              <a:rPr lang="en-US" sz="2800" b="1" dirty="0" smtClean="0">
                <a:cs typeface="Times New Roman"/>
              </a:rPr>
              <a:t>  mod q          x</a:t>
            </a:r>
            <a:r>
              <a:rPr lang="en-US" sz="2800" b="1" baseline="-25000" dirty="0" smtClean="0">
                <a:cs typeface="Times New Roman"/>
              </a:rPr>
              <a:t>i</a:t>
            </a:r>
            <a:r>
              <a:rPr lang="en-US" sz="2800" b="1" dirty="0" smtClean="0">
                <a:cs typeface="Times New Roman"/>
              </a:rPr>
              <a:t> in {0,1}</a:t>
            </a:r>
          </a:p>
          <a:p>
            <a:pPr algn="ctr"/>
            <a:endParaRPr lang="en-US" sz="28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Find x</a:t>
            </a:r>
            <a:r>
              <a:rPr lang="en-US" sz="2800" b="1" baseline="-25000" dirty="0" smtClean="0">
                <a:cs typeface="Times New Roman"/>
              </a:rPr>
              <a:t>i</a:t>
            </a:r>
            <a:endParaRPr lang="en-US" sz="2800" b="1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02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2: </a:t>
            </a:r>
            <a:r>
              <a:rPr lang="en-US" dirty="0" smtClean="0"/>
              <a:t>Key Generation for (Ring)-LWE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1600200"/>
            <a:ext cx="1244047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9172" y="1600200"/>
            <a:ext cx="286581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1600200"/>
            <a:ext cx="30480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905000"/>
            <a:ext cx="457200" cy="69930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4000" dirty="0">
                <a:latin typeface="+mj-lt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876800"/>
                <a:ext cx="9144000" cy="1990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Would like (</a:t>
                </a:r>
                <a:r>
                  <a:rPr lang="en-US" sz="2400" dirty="0" err="1" smtClean="0"/>
                  <a:t>A,t</a:t>
                </a:r>
                <a:r>
                  <a:rPr lang="en-US" sz="2400" dirty="0" smtClean="0"/>
                  <a:t>) to be indistinguishable from uniform and have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400" dirty="0" smtClean="0"/>
                  <a:t>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400" dirty="0" smtClean="0"/>
                  <a:t> small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Choose s such that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(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A,t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) is computationally uniform from LWE.</a:t>
                </a:r>
              </a:p>
              <a:p>
                <a:endParaRPr lang="en-US" sz="2400" dirty="0">
                  <a:sym typeface="Wingdings" panose="05000000000000000000" pitchFamily="2" charset="2"/>
                </a:endParaRPr>
              </a:p>
              <a:p>
                <a:r>
                  <a:rPr lang="en-US" sz="2400" dirty="0" smtClean="0">
                    <a:latin typeface="+mj-lt"/>
                    <a:cs typeface="Times New Roman" panose="02020603050405020304" pitchFamily="18" charset="0"/>
                    <a:sym typeface="Wingdings" panose="05000000000000000000" pitchFamily="2" charset="2"/>
                  </a:rPr>
                  <a:t>Proofs say each coefficient of s </a:t>
                </a:r>
                <a:r>
                  <a:rPr lang="en-US" sz="2400" dirty="0" smtClean="0"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≈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n-US" sz="2400" dirty="0" smtClean="0">
                    <a:latin typeface="+mj-lt"/>
                    <a:cs typeface="Times New Roman" panose="02020603050405020304" pitchFamily="18" charset="0"/>
                    <a:sym typeface="Wingdings" panose="05000000000000000000" pitchFamily="2" charset="2"/>
                  </a:rPr>
                  <a:t>  So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||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||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 = O(n</a:t>
                </a:r>
                <a:r>
                  <a:rPr lang="en-US" sz="2400" baseline="30000" dirty="0" smtClean="0">
                    <a:sym typeface="Wingdings" panose="05000000000000000000" pitchFamily="2" charset="2"/>
                  </a:rPr>
                  <a:t>1.5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)  </a:t>
                </a:r>
                <a:r>
                  <a:rPr lang="en-US" sz="2400" dirty="0">
                    <a:sym typeface="Wingdings" panose="05000000000000000000" pitchFamily="2" charset="2"/>
                  </a:rPr>
                  <a:t>&gt;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O(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nlog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(n))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76800"/>
                <a:ext cx="9144000" cy="1990930"/>
              </a:xfrm>
              <a:prstGeom prst="rect">
                <a:avLst/>
              </a:prstGeom>
              <a:blipFill rotWithShape="0">
                <a:blip r:embed="rId2"/>
                <a:stretch>
                  <a:fillRect l="-1000" t="-2752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>
            <a:off x="1066800" y="1600200"/>
            <a:ext cx="304800" cy="12192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2590800" y="2008053"/>
            <a:ext cx="533400" cy="24615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18536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0434" y="3473941"/>
            <a:ext cx="77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1905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 p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844247" y="1600200"/>
            <a:ext cx="1244047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In theory – O(n</a:t>
                </a:r>
                <a:r>
                  <a:rPr lang="en-US" baseline="30000" dirty="0" smtClean="0"/>
                  <a:t>1.5</a:t>
                </a:r>
                <a:r>
                  <a:rPr lang="en-US" dirty="0" smtClean="0"/>
                  <a:t>) &gt; O(n </a:t>
                </a:r>
                <a:r>
                  <a:rPr lang="en-US" dirty="0" err="1" smtClean="0"/>
                  <a:t>logn</a:t>
                </a:r>
                <a:r>
                  <a:rPr lang="en-US" dirty="0" smtClean="0"/>
                  <a:t>), and the first approach gives a tighter reduction form worst-case problems</a:t>
                </a:r>
              </a:p>
              <a:p>
                <a:endParaRPr lang="en-US" dirty="0"/>
              </a:p>
              <a:p>
                <a:r>
                  <a:rPr lang="en-US" dirty="0" smtClean="0"/>
                  <a:t>In practice – Ignore </a:t>
                </a:r>
                <a:r>
                  <a:rPr lang="en-US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p</a:t>
                </a: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roofs that say </a:t>
                </a:r>
                <a:r>
                  <a:rPr lang="en-US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each coefficient of s </a:t>
                </a:r>
                <a:r>
                  <a:rPr lang="en-US" dirty="0"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≈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 Set s =O(1).  Then        O(n) &lt; O(n </a:t>
                </a:r>
                <a:r>
                  <a:rPr lang="en-US" dirty="0" err="1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logn</a:t>
                </a: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) and the second approach is better.</a:t>
                </a:r>
              </a:p>
              <a:p>
                <a:endParaRPr lang="en-US" dirty="0"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Also, an s of higher dimension results in </a:t>
                </a:r>
                <a:r>
                  <a:rPr lang="en-US" dirty="0" err="1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ciphertexts</a:t>
                </a: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 of higher dimension.  Their bit-representation is longer.  </a:t>
                </a:r>
              </a:p>
              <a:p>
                <a:pPr lvl="1"/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Could have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||</a:t>
                </a: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||</a:t>
                </a: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&gt;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||</a:t>
                </a: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||</a:t>
                </a: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,  but bit-length(x)&lt;bit-length(y)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2: </a:t>
            </a:r>
            <a:r>
              <a:rPr lang="en-US" dirty="0" smtClean="0"/>
              <a:t>Key Generation for (Ring)-LWE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</a:t>
            </a:r>
            <a:r>
              <a:rPr lang="en-US" dirty="0" smtClean="0"/>
              <a:t>Takeaways from Case Studies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Average-Case to Worst-Case reductions just tell us what the hard knapsacks look like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Set the parameters so that the knapsack problem is hard in practice</a:t>
            </a:r>
          </a:p>
        </p:txBody>
      </p:sp>
    </p:spTree>
    <p:extLst>
      <p:ext uri="{BB962C8B-B14F-4D97-AF65-F5344CB8AC3E}">
        <p14:creationId xmlns:p14="http://schemas.microsoft.com/office/powerpoint/2010/main" val="35736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Parameters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1447801"/>
            <a:ext cx="20574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1447801"/>
            <a:ext cx="2286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1970" y="194447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794302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6553200" y="1447801"/>
            <a:ext cx="2286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057401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185213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4038600" y="1447800"/>
            <a:ext cx="1568570" cy="1523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2300" y="185213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 q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800" y="5105400"/>
                <a:ext cx="7467600" cy="2153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Use lattice reduction to find x.  </a:t>
                </a:r>
              </a:p>
              <a:p>
                <a:r>
                  <a:rPr lang="en-US" sz="2000" dirty="0" smtClean="0"/>
                  <a:t>The hardness depends on how small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dirty="0" smtClean="0"/>
                  <a:t>x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dirty="0" smtClean="0"/>
                  <a:t> is.  The smaller the easier.</a:t>
                </a:r>
              </a:p>
              <a:p>
                <a:endParaRPr lang="en-US" sz="2000" dirty="0"/>
              </a:p>
              <a:p>
                <a:pPr algn="ctr"/>
                <a:r>
                  <a:rPr lang="en-US" sz="2800" dirty="0" smtClean="0"/>
                  <a:t>0.4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 smtClean="0"/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rad>
                  </m:oMath>
                </a14:m>
                <a:r>
                  <a:rPr lang="en-US" sz="2800" dirty="0" smtClean="0"/>
                  <a:t>)/(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800" dirty="0" smtClean="0"/>
                  <a:t>x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800" dirty="0" smtClean="0">
                    <a:latin typeface="+mj-lt"/>
                    <a:cs typeface="Times New Roman" panose="02020603050405020304" pitchFamily="18" charset="0"/>
                  </a:rPr>
                  <a:t>)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05400"/>
                <a:ext cx="7467600" cy="2153025"/>
              </a:xfrm>
              <a:prstGeom prst="rect">
                <a:avLst/>
              </a:prstGeom>
              <a:blipFill rotWithShape="0">
                <a:blip r:embed="rId2"/>
                <a:stretch>
                  <a:fillRect l="-816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>
            <a:off x="1600200" y="1447800"/>
            <a:ext cx="152400" cy="155416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3551248" y="1601679"/>
            <a:ext cx="485873" cy="362597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43000" y="1905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565584" y="367062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83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3: NTRU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1280" y="2406236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f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01280" y="3097509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g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68960" y="2751873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a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63040" y="3001474"/>
            <a:ext cx="6912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254240" y="2805688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254240" y="1507582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f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76320" y="1507582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g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9280" y="1507583"/>
            <a:ext cx="525312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- Very small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3680" y="2840391"/>
            <a:ext cx="96768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latin typeface="+mj-lt"/>
              </a:rPr>
              <a:t>mod 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79360" y="2751873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a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63200" y="2751873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r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7920" y="2751873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23520" y="2751873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e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04320" y="2751873"/>
            <a:ext cx="414720" cy="4838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u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3760" y="2751873"/>
            <a:ext cx="41472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88160" y="2805688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7360" y="2821000"/>
            <a:ext cx="96768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latin typeface="+mj-lt"/>
              </a:rPr>
              <a:t>mod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8600" y="3995468"/>
                <a:ext cx="8915400" cy="256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If </a:t>
                </a:r>
                <a:r>
                  <a:rPr lang="en-US" sz="2000" b="1" dirty="0" err="1" smtClean="0"/>
                  <a:t>f</a:t>
                </a:r>
                <a:r>
                  <a:rPr lang="en-US" sz="2000" dirty="0" err="1" smtClean="0"/>
                  <a:t>,</a:t>
                </a:r>
                <a:r>
                  <a:rPr lang="en-US" sz="2000" b="1" dirty="0" err="1" smtClean="0"/>
                  <a:t>g</a:t>
                </a:r>
                <a:r>
                  <a:rPr lang="en-US" sz="2000" dirty="0" smtClean="0"/>
                  <a:t> have coefficients ≈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sz="2000" dirty="0" smtClean="0"/>
                  <a:t> , then 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=</a:t>
                </a:r>
                <a:r>
                  <a:rPr lang="en-US" sz="2000" b="1" dirty="0" smtClean="0"/>
                  <a:t>f</a:t>
                </a:r>
                <a:r>
                  <a:rPr lang="en-US" sz="2000" dirty="0" smtClean="0"/>
                  <a:t>/</a:t>
                </a:r>
                <a:r>
                  <a:rPr lang="en-US" sz="2000" b="1" dirty="0" smtClean="0"/>
                  <a:t>g</a:t>
                </a:r>
                <a:r>
                  <a:rPr lang="en-US" sz="2000" dirty="0" smtClean="0"/>
                  <a:t> is uniform, and NTRU = Ring-LWE  [SS ‘11] 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For certain applications (e.g. FHE), we want </a:t>
                </a:r>
                <a:r>
                  <a:rPr lang="en-US" sz="2000" b="1" dirty="0" err="1" smtClean="0"/>
                  <a:t>f</a:t>
                </a:r>
                <a:r>
                  <a:rPr lang="en-US" sz="2000" dirty="0" err="1" smtClean="0"/>
                  <a:t>,</a:t>
                </a:r>
                <a:r>
                  <a:rPr lang="en-US" sz="2000" b="1" dirty="0" err="1" smtClean="0"/>
                  <a:t>g</a:t>
                </a:r>
                <a:r>
                  <a:rPr lang="en-US" sz="2000" dirty="0" smtClean="0"/>
                  <a:t> to have coefficients much less than p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Can non-uniformity of 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 cause insecurity?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Breaking NTRU is finding </a:t>
                </a:r>
                <a:r>
                  <a:rPr lang="en-US" sz="2000" b="1" dirty="0" smtClean="0"/>
                  <a:t>f</a:t>
                </a:r>
                <a:r>
                  <a:rPr lang="en-US" sz="2000" dirty="0" smtClean="0"/>
                  <a:t>, </a:t>
                </a:r>
                <a:r>
                  <a:rPr lang="en-US" sz="2000" b="1" dirty="0" smtClean="0"/>
                  <a:t>g</a:t>
                </a:r>
                <a:r>
                  <a:rPr lang="en-US" sz="2000" dirty="0" smtClean="0"/>
                  <a:t> such that </a:t>
                </a:r>
                <a:r>
                  <a:rPr lang="en-US" sz="2000" b="1" dirty="0" smtClean="0"/>
                  <a:t>ag</a:t>
                </a:r>
                <a:r>
                  <a:rPr lang="en-US" sz="2000" dirty="0" smtClean="0"/>
                  <a:t>-</a:t>
                </a:r>
                <a:r>
                  <a:rPr lang="en-US" sz="2000" b="1" dirty="0" smtClean="0"/>
                  <a:t>f</a:t>
                </a:r>
                <a:r>
                  <a:rPr lang="en-US" sz="2000" dirty="0" smtClean="0"/>
                  <a:t>=</a:t>
                </a:r>
                <a:r>
                  <a:rPr lang="en-US" sz="2000" b="1" dirty="0" smtClean="0"/>
                  <a:t>0</a:t>
                </a:r>
                <a:r>
                  <a:rPr lang="en-US" sz="2000" dirty="0" smtClean="0"/>
                  <a:t>  (Homogeneous Ring-LWE)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95468"/>
                <a:ext cx="8915400" cy="2563202"/>
              </a:xfrm>
              <a:prstGeom prst="rect">
                <a:avLst/>
              </a:prstGeom>
              <a:blipFill rotWithShape="1">
                <a:blip r:embed="rId2"/>
                <a:stretch>
                  <a:fillRect l="-752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9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3: NTRU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1280" y="2406236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f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01280" y="3097509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g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68960" y="2751873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a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63040" y="3001474"/>
            <a:ext cx="6912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254240" y="2805688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254240" y="1507582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f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76320" y="1507582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g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9280" y="1507583"/>
            <a:ext cx="525312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- Very small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3680" y="2840391"/>
            <a:ext cx="96768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latin typeface="+mj-lt"/>
              </a:rPr>
              <a:t>mod 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79360" y="2751873"/>
            <a:ext cx="414720" cy="48389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a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63200" y="2751873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latin typeface="+mj-lt"/>
              </a:rPr>
              <a:t>r</a:t>
            </a:r>
          </a:p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7920" y="2751873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23520" y="2751873"/>
            <a:ext cx="414720" cy="48389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dirty="0" smtClean="0">
                <a:latin typeface="+mj-lt"/>
                <a:ea typeface="MS Gothic" pitchFamily="49" charset="-128"/>
              </a:rPr>
              <a:t>e</a:t>
            </a:r>
            <a:endParaRPr lang="en-US" sz="2900" dirty="0">
              <a:latin typeface="+mj-lt"/>
              <a:ea typeface="MS Gothic" pitchFamily="49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04320" y="2751873"/>
            <a:ext cx="414720" cy="4838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u</a:t>
            </a:r>
          </a:p>
          <a:p>
            <a:endParaRPr lang="en-US" sz="2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3760" y="2751873"/>
            <a:ext cx="41472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latin typeface="+mj-lt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88160" y="2805688"/>
            <a:ext cx="345600" cy="53003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solidFill>
                  <a:srgbClr val="000000"/>
                </a:solidFill>
                <a:latin typeface="+mj-lt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7360" y="2821000"/>
            <a:ext cx="96768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>
                <a:latin typeface="+mj-lt"/>
              </a:rPr>
              <a:t>mod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8600" y="3962400"/>
                <a:ext cx="8915400" cy="2255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 smtClean="0"/>
              </a:p>
              <a:p>
                <a:r>
                  <a:rPr lang="en-US" sz="2000" dirty="0" smtClean="0"/>
                  <a:t>Any attack on NTRU that does not also break Ring-LWE must use both of these: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The problem is a </a:t>
                </a:r>
                <a:r>
                  <a:rPr lang="en-US" sz="2000" i="1" dirty="0" smtClean="0"/>
                  <a:t>homogeneous</a:t>
                </a:r>
                <a:r>
                  <a:rPr lang="en-US" sz="2000" dirty="0" smtClean="0"/>
                  <a:t> version of Ring-LWE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b="1" dirty="0"/>
                  <a:t>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dirty="0"/>
                  <a:t> and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b="1" dirty="0"/>
                  <a:t>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 </a:t>
                </a:r>
                <a:r>
                  <a:rPr lang="en-US" sz="2000" dirty="0"/>
                  <a:t>are  &lt;&lt;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endParaRPr lang="en-US" sz="2000" i="1" dirty="0" smtClean="0"/>
              </a:p>
              <a:p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Reasonable to assume that any attack on NTRU would also apply to Ring-LWE</a:t>
                </a: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400"/>
                <a:ext cx="8915400" cy="2255426"/>
              </a:xfrm>
              <a:prstGeom prst="rect">
                <a:avLst/>
              </a:prstGeom>
              <a:blipFill rotWithShape="0">
                <a:blip r:embed="rId2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2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336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404040"/>
                </a:solidFill>
                <a:latin typeface="Georgia" panose="02040502050405020303" pitchFamily="18" charset="0"/>
              </a:rPr>
              <a:t>“It </a:t>
            </a:r>
            <a:r>
              <a:rPr lang="en-GB" sz="3600" dirty="0" smtClean="0">
                <a:solidFill>
                  <a:srgbClr val="404040"/>
                </a:solidFill>
                <a:latin typeface="Georgia" panose="02040502050405020303" pitchFamily="18" charset="0"/>
              </a:rPr>
              <a:t>isn’t </a:t>
            </a:r>
            <a:r>
              <a:rPr lang="en-GB" sz="3600" dirty="0">
                <a:solidFill>
                  <a:srgbClr val="404040"/>
                </a:solidFill>
                <a:latin typeface="Georgia" panose="02040502050405020303" pitchFamily="18" charset="0"/>
              </a:rPr>
              <a:t>what you don’t know that gets you into trouble. It’s what you know for sure that just </a:t>
            </a:r>
            <a:r>
              <a:rPr lang="en-GB" sz="3600" dirty="0" smtClean="0">
                <a:solidFill>
                  <a:srgbClr val="404040"/>
                </a:solidFill>
                <a:latin typeface="Georgia" panose="02040502050405020303" pitchFamily="18" charset="0"/>
              </a:rPr>
              <a:t>isn’t </a:t>
            </a:r>
            <a:r>
              <a:rPr lang="en-GB" sz="3600" dirty="0">
                <a:solidFill>
                  <a:srgbClr val="404040"/>
                </a:solidFill>
                <a:latin typeface="Georgia" panose="02040502050405020303" pitchFamily="18" charset="0"/>
              </a:rPr>
              <a:t>so.”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267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- Mark Twain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NTRU [ABD ’16, CJL ‘16]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620000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R=Z[x]/(x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+1) </a:t>
            </a:r>
          </a:p>
          <a:p>
            <a:pPr algn="ctr"/>
            <a:endParaRPr lang="en-US" dirty="0"/>
          </a:p>
          <a:p>
            <a:r>
              <a:rPr lang="en-US" sz="2400" dirty="0" smtClean="0"/>
              <a:t>For any d | n,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Subring of R: {a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+a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d</a:t>
            </a:r>
            <a:r>
              <a:rPr lang="en-US" sz="2400" dirty="0" smtClean="0"/>
              <a:t>+a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2d</a:t>
            </a:r>
            <a:r>
              <a:rPr lang="en-US" sz="2400" dirty="0" smtClean="0"/>
              <a:t>+ … + a</a:t>
            </a:r>
            <a:r>
              <a:rPr lang="en-US" sz="2400" baseline="-25000" dirty="0" smtClean="0"/>
              <a:t>n/d-1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n-d</a:t>
            </a:r>
            <a:r>
              <a:rPr lang="en-US" sz="2400" dirty="0" smtClean="0"/>
              <a:t> :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in Z, same operations as R}</a:t>
            </a:r>
          </a:p>
          <a:p>
            <a:endParaRPr lang="en-US" sz="2400" dirty="0" smtClean="0"/>
          </a:p>
          <a:p>
            <a:r>
              <a:rPr lang="en-US" sz="2400" dirty="0" smtClean="0"/>
              <a:t>Such subrings of R are isomorphic to R’=Z[x]/(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n</a:t>
            </a:r>
            <a:r>
              <a:rPr lang="en-US" sz="2400" baseline="30000" dirty="0" smtClean="0"/>
              <a:t>/d</a:t>
            </a:r>
            <a:r>
              <a:rPr lang="en-US" sz="2400" dirty="0" smtClean="0"/>
              <a:t>+1)</a:t>
            </a:r>
          </a:p>
          <a:p>
            <a:endParaRPr lang="en-US" sz="2400" dirty="0"/>
          </a:p>
          <a:p>
            <a:r>
              <a:rPr lang="en-US" sz="2400" dirty="0" smtClean="0"/>
              <a:t>The algebraic norm  N: R </a:t>
            </a:r>
            <a:r>
              <a:rPr lang="en-US" sz="2400" dirty="0" smtClean="0">
                <a:sym typeface="Wingdings" panose="05000000000000000000" pitchFamily="2" charset="2"/>
              </a:rPr>
              <a:t> R’  has the following properties: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For </a:t>
            </a:r>
            <a:r>
              <a:rPr lang="en-US" sz="2400" dirty="0" err="1" smtClean="0"/>
              <a:t>s,t</a:t>
            </a:r>
            <a:r>
              <a:rPr lang="en-US" sz="2400" dirty="0" smtClean="0"/>
              <a:t> in R, N(</a:t>
            </a:r>
            <a:r>
              <a:rPr lang="en-US" sz="2400" b="1" dirty="0" smtClean="0"/>
              <a:t>s</a:t>
            </a:r>
            <a:r>
              <a:rPr lang="en-US" sz="2400" dirty="0" smtClean="0"/>
              <a:t>)N(</a:t>
            </a:r>
            <a:r>
              <a:rPr lang="en-US" sz="2400" b="1" dirty="0" smtClean="0"/>
              <a:t>t</a:t>
            </a:r>
            <a:r>
              <a:rPr lang="en-US" sz="2400" dirty="0" smtClean="0"/>
              <a:t>)=N(</a:t>
            </a:r>
            <a:r>
              <a:rPr lang="en-US" sz="2400" b="1" dirty="0" err="1" smtClean="0"/>
              <a:t>st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400" dirty="0" smtClean="0"/>
              <a:t>N(</a:t>
            </a:r>
            <a:r>
              <a:rPr lang="en-US" sz="2400" b="1" dirty="0" smtClean="0"/>
              <a:t>s</a:t>
            </a:r>
            <a:r>
              <a:rPr lang="en-US" sz="2400" dirty="0" smtClean="0"/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400" dirty="0" smtClean="0"/>
              <a:t>&lt;(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400" b="1" dirty="0" smtClean="0"/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||∙</a:t>
            </a:r>
            <a:r>
              <a:rPr lang="en-US" sz="2400" dirty="0" smtClean="0"/>
              <a:t>poly(n))</a:t>
            </a:r>
            <a:r>
              <a:rPr lang="en-US" sz="2400" baseline="30000" dirty="0" smtClean="0"/>
              <a:t>d</a:t>
            </a:r>
          </a:p>
          <a:p>
            <a:pPr marL="457200" indent="-457200">
              <a:buFont typeface="+mj-lt"/>
              <a:buAutoNum type="arabicPeriod"/>
            </a:pPr>
            <a:endParaRPr lang="en-US" sz="2000" baseline="30000" dirty="0"/>
          </a:p>
          <a:p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6000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NTRU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Idea for attacking NTRU. </a:t>
            </a:r>
          </a:p>
          <a:p>
            <a:pPr marL="0" indent="0">
              <a:buNone/>
            </a:pPr>
            <a:r>
              <a:rPr lang="en-US" sz="2800" b="1" dirty="0"/>
              <a:t>a</a:t>
            </a:r>
            <a:r>
              <a:rPr lang="en-US" sz="2800" dirty="0"/>
              <a:t>=</a:t>
            </a:r>
            <a:r>
              <a:rPr lang="en-US" sz="2800" b="1" dirty="0"/>
              <a:t>f</a:t>
            </a:r>
            <a:r>
              <a:rPr lang="en-US" sz="2800" dirty="0"/>
              <a:t>/</a:t>
            </a:r>
            <a:r>
              <a:rPr lang="en-US" sz="2800" b="1" dirty="0"/>
              <a:t>g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 N(</a:t>
            </a:r>
            <a:r>
              <a:rPr lang="en-US" sz="2800" b="1" dirty="0">
                <a:sym typeface="Wingdings" panose="05000000000000000000" pitchFamily="2" charset="2"/>
              </a:rPr>
              <a:t>a</a:t>
            </a:r>
            <a:r>
              <a:rPr lang="en-US" sz="2800" dirty="0">
                <a:sym typeface="Wingdings" panose="05000000000000000000" pitchFamily="2" charset="2"/>
              </a:rPr>
              <a:t>)N(</a:t>
            </a:r>
            <a:r>
              <a:rPr lang="en-US" sz="2800" b="1" dirty="0">
                <a:sym typeface="Wingdings" panose="05000000000000000000" pitchFamily="2" charset="2"/>
              </a:rPr>
              <a:t>g</a:t>
            </a:r>
            <a:r>
              <a:rPr lang="en-US" sz="2800" dirty="0">
                <a:sym typeface="Wingdings" panose="05000000000000000000" pitchFamily="2" charset="2"/>
              </a:rPr>
              <a:t>)-N(</a:t>
            </a:r>
            <a:r>
              <a:rPr lang="en-US" sz="2800" b="1" dirty="0">
                <a:sym typeface="Wingdings" panose="05000000000000000000" pitchFamily="2" charset="2"/>
              </a:rPr>
              <a:t>f</a:t>
            </a:r>
            <a:r>
              <a:rPr lang="en-US" sz="2800" dirty="0">
                <a:sym typeface="Wingdings" panose="05000000000000000000" pitchFamily="2" charset="2"/>
              </a:rPr>
              <a:t>)=</a:t>
            </a:r>
            <a:r>
              <a:rPr lang="en-US" sz="2800" dirty="0" smtClean="0">
                <a:sym typeface="Wingdings" panose="05000000000000000000" pitchFamily="2" charset="2"/>
              </a:rPr>
              <a:t>0 mod p</a:t>
            </a: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Lattice </a:t>
            </a:r>
            <a:r>
              <a:rPr lang="en-US" sz="2800" dirty="0">
                <a:sym typeface="Wingdings" panose="05000000000000000000" pitchFamily="2" charset="2"/>
              </a:rPr>
              <a:t>of dimension 2n/d 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L={(</a:t>
            </a:r>
            <a:r>
              <a:rPr lang="en-US" sz="2800" b="1" dirty="0" err="1" smtClean="0">
                <a:sym typeface="Wingdings" panose="05000000000000000000" pitchFamily="2" charset="2"/>
              </a:rPr>
              <a:t>g</a:t>
            </a:r>
            <a:r>
              <a:rPr lang="en-US" sz="2800" dirty="0" err="1" smtClean="0">
                <a:sym typeface="Wingdings" panose="05000000000000000000" pitchFamily="2" charset="2"/>
              </a:rPr>
              <a:t>’,</a:t>
            </a:r>
            <a:r>
              <a:rPr lang="en-US" sz="2800" b="1" dirty="0" err="1" smtClean="0">
                <a:sym typeface="Wingdings" panose="05000000000000000000" pitchFamily="2" charset="2"/>
              </a:rPr>
              <a:t>f</a:t>
            </a:r>
            <a:r>
              <a:rPr lang="en-US" sz="2800" dirty="0" smtClean="0">
                <a:sym typeface="Wingdings" panose="05000000000000000000" pitchFamily="2" charset="2"/>
              </a:rPr>
              <a:t>’) </a:t>
            </a:r>
            <a:r>
              <a:rPr lang="en-US" sz="2800" dirty="0">
                <a:sym typeface="Wingdings" panose="05000000000000000000" pitchFamily="2" charset="2"/>
              </a:rPr>
              <a:t>: N(</a:t>
            </a:r>
            <a:r>
              <a:rPr lang="en-US" sz="2800" b="1" dirty="0">
                <a:sym typeface="Wingdings" panose="05000000000000000000" pitchFamily="2" charset="2"/>
              </a:rPr>
              <a:t>a</a:t>
            </a:r>
            <a:r>
              <a:rPr lang="en-US" sz="2800" dirty="0">
                <a:sym typeface="Wingdings" panose="05000000000000000000" pitchFamily="2" charset="2"/>
              </a:rPr>
              <a:t>)</a:t>
            </a:r>
            <a:r>
              <a:rPr lang="en-US" sz="2800" b="1" dirty="0">
                <a:sym typeface="Wingdings" panose="05000000000000000000" pitchFamily="2" charset="2"/>
              </a:rPr>
              <a:t>g</a:t>
            </a:r>
            <a:r>
              <a:rPr lang="en-US" sz="2800" dirty="0">
                <a:sym typeface="Wingdings" panose="05000000000000000000" pitchFamily="2" charset="2"/>
              </a:rPr>
              <a:t>’-</a:t>
            </a:r>
            <a:r>
              <a:rPr lang="en-US" sz="2800" b="1" dirty="0">
                <a:sym typeface="Wingdings" panose="05000000000000000000" pitchFamily="2" charset="2"/>
              </a:rPr>
              <a:t>f</a:t>
            </a:r>
            <a:r>
              <a:rPr lang="en-US" sz="2800" dirty="0">
                <a:sym typeface="Wingdings" panose="05000000000000000000" pitchFamily="2" charset="2"/>
              </a:rPr>
              <a:t>’=</a:t>
            </a:r>
            <a:r>
              <a:rPr lang="en-US" sz="2800" dirty="0" smtClean="0">
                <a:sym typeface="Wingdings" panose="05000000000000000000" pitchFamily="2" charset="2"/>
              </a:rPr>
              <a:t>0 mod p}  </a:t>
            </a: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Find a short </a:t>
            </a:r>
            <a:r>
              <a:rPr lang="en-US" sz="2800" dirty="0">
                <a:sym typeface="Wingdings" panose="05000000000000000000" pitchFamily="2" charset="2"/>
              </a:rPr>
              <a:t>vector in this lattice – 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||</a:t>
            </a:r>
            <a:r>
              <a:rPr lang="en-US" sz="2800" dirty="0">
                <a:sym typeface="Wingdings" panose="05000000000000000000" pitchFamily="2" charset="2"/>
              </a:rPr>
              <a:t>(</a:t>
            </a:r>
            <a:r>
              <a:rPr lang="en-US" sz="2800" dirty="0" smtClean="0">
                <a:sym typeface="Wingdings" panose="05000000000000000000" pitchFamily="2" charset="2"/>
              </a:rPr>
              <a:t>N(</a:t>
            </a:r>
            <a:r>
              <a:rPr lang="en-US" sz="2800" b="1" dirty="0" smtClean="0">
                <a:sym typeface="Wingdings" panose="05000000000000000000" pitchFamily="2" charset="2"/>
              </a:rPr>
              <a:t>g</a:t>
            </a:r>
            <a:r>
              <a:rPr lang="en-US" sz="2800" dirty="0" smtClean="0">
                <a:sym typeface="Wingdings" panose="05000000000000000000" pitchFamily="2" charset="2"/>
              </a:rPr>
              <a:t>),-N(</a:t>
            </a:r>
            <a:r>
              <a:rPr lang="en-US" sz="2800" b="1" dirty="0" smtClean="0">
                <a:sym typeface="Wingdings" panose="05000000000000000000" pitchFamily="2" charset="2"/>
              </a:rPr>
              <a:t>f</a:t>
            </a:r>
            <a:r>
              <a:rPr lang="en-US" sz="2800" dirty="0" smtClean="0">
                <a:sym typeface="Wingdings" panose="05000000000000000000" pitchFamily="2" charset="2"/>
              </a:rPr>
              <a:t>))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||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is small, the solution will be a multiple of it.  </a:t>
            </a:r>
            <a:r>
              <a:rPr lang="en-US" sz="2800" dirty="0" smtClean="0">
                <a:sym typeface="Wingdings" panose="05000000000000000000" pitchFamily="2" charset="2"/>
              </a:rPr>
              <a:t>Then </a:t>
            </a:r>
            <a:r>
              <a:rPr lang="en-US" sz="2800" dirty="0">
                <a:sym typeface="Wingdings" panose="05000000000000000000" pitchFamily="2" charset="2"/>
              </a:rPr>
              <a:t>lift </a:t>
            </a:r>
            <a:r>
              <a:rPr lang="en-US" sz="2800" dirty="0" smtClean="0">
                <a:sym typeface="Wingdings" panose="05000000000000000000" pitchFamily="2" charset="2"/>
              </a:rPr>
              <a:t>up to find (</a:t>
            </a:r>
            <a:r>
              <a:rPr lang="en-US" sz="2800" b="1" dirty="0" err="1" smtClean="0">
                <a:sym typeface="Wingdings" panose="05000000000000000000" pitchFamily="2" charset="2"/>
              </a:rPr>
              <a:t>g</a:t>
            </a:r>
            <a:r>
              <a:rPr lang="en-US" sz="2800" dirty="0" err="1" smtClean="0">
                <a:sym typeface="Wingdings" panose="05000000000000000000" pitchFamily="2" charset="2"/>
              </a:rPr>
              <a:t>,</a:t>
            </a:r>
            <a:r>
              <a:rPr lang="en-US" sz="2800" b="1" dirty="0" err="1" smtClean="0">
                <a:sym typeface="Wingdings" panose="05000000000000000000" pitchFamily="2" charset="2"/>
              </a:rPr>
              <a:t>f</a:t>
            </a:r>
            <a:r>
              <a:rPr lang="en-US" sz="2800" dirty="0" smtClean="0">
                <a:sym typeface="Wingdings" panose="05000000000000000000" pitchFamily="2" charset="2"/>
              </a:rPr>
              <a:t>).</a:t>
            </a: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98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the Attack Work for Ring-LWE?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534400" cy="114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Any attack on NTRU that does not also break Ring-LWE must use both of these: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problem is a </a:t>
            </a:r>
            <a:r>
              <a:rPr lang="en-US" sz="2000" i="1" dirty="0"/>
              <a:t>homogeneous</a:t>
            </a:r>
            <a:r>
              <a:rPr lang="en-US" sz="2000" dirty="0"/>
              <a:t> version of </a:t>
            </a:r>
            <a:r>
              <a:rPr lang="en-US" sz="2000" dirty="0" smtClean="0"/>
              <a:t>Ring-LWE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How is homogeneity used?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NTRU</a:t>
            </a:r>
          </a:p>
          <a:p>
            <a:endParaRPr lang="en-US" sz="2000" u="sng" dirty="0"/>
          </a:p>
          <a:p>
            <a:r>
              <a:rPr lang="en-US" sz="2000" b="1" dirty="0" smtClean="0"/>
              <a:t>ag</a:t>
            </a:r>
            <a:r>
              <a:rPr lang="en-US" sz="2000" dirty="0" smtClean="0"/>
              <a:t>-</a:t>
            </a:r>
            <a:r>
              <a:rPr lang="en-US" sz="2000" b="1" dirty="0" smtClean="0"/>
              <a:t>f</a:t>
            </a:r>
            <a:r>
              <a:rPr lang="en-US" sz="2000" dirty="0" smtClean="0"/>
              <a:t>=0 </a:t>
            </a:r>
            <a:r>
              <a:rPr lang="en-US" sz="2000" dirty="0" smtClean="0">
                <a:sym typeface="Wingdings" panose="05000000000000000000" pitchFamily="2" charset="2"/>
              </a:rPr>
              <a:t> N(</a:t>
            </a:r>
            <a:r>
              <a:rPr lang="en-US" sz="2000" b="1" dirty="0" smtClean="0"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sym typeface="Wingdings" panose="05000000000000000000" pitchFamily="2" charset="2"/>
              </a:rPr>
              <a:t>)N(</a:t>
            </a:r>
            <a:r>
              <a:rPr lang="en-US" sz="2000" b="1" dirty="0" smtClean="0">
                <a:sym typeface="Wingdings" panose="05000000000000000000" pitchFamily="2" charset="2"/>
              </a:rPr>
              <a:t>g</a:t>
            </a:r>
            <a:r>
              <a:rPr lang="en-US" sz="2000" dirty="0" smtClean="0">
                <a:sym typeface="Wingdings" panose="05000000000000000000" pitchFamily="2" charset="2"/>
              </a:rPr>
              <a:t>)-N(</a:t>
            </a:r>
            <a:r>
              <a:rPr lang="en-US" sz="2000" b="1" dirty="0" smtClean="0">
                <a:sym typeface="Wingdings" panose="05000000000000000000" pitchFamily="2" charset="2"/>
              </a:rPr>
              <a:t>f</a:t>
            </a:r>
            <a:r>
              <a:rPr lang="en-US" sz="2000" dirty="0" smtClean="0">
                <a:sym typeface="Wingdings" panose="05000000000000000000" pitchFamily="2" charset="2"/>
              </a:rPr>
              <a:t>)=0 mod p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Can hope that (N(g),-N(f)) is a short vector in L.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297180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Ring-LWE</a:t>
            </a:r>
          </a:p>
          <a:p>
            <a:endParaRPr lang="en-US" sz="2000" u="sng" dirty="0"/>
          </a:p>
          <a:p>
            <a:r>
              <a:rPr lang="en-US" sz="2000" b="1" dirty="0" err="1" smtClean="0"/>
              <a:t>as</a:t>
            </a:r>
            <a:r>
              <a:rPr lang="en-US" sz="2000" dirty="0" err="1" smtClean="0"/>
              <a:t>+</a:t>
            </a:r>
            <a:r>
              <a:rPr lang="en-US" sz="2000" b="1" dirty="0" err="1" smtClean="0"/>
              <a:t>e</a:t>
            </a:r>
            <a:r>
              <a:rPr lang="en-US" sz="2000" dirty="0" smtClean="0"/>
              <a:t>=</a:t>
            </a:r>
            <a:r>
              <a:rPr lang="en-US" sz="2000" b="1" dirty="0" smtClean="0"/>
              <a:t>b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 N(</a:t>
            </a:r>
            <a:r>
              <a:rPr lang="en-US" sz="2000" b="1" dirty="0" smtClean="0"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sym typeface="Wingdings" panose="05000000000000000000" pitchFamily="2" charset="2"/>
              </a:rPr>
              <a:t>)N(</a:t>
            </a:r>
            <a:r>
              <a:rPr lang="en-US" sz="2000" b="1" dirty="0" smtClean="0"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ym typeface="Wingdings" panose="05000000000000000000" pitchFamily="2" charset="2"/>
              </a:rPr>
              <a:t>)-N(</a:t>
            </a:r>
            <a:r>
              <a:rPr lang="en-US" sz="2000" b="1" dirty="0" smtClean="0">
                <a:sym typeface="Wingdings" panose="05000000000000000000" pitchFamily="2" charset="2"/>
              </a:rPr>
              <a:t>b</a:t>
            </a:r>
            <a:r>
              <a:rPr lang="en-US" sz="2000" dirty="0" smtClean="0">
                <a:sym typeface="Wingdings" panose="05000000000000000000" pitchFamily="2" charset="2"/>
              </a:rPr>
              <a:t>-</a:t>
            </a:r>
            <a:r>
              <a:rPr lang="en-US" sz="2000" b="1" dirty="0" smtClean="0">
                <a:sym typeface="Wingdings" panose="05000000000000000000" pitchFamily="2" charset="2"/>
              </a:rPr>
              <a:t>e</a:t>
            </a:r>
            <a:r>
              <a:rPr lang="en-US" sz="2000" dirty="0" smtClean="0">
                <a:sym typeface="Wingdings" panose="05000000000000000000" pitchFamily="2" charset="2"/>
              </a:rPr>
              <a:t>)=0 mod p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(N(</a:t>
            </a:r>
            <a:r>
              <a:rPr lang="en-US" sz="2000" b="1" dirty="0" smtClean="0"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ym typeface="Wingdings" panose="05000000000000000000" pitchFamily="2" charset="2"/>
              </a:rPr>
              <a:t>),N(</a:t>
            </a:r>
            <a:r>
              <a:rPr lang="en-US" sz="2000" b="1" dirty="0" smtClean="0">
                <a:sym typeface="Wingdings" panose="05000000000000000000" pitchFamily="2" charset="2"/>
              </a:rPr>
              <a:t>b</a:t>
            </a:r>
            <a:r>
              <a:rPr lang="en-US" sz="2000" dirty="0" smtClean="0">
                <a:sym typeface="Wingdings" panose="05000000000000000000" pitchFamily="2" charset="2"/>
              </a:rPr>
              <a:t>-</a:t>
            </a:r>
            <a:r>
              <a:rPr lang="en-US" sz="2000" b="1" dirty="0" smtClean="0">
                <a:sym typeface="Wingdings" panose="05000000000000000000" pitchFamily="2" charset="2"/>
              </a:rPr>
              <a:t>e</a:t>
            </a:r>
            <a:r>
              <a:rPr lang="en-US" sz="2000" dirty="0" smtClean="0">
                <a:sym typeface="Wingdings" panose="05000000000000000000" pitchFamily="2" charset="2"/>
              </a:rPr>
              <a:t>)) is not a short vector in L.  It’s unclear how one could find such a vector.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5181600"/>
                <a:ext cx="8077200" cy="1648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2.     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b="1" dirty="0" smtClean="0"/>
                  <a:t>f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and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b="1" dirty="0" smtClean="0"/>
                  <a:t>g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 </a:t>
                </a:r>
                <a:r>
                  <a:rPr lang="en-US" sz="2000" dirty="0"/>
                  <a:t>are  &lt;&lt;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	How is the size of </a:t>
                </a:r>
                <a:r>
                  <a:rPr lang="en-US" sz="2000" b="1" dirty="0" err="1" smtClean="0"/>
                  <a:t>f</a:t>
                </a:r>
                <a:r>
                  <a:rPr lang="en-US" sz="2000" dirty="0" err="1" smtClean="0"/>
                  <a:t>,</a:t>
                </a:r>
                <a:r>
                  <a:rPr lang="en-US" sz="2000" b="1" dirty="0" err="1" smtClean="0"/>
                  <a:t>g</a:t>
                </a:r>
                <a:r>
                  <a:rPr lang="en-US" sz="2000" dirty="0" smtClean="0"/>
                  <a:t> used?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 smtClean="0"/>
                  <a:t>If </a:t>
                </a:r>
                <a:r>
                  <a:rPr lang="en-US" sz="2000" b="1" dirty="0" err="1" smtClean="0"/>
                  <a:t>f</a:t>
                </a:r>
                <a:r>
                  <a:rPr lang="en-US" sz="2000" dirty="0" err="1" smtClean="0"/>
                  <a:t>,</a:t>
                </a:r>
                <a:r>
                  <a:rPr lang="en-US" sz="2000" b="1" dirty="0" err="1" smtClean="0"/>
                  <a:t>g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≈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sz="2000" dirty="0" smtClean="0"/>
                  <a:t>, then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dirty="0" smtClean="0"/>
                  <a:t>N(</a:t>
                </a:r>
                <a:r>
                  <a:rPr lang="en-US" sz="2000" b="1" dirty="0" smtClean="0"/>
                  <a:t>f</a:t>
                </a:r>
                <a:r>
                  <a:rPr lang="en-US" sz="2000" dirty="0" smtClean="0"/>
                  <a:t>)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dirty="0" smtClean="0"/>
                  <a:t>&lt;(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b="1" dirty="0" smtClean="0"/>
                  <a:t>f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en-US" sz="2000" dirty="0"/>
                  <a:t>poly(n))</a:t>
                </a:r>
                <a:r>
                  <a:rPr lang="en-US" sz="2000" baseline="30000" dirty="0" smtClean="0"/>
                  <a:t>d</a:t>
                </a:r>
                <a:r>
                  <a:rPr lang="en-US" sz="2000" dirty="0" smtClean="0"/>
                  <a:t> &lt;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en-US" sz="2000" dirty="0"/>
                  <a:t>poly(n</a:t>
                </a:r>
                <a:r>
                  <a:rPr lang="en-US" sz="2000" dirty="0" smtClean="0"/>
                  <a:t>))</a:t>
                </a:r>
                <a:r>
                  <a:rPr lang="en-US" sz="2000" baseline="30000" dirty="0" smtClean="0"/>
                  <a:t>2 </a:t>
                </a:r>
                <a:r>
                  <a:rPr lang="en-US" sz="2000" dirty="0" smtClean="0"/>
                  <a:t>&lt; p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 </a:t>
                </a:r>
                <a:r>
                  <a:rPr lang="en-US" sz="2000" dirty="0" smtClean="0"/>
                  <a:t>poly(n))</a:t>
                </a:r>
              </a:p>
              <a:p>
                <a:pPr lvl="1"/>
                <a:r>
                  <a:rPr lang="en-US" sz="2000" dirty="0" smtClean="0"/>
                  <a:t>This is a meaningless bound if we want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000" dirty="0"/>
                  <a:t>N(</a:t>
                </a:r>
                <a:r>
                  <a:rPr lang="en-US" sz="2000" b="1" dirty="0"/>
                  <a:t>f</a:t>
                </a:r>
                <a:r>
                  <a:rPr lang="en-US" sz="2000" dirty="0" smtClean="0"/>
                  <a:t>)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 </a:t>
                </a:r>
                <a:r>
                  <a:rPr lang="en-US" sz="2000" dirty="0" smtClean="0">
                    <a:latin typeface="+mj-lt"/>
                    <a:cs typeface="Times New Roman" panose="02020603050405020304" pitchFamily="18" charset="0"/>
                  </a:rPr>
                  <a:t>to be small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81600"/>
                <a:ext cx="8077200" cy="1648528"/>
              </a:xfrm>
              <a:prstGeom prst="rect">
                <a:avLst/>
              </a:prstGeom>
              <a:blipFill rotWithShape="0">
                <a:blip r:embed="rId2"/>
                <a:stretch>
                  <a:fillRect l="-755" t="-1852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7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Knapsack Problem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47900" y="2438400"/>
            <a:ext cx="3048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2438400"/>
            <a:ext cx="3048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05300" y="2438400"/>
            <a:ext cx="3048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313003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314880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29100" y="313003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/>
              <a:t>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90900" y="288553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600700" y="2438400"/>
            <a:ext cx="3048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2600" y="314880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10300" y="3148807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q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48006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t=</a:t>
            </a:r>
            <a:r>
              <a:rPr lang="el-GR" sz="2800" b="1" dirty="0" smtClean="0">
                <a:cs typeface="Times New Roman"/>
              </a:rPr>
              <a:t>Σ</a:t>
            </a:r>
            <a:r>
              <a:rPr lang="en-US" sz="2800" b="1" dirty="0" err="1" smtClean="0">
                <a:cs typeface="Times New Roman"/>
              </a:rPr>
              <a:t>a</a:t>
            </a:r>
            <a:r>
              <a:rPr lang="en-US" sz="2800" b="1" baseline="-25000" dirty="0" err="1" smtClean="0">
                <a:cs typeface="Times New Roman"/>
              </a:rPr>
              <a:t>i</a:t>
            </a:r>
            <a:r>
              <a:rPr lang="en-US" sz="2800" b="1" dirty="0" err="1" smtClean="0">
                <a:cs typeface="Times New Roman"/>
              </a:rPr>
              <a:t>x</a:t>
            </a:r>
            <a:r>
              <a:rPr lang="en-US" sz="2800" b="1" baseline="-25000" dirty="0" err="1" smtClean="0">
                <a:cs typeface="Times New Roman"/>
              </a:rPr>
              <a:t>i</a:t>
            </a:r>
            <a:r>
              <a:rPr lang="en-US" sz="2800" b="1" dirty="0" smtClean="0">
                <a:cs typeface="Times New Roman"/>
              </a:rPr>
              <a:t>  mod q          x</a:t>
            </a:r>
            <a:r>
              <a:rPr lang="en-US" sz="2800" b="1" baseline="-25000" dirty="0" smtClean="0">
                <a:cs typeface="Times New Roman"/>
              </a:rPr>
              <a:t>i</a:t>
            </a:r>
            <a:r>
              <a:rPr lang="en-US" sz="2800" b="1" dirty="0" smtClean="0">
                <a:cs typeface="Times New Roman"/>
              </a:rPr>
              <a:t> in {0,1}</a:t>
            </a:r>
          </a:p>
          <a:p>
            <a:pPr algn="ctr"/>
            <a:endParaRPr lang="en-US" sz="28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Find x</a:t>
            </a:r>
            <a:r>
              <a:rPr lang="en-US" sz="2800" b="1" baseline="-25000" dirty="0" smtClean="0">
                <a:cs typeface="Times New Roman"/>
              </a:rPr>
              <a:t>i</a:t>
            </a:r>
            <a:endParaRPr lang="en-US" sz="2800" b="1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96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</a:t>
            </a:r>
            <a:r>
              <a:rPr lang="en-US" dirty="0" smtClean="0"/>
              <a:t>Takeaways from Case Study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Proofs are magical!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Everything that has a worst-case hardness 	proof is secure</a:t>
            </a:r>
            <a:r>
              <a:rPr lang="en-US" sz="2800" dirty="0"/>
              <a:t> </a:t>
            </a:r>
            <a:r>
              <a:rPr lang="en-US" sz="2800" dirty="0" smtClean="0"/>
              <a:t>and will remain secure.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The fact that similar schemes without proofs 	get broken is further evidence of this.</a:t>
            </a:r>
          </a:p>
          <a:p>
            <a:pPr marL="0" indent="0">
              <a:buNone/>
            </a:pPr>
            <a:r>
              <a:rPr lang="en-US" sz="2800" dirty="0" smtClean="0"/>
              <a:t>			</a:t>
            </a:r>
            <a:r>
              <a:rPr lang="en-US" sz="2800" dirty="0"/>
              <a:t>	</a:t>
            </a:r>
            <a:r>
              <a:rPr lang="en-US" sz="2800" dirty="0" smtClean="0"/>
              <a:t>or …</a:t>
            </a:r>
            <a:endParaRPr lang="en-US" sz="2800" dirty="0"/>
          </a:p>
          <a:p>
            <a:pPr marL="514350" indent="-514350">
              <a:buAutoNum type="arabicPeriod" startAt="2"/>
            </a:pPr>
            <a:r>
              <a:rPr lang="en-US" sz="2800" dirty="0" smtClean="0"/>
              <a:t>Chinks in the armor have been found. 	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Breaking schemes with proofs is a deeper 	result – need more time for that.  And besides, 	why should the worst-case problems be hard?</a:t>
            </a:r>
          </a:p>
        </p:txBody>
      </p:sp>
    </p:spTree>
    <p:extLst>
      <p:ext uri="{BB962C8B-B14F-4D97-AF65-F5344CB8AC3E}">
        <p14:creationId xmlns:p14="http://schemas.microsoft.com/office/powerpoint/2010/main" val="275994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Scenarios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4879130"/>
                  </p:ext>
                </p:extLst>
              </p:nvPr>
            </p:nvGraphicFramePr>
            <p:xfrm>
              <a:off x="228601" y="1325880"/>
              <a:ext cx="8686800" cy="484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6599"/>
                    <a:gridCol w="1600200"/>
                    <a:gridCol w="1981200"/>
                    <a:gridCol w="1828801"/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Scenario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Basic Schemes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Advanced Schemes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Is life simple?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Ring-LWE is </a:t>
                          </a:r>
                          <a:r>
                            <a:rPr lang="en-US" dirty="0" err="1" smtClean="0"/>
                            <a:t>exp</a:t>
                          </a:r>
                          <a:r>
                            <a:rPr lang="en-US" dirty="0" smtClean="0"/>
                            <a:t>(n)-hard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Small Keys</a:t>
                          </a:r>
                        </a:p>
                        <a:p>
                          <a:r>
                            <a:rPr lang="en-US" dirty="0" smtClean="0"/>
                            <a:t>Small Outputs</a:t>
                          </a:r>
                        </a:p>
                        <a:p>
                          <a:r>
                            <a:rPr lang="en-US" dirty="0" smtClean="0"/>
                            <a:t>Very Fast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Could be efficient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 (Use Ring-LWE)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Hardness of Ring-LWE depends on the ring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Small</a:t>
                          </a:r>
                          <a:r>
                            <a:rPr lang="en-US" baseline="0" dirty="0" smtClean="0"/>
                            <a:t> Keys</a:t>
                          </a:r>
                        </a:p>
                        <a:p>
                          <a:r>
                            <a:rPr lang="en-US" baseline="0" dirty="0" smtClean="0"/>
                            <a:t>Small Outputs</a:t>
                          </a:r>
                        </a:p>
                        <a:p>
                          <a:r>
                            <a:rPr lang="en-US" baseline="0" dirty="0" smtClean="0"/>
                            <a:t>Fast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Could be efficient, but less hope for some schemes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(Have to figure out which rings are hard)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498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Ring-LWE (and NTRU) is hard only when q is not much larger than 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Small Keys</a:t>
                          </a:r>
                        </a:p>
                        <a:p>
                          <a:r>
                            <a:rPr lang="en-US" dirty="0" smtClean="0"/>
                            <a:t>Small Outputs</a:t>
                          </a:r>
                        </a:p>
                        <a:p>
                          <a:r>
                            <a:rPr lang="en-US" dirty="0" smtClean="0"/>
                            <a:t>Fast/Very Fast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Not very efficient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(Using</a:t>
                          </a:r>
                          <a:r>
                            <a:rPr lang="en-US" baseline="0" dirty="0" smtClean="0"/>
                            <a:t> LWE may be better than Ring-LWE for advanced schemes)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Ring-LWE is  &lt; </a:t>
                          </a:r>
                          <a:r>
                            <a:rPr lang="en-US" dirty="0" err="1" smtClean="0"/>
                            <a:t>exp</a:t>
                          </a:r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dirty="0" smtClean="0"/>
                            <a:t>) – hard</a:t>
                          </a:r>
                          <a:endParaRPr lang="en-US" baseline="30000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Large</a:t>
                          </a:r>
                          <a:r>
                            <a:rPr lang="en-US" baseline="0" dirty="0" smtClean="0"/>
                            <a:t> Keys</a:t>
                          </a:r>
                        </a:p>
                        <a:p>
                          <a:r>
                            <a:rPr lang="en-US" baseline="0" dirty="0" smtClean="0"/>
                            <a:t>Small outputs</a:t>
                          </a:r>
                        </a:p>
                        <a:p>
                          <a:r>
                            <a:rPr lang="en-US" baseline="0" dirty="0" smtClean="0"/>
                            <a:t>Quadratic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Not very efficient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 (Always use LWE)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4879130"/>
                  </p:ext>
                </p:extLst>
              </p:nvPr>
            </p:nvGraphicFramePr>
            <p:xfrm>
              <a:off x="228601" y="1325880"/>
              <a:ext cx="8686800" cy="484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6599"/>
                    <a:gridCol w="1600200"/>
                    <a:gridCol w="1981200"/>
                    <a:gridCol w="1828801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Scenario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Basic Schemes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Advanced Schemes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Is life simple?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Ring-LWE is </a:t>
                          </a:r>
                          <a:r>
                            <a:rPr lang="en-US" dirty="0" err="1" smtClean="0"/>
                            <a:t>exp</a:t>
                          </a:r>
                          <a:r>
                            <a:rPr lang="en-US" dirty="0" smtClean="0"/>
                            <a:t>(n)-hard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Small Keys</a:t>
                          </a:r>
                        </a:p>
                        <a:p>
                          <a:r>
                            <a:rPr lang="en-US" dirty="0" smtClean="0"/>
                            <a:t>Small Outputs</a:t>
                          </a:r>
                        </a:p>
                        <a:p>
                          <a:r>
                            <a:rPr lang="en-US" dirty="0" smtClean="0"/>
                            <a:t>Very Fast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Could be efficient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 (Use Ring-LWE)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Hardness of Ring-LWE depends on the ring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Small</a:t>
                          </a:r>
                          <a:r>
                            <a:rPr lang="en-US" baseline="0" dirty="0" smtClean="0"/>
                            <a:t> Keys</a:t>
                          </a:r>
                        </a:p>
                        <a:p>
                          <a:r>
                            <a:rPr lang="en-US" baseline="0" dirty="0" smtClean="0"/>
                            <a:t>Small Outputs</a:t>
                          </a:r>
                        </a:p>
                        <a:p>
                          <a:r>
                            <a:rPr lang="en-US" baseline="0" dirty="0" smtClean="0"/>
                            <a:t>Fast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Could be efficient, but less hope for some schemes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(Have to figure out which rings are hard)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Ring-LWE (and NTRU) is hard only when q is not much larger than 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Small Keys</a:t>
                          </a:r>
                        </a:p>
                        <a:p>
                          <a:r>
                            <a:rPr lang="en-US" dirty="0" smtClean="0"/>
                            <a:t>Small Outputs</a:t>
                          </a:r>
                        </a:p>
                        <a:p>
                          <a:r>
                            <a:rPr lang="en-US" dirty="0" smtClean="0"/>
                            <a:t>Fast/Very Fast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Not very efficient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(Using</a:t>
                          </a:r>
                          <a:r>
                            <a:rPr lang="en-US" baseline="0" dirty="0" smtClean="0"/>
                            <a:t> LWE may be better than Ring-LWE for advanced schemes)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6" t="-434000" r="-16579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Large</a:t>
                          </a:r>
                          <a:r>
                            <a:rPr lang="en-US" baseline="0" dirty="0" smtClean="0"/>
                            <a:t> Keys</a:t>
                          </a:r>
                        </a:p>
                        <a:p>
                          <a:r>
                            <a:rPr lang="en-US" baseline="0" dirty="0" smtClean="0"/>
                            <a:t>Small outputs</a:t>
                          </a:r>
                        </a:p>
                        <a:p>
                          <a:r>
                            <a:rPr lang="en-US" baseline="0" dirty="0" smtClean="0"/>
                            <a:t>Quadratic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Not very efficient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 </a:t>
                          </a:r>
                          <a:r>
                            <a:rPr lang="en-US" dirty="0" smtClean="0"/>
                            <a:t>(Always use </a:t>
                          </a:r>
                          <a:r>
                            <a:rPr lang="en-US" dirty="0" smtClean="0"/>
                            <a:t>LWE)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228600" y="6324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(All scenarios assume that LWE stays </a:t>
            </a:r>
            <a:r>
              <a:rPr lang="en-US" sz="2400" dirty="0" err="1" smtClean="0"/>
              <a:t>exp</a:t>
            </a:r>
            <a:r>
              <a:rPr lang="en-US" sz="2400" dirty="0" smtClean="0"/>
              <a:t>(n)-hard)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15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Recommended Research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algebraic structure of Ring-LWE</a:t>
            </a:r>
          </a:p>
          <a:p>
            <a:pPr marL="914400" lvl="1" indent="-514350"/>
            <a:r>
              <a:rPr lang="en-US" dirty="0" err="1" smtClean="0"/>
              <a:t>Cyclotomic</a:t>
            </a:r>
            <a:r>
              <a:rPr lang="en-US" dirty="0" smtClean="0"/>
              <a:t> rings</a:t>
            </a:r>
          </a:p>
          <a:p>
            <a:pPr marL="914400" lvl="1" indent="-514350"/>
            <a:r>
              <a:rPr lang="en-US" dirty="0" smtClean="0"/>
              <a:t>Some other “natural” rings e.g. Z[x]/(x</a:t>
            </a:r>
            <a:r>
              <a:rPr lang="en-US" baseline="30000" dirty="0" smtClean="0"/>
              <a:t>p</a:t>
            </a:r>
            <a:r>
              <a:rPr lang="en-US" dirty="0" smtClean="0"/>
              <a:t>-x-1)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</a:t>
            </a:r>
            <a:r>
              <a:rPr lang="en-US" b="1" i="1" dirty="0" smtClean="0"/>
              <a:t>Practical</a:t>
            </a:r>
            <a:r>
              <a:rPr lang="en-US" dirty="0" smtClean="0"/>
              <a:t> advanced primitives</a:t>
            </a:r>
          </a:p>
          <a:p>
            <a:pPr marL="914400" lvl="1" indent="-514350"/>
            <a:r>
              <a:rPr lang="en-US" dirty="0" err="1" smtClean="0"/>
              <a:t>Asymptotics</a:t>
            </a:r>
            <a:r>
              <a:rPr lang="en-US" dirty="0" smtClean="0"/>
              <a:t> can be misleading</a:t>
            </a:r>
          </a:p>
          <a:p>
            <a:pPr marL="914400" lvl="1" indent="-514350"/>
            <a:r>
              <a:rPr lang="en-US" dirty="0" smtClean="0"/>
              <a:t>Improve schemes with </a:t>
            </a:r>
            <a:r>
              <a:rPr lang="en-US" b="1" dirty="0" smtClean="0"/>
              <a:t>actual parameters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 Don’t Recommend Working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Efficiency “improvements” of inefficient schemes that ignore the main obstacle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“Enhancing” inefficient schemes with features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 and please, do not use adjectives “efficient”, “practical”,  “real-world”,  “small”, etc.  unless you actually propose concrete parameters … it’s confusing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63782"/>
            <a:ext cx="3530802" cy="53037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Ignoring the Main Obstacle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650861"/>
            <a:ext cx="3886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Getting closer to the edge of this cliff</a:t>
            </a:r>
          </a:p>
          <a:p>
            <a:pPr algn="ctr"/>
            <a:endParaRPr lang="en-US" sz="3200" dirty="0"/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does not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get you closer to </a:t>
            </a:r>
            <a:r>
              <a:rPr lang="en-US" sz="3200" dirty="0" smtClean="0"/>
              <a:t>getting to the 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0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Features to Inefficient Schemes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7056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1816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This is a solar-powered airplane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Flight from Japan to Hawaii took 5 Days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01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 Submission to a Conference on </a:t>
            </a:r>
            <a:br>
              <a:rPr lang="en-US" dirty="0" smtClean="0"/>
            </a:br>
            <a:r>
              <a:rPr lang="en-US" dirty="0" smtClean="0"/>
              <a:t>“Post-Oil Transportation”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Abstract</a:t>
            </a:r>
          </a:p>
          <a:p>
            <a:pPr marL="0" indent="0">
              <a:buNone/>
            </a:pPr>
            <a:r>
              <a:rPr lang="en-US" dirty="0" smtClean="0"/>
              <a:t>In a seminal achievement, André </a:t>
            </a:r>
            <a:r>
              <a:rPr lang="en-US" dirty="0" err="1" smtClean="0"/>
              <a:t>Borschberg</a:t>
            </a:r>
            <a:r>
              <a:rPr lang="en-US" dirty="0"/>
              <a:t> </a:t>
            </a:r>
            <a:r>
              <a:rPr lang="en-US" dirty="0" smtClean="0"/>
              <a:t>constructed a solar plane that flew from Japan to Hawaii in 5 days.  In this work, we construct an equally efficient solar plane that additionally contains a touch-screen video-entertainment  system.  Because </a:t>
            </a:r>
            <a:r>
              <a:rPr lang="en-US" dirty="0" smtClean="0"/>
              <a:t>these devices</a:t>
            </a:r>
            <a:r>
              <a:rPr lang="en-US" dirty="0" smtClean="0"/>
              <a:t> </a:t>
            </a:r>
            <a:r>
              <a:rPr lang="en-US" dirty="0" smtClean="0"/>
              <a:t>are considered essential by today’s flying public, we believe that this is an important step towards the eventual mainstream adaptation of solar aircraft.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2585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This is silly, but happens in cryptography all the time.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70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Lattice cryptography is very promising for basic quantum-safe schemes</a:t>
            </a:r>
          </a:p>
          <a:p>
            <a:endParaRPr lang="en-US" dirty="0"/>
          </a:p>
          <a:p>
            <a:r>
              <a:rPr lang="en-US" dirty="0" smtClean="0"/>
              <a:t>Lattice cryptography is the only approach we know for advanced quantum-safe schemes</a:t>
            </a:r>
          </a:p>
          <a:p>
            <a:endParaRPr lang="en-US" dirty="0"/>
          </a:p>
          <a:p>
            <a:r>
              <a:rPr lang="en-US" dirty="0" smtClean="0"/>
              <a:t>Definitely a topic that is worth researching, especially with NIST announcing a quantum-safe crypto contest</a:t>
            </a:r>
          </a:p>
          <a:p>
            <a:endParaRPr lang="en-US" dirty="0"/>
          </a:p>
          <a:p>
            <a:r>
              <a:rPr lang="en-US" dirty="0" smtClean="0"/>
              <a:t>To build practical schemes, it </a:t>
            </a:r>
            <a:r>
              <a:rPr lang="en-US" dirty="0" smtClean="0"/>
              <a:t>is not enough to just work on “provably-secure” constructions – </a:t>
            </a:r>
            <a:r>
              <a:rPr lang="en-US" dirty="0" smtClean="0"/>
              <a:t>one needs </a:t>
            </a:r>
            <a:r>
              <a:rPr lang="en-US" dirty="0" smtClean="0"/>
              <a:t>to understand the </a:t>
            </a:r>
            <a:r>
              <a:rPr lang="en-US" dirty="0" smtClean="0"/>
              <a:t>underlying </a:t>
            </a:r>
            <a:r>
              <a:rPr lang="en-US" dirty="0" smtClean="0"/>
              <a:t>knapsack problems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133600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B050"/>
                </a:solidFill>
              </a:rPr>
              <a:t>Thank </a:t>
            </a:r>
            <a:r>
              <a:rPr lang="en-US" sz="11500" dirty="0" smtClean="0">
                <a:solidFill>
                  <a:srgbClr val="00B050"/>
                </a:solidFill>
              </a:rPr>
              <a:t>You  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Knapsack Problem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47900" y="2438400"/>
            <a:ext cx="3048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2438400"/>
            <a:ext cx="3048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05300" y="2438400"/>
            <a:ext cx="3048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90900" y="288553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600700" y="2438400"/>
            <a:ext cx="3048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48006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t=</a:t>
            </a:r>
            <a:r>
              <a:rPr lang="el-GR" sz="2800" b="1" dirty="0" smtClean="0">
                <a:cs typeface="Times New Roman"/>
              </a:rPr>
              <a:t>Σ</a:t>
            </a:r>
            <a:r>
              <a:rPr lang="en-US" sz="2800" b="1" dirty="0" err="1" smtClean="0">
                <a:cs typeface="Times New Roman"/>
              </a:rPr>
              <a:t>a</a:t>
            </a:r>
            <a:r>
              <a:rPr lang="en-US" sz="2800" b="1" baseline="-25000" dirty="0" err="1" smtClean="0">
                <a:cs typeface="Times New Roman"/>
              </a:rPr>
              <a:t>i</a:t>
            </a:r>
            <a:r>
              <a:rPr lang="en-US" sz="2800" b="1" dirty="0" err="1" smtClean="0">
                <a:cs typeface="Times New Roman"/>
              </a:rPr>
              <a:t>x</a:t>
            </a:r>
            <a:r>
              <a:rPr lang="en-US" sz="2800" b="1" baseline="-25000" dirty="0" err="1" smtClean="0">
                <a:cs typeface="Times New Roman"/>
              </a:rPr>
              <a:t>i</a:t>
            </a:r>
            <a:r>
              <a:rPr lang="en-US" sz="2800" b="1" dirty="0" smtClean="0">
                <a:cs typeface="Times New Roman"/>
              </a:rPr>
              <a:t>  mod q          x</a:t>
            </a:r>
            <a:r>
              <a:rPr lang="en-US" sz="2800" b="1" baseline="-25000" dirty="0" smtClean="0">
                <a:cs typeface="Times New Roman"/>
              </a:rPr>
              <a:t>i</a:t>
            </a:r>
            <a:r>
              <a:rPr lang="en-US" sz="2800" b="1" dirty="0" smtClean="0">
                <a:cs typeface="Times New Roman"/>
              </a:rPr>
              <a:t> “small” (&lt;&lt;q)</a:t>
            </a:r>
          </a:p>
          <a:p>
            <a:pPr algn="ctr"/>
            <a:endParaRPr lang="en-US" sz="28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Find x</a:t>
            </a:r>
            <a:r>
              <a:rPr lang="en-US" sz="2800" b="1" baseline="-25000" dirty="0" smtClean="0">
                <a:cs typeface="Times New Roman"/>
              </a:rPr>
              <a:t>i</a:t>
            </a:r>
            <a:endParaRPr lang="en-US" sz="2800" b="1" dirty="0" smtClean="0"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313003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314880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29100" y="313003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/>
              <a:t>n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62600" y="314880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10300" y="3148807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q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22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Knapsack 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2514600"/>
            <a:ext cx="35814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2514600"/>
            <a:ext cx="2286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2514600"/>
            <a:ext cx="2286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970" y="3011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3048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q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which parameters is the problem hard?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67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Knapsack 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2514600"/>
            <a:ext cx="16002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2514600"/>
            <a:ext cx="2286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2514600"/>
            <a:ext cx="2286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970" y="3011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3048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q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which parameters is the problem hard?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9873344">
            <a:off x="997698" y="28611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NOT HARD!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43631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(Gaussian Elimination)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Knapsack 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2514600"/>
            <a:ext cx="3429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2514600"/>
            <a:ext cx="2286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2514600"/>
            <a:ext cx="2286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970" y="3011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3048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 q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which parameters is the problem hard?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9873344">
            <a:off x="235698" y="4825917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NOT HARD!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1840468"/>
            <a:ext cx="3682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 is “exponentially” larger than x</a:t>
            </a:r>
            <a:r>
              <a:rPr lang="en-US" sz="2000" baseline="-25000" dirty="0" smtClean="0"/>
              <a:t>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5562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(LLL and Lattice Reduction)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4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14664</TotalTime>
  <Words>2632</Words>
  <Application>Microsoft Office PowerPoint</Application>
  <PresentationFormat>On-screen Show (4:3)</PresentationFormat>
  <Paragraphs>710</Paragraphs>
  <Slides>58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MS Gothic</vt:lpstr>
      <vt:lpstr>Arial</vt:lpstr>
      <vt:lpstr>Calibri</vt:lpstr>
      <vt:lpstr>Cambria Math</vt:lpstr>
      <vt:lpstr>Franklin Gothic Medium</vt:lpstr>
      <vt:lpstr>Georgia</vt:lpstr>
      <vt:lpstr>Lucida Calligraphy</vt:lpstr>
      <vt:lpstr>StarSymbol</vt:lpstr>
      <vt:lpstr>Tahoma</vt:lpstr>
      <vt:lpstr>Times New Roman</vt:lpstr>
      <vt:lpstr>Wingdings</vt:lpstr>
      <vt:lpstr>Office Theme</vt:lpstr>
      <vt:lpstr>Directions in Practical Lattice Cryptography</vt:lpstr>
      <vt:lpstr>PowerPoint Presentation</vt:lpstr>
      <vt:lpstr>PowerPoint Presentation</vt:lpstr>
      <vt:lpstr>Knapsack Problem</vt:lpstr>
      <vt:lpstr>Vector Knapsack Problem</vt:lpstr>
      <vt:lpstr>Vector Knapsack Problem</vt:lpstr>
      <vt:lpstr>Vector Knapsack Problem</vt:lpstr>
      <vt:lpstr>Vector Knapsack Problem</vt:lpstr>
      <vt:lpstr>Vector Knapsack Problem</vt:lpstr>
      <vt:lpstr>PowerPoint Presentation</vt:lpstr>
      <vt:lpstr>Vector Knapsack Problem</vt:lpstr>
      <vt:lpstr>Vector Knapsack Problem</vt:lpstr>
      <vt:lpstr>Vector Knapsack Problem</vt:lpstr>
      <vt:lpstr>Learning with Errors</vt:lpstr>
      <vt:lpstr>Learning with Errors</vt:lpstr>
      <vt:lpstr>Learning with Errors</vt:lpstr>
      <vt:lpstr>Getting to the Beach in Hawaii</vt:lpstr>
      <vt:lpstr>Getting to the Beach</vt:lpstr>
      <vt:lpstr>Getting to the Beach</vt:lpstr>
      <vt:lpstr>Using Common Sense</vt:lpstr>
      <vt:lpstr>PowerPoint Presentation</vt:lpstr>
      <vt:lpstr>PowerPoint Presentation</vt:lpstr>
      <vt:lpstr>Domains in Crypto Protocols</vt:lpstr>
      <vt:lpstr>Polynomial Ring Zq[x]/(xn + 1)</vt:lpstr>
      <vt:lpstr>A Hard Problem (Ring-LWE)</vt:lpstr>
      <vt:lpstr>The Decisional Version</vt:lpstr>
      <vt:lpstr>Decision  Learning With Errors over Rings</vt:lpstr>
      <vt:lpstr>PowerPoint Presentation</vt:lpstr>
      <vt:lpstr>PowerPoint Presentation</vt:lpstr>
      <vt:lpstr>LWE Encryption</vt:lpstr>
      <vt:lpstr>Ring-LWE Encryption</vt:lpstr>
      <vt:lpstr>LWE Digital Signatures</vt:lpstr>
      <vt:lpstr>Ring-LWE Signatures</vt:lpstr>
      <vt:lpstr>Concrete Parameters</vt:lpstr>
      <vt:lpstr>Generic Forward-Secure Authenticated Key Exchange from a 1-Way KEM and a Signature</vt:lpstr>
      <vt:lpstr>PowerPoint Presentation</vt:lpstr>
      <vt:lpstr>Case Study 1: (Ring)-LWE Encryption</vt:lpstr>
      <vt:lpstr>Case Study 1: (Ring)-LWE Encryption</vt:lpstr>
      <vt:lpstr>Case Study 2: Key Generation for (Ring)-LWE</vt:lpstr>
      <vt:lpstr>Case Study 2: Key Generation for (Ring)-LWE</vt:lpstr>
      <vt:lpstr>Case Study 2: Key Generation for (Ring)-LWE</vt:lpstr>
      <vt:lpstr>Possible Takeaways from Case Studies 1 and 2</vt:lpstr>
      <vt:lpstr>Setting Parameters</vt:lpstr>
      <vt:lpstr>Case Study 3: NTRU</vt:lpstr>
      <vt:lpstr>Case Study 3: NTRU</vt:lpstr>
      <vt:lpstr>PowerPoint Presentation</vt:lpstr>
      <vt:lpstr>Attacking NTRU [ABD ’16, CJL ‘16] </vt:lpstr>
      <vt:lpstr>Attacking NTRU</vt:lpstr>
      <vt:lpstr>Does the Attack Work for Ring-LWE?</vt:lpstr>
      <vt:lpstr>Possible Takeaways from Case Study 3</vt:lpstr>
      <vt:lpstr>Some Possible Scenarios</vt:lpstr>
      <vt:lpstr>Recommended Research Directions</vt:lpstr>
      <vt:lpstr>What I Don’t Recommend Working On</vt:lpstr>
      <vt:lpstr>Ignoring the Main Obstacle</vt:lpstr>
      <vt:lpstr>Adding Features to Inefficient Schemes</vt:lpstr>
      <vt:lpstr>A Submission to a Conference on  “Post-Oil Transportation” 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Directions  in  Lattice Cryptography</dc:title>
  <dc:creator>Vadim</dc:creator>
  <cp:lastModifiedBy>ADMINIBM</cp:lastModifiedBy>
  <cp:revision>202</cp:revision>
  <cp:lastPrinted>2016-03-02T19:57:57Z</cp:lastPrinted>
  <dcterms:created xsi:type="dcterms:W3CDTF">2006-08-16T00:00:00Z</dcterms:created>
  <dcterms:modified xsi:type="dcterms:W3CDTF">2016-03-08T03:03:54Z</dcterms:modified>
</cp:coreProperties>
</file>