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13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911" r:id="rId3"/>
    <p:sldId id="944" r:id="rId4"/>
    <p:sldId id="945" r:id="rId5"/>
    <p:sldId id="946" r:id="rId6"/>
    <p:sldId id="947" r:id="rId7"/>
    <p:sldId id="924" r:id="rId8"/>
    <p:sldId id="950" r:id="rId9"/>
    <p:sldId id="951" r:id="rId10"/>
    <p:sldId id="948" r:id="rId11"/>
    <p:sldId id="952" r:id="rId12"/>
    <p:sldId id="953" r:id="rId13"/>
    <p:sldId id="954" r:id="rId14"/>
    <p:sldId id="955" r:id="rId15"/>
    <p:sldId id="956" r:id="rId16"/>
    <p:sldId id="957" r:id="rId17"/>
    <p:sldId id="897" r:id="rId18"/>
    <p:sldId id="78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8FFF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0" autoAdjust="0"/>
    <p:restoredTop sz="85462" autoAdjust="0"/>
  </p:normalViewPr>
  <p:slideViewPr>
    <p:cSldViewPr>
      <p:cViewPr varScale="1">
        <p:scale>
          <a:sx n="72" d="100"/>
          <a:sy n="72" d="100"/>
        </p:scale>
        <p:origin x="-11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120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80" d="100"/>
        <a:sy n="80" d="100"/>
      </p:scale>
      <p:origin x="0" y="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5571A-5D01-4BCD-9440-5B00D128DE75}" type="datetimeFigureOut">
              <a:rPr lang="en-US" smtClean="0"/>
              <a:pPr/>
              <a:t>2/26/14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021F2-6A48-4E07-A375-AB3607A74B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4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021F2-6A48-4E07-A375-AB3607A74B0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9pPr>
          </a:lstStyle>
          <a:p>
            <a:pPr eaLnBrk="1" hangingPunct="1"/>
            <a:fld id="{12661557-EFB2-45E9-B316-F8E1B5369596}" type="slidenum">
              <a:rPr lang="he-IL" sz="1200" b="0" smtClean="0">
                <a:latin typeface="Arial" charset="0"/>
              </a:rPr>
              <a:pPr eaLnBrk="1" hangingPunct="1"/>
              <a:t>10</a:t>
            </a:fld>
            <a:endParaRPr lang="en-US" sz="1200" b="0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r>
              <a:rPr lang="en-US" dirty="0" smtClean="0"/>
              <a:t>Instead of picking on the wimpy functions we go after</a:t>
            </a:r>
            <a:r>
              <a:rPr lang="en-US" baseline="0" dirty="0" smtClean="0"/>
              <a:t> the toughest functions on the block.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9pPr>
          </a:lstStyle>
          <a:p>
            <a:pPr eaLnBrk="1" hangingPunct="1"/>
            <a:fld id="{12661557-EFB2-45E9-B316-F8E1B5369596}" type="slidenum">
              <a:rPr lang="he-IL" sz="1200" b="0" smtClean="0">
                <a:latin typeface="Arial" charset="0"/>
              </a:rPr>
              <a:pPr eaLnBrk="1" hangingPunct="1"/>
              <a:t>11</a:t>
            </a:fld>
            <a:endParaRPr lang="en-US" sz="1200" b="0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r>
              <a:rPr lang="en-US" dirty="0" smtClean="0"/>
              <a:t>Instead of picking on the wimpy functions we go after</a:t>
            </a:r>
            <a:r>
              <a:rPr lang="en-US" baseline="0" dirty="0" smtClean="0"/>
              <a:t> the toughest functions on the block.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9pPr>
          </a:lstStyle>
          <a:p>
            <a:pPr eaLnBrk="1" hangingPunct="1"/>
            <a:fld id="{12661557-EFB2-45E9-B316-F8E1B5369596}" type="slidenum">
              <a:rPr lang="he-IL" sz="1200" b="0" smtClean="0">
                <a:latin typeface="Arial" charset="0"/>
              </a:rPr>
              <a:pPr eaLnBrk="1" hangingPunct="1"/>
              <a:t>12</a:t>
            </a:fld>
            <a:endParaRPr lang="en-US" sz="1200" b="0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r>
              <a:rPr lang="en-US" dirty="0" smtClean="0"/>
              <a:t>Instead of picking on the wimpy functions we go after</a:t>
            </a:r>
            <a:r>
              <a:rPr lang="en-US" baseline="0" dirty="0" smtClean="0"/>
              <a:t> the toughest functions on the block.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9pPr>
          </a:lstStyle>
          <a:p>
            <a:pPr eaLnBrk="1" hangingPunct="1"/>
            <a:fld id="{12661557-EFB2-45E9-B316-F8E1B5369596}" type="slidenum">
              <a:rPr lang="he-IL" sz="1200" b="0" smtClean="0">
                <a:latin typeface="Arial" charset="0"/>
              </a:rPr>
              <a:pPr eaLnBrk="1" hangingPunct="1"/>
              <a:t>13</a:t>
            </a:fld>
            <a:endParaRPr lang="en-US" sz="1200" b="0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r>
              <a:rPr lang="en-US" dirty="0" smtClean="0"/>
              <a:t>Instead of picking on the wimpy functions we go after</a:t>
            </a:r>
            <a:r>
              <a:rPr lang="en-US" baseline="0" dirty="0" smtClean="0"/>
              <a:t> the toughest functions on the block.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9pPr>
          </a:lstStyle>
          <a:p>
            <a:pPr eaLnBrk="1" hangingPunct="1"/>
            <a:fld id="{12661557-EFB2-45E9-B316-F8E1B5369596}" type="slidenum">
              <a:rPr lang="he-IL" sz="1200" b="0" smtClean="0">
                <a:latin typeface="Arial" charset="0"/>
              </a:rPr>
              <a:pPr eaLnBrk="1" hangingPunct="1"/>
              <a:t>14</a:t>
            </a:fld>
            <a:endParaRPr lang="en-US" sz="1200" b="0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r>
              <a:rPr lang="en-US" dirty="0" smtClean="0"/>
              <a:t>Instead of picking on the wimpy functions we go after</a:t>
            </a:r>
            <a:r>
              <a:rPr lang="en-US" baseline="0" dirty="0" smtClean="0"/>
              <a:t> the toughest functions on the block.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9pPr>
          </a:lstStyle>
          <a:p>
            <a:pPr eaLnBrk="1" hangingPunct="1"/>
            <a:fld id="{12661557-EFB2-45E9-B316-F8E1B5369596}" type="slidenum">
              <a:rPr lang="he-IL" sz="1200" b="0" smtClean="0">
                <a:latin typeface="Arial" charset="0"/>
              </a:rPr>
              <a:pPr eaLnBrk="1" hangingPunct="1"/>
              <a:t>15</a:t>
            </a:fld>
            <a:endParaRPr lang="en-US" sz="1200" b="0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r>
              <a:rPr lang="en-US" dirty="0" smtClean="0"/>
              <a:t>Instead of picking on the wimpy functions we go after</a:t>
            </a:r>
            <a:r>
              <a:rPr lang="en-US" baseline="0" dirty="0" smtClean="0"/>
              <a:t> the toughest functions on the block.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9pPr>
          </a:lstStyle>
          <a:p>
            <a:pPr eaLnBrk="1" hangingPunct="1"/>
            <a:fld id="{12661557-EFB2-45E9-B316-F8E1B5369596}" type="slidenum">
              <a:rPr lang="he-IL" sz="1200" b="0" smtClean="0">
                <a:latin typeface="Arial" charset="0"/>
              </a:rPr>
              <a:pPr eaLnBrk="1" hangingPunct="1"/>
              <a:t>16</a:t>
            </a:fld>
            <a:endParaRPr lang="en-US" sz="1200" b="0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r>
              <a:rPr lang="en-US" dirty="0" smtClean="0"/>
              <a:t>Instead of picking on the wimpy functions we go after</a:t>
            </a:r>
            <a:r>
              <a:rPr lang="en-US" baseline="0" dirty="0" smtClean="0"/>
              <a:t> the toughest functions on the block.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021F2-6A48-4E07-A375-AB3607A74B0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F3678D-B87F-45AE-8852-AA34242611DE}" type="slidenum">
              <a:rPr lang="he-IL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11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9pPr>
          </a:lstStyle>
          <a:p>
            <a:pPr eaLnBrk="1" hangingPunct="1"/>
            <a:fld id="{12661557-EFB2-45E9-B316-F8E1B5369596}" type="slidenum">
              <a:rPr lang="he-IL" sz="1200" b="0" smtClean="0">
                <a:latin typeface="Arial" charset="0"/>
              </a:rPr>
              <a:pPr eaLnBrk="1" hangingPunct="1"/>
              <a:t>2</a:t>
            </a:fld>
            <a:endParaRPr lang="en-US" sz="1200" b="0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r>
              <a:rPr lang="en-US" dirty="0" smtClean="0"/>
              <a:t>Instead of picking on the wimpy functions we go after</a:t>
            </a:r>
            <a:r>
              <a:rPr lang="en-US" baseline="0" dirty="0" smtClean="0"/>
              <a:t> the toughest functions on the block.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9pPr>
          </a:lstStyle>
          <a:p>
            <a:pPr eaLnBrk="1" hangingPunct="1"/>
            <a:fld id="{12661557-EFB2-45E9-B316-F8E1B5369596}" type="slidenum">
              <a:rPr lang="he-IL" sz="1200" b="0" smtClean="0">
                <a:latin typeface="Arial" charset="0"/>
              </a:rPr>
              <a:pPr eaLnBrk="1" hangingPunct="1"/>
              <a:t>3</a:t>
            </a:fld>
            <a:endParaRPr lang="en-US" sz="1200" b="0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r>
              <a:rPr lang="en-US" dirty="0" smtClean="0"/>
              <a:t>Instead of picking on the wimpy functions we go after</a:t>
            </a:r>
            <a:r>
              <a:rPr lang="en-US" baseline="0" dirty="0" smtClean="0"/>
              <a:t> the toughest functions on the block.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9pPr>
          </a:lstStyle>
          <a:p>
            <a:pPr eaLnBrk="1" hangingPunct="1"/>
            <a:fld id="{12661557-EFB2-45E9-B316-F8E1B5369596}" type="slidenum">
              <a:rPr lang="he-IL" sz="1200" b="0" smtClean="0">
                <a:latin typeface="Arial" charset="0"/>
              </a:rPr>
              <a:pPr eaLnBrk="1" hangingPunct="1"/>
              <a:t>4</a:t>
            </a:fld>
            <a:endParaRPr lang="en-US" sz="1200" b="0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r>
              <a:rPr lang="en-US" dirty="0" smtClean="0"/>
              <a:t>Instead of picking on the wimpy functions we go after</a:t>
            </a:r>
            <a:r>
              <a:rPr lang="en-US" baseline="0" dirty="0" smtClean="0"/>
              <a:t> the toughest functions on the block.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9pPr>
          </a:lstStyle>
          <a:p>
            <a:pPr eaLnBrk="1" hangingPunct="1"/>
            <a:fld id="{12661557-EFB2-45E9-B316-F8E1B5369596}" type="slidenum">
              <a:rPr lang="he-IL" sz="1200" b="0" smtClean="0">
                <a:latin typeface="Arial" charset="0"/>
              </a:rPr>
              <a:pPr eaLnBrk="1" hangingPunct="1"/>
              <a:t>5</a:t>
            </a:fld>
            <a:endParaRPr lang="en-US" sz="1200" b="0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r>
              <a:rPr lang="en-US" dirty="0" smtClean="0"/>
              <a:t>Instead of picking on the wimpy functions we go after</a:t>
            </a:r>
            <a:r>
              <a:rPr lang="en-US" baseline="0" dirty="0" smtClean="0"/>
              <a:t> the toughest functions on the block.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9pPr>
          </a:lstStyle>
          <a:p>
            <a:pPr eaLnBrk="1" hangingPunct="1"/>
            <a:fld id="{12661557-EFB2-45E9-B316-F8E1B5369596}" type="slidenum">
              <a:rPr lang="he-IL" sz="1200" b="0" smtClean="0">
                <a:latin typeface="Arial" charset="0"/>
              </a:rPr>
              <a:pPr eaLnBrk="1" hangingPunct="1"/>
              <a:t>6</a:t>
            </a:fld>
            <a:endParaRPr lang="en-US" sz="1200" b="0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r>
              <a:rPr lang="en-US" dirty="0" smtClean="0"/>
              <a:t>Instead of picking on the wimpy functions we go after</a:t>
            </a:r>
            <a:r>
              <a:rPr lang="en-US" baseline="0" dirty="0" smtClean="0"/>
              <a:t> the toughest functions on the block.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9pPr>
          </a:lstStyle>
          <a:p>
            <a:pPr eaLnBrk="1" hangingPunct="1"/>
            <a:fld id="{12661557-EFB2-45E9-B316-F8E1B5369596}" type="slidenum">
              <a:rPr lang="he-IL" sz="1200" b="0" smtClean="0">
                <a:latin typeface="Arial" charset="0"/>
              </a:rPr>
              <a:pPr eaLnBrk="1" hangingPunct="1"/>
              <a:t>7</a:t>
            </a:fld>
            <a:endParaRPr lang="en-US" sz="1200" b="0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r>
              <a:rPr lang="en-US" dirty="0" smtClean="0"/>
              <a:t>Instead of picking on the wimpy functions we go after</a:t>
            </a:r>
            <a:r>
              <a:rPr lang="en-US" baseline="0" dirty="0" smtClean="0"/>
              <a:t> the toughest functions on the block.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9pPr>
          </a:lstStyle>
          <a:p>
            <a:pPr eaLnBrk="1" hangingPunct="1"/>
            <a:fld id="{12661557-EFB2-45E9-B316-F8E1B5369596}" type="slidenum">
              <a:rPr lang="he-IL" sz="1200" b="0" smtClean="0">
                <a:latin typeface="Arial" charset="0"/>
              </a:rPr>
              <a:pPr eaLnBrk="1" hangingPunct="1"/>
              <a:t>8</a:t>
            </a:fld>
            <a:endParaRPr lang="en-US" sz="1200" b="0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r>
              <a:rPr lang="en-US" dirty="0" smtClean="0"/>
              <a:t>Instead of picking on the wimpy functions we go after</a:t>
            </a:r>
            <a:r>
              <a:rPr lang="en-US" baseline="0" dirty="0" smtClean="0"/>
              <a:t> the toughest functions on the block.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charset="0"/>
                <a:cs typeface="Arial" charset="0"/>
              </a:defRPr>
            </a:lvl9pPr>
          </a:lstStyle>
          <a:p>
            <a:pPr eaLnBrk="1" hangingPunct="1"/>
            <a:fld id="{12661557-EFB2-45E9-B316-F8E1B5369596}" type="slidenum">
              <a:rPr lang="he-IL" sz="1200" b="0" smtClean="0">
                <a:latin typeface="Arial" charset="0"/>
              </a:rPr>
              <a:pPr eaLnBrk="1" hangingPunct="1"/>
              <a:t>9</a:t>
            </a:fld>
            <a:endParaRPr lang="en-US" sz="1200" b="0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r>
              <a:rPr lang="en-US" dirty="0" smtClean="0"/>
              <a:t>Instead of picking on the wimpy functions we go after</a:t>
            </a:r>
            <a:r>
              <a:rPr lang="en-US" baseline="0" dirty="0" smtClean="0"/>
              <a:t> the toughest functions on the block.</a:t>
            </a: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F6086-DA3C-4B6F-832C-26CB5D9BE975}" type="datetimeFigureOut">
              <a:rPr lang="en-US" smtClean="0"/>
              <a:pPr/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E4EA-673D-422D-BCB3-F900CE9B23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F6086-DA3C-4B6F-832C-26CB5D9BE975}" type="datetimeFigureOut">
              <a:rPr lang="en-US" smtClean="0"/>
              <a:pPr/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E4EA-673D-422D-BCB3-F900CE9B23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F6086-DA3C-4B6F-832C-26CB5D9BE975}" type="datetimeFigureOut">
              <a:rPr lang="en-US" smtClean="0"/>
              <a:pPr/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E4EA-673D-422D-BCB3-F900CE9B23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F6086-DA3C-4B6F-832C-26CB5D9BE975}" type="datetimeFigureOut">
              <a:rPr lang="en-US" smtClean="0"/>
              <a:pPr/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E4EA-673D-422D-BCB3-F900CE9B23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F6086-DA3C-4B6F-832C-26CB5D9BE975}" type="datetimeFigureOut">
              <a:rPr lang="en-US" smtClean="0"/>
              <a:pPr/>
              <a:t>2/26/14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E4EA-673D-422D-BCB3-F900CE9B23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F6086-DA3C-4B6F-832C-26CB5D9BE975}" type="datetimeFigureOut">
              <a:rPr lang="en-US" smtClean="0"/>
              <a:pPr/>
              <a:t>2/26/14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E4EA-673D-422D-BCB3-F900CE9B23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F6086-DA3C-4B6F-832C-26CB5D9BE975}" type="datetimeFigureOut">
              <a:rPr lang="en-US" smtClean="0"/>
              <a:pPr/>
              <a:t>2/26/14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E4EA-673D-422D-BCB3-F900CE9B23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F6086-DA3C-4B6F-832C-26CB5D9BE975}" type="datetimeFigureOut">
              <a:rPr lang="en-US" smtClean="0"/>
              <a:pPr/>
              <a:t>2/26/14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E4EA-673D-422D-BCB3-F900CE9B23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F6086-DA3C-4B6F-832C-26CB5D9BE975}" type="datetimeFigureOut">
              <a:rPr lang="en-US" smtClean="0"/>
              <a:pPr/>
              <a:t>2/26/14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E4EA-673D-422D-BCB3-F900CE9B23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F6086-DA3C-4B6F-832C-26CB5D9BE975}" type="datetimeFigureOut">
              <a:rPr lang="en-US" smtClean="0"/>
              <a:pPr/>
              <a:t>2/26/14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E4EA-673D-422D-BCB3-F900CE9B23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F6086-DA3C-4B6F-832C-26CB5D9BE975}" type="datetimeFigureOut">
              <a:rPr lang="en-US" smtClean="0"/>
              <a:pPr/>
              <a:t>2/26/14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E4EA-673D-422D-BCB3-F900CE9B23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AAFF6086-DA3C-4B6F-832C-26CB5D9BE975}" type="datetimeFigureOut">
              <a:rPr lang="en-US" smtClean="0"/>
              <a:pPr/>
              <a:t>2/26/14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</a:lstStyle>
          <a:p>
            <a:fld id="{4369E4EA-673D-422D-BCB3-F900CE9B23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00FF"/>
          </a:solidFill>
          <a:latin typeface="Helvetica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Helvetica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Helvetica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Helvetica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0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oleObject" Target="../embeddings/oleObject13.bin"/><Relationship Id="rId13" Type="http://schemas.openxmlformats.org/officeDocument/2006/relationships/oleObject" Target="../embeddings/oleObject14.bin"/><Relationship Id="rId14" Type="http://schemas.openxmlformats.org/officeDocument/2006/relationships/image" Target="../media/image30.png"/><Relationship Id="rId15" Type="http://schemas.openxmlformats.org/officeDocument/2006/relationships/oleObject" Target="../embeddings/oleObject15.bin"/><Relationship Id="rId16" Type="http://schemas.openxmlformats.org/officeDocument/2006/relationships/oleObject" Target="../embeddings/oleObject16.bin"/><Relationship Id="rId17" Type="http://schemas.openxmlformats.org/officeDocument/2006/relationships/image" Target="../media/image31.png"/><Relationship Id="rId18" Type="http://schemas.openxmlformats.org/officeDocument/2006/relationships/image" Target="../media/image2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oleObject" Target="../embeddings/oleObject9.bin"/><Relationship Id="rId7" Type="http://schemas.openxmlformats.org/officeDocument/2006/relationships/image" Target="../media/image25.w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26.wmf"/><Relationship Id="rId10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9.bin"/><Relationship Id="rId12" Type="http://schemas.openxmlformats.org/officeDocument/2006/relationships/oleObject" Target="../embeddings/oleObject20.bin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1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6.png"/><Relationship Id="rId7" Type="http://schemas.openxmlformats.org/officeDocument/2006/relationships/image" Target="../media/image37.wmf"/><Relationship Id="rId8" Type="http://schemas.openxmlformats.org/officeDocument/2006/relationships/oleObject" Target="../embeddings/oleObject17.bin"/><Relationship Id="rId9" Type="http://schemas.openxmlformats.org/officeDocument/2006/relationships/image" Target="../media/image25.wmf"/><Relationship Id="rId10" Type="http://schemas.openxmlformats.org/officeDocument/2006/relationships/oleObject" Target="../embeddings/oleObject18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10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oleObject" Target="../embeddings/oleObject4.bin"/><Relationship Id="rId13" Type="http://schemas.openxmlformats.org/officeDocument/2006/relationships/oleObject" Target="../embeddings/oleObject5.bin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30.png"/><Relationship Id="rId16" Type="http://schemas.openxmlformats.org/officeDocument/2006/relationships/oleObject" Target="../embeddings/oleObject7.bin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3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25.w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2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066800"/>
            <a:ext cx="8534400" cy="2667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  <a:cs typeface="Cambria Math"/>
              </a:rPr>
              <a:t>How to Use </a:t>
            </a:r>
            <a:r>
              <a:rPr lang="en-US" dirty="0" err="1" smtClean="0">
                <a:latin typeface="+mj-lt"/>
                <a:cs typeface="Cambria Math"/>
              </a:rPr>
              <a:t>Bitcoin</a:t>
            </a:r>
            <a:r>
              <a:rPr lang="en-US" dirty="0" smtClean="0">
                <a:latin typeface="+mj-lt"/>
                <a:cs typeface="Cambria Math"/>
              </a:rPr>
              <a:t> to Design </a:t>
            </a:r>
            <a:br>
              <a:rPr lang="en-US" dirty="0" smtClean="0">
                <a:latin typeface="+mj-lt"/>
                <a:cs typeface="Cambria Math"/>
              </a:rPr>
            </a:br>
            <a:r>
              <a:rPr lang="en-US" dirty="0" smtClean="0">
                <a:latin typeface="+mj-lt"/>
                <a:cs typeface="Cambria Math"/>
              </a:rPr>
              <a:t>Fair Protocols</a:t>
            </a:r>
            <a:endParaRPr lang="en-US" dirty="0">
              <a:latin typeface="+mj-lt"/>
              <a:cs typeface="Cambria Math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209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err="1" smtClean="0">
                <a:solidFill>
                  <a:schemeClr val="tx1"/>
                </a:solidFill>
                <a:latin typeface="Cambria Math"/>
                <a:cs typeface="Cambria Math"/>
              </a:rPr>
              <a:t>Iddo</a:t>
            </a:r>
            <a:r>
              <a:rPr lang="en-US" dirty="0" smtClean="0">
                <a:solidFill>
                  <a:schemeClr val="tx1"/>
                </a:solidFill>
                <a:latin typeface="Cambria Math"/>
                <a:cs typeface="Cambria Math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 Math"/>
                <a:cs typeface="Cambria Math"/>
              </a:rPr>
              <a:t>Bentov</a:t>
            </a:r>
            <a:r>
              <a:rPr lang="en-US" dirty="0" smtClean="0">
                <a:solidFill>
                  <a:schemeClr val="tx1"/>
                </a:solidFill>
                <a:latin typeface="Cambria Math"/>
                <a:cs typeface="Cambria Math"/>
              </a:rPr>
              <a:t> (</a:t>
            </a:r>
            <a:r>
              <a:rPr lang="en-US" dirty="0" err="1" smtClean="0">
                <a:solidFill>
                  <a:schemeClr val="tx1"/>
                </a:solidFill>
                <a:latin typeface="Cambria Math"/>
                <a:cs typeface="Cambria Math"/>
              </a:rPr>
              <a:t>Technion</a:t>
            </a:r>
            <a:r>
              <a:rPr lang="en-US" dirty="0" smtClean="0">
                <a:solidFill>
                  <a:schemeClr val="tx1"/>
                </a:solidFill>
                <a:latin typeface="Cambria Math"/>
                <a:cs typeface="Cambria Math"/>
              </a:rPr>
              <a:t>)</a:t>
            </a:r>
          </a:p>
          <a:p>
            <a:r>
              <a:rPr lang="en-US" dirty="0" smtClean="0">
                <a:solidFill>
                  <a:schemeClr val="tx1"/>
                </a:solidFill>
                <a:latin typeface="Cambria Math"/>
                <a:cs typeface="Cambria Math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ambria Math"/>
                <a:cs typeface="Cambria Math"/>
              </a:rPr>
              <a:t>Ranjit Kumaresan (</a:t>
            </a:r>
            <a:r>
              <a:rPr lang="en-US" dirty="0" err="1" smtClean="0">
                <a:solidFill>
                  <a:srgbClr val="FF0000"/>
                </a:solidFill>
                <a:latin typeface="Cambria Math"/>
                <a:cs typeface="Cambria Math"/>
              </a:rPr>
              <a:t>Technion</a:t>
            </a:r>
            <a:r>
              <a:rPr lang="en-US" dirty="0" smtClean="0">
                <a:solidFill>
                  <a:srgbClr val="FF0000"/>
                </a:solidFill>
                <a:latin typeface="Cambria Math"/>
                <a:cs typeface="Cambria Math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876800"/>
            <a:ext cx="1384300" cy="136525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371600" y="5334000"/>
            <a:ext cx="64008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sz="3000" dirty="0" err="1" smtClean="0">
                <a:solidFill>
                  <a:srgbClr val="000090"/>
                </a:solidFill>
                <a:latin typeface="Cambria Math"/>
                <a:cs typeface="Cambria Math"/>
              </a:rPr>
              <a:t>ePrint</a:t>
            </a:r>
            <a:r>
              <a:rPr lang="en-US" sz="3000" dirty="0" smtClean="0">
                <a:solidFill>
                  <a:srgbClr val="000090"/>
                </a:solidFill>
                <a:latin typeface="Cambria Math"/>
                <a:cs typeface="Cambria Math"/>
              </a:rPr>
              <a:t> 2014/129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077" y="0"/>
            <a:ext cx="9869277" cy="6934200"/>
          </a:xfrm>
          <a:prstGeom prst="rect">
            <a:avLst/>
          </a:prstGeom>
        </p:spPr>
      </p:pic>
      <p:sp>
        <p:nvSpPr>
          <p:cNvPr id="41989" name="Rectangle 27"/>
          <p:cNvSpPr>
            <a:spLocks/>
          </p:cNvSpPr>
          <p:nvPr/>
        </p:nvSpPr>
        <p:spPr bwMode="auto">
          <a:xfrm>
            <a:off x="76200" y="1528762"/>
            <a:ext cx="9144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822325" rtl="0"/>
            <a:r>
              <a:rPr lang="en-US" sz="5000" b="1" dirty="0" smtClean="0">
                <a:solidFill>
                  <a:srgbClr val="008000"/>
                </a:solidFill>
                <a:latin typeface="+mj-lt"/>
                <a:sym typeface="Chalkboard" charset="0"/>
              </a:rPr>
              <a:t>Where is the money???</a:t>
            </a:r>
            <a:endParaRPr lang="en-US" sz="5000" b="1" dirty="0">
              <a:solidFill>
                <a:srgbClr val="008000"/>
              </a:solidFill>
              <a:latin typeface="+mj-lt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485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609600"/>
            <a:ext cx="5080000" cy="3479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514600"/>
            <a:ext cx="1390136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4648200"/>
            <a:ext cx="1673013" cy="1485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500" y="4114800"/>
            <a:ext cx="3492500" cy="23241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1800" y="5029200"/>
            <a:ext cx="3200400" cy="914400"/>
            <a:chOff x="2971800" y="5029200"/>
            <a:chExt cx="3200400" cy="914400"/>
          </a:xfrm>
        </p:grpSpPr>
        <p:sp>
          <p:nvSpPr>
            <p:cNvPr id="9" name="Left-Right Arrow 8"/>
            <p:cNvSpPr/>
            <p:nvPr/>
          </p:nvSpPr>
          <p:spPr>
            <a:xfrm>
              <a:off x="2971800" y="5029200"/>
              <a:ext cx="3200400" cy="914400"/>
            </a:xfrm>
            <a:prstGeom prst="leftRightArrow">
              <a:avLst/>
            </a:prstGeom>
            <a:noFill/>
            <a:ln w="381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62400" y="5257800"/>
              <a:ext cx="12555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Match??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8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1066800" y="3317875"/>
            <a:ext cx="2198688" cy="2332038"/>
            <a:chOff x="601" y="647"/>
            <a:chExt cx="1970" cy="2088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 rot="10800000" flipH="1">
              <a:off x="933" y="647"/>
              <a:ext cx="390" cy="2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rot="10800000" flipH="1">
              <a:off x="933" y="868"/>
              <a:ext cx="653" cy="1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rot="10800000">
              <a:off x="1941" y="868"/>
              <a:ext cx="496" cy="5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1001" y="1318"/>
              <a:ext cx="117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rot="10800000">
              <a:off x="601" y="1634"/>
              <a:ext cx="14" cy="3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rot="10800000">
              <a:off x="933" y="1564"/>
              <a:ext cx="1498" cy="9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rot="10800000" flipH="1">
              <a:off x="2533" y="1564"/>
              <a:ext cx="38" cy="4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rot="10800000">
              <a:off x="1149" y="2660"/>
              <a:ext cx="1191" cy="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rot="10800000">
              <a:off x="1786" y="868"/>
              <a:ext cx="648" cy="14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 rot="10800000" flipH="1">
              <a:off x="1149" y="1660"/>
              <a:ext cx="1191" cy="8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30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4765" y="4332844"/>
            <a:ext cx="1089307" cy="11518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" name="Line 38"/>
          <p:cNvSpPr>
            <a:spLocks noChangeShapeType="1"/>
          </p:cNvSpPr>
          <p:nvPr/>
        </p:nvSpPr>
        <p:spPr bwMode="auto">
          <a:xfrm flipH="1">
            <a:off x="3554413" y="2662238"/>
            <a:ext cx="588962" cy="608012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39"/>
          <p:cNvSpPr>
            <a:spLocks noChangeShapeType="1"/>
          </p:cNvSpPr>
          <p:nvPr/>
        </p:nvSpPr>
        <p:spPr bwMode="auto">
          <a:xfrm flipH="1">
            <a:off x="2776538" y="2360613"/>
            <a:ext cx="1179512" cy="623887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40"/>
          <p:cNvSpPr>
            <a:spLocks noChangeShapeType="1"/>
          </p:cNvSpPr>
          <p:nvPr/>
        </p:nvSpPr>
        <p:spPr bwMode="auto">
          <a:xfrm flipH="1">
            <a:off x="1000125" y="2324100"/>
            <a:ext cx="2911475" cy="1017588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41"/>
          <p:cNvSpPr>
            <a:spLocks noChangeShapeType="1"/>
          </p:cNvSpPr>
          <p:nvPr/>
        </p:nvSpPr>
        <p:spPr bwMode="auto">
          <a:xfrm>
            <a:off x="4732338" y="2770188"/>
            <a:ext cx="446087" cy="2428875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42"/>
          <p:cNvSpPr>
            <a:spLocks noChangeShapeType="1"/>
          </p:cNvSpPr>
          <p:nvPr/>
        </p:nvSpPr>
        <p:spPr bwMode="auto">
          <a:xfrm>
            <a:off x="5054600" y="2405063"/>
            <a:ext cx="1500188" cy="606425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43"/>
          <p:cNvSpPr>
            <a:spLocks noChangeShapeType="1"/>
          </p:cNvSpPr>
          <p:nvPr/>
        </p:nvSpPr>
        <p:spPr bwMode="auto">
          <a:xfrm>
            <a:off x="4956175" y="2617788"/>
            <a:ext cx="373063" cy="7874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44"/>
          <p:cNvSpPr>
            <a:spLocks noChangeShapeType="1"/>
          </p:cNvSpPr>
          <p:nvPr/>
        </p:nvSpPr>
        <p:spPr bwMode="auto">
          <a:xfrm>
            <a:off x="5018088" y="2511425"/>
            <a:ext cx="3071812" cy="2536825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45"/>
          <p:cNvSpPr>
            <a:spLocks noChangeShapeType="1"/>
          </p:cNvSpPr>
          <p:nvPr/>
        </p:nvSpPr>
        <p:spPr bwMode="auto">
          <a:xfrm flipH="1">
            <a:off x="3751263" y="2654300"/>
            <a:ext cx="481012" cy="2509838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4" name="Picture 4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4725" y="5346700"/>
            <a:ext cx="268288" cy="395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36" name="Object 10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6736997"/>
              </p:ext>
            </p:extLst>
          </p:nvPr>
        </p:nvGraphicFramePr>
        <p:xfrm>
          <a:off x="3200400" y="3048000"/>
          <a:ext cx="493713" cy="141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762" name="Clip" r:id="rId6" imgW="898200" imgH="1400040" progId="">
                  <p:embed/>
                </p:oleObj>
              </mc:Choice>
              <mc:Fallback>
                <p:oleObj name="Clip" r:id="rId6" imgW="898200" imgH="140004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048000"/>
                        <a:ext cx="493713" cy="141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8202591"/>
              </p:ext>
            </p:extLst>
          </p:nvPr>
        </p:nvGraphicFramePr>
        <p:xfrm>
          <a:off x="2147888" y="2438400"/>
          <a:ext cx="290512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763" name="Clip" r:id="rId8" imgW="525240" imgH="1361880" progId="">
                  <p:embed/>
                </p:oleObj>
              </mc:Choice>
              <mc:Fallback>
                <p:oleObj name="Clip" r:id="rId8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888" y="2438400"/>
                        <a:ext cx="290512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3879538"/>
              </p:ext>
            </p:extLst>
          </p:nvPr>
        </p:nvGraphicFramePr>
        <p:xfrm>
          <a:off x="838200" y="3276600"/>
          <a:ext cx="290513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764" name="Clip" r:id="rId10" imgW="525240" imgH="1361880" progId="">
                  <p:embed/>
                </p:oleObj>
              </mc:Choice>
              <mc:Fallback>
                <p:oleObj name="Clip" r:id="rId10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276600"/>
                        <a:ext cx="290513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11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1076523"/>
              </p:ext>
            </p:extLst>
          </p:nvPr>
        </p:nvGraphicFramePr>
        <p:xfrm>
          <a:off x="877888" y="4724400"/>
          <a:ext cx="493712" cy="141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765" name="Clip" r:id="rId11" imgW="898200" imgH="1400040" progId="">
                  <p:embed/>
                </p:oleObj>
              </mc:Choice>
              <mc:Fallback>
                <p:oleObj name="Clip" r:id="rId11" imgW="898200" imgH="140004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888" y="4724400"/>
                        <a:ext cx="493712" cy="141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7238678"/>
              </p:ext>
            </p:extLst>
          </p:nvPr>
        </p:nvGraphicFramePr>
        <p:xfrm>
          <a:off x="3200400" y="4953000"/>
          <a:ext cx="290513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766" name="Clip" r:id="rId12" imgW="525240" imgH="1361880" progId="">
                  <p:embed/>
                </p:oleObj>
              </mc:Choice>
              <mc:Fallback>
                <p:oleObj name="Clip" r:id="rId12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953000"/>
                        <a:ext cx="290513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5744268"/>
              </p:ext>
            </p:extLst>
          </p:nvPr>
        </p:nvGraphicFramePr>
        <p:xfrm>
          <a:off x="6796088" y="2590800"/>
          <a:ext cx="290512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767" name="Clip" r:id="rId13" imgW="525240" imgH="1361880" progId="">
                  <p:embed/>
                </p:oleObj>
              </mc:Choice>
              <mc:Fallback>
                <p:oleObj name="Clip" r:id="rId13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6088" y="2590800"/>
                        <a:ext cx="290512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Picture 31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96200" y="3352800"/>
            <a:ext cx="914400" cy="1035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43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8113181"/>
              </p:ext>
            </p:extLst>
          </p:nvPr>
        </p:nvGraphicFramePr>
        <p:xfrm>
          <a:off x="7862888" y="4953000"/>
          <a:ext cx="290512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768" name="Clip" r:id="rId15" imgW="525240" imgH="1361880" progId="">
                  <p:embed/>
                </p:oleObj>
              </mc:Choice>
              <mc:Fallback>
                <p:oleObj name="Clip" r:id="rId15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2888" y="4953000"/>
                        <a:ext cx="290512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8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5099982"/>
              </p:ext>
            </p:extLst>
          </p:nvPr>
        </p:nvGraphicFramePr>
        <p:xfrm>
          <a:off x="5805488" y="3276600"/>
          <a:ext cx="290512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769" name="Clip" r:id="rId16" imgW="525240" imgH="1361880" progId="">
                  <p:embed/>
                </p:oleObj>
              </mc:Choice>
              <mc:Fallback>
                <p:oleObj name="Clip" r:id="rId1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5488" y="3276600"/>
                        <a:ext cx="290512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Picture 31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562600" y="4953000"/>
            <a:ext cx="914400" cy="1035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" name="Rectangle 35"/>
          <p:cNvSpPr>
            <a:spLocks/>
          </p:cNvSpPr>
          <p:nvPr/>
        </p:nvSpPr>
        <p:spPr bwMode="auto">
          <a:xfrm>
            <a:off x="4324350" y="4038600"/>
            <a:ext cx="704850" cy="105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39725" indent="-339725" defTabSz="642938">
              <a:spcBef>
                <a:spcPts val="2450"/>
              </a:spcBef>
              <a:tabLst>
                <a:tab pos="3946525" algn="l"/>
                <a:tab pos="4572000" algn="l"/>
              </a:tabLst>
            </a:pPr>
            <a:r>
              <a:rPr lang="en-US" sz="6900" dirty="0">
                <a:latin typeface="Gill Sans"/>
                <a:sym typeface="Gill Sans"/>
              </a:rPr>
              <a:t>≈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38600" y="1447800"/>
            <a:ext cx="840627" cy="990600"/>
          </a:xfrm>
          <a:prstGeom prst="rect">
            <a:avLst/>
          </a:prstGeom>
        </p:spPr>
      </p:pic>
      <p:sp>
        <p:nvSpPr>
          <p:cNvPr id="19" name="Line 25"/>
          <p:cNvSpPr>
            <a:spLocks noChangeShapeType="1"/>
          </p:cNvSpPr>
          <p:nvPr/>
        </p:nvSpPr>
        <p:spPr bwMode="auto">
          <a:xfrm flipH="1">
            <a:off x="6937231" y="3698875"/>
            <a:ext cx="8929" cy="50226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6275388" y="4216765"/>
            <a:ext cx="282371" cy="237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29"/>
          <p:cNvSpPr>
            <a:spLocks noChangeShapeType="1"/>
          </p:cNvSpPr>
          <p:nvPr/>
        </p:nvSpPr>
        <p:spPr bwMode="auto">
          <a:xfrm rot="10800000" flipH="1">
            <a:off x="6275388" y="5378668"/>
            <a:ext cx="282371" cy="31252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28"/>
          <p:cNvSpPr>
            <a:spLocks noChangeShapeType="1"/>
          </p:cNvSpPr>
          <p:nvPr/>
        </p:nvSpPr>
        <p:spPr bwMode="auto">
          <a:xfrm>
            <a:off x="7505322" y="5126420"/>
            <a:ext cx="289068" cy="42078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27"/>
          <p:cNvSpPr>
            <a:spLocks noChangeShapeType="1"/>
          </p:cNvSpPr>
          <p:nvPr/>
        </p:nvSpPr>
        <p:spPr bwMode="auto">
          <a:xfrm rot="10800000" flipH="1">
            <a:off x="7650414" y="4335076"/>
            <a:ext cx="271211" cy="23885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" name="Rectangle 37"/>
          <p:cNvSpPr>
            <a:spLocks/>
          </p:cNvSpPr>
          <p:nvPr/>
        </p:nvSpPr>
        <p:spPr bwMode="auto">
          <a:xfrm>
            <a:off x="1524000" y="6096000"/>
            <a:ext cx="1676400" cy="4572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0" tIns="0" rIns="28574" bIns="0">
            <a:spAutoFit/>
          </a:bodyPr>
          <a:lstStyle/>
          <a:p>
            <a:pPr marL="28575" algn="ctr" defTabSz="642938"/>
            <a:r>
              <a:rPr lang="en-US" sz="3000" b="1">
                <a:latin typeface="Tahoma" pitchFamily="34" charset="0"/>
                <a:cs typeface="Tahoma" pitchFamily="34" charset="0"/>
                <a:sym typeface="Tahoma" pitchFamily="34" charset="0"/>
              </a:rPr>
              <a:t>REAL</a:t>
            </a:r>
          </a:p>
        </p:txBody>
      </p:sp>
      <p:pic>
        <p:nvPicPr>
          <p:cNvPr id="35" name="Picture 50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914900" y="1676400"/>
            <a:ext cx="3429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6" name="Rectangle 37"/>
          <p:cNvSpPr>
            <a:spLocks/>
          </p:cNvSpPr>
          <p:nvPr/>
        </p:nvSpPr>
        <p:spPr bwMode="auto">
          <a:xfrm>
            <a:off x="6172200" y="6096000"/>
            <a:ext cx="1676400" cy="4572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0" tIns="0" rIns="28574" bIns="0">
            <a:spAutoFit/>
          </a:bodyPr>
          <a:lstStyle/>
          <a:p>
            <a:pPr marL="28575" algn="ctr" defTabSz="642938"/>
            <a:r>
              <a:rPr lang="en-US" sz="3000" b="1">
                <a:latin typeface="Tahoma" pitchFamily="34" charset="0"/>
                <a:cs typeface="Tahoma" pitchFamily="34" charset="0"/>
                <a:sym typeface="Tahoma" pitchFamily="34" charset="0"/>
              </a:rPr>
              <a:t>IDEAL</a:t>
            </a:r>
          </a:p>
        </p:txBody>
      </p:sp>
      <p:sp>
        <p:nvSpPr>
          <p:cNvPr id="51" name="Rectangle 27"/>
          <p:cNvSpPr>
            <a:spLocks/>
          </p:cNvSpPr>
          <p:nvPr/>
        </p:nvSpPr>
        <p:spPr bwMode="auto">
          <a:xfrm>
            <a:off x="0" y="44450"/>
            <a:ext cx="9144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822325" rtl="0"/>
            <a:r>
              <a:rPr lang="en-US" sz="5000" b="0" dirty="0" smtClean="0">
                <a:solidFill>
                  <a:srgbClr val="0000FF"/>
                </a:solidFill>
                <a:latin typeface="+mj-lt"/>
                <a:sym typeface="Chalkboard" charset="0"/>
              </a:rPr>
              <a:t>Standard Security Definitions</a:t>
            </a:r>
            <a:endParaRPr lang="en-US" sz="5000" b="0" dirty="0">
              <a:solidFill>
                <a:srgbClr val="0000FF"/>
              </a:solidFill>
              <a:latin typeface="+mj-lt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3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/>
          </p:cNvSpPr>
          <p:nvPr/>
        </p:nvSpPr>
        <p:spPr bwMode="auto">
          <a:xfrm>
            <a:off x="1524000" y="6096000"/>
            <a:ext cx="1676400" cy="4572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0" tIns="0" rIns="28574" bIns="0">
            <a:spAutoFit/>
          </a:bodyPr>
          <a:lstStyle/>
          <a:p>
            <a:pPr marL="28575" algn="ctr" defTabSz="642938"/>
            <a:r>
              <a:rPr lang="en-US" sz="3000" b="1">
                <a:latin typeface="Tahoma" pitchFamily="34" charset="0"/>
                <a:cs typeface="Tahoma" pitchFamily="34" charset="0"/>
                <a:sym typeface="Tahoma" pitchFamily="34" charset="0"/>
              </a:rPr>
              <a:t>REAL</a:t>
            </a: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1066800" y="3317875"/>
            <a:ext cx="2198688" cy="2332038"/>
            <a:chOff x="601" y="647"/>
            <a:chExt cx="1970" cy="2088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 rot="10800000" flipH="1">
              <a:off x="933" y="647"/>
              <a:ext cx="390" cy="2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rot="10800000" flipH="1">
              <a:off x="933" y="868"/>
              <a:ext cx="653" cy="1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rot="10800000">
              <a:off x="1941" y="868"/>
              <a:ext cx="496" cy="5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1001" y="1318"/>
              <a:ext cx="117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rot="10800000">
              <a:off x="601" y="1634"/>
              <a:ext cx="14" cy="3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rot="10800000">
              <a:off x="933" y="1564"/>
              <a:ext cx="1498" cy="9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rot="10800000" flipH="1">
              <a:off x="2533" y="1564"/>
              <a:ext cx="38" cy="4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rot="10800000">
              <a:off x="1149" y="2660"/>
              <a:ext cx="1191" cy="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rot="10800000">
              <a:off x="1786" y="868"/>
              <a:ext cx="648" cy="14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 rot="10800000" flipH="1">
              <a:off x="1149" y="1660"/>
              <a:ext cx="1191" cy="8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Line 38"/>
          <p:cNvSpPr>
            <a:spLocks noChangeShapeType="1"/>
          </p:cNvSpPr>
          <p:nvPr/>
        </p:nvSpPr>
        <p:spPr bwMode="auto">
          <a:xfrm flipH="1">
            <a:off x="3554413" y="2662238"/>
            <a:ext cx="588962" cy="608012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39"/>
          <p:cNvSpPr>
            <a:spLocks noChangeShapeType="1"/>
          </p:cNvSpPr>
          <p:nvPr/>
        </p:nvSpPr>
        <p:spPr bwMode="auto">
          <a:xfrm flipH="1">
            <a:off x="2776538" y="2360613"/>
            <a:ext cx="1179512" cy="623887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40"/>
          <p:cNvSpPr>
            <a:spLocks noChangeShapeType="1"/>
          </p:cNvSpPr>
          <p:nvPr/>
        </p:nvSpPr>
        <p:spPr bwMode="auto">
          <a:xfrm flipH="1">
            <a:off x="1000125" y="2324100"/>
            <a:ext cx="2911475" cy="1017588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41"/>
          <p:cNvSpPr>
            <a:spLocks noChangeShapeType="1"/>
          </p:cNvSpPr>
          <p:nvPr/>
        </p:nvSpPr>
        <p:spPr bwMode="auto">
          <a:xfrm>
            <a:off x="4732338" y="2770188"/>
            <a:ext cx="446087" cy="2428875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42"/>
          <p:cNvSpPr>
            <a:spLocks noChangeShapeType="1"/>
          </p:cNvSpPr>
          <p:nvPr/>
        </p:nvSpPr>
        <p:spPr bwMode="auto">
          <a:xfrm>
            <a:off x="5054600" y="2405063"/>
            <a:ext cx="1500188" cy="606425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43"/>
          <p:cNvSpPr>
            <a:spLocks noChangeShapeType="1"/>
          </p:cNvSpPr>
          <p:nvPr/>
        </p:nvSpPr>
        <p:spPr bwMode="auto">
          <a:xfrm>
            <a:off x="4956175" y="2617788"/>
            <a:ext cx="373063" cy="7874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44"/>
          <p:cNvSpPr>
            <a:spLocks noChangeShapeType="1"/>
          </p:cNvSpPr>
          <p:nvPr/>
        </p:nvSpPr>
        <p:spPr bwMode="auto">
          <a:xfrm>
            <a:off x="5018088" y="2511425"/>
            <a:ext cx="3071812" cy="2536825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45"/>
          <p:cNvSpPr>
            <a:spLocks noChangeShapeType="1"/>
          </p:cNvSpPr>
          <p:nvPr/>
        </p:nvSpPr>
        <p:spPr bwMode="auto">
          <a:xfrm flipH="1">
            <a:off x="3751263" y="2654300"/>
            <a:ext cx="481012" cy="2509838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4" name="Picture 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4725" y="5346700"/>
            <a:ext cx="268288" cy="395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" name="Picture 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4500" y="1676400"/>
            <a:ext cx="3429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6" name="Rectangle 37"/>
          <p:cNvSpPr>
            <a:spLocks/>
          </p:cNvSpPr>
          <p:nvPr/>
        </p:nvSpPr>
        <p:spPr bwMode="auto">
          <a:xfrm>
            <a:off x="6172200" y="6096000"/>
            <a:ext cx="1676400" cy="4572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0" tIns="0" rIns="28574" bIns="0">
            <a:spAutoFit/>
          </a:bodyPr>
          <a:lstStyle/>
          <a:p>
            <a:pPr marL="28575" algn="ctr" defTabSz="642938"/>
            <a:r>
              <a:rPr lang="en-US" sz="3000" b="1">
                <a:latin typeface="Tahoma" pitchFamily="34" charset="0"/>
                <a:cs typeface="Tahoma" pitchFamily="34" charset="0"/>
                <a:sym typeface="Tahoma" pitchFamily="34" charset="0"/>
              </a:rPr>
              <a:t>IDEAL</a:t>
            </a:r>
          </a:p>
        </p:txBody>
      </p:sp>
      <p:sp>
        <p:nvSpPr>
          <p:cNvPr id="47" name="Rectangle 35"/>
          <p:cNvSpPr>
            <a:spLocks/>
          </p:cNvSpPr>
          <p:nvPr/>
        </p:nvSpPr>
        <p:spPr bwMode="auto">
          <a:xfrm>
            <a:off x="4324350" y="4038600"/>
            <a:ext cx="704850" cy="105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39725" indent="-339725" defTabSz="642938">
              <a:spcBef>
                <a:spcPts val="2450"/>
              </a:spcBef>
              <a:tabLst>
                <a:tab pos="3946525" algn="l"/>
                <a:tab pos="4572000" algn="l"/>
              </a:tabLst>
            </a:pPr>
            <a:r>
              <a:rPr lang="en-US" sz="6900" dirty="0">
                <a:latin typeface="Gill Sans"/>
                <a:sym typeface="Gill Sans"/>
              </a:rPr>
              <a:t>≈</a:t>
            </a:r>
          </a:p>
        </p:txBody>
      </p:sp>
      <p:sp>
        <p:nvSpPr>
          <p:cNvPr id="51" name="Rectangle 27"/>
          <p:cNvSpPr>
            <a:spLocks/>
          </p:cNvSpPr>
          <p:nvPr/>
        </p:nvSpPr>
        <p:spPr bwMode="auto">
          <a:xfrm>
            <a:off x="0" y="44450"/>
            <a:ext cx="9144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822325" rtl="0"/>
            <a:r>
              <a:rPr lang="en-US" sz="5000" b="0" dirty="0" smtClean="0">
                <a:solidFill>
                  <a:srgbClr val="0000FF"/>
                </a:solidFill>
                <a:latin typeface="+mj-lt"/>
                <a:sym typeface="Chalkboard" charset="0"/>
              </a:rPr>
              <a:t>Security with “coins”</a:t>
            </a:r>
            <a:endParaRPr lang="en-US" sz="5000" b="0" dirty="0">
              <a:solidFill>
                <a:srgbClr val="0000FF"/>
              </a:solidFill>
              <a:latin typeface="+mj-lt"/>
              <a:sym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4191000"/>
            <a:ext cx="1052173" cy="1143000"/>
          </a:xfrm>
          <a:prstGeom prst="rect">
            <a:avLst/>
          </a:prstGeom>
        </p:spPr>
      </p:pic>
      <p:sp>
        <p:nvSpPr>
          <p:cNvPr id="48" name="Line 25"/>
          <p:cNvSpPr>
            <a:spLocks noChangeShapeType="1"/>
          </p:cNvSpPr>
          <p:nvPr/>
        </p:nvSpPr>
        <p:spPr bwMode="auto">
          <a:xfrm flipH="1">
            <a:off x="6937231" y="3698875"/>
            <a:ext cx="8929" cy="50226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" name="Line 26"/>
          <p:cNvSpPr>
            <a:spLocks noChangeShapeType="1"/>
          </p:cNvSpPr>
          <p:nvPr/>
        </p:nvSpPr>
        <p:spPr bwMode="auto">
          <a:xfrm>
            <a:off x="6275388" y="4216765"/>
            <a:ext cx="282371" cy="237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" name="Line 29"/>
          <p:cNvSpPr>
            <a:spLocks noChangeShapeType="1"/>
          </p:cNvSpPr>
          <p:nvPr/>
        </p:nvSpPr>
        <p:spPr bwMode="auto">
          <a:xfrm rot="10800000" flipH="1">
            <a:off x="6275388" y="5378668"/>
            <a:ext cx="282371" cy="31252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" name="Line 28"/>
          <p:cNvSpPr>
            <a:spLocks noChangeShapeType="1"/>
          </p:cNvSpPr>
          <p:nvPr/>
        </p:nvSpPr>
        <p:spPr bwMode="auto">
          <a:xfrm>
            <a:off x="7505322" y="5126420"/>
            <a:ext cx="289068" cy="42078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27"/>
          <p:cNvSpPr>
            <a:spLocks noChangeShapeType="1"/>
          </p:cNvSpPr>
          <p:nvPr/>
        </p:nvSpPr>
        <p:spPr bwMode="auto">
          <a:xfrm rot="10800000" flipH="1">
            <a:off x="7650414" y="4335076"/>
            <a:ext cx="271211" cy="23885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3124200" y="3048000"/>
            <a:ext cx="762000" cy="1447800"/>
            <a:chOff x="3048000" y="2971800"/>
            <a:chExt cx="1447800" cy="3505200"/>
          </a:xfrm>
        </p:grpSpPr>
        <p:pic>
          <p:nvPicPr>
            <p:cNvPr id="56" name="Picture 16" descr="SAFE_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48000" y="5237094"/>
              <a:ext cx="685800" cy="758480"/>
            </a:xfrm>
            <a:prstGeom prst="rect">
              <a:avLst/>
            </a:prstGeom>
            <a:noFill/>
          </p:spPr>
        </p:pic>
        <p:graphicFrame>
          <p:nvGraphicFramePr>
            <p:cNvPr id="57" name="Object 13">
              <a:hlinkClick r:id="" action="ppaction://ole?verb=0"/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21081210"/>
                </p:ext>
              </p:extLst>
            </p:nvPr>
          </p:nvGraphicFramePr>
          <p:xfrm>
            <a:off x="3340608" y="2971800"/>
            <a:ext cx="1155192" cy="3505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2630" name="Clip" r:id="rId8" imgW="898200" imgH="1400040" progId="">
                    <p:embed/>
                  </p:oleObj>
                </mc:Choice>
                <mc:Fallback>
                  <p:oleObj name="Clip" r:id="rId8" imgW="898200" imgH="14000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0608" y="2971800"/>
                          <a:ext cx="1155192" cy="3505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8" name="Group 57"/>
          <p:cNvGrpSpPr/>
          <p:nvPr/>
        </p:nvGrpSpPr>
        <p:grpSpPr>
          <a:xfrm>
            <a:off x="762000" y="4724400"/>
            <a:ext cx="762000" cy="1447800"/>
            <a:chOff x="3048000" y="2971800"/>
            <a:chExt cx="1447800" cy="3505200"/>
          </a:xfrm>
        </p:grpSpPr>
        <p:pic>
          <p:nvPicPr>
            <p:cNvPr id="59" name="Picture 16" descr="SAFE_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48000" y="5237094"/>
              <a:ext cx="685800" cy="758480"/>
            </a:xfrm>
            <a:prstGeom prst="rect">
              <a:avLst/>
            </a:prstGeom>
            <a:noFill/>
          </p:spPr>
        </p:pic>
        <p:graphicFrame>
          <p:nvGraphicFramePr>
            <p:cNvPr id="60" name="Object 13">
              <a:hlinkClick r:id="" action="ppaction://ole?verb=0"/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49567465"/>
                </p:ext>
              </p:extLst>
            </p:nvPr>
          </p:nvGraphicFramePr>
          <p:xfrm>
            <a:off x="3340608" y="2971800"/>
            <a:ext cx="1155192" cy="3505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2631" name="Clip" r:id="rId10" imgW="898200" imgH="1400040" progId="">
                    <p:embed/>
                  </p:oleObj>
                </mc:Choice>
                <mc:Fallback>
                  <p:oleObj name="Clip" r:id="rId10" imgW="898200" imgH="14000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0608" y="2971800"/>
                          <a:ext cx="1155192" cy="3505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1" name="Group 60"/>
          <p:cNvGrpSpPr/>
          <p:nvPr/>
        </p:nvGrpSpPr>
        <p:grpSpPr>
          <a:xfrm>
            <a:off x="7848600" y="3124200"/>
            <a:ext cx="762000" cy="1447800"/>
            <a:chOff x="3048000" y="2971800"/>
            <a:chExt cx="1447800" cy="3505200"/>
          </a:xfrm>
        </p:grpSpPr>
        <p:pic>
          <p:nvPicPr>
            <p:cNvPr id="62" name="Picture 16" descr="SAFE_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48000" y="5237094"/>
              <a:ext cx="685800" cy="758480"/>
            </a:xfrm>
            <a:prstGeom prst="rect">
              <a:avLst/>
            </a:prstGeom>
            <a:noFill/>
          </p:spPr>
        </p:pic>
        <p:graphicFrame>
          <p:nvGraphicFramePr>
            <p:cNvPr id="63" name="Object 13">
              <a:hlinkClick r:id="" action="ppaction://ole?verb=0"/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58505097"/>
                </p:ext>
              </p:extLst>
            </p:nvPr>
          </p:nvGraphicFramePr>
          <p:xfrm>
            <a:off x="3340608" y="2971800"/>
            <a:ext cx="1155192" cy="3505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2632" name="Clip" r:id="rId11" imgW="898200" imgH="1400040" progId="">
                    <p:embed/>
                  </p:oleObj>
                </mc:Choice>
                <mc:Fallback>
                  <p:oleObj name="Clip" r:id="rId11" imgW="898200" imgH="14000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0608" y="2971800"/>
                          <a:ext cx="1155192" cy="3505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4" name="Group 63"/>
          <p:cNvGrpSpPr/>
          <p:nvPr/>
        </p:nvGrpSpPr>
        <p:grpSpPr>
          <a:xfrm>
            <a:off x="5486400" y="4800600"/>
            <a:ext cx="762000" cy="1447800"/>
            <a:chOff x="3048000" y="2971800"/>
            <a:chExt cx="1447800" cy="3505200"/>
          </a:xfrm>
        </p:grpSpPr>
        <p:pic>
          <p:nvPicPr>
            <p:cNvPr id="65" name="Picture 16" descr="SAFE_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48000" y="5237094"/>
              <a:ext cx="685800" cy="758480"/>
            </a:xfrm>
            <a:prstGeom prst="rect">
              <a:avLst/>
            </a:prstGeom>
            <a:noFill/>
          </p:spPr>
        </p:pic>
        <p:graphicFrame>
          <p:nvGraphicFramePr>
            <p:cNvPr id="66" name="Object 13">
              <a:hlinkClick r:id="" action="ppaction://ole?verb=0"/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09873917"/>
                </p:ext>
              </p:extLst>
            </p:nvPr>
          </p:nvGraphicFramePr>
          <p:xfrm>
            <a:off x="3340608" y="2971800"/>
            <a:ext cx="1155192" cy="3505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2633" name="Clip" r:id="rId12" imgW="898200" imgH="1400040" progId="">
                    <p:embed/>
                  </p:oleObj>
                </mc:Choice>
                <mc:Fallback>
                  <p:oleObj name="Clip" r:id="rId12" imgW="898200" imgH="14000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0608" y="2971800"/>
                          <a:ext cx="1155192" cy="3505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04800" y="3505200"/>
            <a:ext cx="1519311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9155" y="2590800"/>
            <a:ext cx="405445" cy="96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00400" y="5029200"/>
            <a:ext cx="403915" cy="9779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19600" y="3505200"/>
            <a:ext cx="1519311" cy="11430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3555" y="2590800"/>
            <a:ext cx="405445" cy="9652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24800" y="5029200"/>
            <a:ext cx="403915" cy="9779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10000" y="1143000"/>
            <a:ext cx="1397000" cy="13716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71600" y="2361184"/>
            <a:ext cx="621957" cy="613664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35643" y="2815336"/>
            <a:ext cx="621957" cy="61366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9243" y="2967736"/>
            <a:ext cx="621957" cy="61366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12043" y="5334000"/>
            <a:ext cx="621957" cy="61366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58000" y="3505200"/>
            <a:ext cx="621957" cy="61366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00200" y="3276600"/>
            <a:ext cx="621957" cy="613664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81200" y="5029200"/>
            <a:ext cx="621957" cy="61366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67600" y="3733800"/>
            <a:ext cx="621957" cy="61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3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27"/>
          <p:cNvSpPr>
            <a:spLocks/>
          </p:cNvSpPr>
          <p:nvPr/>
        </p:nvSpPr>
        <p:spPr bwMode="auto">
          <a:xfrm>
            <a:off x="0" y="44450"/>
            <a:ext cx="9144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822325" rtl="0"/>
            <a:r>
              <a:rPr lang="en-US" sz="5000" b="0" dirty="0" smtClean="0">
                <a:solidFill>
                  <a:srgbClr val="0000FF"/>
                </a:solidFill>
                <a:latin typeface="+mj-lt"/>
                <a:sym typeface="Chalkboard" charset="0"/>
              </a:rPr>
              <a:t>Abstraction of </a:t>
            </a:r>
            <a:r>
              <a:rPr lang="en-US" sz="5000" b="0" dirty="0" err="1" smtClean="0">
                <a:solidFill>
                  <a:srgbClr val="0000FF"/>
                </a:solidFill>
                <a:latin typeface="+mj-lt"/>
                <a:sym typeface="Chalkboard" charset="0"/>
              </a:rPr>
              <a:t>Bitcoin</a:t>
            </a:r>
            <a:r>
              <a:rPr lang="en-US" sz="5000" b="0" dirty="0" smtClean="0">
                <a:solidFill>
                  <a:srgbClr val="0000FF"/>
                </a:solidFill>
                <a:latin typeface="+mj-lt"/>
                <a:sym typeface="Chalkboard" charset="0"/>
              </a:rPr>
              <a:t> Functionality</a:t>
            </a:r>
            <a:endParaRPr lang="en-US" sz="5000" b="0" dirty="0">
              <a:solidFill>
                <a:srgbClr val="0000FF"/>
              </a:solidFill>
              <a:latin typeface="+mj-lt"/>
              <a:sym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1295400"/>
            <a:ext cx="984855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1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" y="0"/>
            <a:ext cx="9144000" cy="8940800"/>
          </a:xfrm>
          <a:prstGeom prst="rect">
            <a:avLst/>
          </a:prstGeom>
        </p:spPr>
      </p:pic>
      <p:sp>
        <p:nvSpPr>
          <p:cNvPr id="41989" name="Rectangle 27"/>
          <p:cNvSpPr>
            <a:spLocks/>
          </p:cNvSpPr>
          <p:nvPr/>
        </p:nvSpPr>
        <p:spPr bwMode="auto">
          <a:xfrm>
            <a:off x="76200" y="-76200"/>
            <a:ext cx="9144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822325" rtl="0"/>
            <a:r>
              <a:rPr lang="en-US" sz="5000" b="1" dirty="0" smtClean="0">
                <a:latin typeface="+mj-lt"/>
                <a:sym typeface="Chalkboard" charset="0"/>
              </a:rPr>
              <a:t>Ladder Protocols</a:t>
            </a:r>
            <a:endParaRPr lang="en-US" sz="5000" b="1" dirty="0">
              <a:latin typeface="+mj-lt"/>
              <a:sym typeface="Chalkboard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7200" y="2743200"/>
            <a:ext cx="4648200" cy="3352800"/>
          </a:xfrm>
          <a:prstGeom prst="rect">
            <a:avLst/>
          </a:prstGeom>
          <a:solidFill>
            <a:srgbClr val="CCFFCC"/>
          </a:solidFill>
          <a:ln w="381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Multiparty fair secure computation &amp; fair lottery </a:t>
            </a:r>
          </a:p>
          <a:p>
            <a:pPr marL="342900" indent="-342900">
              <a:buFont typeface="Arial"/>
              <a:buChar char="•"/>
            </a:pPr>
            <a:endParaRPr lang="en-US" sz="2400" b="1" dirty="0" smtClean="0">
              <a:ln w="1905"/>
              <a:solidFill>
                <a:srgbClr val="00009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Provably Secure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ln w="1905"/>
              <a:solidFill>
                <a:srgbClr val="00009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Also, more efficient than prior ad-hoc constructions [ADMM13,14]</a:t>
            </a:r>
          </a:p>
        </p:txBody>
      </p:sp>
    </p:spTree>
    <p:extLst>
      <p:ext uri="{BB962C8B-B14F-4D97-AF65-F5344CB8AC3E}">
        <p14:creationId xmlns:p14="http://schemas.microsoft.com/office/powerpoint/2010/main" val="2025117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393558"/>
            <a:ext cx="1828800" cy="308344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81000" y="762000"/>
            <a:ext cx="6096000" cy="2667000"/>
          </a:xfrm>
          <a:prstGeom prst="cloudCallout">
            <a:avLst>
              <a:gd name="adj1" fmla="val -41378"/>
              <a:gd name="adj2" fmla="val 47286"/>
            </a:avLst>
          </a:prstGeom>
          <a:solidFill>
            <a:schemeClr val="bg1"/>
          </a:solidFill>
          <a:ln w="1905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People don’t seem to care much about privacy… </a:t>
            </a:r>
          </a:p>
          <a:p>
            <a:pPr algn="ctr"/>
            <a:r>
              <a:rPr lang="en-US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MPC has to provide something that people really need right now…</a:t>
            </a:r>
          </a:p>
        </p:txBody>
      </p:sp>
      <p:sp>
        <p:nvSpPr>
          <p:cNvPr id="13" name="Rectangle 27"/>
          <p:cNvSpPr>
            <a:spLocks/>
          </p:cNvSpPr>
          <p:nvPr/>
        </p:nvSpPr>
        <p:spPr bwMode="auto">
          <a:xfrm>
            <a:off x="0" y="-152400"/>
            <a:ext cx="9144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822325" rtl="0"/>
            <a:r>
              <a:rPr lang="en-US" sz="5000" b="0" dirty="0" smtClean="0">
                <a:solidFill>
                  <a:schemeClr val="bg1"/>
                </a:solidFill>
                <a:latin typeface="+mj-lt"/>
                <a:sym typeface="Chalkboard" charset="0"/>
              </a:rPr>
              <a:t>Killer App for MPC?</a:t>
            </a:r>
            <a:endParaRPr lang="en-US" sz="5000" b="0" dirty="0">
              <a:solidFill>
                <a:schemeClr val="bg1"/>
              </a:solidFill>
              <a:latin typeface="+mj-lt"/>
              <a:sym typeface="Chalkboard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9600" y="3352800"/>
            <a:ext cx="3733800" cy="160020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Fair exchange?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Fair lottery?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REAL poker over the internet?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00400" y="5486400"/>
            <a:ext cx="5105400" cy="91440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Thank You!! </a:t>
            </a:r>
          </a:p>
          <a:p>
            <a:pPr algn="ctr"/>
            <a:r>
              <a:rPr lang="en-US" sz="2400" b="1" dirty="0" err="1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ePrint</a:t>
            </a:r>
            <a:r>
              <a:rPr lang="en-US" sz="24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2014/129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304" y="1066800"/>
            <a:ext cx="268596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1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 bwMode="auto">
          <a:xfrm>
            <a:off x="2971800" y="2590800"/>
            <a:ext cx="3276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normAutofit/>
          </a:bodyPr>
          <a:lstStyle/>
          <a:p>
            <a:pPr marL="0" indent="0" defTabSz="642938">
              <a:spcBef>
                <a:spcPts val="775"/>
              </a:spcBef>
              <a:buClr>
                <a:srgbClr val="969696"/>
              </a:buClr>
              <a:buSzPct val="140000"/>
              <a:buNone/>
            </a:pPr>
            <a:r>
              <a:rPr lang="en-US" sz="5400" dirty="0" smtClean="0">
                <a:latin typeface="+mj-lt"/>
                <a:sym typeface="Gill Sans" charset="0"/>
              </a:rPr>
              <a:t>Thank You</a:t>
            </a:r>
            <a:r>
              <a:rPr lang="en-US" sz="5400" dirty="0">
                <a:latin typeface="+mj-lt"/>
                <a:sym typeface="Gill Sans" charset="0"/>
              </a:rPr>
              <a:t>!</a:t>
            </a:r>
            <a:endParaRPr lang="en-US" sz="5400" dirty="0" smtClean="0">
              <a:solidFill>
                <a:schemeClr val="tx1"/>
              </a:solidFill>
              <a:latin typeface="+mj-lt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76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9144000" cy="2971800"/>
          </a:xfrm>
        </p:spPr>
        <p:txBody>
          <a:bodyPr/>
          <a:lstStyle/>
          <a:p>
            <a:pPr marL="0" indent="0" algn="ctr" rtl="0">
              <a:buNone/>
            </a:pPr>
            <a:r>
              <a:rPr lang="en-US" sz="2800" i="1" dirty="0"/>
              <a:t>The research leading to these results has received funding from the </a:t>
            </a:r>
            <a:r>
              <a:rPr lang="en-US" sz="2800" i="1" dirty="0" smtClean="0"/>
              <a:t>European Union's</a:t>
            </a:r>
            <a:r>
              <a:rPr lang="en-US" sz="2800" i="1" dirty="0"/>
              <a:t> Seventh Framework </a:t>
            </a:r>
            <a:r>
              <a:rPr lang="en-US" sz="2800" i="1" dirty="0" err="1"/>
              <a:t>Programme</a:t>
            </a:r>
            <a:r>
              <a:rPr lang="en-US" sz="2800" i="1" dirty="0"/>
              <a:t> </a:t>
            </a:r>
            <a:r>
              <a:rPr lang="en-US" sz="2800" i="1" dirty="0" smtClean="0"/>
              <a:t>(FP7/2007-2013</a:t>
            </a:r>
            <a:r>
              <a:rPr lang="en-US" sz="2800" i="1" dirty="0"/>
              <a:t>)</a:t>
            </a:r>
            <a:r>
              <a:rPr lang="en-US" sz="2800" i="1" dirty="0" smtClean="0"/>
              <a:t> </a:t>
            </a:r>
            <a:r>
              <a:rPr lang="en-US" sz="2800" i="1" dirty="0"/>
              <a:t>under grant agreement </a:t>
            </a:r>
            <a:r>
              <a:rPr lang="en-US" sz="2800" i="1" dirty="0" smtClean="0"/>
              <a:t>no.</a:t>
            </a:r>
            <a:r>
              <a:rPr lang="en-US" sz="2800" i="1" dirty="0"/>
              <a:t> 259426 – ERC – Cryptography and Complexity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223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27"/>
          <p:cNvSpPr>
            <a:spLocks/>
          </p:cNvSpPr>
          <p:nvPr/>
        </p:nvSpPr>
        <p:spPr bwMode="auto">
          <a:xfrm>
            <a:off x="0" y="44450"/>
            <a:ext cx="9144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822325" rtl="0"/>
            <a:r>
              <a:rPr lang="en-US" sz="5000" b="0" dirty="0" smtClean="0">
                <a:solidFill>
                  <a:srgbClr val="0000FF"/>
                </a:solidFill>
                <a:latin typeface="+mj-lt"/>
                <a:sym typeface="Chalkboard" charset="0"/>
              </a:rPr>
              <a:t>Fairness in Secure Computation</a:t>
            </a:r>
            <a:endParaRPr lang="en-US" sz="5000" b="0" dirty="0">
              <a:solidFill>
                <a:srgbClr val="0000FF"/>
              </a:solidFill>
              <a:latin typeface="+mj-lt"/>
              <a:sym typeface="Chalkboard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42029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http://abovethelaw.com/uploads/2012/05/mean-bo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9629"/>
            <a:ext cx="1481212" cy="22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23"/>
          <p:cNvSpPr>
            <a:spLocks noChangeShapeType="1"/>
          </p:cNvSpPr>
          <p:nvPr/>
        </p:nvSpPr>
        <p:spPr bwMode="auto">
          <a:xfrm flipH="1">
            <a:off x="3233245" y="3211286"/>
            <a:ext cx="2116484" cy="435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>
            <a:off x="3233245" y="2819400"/>
            <a:ext cx="217695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 flipH="1">
            <a:off x="3233245" y="3995057"/>
            <a:ext cx="2116484" cy="435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>
            <a:off x="3233245" y="3603171"/>
            <a:ext cx="217695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858000" y="1143000"/>
            <a:ext cx="1981200" cy="1219200"/>
            <a:chOff x="6858000" y="1524000"/>
            <a:chExt cx="1981200" cy="1219200"/>
          </a:xfrm>
        </p:grpSpPr>
        <p:sp>
          <p:nvSpPr>
            <p:cNvPr id="3" name="Oval Callout 2"/>
            <p:cNvSpPr/>
            <p:nvPr/>
          </p:nvSpPr>
          <p:spPr>
            <a:xfrm>
              <a:off x="6858000" y="1524000"/>
              <a:ext cx="1981200" cy="1219200"/>
            </a:xfrm>
            <a:prstGeom prst="wedgeEllipseCallout">
              <a:avLst/>
            </a:prstGeom>
            <a:noFill/>
            <a:ln w="190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182748" y="1828800"/>
              <a:ext cx="1402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Tough luck</a:t>
              </a:r>
            </a:p>
            <a:p>
              <a:pPr algn="ctr"/>
              <a:r>
                <a:rPr lang="en-US" sz="2000" dirty="0" smtClean="0"/>
                <a:t>buddy</a:t>
              </a:r>
              <a:endParaRPr lang="en-US" sz="20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300" y="5029200"/>
            <a:ext cx="1257300" cy="167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5267" y="5334000"/>
            <a:ext cx="47849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Fair coin tossing is impossible</a:t>
            </a:r>
          </a:p>
          <a:p>
            <a:pPr algn="ctr"/>
            <a:r>
              <a:rPr lang="en-US" sz="2800" dirty="0" smtClean="0"/>
              <a:t> [Cle86]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1076960"/>
            <a:ext cx="2133600" cy="120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4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27"/>
          <p:cNvSpPr>
            <a:spLocks/>
          </p:cNvSpPr>
          <p:nvPr/>
        </p:nvSpPr>
        <p:spPr bwMode="auto">
          <a:xfrm>
            <a:off x="0" y="44450"/>
            <a:ext cx="9144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822325" rtl="0"/>
            <a:r>
              <a:rPr lang="en-US" sz="5000" b="0" dirty="0" smtClean="0">
                <a:solidFill>
                  <a:srgbClr val="0000FF"/>
                </a:solidFill>
                <a:latin typeface="+mj-lt"/>
                <a:sym typeface="Chalkboard" charset="0"/>
              </a:rPr>
              <a:t>Fair Exchange</a:t>
            </a:r>
            <a:endParaRPr lang="en-US" sz="5000" b="0" dirty="0">
              <a:solidFill>
                <a:srgbClr val="0000FF"/>
              </a:solidFill>
              <a:latin typeface="+mj-lt"/>
              <a:sym typeface="Chalkboard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42029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http://abovethelaw.com/uploads/2012/05/mean-bo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9629"/>
            <a:ext cx="1481212" cy="22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23"/>
          <p:cNvSpPr>
            <a:spLocks noChangeShapeType="1"/>
          </p:cNvSpPr>
          <p:nvPr/>
        </p:nvSpPr>
        <p:spPr bwMode="auto">
          <a:xfrm flipH="1">
            <a:off x="3233245" y="3592286"/>
            <a:ext cx="2116484" cy="435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>
            <a:off x="3233245" y="3200400"/>
            <a:ext cx="217695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858000" y="1143000"/>
            <a:ext cx="1981200" cy="1219200"/>
            <a:chOff x="6858000" y="1524000"/>
            <a:chExt cx="1981200" cy="1219200"/>
          </a:xfrm>
        </p:grpSpPr>
        <p:sp>
          <p:nvSpPr>
            <p:cNvPr id="3" name="Oval Callout 2"/>
            <p:cNvSpPr/>
            <p:nvPr/>
          </p:nvSpPr>
          <p:spPr>
            <a:xfrm>
              <a:off x="6858000" y="1524000"/>
              <a:ext cx="1981200" cy="1219200"/>
            </a:xfrm>
            <a:prstGeom prst="wedgeEllipseCallout">
              <a:avLst/>
            </a:prstGeom>
            <a:noFill/>
            <a:ln w="190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1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182748" y="1828800"/>
              <a:ext cx="1402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Tough luck</a:t>
              </a:r>
            </a:p>
            <a:p>
              <a:pPr algn="ctr"/>
              <a:r>
                <a:rPr lang="en-US" sz="2000" dirty="0" smtClean="0"/>
                <a:t>buddy</a:t>
              </a:r>
              <a:endParaRPr lang="en-US" sz="20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5181600"/>
            <a:ext cx="1143000" cy="1524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2377" y="5410200"/>
            <a:ext cx="43920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Fair exchange is impossible </a:t>
            </a:r>
          </a:p>
          <a:p>
            <a:pPr algn="ctr"/>
            <a:r>
              <a:rPr lang="en-US" sz="2800" dirty="0" smtClean="0"/>
              <a:t>[Cle86,BN00]</a:t>
            </a:r>
            <a:endParaRPr lang="en-US" sz="2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1066801"/>
            <a:ext cx="1295400" cy="15832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5181600"/>
            <a:ext cx="990600" cy="1485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5181600"/>
            <a:ext cx="114300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5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27"/>
          <p:cNvSpPr>
            <a:spLocks/>
          </p:cNvSpPr>
          <p:nvPr/>
        </p:nvSpPr>
        <p:spPr bwMode="auto">
          <a:xfrm>
            <a:off x="0" y="44450"/>
            <a:ext cx="9144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822325" rtl="0"/>
            <a:r>
              <a:rPr lang="en-US" sz="5000" b="0" dirty="0" smtClean="0">
                <a:solidFill>
                  <a:srgbClr val="0000FF"/>
                </a:solidFill>
                <a:latin typeface="+mj-lt"/>
                <a:sym typeface="Chalkboard" charset="0"/>
              </a:rPr>
              <a:t>Workarounds</a:t>
            </a:r>
            <a:endParaRPr lang="en-US" sz="5000" b="0" dirty="0">
              <a:solidFill>
                <a:srgbClr val="0000FF"/>
              </a:solidFill>
              <a:latin typeface="+mj-lt"/>
              <a:sym typeface="Chalkboard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52400" y="1422976"/>
            <a:ext cx="8624887" cy="49016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>
                <a:latin typeface="+mn-lt"/>
              </a:rPr>
              <a:t>Let’s release output gradually… </a:t>
            </a:r>
          </a:p>
          <a:p>
            <a:endParaRPr lang="en-US" sz="3000" dirty="0">
              <a:latin typeface="+mn-lt"/>
            </a:endParaRPr>
          </a:p>
          <a:p>
            <a:r>
              <a:rPr lang="en-US" sz="3000" dirty="0" smtClean="0">
                <a:latin typeface="+mn-lt"/>
              </a:rPr>
              <a:t>Let’s do partial fairness?</a:t>
            </a:r>
          </a:p>
          <a:p>
            <a:pPr marL="0" indent="0">
              <a:buNone/>
            </a:pPr>
            <a:endParaRPr lang="en-US" sz="3000" dirty="0" smtClean="0">
              <a:latin typeface="+mn-lt"/>
            </a:endParaRPr>
          </a:p>
          <a:p>
            <a:r>
              <a:rPr lang="en-US" sz="3000" dirty="0" smtClean="0">
                <a:latin typeface="+mn-lt"/>
              </a:rPr>
              <a:t>Let’s be optimistic!</a:t>
            </a:r>
            <a:endParaRPr lang="en-US" sz="2400" dirty="0" smtClean="0">
              <a:latin typeface="+mn-lt"/>
            </a:endParaRPr>
          </a:p>
          <a:p>
            <a:pPr marL="457200" lvl="1" indent="0">
              <a:buFont typeface="Arial" pitchFamily="34" charset="0"/>
              <a:buNone/>
            </a:pPr>
            <a:endParaRPr lang="en-US" dirty="0" smtClean="0">
              <a:latin typeface="+mn-lt"/>
            </a:endParaRPr>
          </a:p>
          <a:p>
            <a:pPr lvl="1"/>
            <a:endParaRPr lang="en-US" dirty="0" smtClean="0">
              <a:latin typeface="+mn-l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65170"/>
            <a:ext cx="1075297" cy="109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http://abovethelaw.com/uploads/2012/05/mean-bo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272" y="1981200"/>
            <a:ext cx="803928" cy="121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522869" y="2273097"/>
            <a:ext cx="1181543" cy="671763"/>
            <a:chOff x="6522869" y="2273097"/>
            <a:chExt cx="1181543" cy="671763"/>
          </a:xfrm>
        </p:grpSpPr>
        <p:sp>
          <p:nvSpPr>
            <p:cNvPr id="19" name="Line 23"/>
            <p:cNvSpPr>
              <a:spLocks noChangeShapeType="1"/>
            </p:cNvSpPr>
            <p:nvPr/>
          </p:nvSpPr>
          <p:spPr bwMode="auto">
            <a:xfrm flipH="1">
              <a:off x="6522869" y="2489021"/>
              <a:ext cx="1148722" cy="239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>
              <a:off x="6522869" y="2273097"/>
              <a:ext cx="11815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H="1">
              <a:off x="6522869" y="2920868"/>
              <a:ext cx="1148722" cy="239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6522869" y="2704944"/>
              <a:ext cx="11815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77000" y="3124200"/>
            <a:ext cx="1219200" cy="4114800"/>
            <a:chOff x="6477000" y="3124200"/>
            <a:chExt cx="1219200" cy="4114800"/>
          </a:xfrm>
        </p:grpSpPr>
        <p:grpSp>
          <p:nvGrpSpPr>
            <p:cNvPr id="25" name="Group 24"/>
            <p:cNvGrpSpPr/>
            <p:nvPr/>
          </p:nvGrpSpPr>
          <p:grpSpPr>
            <a:xfrm>
              <a:off x="6514657" y="3124200"/>
              <a:ext cx="1181543" cy="671763"/>
              <a:chOff x="6522869" y="2273097"/>
              <a:chExt cx="1181543" cy="671763"/>
            </a:xfrm>
          </p:grpSpPr>
          <p:sp>
            <p:nvSpPr>
              <p:cNvPr id="26" name="Line 23"/>
              <p:cNvSpPr>
                <a:spLocks noChangeShapeType="1"/>
              </p:cNvSpPr>
              <p:nvPr/>
            </p:nvSpPr>
            <p:spPr bwMode="auto">
              <a:xfrm flipH="1">
                <a:off x="6522869" y="2489021"/>
                <a:ext cx="1148722" cy="239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24"/>
              <p:cNvSpPr>
                <a:spLocks noChangeShapeType="1"/>
              </p:cNvSpPr>
              <p:nvPr/>
            </p:nvSpPr>
            <p:spPr bwMode="auto">
              <a:xfrm>
                <a:off x="6522869" y="2273097"/>
                <a:ext cx="11815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 flipH="1">
                <a:off x="6522869" y="2920868"/>
                <a:ext cx="1148722" cy="239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24"/>
              <p:cNvSpPr>
                <a:spLocks noChangeShapeType="1"/>
              </p:cNvSpPr>
              <p:nvPr/>
            </p:nvSpPr>
            <p:spPr bwMode="auto">
              <a:xfrm>
                <a:off x="6522869" y="2704944"/>
                <a:ext cx="11815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6514657" y="3962400"/>
              <a:ext cx="1181543" cy="671763"/>
              <a:chOff x="6522869" y="2273097"/>
              <a:chExt cx="1181543" cy="671763"/>
            </a:xfrm>
          </p:grpSpPr>
          <p:sp>
            <p:nvSpPr>
              <p:cNvPr id="31" name="Line 23"/>
              <p:cNvSpPr>
                <a:spLocks noChangeShapeType="1"/>
              </p:cNvSpPr>
              <p:nvPr/>
            </p:nvSpPr>
            <p:spPr bwMode="auto">
              <a:xfrm flipH="1">
                <a:off x="6522869" y="2489021"/>
                <a:ext cx="1148722" cy="239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24"/>
              <p:cNvSpPr>
                <a:spLocks noChangeShapeType="1"/>
              </p:cNvSpPr>
              <p:nvPr/>
            </p:nvSpPr>
            <p:spPr bwMode="auto">
              <a:xfrm>
                <a:off x="6522869" y="2273097"/>
                <a:ext cx="11815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 flipH="1">
                <a:off x="6522869" y="2920868"/>
                <a:ext cx="1148722" cy="239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24"/>
              <p:cNvSpPr>
                <a:spLocks noChangeShapeType="1"/>
              </p:cNvSpPr>
              <p:nvPr/>
            </p:nvSpPr>
            <p:spPr bwMode="auto">
              <a:xfrm>
                <a:off x="6522869" y="2704944"/>
                <a:ext cx="11815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514657" y="4800600"/>
              <a:ext cx="1181543" cy="671763"/>
              <a:chOff x="6522869" y="2273097"/>
              <a:chExt cx="1181543" cy="671763"/>
            </a:xfrm>
          </p:grpSpPr>
          <p:sp>
            <p:nvSpPr>
              <p:cNvPr id="36" name="Line 23"/>
              <p:cNvSpPr>
                <a:spLocks noChangeShapeType="1"/>
              </p:cNvSpPr>
              <p:nvPr/>
            </p:nvSpPr>
            <p:spPr bwMode="auto">
              <a:xfrm flipH="1">
                <a:off x="6522869" y="2489021"/>
                <a:ext cx="1148722" cy="239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24"/>
              <p:cNvSpPr>
                <a:spLocks noChangeShapeType="1"/>
              </p:cNvSpPr>
              <p:nvPr/>
            </p:nvSpPr>
            <p:spPr bwMode="auto">
              <a:xfrm>
                <a:off x="6522869" y="2273097"/>
                <a:ext cx="11815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23"/>
              <p:cNvSpPr>
                <a:spLocks noChangeShapeType="1"/>
              </p:cNvSpPr>
              <p:nvPr/>
            </p:nvSpPr>
            <p:spPr bwMode="auto">
              <a:xfrm flipH="1">
                <a:off x="6522869" y="2920868"/>
                <a:ext cx="1148722" cy="239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24"/>
              <p:cNvSpPr>
                <a:spLocks noChangeShapeType="1"/>
              </p:cNvSpPr>
              <p:nvPr/>
            </p:nvSpPr>
            <p:spPr bwMode="auto">
              <a:xfrm>
                <a:off x="6522869" y="2704944"/>
                <a:ext cx="11815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514657" y="5638800"/>
              <a:ext cx="1181543" cy="671763"/>
              <a:chOff x="6522869" y="2273097"/>
              <a:chExt cx="1181543" cy="671763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 flipH="1">
                <a:off x="6522869" y="2489021"/>
                <a:ext cx="1148722" cy="239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>
                <a:off x="6522869" y="2273097"/>
                <a:ext cx="11815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23"/>
              <p:cNvSpPr>
                <a:spLocks noChangeShapeType="1"/>
              </p:cNvSpPr>
              <p:nvPr/>
            </p:nvSpPr>
            <p:spPr bwMode="auto">
              <a:xfrm flipH="1">
                <a:off x="6522869" y="2920868"/>
                <a:ext cx="1148722" cy="239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24"/>
              <p:cNvSpPr>
                <a:spLocks noChangeShapeType="1"/>
              </p:cNvSpPr>
              <p:nvPr/>
            </p:nvSpPr>
            <p:spPr bwMode="auto">
              <a:xfrm>
                <a:off x="6522869" y="2704944"/>
                <a:ext cx="11815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477000" y="6567237"/>
              <a:ext cx="1181543" cy="671763"/>
              <a:chOff x="6522869" y="2273097"/>
              <a:chExt cx="1181543" cy="671763"/>
            </a:xfrm>
          </p:grpSpPr>
          <p:sp>
            <p:nvSpPr>
              <p:cNvPr id="46" name="Line 23"/>
              <p:cNvSpPr>
                <a:spLocks noChangeShapeType="1"/>
              </p:cNvSpPr>
              <p:nvPr/>
            </p:nvSpPr>
            <p:spPr bwMode="auto">
              <a:xfrm flipH="1">
                <a:off x="6522869" y="2489021"/>
                <a:ext cx="1148722" cy="239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24"/>
              <p:cNvSpPr>
                <a:spLocks noChangeShapeType="1"/>
              </p:cNvSpPr>
              <p:nvPr/>
            </p:nvSpPr>
            <p:spPr bwMode="auto">
              <a:xfrm>
                <a:off x="6522869" y="2273097"/>
                <a:ext cx="11815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23"/>
              <p:cNvSpPr>
                <a:spLocks noChangeShapeType="1"/>
              </p:cNvSpPr>
              <p:nvPr/>
            </p:nvSpPr>
            <p:spPr bwMode="auto">
              <a:xfrm flipH="1">
                <a:off x="6522869" y="2920868"/>
                <a:ext cx="1148722" cy="239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24"/>
              <p:cNvSpPr>
                <a:spLocks noChangeShapeType="1"/>
              </p:cNvSpPr>
              <p:nvPr/>
            </p:nvSpPr>
            <p:spPr bwMode="auto">
              <a:xfrm>
                <a:off x="6522869" y="2704944"/>
                <a:ext cx="11815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51" name="Picture 3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4191000"/>
            <a:ext cx="1108075" cy="1133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494170"/>
            <a:ext cx="1075297" cy="109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 descr="http://abovethelaw.com/uploads/2012/05/mean-bo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272" y="5410200"/>
            <a:ext cx="803928" cy="121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Line 23"/>
          <p:cNvSpPr>
            <a:spLocks noChangeShapeType="1"/>
          </p:cNvSpPr>
          <p:nvPr/>
        </p:nvSpPr>
        <p:spPr bwMode="auto">
          <a:xfrm flipH="1">
            <a:off x="2331869" y="5918021"/>
            <a:ext cx="1148722" cy="239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24"/>
          <p:cNvSpPr>
            <a:spLocks noChangeShapeType="1"/>
          </p:cNvSpPr>
          <p:nvPr/>
        </p:nvSpPr>
        <p:spPr bwMode="auto">
          <a:xfrm>
            <a:off x="2331869" y="5702097"/>
            <a:ext cx="118154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23"/>
          <p:cNvSpPr>
            <a:spLocks noChangeShapeType="1"/>
          </p:cNvSpPr>
          <p:nvPr/>
        </p:nvSpPr>
        <p:spPr bwMode="auto">
          <a:xfrm flipH="1">
            <a:off x="2331869" y="6349868"/>
            <a:ext cx="1148722" cy="239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24"/>
          <p:cNvSpPr>
            <a:spLocks noChangeShapeType="1"/>
          </p:cNvSpPr>
          <p:nvPr/>
        </p:nvSpPr>
        <p:spPr bwMode="auto">
          <a:xfrm>
            <a:off x="2331869" y="6133944"/>
            <a:ext cx="118154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24"/>
          <p:cNvSpPr>
            <a:spLocks noChangeShapeType="1"/>
          </p:cNvSpPr>
          <p:nvPr/>
        </p:nvSpPr>
        <p:spPr bwMode="auto">
          <a:xfrm flipV="1">
            <a:off x="1828799" y="4800600"/>
            <a:ext cx="762001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843" y="4418584"/>
            <a:ext cx="850557" cy="83921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5410200"/>
            <a:ext cx="1295399" cy="12192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401" y="1981200"/>
            <a:ext cx="1295399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1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7" grpId="1" animBg="1"/>
      <p:bldP spid="58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27"/>
          <p:cNvSpPr>
            <a:spLocks/>
          </p:cNvSpPr>
          <p:nvPr/>
        </p:nvSpPr>
        <p:spPr bwMode="auto">
          <a:xfrm>
            <a:off x="0" y="233362"/>
            <a:ext cx="9144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822325" rtl="0"/>
            <a:r>
              <a:rPr lang="en-US" sz="5000" b="0" dirty="0" smtClean="0">
                <a:solidFill>
                  <a:srgbClr val="0000FF"/>
                </a:solidFill>
                <a:latin typeface="+mj-lt"/>
                <a:sym typeface="Chalkboard" charset="0"/>
              </a:rPr>
              <a:t>Let’s compensate the poor guy with some money!</a:t>
            </a:r>
            <a:endParaRPr lang="en-US" sz="5000" b="0" dirty="0">
              <a:solidFill>
                <a:srgbClr val="0000FF"/>
              </a:solidFill>
              <a:latin typeface="+mj-lt"/>
              <a:sym typeface="Chalkboard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88970"/>
            <a:ext cx="1075297" cy="109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 descr="http://abovethelaw.com/uploads/2012/05/mean-bo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72" y="1905000"/>
            <a:ext cx="803928" cy="121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Line 23"/>
          <p:cNvSpPr>
            <a:spLocks noChangeShapeType="1"/>
          </p:cNvSpPr>
          <p:nvPr/>
        </p:nvSpPr>
        <p:spPr bwMode="auto">
          <a:xfrm flipH="1">
            <a:off x="4160669" y="2412821"/>
            <a:ext cx="1148722" cy="239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24"/>
          <p:cNvSpPr>
            <a:spLocks noChangeShapeType="1"/>
          </p:cNvSpPr>
          <p:nvPr/>
        </p:nvSpPr>
        <p:spPr bwMode="auto">
          <a:xfrm>
            <a:off x="4160669" y="2196897"/>
            <a:ext cx="118154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23"/>
          <p:cNvSpPr>
            <a:spLocks noChangeShapeType="1"/>
          </p:cNvSpPr>
          <p:nvPr/>
        </p:nvSpPr>
        <p:spPr bwMode="auto">
          <a:xfrm flipH="1">
            <a:off x="4160669" y="2844668"/>
            <a:ext cx="1148722" cy="239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24"/>
          <p:cNvSpPr>
            <a:spLocks noChangeShapeType="1"/>
          </p:cNvSpPr>
          <p:nvPr/>
        </p:nvSpPr>
        <p:spPr bwMode="auto">
          <a:xfrm>
            <a:off x="4160669" y="2628744"/>
            <a:ext cx="118154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243" y="2129971"/>
            <a:ext cx="850557" cy="8392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3581400"/>
            <a:ext cx="1079500" cy="130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2944" y="3571240"/>
            <a:ext cx="939800" cy="1381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3544" y="3647440"/>
            <a:ext cx="1535656" cy="11557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0" y="5029200"/>
            <a:ext cx="1676400" cy="16764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7000" y="5257800"/>
            <a:ext cx="1984917" cy="1405054"/>
          </a:xfrm>
          <a:prstGeom prst="rect">
            <a:avLst/>
          </a:prstGeom>
        </p:spPr>
      </p:pic>
      <p:sp>
        <p:nvSpPr>
          <p:cNvPr id="65" name="Cloud Callout 64"/>
          <p:cNvSpPr/>
          <p:nvPr/>
        </p:nvSpPr>
        <p:spPr>
          <a:xfrm>
            <a:off x="2819400" y="3733800"/>
            <a:ext cx="2895600" cy="1905000"/>
          </a:xfrm>
          <a:prstGeom prst="cloudCallout">
            <a:avLst/>
          </a:prstGeom>
          <a:solidFill>
            <a:srgbClr val="FFFF00"/>
          </a:solidFill>
          <a:ln w="1905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If only there was a better middle ground…</a:t>
            </a:r>
          </a:p>
        </p:txBody>
      </p:sp>
    </p:spTree>
    <p:extLst>
      <p:ext uri="{BB962C8B-B14F-4D97-AF65-F5344CB8AC3E}">
        <p14:creationId xmlns:p14="http://schemas.microsoft.com/office/powerpoint/2010/main" val="3827442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0089" y="-1371600"/>
            <a:ext cx="9440289" cy="8641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4" y="3200400"/>
            <a:ext cx="1371600" cy="13716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1295400" y="4572000"/>
            <a:ext cx="4800600" cy="2497786"/>
          </a:xfrm>
          <a:prstGeom prst="wedgeRoundRectCallout">
            <a:avLst>
              <a:gd name="adj1" fmla="val -47324"/>
              <a:gd name="adj2" fmla="val -67617"/>
              <a:gd name="adj3" fmla="val 16667"/>
            </a:avLst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rPr>
              <a:t>Defn.1: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rPr>
              <a:t> A cryptosystem is secure if my bank uses it and </a:t>
            </a:r>
            <a:r>
              <a:rPr lang="en-US" sz="3200" b="1" dirty="0" smtClean="0">
                <a:latin typeface="Times New Roman" pitchFamily="18" charset="0"/>
                <a:cs typeface="Arial" charset="0"/>
              </a:rPr>
              <a:t>I’m not losing money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838200"/>
            <a:ext cx="1828800" cy="2493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3581400"/>
            <a:ext cx="25019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16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81001" y="152399"/>
            <a:ext cx="5638800" cy="541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1381760"/>
            <a:ext cx="2133600" cy="1209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1" y="1143000"/>
            <a:ext cx="1295400" cy="1583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4267200"/>
            <a:ext cx="1752600" cy="22702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1" y="3048000"/>
            <a:ext cx="1676400" cy="167640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6553200" y="2057400"/>
            <a:ext cx="2133600" cy="1905000"/>
          </a:xfrm>
          <a:prstGeom prst="cloudCallout">
            <a:avLst/>
          </a:prstGeom>
          <a:solidFill>
            <a:schemeClr val="bg1"/>
          </a:solidFill>
          <a:ln w="1905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Get it??</a:t>
            </a:r>
          </a:p>
        </p:txBody>
      </p:sp>
    </p:spTree>
    <p:extLst>
      <p:ext uri="{BB962C8B-B14F-4D97-AF65-F5344CB8AC3E}">
        <p14:creationId xmlns:p14="http://schemas.microsoft.com/office/powerpoint/2010/main" val="397614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6784" y="-76201"/>
            <a:ext cx="10445584" cy="6972427"/>
          </a:xfrm>
          <a:prstGeom prst="rect">
            <a:avLst/>
          </a:prstGeom>
        </p:spPr>
      </p:pic>
      <p:sp>
        <p:nvSpPr>
          <p:cNvPr id="41989" name="Rectangle 27"/>
          <p:cNvSpPr>
            <a:spLocks/>
          </p:cNvSpPr>
          <p:nvPr/>
        </p:nvSpPr>
        <p:spPr bwMode="auto">
          <a:xfrm>
            <a:off x="-152400" y="385762"/>
            <a:ext cx="9144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822325" rtl="0"/>
            <a:r>
              <a:rPr lang="en-US" sz="7200" b="1" dirty="0" smtClean="0">
                <a:solidFill>
                  <a:srgbClr val="FFFF00"/>
                </a:solidFill>
                <a:latin typeface="+mj-lt"/>
                <a:sym typeface="Chalkboard" charset="0"/>
              </a:rPr>
              <a:t>Missing  Pieces</a:t>
            </a:r>
            <a:endParaRPr lang="en-US" sz="7200" b="1" dirty="0">
              <a:solidFill>
                <a:srgbClr val="FFFF00"/>
              </a:solidFill>
              <a:latin typeface="+mj-lt"/>
              <a:sym typeface="Chalkboar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114800"/>
            <a:ext cx="1803400" cy="18034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2971800" y="1828800"/>
            <a:ext cx="4724400" cy="2667000"/>
          </a:xfrm>
          <a:prstGeom prst="wedgeRoundRectCallout">
            <a:avLst>
              <a:gd name="adj1" fmla="val -68269"/>
              <a:gd name="adj2" fmla="val 41149"/>
              <a:gd name="adj3" fmla="val 16667"/>
            </a:avLst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rPr>
              <a:t>Security definition??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200" b="1" dirty="0">
              <a:latin typeface="Times New Roman" pitchFamily="18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rPr>
              <a:t>Abstraction of what you want from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rPr>
              <a:t>Bitcoin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93322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/>
          </p:cNvSpPr>
          <p:nvPr/>
        </p:nvSpPr>
        <p:spPr bwMode="auto">
          <a:xfrm>
            <a:off x="1524000" y="6096000"/>
            <a:ext cx="1676400" cy="4572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0" tIns="0" rIns="28574" bIns="0">
            <a:spAutoFit/>
          </a:bodyPr>
          <a:lstStyle/>
          <a:p>
            <a:pPr marL="28575" algn="ctr" defTabSz="642938"/>
            <a:r>
              <a:rPr lang="en-US" sz="3000" b="1">
                <a:latin typeface="Tahoma" pitchFamily="34" charset="0"/>
                <a:cs typeface="Tahoma" pitchFamily="34" charset="0"/>
                <a:sym typeface="Tahoma" pitchFamily="34" charset="0"/>
              </a:rPr>
              <a:t>REAL</a:t>
            </a: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1066800" y="3317875"/>
            <a:ext cx="2198688" cy="2332038"/>
            <a:chOff x="601" y="647"/>
            <a:chExt cx="1970" cy="2088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 rot="10800000" flipH="1">
              <a:off x="933" y="647"/>
              <a:ext cx="390" cy="2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rot="10800000" flipH="1">
              <a:off x="933" y="868"/>
              <a:ext cx="653" cy="1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rot="10800000">
              <a:off x="1941" y="868"/>
              <a:ext cx="496" cy="5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1001" y="1318"/>
              <a:ext cx="117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rot="10800000">
              <a:off x="601" y="1634"/>
              <a:ext cx="14" cy="3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rot="10800000">
              <a:off x="933" y="1564"/>
              <a:ext cx="1498" cy="9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rot="10800000" flipH="1">
              <a:off x="2533" y="1564"/>
              <a:ext cx="38" cy="4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rot="10800000">
              <a:off x="1149" y="2660"/>
              <a:ext cx="1191" cy="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rot="10800000">
              <a:off x="1786" y="868"/>
              <a:ext cx="648" cy="14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 rot="10800000" flipH="1">
              <a:off x="1149" y="1660"/>
              <a:ext cx="1191" cy="8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9"/>
          <p:cNvGrpSpPr>
            <a:grpSpLocks/>
          </p:cNvGrpSpPr>
          <p:nvPr/>
        </p:nvGrpSpPr>
        <p:grpSpPr bwMode="auto">
          <a:xfrm>
            <a:off x="6275388" y="3698875"/>
            <a:ext cx="1646237" cy="1992313"/>
            <a:chOff x="1070" y="992"/>
            <a:chExt cx="1475" cy="1785"/>
          </a:xfrm>
        </p:grpSpPr>
        <p:sp>
          <p:nvSpPr>
            <p:cNvPr id="19" name="Line 25"/>
            <p:cNvSpPr>
              <a:spLocks noChangeShapeType="1"/>
            </p:cNvSpPr>
            <p:nvPr/>
          </p:nvSpPr>
          <p:spPr bwMode="auto">
            <a:xfrm flipH="1">
              <a:off x="1663" y="992"/>
              <a:ext cx="8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6"/>
            <p:cNvSpPr>
              <a:spLocks noChangeShapeType="1"/>
            </p:cNvSpPr>
            <p:nvPr/>
          </p:nvSpPr>
          <p:spPr bwMode="auto">
            <a:xfrm>
              <a:off x="1070" y="1456"/>
              <a:ext cx="253" cy="2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7"/>
            <p:cNvSpPr>
              <a:spLocks noChangeShapeType="1"/>
            </p:cNvSpPr>
            <p:nvPr/>
          </p:nvSpPr>
          <p:spPr bwMode="auto">
            <a:xfrm rot="10800000" flipH="1">
              <a:off x="2302" y="1562"/>
              <a:ext cx="243" cy="2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8"/>
            <p:cNvSpPr>
              <a:spLocks noChangeShapeType="1"/>
            </p:cNvSpPr>
            <p:nvPr/>
          </p:nvSpPr>
          <p:spPr bwMode="auto">
            <a:xfrm>
              <a:off x="2172" y="2271"/>
              <a:ext cx="259" cy="3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9"/>
            <p:cNvSpPr>
              <a:spLocks noChangeShapeType="1"/>
            </p:cNvSpPr>
            <p:nvPr/>
          </p:nvSpPr>
          <p:spPr bwMode="auto">
            <a:xfrm rot="10800000" flipH="1">
              <a:off x="1070" y="2497"/>
              <a:ext cx="253" cy="2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4" name="Picture 30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68" y="1560"/>
              <a:ext cx="976" cy="10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26" name="Line 38"/>
          <p:cNvSpPr>
            <a:spLocks noChangeShapeType="1"/>
          </p:cNvSpPr>
          <p:nvPr/>
        </p:nvSpPr>
        <p:spPr bwMode="auto">
          <a:xfrm flipH="1">
            <a:off x="3554413" y="2662238"/>
            <a:ext cx="588962" cy="608012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39"/>
          <p:cNvSpPr>
            <a:spLocks noChangeShapeType="1"/>
          </p:cNvSpPr>
          <p:nvPr/>
        </p:nvSpPr>
        <p:spPr bwMode="auto">
          <a:xfrm flipH="1">
            <a:off x="2776538" y="2360613"/>
            <a:ext cx="1179512" cy="623887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40"/>
          <p:cNvSpPr>
            <a:spLocks noChangeShapeType="1"/>
          </p:cNvSpPr>
          <p:nvPr/>
        </p:nvSpPr>
        <p:spPr bwMode="auto">
          <a:xfrm flipH="1">
            <a:off x="1000125" y="2324100"/>
            <a:ext cx="2911475" cy="1017588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41"/>
          <p:cNvSpPr>
            <a:spLocks noChangeShapeType="1"/>
          </p:cNvSpPr>
          <p:nvPr/>
        </p:nvSpPr>
        <p:spPr bwMode="auto">
          <a:xfrm>
            <a:off x="4732338" y="2770188"/>
            <a:ext cx="446087" cy="2428875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42"/>
          <p:cNvSpPr>
            <a:spLocks noChangeShapeType="1"/>
          </p:cNvSpPr>
          <p:nvPr/>
        </p:nvSpPr>
        <p:spPr bwMode="auto">
          <a:xfrm>
            <a:off x="5054600" y="2405063"/>
            <a:ext cx="1500188" cy="606425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43"/>
          <p:cNvSpPr>
            <a:spLocks noChangeShapeType="1"/>
          </p:cNvSpPr>
          <p:nvPr/>
        </p:nvSpPr>
        <p:spPr bwMode="auto">
          <a:xfrm>
            <a:off x="4956175" y="2617788"/>
            <a:ext cx="373063" cy="7874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44"/>
          <p:cNvSpPr>
            <a:spLocks noChangeShapeType="1"/>
          </p:cNvSpPr>
          <p:nvPr/>
        </p:nvSpPr>
        <p:spPr bwMode="auto">
          <a:xfrm>
            <a:off x="5018088" y="2511425"/>
            <a:ext cx="3071812" cy="2536825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45"/>
          <p:cNvSpPr>
            <a:spLocks noChangeShapeType="1"/>
          </p:cNvSpPr>
          <p:nvPr/>
        </p:nvSpPr>
        <p:spPr bwMode="auto">
          <a:xfrm flipH="1">
            <a:off x="3751263" y="2654300"/>
            <a:ext cx="481012" cy="2509838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4" name="Picture 4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4725" y="5346700"/>
            <a:ext cx="268288" cy="395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" name="Picture 5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4900" y="1676400"/>
            <a:ext cx="3429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36" name="Object 10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6336344"/>
              </p:ext>
            </p:extLst>
          </p:nvPr>
        </p:nvGraphicFramePr>
        <p:xfrm>
          <a:off x="3200400" y="3048000"/>
          <a:ext cx="493713" cy="141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8930" name="Clip" r:id="rId7" imgW="898200" imgH="1400040" progId="">
                  <p:embed/>
                </p:oleObj>
              </mc:Choice>
              <mc:Fallback>
                <p:oleObj name="Clip" r:id="rId7" imgW="898200" imgH="140004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048000"/>
                        <a:ext cx="493713" cy="141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0092124"/>
              </p:ext>
            </p:extLst>
          </p:nvPr>
        </p:nvGraphicFramePr>
        <p:xfrm>
          <a:off x="2147888" y="2438400"/>
          <a:ext cx="290512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8931" name="Clip" r:id="rId9" imgW="525240" imgH="1361880" progId="">
                  <p:embed/>
                </p:oleObj>
              </mc:Choice>
              <mc:Fallback>
                <p:oleObj name="Clip" r:id="rId9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888" y="2438400"/>
                        <a:ext cx="290512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0735275"/>
              </p:ext>
            </p:extLst>
          </p:nvPr>
        </p:nvGraphicFramePr>
        <p:xfrm>
          <a:off x="838200" y="3276600"/>
          <a:ext cx="290513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8932" name="Clip" r:id="rId11" imgW="525240" imgH="1361880" progId="">
                  <p:embed/>
                </p:oleObj>
              </mc:Choice>
              <mc:Fallback>
                <p:oleObj name="Clip" r:id="rId11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276600"/>
                        <a:ext cx="290513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11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3569999"/>
              </p:ext>
            </p:extLst>
          </p:nvPr>
        </p:nvGraphicFramePr>
        <p:xfrm>
          <a:off x="877888" y="4724400"/>
          <a:ext cx="493712" cy="141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8933" name="Clip" r:id="rId12" imgW="898200" imgH="1400040" progId="">
                  <p:embed/>
                </p:oleObj>
              </mc:Choice>
              <mc:Fallback>
                <p:oleObj name="Clip" r:id="rId12" imgW="898200" imgH="140004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888" y="4724400"/>
                        <a:ext cx="493712" cy="141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4498847"/>
              </p:ext>
            </p:extLst>
          </p:nvPr>
        </p:nvGraphicFramePr>
        <p:xfrm>
          <a:off x="3200400" y="4953000"/>
          <a:ext cx="290513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8934" name="Clip" r:id="rId13" imgW="525240" imgH="1361880" progId="">
                  <p:embed/>
                </p:oleObj>
              </mc:Choice>
              <mc:Fallback>
                <p:oleObj name="Clip" r:id="rId13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953000"/>
                        <a:ext cx="290513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1029428"/>
              </p:ext>
            </p:extLst>
          </p:nvPr>
        </p:nvGraphicFramePr>
        <p:xfrm>
          <a:off x="6796088" y="2590800"/>
          <a:ext cx="290512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8935" name="Clip" r:id="rId14" imgW="525240" imgH="1361880" progId="">
                  <p:embed/>
                </p:oleObj>
              </mc:Choice>
              <mc:Fallback>
                <p:oleObj name="Clip" r:id="rId1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6088" y="2590800"/>
                        <a:ext cx="290512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Picture 31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696200" y="3352800"/>
            <a:ext cx="914400" cy="1035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43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530421"/>
              </p:ext>
            </p:extLst>
          </p:nvPr>
        </p:nvGraphicFramePr>
        <p:xfrm>
          <a:off x="7862888" y="4953000"/>
          <a:ext cx="290512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8936" name="Clip" r:id="rId16" imgW="525240" imgH="1361880" progId="">
                  <p:embed/>
                </p:oleObj>
              </mc:Choice>
              <mc:Fallback>
                <p:oleObj name="Clip" r:id="rId1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2888" y="4953000"/>
                        <a:ext cx="290512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8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8784779"/>
              </p:ext>
            </p:extLst>
          </p:nvPr>
        </p:nvGraphicFramePr>
        <p:xfrm>
          <a:off x="5805488" y="3276600"/>
          <a:ext cx="290512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8937" name="Clip" r:id="rId17" imgW="525240" imgH="1361880" progId="">
                  <p:embed/>
                </p:oleObj>
              </mc:Choice>
              <mc:Fallback>
                <p:oleObj name="Clip" r:id="rId1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5488" y="3276600"/>
                        <a:ext cx="290512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Picture 31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562600" y="4953000"/>
            <a:ext cx="914400" cy="1035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6" name="Rectangle 37"/>
          <p:cNvSpPr>
            <a:spLocks/>
          </p:cNvSpPr>
          <p:nvPr/>
        </p:nvSpPr>
        <p:spPr bwMode="auto">
          <a:xfrm>
            <a:off x="6172200" y="6096000"/>
            <a:ext cx="1676400" cy="4572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0" tIns="0" rIns="28574" bIns="0">
            <a:spAutoFit/>
          </a:bodyPr>
          <a:lstStyle/>
          <a:p>
            <a:pPr marL="28575" algn="ctr" defTabSz="642938"/>
            <a:r>
              <a:rPr lang="en-US" sz="3000" b="1">
                <a:latin typeface="Tahoma" pitchFamily="34" charset="0"/>
                <a:cs typeface="Tahoma" pitchFamily="34" charset="0"/>
                <a:sym typeface="Tahoma" pitchFamily="34" charset="0"/>
              </a:rPr>
              <a:t>IDEAL</a:t>
            </a:r>
          </a:p>
        </p:txBody>
      </p:sp>
      <p:sp>
        <p:nvSpPr>
          <p:cNvPr id="47" name="Rectangle 35"/>
          <p:cNvSpPr>
            <a:spLocks/>
          </p:cNvSpPr>
          <p:nvPr/>
        </p:nvSpPr>
        <p:spPr bwMode="auto">
          <a:xfrm>
            <a:off x="4324350" y="4038600"/>
            <a:ext cx="704850" cy="105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39725" indent="-339725" defTabSz="642938">
              <a:spcBef>
                <a:spcPts val="2450"/>
              </a:spcBef>
              <a:tabLst>
                <a:tab pos="3946525" algn="l"/>
                <a:tab pos="4572000" algn="l"/>
              </a:tabLst>
            </a:pPr>
            <a:r>
              <a:rPr lang="en-US" sz="6900" dirty="0">
                <a:latin typeface="Gill Sans"/>
                <a:sym typeface="Gill Sans"/>
              </a:rPr>
              <a:t>≈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38600" y="1447800"/>
            <a:ext cx="840627" cy="990600"/>
          </a:xfrm>
          <a:prstGeom prst="rect">
            <a:avLst/>
          </a:prstGeom>
        </p:spPr>
      </p:pic>
      <p:sp>
        <p:nvSpPr>
          <p:cNvPr id="51" name="Rectangle 27"/>
          <p:cNvSpPr>
            <a:spLocks/>
          </p:cNvSpPr>
          <p:nvPr/>
        </p:nvSpPr>
        <p:spPr bwMode="auto">
          <a:xfrm>
            <a:off x="0" y="44450"/>
            <a:ext cx="9144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822325" rtl="0"/>
            <a:r>
              <a:rPr lang="en-US" sz="5000" b="0" dirty="0" smtClean="0">
                <a:solidFill>
                  <a:srgbClr val="0000FF"/>
                </a:solidFill>
                <a:latin typeface="+mj-lt"/>
                <a:sym typeface="Chalkboard" charset="0"/>
              </a:rPr>
              <a:t>Standard Security Definitions</a:t>
            </a:r>
            <a:endParaRPr lang="en-US" sz="5000" b="0" dirty="0">
              <a:solidFill>
                <a:srgbClr val="0000FF"/>
              </a:solidFill>
              <a:latin typeface="+mj-lt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940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t-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 cmpd="sng">
          <a:solidFill>
            <a:srgbClr val="FF0000"/>
          </a:solidFill>
          <a:prstDash val="sysDot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b="1" dirty="0" smtClean="0">
            <a:ln w="1905"/>
            <a:solidFill>
              <a:srgbClr val="00009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ot-ext.thmx</Template>
  <TotalTime>63094</TotalTime>
  <Words>514</Words>
  <Application>Microsoft Macintosh PowerPoint</Application>
  <PresentationFormat>On-screen Show (4:3)</PresentationFormat>
  <Paragraphs>94</Paragraphs>
  <Slides>18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ot-ext</vt:lpstr>
      <vt:lpstr>Clip</vt:lpstr>
      <vt:lpstr>How to Use Bitcoin to Design  Fair Protocols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Broadcast &amp; Verifiable Secret Sharing: New Security Models &amp; Round Optimal Constructions</dc:title>
  <dc:creator>Ranjit</dc:creator>
  <cp:lastModifiedBy>Ranjit</cp:lastModifiedBy>
  <cp:revision>6520</cp:revision>
  <dcterms:created xsi:type="dcterms:W3CDTF">2011-05-10T01:52:59Z</dcterms:created>
  <dcterms:modified xsi:type="dcterms:W3CDTF">2014-02-27T03:15:47Z</dcterms:modified>
</cp:coreProperties>
</file>